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21fbcafd33e14b8d"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Lst>
  <p:notesMasterIdLst>
    <p:notesMasterId r:id="rId40"/>
  </p:notesMasterIdLst>
  <p:sldIdLst>
    <p:sldId id="281" r:id="rId6"/>
    <p:sldId id="299" r:id="rId7"/>
    <p:sldId id="301" r:id="rId8"/>
    <p:sldId id="300" r:id="rId9"/>
    <p:sldId id="302" r:id="rId10"/>
    <p:sldId id="284" r:id="rId11"/>
    <p:sldId id="285" r:id="rId12"/>
    <p:sldId id="286" r:id="rId13"/>
    <p:sldId id="287" r:id="rId14"/>
    <p:sldId id="288" r:id="rId15"/>
    <p:sldId id="289" r:id="rId16"/>
    <p:sldId id="290" r:id="rId17"/>
    <p:sldId id="291" r:id="rId18"/>
    <p:sldId id="256" r:id="rId19"/>
    <p:sldId id="259" r:id="rId20"/>
    <p:sldId id="260" r:id="rId21"/>
    <p:sldId id="261" r:id="rId22"/>
    <p:sldId id="262" r:id="rId23"/>
    <p:sldId id="263" r:id="rId24"/>
    <p:sldId id="266" r:id="rId25"/>
    <p:sldId id="296" r:id="rId26"/>
    <p:sldId id="304" r:id="rId27"/>
    <p:sldId id="271" r:id="rId28"/>
    <p:sldId id="272" r:id="rId29"/>
    <p:sldId id="274" r:id="rId30"/>
    <p:sldId id="273" r:id="rId31"/>
    <p:sldId id="275" r:id="rId32"/>
    <p:sldId id="292" r:id="rId33"/>
    <p:sldId id="293" r:id="rId34"/>
    <p:sldId id="277" r:id="rId35"/>
    <p:sldId id="276" r:id="rId36"/>
    <p:sldId id="282" r:id="rId37"/>
    <p:sldId id="264" r:id="rId38"/>
    <p:sldId id="26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200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2.wmf"/><Relationship Id="rId4" Type="http://schemas.openxmlformats.org/officeDocument/2006/relationships/image" Target="../media/image8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 Id="rId4" Type="http://schemas.openxmlformats.org/officeDocument/2006/relationships/image" Target="../media/image1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4AA56E-74D6-4DD9-BE24-5D45FCE882DD}" type="datetimeFigureOut">
              <a:rPr lang="en-US" smtClean="0"/>
              <a:t>2/21/2022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BE0BD-E641-46D6-B561-6E21434AD96A}" type="slidenum">
              <a:rPr lang="en-US" smtClean="0"/>
              <a:t>‹#›</a:t>
            </a:fld>
            <a:endParaRPr lang="en-US"/>
          </a:p>
        </p:txBody>
      </p:sp>
    </p:spTree>
    <p:extLst>
      <p:ext uri="{BB962C8B-B14F-4D97-AF65-F5344CB8AC3E}">
        <p14:creationId xmlns:p14="http://schemas.microsoft.com/office/powerpoint/2010/main" val="275866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 4: </a:t>
            </a:r>
            <a:r>
              <a:rPr lang="en-US" dirty="0" err="1"/>
              <a:t>Hình</a:t>
            </a:r>
            <a:r>
              <a:rPr lang="en-US" dirty="0"/>
              <a:t> </a:t>
            </a:r>
            <a:r>
              <a:rPr lang="en-US" dirty="0" err="1"/>
              <a:t>hoạt</a:t>
            </a:r>
            <a:r>
              <a:rPr lang="en-US" dirty="0"/>
              <a:t>  </a:t>
            </a:r>
            <a:r>
              <a:rPr lang="en-US" dirty="0" err="1"/>
              <a:t>động</a:t>
            </a:r>
            <a:r>
              <a:rPr lang="en-US" dirty="0"/>
              <a:t> </a:t>
            </a:r>
            <a:r>
              <a:rPr lang="en-US" dirty="0" err="1"/>
              <a:t>khởi</a:t>
            </a:r>
            <a:r>
              <a:rPr lang="en-US" dirty="0"/>
              <a:t> </a:t>
            </a:r>
            <a:r>
              <a:rPr lang="en-US" dirty="0" err="1"/>
              <a:t>động</a:t>
            </a:r>
            <a:r>
              <a:rPr lang="en-US" dirty="0"/>
              <a:t>, </a:t>
            </a:r>
            <a:r>
              <a:rPr lang="en-US" dirty="0" err="1"/>
              <a:t>em</a:t>
            </a:r>
            <a:r>
              <a:rPr lang="en-US" dirty="0"/>
              <a:t> </a:t>
            </a:r>
            <a:r>
              <a:rPr lang="en-US" dirty="0" err="1"/>
              <a:t>nghĩ</a:t>
            </a:r>
            <a:r>
              <a:rPr lang="en-US" dirty="0"/>
              <a:t> </a:t>
            </a:r>
            <a:r>
              <a:rPr lang="en-US" dirty="0" err="1"/>
              <a:t>xuấ</a:t>
            </a:r>
            <a:r>
              <a:rPr lang="en-US" dirty="0"/>
              <a:t> </a:t>
            </a:r>
            <a:r>
              <a:rPr lang="en-US" dirty="0" err="1"/>
              <a:t>hiện</a:t>
            </a:r>
            <a:r>
              <a:rPr lang="en-US" dirty="0"/>
              <a:t> </a:t>
            </a:r>
            <a:r>
              <a:rPr lang="en-US" dirty="0" err="1"/>
              <a:t>sau</a:t>
            </a:r>
            <a:r>
              <a:rPr lang="en-US" dirty="0"/>
              <a:t> </a:t>
            </a:r>
            <a:r>
              <a:rPr lang="en-US" dirty="0" err="1"/>
              <a:t>mục</a:t>
            </a:r>
            <a:r>
              <a:rPr lang="en-US" dirty="0"/>
              <a:t> 1. </a:t>
            </a:r>
            <a:r>
              <a:rPr lang="en-US" dirty="0" err="1"/>
              <a:t>Thời</a:t>
            </a:r>
            <a:r>
              <a:rPr lang="en-US" dirty="0"/>
              <a:t> </a:t>
            </a:r>
            <a:r>
              <a:rPr lang="en-US" dirty="0" err="1"/>
              <a:t>gian</a:t>
            </a:r>
            <a:r>
              <a:rPr lang="en-US" dirty="0"/>
              <a:t> </a:t>
            </a:r>
            <a:r>
              <a:rPr lang="en-US" dirty="0" err="1"/>
              <a:t>có</a:t>
            </a:r>
            <a:r>
              <a:rPr lang="en-US" dirty="0"/>
              <a:t> </a:t>
            </a:r>
            <a:r>
              <a:rPr lang="en-US" dirty="0" err="1"/>
              <a:t>cần</a:t>
            </a:r>
            <a:r>
              <a:rPr lang="en-US" dirty="0"/>
              <a:t> </a:t>
            </a:r>
            <a:r>
              <a:rPr lang="en-US" dirty="0" err="1"/>
              <a:t>hiển</a:t>
            </a:r>
            <a:r>
              <a:rPr lang="en-US" dirty="0"/>
              <a:t> </a:t>
            </a:r>
            <a:r>
              <a:rPr lang="en-US" dirty="0" err="1"/>
              <a:t>thị</a:t>
            </a:r>
            <a:r>
              <a:rPr lang="en-US" dirty="0"/>
              <a:t> </a:t>
            </a:r>
            <a:r>
              <a:rPr lang="en-US" dirty="0" err="1"/>
              <a:t>không</a:t>
            </a:r>
            <a:r>
              <a:rPr lang="en-US" dirty="0"/>
              <a:t> ạ?</a:t>
            </a:r>
          </a:p>
        </p:txBody>
      </p:sp>
      <p:sp>
        <p:nvSpPr>
          <p:cNvPr id="4" name="Slide Number Placeholder 3"/>
          <p:cNvSpPr>
            <a:spLocks noGrp="1"/>
          </p:cNvSpPr>
          <p:nvPr>
            <p:ph type="sldNum" sz="quarter" idx="5"/>
          </p:nvPr>
        </p:nvSpPr>
        <p:spPr/>
        <p:txBody>
          <a:bodyPr/>
          <a:lstStyle/>
          <a:p>
            <a:fld id="{E7FBE0BD-E641-46D6-B561-6E21434AD96A}" type="slidenum">
              <a:rPr lang="en-US" smtClean="0"/>
              <a:t>3</a:t>
            </a:fld>
            <a:endParaRPr lang="en-US"/>
          </a:p>
        </p:txBody>
      </p:sp>
    </p:spTree>
    <p:extLst>
      <p:ext uri="{BB962C8B-B14F-4D97-AF65-F5344CB8AC3E}">
        <p14:creationId xmlns:p14="http://schemas.microsoft.com/office/powerpoint/2010/main" val="15851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9</a:t>
            </a:fld>
            <a:endParaRPr lang="en-US"/>
          </a:p>
        </p:txBody>
      </p:sp>
    </p:spTree>
    <p:extLst>
      <p:ext uri="{BB962C8B-B14F-4D97-AF65-F5344CB8AC3E}">
        <p14:creationId xmlns:p14="http://schemas.microsoft.com/office/powerpoint/2010/main" val="120805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10</a:t>
            </a:fld>
            <a:endParaRPr lang="en-US"/>
          </a:p>
        </p:txBody>
      </p:sp>
    </p:spTree>
    <p:extLst>
      <p:ext uri="{BB962C8B-B14F-4D97-AF65-F5344CB8AC3E}">
        <p14:creationId xmlns:p14="http://schemas.microsoft.com/office/powerpoint/2010/main" val="126710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11</a:t>
            </a:fld>
            <a:endParaRPr lang="en-US"/>
          </a:p>
        </p:txBody>
      </p:sp>
    </p:spTree>
    <p:extLst>
      <p:ext uri="{BB962C8B-B14F-4D97-AF65-F5344CB8AC3E}">
        <p14:creationId xmlns:p14="http://schemas.microsoft.com/office/powerpoint/2010/main" val="333976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12</a:t>
            </a:fld>
            <a:endParaRPr lang="en-US"/>
          </a:p>
        </p:txBody>
      </p:sp>
    </p:spTree>
    <p:extLst>
      <p:ext uri="{BB962C8B-B14F-4D97-AF65-F5344CB8AC3E}">
        <p14:creationId xmlns:p14="http://schemas.microsoft.com/office/powerpoint/2010/main" val="277917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21</a:t>
            </a:fld>
            <a:endParaRPr lang="en-US"/>
          </a:p>
        </p:txBody>
      </p:sp>
    </p:spTree>
    <p:extLst>
      <p:ext uri="{BB962C8B-B14F-4D97-AF65-F5344CB8AC3E}">
        <p14:creationId xmlns:p14="http://schemas.microsoft.com/office/powerpoint/2010/main" val="319748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22</a:t>
            </a:fld>
            <a:endParaRPr lang="en-US"/>
          </a:p>
        </p:txBody>
      </p:sp>
    </p:spTree>
    <p:extLst>
      <p:ext uri="{BB962C8B-B14F-4D97-AF65-F5344CB8AC3E}">
        <p14:creationId xmlns:p14="http://schemas.microsoft.com/office/powerpoint/2010/main" val="343578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20687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65062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39629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48795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7126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464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45788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2540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3519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708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047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47562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66325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91324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7680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59231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963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271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9846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4071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5199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46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7F5B0-09DA-49C2-BD8A-9DBA3886CD7A}"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590178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3570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703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7928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38331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2114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58136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7540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9921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54587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65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97F5B0-09DA-49C2-BD8A-9DBA3886CD7A}"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898347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43582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23901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74361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54179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16094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55535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6075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09558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7567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831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97F5B0-09DA-49C2-BD8A-9DBA3886CD7A}"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213131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7806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42666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51513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6994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1364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64628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6260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F5B0-09DA-49C2-BD8A-9DBA3886CD7A}"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495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F5B0-09DA-49C2-BD8A-9DBA3886CD7A}"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49818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97F5B0-09DA-49C2-BD8A-9DBA3886CD7A}"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0186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97F5B0-09DA-49C2-BD8A-9DBA3886CD7A}"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85879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7F5B0-09DA-49C2-BD8A-9DBA3886CD7A}" type="datetimeFigureOut">
              <a:rPr lang="en-US" smtClean="0"/>
              <a:t>2/21/2022</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93CCF-F5EA-4778-BD95-0254ABCA0B48}" type="slidenum">
              <a:rPr lang="en-US" smtClean="0"/>
              <a:t>‹#›</a:t>
            </a:fld>
            <a:endParaRPr lang="en-US"/>
          </a:p>
        </p:txBody>
      </p:sp>
    </p:spTree>
    <p:extLst>
      <p:ext uri="{BB962C8B-B14F-4D97-AF65-F5344CB8AC3E}">
        <p14:creationId xmlns:p14="http://schemas.microsoft.com/office/powerpoint/2010/main" val="3698721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867766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090129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7090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2/21/2022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2999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4.png"/><Relationship Id="rId5" Type="http://schemas.openxmlformats.org/officeDocument/2006/relationships/slide" Target="slide8.xml"/><Relationship Id="rId10"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61.png"/><Relationship Id="rId5" Type="http://schemas.openxmlformats.org/officeDocument/2006/relationships/slide" Target="slide8.xml"/><Relationship Id="rId10"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gif"/><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66.png"/><Relationship Id="rId5" Type="http://schemas.openxmlformats.org/officeDocument/2006/relationships/slide" Target="slide8.xml"/><Relationship Id="rId10"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2.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68.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70.pn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73.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82.png"/><Relationship Id="rId7" Type="http://schemas.openxmlformats.org/officeDocument/2006/relationships/image" Target="../media/image7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png"/><Relationship Id="rId7" Type="http://schemas.openxmlformats.org/officeDocument/2006/relationships/image" Target="../media/image2.gif"/><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93.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1.png"/><Relationship Id="rId5" Type="http://schemas.openxmlformats.org/officeDocument/2006/relationships/image" Target="../media/image4.png"/><Relationship Id="rId10" Type="http://schemas.openxmlformats.org/officeDocument/2006/relationships/image" Target="../media/image77.wmf"/><Relationship Id="rId4" Type="http://schemas.openxmlformats.org/officeDocument/2006/relationships/image" Target="../media/image2.gif"/><Relationship Id="rId9"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5.png"/><Relationship Id="rId3" Type="http://schemas.openxmlformats.org/officeDocument/2006/relationships/notesSlide" Target="../notesSlides/notesSlide6.xml"/><Relationship Id="rId7" Type="http://schemas.openxmlformats.org/officeDocument/2006/relationships/oleObject" Target="../embeddings/oleObject3.bin"/><Relationship Id="rId12"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png"/><Relationship Id="rId11" Type="http://schemas.openxmlformats.org/officeDocument/2006/relationships/oleObject" Target="../embeddings/oleObject5.bin"/><Relationship Id="rId5" Type="http://schemas.openxmlformats.org/officeDocument/2006/relationships/image" Target="../media/image2.gif"/><Relationship Id="rId10" Type="http://schemas.openxmlformats.org/officeDocument/2006/relationships/image" Target="../media/image83.wmf"/><Relationship Id="rId4" Type="http://schemas.openxmlformats.org/officeDocument/2006/relationships/audio" Target="../media/audio3.wav"/><Relationship Id="rId9" Type="http://schemas.openxmlformats.org/officeDocument/2006/relationships/oleObject" Target="../embeddings/oleObject4.bin"/><Relationship Id="rId14" Type="http://schemas.openxmlformats.org/officeDocument/2006/relationships/image" Target="../media/image75.gi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notesSlide" Target="../notesSlides/notesSlide7.xml"/><Relationship Id="rId7" Type="http://schemas.openxmlformats.org/officeDocument/2006/relationships/image" Target="../media/image82.wmf"/><Relationship Id="rId12"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87.wmf"/><Relationship Id="rId5" Type="http://schemas.openxmlformats.org/officeDocument/2006/relationships/image" Target="../media/image74.png"/><Relationship Id="rId10" Type="http://schemas.openxmlformats.org/officeDocument/2006/relationships/oleObject" Target="../embeddings/oleObject8.bin"/><Relationship Id="rId4" Type="http://schemas.openxmlformats.org/officeDocument/2006/relationships/image" Target="../media/image2.gif"/><Relationship Id="rId9" Type="http://schemas.openxmlformats.org/officeDocument/2006/relationships/image" Target="../media/image86.wmf"/><Relationship Id="rId14" Type="http://schemas.openxmlformats.org/officeDocument/2006/relationships/image" Target="../media/image88.wmf"/></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16.xml"/><Relationship Id="rId18" Type="http://schemas.openxmlformats.org/officeDocument/2006/relationships/slide" Target="slide25.xml"/><Relationship Id="rId26" Type="http://schemas.openxmlformats.org/officeDocument/2006/relationships/hyperlink" Target="https://vi.wikipedia.org/wiki/Paris" TargetMode="External"/><Relationship Id="rId3" Type="http://schemas.openxmlformats.org/officeDocument/2006/relationships/image" Target="../media/image91.png"/><Relationship Id="rId21" Type="http://schemas.openxmlformats.org/officeDocument/2006/relationships/hyperlink" Target="https://vi.wikipedia.org/wiki/Ti%E1%BA%BFng_Ph%C3%A1p" TargetMode="External"/><Relationship Id="rId7" Type="http://schemas.openxmlformats.org/officeDocument/2006/relationships/image" Target="../media/image94.gif"/><Relationship Id="rId12" Type="http://schemas.microsoft.com/office/2007/relationships/hdphoto" Target="../media/hdphoto21.wdp"/><Relationship Id="rId17" Type="http://schemas.openxmlformats.org/officeDocument/2006/relationships/slide" Target="slide26.xml"/><Relationship Id="rId25" Type="http://schemas.openxmlformats.org/officeDocument/2006/relationships/hyperlink" Target="https://vi.wikipedia.org/wiki/S%C3%B4ng_Seine" TargetMode="External"/><Relationship Id="rId2" Type="http://schemas.openxmlformats.org/officeDocument/2006/relationships/image" Target="../media/image89.jpeg"/><Relationship Id="rId16" Type="http://schemas.openxmlformats.org/officeDocument/2006/relationships/slide" Target="slide24.xml"/><Relationship Id="rId20" Type="http://schemas.openxmlformats.org/officeDocument/2006/relationships/slide" Target="slide28.xml"/><Relationship Id="rId29"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93.gif"/><Relationship Id="rId11" Type="http://schemas.openxmlformats.org/officeDocument/2006/relationships/image" Target="../media/image97.png"/><Relationship Id="rId24" Type="http://schemas.openxmlformats.org/officeDocument/2006/relationships/hyperlink" Target="https://vi.wikipedia.org/wiki/%C3%8Ele_de_la_Cit%C3%A9" TargetMode="External"/><Relationship Id="rId5" Type="http://schemas.openxmlformats.org/officeDocument/2006/relationships/image" Target="../media/image92.gif"/><Relationship Id="rId15" Type="http://schemas.microsoft.com/office/2007/relationships/hdphoto" Target="../media/hdphoto22.wdp"/><Relationship Id="rId23" Type="http://schemas.openxmlformats.org/officeDocument/2006/relationships/hyperlink" Target="https://vi.wikipedia.org/wiki/Ki%E1%BA%BFn_tr%C3%BAc_Gothic" TargetMode="External"/><Relationship Id="rId28" Type="http://schemas.openxmlformats.org/officeDocument/2006/relationships/hyperlink" Target="https://vi.wikipedia.org/wiki/T%E1%BB%95ng_gi%C3%A1o_ph%E1%BA%ADn_Paris" TargetMode="External"/><Relationship Id="rId10" Type="http://schemas.openxmlformats.org/officeDocument/2006/relationships/image" Target="../media/image96.png"/><Relationship Id="rId19" Type="http://schemas.openxmlformats.org/officeDocument/2006/relationships/slide" Target="slide27.xml"/><Relationship Id="rId4" Type="http://schemas.microsoft.com/office/2007/relationships/hdphoto" Target="../media/hdphoto19.wdp"/><Relationship Id="rId9" Type="http://schemas.microsoft.com/office/2007/relationships/hdphoto" Target="../media/hdphoto20.wdp"/><Relationship Id="rId14" Type="http://schemas.openxmlformats.org/officeDocument/2006/relationships/image" Target="../media/image98.png"/><Relationship Id="rId22" Type="http://schemas.openxmlformats.org/officeDocument/2006/relationships/hyperlink" Target="https://vi.wikipedia.org/wiki/C%C3%B4ng_gi%C3%A1o" TargetMode="External"/><Relationship Id="rId27" Type="http://schemas.openxmlformats.org/officeDocument/2006/relationships/hyperlink" Target="https://vi.wikipedia.org/wiki/Nh%C3%A0_th%E1%BB%9D_ch%C3%ADnh_t%C3%B2a" TargetMode="External"/><Relationship Id="rId30"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2.gif"/><Relationship Id="rId3" Type="http://schemas.openxmlformats.org/officeDocument/2006/relationships/audio" Target="../media/audio5.wav"/><Relationship Id="rId7" Type="http://schemas.openxmlformats.org/officeDocument/2006/relationships/image" Target="../media/image113.png"/><Relationship Id="rId12" Type="http://schemas.openxmlformats.org/officeDocument/2006/relationships/image" Target="../media/image10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16.png"/><Relationship Id="rId4" Type="http://schemas.openxmlformats.org/officeDocument/2006/relationships/slide" Target="slide23.xml"/><Relationship Id="rId9" Type="http://schemas.openxmlformats.org/officeDocument/2006/relationships/image" Target="../media/image115.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2.gif"/><Relationship Id="rId3" Type="http://schemas.openxmlformats.org/officeDocument/2006/relationships/audio" Target="../media/audio4.wav"/><Relationship Id="rId7" Type="http://schemas.openxmlformats.org/officeDocument/2006/relationships/image" Target="../media/image123.png"/><Relationship Id="rId12" Type="http://schemas.openxmlformats.org/officeDocument/2006/relationships/image" Target="../media/image10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01.png"/><Relationship Id="rId5" Type="http://schemas.openxmlformats.org/officeDocument/2006/relationships/image" Target="../media/image121.png"/><Relationship Id="rId10" Type="http://schemas.openxmlformats.org/officeDocument/2006/relationships/image" Target="../media/image99.png"/><Relationship Id="rId4" Type="http://schemas.openxmlformats.org/officeDocument/2006/relationships/image" Target="../media/image120.png"/><Relationship Id="rId9" Type="http://schemas.openxmlformats.org/officeDocument/2006/relationships/slide" Target="slide23.xml"/><Relationship Id="rId1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2.gif"/><Relationship Id="rId3" Type="http://schemas.openxmlformats.org/officeDocument/2006/relationships/audio" Target="../media/audio4.wav"/><Relationship Id="rId7" Type="http://schemas.openxmlformats.org/officeDocument/2006/relationships/image" Target="../media/image129.png"/><Relationship Id="rId12" Type="http://schemas.openxmlformats.org/officeDocument/2006/relationships/image" Target="../media/image10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01.png"/><Relationship Id="rId5" Type="http://schemas.openxmlformats.org/officeDocument/2006/relationships/image" Target="../media/image127.png"/><Relationship Id="rId10" Type="http://schemas.openxmlformats.org/officeDocument/2006/relationships/image" Target="../media/image99.png"/><Relationship Id="rId4" Type="http://schemas.openxmlformats.org/officeDocument/2006/relationships/image" Target="../media/image126.png"/><Relationship Id="rId9" Type="http://schemas.openxmlformats.org/officeDocument/2006/relationships/slide" Target="slide23.xml"/><Relationship Id="rId1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00.png"/><Relationship Id="rId3" Type="http://schemas.openxmlformats.org/officeDocument/2006/relationships/audio" Target="../media/audio4.wav"/><Relationship Id="rId7" Type="http://schemas.openxmlformats.org/officeDocument/2006/relationships/image" Target="../media/image134.png"/><Relationship Id="rId12" Type="http://schemas.openxmlformats.org/officeDocument/2006/relationships/image" Target="../media/image101.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99.png"/><Relationship Id="rId5" Type="http://schemas.openxmlformats.org/officeDocument/2006/relationships/image" Target="../media/image132.png"/><Relationship Id="rId15" Type="http://schemas.openxmlformats.org/officeDocument/2006/relationships/image" Target="../media/image103.png"/><Relationship Id="rId10" Type="http://schemas.openxmlformats.org/officeDocument/2006/relationships/slide" Target="slide23.xml"/><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gif"/><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7.png"/><Relationship Id="rId12"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2.gif"/><Relationship Id="rId5" Type="http://schemas.openxmlformats.org/officeDocument/2006/relationships/image" Target="../media/image110.png"/><Relationship Id="rId10" Type="http://schemas.openxmlformats.org/officeDocument/2006/relationships/image" Target="../media/image125.png"/><Relationship Id="rId4" Type="http://schemas.openxmlformats.org/officeDocument/2006/relationships/image" Target="../media/image109.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27.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26.wmf"/><Relationship Id="rId4"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56.png"/><Relationship Id="rId7" Type="http://schemas.openxmlformats.org/officeDocument/2006/relationships/image" Target="../media/image129.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131.wmf"/><Relationship Id="rId5" Type="http://schemas.openxmlformats.org/officeDocument/2006/relationships/image" Target="../media/image128.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30.wmf"/></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gif"/><Relationship Id="rId5" Type="http://schemas.openxmlformats.org/officeDocument/2006/relationships/slide" Target="slide7.xml"/><Relationship Id="rId10" Type="http://schemas.openxmlformats.org/officeDocument/2006/relationships/image" Target="../media/image7.png"/><Relationship Id="rId4" Type="http://schemas.openxmlformats.org/officeDocument/2006/relationships/image" Target="../media/image15.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8.gif"/><Relationship Id="rId26" Type="http://schemas.microsoft.com/office/2007/relationships/hdphoto" Target="../media/hdphoto8.wdp"/><Relationship Id="rId39" Type="http://schemas.microsoft.com/office/2007/relationships/hdphoto" Target="../media/hdphoto14.wdp"/><Relationship Id="rId21" Type="http://schemas.openxmlformats.org/officeDocument/2006/relationships/image" Target="../media/image30.png"/><Relationship Id="rId34" Type="http://schemas.openxmlformats.org/officeDocument/2006/relationships/image" Target="../media/image37.png"/><Relationship Id="rId42" Type="http://schemas.openxmlformats.org/officeDocument/2006/relationships/image" Target="../media/image41.png"/><Relationship Id="rId47" Type="http://schemas.openxmlformats.org/officeDocument/2006/relationships/image" Target="../media/image2.gif"/><Relationship Id="rId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4.png"/><Relationship Id="rId24" Type="http://schemas.microsoft.com/office/2007/relationships/hdphoto" Target="../media/hdphoto7.wdp"/><Relationship Id="rId32" Type="http://schemas.openxmlformats.org/officeDocument/2006/relationships/image" Target="../media/image36.png"/><Relationship Id="rId37" Type="http://schemas.microsoft.com/office/2007/relationships/hdphoto" Target="../media/hdphoto13.wdp"/><Relationship Id="rId40" Type="http://schemas.openxmlformats.org/officeDocument/2006/relationships/image" Target="../media/image40.png"/><Relationship Id="rId45" Type="http://schemas.microsoft.com/office/2007/relationships/hdphoto" Target="../media/hdphoto17.wdp"/><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1.png"/><Relationship Id="rId28" Type="http://schemas.microsoft.com/office/2007/relationships/hdphoto" Target="../media/hdphoto9.wdp"/><Relationship Id="rId36" Type="http://schemas.openxmlformats.org/officeDocument/2006/relationships/image" Target="../media/image38.png"/><Relationship Id="rId10" Type="http://schemas.openxmlformats.org/officeDocument/2006/relationships/slide" Target="slide9.xml"/><Relationship Id="rId19" Type="http://schemas.openxmlformats.org/officeDocument/2006/relationships/image" Target="../media/image29.png"/><Relationship Id="rId31" Type="http://schemas.openxmlformats.org/officeDocument/2006/relationships/image" Target="../media/image35.png"/><Relationship Id="rId44"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slide" Target="slide11.xml"/><Relationship Id="rId22" Type="http://schemas.microsoft.com/office/2007/relationships/hdphoto" Target="../media/hdphoto6.wdp"/><Relationship Id="rId27" Type="http://schemas.openxmlformats.org/officeDocument/2006/relationships/image" Target="../media/image33.png"/><Relationship Id="rId30" Type="http://schemas.microsoft.com/office/2007/relationships/hdphoto" Target="../media/hdphoto10.wdp"/><Relationship Id="rId35" Type="http://schemas.microsoft.com/office/2007/relationships/hdphoto" Target="../media/hdphoto12.wdp"/><Relationship Id="rId43" Type="http://schemas.microsoft.com/office/2007/relationships/hdphoto" Target="../media/hdphoto16.wdp"/><Relationship Id="rId8" Type="http://schemas.openxmlformats.org/officeDocument/2006/relationships/slide" Target="slide12.xml"/><Relationship Id="rId3" Type="http://schemas.openxmlformats.org/officeDocument/2006/relationships/image" Target="../media/image19.jpeg"/><Relationship Id="rId12" Type="http://schemas.openxmlformats.org/officeDocument/2006/relationships/slide" Target="slide10.xml"/><Relationship Id="rId17" Type="http://schemas.microsoft.com/office/2007/relationships/hdphoto" Target="../media/hdphoto4.wdp"/><Relationship Id="rId25" Type="http://schemas.openxmlformats.org/officeDocument/2006/relationships/image" Target="../media/image32.png"/><Relationship Id="rId33" Type="http://schemas.microsoft.com/office/2007/relationships/hdphoto" Target="../media/hdphoto11.wdp"/><Relationship Id="rId38" Type="http://schemas.openxmlformats.org/officeDocument/2006/relationships/image" Target="../media/image39.png"/><Relationship Id="rId46" Type="http://schemas.openxmlformats.org/officeDocument/2006/relationships/slide" Target="slide13.xml"/><Relationship Id="rId20" Type="http://schemas.microsoft.com/office/2007/relationships/hdphoto" Target="../media/hdphoto5.wdp"/><Relationship Id="rId41"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gif"/><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slide" Target="slide8.xml"/><Relationship Id="rId10"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8943"/>
            <a:ext cx="9033034" cy="6654759"/>
          </a:xfrm>
          <a:prstGeom prst="rect">
            <a:avLst/>
          </a:prstGeom>
        </p:spPr>
      </p:pic>
      <p:sp>
        <p:nvSpPr>
          <p:cNvPr id="6" name="WordArt 7"/>
          <p:cNvSpPr>
            <a:spLocks noChangeArrowheads="1" noChangeShapeType="1" noTextEdit="1"/>
          </p:cNvSpPr>
          <p:nvPr/>
        </p:nvSpPr>
        <p:spPr bwMode="auto">
          <a:xfrm>
            <a:off x="1870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LỚP 9</a:t>
            </a:r>
          </a:p>
        </p:txBody>
      </p:sp>
      <p:sp>
        <p:nvSpPr>
          <p:cNvPr id="2" name="TextBox 1"/>
          <p:cNvSpPr txBox="1"/>
          <p:nvPr/>
        </p:nvSpPr>
        <p:spPr>
          <a:xfrm>
            <a:off x="2" y="207820"/>
            <a:ext cx="9393381"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PHÒNG </a:t>
            </a:r>
            <a:r>
              <a:rPr lang="en-US" sz="2400" b="1" dirty="0" err="1">
                <a:latin typeface="Times New Roman" panose="02020603050405020304" pitchFamily="18" charset="0"/>
                <a:cs typeface="Times New Roman" panose="02020603050405020304" pitchFamily="18" charset="0"/>
              </a:rPr>
              <a:t>GD&amp;ĐT</a:t>
            </a:r>
            <a:r>
              <a:rPr lang="en-US"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QUẬN LONG BIÊN</a:t>
            </a:r>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THCS</a:t>
            </a:r>
            <a:r>
              <a:rPr lang="vi-VN" sz="2400" b="1" dirty="0" smtClean="0">
                <a:latin typeface="Times New Roman" panose="02020603050405020304" pitchFamily="18" charset="0"/>
                <a:cs typeface="Times New Roman" panose="02020603050405020304" pitchFamily="18" charset="0"/>
              </a:rPr>
              <a:t> NGỌC THỤY</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90655" y="5680366"/>
            <a:ext cx="3836656"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viên: lưuThanh Bình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051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576457" y="2865463"/>
            <a:ext cx="3374926" cy="2547211"/>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p:cNvGrpSpPr/>
          <p:nvPr/>
        </p:nvGrpSpPr>
        <p:grpSpPr>
          <a:xfrm>
            <a:off x="207656" y="-57618"/>
            <a:ext cx="8898302" cy="2460612"/>
            <a:chOff x="46170" y="-107030"/>
            <a:chExt cx="8426615" cy="3091371"/>
          </a:xfrm>
        </p:grpSpPr>
        <mc:AlternateContent xmlns:mc="http://schemas.openxmlformats.org/markup-compatibility/2006" xmlns:a14="http://schemas.microsoft.com/office/drawing/2010/main">
          <mc:Choice Requires="a14">
            <p:sp>
              <p:nvSpPr>
                <p:cNvPr id="25" name="Hình chữ nhật 12"/>
                <p:cNvSpPr/>
                <p:nvPr/>
              </p:nvSpPr>
              <p:spPr>
                <a:xfrm>
                  <a:off x="57356" y="281419"/>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800" b="1" dirty="0">
                      <a:solidFill>
                        <a:srgbClr val="FF0000"/>
                      </a:solidFill>
                      <a:latin typeface="Times New Roman" panose="02020603050405020304" pitchFamily="18" charset="0"/>
                      <a:cs typeface="Times New Roman" panose="02020603050405020304" pitchFamily="18" charset="0"/>
                    </a:rPr>
                    <a:t>Câu 2</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𝑎𝑥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𝑏𝑥</m:t>
                      </m:r>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𝑐</m:t>
                      </m:r>
                      <m:r>
                        <a:rPr lang="en-US" sz="2800" i="1">
                          <a:solidFill>
                            <a:schemeClr val="tx1"/>
                          </a:solidFill>
                          <a:latin typeface="Cambria Math" panose="02040503050406030204" pitchFamily="18" charset="0"/>
                          <a:cs typeface="Times New Roman" panose="02020603050405020304" pitchFamily="18" charset="0"/>
                        </a:rPr>
                        <m:t>=0 </m:t>
                      </m:r>
                      <m:d>
                        <m:dPr>
                          <m:ctrlPr>
                            <a:rPr lang="en-US" sz="2800" i="1">
                              <a:solidFill>
                                <a:schemeClr val="tx1"/>
                              </a:solidFill>
                              <a:latin typeface="Cambria Math" panose="02040503050406030204" pitchFamily="18" charset="0"/>
                              <a:cs typeface="Times New Roman" panose="02020603050405020304" pitchFamily="18" charset="0"/>
                            </a:rPr>
                          </m:ctrlPr>
                        </m:dPr>
                        <m:e>
                          <m:r>
                            <a:rPr lang="en-US" sz="2800" i="1">
                              <a:solidFill>
                                <a:schemeClr val="tx1"/>
                              </a:solidFill>
                              <a:latin typeface="Cambria Math" panose="02040503050406030204" pitchFamily="18" charset="0"/>
                              <a:cs typeface="Times New Roman" panose="02020603050405020304" pitchFamily="18" charset="0"/>
                            </a:rPr>
                            <m:t>𝑎</m:t>
                          </m:r>
                          <m:r>
                            <a:rPr lang="en-US" sz="2800" i="1">
                              <a:solidFill>
                                <a:schemeClr val="tx1"/>
                              </a:solidFill>
                              <a:latin typeface="Cambria Math" panose="02040503050406030204" pitchFamily="18" charset="0"/>
                              <a:cs typeface="Times New Roman" panose="02020603050405020304" pitchFamily="18" charset="0"/>
                            </a:rPr>
                            <m:t>≠0</m:t>
                          </m:r>
                        </m:e>
                      </m:d>
                      <m:r>
                        <a:rPr lang="en-US" sz="2800" i="1">
                          <a:solidFill>
                            <a:schemeClr val="tx1"/>
                          </a:solidFill>
                          <a:latin typeface="Cambria Math" panose="02040503050406030204" pitchFamily="18" charset="0"/>
                          <a:cs typeface="Times New Roman" panose="02020603050405020304" pitchFamily="18" charset="0"/>
                        </a:rPr>
                        <m:t>, </m:t>
                      </m:r>
                      <m:r>
                        <a:rPr lang="en-US" sz="2800" i="1">
                          <a:solidFill>
                            <a:schemeClr val="tx1"/>
                          </a:solidFill>
                          <a:latin typeface="Cambria Math" panose="02040503050406030204" pitchFamily="18" charset="0"/>
                          <a:cs typeface="Times New Roman" panose="02020603050405020304" pitchFamily="18" charset="0"/>
                        </a:rPr>
                        <m:t>𝑏</m:t>
                      </m:r>
                      <m:r>
                        <a:rPr lang="en-US" sz="2800" i="1">
                          <a:solidFill>
                            <a:schemeClr val="tx1"/>
                          </a:solidFill>
                          <a:latin typeface="Cambria Math" panose="02040503050406030204" pitchFamily="18" charset="0"/>
                          <a:cs typeface="Times New Roman" panose="02020603050405020304" pitchFamily="18" charset="0"/>
                        </a:rPr>
                        <m:t>=2 </m:t>
                      </m:r>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𝑏</m:t>
                          </m:r>
                        </m:e>
                        <m:sup>
                          <m:r>
                            <a:rPr lang="en-US" sz="2800" i="1">
                              <a:solidFill>
                                <a:schemeClr val="tx1"/>
                              </a:solidFill>
                              <a:latin typeface="Cambria Math" panose="02040503050406030204" pitchFamily="18" charset="0"/>
                              <a:cs typeface="Times New Roman" panose="02020603050405020304" pitchFamily="18" charset="0"/>
                            </a:rPr>
                            <m:t>′</m:t>
                          </m:r>
                        </m:sup>
                      </m:sSup>
                    </m:oMath>
                  </a14:m>
                  <a:r>
                    <a:rPr lang="en-US" sz="2800" dirty="0">
                      <a:solidFill>
                        <a:schemeClr val="tx1"/>
                      </a:solidFill>
                      <a:latin typeface="Times New Roman" panose="02020603050405020304" pitchFamily="18" charset="0"/>
                      <a:cs typeface="Times New Roman" panose="02020603050405020304" pitchFamily="18" charset="0"/>
                    </a:rPr>
                    <a:t> có biệt thức </a:t>
                  </a:r>
                  <a14:m>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57356" y="281419"/>
                  <a:ext cx="8415429" cy="2702922"/>
                </a:xfrm>
                <a:prstGeom prst="rect">
                  <a:avLst/>
                </a:prstGeom>
                <a:blipFill>
                  <a:blip r:embed="rId7"/>
                  <a:stretch>
                    <a:fillRect l="-952"/>
                  </a:stretch>
                </a:blipFill>
                <a:ln w="76200">
                  <a:solidFill>
                    <a:schemeClr val="accent2"/>
                  </a:solidFill>
                  <a:prstDash val="solid"/>
                </a:ln>
              </p:spPr>
              <p:txBody>
                <a:bodyPr/>
                <a:lstStyle/>
                <a:p>
                  <a:r>
                    <a:rPr lang="vi-VN">
                      <a:noFill/>
                    </a:rPr>
                    <a:t> </a:t>
                  </a:r>
                </a:p>
              </p:txBody>
            </p:sp>
          </mc:Fallback>
        </mc:AlternateContent>
        <p:pic>
          <p:nvPicPr>
            <p:cNvPr id="26"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p:cNvGrpSpPr/>
          <p:nvPr/>
        </p:nvGrpSpPr>
        <p:grpSpPr>
          <a:xfrm>
            <a:off x="4268410" y="2816147"/>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29" name="TextBox 28"/>
                <p:cNvSpPr txBox="1"/>
                <p:nvPr/>
              </p:nvSpPr>
              <p:spPr>
                <a:xfrm>
                  <a:off x="5120593" y="300353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20593" y="3003538"/>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32" name="Group 31"/>
          <p:cNvGrpSpPr/>
          <p:nvPr/>
        </p:nvGrpSpPr>
        <p:grpSpPr>
          <a:xfrm>
            <a:off x="4268410" y="5656490"/>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55" name="Freeform 5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34" name="TextBox 33"/>
                <p:cNvSpPr txBox="1"/>
                <p:nvPr/>
              </p:nvSpPr>
              <p:spPr>
                <a:xfrm>
                  <a:off x="5116286" y="402245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r>
                              <a:rPr lang="en-US" sz="2800" i="1">
                                <a:latin typeface="Cambria Math" panose="02040503050406030204" pitchFamily="18" charset="0"/>
                              </a:rPr>
                              <m:t>′</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116286" y="4022452"/>
                  <a:ext cx="1883228" cy="523220"/>
                </a:xfrm>
                <a:prstGeom prst="rect">
                  <a:avLst/>
                </a:prstGeom>
                <a:blipFill>
                  <a:blip r:embed="rId10"/>
                  <a:stretch>
                    <a:fillRect/>
                  </a:stretch>
                </a:blipFill>
              </p:spPr>
              <p:txBody>
                <a:bodyPr/>
                <a:lstStyle/>
                <a:p>
                  <a:r>
                    <a:rPr lang="vi-VN">
                      <a:noFill/>
                    </a:rPr>
                    <a:t> </a:t>
                  </a:r>
                </a:p>
              </p:txBody>
            </p:sp>
          </mc:Fallback>
        </mc:AlternateContent>
      </p:grpSp>
      <p:grpSp>
        <p:nvGrpSpPr>
          <p:cNvPr id="57" name="Group 56"/>
          <p:cNvGrpSpPr/>
          <p:nvPr/>
        </p:nvGrpSpPr>
        <p:grpSpPr>
          <a:xfrm>
            <a:off x="4268410" y="3767942"/>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59" name="TextBox 58"/>
                <p:cNvSpPr txBox="1"/>
                <p:nvPr/>
              </p:nvSpPr>
              <p:spPr>
                <a:xfrm>
                  <a:off x="5053592" y="506983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r>
                              <a:rPr lang="en-US" sz="2800" i="1">
                                <a:latin typeface="Cambria Math" panose="02040503050406030204" pitchFamily="18" charset="0"/>
                              </a:rPr>
                              <m:t>′</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053592" y="5069832"/>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62" name="Group 61"/>
          <p:cNvGrpSpPr/>
          <p:nvPr/>
        </p:nvGrpSpPr>
        <p:grpSpPr>
          <a:xfrm>
            <a:off x="4268410" y="4704695"/>
            <a:ext cx="4642682" cy="821422"/>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64" name="TextBox 63"/>
                <p:cNvSpPr txBox="1"/>
                <p:nvPr/>
              </p:nvSpPr>
              <p:spPr>
                <a:xfrm>
                  <a:off x="5116286" y="6076417"/>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116286" y="6076417"/>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36" name="Picture 35"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repeatCount="indefinite" fill="hold" nodeType="clickEffect">
                                  <p:stCondLst>
                                    <p:cond delay="0"/>
                                  </p:st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repeatCount="indefinite" fill="hold" nodeType="clickEffect">
                                  <p:stCondLst>
                                    <p:cond delay="0"/>
                                  </p:stCondLst>
                                  <p:childTnLst>
                                    <p:animRot by="120000">
                                      <p:cBhvr>
                                        <p:cTn id="51" dur="100" fill="hold">
                                          <p:stCondLst>
                                            <p:cond delay="0"/>
                                          </p:stCondLst>
                                        </p:cTn>
                                        <p:tgtEl>
                                          <p:spTgt spid="57"/>
                                        </p:tgtEl>
                                        <p:attrNameLst>
                                          <p:attrName>r</p:attrName>
                                        </p:attrNameLst>
                                      </p:cBhvr>
                                    </p:animRot>
                                    <p:animRot by="-240000">
                                      <p:cBhvr>
                                        <p:cTn id="52" dur="200" fill="hold">
                                          <p:stCondLst>
                                            <p:cond delay="200"/>
                                          </p:stCondLst>
                                        </p:cTn>
                                        <p:tgtEl>
                                          <p:spTgt spid="57"/>
                                        </p:tgtEl>
                                        <p:attrNameLst>
                                          <p:attrName>r</p:attrName>
                                        </p:attrNameLst>
                                      </p:cBhvr>
                                    </p:animRot>
                                    <p:animRot by="240000">
                                      <p:cBhvr>
                                        <p:cTn id="53" dur="200" fill="hold">
                                          <p:stCondLst>
                                            <p:cond delay="400"/>
                                          </p:stCondLst>
                                        </p:cTn>
                                        <p:tgtEl>
                                          <p:spTgt spid="57"/>
                                        </p:tgtEl>
                                        <p:attrNameLst>
                                          <p:attrName>r</p:attrName>
                                        </p:attrNameLst>
                                      </p:cBhvr>
                                    </p:animRot>
                                    <p:animRot by="-240000">
                                      <p:cBhvr>
                                        <p:cTn id="54" dur="200" fill="hold">
                                          <p:stCondLst>
                                            <p:cond delay="600"/>
                                          </p:stCondLst>
                                        </p:cTn>
                                        <p:tgtEl>
                                          <p:spTgt spid="57"/>
                                        </p:tgtEl>
                                        <p:attrNameLst>
                                          <p:attrName>r</p:attrName>
                                        </p:attrNameLst>
                                      </p:cBhvr>
                                    </p:animRot>
                                    <p:animRot by="120000">
                                      <p:cBhvr>
                                        <p:cTn id="55" dur="200" fill="hold">
                                          <p:stCondLst>
                                            <p:cond delay="800"/>
                                          </p:stCondLst>
                                        </p:cTn>
                                        <p:tgtEl>
                                          <p:spTgt spid="57"/>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6" presetClass="emph" presetSubtype="0" repeatCount="2000" fill="hold" nodeType="clickEffect">
                                  <p:stCondLst>
                                    <p:cond delay="0"/>
                                  </p:stCondLst>
                                  <p:childTnLst>
                                    <p:animScale>
                                      <p:cBhvr>
                                        <p:cTn id="69" dur="2000" fill="hold"/>
                                        <p:tgtEl>
                                          <p:spTgt spid="32"/>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207656" y="2772083"/>
            <a:ext cx="3499874" cy="2696385"/>
          </a:xfrm>
          <a:prstGeom prst="roundRect">
            <a:avLst>
              <a:gd name="adj" fmla="val 5870"/>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5" name="Hình chữ nhật 12"/>
              <p:cNvSpPr/>
              <p:nvPr/>
            </p:nvSpPr>
            <p:spPr>
              <a:xfrm>
                <a:off x="207656" y="337458"/>
                <a:ext cx="8703436" cy="21514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3</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−4</m:t>
                    </m:r>
                    <m:r>
                      <a:rPr lang="en-US" sz="2800" i="1">
                        <a:solidFill>
                          <a:schemeClr val="tx1"/>
                        </a:solidFill>
                        <a:latin typeface="Cambria Math" panose="02040503050406030204" pitchFamily="18" charset="0"/>
                        <a:cs typeface="Times New Roman" panose="02020603050405020304" pitchFamily="18" charset="0"/>
                      </a:rPr>
                      <m:t>𝑥</m:t>
                    </m:r>
                    <m:r>
                      <a:rPr lang="en-US" sz="2800" i="1">
                        <a:solidFill>
                          <a:schemeClr val="tx1"/>
                        </a:solidFill>
                        <a:latin typeface="Cambria Math" panose="02040503050406030204" pitchFamily="18" charset="0"/>
                        <a:cs typeface="Times New Roman" panose="02020603050405020304" pitchFamily="18" charset="0"/>
                      </a:rPr>
                      <m:t>+3=0</m:t>
                    </m:r>
                  </m:oMath>
                </a14:m>
                <a:r>
                  <a:rPr lang="en-US" sz="2800" dirty="0">
                    <a:solidFill>
                      <a:schemeClr val="tx1"/>
                    </a:solidFill>
                    <a:latin typeface="Times New Roman" panose="02020603050405020304" pitchFamily="18" charset="0"/>
                    <a:cs typeface="Times New Roman" panose="02020603050405020304" pitchFamily="18" charset="0"/>
                  </a:rPr>
                  <a:t> có một nghiệm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207656" y="337458"/>
                <a:ext cx="8703436" cy="2151422"/>
              </a:xfrm>
              <a:prstGeom prst="rect">
                <a:avLst/>
              </a:prstGeom>
              <a:blipFill>
                <a:blip r:embed="rId7"/>
                <a:stretch>
                  <a:fillRect/>
                </a:stretch>
              </a:blipFill>
              <a:ln w="76200">
                <a:solidFill>
                  <a:schemeClr val="accent2"/>
                </a:solidFill>
                <a:prstDash val="solid"/>
              </a:ln>
            </p:spPr>
            <p:txBody>
              <a:bodyPr/>
              <a:lstStyle/>
              <a:p>
                <a:r>
                  <a:rPr lang="vi-VN">
                    <a:noFill/>
                  </a:rPr>
                  <a:t> </a:t>
                </a:r>
              </a:p>
            </p:txBody>
          </p:sp>
        </mc:Fallback>
      </mc:AlternateContent>
      <p:grpSp>
        <p:nvGrpSpPr>
          <p:cNvPr id="27" name="Group 26"/>
          <p:cNvGrpSpPr/>
          <p:nvPr/>
        </p:nvGrpSpPr>
        <p:grpSpPr>
          <a:xfrm>
            <a:off x="4268410" y="3829942"/>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29" name="TextBox 28"/>
                <p:cNvSpPr txBox="1"/>
                <p:nvPr/>
              </p:nvSpPr>
              <p:spPr>
                <a:xfrm>
                  <a:off x="4921263" y="2961317"/>
                  <a:ext cx="767711"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921263" y="2961317"/>
                  <a:ext cx="767711" cy="523220"/>
                </a:xfrm>
                <a:prstGeom prst="rect">
                  <a:avLst/>
                </a:prstGeom>
                <a:blipFill>
                  <a:blip r:embed="rId8"/>
                  <a:stretch>
                    <a:fillRect/>
                  </a:stretch>
                </a:blipFill>
              </p:spPr>
              <p:txBody>
                <a:bodyPr/>
                <a:lstStyle/>
                <a:p>
                  <a:r>
                    <a:rPr lang="vi-VN">
                      <a:noFill/>
                    </a:rPr>
                    <a:t> </a:t>
                  </a:r>
                </a:p>
              </p:txBody>
            </p:sp>
          </mc:Fallback>
        </mc:AlternateContent>
      </p:grpSp>
      <p:grpSp>
        <p:nvGrpSpPr>
          <p:cNvPr id="32" name="Group 31"/>
          <p:cNvGrpSpPr/>
          <p:nvPr/>
        </p:nvGrpSpPr>
        <p:grpSpPr>
          <a:xfrm>
            <a:off x="4268410" y="2775425"/>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34" name="TextBox 33"/>
                <p:cNvSpPr txBox="1"/>
                <p:nvPr/>
              </p:nvSpPr>
              <p:spPr>
                <a:xfrm>
                  <a:off x="5068858" y="4040598"/>
                  <a:ext cx="702677"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068858" y="4040598"/>
                  <a:ext cx="702677" cy="523220"/>
                </a:xfrm>
                <a:prstGeom prst="rect">
                  <a:avLst/>
                </a:prstGeom>
                <a:blipFill>
                  <a:blip r:embed="rId9"/>
                  <a:stretch>
                    <a:fillRect/>
                  </a:stretch>
                </a:blipFill>
              </p:spPr>
              <p:txBody>
                <a:bodyPr/>
                <a:lstStyle/>
                <a:p>
                  <a:r>
                    <a:rPr lang="vi-VN">
                      <a:noFill/>
                    </a:rPr>
                    <a:t> </a:t>
                  </a:r>
                </a:p>
              </p:txBody>
            </p:sp>
          </mc:Fallback>
        </mc:AlternateContent>
      </p:grpSp>
      <p:grpSp>
        <p:nvGrpSpPr>
          <p:cNvPr id="57" name="Group 56"/>
          <p:cNvGrpSpPr/>
          <p:nvPr/>
        </p:nvGrpSpPr>
        <p:grpSpPr>
          <a:xfrm>
            <a:off x="4268410" y="4937909"/>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59" name="TextBox 58"/>
                <p:cNvSpPr txBox="1"/>
                <p:nvPr/>
              </p:nvSpPr>
              <p:spPr>
                <a:xfrm>
                  <a:off x="5111979" y="5143438"/>
                  <a:ext cx="856203"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0</m:t>
                        </m:r>
                      </m:oMath>
                    </m:oMathPara>
                  </a14:m>
                  <a:endParaRPr lang="vi-VN" sz="2800" dirty="0"/>
                </a:p>
              </p:txBody>
            </p:sp>
          </mc:Choice>
          <mc:Fallback xmlns="">
            <p:sp>
              <p:nvSpPr>
                <p:cNvPr id="59" name="TextBox 58"/>
                <p:cNvSpPr txBox="1">
                  <a:spLocks noRot="1" noChangeAspect="1" noMove="1" noResize="1" noEditPoints="1" noAdjustHandles="1" noChangeArrowheads="1" noChangeShapeType="1" noTextEdit="1"/>
                </p:cNvSpPr>
                <p:nvPr/>
              </p:nvSpPr>
              <p:spPr>
                <a:xfrm>
                  <a:off x="5111979" y="5143438"/>
                  <a:ext cx="856203" cy="523220"/>
                </a:xfrm>
                <a:prstGeom prst="rect">
                  <a:avLst/>
                </a:prstGeom>
                <a:blipFill>
                  <a:blip r:embed="rId10"/>
                  <a:stretch>
                    <a:fillRect/>
                  </a:stretch>
                </a:blipFill>
              </p:spPr>
              <p:txBody>
                <a:bodyPr/>
                <a:lstStyle/>
                <a:p>
                  <a:r>
                    <a:rPr lang="vi-VN">
                      <a:noFill/>
                    </a:rPr>
                    <a:t> </a:t>
                  </a:r>
                </a:p>
              </p:txBody>
            </p:sp>
          </mc:Fallback>
        </mc:AlternateContent>
      </p:grpSp>
      <p:grpSp>
        <p:nvGrpSpPr>
          <p:cNvPr id="62" name="Group 61"/>
          <p:cNvGrpSpPr/>
          <p:nvPr/>
        </p:nvGrpSpPr>
        <p:grpSpPr>
          <a:xfrm>
            <a:off x="4222818" y="5872528"/>
            <a:ext cx="4642682" cy="821422"/>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64" name="TextBox 63"/>
                <p:cNvSpPr txBox="1"/>
                <p:nvPr/>
              </p:nvSpPr>
              <p:spPr>
                <a:xfrm>
                  <a:off x="5111980" y="6080191"/>
                  <a:ext cx="901794"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2</m:t>
                        </m:r>
                      </m:oMath>
                    </m:oMathPara>
                  </a14:m>
                  <a:endParaRPr lang="vi-VN" sz="2800" dirty="0"/>
                </a:p>
              </p:txBody>
            </p:sp>
          </mc:Choice>
          <mc:Fallback xmlns="">
            <p:sp>
              <p:nvSpPr>
                <p:cNvPr id="64" name="TextBox 63"/>
                <p:cNvSpPr txBox="1">
                  <a:spLocks noRot="1" noChangeAspect="1" noMove="1" noResize="1" noEditPoints="1" noAdjustHandles="1" noChangeArrowheads="1" noChangeShapeType="1" noTextEdit="1"/>
                </p:cNvSpPr>
                <p:nvPr/>
              </p:nvSpPr>
              <p:spPr>
                <a:xfrm>
                  <a:off x="5111980" y="6080191"/>
                  <a:ext cx="901794" cy="523220"/>
                </a:xfrm>
                <a:prstGeom prst="rect">
                  <a:avLst/>
                </a:prstGeom>
                <a:blipFill>
                  <a:blip r:embed="rId11"/>
                  <a:stretch>
                    <a:fillRect/>
                  </a:stretch>
                </a:blipFill>
              </p:spPr>
              <p:txBody>
                <a:bodyPr/>
                <a:lstStyle/>
                <a:p>
                  <a:r>
                    <a:rPr lang="vi-VN">
                      <a:noFill/>
                    </a:rPr>
                    <a:t> </a:t>
                  </a:r>
                </a:p>
              </p:txBody>
            </p:sp>
          </mc:Fallback>
        </mc:AlternateContent>
      </p:grpSp>
      <p:pic>
        <p:nvPicPr>
          <p:cNvPr id="37" name="Picture 36"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9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57"/>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repeatCount="indefinite" fill="hold" nodeType="clickEffect">
                                  <p:stCondLst>
                                    <p:cond delay="0"/>
                                  </p:stCondLst>
                                  <p:childTnLst>
                                    <p:animRot by="120000">
                                      <p:cBhvr>
                                        <p:cTn id="45" dur="100" fill="hold">
                                          <p:stCondLst>
                                            <p:cond delay="0"/>
                                          </p:stCondLst>
                                        </p:cTn>
                                        <p:tgtEl>
                                          <p:spTgt spid="57"/>
                                        </p:tgtEl>
                                        <p:attrNameLst>
                                          <p:attrName>r</p:attrName>
                                        </p:attrNameLst>
                                      </p:cBhvr>
                                    </p:animRot>
                                    <p:animRot by="-240000">
                                      <p:cBhvr>
                                        <p:cTn id="46" dur="200" fill="hold">
                                          <p:stCondLst>
                                            <p:cond delay="200"/>
                                          </p:stCondLst>
                                        </p:cTn>
                                        <p:tgtEl>
                                          <p:spTgt spid="57"/>
                                        </p:tgtEl>
                                        <p:attrNameLst>
                                          <p:attrName>r</p:attrName>
                                        </p:attrNameLst>
                                      </p:cBhvr>
                                    </p:animRot>
                                    <p:animRot by="240000">
                                      <p:cBhvr>
                                        <p:cTn id="47" dur="200" fill="hold">
                                          <p:stCondLst>
                                            <p:cond delay="400"/>
                                          </p:stCondLst>
                                        </p:cTn>
                                        <p:tgtEl>
                                          <p:spTgt spid="57"/>
                                        </p:tgtEl>
                                        <p:attrNameLst>
                                          <p:attrName>r</p:attrName>
                                        </p:attrNameLst>
                                      </p:cBhvr>
                                    </p:animRot>
                                    <p:animRot by="-240000">
                                      <p:cBhvr>
                                        <p:cTn id="48" dur="200" fill="hold">
                                          <p:stCondLst>
                                            <p:cond delay="600"/>
                                          </p:stCondLst>
                                        </p:cTn>
                                        <p:tgtEl>
                                          <p:spTgt spid="57"/>
                                        </p:tgtEl>
                                        <p:attrNameLst>
                                          <p:attrName>r</p:attrName>
                                        </p:attrNameLst>
                                      </p:cBhvr>
                                    </p:animRot>
                                    <p:animRot by="120000">
                                      <p:cBhvr>
                                        <p:cTn id="49" dur="200" fill="hold">
                                          <p:stCondLst>
                                            <p:cond delay="800"/>
                                          </p:stCondLst>
                                        </p:cTn>
                                        <p:tgtEl>
                                          <p:spTgt spid="5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62"/>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repeatCount="indefinite" fill="hold" nodeType="clickEffect">
                                  <p:stCondLst>
                                    <p:cond delay="0"/>
                                  </p:stCondLst>
                                  <p:childTnLst>
                                    <p:animRot by="120000">
                                      <p:cBhvr>
                                        <p:cTn id="54" dur="100" fill="hold">
                                          <p:stCondLst>
                                            <p:cond delay="0"/>
                                          </p:stCondLst>
                                        </p:cTn>
                                        <p:tgtEl>
                                          <p:spTgt spid="62"/>
                                        </p:tgtEl>
                                        <p:attrNameLst>
                                          <p:attrName>r</p:attrName>
                                        </p:attrNameLst>
                                      </p:cBhvr>
                                    </p:animRot>
                                    <p:animRot by="-240000">
                                      <p:cBhvr>
                                        <p:cTn id="55" dur="200" fill="hold">
                                          <p:stCondLst>
                                            <p:cond delay="200"/>
                                          </p:stCondLst>
                                        </p:cTn>
                                        <p:tgtEl>
                                          <p:spTgt spid="62"/>
                                        </p:tgtEl>
                                        <p:attrNameLst>
                                          <p:attrName>r</p:attrName>
                                        </p:attrNameLst>
                                      </p:cBhvr>
                                    </p:animRot>
                                    <p:animRot by="240000">
                                      <p:cBhvr>
                                        <p:cTn id="56" dur="200" fill="hold">
                                          <p:stCondLst>
                                            <p:cond delay="400"/>
                                          </p:stCondLst>
                                        </p:cTn>
                                        <p:tgtEl>
                                          <p:spTgt spid="62"/>
                                        </p:tgtEl>
                                        <p:attrNameLst>
                                          <p:attrName>r</p:attrName>
                                        </p:attrNameLst>
                                      </p:cBhvr>
                                    </p:animRot>
                                    <p:animRot by="-240000">
                                      <p:cBhvr>
                                        <p:cTn id="57" dur="200" fill="hold">
                                          <p:stCondLst>
                                            <p:cond delay="600"/>
                                          </p:stCondLst>
                                        </p:cTn>
                                        <p:tgtEl>
                                          <p:spTgt spid="62"/>
                                        </p:tgtEl>
                                        <p:attrNameLst>
                                          <p:attrName>r</p:attrName>
                                        </p:attrNameLst>
                                      </p:cBhvr>
                                    </p:animRot>
                                    <p:animRot by="120000">
                                      <p:cBhvr>
                                        <p:cTn id="58" dur="200" fill="hold">
                                          <p:stCondLst>
                                            <p:cond delay="800"/>
                                          </p:stCondLst>
                                        </p:cTn>
                                        <p:tgtEl>
                                          <p:spTgt spid="62"/>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6" presetClass="emph" presetSubtype="0" repeatCount="2000" fill="hold" nodeType="clickEffect">
                                  <p:stCondLst>
                                    <p:cond delay="0"/>
                                  </p:stCondLst>
                                  <p:childTnLst>
                                    <p:animScale>
                                      <p:cBhvr>
                                        <p:cTn id="63" dur="2000" fill="hold"/>
                                        <p:tgtEl>
                                          <p:spTgt spid="32"/>
                                        </p:tgtEl>
                                      </p:cBhvr>
                                      <p:by x="150000" y="150000"/>
                                    </p:animScale>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319868" y="2717945"/>
            <a:ext cx="3370065" cy="2733747"/>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p:cNvGrpSpPr/>
          <p:nvPr/>
        </p:nvGrpSpPr>
        <p:grpSpPr>
          <a:xfrm>
            <a:off x="207656" y="-12440"/>
            <a:ext cx="8703436" cy="2501320"/>
            <a:chOff x="46170" y="-107030"/>
            <a:chExt cx="8415429" cy="3142514"/>
          </a:xfrm>
        </p:grpSpPr>
        <mc:AlternateContent xmlns:mc="http://schemas.openxmlformats.org/markup-compatibility/2006" xmlns:a14="http://schemas.microsoft.com/office/drawing/2010/main">
          <mc:Choice Requires="a14">
            <p:sp>
              <p:nvSpPr>
                <p:cNvPr id="25" name="Hình chữ nhật 12"/>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4</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2</m:t>
                          </m:r>
                          <m:r>
                            <a:rPr lang="en-US" sz="2800" i="1">
                              <a:solidFill>
                                <a:schemeClr val="tx1"/>
                              </a:solidFill>
                              <a:latin typeface="Cambria Math" panose="02040503050406030204" pitchFamily="18" charset="0"/>
                              <a:cs typeface="Times New Roman" panose="02020603050405020304" pitchFamily="18" charset="0"/>
                            </a:rPr>
                            <m:t>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−3</m:t>
                      </m:r>
                      <m:r>
                        <a:rPr lang="en-US" sz="2800" i="1">
                          <a:solidFill>
                            <a:schemeClr val="tx1"/>
                          </a:solidFill>
                          <a:latin typeface="Cambria Math" panose="02040503050406030204" pitchFamily="18" charset="0"/>
                          <a:cs typeface="Times New Roman" panose="02020603050405020304" pitchFamily="18" charset="0"/>
                        </a:rPr>
                        <m:t>𝑥</m:t>
                      </m:r>
                      <m:r>
                        <a:rPr lang="en-US" sz="2800" i="1">
                          <a:solidFill>
                            <a:schemeClr val="tx1"/>
                          </a:solidFill>
                          <a:latin typeface="Cambria Math" panose="02040503050406030204" pitchFamily="18" charset="0"/>
                          <a:cs typeface="Times New Roman" panose="02020603050405020304" pitchFamily="18" charset="0"/>
                        </a:rPr>
                        <m:t>−5=0</m:t>
                      </m:r>
                    </m:oMath>
                  </a14:m>
                  <a:r>
                    <a:rPr lang="en-US" sz="2800" dirty="0">
                      <a:solidFill>
                        <a:schemeClr val="tx1"/>
                      </a:solidFill>
                      <a:latin typeface="Times New Roman" panose="02020603050405020304" pitchFamily="18" charset="0"/>
                      <a:cs typeface="Times New Roman" panose="02020603050405020304" pitchFamily="18" charset="0"/>
                    </a:rPr>
                    <a:t> có một nghiệm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7"/>
                  <a:stretch>
                    <a:fillRect/>
                  </a:stretch>
                </a:blipFill>
                <a:ln w="76200">
                  <a:solidFill>
                    <a:schemeClr val="accent2"/>
                  </a:solidFill>
                  <a:prstDash val="solid"/>
                </a:ln>
              </p:spPr>
              <p:txBody>
                <a:bodyPr/>
                <a:lstStyle/>
                <a:p>
                  <a:r>
                    <a:rPr lang="en-US">
                      <a:noFill/>
                    </a:rPr>
                    <a:t> </a:t>
                  </a:r>
                </a:p>
              </p:txBody>
            </p:sp>
          </mc:Fallback>
        </mc:AlternateContent>
        <p:pic>
          <p:nvPicPr>
            <p:cNvPr id="26"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p:cNvGrpSpPr/>
          <p:nvPr/>
        </p:nvGrpSpPr>
        <p:grpSpPr>
          <a:xfrm>
            <a:off x="4272717" y="2801783"/>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29" name="TextBox 28"/>
                <p:cNvSpPr txBox="1"/>
                <p:nvPr/>
              </p:nvSpPr>
              <p:spPr>
                <a:xfrm>
                  <a:off x="5116286" y="3014443"/>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116286" y="3014443"/>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32" name="Group 31"/>
          <p:cNvGrpSpPr/>
          <p:nvPr/>
        </p:nvGrpSpPr>
        <p:grpSpPr>
          <a:xfrm>
            <a:off x="4268410" y="4946539"/>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34" name="TextBox 33"/>
                <p:cNvSpPr txBox="1"/>
                <p:nvPr/>
              </p:nvSpPr>
              <p:spPr>
                <a:xfrm>
                  <a:off x="5116286" y="4040598"/>
                  <a:ext cx="2320101"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116286" y="4040598"/>
                  <a:ext cx="2320101" cy="523220"/>
                </a:xfrm>
                <a:prstGeom prst="rect">
                  <a:avLst/>
                </a:prstGeom>
                <a:blipFill>
                  <a:blip r:embed="rId10"/>
                  <a:stretch>
                    <a:fillRect/>
                  </a:stretch>
                </a:blipFill>
              </p:spPr>
              <p:txBody>
                <a:bodyPr/>
                <a:lstStyle/>
                <a:p>
                  <a:r>
                    <a:rPr lang="vi-VN">
                      <a:noFill/>
                    </a:rPr>
                    <a:t> </a:t>
                  </a:r>
                </a:p>
              </p:txBody>
            </p:sp>
          </mc:Fallback>
        </mc:AlternateContent>
      </p:grpSp>
      <p:grpSp>
        <p:nvGrpSpPr>
          <p:cNvPr id="57" name="Group 56"/>
          <p:cNvGrpSpPr/>
          <p:nvPr/>
        </p:nvGrpSpPr>
        <p:grpSpPr>
          <a:xfrm>
            <a:off x="4268410" y="3874127"/>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59" name="TextBox 58"/>
                <p:cNvSpPr txBox="1"/>
                <p:nvPr/>
              </p:nvSpPr>
              <p:spPr>
                <a:xfrm>
                  <a:off x="5116286" y="5148599"/>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0</m:t>
                        </m:r>
                      </m:oMath>
                    </m:oMathPara>
                  </a14:m>
                  <a:endParaRPr lang="vi-VN" sz="2800" dirty="0"/>
                </a:p>
              </p:txBody>
            </p:sp>
          </mc:Choice>
          <mc:Fallback xmlns="">
            <p:sp>
              <p:nvSpPr>
                <p:cNvPr id="59" name="TextBox 58"/>
                <p:cNvSpPr txBox="1">
                  <a:spLocks noRot="1" noChangeAspect="1" noMove="1" noResize="1" noEditPoints="1" noAdjustHandles="1" noChangeArrowheads="1" noChangeShapeType="1" noTextEdit="1"/>
                </p:cNvSpPr>
                <p:nvPr/>
              </p:nvSpPr>
              <p:spPr>
                <a:xfrm>
                  <a:off x="5116286" y="5148599"/>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62" name="Group 61"/>
          <p:cNvGrpSpPr/>
          <p:nvPr/>
        </p:nvGrpSpPr>
        <p:grpSpPr>
          <a:xfrm>
            <a:off x="4268410" y="5874422"/>
            <a:ext cx="4642682" cy="821422"/>
            <a:chOff x="4268410" y="5874422"/>
            <a:chExt cx="4642682" cy="821422"/>
          </a:xfrm>
        </p:grpSpPr>
        <p:grpSp>
          <p:nvGrpSpPr>
            <p:cNvPr id="63" name="Group 62"/>
            <p:cNvGrpSpPr/>
            <p:nvPr/>
          </p:nvGrpSpPr>
          <p:grpSpPr>
            <a:xfrm>
              <a:off x="4268410" y="5874422"/>
              <a:ext cx="4642682" cy="821422"/>
              <a:chOff x="4272717" y="2801543"/>
              <a:chExt cx="4642682" cy="821422"/>
            </a:xfrm>
          </p:grpSpPr>
          <p:sp>
            <p:nvSpPr>
              <p:cNvPr id="65" name="Freeform 64"/>
              <p:cNvSpPr/>
              <p:nvPr/>
            </p:nvSpPr>
            <p:spPr>
              <a:xfrm>
                <a:off x="4272717" y="280154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64" name="TextBox 63"/>
                <p:cNvSpPr txBox="1"/>
                <p:nvPr/>
              </p:nvSpPr>
              <p:spPr>
                <a:xfrm>
                  <a:off x="5116286" y="6080191"/>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−2</m:t>
                        </m:r>
                      </m:oMath>
                    </m:oMathPara>
                  </a14:m>
                  <a:endParaRPr lang="vi-VN" sz="2800" dirty="0"/>
                </a:p>
              </p:txBody>
            </p:sp>
          </mc:Choice>
          <mc:Fallback xmlns="">
            <p:sp>
              <p:nvSpPr>
                <p:cNvPr id="64" name="TextBox 63"/>
                <p:cNvSpPr txBox="1">
                  <a:spLocks noRot="1" noChangeAspect="1" noMove="1" noResize="1" noEditPoints="1" noAdjustHandles="1" noChangeArrowheads="1" noChangeShapeType="1" noTextEdit="1"/>
                </p:cNvSpPr>
                <p:nvPr/>
              </p:nvSpPr>
              <p:spPr>
                <a:xfrm>
                  <a:off x="5116286" y="6080191"/>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37" name="Picture 36"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repeatCount="indefinite" fill="hold" nodeType="clickEffect">
                                  <p:stCondLst>
                                    <p:cond delay="0"/>
                                  </p:st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repeatCount="indefinite" fill="hold" nodeType="clickEffect">
                                  <p:stCondLst>
                                    <p:cond delay="0"/>
                                  </p:stCondLst>
                                  <p:childTnLst>
                                    <p:animRot by="120000">
                                      <p:cBhvr>
                                        <p:cTn id="51" dur="100" fill="hold">
                                          <p:stCondLst>
                                            <p:cond delay="0"/>
                                          </p:stCondLst>
                                        </p:cTn>
                                        <p:tgtEl>
                                          <p:spTgt spid="57"/>
                                        </p:tgtEl>
                                        <p:attrNameLst>
                                          <p:attrName>r</p:attrName>
                                        </p:attrNameLst>
                                      </p:cBhvr>
                                    </p:animRot>
                                    <p:animRot by="-240000">
                                      <p:cBhvr>
                                        <p:cTn id="52" dur="200" fill="hold">
                                          <p:stCondLst>
                                            <p:cond delay="200"/>
                                          </p:stCondLst>
                                        </p:cTn>
                                        <p:tgtEl>
                                          <p:spTgt spid="57"/>
                                        </p:tgtEl>
                                        <p:attrNameLst>
                                          <p:attrName>r</p:attrName>
                                        </p:attrNameLst>
                                      </p:cBhvr>
                                    </p:animRot>
                                    <p:animRot by="240000">
                                      <p:cBhvr>
                                        <p:cTn id="53" dur="200" fill="hold">
                                          <p:stCondLst>
                                            <p:cond delay="400"/>
                                          </p:stCondLst>
                                        </p:cTn>
                                        <p:tgtEl>
                                          <p:spTgt spid="57"/>
                                        </p:tgtEl>
                                        <p:attrNameLst>
                                          <p:attrName>r</p:attrName>
                                        </p:attrNameLst>
                                      </p:cBhvr>
                                    </p:animRot>
                                    <p:animRot by="-240000">
                                      <p:cBhvr>
                                        <p:cTn id="54" dur="200" fill="hold">
                                          <p:stCondLst>
                                            <p:cond delay="600"/>
                                          </p:stCondLst>
                                        </p:cTn>
                                        <p:tgtEl>
                                          <p:spTgt spid="57"/>
                                        </p:tgtEl>
                                        <p:attrNameLst>
                                          <p:attrName>r</p:attrName>
                                        </p:attrNameLst>
                                      </p:cBhvr>
                                    </p:animRot>
                                    <p:animRot by="120000">
                                      <p:cBhvr>
                                        <p:cTn id="55" dur="200" fill="hold">
                                          <p:stCondLst>
                                            <p:cond delay="800"/>
                                          </p:stCondLst>
                                        </p:cTn>
                                        <p:tgtEl>
                                          <p:spTgt spid="57"/>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6" presetClass="emph" presetSubtype="0" repeatCount="2000" fill="hold" nodeType="clickEffect">
                                  <p:stCondLst>
                                    <p:cond delay="0"/>
                                  </p:stCondLst>
                                  <p:childTnLst>
                                    <p:animScale>
                                      <p:cBhvr>
                                        <p:cTn id="69" dur="2000" fill="hold"/>
                                        <p:tgtEl>
                                          <p:spTgt spid="32"/>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0" cy="6903949"/>
          </a:xfrm>
          <a:prstGeom prst="rect">
            <a:avLst/>
          </a:prstGeom>
        </p:spPr>
      </p:pic>
      <p:pic>
        <p:nvPicPr>
          <p:cNvPr id="1026" name="Picture 2" descr="Kết quả hình ảnh cho cảm ơ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91" y="223731"/>
            <a:ext cx="7348311" cy="17635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4687" y="2211055"/>
            <a:ext cx="7678056"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CÁC EM ĐÃ THAM GIA TRÒ CHƠI</a:t>
            </a:r>
            <a:endParaRPr lang="vi-VN" sz="3200" b="1">
              <a:solidFill>
                <a:srgbClr val="FF0000"/>
              </a:solidFill>
              <a:latin typeface="Times New Roman" panose="02020603050405020304" pitchFamily="18" charset="0"/>
              <a:cs typeface="Times New Roman" panose="02020603050405020304" pitchFamily="18" charset="0"/>
            </a:endParaRPr>
          </a:p>
        </p:txBody>
      </p:sp>
      <p:pic>
        <p:nvPicPr>
          <p:cNvPr id="38"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921" y="396171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508"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4516" y="2353640"/>
            <a:ext cx="1543833" cy="1852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1012884"/>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52035" y="184818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0708" y="-21430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03648" y="2997288"/>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2"/>
          <p:cNvSpPr>
            <a:spLocks noGrp="1"/>
          </p:cNvSpPr>
          <p:nvPr>
            <p:ph type="dt" sz="half" idx="10"/>
          </p:nvPr>
        </p:nvSpPr>
        <p:spPr/>
        <p:txBody>
          <a:bodyPr/>
          <a:lstStyle/>
          <a:p>
            <a:endParaRPr lang="vi-VN"/>
          </a:p>
        </p:txBody>
      </p:sp>
      <p:sp>
        <p:nvSpPr>
          <p:cNvPr id="14" name="Slide Number Placeholder 13"/>
          <p:cNvSpPr>
            <a:spLocks noGrp="1"/>
          </p:cNvSpPr>
          <p:nvPr>
            <p:ph type="sldNum" sz="quarter" idx="12"/>
          </p:nvPr>
        </p:nvSpPr>
        <p:spPr/>
        <p:txBody>
          <a:bodyPr/>
          <a:lstStyle/>
          <a:p>
            <a:fld id="{5E7060A3-8747-4477-88D7-F4E130D4D656}" type="slidenum">
              <a:rPr lang="vi-VN" smtClean="0"/>
              <a:pPr/>
              <a:t>13</a:t>
            </a:fld>
            <a:endParaRPr lang="vi-VN"/>
          </a:p>
        </p:txBody>
      </p:sp>
      <p:pic>
        <p:nvPicPr>
          <p:cNvPr id="15"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507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1753" y="169747"/>
            <a:ext cx="6021977"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PHIẾU BÀI TẬP</a:t>
            </a:r>
          </a:p>
        </p:txBody>
      </p:sp>
      <mc:AlternateContent xmlns:mc="http://schemas.openxmlformats.org/markup-compatibility/2006" xmlns:a14="http://schemas.microsoft.com/office/drawing/2010/main">
        <mc:Choice Requires="a14">
          <p:sp>
            <p:nvSpPr>
              <p:cNvPr id="5" name="Rectangle 4"/>
              <p:cNvSpPr/>
              <p:nvPr/>
            </p:nvSpPr>
            <p:spPr>
              <a:xfrm>
                <a:off x="616329" y="1335065"/>
                <a:ext cx="7966163" cy="5262979"/>
              </a:xfrm>
              <a:prstGeom prst="rect">
                <a:avLst/>
              </a:prstGeom>
            </p:spPr>
            <p:txBody>
              <a:bodyPr wrap="square">
                <a:spAutoFit/>
              </a:bodyPr>
              <a:lstStyle/>
              <a:p>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m:t>
                    </m:r>
                  </m:oMath>
                </a14:m>
                <a:r>
                  <a:rPr lang="en-US" sz="2800" dirty="0">
                    <a:latin typeface="+mj-lt"/>
                  </a:rPr>
                  <a:t>………………………</a:t>
                </a:r>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oMath>
                </a14:m>
                <a:r>
                  <a:rPr lang="en-US" sz="2800" dirty="0">
                    <a:latin typeface="+mj-lt"/>
                  </a:rPr>
                  <a:t>………………………</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616329" y="1335065"/>
                <a:ext cx="7966163" cy="5262979"/>
              </a:xfrm>
              <a:prstGeom prst="rect">
                <a:avLst/>
              </a:prstGeom>
              <a:blipFill>
                <a:blip r:embed="rId2"/>
                <a:stretch>
                  <a:fillRect l="-1530" t="-1159" r="-765"/>
                </a:stretch>
              </a:blipFill>
            </p:spPr>
            <p:txBody>
              <a:bodyPr/>
              <a:lstStyle/>
              <a:p>
                <a:r>
                  <a:rPr lang="vi-VN">
                    <a:noFill/>
                  </a:rPr>
                  <a:t> </a:t>
                </a:r>
              </a:p>
            </p:txBody>
          </p:sp>
        </mc:Fallback>
      </mc:AlternateContent>
      <p:pic>
        <p:nvPicPr>
          <p:cNvPr id="6" name="Picture 5">
            <a:extLst>
              <a:ext uri="{FF2B5EF4-FFF2-40B4-BE49-F238E27FC236}">
                <a16:creationId xmlns:a16="http://schemas.microsoft.com/office/drawing/2014/main" xmlns=""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765266" y="210573"/>
            <a:ext cx="1634451" cy="1280161"/>
          </a:xfrm>
          <a:prstGeom prst="rect">
            <a:avLst/>
          </a:prstGeom>
        </p:spPr>
      </p:pic>
      <p:pic>
        <p:nvPicPr>
          <p:cNvPr id="7"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41359" y="186745"/>
            <a:ext cx="871804" cy="871804"/>
          </a:xfrm>
          <a:prstGeom prst="rect">
            <a:avLst/>
          </a:prstGeom>
        </p:spPr>
      </p:pic>
    </p:spTree>
    <p:extLst>
      <p:ext uri="{BB962C8B-B14F-4D97-AF65-F5344CB8AC3E}">
        <p14:creationId xmlns:p14="http://schemas.microsoft.com/office/powerpoint/2010/main" val="27328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2150" y="169747"/>
            <a:ext cx="6482591"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PHIẾU BÀI TẬP</a:t>
            </a:r>
          </a:p>
        </p:txBody>
      </p:sp>
      <mc:AlternateContent xmlns:mc="http://schemas.openxmlformats.org/markup-compatibility/2006" xmlns:a14="http://schemas.microsoft.com/office/drawing/2010/main">
        <mc:Choice Requires="a14">
          <p:sp>
            <p:nvSpPr>
              <p:cNvPr id="5" name="Rectangle 4"/>
              <p:cNvSpPr/>
              <p:nvPr/>
            </p:nvSpPr>
            <p:spPr>
              <a:xfrm>
                <a:off x="483470" y="1477792"/>
                <a:ext cx="8319949" cy="4824782"/>
              </a:xfrm>
              <a:prstGeom prst="rect">
                <a:avLst/>
              </a:prstGeom>
            </p:spPr>
            <p:txBody>
              <a:bodyPr wrap="square">
                <a:spAutoFit/>
              </a:bodyPr>
              <a:lstStyle/>
              <a:p>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m:t>
                    </m:r>
                  </m:oMath>
                </a14:m>
                <a:r>
                  <a:rPr lang="en-US" sz="2800" dirty="0">
                    <a:latin typeface="+mj-lt"/>
                  </a:rPr>
                  <a:t> </a:t>
                </a:r>
                <a14:m>
                  <m:oMath xmlns:m="http://schemas.openxmlformats.org/officeDocument/2006/math">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ph</a:t>
                </a:r>
                <a:r>
                  <a:rPr lang="vi-VN" sz="2800" i="1" dirty="0">
                    <a:latin typeface="Times New Roman" panose="02020603050405020304" pitchFamily="18" charset="0"/>
                    <a:cs typeface="Times New Roman" panose="02020603050405020304" pitchFamily="18" charset="0"/>
                  </a:rPr>
                  <a:t>ươ</a:t>
                </a:r>
                <a:r>
                  <a:rPr lang="en-US" sz="2800" i="1" dirty="0">
                    <a:latin typeface="Times New Roman" panose="02020603050405020304" pitchFamily="18" charset="0"/>
                    <a:cs typeface="Times New Roman" panose="02020603050405020304" pitchFamily="18" charset="0"/>
                  </a:rPr>
                  <a:t>ng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nghiệm</a:t>
                </a:r>
                <a:endParaRPr lang="en-US" sz="2800" i="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𝑏</m:t>
                        </m:r>
                      </m:num>
                      <m:den>
                        <m:r>
                          <a:rPr lang="en-US" sz="2800" i="1">
                            <a:solidFill>
                              <a:srgbClr val="0000FF"/>
                            </a:solidFill>
                            <a:latin typeface="Cambria Math" panose="02040503050406030204" pitchFamily="18" charset="0"/>
                          </a:rPr>
                          <m:t>𝑎</m:t>
                        </m:r>
                      </m:den>
                    </m:f>
                  </m:oMath>
                </a14:m>
                <a:r>
                  <a:rPr lang="en-US" sz="2800" dirty="0">
                    <a:solidFill>
                      <a:srgbClr val="0000FF"/>
                    </a:solidFill>
                    <a:latin typeface="+mj-lt"/>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𝑐</m:t>
                        </m:r>
                      </m:num>
                      <m:den>
                        <m:r>
                          <a:rPr lang="en-US" sz="2800" i="1">
                            <a:solidFill>
                              <a:srgbClr val="0000FF"/>
                            </a:solidFill>
                            <a:latin typeface="Cambria Math" panose="02040503050406030204" pitchFamily="18" charset="0"/>
                          </a:rPr>
                          <m:t>𝑎</m:t>
                        </m:r>
                      </m:den>
                    </m:f>
                  </m:oMath>
                </a14:m>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nghiệm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i="1">
                            <a:latin typeface="Cambria Math" panose="02040503050406030204" pitchFamily="18" charset="0"/>
                          </a:rPr>
                          <m:t>𝑏</m:t>
                        </m:r>
                        <m:r>
                          <a:rPr lang="en-US" sz="2800">
                            <a:latin typeface="Cambria Math" panose="02040503050406030204" pitchFamily="18" charset="0"/>
                          </a:rPr>
                          <m:t>+</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𝛥</m:t>
                            </m:r>
                          </m:e>
                        </m:rad>
                      </m:num>
                      <m:den>
                        <m:r>
                          <a:rPr lang="en-US" sz="2800">
                            <a:latin typeface="Cambria Math" panose="02040503050406030204" pitchFamily="18" charset="0"/>
                          </a:rPr>
                          <m:t>2</m:t>
                        </m:r>
                        <m:r>
                          <m:rPr>
                            <m:sty m:val="p"/>
                          </m:rPr>
                          <a:rPr lang="en-US" sz="2800">
                            <a:latin typeface="Cambria Math" panose="02040503050406030204" pitchFamily="18" charset="0"/>
                          </a:rPr>
                          <m:t>a</m:t>
                        </m:r>
                      </m:den>
                    </m:f>
                    <m:r>
                      <a:rPr lang="en-US" sz="2800">
                        <a:latin typeface="Cambria Math" panose="02040503050406030204" pitchFamily="18" charset="0"/>
                      </a:rPr>
                      <m:t>;</m:t>
                    </m:r>
                    <m:r>
                      <m:rPr>
                        <m:nor/>
                      </m:rP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i="1">
                            <a:latin typeface="Cambria Math" panose="02040503050406030204" pitchFamily="18" charset="0"/>
                          </a:rPr>
                          <m:t>𝑏</m:t>
                        </m:r>
                        <m:r>
                          <a:rPr lang="en-US" sz="2800">
                            <a:latin typeface="Cambria Math" panose="02040503050406030204" pitchFamily="18" charset="0"/>
                          </a:rPr>
                          <m:t>−</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𝛥</m:t>
                            </m:r>
                          </m:e>
                        </m:rad>
                      </m:num>
                      <m:den>
                        <m:r>
                          <a:rPr lang="en-US" sz="2800">
                            <a:latin typeface="Cambria Math" panose="02040503050406030204" pitchFamily="18" charset="0"/>
                          </a:rPr>
                          <m:t>2</m:t>
                        </m:r>
                        <m:r>
                          <m:rPr>
                            <m:sty m:val="p"/>
                          </m:rPr>
                          <a:rPr lang="en-US" sz="2800">
                            <a:latin typeface="Cambria Math" panose="02040503050406030204" pitchFamily="18" charset="0"/>
                          </a:rPr>
                          <m:t>a</m:t>
                        </m:r>
                      </m:den>
                    </m:f>
                  </m:oMath>
                </a14:m>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𝑏</m:t>
                        </m:r>
                      </m:num>
                      <m:den>
                        <m:r>
                          <a:rPr lang="en-US" sz="2800" i="1">
                            <a:solidFill>
                              <a:srgbClr val="0000FF"/>
                            </a:solidFill>
                            <a:latin typeface="Cambria Math" panose="02040503050406030204" pitchFamily="18" charset="0"/>
                          </a:rPr>
                          <m:t>𝑎</m:t>
                        </m:r>
                      </m:den>
                    </m:f>
                  </m:oMath>
                </a14:m>
                <a:r>
                  <a:rPr lang="en-US" sz="2800" dirty="0">
                    <a:solidFill>
                      <a:srgbClr val="0000FF"/>
                    </a:solidFill>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𝑐</m:t>
                        </m:r>
                      </m:num>
                      <m:den>
                        <m:r>
                          <a:rPr lang="en-US" sz="2800" i="1">
                            <a:solidFill>
                              <a:srgbClr val="0000FF"/>
                            </a:solidFill>
                            <a:latin typeface="Cambria Math" panose="02040503050406030204" pitchFamily="18" charset="0"/>
                          </a:rPr>
                          <m:t>𝑎</m:t>
                        </m:r>
                      </m:den>
                    </m:f>
                  </m:oMath>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483470" y="1477792"/>
                <a:ext cx="8319949" cy="4824782"/>
              </a:xfrm>
              <a:prstGeom prst="rect">
                <a:avLst/>
              </a:prstGeom>
              <a:blipFill>
                <a:blip r:embed="rId2"/>
                <a:stretch>
                  <a:fillRect l="-1465" t="-1263" b="-758"/>
                </a:stretch>
              </a:blipFill>
            </p:spPr>
            <p:txBody>
              <a:bodyPr/>
              <a:lstStyle/>
              <a:p>
                <a:r>
                  <a:rPr lang="vi-VN">
                    <a:noFill/>
                  </a:rPr>
                  <a:t> </a:t>
                </a:r>
              </a:p>
            </p:txBody>
          </p:sp>
        </mc:Fallback>
      </mc:AlternateContent>
      <p:pic>
        <p:nvPicPr>
          <p:cNvPr id="6"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780236" y="210643"/>
            <a:ext cx="1639966" cy="1280271"/>
          </a:xfrm>
          <a:prstGeom prst="rect">
            <a:avLst/>
          </a:prstGeom>
        </p:spPr>
      </p:pic>
      <p:pic>
        <p:nvPicPr>
          <p:cNvPr id="10" name="Picture 9"/>
          <p:cNvPicPr>
            <a:picLocks noChangeAspect="1"/>
          </p:cNvPicPr>
          <p:nvPr/>
        </p:nvPicPr>
        <p:blipFill>
          <a:blip r:embed="rId5" cstate="print">
            <a:duotone>
              <a:srgbClr val="4472C4">
                <a:shade val="45000"/>
                <a:satMod val="135000"/>
              </a:srgb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17025" y="243999"/>
            <a:ext cx="844529" cy="844529"/>
          </a:xfrm>
          <a:prstGeom prst="rect">
            <a:avLst/>
          </a:prstGeom>
          <a:ln>
            <a:gradFill>
              <a:gsLst>
                <a:gs pos="56610">
                  <a:srgbClr val="C5DBF0"/>
                </a:gs>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p:spPr>
      </p:pic>
    </p:spTree>
    <p:extLst>
      <p:ext uri="{BB962C8B-B14F-4D97-AF65-F5344CB8AC3E}">
        <p14:creationId xmlns:p14="http://schemas.microsoft.com/office/powerpoint/2010/main" val="17656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7226" y="155573"/>
            <a:ext cx="615458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48</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HỆ THỨC VI-ÉT VÀ ỨNG DỤNG</a:t>
            </a:r>
          </a:p>
        </p:txBody>
      </p:sp>
      <p:sp>
        <p:nvSpPr>
          <p:cNvPr id="6" name="TextBox 5"/>
          <p:cNvSpPr txBox="1"/>
          <p:nvPr/>
        </p:nvSpPr>
        <p:spPr>
          <a:xfrm>
            <a:off x="977473" y="1101259"/>
            <a:ext cx="2311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Định lí Vi- ét</a:t>
            </a:r>
          </a:p>
        </p:txBody>
      </p:sp>
      <p:grpSp>
        <p:nvGrpSpPr>
          <p:cNvPr id="10" name="Group 9"/>
          <p:cNvGrpSpPr/>
          <p:nvPr/>
        </p:nvGrpSpPr>
        <p:grpSpPr>
          <a:xfrm>
            <a:off x="707535" y="1543446"/>
            <a:ext cx="5059437" cy="2898294"/>
            <a:chOff x="422125" y="1733763"/>
            <a:chExt cx="8077200" cy="2898294"/>
          </a:xfrm>
        </p:grpSpPr>
        <mc:AlternateContent xmlns:mc="http://schemas.openxmlformats.org/markup-compatibility/2006" xmlns:a14="http://schemas.microsoft.com/office/drawing/2010/main">
          <mc:Choice Requires="a14">
            <p:sp>
              <p:nvSpPr>
                <p:cNvPr id="8" name="Rectangle 7"/>
                <p:cNvSpPr/>
                <p:nvPr/>
              </p:nvSpPr>
              <p:spPr>
                <a:xfrm>
                  <a:off x="422125" y="1733763"/>
                  <a:ext cx="8077200"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400" i="1">
                              <a:latin typeface="Cambria Math" panose="02040503050406030204" pitchFamily="18" charset="0"/>
                            </a:rPr>
                          </m:ctrlPr>
                        </m:sSupPr>
                        <m:e>
                          <m:r>
                            <m:rPr>
                              <m:nor/>
                            </m:rPr>
                            <a:rPr lang="en-US" sz="2400">
                              <a:latin typeface="Times New Roman" panose="02020603050405020304" pitchFamily="18" charset="0"/>
                              <a:cs typeface="Times New Roman" panose="02020603050405020304" pitchFamily="18" charset="0"/>
                            </a:rPr>
                            <m:t>ax</m:t>
                          </m:r>
                        </m:e>
                        <m:sup>
                          <m:r>
                            <a:rPr lang="en-US" sz="2400" i="1">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𝑏</m:t>
                      </m:r>
                      <m:r>
                        <m:rPr>
                          <m:nor/>
                        </m:rPr>
                        <a:rPr lang="en-US" sz="2400" i="1">
                          <a:latin typeface="Times New Roman" panose="02020603050405020304" pitchFamily="18" charset="0"/>
                          <a:cs typeface="Times New Roman" panose="02020603050405020304" pitchFamily="18" charset="0"/>
                        </a:rPr>
                        <m:t>x</m:t>
                      </m:r>
                      <m:r>
                        <a:rPr lang="en-US" sz="2400">
                          <a:latin typeface="Cambria Math" panose="02040503050406030204" pitchFamily="18" charset="0"/>
                        </a:rPr>
                        <m:t>+</m:t>
                      </m:r>
                      <m:r>
                        <a:rPr lang="en-US" sz="2400" i="1">
                          <a:latin typeface="Cambria Math" panose="02040503050406030204" pitchFamily="18" charset="0"/>
                        </a:rPr>
                        <m:t>𝑐</m:t>
                      </m:r>
                      <m:r>
                        <a:rPr lang="en-US" sz="2400">
                          <a:latin typeface="Cambria Math" panose="02040503050406030204" pitchFamily="18" charset="0"/>
                        </a:rPr>
                        <m:t>=</m:t>
                      </m:r>
                      <m:r>
                        <a:rPr lang="en-US" sz="2400" i="1">
                          <a:latin typeface="Cambria Math" panose="02040503050406030204" pitchFamily="18" charset="0"/>
                        </a:rPr>
                        <m:t>0</m:t>
                      </m:r>
                    </m:oMath>
                  </a14:m>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𝑎</m:t>
                      </m:r>
                      <m:r>
                        <a:rPr lang="en-US" sz="2400">
                          <a:latin typeface="Cambria Math" panose="02040503050406030204" pitchFamily="18" charset="0"/>
                        </a:rPr>
                        <m:t>≠</m:t>
                      </m:r>
                      <m:r>
                        <a:rPr lang="en-US" sz="2400" i="1">
                          <a:latin typeface="Cambria Math" panose="02040503050406030204" pitchFamily="18" charset="0"/>
                        </a:rPr>
                        <m: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a:t> </a:t>
                  </a:r>
                </a:p>
              </p:txBody>
            </p:sp>
          </mc:Choice>
          <mc:Fallback xmlns="">
            <p:sp>
              <p:nvSpPr>
                <p:cNvPr id="8" name="Rectangle 7"/>
                <p:cNvSpPr>
                  <a:spLocks noRot="1" noChangeAspect="1" noMove="1" noResize="1" noEditPoints="1" noAdjustHandles="1" noChangeArrowheads="1" noChangeShapeType="1" noTextEdit="1"/>
                </p:cNvSpPr>
                <p:nvPr/>
              </p:nvSpPr>
              <p:spPr>
                <a:xfrm>
                  <a:off x="422125" y="1733763"/>
                  <a:ext cx="8077200" cy="1200329"/>
                </a:xfrm>
                <a:prstGeom prst="rect">
                  <a:avLst/>
                </a:prstGeom>
                <a:blipFill>
                  <a:blip r:embed="rId2"/>
                  <a:stretch>
                    <a:fillRect l="-1807" r="-1566" b="-558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45852" y="2874909"/>
                  <a:ext cx="3902533" cy="17571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m:rPr>
                                        <m:sty m:val="p"/>
                                      </m:rPr>
                                      <a:rPr lang="en-US" sz="2400">
                                        <a:latin typeface="Cambria Math" panose="02040503050406030204" pitchFamily="18" charset="0"/>
                                      </a:rPr>
                                      <m:t>b</m:t>
                                    </m:r>
                                  </m:num>
                                  <m:den>
                                    <m:r>
                                      <m:rPr>
                                        <m:sty m:val="p"/>
                                      </m:rPr>
                                      <a:rPr lang="en-US" sz="2400">
                                        <a:latin typeface="Cambria Math" panose="02040503050406030204" pitchFamily="18" charset="0"/>
                                      </a:rPr>
                                      <m:t>a</m:t>
                                    </m:r>
                                  </m:den>
                                </m:f>
                              </m:e>
                              <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1</m:t>
                                    </m:r>
                                  </m:sub>
                                </m:s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m:rPr>
                                        <m:sty m:val="p"/>
                                      </m:rPr>
                                      <a:rPr lang="en-US" sz="2400">
                                        <a:latin typeface="Cambria Math" panose="02040503050406030204" pitchFamily="18" charset="0"/>
                                      </a:rPr>
                                      <m:t>c</m:t>
                                    </m:r>
                                  </m:num>
                                  <m:den>
                                    <m:r>
                                      <m:rPr>
                                        <m:sty m:val="p"/>
                                      </m:rPr>
                                      <a:rPr lang="en-US" sz="2400">
                                        <a:latin typeface="Cambria Math" panose="02040503050406030204" pitchFamily="18" charset="0"/>
                                      </a:rPr>
                                      <m:t>a</m:t>
                                    </m:r>
                                  </m:den>
                                </m:f>
                              </m:e>
                            </m:eqArr>
                          </m:e>
                        </m:d>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2145852" y="2874909"/>
                  <a:ext cx="3902533" cy="1757148"/>
                </a:xfrm>
                <a:prstGeom prst="rect">
                  <a:avLst/>
                </a:prstGeom>
                <a:blipFill rotWithShape="0">
                  <a:blip r:embed="rId3"/>
                  <a:stretch>
                    <a:fillRect/>
                  </a:stretch>
                </a:blipFill>
              </p:spPr>
              <p:txBody>
                <a:bodyPr/>
                <a:lstStyle/>
                <a:p>
                  <a:r>
                    <a:rPr lang="en-US">
                      <a:noFill/>
                    </a:rPr>
                    <a:t> </a:t>
                  </a:r>
                </a:p>
              </p:txBody>
            </p:sp>
          </mc:Fallback>
        </mc:AlternateContent>
      </p:grpSp>
      <p:pic>
        <p:nvPicPr>
          <p:cNvPr id="5122" name="Picture 2" descr="Francois Viet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79685"/>
            <a:ext cx="2498186" cy="3395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2514" y="4466900"/>
            <a:ext cx="8443686" cy="2308324"/>
          </a:xfrm>
          <a:prstGeom prst="rect">
            <a:avLst/>
          </a:prstGeom>
        </p:spPr>
        <p:txBody>
          <a:bodyPr wrap="square">
            <a:spAutoFit/>
          </a:bodyPr>
          <a:lstStyle/>
          <a:p>
            <a:pPr algn="just">
              <a:lnSpc>
                <a:spcPct val="150000"/>
              </a:lnSpc>
              <a:spcBef>
                <a:spcPct val="50000"/>
              </a:spcBef>
            </a:pPr>
            <a:r>
              <a:rPr lang="en-US" altLang="en-US" sz="2400" b="1" dirty="0" err="1">
                <a:solidFill>
                  <a:srgbClr val="0000FF"/>
                </a:solidFill>
                <a:latin typeface="Times New Roman" panose="02020603050405020304" pitchFamily="18" charset="0"/>
                <a:cs typeface="Times New Roman" panose="02020603050405020304" pitchFamily="18" charset="0"/>
              </a:rPr>
              <a:t>Phrăng-xoa</a:t>
            </a:r>
            <a:r>
              <a:rPr lang="en-US" altLang="en-US" sz="2400" b="1" dirty="0">
                <a:solidFill>
                  <a:srgbClr val="0000FF"/>
                </a:solidFill>
                <a:latin typeface="Times New Roman" panose="02020603050405020304" pitchFamily="18" charset="0"/>
                <a:cs typeface="Times New Roman" panose="02020603050405020304" pitchFamily="18" charset="0"/>
              </a:rPr>
              <a:t> Vi-</a:t>
            </a:r>
            <a:r>
              <a:rPr lang="en-US" altLang="en-US" sz="2400" b="1" dirty="0" err="1">
                <a:solidFill>
                  <a:srgbClr val="0000FF"/>
                </a:solidFill>
                <a:latin typeface="Times New Roman" panose="02020603050405020304" pitchFamily="18" charset="0"/>
                <a:cs typeface="Times New Roman" panose="02020603050405020304" pitchFamily="18" charset="0"/>
              </a:rPr>
              <a:t>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Toán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học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luật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chính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trị</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nổi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tiếng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người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Pháp</a:t>
            </a:r>
            <a:r>
              <a:rPr lang="en-US" altLang="en-US" sz="2400" dirty="0">
                <a:solidFill>
                  <a:srgbClr val="0000FF"/>
                </a:solidFill>
                <a:latin typeface="Times New Roman" panose="02020603050405020304" pitchFamily="18" charset="0"/>
                <a:cs typeface="Times New Roman" panose="02020603050405020304" pitchFamily="18" charset="0"/>
              </a:rPr>
              <a:t> (1540 - 1603). </a:t>
            </a:r>
            <a:r>
              <a:rPr lang="en-US" altLang="en-US" sz="2400" dirty="0" err="1">
                <a:solidFill>
                  <a:srgbClr val="0000FF"/>
                </a:solidFill>
                <a:latin typeface="Times New Roman" panose="02020603050405020304" pitchFamily="18" charset="0"/>
                <a:cs typeface="Times New Roman" panose="02020603050405020304" pitchFamily="18" charset="0"/>
              </a:rPr>
              <a:t>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đã</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hiện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ra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mối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liên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giữa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nghiệm</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của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phương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bậc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hai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ngày</a:t>
            </a:r>
            <a:r>
              <a:rPr lang="en-US" altLang="en-US" sz="2400" dirty="0">
                <a:solidFill>
                  <a:srgbClr val="0000FF"/>
                </a:solidFill>
                <a:latin typeface="Times New Roman" panose="02020603050405020304" pitchFamily="18" charset="0"/>
                <a:cs typeface="Times New Roman" panose="02020603050405020304" pitchFamily="18" charset="0"/>
              </a:rPr>
              <a:t> nay </a:t>
            </a:r>
            <a:r>
              <a:rPr lang="en-US" altLang="en-US" sz="2400" dirty="0" err="1">
                <a:solidFill>
                  <a:srgbClr val="0000FF"/>
                </a:solidFill>
                <a:latin typeface="Times New Roman" panose="02020603050405020304" pitchFamily="18" charset="0"/>
                <a:cs typeface="Times New Roman" panose="02020603050405020304" pitchFamily="18" charset="0"/>
              </a:rPr>
              <a:t>nó</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được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biểu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thành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định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lí</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mang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tên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ông</a:t>
            </a:r>
            <a:r>
              <a:rPr lang="en-US" altLang="en-US" sz="2400" dirty="0">
                <a:solidFill>
                  <a:srgbClr val="0000FF"/>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stretch>
            <a:fillRect/>
          </a:stretch>
        </p:blipFill>
        <p:spPr>
          <a:xfrm>
            <a:off x="7893761" y="156139"/>
            <a:ext cx="1420491" cy="1058162"/>
          </a:xfrm>
          <a:prstGeom prst="rect">
            <a:avLst/>
          </a:prstGeom>
        </p:spPr>
      </p:pic>
      <p:pic>
        <p:nvPicPr>
          <p:cNvPr id="11" name="Picture 10"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73917" y="210534"/>
            <a:ext cx="899397" cy="899397"/>
          </a:xfrm>
          <a:prstGeom prst="rect">
            <a:avLst/>
          </a:prstGeom>
        </p:spPr>
      </p:pic>
    </p:spTree>
    <p:extLst>
      <p:ext uri="{BB962C8B-B14F-4D97-AF65-F5344CB8AC3E}">
        <p14:creationId xmlns:p14="http://schemas.microsoft.com/office/powerpoint/2010/main" val="25935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up)">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094760" y="259693"/>
                <a:ext cx="7232467" cy="1766830"/>
              </a:xfrm>
              <a:prstGeom prst="rect">
                <a:avLst/>
              </a:prstGeom>
            </p:spPr>
            <p:txBody>
              <a:bodyPr wrap="square">
                <a:spAutoFit/>
              </a:bodyPr>
              <a:lstStyle/>
              <a:p>
                <a:pPr>
                  <a:lnSpc>
                    <a:spcPct val="150000"/>
                  </a:lnSpc>
                </a:pPr>
                <a:r>
                  <a:rPr lang="vi-VN" sz="2400" b="1" dirty="0">
                    <a:latin typeface="+mj-lt"/>
                    <a:ea typeface="Arial" panose="020B0604020202020204" pitchFamily="34" charset="0"/>
                    <a:cs typeface="Times New Roman" panose="02020603050405020304" pitchFamily="18" charset="0"/>
                  </a:rPr>
                  <a:t>Á</a:t>
                </a:r>
                <a:r>
                  <a:rPr lang="en-US" sz="2400" b="1" dirty="0">
                    <a:latin typeface="+mj-lt"/>
                    <a:ea typeface="Arial" panose="020B0604020202020204" pitchFamily="34" charset="0"/>
                    <a:cs typeface="Times New Roman" panose="02020603050405020304" pitchFamily="18" charset="0"/>
                  </a:rPr>
                  <a:t>p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b="1" dirty="0">
                    <a:latin typeface="+mj-lt"/>
                    <a:ea typeface="Arial" panose="020B0604020202020204" pitchFamily="34" charset="0"/>
                    <a:cs typeface="Times New Roman" panose="02020603050405020304" pitchFamily="18" charset="0"/>
                  </a:rPr>
                  <a:t>: </a:t>
                </a:r>
                <a:r>
                  <a:rPr lang="vi-VN" sz="2400" dirty="0">
                    <a:latin typeface="+mj-lt"/>
                    <a:ea typeface="Arial" panose="020B0604020202020204" pitchFamily="34" charset="0"/>
                    <a:cs typeface="Times New Roman" panose="02020603050405020304" pitchFamily="18" charset="0"/>
                  </a:rPr>
                  <a:t>Không giải phương trình, hãy tìm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tổ</a:t>
                </a:r>
                <a:r>
                  <a:rPr lang="vi-VN" sz="2400" dirty="0">
                    <a:latin typeface="+mj-lt"/>
                    <a:ea typeface="Arial" panose="020B0604020202020204" pitchFamily="34" charset="0"/>
                    <a:cs typeface="Times New Roman" panose="02020603050405020304" pitchFamily="18" charset="0"/>
                  </a:rPr>
                  <a:t>ng và tích các nghiệm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nếu</a:t>
                </a:r>
                <a:r>
                  <a:rPr lang="en-US" sz="2400" i="1" dirty="0">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có</a:t>
                </a: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𝑥</m:t>
                    </m:r>
                    <m:r>
                      <a:rPr lang="en-US" sz="2400">
                        <a:latin typeface="Cambria Math" panose="02040503050406030204" pitchFamily="18" charset="0"/>
                      </a:rPr>
                      <m:t>−5=0</m:t>
                    </m:r>
                  </m:oMath>
                </a14:m>
                <a:r>
                  <a:rPr lang="en-US" sz="2400" dirty="0">
                    <a:latin typeface="Times New Roman" panose="02020603050405020304" pitchFamily="18" charset="0"/>
                    <a:cs typeface="Times New Roman" panose="02020603050405020304" pitchFamily="18" charset="0"/>
                  </a:rPr>
                  <a:t>		b) </a:t>
                </a:r>
                <a14:m>
                  <m:oMath xmlns:m="http://schemas.openxmlformats.org/officeDocument/2006/math">
                    <m:r>
                      <a:rPr lang="en-US" sz="2400">
                        <a:latin typeface="Cambria Math" panose="02040503050406030204" pitchFamily="18" charset="0"/>
                      </a:rPr>
                      <m:t>8</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𝑥</m:t>
                    </m:r>
                    <m:r>
                      <a:rPr lang="en-US" sz="2400">
                        <a:latin typeface="Cambria Math" panose="02040503050406030204" pitchFamily="18" charset="0"/>
                      </a:rPr>
                      <m:t>+1=0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94760" y="259693"/>
                <a:ext cx="7232467" cy="1766830"/>
              </a:xfrm>
              <a:prstGeom prst="rect">
                <a:avLst/>
              </a:prstGeom>
              <a:blipFill>
                <a:blip r:embed="rId2"/>
                <a:stretch>
                  <a:fillRect l="-1349" b="-31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2725" y="2779880"/>
                <a:ext cx="8062302" cy="199823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a) Vì</a:t>
                </a:r>
                <a14:m>
                  <m:oMath xmlns:m="http://schemas.openxmlformats.org/officeDocument/2006/math">
                    <m:r>
                      <a:rPr lang="en-US" sz="2400" dirty="0">
                        <a:latin typeface="Cambria Math" panose="02040503050406030204" pitchFamily="18" charset="0"/>
                      </a:rPr>
                      <m:t> </m:t>
                    </m:r>
                    <m:r>
                      <a:rPr lang="en-US" sz="2400" i="1">
                        <a:latin typeface="Cambria Math" panose="02040503050406030204" pitchFamily="18" charset="0"/>
                      </a:rPr>
                      <m:t>𝑎</m:t>
                    </m:r>
                    <m:r>
                      <a:rPr lang="en-US" sz="2400">
                        <a:latin typeface="Cambria Math" panose="02040503050406030204" pitchFamily="18" charset="0"/>
                      </a:rPr>
                      <m:t>.</m:t>
                    </m:r>
                    <m:r>
                      <a:rPr lang="en-US" sz="2400" i="1">
                        <a:latin typeface="Cambria Math" panose="02040503050406030204" pitchFamily="18" charset="0"/>
                      </a:rPr>
                      <m:t>𝑐</m:t>
                    </m:r>
                    <m:r>
                      <a:rPr lang="en-US" sz="2400">
                        <a:latin typeface="Cambria Math" panose="02040503050406030204" pitchFamily="18" charset="0"/>
                      </a:rPr>
                      <m:t>&lt;0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ươn</a:t>
                </a:r>
                <a:r>
                  <a:rPr lang="en-US" sz="2400" dirty="0">
                    <a:latin typeface="Times New Roman" panose="02020603050405020304" pitchFamily="18" charset="0"/>
                    <a:cs typeface="Times New Roman" panose="02020603050405020304" pitchFamily="18" charset="0"/>
                  </a:rPr>
                  <a:t>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Áp dụng hệ thức Vi</a:t>
                </a:r>
                <a:r>
                  <a:rPr lang="en-US" sz="2400" dirty="0">
                    <a:latin typeface="Times New Roman" panose="02020603050405020304" pitchFamily="18" charset="0"/>
                    <a:cs typeface="Times New Roman" panose="02020603050405020304" pitchFamily="18" charset="0"/>
                  </a:rPr>
                  <a:t>-É</a:t>
                </a:r>
                <a:r>
                  <a:rPr lang="vi-VN" sz="2400" dirty="0">
                    <a:latin typeface="Times New Roman" panose="02020603050405020304" pitchFamily="18" charset="0"/>
                    <a:cs typeface="Times New Roman" panose="02020603050405020304" pitchFamily="18" charset="0"/>
                  </a:rPr>
                  <a:t>t có: </a:t>
                </a:r>
                <a:endParaRPr lang="en-US" sz="2400" dirty="0">
                  <a:latin typeface="Times New Roman" panose="02020603050405020304" pitchFamily="18" charset="0"/>
                  <a:cs typeface="Times New Roman" panose="02020603050405020304" pitchFamily="18" charset="0"/>
                </a:endParaRPr>
              </a:p>
              <a:p>
                <a:pPr algn="ctr">
                  <a:lnSpc>
                    <a:spcPct val="150000"/>
                  </a:lnSpc>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m:t>
                        </m:r>
                        <m:r>
                          <a:rPr lang="en-US" sz="2400" i="1">
                            <a:latin typeface="Cambria Math" panose="02040503050406030204" pitchFamily="18" charset="0"/>
                          </a:rPr>
                          <m:t>𝑏</m:t>
                        </m:r>
                      </m:num>
                      <m:den>
                        <m:r>
                          <a:rPr lang="en-US" sz="2400" i="1">
                            <a:latin typeface="Cambria Math" panose="02040503050406030204" pitchFamily="18" charset="0"/>
                          </a:rPr>
                          <m:t>𝑎</m:t>
                        </m:r>
                      </m:den>
                    </m:f>
                    <m:r>
                      <a:rPr lang="en-US" sz="2400">
                        <a:latin typeface="Cambria Math" panose="02040503050406030204" pitchFamily="18" charset="0"/>
                      </a:rPr>
                      <m:t>=−1</m:t>
                    </m:r>
                    <m:r>
                      <a:rPr lang="en-US" sz="2400" i="1">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𝑐</m:t>
                        </m:r>
                      </m:num>
                      <m:den>
                        <m:r>
                          <a:rPr lang="en-US" sz="2400" i="1">
                            <a:latin typeface="Cambria Math" panose="02040503050406030204" pitchFamily="18" charset="0"/>
                          </a:rPr>
                          <m:t>𝑎</m:t>
                        </m:r>
                      </m:den>
                    </m:f>
                    <m:r>
                      <a:rPr lang="en-US" sz="2400">
                        <a:latin typeface="Cambria Math" panose="02040503050406030204" pitchFamily="18" charset="0"/>
                      </a:rPr>
                      <m:t>=−5</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02725" y="2779880"/>
                <a:ext cx="8062302" cy="1998239"/>
              </a:xfrm>
              <a:prstGeom prst="rect">
                <a:avLst/>
              </a:prstGeom>
              <a:blipFill>
                <a:blip r:embed="rId3"/>
                <a:stretch>
                  <a:fillRect l="-1210"/>
                </a:stretch>
              </a:blipFill>
            </p:spPr>
            <p:txBody>
              <a:bodyPr/>
              <a:lstStyle/>
              <a:p>
                <a:r>
                  <a:rPr lang="vi-VN">
                    <a:noFill/>
                  </a:rPr>
                  <a:t> </a:t>
                </a:r>
              </a:p>
            </p:txBody>
          </p:sp>
        </mc:Fallback>
      </mc:AlternateContent>
      <p:sp>
        <p:nvSpPr>
          <p:cNvPr id="10" name="Rectangle 9"/>
          <p:cNvSpPr/>
          <p:nvPr/>
        </p:nvSpPr>
        <p:spPr>
          <a:xfrm>
            <a:off x="1094760" y="2026525"/>
            <a:ext cx="1183337"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602725" y="5082918"/>
                <a:ext cx="8062302"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b) Vì</a:t>
                </a:r>
                <a14:m>
                  <m:oMath xmlns:m="http://schemas.openxmlformats.org/officeDocument/2006/math">
                    <m:r>
                      <a:rPr lang="en-US" sz="2400" dirty="0">
                        <a:latin typeface="Cambria Math" panose="02040503050406030204" pitchFamily="18" charset="0"/>
                      </a:rPr>
                      <m:t> </m:t>
                    </m:r>
                    <m:r>
                      <a:rPr lang="en-US" sz="2400" i="1">
                        <a:latin typeface="Cambria Math" panose="02040503050406030204" pitchFamily="18" charset="0"/>
                      </a:rPr>
                      <m:t>𝛥</m:t>
                    </m:r>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a:latin typeface="Cambria Math" panose="02040503050406030204" pitchFamily="18" charset="0"/>
                          </a:rPr>
                          <m:t>2</m:t>
                        </m:r>
                      </m:sup>
                    </m:sSup>
                    <m:r>
                      <a:rPr lang="en-US" sz="2400">
                        <a:latin typeface="Cambria Math" panose="02040503050406030204" pitchFamily="18" charset="0"/>
                      </a:rPr>
                      <m:t>−4</m:t>
                    </m:r>
                    <m:r>
                      <a:rPr lang="en-US" sz="2400" i="1">
                        <a:latin typeface="Cambria Math" panose="02040503050406030204" pitchFamily="18" charset="0"/>
                      </a:rPr>
                      <m:t>𝑎𝑐</m:t>
                    </m:r>
                    <m:r>
                      <a:rPr lang="en-US" sz="2400">
                        <a:latin typeface="Cambria Math" panose="02040503050406030204" pitchFamily="18" charset="0"/>
                      </a:rPr>
                      <m:t>=1–32=−31&lt;0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ươn</a:t>
                </a:r>
                <a:r>
                  <a:rPr lang="en-US" sz="2400" dirty="0">
                    <a:latin typeface="Times New Roman" panose="02020603050405020304" pitchFamily="18" charset="0"/>
                    <a:cs typeface="Times New Roman" panose="02020603050405020304" pitchFamily="18" charset="0"/>
                  </a:rPr>
                  <a:t>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602725" y="5082918"/>
                <a:ext cx="8062302" cy="1200329"/>
              </a:xfrm>
              <a:prstGeom prst="rect">
                <a:avLst/>
              </a:prstGeom>
              <a:blipFill>
                <a:blip r:embed="rId4"/>
                <a:stretch>
                  <a:fillRect l="-1210" b="-5584"/>
                </a:stretch>
              </a:blipFill>
            </p:spPr>
            <p:txBody>
              <a:bodyPr/>
              <a:lstStyle/>
              <a:p>
                <a:r>
                  <a:rPr lang="vi-VN">
                    <a:noFill/>
                  </a:rPr>
                  <a:t> </a:t>
                </a:r>
              </a:p>
            </p:txBody>
          </p:sp>
        </mc:Fallback>
      </mc:AlternateContent>
      <p:pic>
        <p:nvPicPr>
          <p:cNvPr id="2" name="Picture 1"/>
          <p:cNvPicPr>
            <a:picLocks noChangeAspect="1"/>
          </p:cNvPicPr>
          <p:nvPr/>
        </p:nvPicPr>
        <p:blipFill>
          <a:blip r:embed="rId5"/>
          <a:stretch>
            <a:fillRect/>
          </a:stretch>
        </p:blipFill>
        <p:spPr>
          <a:xfrm>
            <a:off x="7942032" y="239375"/>
            <a:ext cx="1540081" cy="1333313"/>
          </a:xfrm>
          <a:prstGeom prst="rect">
            <a:avLst/>
          </a:prstGeom>
        </p:spPr>
      </p:pic>
      <p:pic>
        <p:nvPicPr>
          <p:cNvPr id="8" name="Picture 7"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04904" y="169749"/>
            <a:ext cx="995645" cy="995645"/>
          </a:xfrm>
          <a:prstGeom prst="rect">
            <a:avLst/>
          </a:prstGeom>
        </p:spPr>
      </p:pic>
    </p:spTree>
    <p:extLst>
      <p:ext uri="{BB962C8B-B14F-4D97-AF65-F5344CB8AC3E}">
        <p14:creationId xmlns:p14="http://schemas.microsoft.com/office/powerpoint/2010/main" val="34625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124132" y="1973012"/>
                <a:ext cx="7711060"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2</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−5</m:t>
                    </m:r>
                    <m:r>
                      <a:rPr lang="en-US" sz="2400" i="1">
                        <a:latin typeface="Cambria Math" panose="02040503050406030204" pitchFamily="18" charset="0"/>
                      </a:rPr>
                      <m:t>𝑥</m:t>
                    </m:r>
                    <m:r>
                      <a:rPr lang="en-US" sz="2400">
                        <a:latin typeface="Cambria Math" panose="02040503050406030204" pitchFamily="18" charset="0"/>
                      </a:rPr>
                      <m:t>+3=0</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𝑐</m:t>
                    </m:r>
                    <m:r>
                      <a:rPr lang="en-US" sz="2400" i="1" dirty="0">
                        <a:latin typeface="Cambria Math" panose="02040503050406030204" pitchFamily="18" charset="0"/>
                        <a:cs typeface="Times New Roman" panose="02020603050405020304" pitchFamily="18" charset="0"/>
                      </a:rPr>
                      <m:t> </m:t>
                    </m:r>
                  </m:oMath>
                </a14:m>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𝑐</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=1</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Vi-</a:t>
                </a:r>
                <a:r>
                  <a:rPr lang="en-US" sz="2400" dirty="0" err="1">
                    <a:latin typeface="Times New Roman" panose="02020603050405020304" pitchFamily="18" charset="0"/>
                    <a:cs typeface="Times New Roman" panose="02020603050405020304" pitchFamily="18" charset="0"/>
                  </a:rPr>
                  <a:t>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24132" y="1973012"/>
                <a:ext cx="7711060" cy="1569660"/>
              </a:xfrm>
              <a:prstGeom prst="rect">
                <a:avLst/>
              </a:prstGeom>
              <a:blipFill>
                <a:blip r:embed="rId3"/>
                <a:stretch>
                  <a:fillRect l="-1186" t="-3113" b="-817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24132" y="4346530"/>
                <a:ext cx="7711060"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3</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+7</m:t>
                    </m:r>
                    <m:r>
                      <a:rPr lang="en-US" sz="2400" i="1">
                        <a:latin typeface="Cambria Math" panose="02040503050406030204" pitchFamily="18" charset="0"/>
                      </a:rPr>
                      <m:t>𝑥</m:t>
                    </m:r>
                    <m:r>
                      <a:rPr lang="en-US" sz="2400">
                        <a:latin typeface="Cambria Math" panose="02040503050406030204" pitchFamily="18" charset="0"/>
                      </a:rPr>
                      <m:t>+4=0</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𝑐</m:t>
                    </m:r>
                    <m:r>
                      <a:rPr lang="en-US" sz="2400" i="1" dirty="0">
                        <a:latin typeface="Cambria Math" panose="02040503050406030204" pitchFamily="18" charset="0"/>
                        <a:cs typeface="Times New Roman" panose="02020603050405020304" pitchFamily="18" charset="0"/>
                      </a:rPr>
                      <m:t> </m:t>
                    </m:r>
                  </m:oMath>
                </a14:m>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𝑐</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=−1</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Vi-</a:t>
                </a:r>
                <a:r>
                  <a:rPr lang="en-US" sz="2400" dirty="0" err="1">
                    <a:latin typeface="Times New Roman" panose="02020603050405020304" pitchFamily="18" charset="0"/>
                    <a:cs typeface="Times New Roman" panose="02020603050405020304" pitchFamily="18" charset="0"/>
                  </a:rPr>
                  <a:t>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124132" y="4346530"/>
                <a:ext cx="7711060" cy="1569660"/>
              </a:xfrm>
              <a:prstGeom prst="rect">
                <a:avLst/>
              </a:prstGeom>
              <a:blipFill>
                <a:blip r:embed="rId4"/>
                <a:stretch>
                  <a:fillRect l="-1186" t="-3101" b="-7364"/>
                </a:stretch>
              </a:blipFill>
            </p:spPr>
            <p:txBody>
              <a:bodyPr/>
              <a:lstStyle/>
              <a:p>
                <a:r>
                  <a:rPr lang="vi-VN">
                    <a:noFill/>
                  </a:rPr>
                  <a:t> </a:t>
                </a:r>
              </a:p>
            </p:txBody>
          </p:sp>
        </mc:Fallback>
      </mc:AlternateContent>
      <p:sp>
        <p:nvSpPr>
          <p:cNvPr id="11" name="Rounded Rectangle 10"/>
          <p:cNvSpPr/>
          <p:nvPr/>
        </p:nvSpPr>
        <p:spPr>
          <a:xfrm>
            <a:off x="1221194" y="1380457"/>
            <a:ext cx="2297228" cy="4644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NHÓM 1 + 3</a:t>
            </a:r>
          </a:p>
        </p:txBody>
      </p:sp>
      <p:sp>
        <p:nvSpPr>
          <p:cNvPr id="12" name="Rounded Rectangle 11"/>
          <p:cNvSpPr/>
          <p:nvPr/>
        </p:nvSpPr>
        <p:spPr>
          <a:xfrm>
            <a:off x="1208522" y="3780683"/>
            <a:ext cx="2297228" cy="4644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NHÓM 2 + 4</a:t>
            </a:r>
          </a:p>
        </p:txBody>
      </p:sp>
      <p:sp>
        <p:nvSpPr>
          <p:cNvPr id="13" name="Rectangle 12"/>
          <p:cNvSpPr/>
          <p:nvPr/>
        </p:nvSpPr>
        <p:spPr>
          <a:xfrm>
            <a:off x="549342" y="1942018"/>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?2</a:t>
            </a:r>
          </a:p>
        </p:txBody>
      </p:sp>
      <p:sp>
        <p:nvSpPr>
          <p:cNvPr id="14" name="Rectangle 13"/>
          <p:cNvSpPr/>
          <p:nvPr/>
        </p:nvSpPr>
        <p:spPr>
          <a:xfrm>
            <a:off x="549342" y="4235536"/>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?3</a:t>
            </a:r>
          </a:p>
        </p:txBody>
      </p:sp>
      <p:pic>
        <p:nvPicPr>
          <p:cNvPr id="15"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02774" y="168464"/>
            <a:ext cx="995645" cy="995645"/>
          </a:xfrm>
          <a:prstGeom prst="rect">
            <a:avLst/>
          </a:prstGeom>
        </p:spPr>
      </p:pic>
      <p:pic>
        <p:nvPicPr>
          <p:cNvPr id="20" name="Picture 1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139" y="-16404"/>
            <a:ext cx="1674693" cy="1674693"/>
          </a:xfrm>
          <a:prstGeom prst="rect">
            <a:avLst/>
          </a:prstGeom>
        </p:spPr>
      </p:pic>
      <p:sp>
        <p:nvSpPr>
          <p:cNvPr id="2" name="TextBox 1"/>
          <p:cNvSpPr txBox="1"/>
          <p:nvPr/>
        </p:nvSpPr>
        <p:spPr>
          <a:xfrm>
            <a:off x="1841590" y="347270"/>
            <a:ext cx="5277394"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21" name="Picture 4" descr="Digit 180"/>
          <p:cNvPicPr>
            <a:picLocks noChangeAspect="1" noChangeArrowheads="1" noCrop="1"/>
          </p:cNvPicPr>
          <p:nvPr/>
        </p:nvPicPr>
        <p:blipFill>
          <a:blip r:embed="rId8">
            <a:lum contrast="30000"/>
            <a:extLst>
              <a:ext uri="{28A0092B-C50C-407E-A947-70E740481C1C}">
                <a14:useLocalDpi xmlns:a14="http://schemas.microsoft.com/office/drawing/2010/main" val="0"/>
              </a:ext>
            </a:extLst>
          </a:blip>
          <a:srcRect/>
          <a:stretch>
            <a:fillRect/>
          </a:stretch>
        </p:blipFill>
        <p:spPr bwMode="auto">
          <a:xfrm>
            <a:off x="7467139" y="1693799"/>
            <a:ext cx="1576536" cy="86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5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65179" y="1212334"/>
                <a:ext cx="8778823" cy="47000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ea typeface="Arial" panose="020B0604020202020204" pitchFamily="34" charset="0"/>
                    <a:cs typeface="Times New Roman" panose="02020603050405020304" pitchFamily="18" charset="0"/>
                  </a:rPr>
                  <a:t>Phương trình </a:t>
                </a:r>
                <a14:m>
                  <m:oMath xmlns:m="http://schemas.openxmlformats.org/officeDocument/2006/math">
                    <m:r>
                      <a:rPr lang="en-US" sz="2400" b="1" i="1">
                        <a:latin typeface="Cambria Math" panose="02040503050406030204" pitchFamily="18" charset="0"/>
                      </a:rPr>
                      <m:t>𝒂</m:t>
                    </m:r>
                    <m:sSup>
                      <m:sSupPr>
                        <m:ctrlPr>
                          <a:rPr lang="en-US" sz="2400" b="1" i="1">
                            <a:latin typeface="Cambria Math" panose="02040503050406030204" pitchFamily="18" charset="0"/>
                          </a:rPr>
                        </m:ctrlPr>
                      </m:sSupPr>
                      <m:e>
                        <m:r>
                          <a:rPr lang="en-US" sz="2400" b="1" i="1">
                            <a:latin typeface="Cambria Math" panose="02040503050406030204" pitchFamily="18" charset="0"/>
                          </a:rPr>
                          <m:t>𝒙</m:t>
                        </m:r>
                      </m:e>
                      <m:sup>
                        <m:r>
                          <a:rPr lang="en-US" sz="2400" b="1" i="1">
                            <a:latin typeface="Cambria Math" panose="02040503050406030204" pitchFamily="18" charset="0"/>
                          </a:rPr>
                          <m:t>𝟐</m:t>
                        </m:r>
                      </m:sup>
                    </m:sSup>
                    <m:r>
                      <a:rPr lang="en-US" sz="2400" b="1">
                        <a:latin typeface="Cambria Math" panose="02040503050406030204" pitchFamily="18" charset="0"/>
                      </a:rPr>
                      <m:t>+</m:t>
                    </m:r>
                    <m:r>
                      <a:rPr lang="en-US" sz="2400" b="1" i="1">
                        <a:latin typeface="Cambria Math" panose="02040503050406030204" pitchFamily="18" charset="0"/>
                      </a:rPr>
                      <m:t>𝒃𝒙</m:t>
                    </m:r>
                    <m:r>
                      <m:rPr>
                        <m:nor/>
                      </m:rPr>
                      <a:rPr lang="en-US" sz="2400" b="1" i="1">
                        <a:latin typeface="Times New Roman" panose="02020603050405020304" pitchFamily="18" charset="0"/>
                        <a:cs typeface="Times New Roman" panose="02020603050405020304" pitchFamily="18" charset="0"/>
                      </a:rPr>
                      <m:t> </m:t>
                    </m:r>
                    <m:r>
                      <a:rPr lang="en-US" sz="2400" b="1">
                        <a:latin typeface="Cambria Math" panose="02040503050406030204" pitchFamily="18" charset="0"/>
                      </a:rPr>
                      <m:t>+</m:t>
                    </m:r>
                    <m:r>
                      <a:rPr lang="en-US" sz="2400" b="1" i="1">
                        <a:latin typeface="Cambria Math" panose="02040503050406030204" pitchFamily="18" charset="0"/>
                      </a:rPr>
                      <m:t>𝒄</m:t>
                    </m:r>
                    <m:r>
                      <a:rPr lang="en-US" sz="2400" b="1">
                        <a:latin typeface="Cambria Math" panose="02040503050406030204" pitchFamily="18" charset="0"/>
                      </a:rPr>
                      <m:t>=</m:t>
                    </m:r>
                    <m:r>
                      <a:rPr lang="en-US" sz="2400" b="1" i="1">
                        <a:latin typeface="Cambria Math" panose="02040503050406030204" pitchFamily="18" charset="0"/>
                      </a:rPr>
                      <m:t>𝟎</m:t>
                    </m:r>
                    <m:r>
                      <a:rPr lang="en-US" sz="2400" b="1">
                        <a:latin typeface="Cambria Math" panose="02040503050406030204" pitchFamily="18" charset="0"/>
                      </a:rPr>
                      <m:t> </m:t>
                    </m:r>
                    <m:d>
                      <m:dPr>
                        <m:ctrlPr>
                          <a:rPr lang="en-US" sz="2400" b="1" i="1">
                            <a:latin typeface="Cambria Math" panose="02040503050406030204" pitchFamily="18" charset="0"/>
                          </a:rPr>
                        </m:ctrlPr>
                      </m:dPr>
                      <m:e>
                        <m:r>
                          <a:rPr lang="en-US" sz="2400" b="1" i="1">
                            <a:latin typeface="Cambria Math" panose="02040503050406030204" pitchFamily="18" charset="0"/>
                          </a:rPr>
                          <m:t>𝒂</m:t>
                        </m:r>
                        <m:r>
                          <a:rPr lang="en-US" sz="2400" b="1">
                            <a:latin typeface="Cambria Math" panose="02040503050406030204" pitchFamily="18" charset="0"/>
                          </a:rPr>
                          <m:t>≠</m:t>
                        </m:r>
                        <m:r>
                          <a:rPr lang="en-US" sz="2400" b="1" i="1">
                            <a:latin typeface="Cambria Math" panose="02040503050406030204" pitchFamily="18" charset="0"/>
                          </a:rPr>
                          <m:t>𝟎</m:t>
                        </m:r>
                      </m:e>
                    </m:d>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5179" y="1212334"/>
                <a:ext cx="8778823" cy="470000"/>
              </a:xfrm>
              <a:prstGeom prst="rect">
                <a:avLst/>
              </a:prstGeom>
              <a:blipFill>
                <a:blip r:embed="rId2"/>
                <a:stretch>
                  <a:fillRect l="-278" t="-7792" b="-2987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65179" y="2928025"/>
                <a:ext cx="8778823" cy="461665"/>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latin typeface="Cambria Math" panose="02040503050406030204" pitchFamily="18" charset="0"/>
                        <a:ea typeface="Arial" panose="020B0604020202020204" pitchFamily="34" charset="0"/>
                        <a:cs typeface="Times New Roman" panose="02020603050405020304" pitchFamily="18" charset="0"/>
                      </a:rPr>
                      <m:t>𝑎</m:t>
                    </m:r>
                    <m:r>
                      <a:rPr lang="en-US"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𝑏</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𝑐</m:t>
                    </m:r>
                    <m:r>
                      <a:rPr lang="nl-NL" sz="2400" i="1" dirty="0">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latin typeface="Times New Roman" panose="02020603050405020304" pitchFamily="18" charset="0"/>
                    <a:ea typeface="Arial" panose="020B0604020202020204" pitchFamily="34" charset="0"/>
                    <a:cs typeface="Times New Roman" panose="02020603050405020304" pitchFamily="18" charset="0"/>
                  </a:rPr>
                  <a:t> 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65179" y="2928025"/>
                <a:ext cx="8778823" cy="461665"/>
              </a:xfrm>
              <a:prstGeom prst="rect">
                <a:avLst/>
              </a:prstGeom>
              <a:blipFill>
                <a:blip r:embed="rId3"/>
                <a:stretch>
                  <a:fillRect l="-1111" t="-10526"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65178" y="2050401"/>
                <a:ext cx="8778823" cy="461665"/>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latin typeface="Cambria Math" panose="02040503050406030204" pitchFamily="18" charset="0"/>
                        <a:ea typeface="Arial" panose="020B0604020202020204" pitchFamily="34" charset="0"/>
                        <a:cs typeface="Times New Roman" panose="02020603050405020304" pitchFamily="18" charset="0"/>
                      </a:rPr>
                      <m:t>𝑎</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𝑏</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𝑐</m:t>
                    </m:r>
                    <m:r>
                      <a:rPr lang="nl-NL" sz="2400" i="1" dirty="0">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latin typeface="Times New Roman" panose="02020603050405020304" pitchFamily="18" charset="0"/>
                    <a:ea typeface="Arial" panose="020B0604020202020204" pitchFamily="34" charset="0"/>
                    <a:cs typeface="Times New Roman" panose="02020603050405020304" pitchFamily="18" charset="0"/>
                  </a:rPr>
                  <a:t> 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65178" y="2050401"/>
                <a:ext cx="8778823" cy="461665"/>
              </a:xfrm>
              <a:prstGeom prst="rect">
                <a:avLst/>
              </a:prstGeom>
              <a:blipFill>
                <a:blip r:embed="rId4"/>
                <a:stretch>
                  <a:fillRect l="-1111" t="-10526"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5178" y="1988939"/>
                <a:ext cx="8778823" cy="584584"/>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𝑎</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𝑏</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𝑐</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400" dirty="0">
                    <a:latin typeface="Times New Roman" panose="02020603050405020304" pitchFamily="18" charset="0"/>
                    <a:ea typeface="Arial" panose="020B0604020202020204" pitchFamily="34" charset="0"/>
                    <a:cs typeface="Times New Roman" panose="02020603050405020304" pitchFamily="18" charset="0"/>
                  </a:rPr>
                  <a:t>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1</m:t>
                        </m:r>
                      </m:sub>
                    </m:sSub>
                    <m:r>
                      <a:rPr lang="en-US" sz="2400">
                        <a:solidFill>
                          <a:srgbClr val="FF0000"/>
                        </a:solidFill>
                        <a:latin typeface="Cambria Math" panose="02040503050406030204" pitchFamily="18" charset="0"/>
                      </a:rPr>
                      <m:t>=1</m:t>
                    </m:r>
                  </m:oMath>
                </a14:m>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2</m:t>
                        </m:r>
                      </m:sub>
                    </m:sSub>
                    <m:r>
                      <a:rPr lang="en-US" sz="2400">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𝑐</m:t>
                        </m:r>
                      </m:num>
                      <m:den>
                        <m:r>
                          <a:rPr lang="en-US" sz="2400" i="1">
                            <a:solidFill>
                              <a:srgbClr val="FF0000"/>
                            </a:solidFill>
                            <a:latin typeface="Cambria Math" panose="02040503050406030204" pitchFamily="18" charset="0"/>
                          </a:rPr>
                          <m:t>𝑎</m:t>
                        </m:r>
                      </m:den>
                    </m:f>
                  </m:oMath>
                </a14:m>
                <a:endParaRPr lang="en-US" sz="2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5178" y="1988939"/>
                <a:ext cx="8778823" cy="584584"/>
              </a:xfrm>
              <a:prstGeom prst="rect">
                <a:avLst/>
              </a:prstGeom>
              <a:blipFill>
                <a:blip r:embed="rId5"/>
                <a:stretch>
                  <a:fillRect l="-1111" t="-1042" b="-937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65179" y="2880130"/>
                <a:ext cx="8778823" cy="586571"/>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𝑎</m:t>
                    </m:r>
                    <m:r>
                      <a:rPr lang="en-US"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𝑏</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𝑐</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400" dirty="0">
                    <a:latin typeface="Times New Roman" panose="02020603050405020304" pitchFamily="18" charset="0"/>
                    <a:ea typeface="Arial" panose="020B0604020202020204" pitchFamily="34" charset="0"/>
                    <a:cs typeface="Times New Roman" panose="02020603050405020304" pitchFamily="18" charset="0"/>
                  </a:rPr>
                  <a:t>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1</m:t>
                        </m:r>
                      </m:sub>
                    </m:sSub>
                    <m:r>
                      <a:rPr lang="en-US" sz="2400">
                        <a:solidFill>
                          <a:srgbClr val="FF0000"/>
                        </a:solidFill>
                        <a:latin typeface="Cambria Math" panose="02040503050406030204" pitchFamily="18" charset="0"/>
                      </a:rPr>
                      <m:t>=−1</m:t>
                    </m:r>
                  </m:oMath>
                </a14:m>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2</m:t>
                        </m:r>
                      </m:sub>
                    </m:sSub>
                    <m:r>
                      <a:rPr lang="en-US" sz="240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𝑐</m:t>
                        </m:r>
                      </m:num>
                      <m:den>
                        <m:r>
                          <a:rPr lang="en-US" sz="2400" i="1">
                            <a:solidFill>
                              <a:srgbClr val="FF0000"/>
                            </a:solidFill>
                            <a:latin typeface="Cambria Math" panose="02040503050406030204" pitchFamily="18" charset="0"/>
                          </a:rPr>
                          <m:t>𝑎</m:t>
                        </m:r>
                      </m:den>
                    </m:f>
                  </m:oMath>
                </a14:m>
                <a:endParaRPr lang="en-US" sz="2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179" y="2880130"/>
                <a:ext cx="8778823" cy="586571"/>
              </a:xfrm>
              <a:prstGeom prst="rect">
                <a:avLst/>
              </a:prstGeom>
              <a:blipFill>
                <a:blip r:embed="rId6"/>
                <a:stretch>
                  <a:fillRect l="-1111" t="-1031" b="-8247"/>
                </a:stretch>
              </a:blipFill>
            </p:spPr>
            <p:txBody>
              <a:bodyPr/>
              <a:lstStyle/>
              <a:p>
                <a:r>
                  <a:rPr lang="vi-VN">
                    <a:noFill/>
                  </a:rPr>
                  <a:t> </a:t>
                </a:r>
              </a:p>
            </p:txBody>
          </p:sp>
        </mc:Fallback>
      </mc:AlternateContent>
      <p:sp>
        <p:nvSpPr>
          <p:cNvPr id="12" name="TextBox 11"/>
          <p:cNvSpPr txBox="1"/>
          <p:nvPr/>
        </p:nvSpPr>
        <p:spPr>
          <a:xfrm>
            <a:off x="3330444" y="417577"/>
            <a:ext cx="2311400" cy="461665"/>
          </a:xfrm>
          <a:prstGeom prst="rect">
            <a:avLst/>
          </a:prstGeom>
          <a:no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Ứng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3"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2774" y="210677"/>
            <a:ext cx="899397" cy="899397"/>
          </a:xfrm>
          <a:prstGeom prst="rect">
            <a:avLst/>
          </a:prstGeom>
        </p:spPr>
      </p:pic>
      <p:pic>
        <p:nvPicPr>
          <p:cNvPr id="2" name="Picture 1"/>
          <p:cNvPicPr>
            <a:picLocks noChangeAspect="1"/>
          </p:cNvPicPr>
          <p:nvPr/>
        </p:nvPicPr>
        <p:blipFill>
          <a:blip r:embed="rId9"/>
          <a:stretch>
            <a:fillRect/>
          </a:stretch>
        </p:blipFill>
        <p:spPr>
          <a:xfrm>
            <a:off x="7885916" y="192435"/>
            <a:ext cx="1420491" cy="1426588"/>
          </a:xfrm>
          <a:prstGeom prst="rect">
            <a:avLst/>
          </a:prstGeom>
        </p:spPr>
      </p:pic>
    </p:spTree>
    <p:extLst>
      <p:ext uri="{BB962C8B-B14F-4D97-AF65-F5344CB8AC3E}">
        <p14:creationId xmlns:p14="http://schemas.microsoft.com/office/powerpoint/2010/main" val="2775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638" y="2220877"/>
            <a:ext cx="7856848" cy="2288832"/>
          </a:xfrm>
          <a:prstGeom prst="rect">
            <a:avLst/>
          </a:prstGeom>
        </p:spPr>
        <p:txBody>
          <a:bodyPr wrap="square">
            <a:spAutoFit/>
          </a:bodyPr>
          <a:lstStyle/>
          <a:p>
            <a:pPr algn="just" defTabSz="685800">
              <a:lnSpc>
                <a:spcPct val="120000"/>
              </a:lnSpc>
              <a:spcBef>
                <a:spcPts val="450"/>
              </a:spcBef>
              <a:spcAft>
                <a:spcPts val="45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Giáo viên: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SGK, kế hoạch bài dạy, thước thẳng, bảng phụ hoặc máy chiếu, tài liệu mạng Internet, phiếu học tập.</a:t>
            </a:r>
          </a:p>
          <a:p>
            <a:pPr algn="just" defTabSz="685800">
              <a:lnSpc>
                <a:spcPct val="120000"/>
              </a:lnSpc>
              <a:spcBef>
                <a:spcPts val="450"/>
              </a:spcBef>
              <a:spcAft>
                <a:spcPts val="45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Học sinh: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SGK, thước thẳng, bảng nhóm,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MTCT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00895" y="933993"/>
            <a:ext cx="2720938" cy="692497"/>
          </a:xfrm>
          <a:prstGeom prst="rect">
            <a:avLst/>
          </a:prstGeom>
          <a:noFill/>
        </p:spPr>
        <p:txBody>
          <a:bodyPr wrap="none" lIns="68580" tIns="34290" rIns="68580" bIns="34290">
            <a:spAutoFit/>
          </a:bodyPr>
          <a:lstStyle/>
          <a:p>
            <a:pPr algn="ctr" defTabSz="685800"/>
            <a:r>
              <a:rPr lang="en-US" sz="405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CHUẨN BỊ</a:t>
            </a:r>
          </a:p>
        </p:txBody>
      </p:sp>
      <p:grpSp>
        <p:nvGrpSpPr>
          <p:cNvPr id="4" name="Group 287"/>
          <p:cNvGrpSpPr>
            <a:grpSpLocks/>
          </p:cNvGrpSpPr>
          <p:nvPr/>
        </p:nvGrpSpPr>
        <p:grpSpPr bwMode="auto">
          <a:xfrm>
            <a:off x="2" y="2"/>
            <a:ext cx="9248215" cy="6857999"/>
            <a:chOff x="-178594" y="-155575"/>
            <a:chExt cx="9474200" cy="7169150"/>
          </a:xfrm>
        </p:grpSpPr>
        <p:pic>
          <p:nvPicPr>
            <p:cNvPr id="5"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8"/>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2</a:t>
            </a:fld>
            <a:endParaRPr lang="en-US">
              <a:solidFill>
                <a:prstClr val="black">
                  <a:tint val="75000"/>
                </a:prstClr>
              </a:solidFill>
              <a:latin typeface="Calibri" panose="020F0502020204030204"/>
            </a:endParaRPr>
          </a:p>
        </p:txBody>
      </p:sp>
      <p:sp>
        <p:nvSpPr>
          <p:cNvPr id="10" name="Date Placeholder 9"/>
          <p:cNvSpPr>
            <a:spLocks noGrp="1"/>
          </p:cNvSpPr>
          <p:nvPr>
            <p:ph type="dt" sz="half" idx="10"/>
          </p:nvPr>
        </p:nvSpPr>
        <p:spPr/>
        <p:txBody>
          <a:bodyPr/>
          <a:lstStyle/>
          <a:p>
            <a:pPr defTabSz="685800"/>
            <a:fld id="{A0BD3970-847A-4D93-AA83-8A4B3900E591}" type="datetime1">
              <a:rPr lang="en-US">
                <a:solidFill>
                  <a:prstClr val="black">
                    <a:tint val="75000"/>
                  </a:prstClr>
                </a:solidFill>
                <a:latin typeface="Calibri" panose="020F0502020204030204"/>
              </a:rPr>
              <a:pPr defTabSz="685800"/>
              <a:t>2/21/2022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34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89108" y="625394"/>
                <a:ext cx="7711060" cy="2308324"/>
              </a:xfrm>
              <a:prstGeom prst="rect">
                <a:avLst/>
              </a:prstGeom>
            </p:spPr>
            <p:txBody>
              <a:bodyPr wrap="square">
                <a:spAutoFit/>
              </a:bodyPr>
              <a:lstStyle/>
              <a:p>
                <a:pPr algn="just">
                  <a:lnSpc>
                    <a:spcPct val="200000"/>
                  </a:lnSpc>
                </a:pPr>
                <a:r>
                  <a:rPr lang="en-US" sz="2400" dirty="0">
                    <a:latin typeface="Times New Roman" panose="02020603050405020304" pitchFamily="18" charset="0"/>
                    <a:cs typeface="Times New Roman" panose="02020603050405020304" pitchFamily="18" charset="0"/>
                  </a:rPr>
                  <a:t>Tính </a:t>
                </a:r>
                <a:r>
                  <a:rPr lang="en-US" sz="2400" dirty="0" err="1">
                    <a:latin typeface="Times New Roman" panose="02020603050405020304" pitchFamily="18" charset="0"/>
                    <a:cs typeface="Times New Roman" panose="02020603050405020304" pitchFamily="18" charset="0"/>
                  </a:rPr>
                  <a:t>nhẩm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a:t>
                </a:r>
              </a:p>
              <a:p>
                <a:pPr marL="457200" indent="-457200" algn="just">
                  <a:lnSpc>
                    <a:spcPct val="200000"/>
                  </a:lnSpc>
                  <a:buAutoNum type="alphaLcParenR"/>
                </a:pPr>
                <a14:m>
                  <m:oMath xmlns:m="http://schemas.openxmlformats.org/officeDocument/2006/math">
                    <m:r>
                      <a:rPr lang="en-US" sz="2400">
                        <a:latin typeface="Cambria Math" panose="02040503050406030204" pitchFamily="18" charset="0"/>
                      </a:rPr>
                      <m:t>−5</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+3</m:t>
                    </m:r>
                    <m:r>
                      <a:rPr lang="en-US" sz="2400" i="1">
                        <a:latin typeface="Cambria Math" panose="02040503050406030204" pitchFamily="18" charset="0"/>
                      </a:rPr>
                      <m:t>𝑥</m:t>
                    </m:r>
                    <m:r>
                      <a:rPr lang="en-US" sz="2400">
                        <a:latin typeface="Cambria Math" panose="02040503050406030204" pitchFamily="18" charset="0"/>
                      </a:rPr>
                      <m:t>+2=0</m:t>
                    </m:r>
                  </m:oMath>
                </a14:m>
                <a:r>
                  <a:rPr lang="en-US" sz="2400" dirty="0">
                    <a:latin typeface="Times New Roman" panose="02020603050405020304" pitchFamily="18" charset="0"/>
                    <a:cs typeface="Times New Roman" panose="02020603050405020304" pitchFamily="18" charset="0"/>
                  </a:rPr>
                  <a:t>		</a:t>
                </a:r>
              </a:p>
              <a:p>
                <a:pPr algn="just">
                  <a:lnSpc>
                    <a:spcPct val="200000"/>
                  </a:lnSpc>
                </a:pPr>
                <a:r>
                  <a:rPr lang="en-US"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a:latin typeface="Cambria Math" panose="02040503050406030204" pitchFamily="18" charset="0"/>
                      </a:rPr>
                      <m:t>2004</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+2005</m:t>
                    </m:r>
                    <m:r>
                      <a:rPr lang="en-US" sz="2400" i="1">
                        <a:latin typeface="Cambria Math" panose="02040503050406030204" pitchFamily="18" charset="0"/>
                      </a:rPr>
                      <m:t>𝑥</m:t>
                    </m:r>
                    <m:r>
                      <a:rPr lang="en-US" sz="2400">
                        <a:latin typeface="Cambria Math" panose="02040503050406030204" pitchFamily="18" charset="0"/>
                      </a:rPr>
                      <m:t>+1=0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89108" y="625394"/>
                <a:ext cx="7711060" cy="2308324"/>
              </a:xfrm>
              <a:prstGeom prst="rect">
                <a:avLst/>
              </a:prstGeom>
              <a:blipFill>
                <a:blip r:embed="rId3"/>
                <a:stretch>
                  <a:fillRect l="-1186" b="-529"/>
                </a:stretch>
              </a:blipFill>
            </p:spPr>
            <p:txBody>
              <a:bodyPr/>
              <a:lstStyle/>
              <a:p>
                <a:r>
                  <a:rPr lang="vi-VN">
                    <a:noFill/>
                  </a:rPr>
                  <a:t> </a:t>
                </a:r>
              </a:p>
            </p:txBody>
          </p:sp>
        </mc:Fallback>
      </mc:AlternateContent>
      <p:sp>
        <p:nvSpPr>
          <p:cNvPr id="5" name="Rectangle 4"/>
          <p:cNvSpPr/>
          <p:nvPr/>
        </p:nvSpPr>
        <p:spPr>
          <a:xfrm>
            <a:off x="1420594" y="329228"/>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?4</a:t>
            </a:r>
          </a:p>
        </p:txBody>
      </p:sp>
      <p:pic>
        <p:nvPicPr>
          <p:cNvPr id="6" name="Picture 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73917" y="235757"/>
            <a:ext cx="995645" cy="995645"/>
          </a:xfrm>
          <a:prstGeom prst="rect">
            <a:avLst/>
          </a:prstGeom>
        </p:spPr>
      </p:pic>
      <p:pic>
        <p:nvPicPr>
          <p:cNvPr id="12" name="Picture 11">
            <a:extLst>
              <a:ext uri="{FF2B5EF4-FFF2-40B4-BE49-F238E27FC236}">
                <a16:creationId xmlns:a16="http://schemas.microsoft.com/office/drawing/2014/main" xmlns=""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4722" y="169747"/>
            <a:ext cx="1327484" cy="1327484"/>
          </a:xfrm>
          <a:prstGeom prst="rect">
            <a:avLst/>
          </a:prstGeom>
        </p:spPr>
      </p:pic>
      <p:sp>
        <p:nvSpPr>
          <p:cNvPr id="2" name="TextBox 1"/>
          <p:cNvSpPr txBox="1"/>
          <p:nvPr/>
        </p:nvSpPr>
        <p:spPr>
          <a:xfrm>
            <a:off x="2349533" y="3038578"/>
            <a:ext cx="3048000" cy="523220"/>
          </a:xfrm>
          <a:prstGeom prst="rect">
            <a:avLst/>
          </a:prstGeom>
          <a:noFill/>
        </p:spPr>
        <p:txBody>
          <a:bodyPr wrap="square" rtlCol="0">
            <a:spAutoFit/>
          </a:bodyPr>
          <a:lstStyle/>
          <a:p>
            <a:r>
              <a:rPr lang="en-US" sz="2800" b="1" u="sng" dirty="0">
                <a:solidFill>
                  <a:srgbClr val="FF0000"/>
                </a:solidFill>
                <a:latin typeface="Times New Roman" panose="02020603050405020304" pitchFamily="18" charset="0"/>
                <a:cs typeface="Times New Roman" panose="02020603050405020304" pitchFamily="18" charset="0"/>
              </a:rPr>
              <a:t>Lời giải</a:t>
            </a:r>
          </a:p>
        </p:txBody>
      </p:sp>
      <p:grpSp>
        <p:nvGrpSpPr>
          <p:cNvPr id="13" name="Group 12"/>
          <p:cNvGrpSpPr/>
          <p:nvPr/>
        </p:nvGrpSpPr>
        <p:grpSpPr>
          <a:xfrm>
            <a:off x="1274620" y="3906982"/>
            <a:ext cx="6733309" cy="1111070"/>
            <a:chOff x="1274618" y="3906982"/>
            <a:chExt cx="6733309" cy="1111070"/>
          </a:xfrm>
        </p:grpSpPr>
        <p:sp>
          <p:nvSpPr>
            <p:cNvPr id="3" name="TextBox 2"/>
            <p:cNvSpPr txBox="1"/>
            <p:nvPr/>
          </p:nvSpPr>
          <p:spPr>
            <a:xfrm>
              <a:off x="1274618" y="3906982"/>
              <a:ext cx="5929746" cy="954107"/>
            </a:xfrm>
            <a:prstGeom prst="rect">
              <a:avLst/>
            </a:prstGeom>
            <a:noFill/>
          </p:spPr>
          <p:txBody>
            <a:bodyPr wrap="square" rtlCol="0">
              <a:spAutoFit/>
            </a:bodyPr>
            <a:lstStyle/>
            <a:p>
              <a:pPr marL="342900" indent="-342900">
                <a:buAutoNum type="alphaLcParenR"/>
              </a:pPr>
              <a:r>
                <a:rPr lang="en-US" sz="2800" dirty="0">
                  <a:latin typeface="Times New Roman" panose="02020603050405020304" pitchFamily="18" charset="0"/>
                  <a:cs typeface="Times New Roman" panose="02020603050405020304" pitchFamily="18" charset="0"/>
                </a:rPr>
                <a:t>Ta có a + b + c = -5 + 3 + 2 = 0</a:t>
              </a:r>
            </a:p>
            <a:p>
              <a:r>
                <a:rPr lang="en-US" sz="2800" dirty="0">
                  <a:latin typeface="Times New Roman" panose="02020603050405020304" pitchFamily="18" charset="0"/>
                  <a:cs typeface="Times New Roman" panose="02020603050405020304" pitchFamily="18" charset="0"/>
                </a:rPr>
                <a:t>Nên phương trình có 2 nghiệm </a:t>
              </a:r>
            </a:p>
          </p:txBody>
        </p:sp>
        <p:graphicFrame>
          <p:nvGraphicFramePr>
            <p:cNvPr id="11" name="Object 10"/>
            <p:cNvGraphicFramePr>
              <a:graphicFrameLocks noChangeAspect="1"/>
            </p:cNvGraphicFramePr>
            <p:nvPr>
              <p:extLst>
                <p:ext uri="{D42A27DB-BD31-4B8C-83A1-F6EECF244321}">
                  <p14:modId xmlns:p14="http://schemas.microsoft.com/office/powerpoint/2010/main" val="3564958808"/>
                </p:ext>
              </p:extLst>
            </p:nvPr>
          </p:nvGraphicFramePr>
          <p:xfrm>
            <a:off x="5905183" y="4182436"/>
            <a:ext cx="2102744" cy="835616"/>
          </p:xfrm>
          <a:graphic>
            <a:graphicData uri="http://schemas.openxmlformats.org/presentationml/2006/ole">
              <mc:AlternateContent xmlns:mc="http://schemas.openxmlformats.org/markup-compatibility/2006">
                <mc:Choice xmlns:v="urn:schemas-microsoft-com:vml" Requires="v">
                  <p:oleObj spid="_x0000_s6194" name="Equation" r:id="rId7" imgW="952200" imgH="393480" progId="Equation.DSMT4">
                    <p:embed/>
                  </p:oleObj>
                </mc:Choice>
                <mc:Fallback>
                  <p:oleObj name="Equation" r:id="rId7" imgW="952200" imgH="393480" progId="Equation.DSMT4">
                    <p:embed/>
                    <p:pic>
                      <p:nvPicPr>
                        <p:cNvPr id="0" name=""/>
                        <p:cNvPicPr/>
                        <p:nvPr/>
                      </p:nvPicPr>
                      <p:blipFill>
                        <a:blip r:embed="rId8"/>
                        <a:stretch>
                          <a:fillRect/>
                        </a:stretch>
                      </p:blipFill>
                      <p:spPr>
                        <a:xfrm>
                          <a:off x="5905183" y="4182436"/>
                          <a:ext cx="2102744" cy="835616"/>
                        </a:xfrm>
                        <a:prstGeom prst="rect">
                          <a:avLst/>
                        </a:prstGeom>
                      </p:spPr>
                    </p:pic>
                  </p:oleObj>
                </mc:Fallback>
              </mc:AlternateContent>
            </a:graphicData>
          </a:graphic>
        </p:graphicFrame>
      </p:grpSp>
      <p:grpSp>
        <p:nvGrpSpPr>
          <p:cNvPr id="14" name="Group 13"/>
          <p:cNvGrpSpPr/>
          <p:nvPr/>
        </p:nvGrpSpPr>
        <p:grpSpPr>
          <a:xfrm>
            <a:off x="1300802" y="5018052"/>
            <a:ext cx="7178754" cy="1137690"/>
            <a:chOff x="1274618" y="3906982"/>
            <a:chExt cx="7178754" cy="1137690"/>
          </a:xfrm>
        </p:grpSpPr>
        <p:sp>
          <p:nvSpPr>
            <p:cNvPr id="15" name="TextBox 14"/>
            <p:cNvSpPr txBox="1"/>
            <p:nvPr/>
          </p:nvSpPr>
          <p:spPr>
            <a:xfrm>
              <a:off x="1274618" y="3906982"/>
              <a:ext cx="592974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có a - b + c = 2004 - 2005 + 1 = 0</a:t>
              </a:r>
            </a:p>
            <a:p>
              <a:r>
                <a:rPr lang="en-US" sz="2800" dirty="0">
                  <a:latin typeface="Times New Roman" panose="02020603050405020304" pitchFamily="18" charset="0"/>
                  <a:cs typeface="Times New Roman" panose="02020603050405020304" pitchFamily="18" charset="0"/>
                </a:rPr>
                <a:t>Nên phương trình có 2 nghiệm </a:t>
              </a:r>
            </a:p>
          </p:txBody>
        </p:sp>
        <p:graphicFrame>
          <p:nvGraphicFramePr>
            <p:cNvPr id="16" name="Object 15"/>
            <p:cNvGraphicFramePr>
              <a:graphicFrameLocks noChangeAspect="1"/>
            </p:cNvGraphicFramePr>
            <p:nvPr>
              <p:extLst>
                <p:ext uri="{D42A27DB-BD31-4B8C-83A1-F6EECF244321}">
                  <p14:modId xmlns:p14="http://schemas.microsoft.com/office/powerpoint/2010/main" val="2503450202"/>
                </p:ext>
              </p:extLst>
            </p:nvPr>
          </p:nvGraphicFramePr>
          <p:xfrm>
            <a:off x="5816534" y="4208059"/>
            <a:ext cx="2636838" cy="836613"/>
          </p:xfrm>
          <a:graphic>
            <a:graphicData uri="http://schemas.openxmlformats.org/presentationml/2006/ole">
              <mc:AlternateContent xmlns:mc="http://schemas.openxmlformats.org/markup-compatibility/2006">
                <mc:Choice xmlns:v="urn:schemas-microsoft-com:vml" Requires="v">
                  <p:oleObj spid="_x0000_s6195" name="Equation" r:id="rId9" imgW="1193760" imgH="393480" progId="Equation.DSMT4">
                    <p:embed/>
                  </p:oleObj>
                </mc:Choice>
                <mc:Fallback>
                  <p:oleObj name="Equation" r:id="rId9" imgW="1193760" imgH="393480" progId="Equation.DSMT4">
                    <p:embed/>
                    <p:pic>
                      <p:nvPicPr>
                        <p:cNvPr id="11" name="Object 10"/>
                        <p:cNvPicPr/>
                        <p:nvPr/>
                      </p:nvPicPr>
                      <p:blipFill>
                        <a:blip r:embed="rId10"/>
                        <a:stretch>
                          <a:fillRect/>
                        </a:stretch>
                      </p:blipFill>
                      <p:spPr>
                        <a:xfrm>
                          <a:off x="5816534" y="4208059"/>
                          <a:ext cx="2636838" cy="836613"/>
                        </a:xfrm>
                        <a:prstGeom prst="rect">
                          <a:avLst/>
                        </a:prstGeom>
                      </p:spPr>
                    </p:pic>
                  </p:oleObj>
                </mc:Fallback>
              </mc:AlternateContent>
            </a:graphicData>
          </a:graphic>
        </p:graphicFrame>
      </p:grpSp>
    </p:spTree>
    <p:extLst>
      <p:ext uri="{BB962C8B-B14F-4D97-AF65-F5344CB8AC3E}">
        <p14:creationId xmlns:p14="http://schemas.microsoft.com/office/powerpoint/2010/main" val="13435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309" y="31636"/>
            <a:ext cx="1674693" cy="1674693"/>
          </a:xfrm>
          <a:prstGeom prst="rect">
            <a:avLst/>
          </a:prstGeom>
        </p:spPr>
      </p:pic>
      <p:sp>
        <p:nvSpPr>
          <p:cNvPr id="16" name="TextBox 15"/>
          <p:cNvSpPr txBox="1"/>
          <p:nvPr/>
        </p:nvSpPr>
        <p:spPr>
          <a:xfrm>
            <a:off x="328786" y="1623766"/>
            <a:ext cx="8651156"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BÀI TẬP </a:t>
            </a:r>
          </a:p>
          <a:p>
            <a:r>
              <a:rPr lang="en-US" sz="2800" dirty="0">
                <a:latin typeface="Times New Roman" panose="02020603050405020304" pitchFamily="18" charset="0"/>
                <a:cs typeface="Times New Roman" panose="02020603050405020304" pitchFamily="18" charset="0"/>
              </a:rPr>
              <a:t>Gọi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1</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2</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là hai nghiệm của phương trình                        . Không giải phương trình hãy tính giá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biểu thức sau:</a:t>
            </a:r>
          </a:p>
        </p:txBody>
      </p:sp>
      <p:sp>
        <p:nvSpPr>
          <p:cNvPr id="23" name="Rectangle 14"/>
          <p:cNvSpPr>
            <a:spLocks noChangeArrowheads="1"/>
          </p:cNvSpPr>
          <p:nvPr/>
        </p:nvSpPr>
        <p:spPr bwMode="auto">
          <a:xfrm>
            <a:off x="757904" y="1631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255590571"/>
              </p:ext>
            </p:extLst>
          </p:nvPr>
        </p:nvGraphicFramePr>
        <p:xfrm>
          <a:off x="6495428" y="2054625"/>
          <a:ext cx="2099297" cy="453902"/>
        </p:xfrm>
        <a:graphic>
          <a:graphicData uri="http://schemas.openxmlformats.org/presentationml/2006/ole">
            <mc:AlternateContent xmlns:mc="http://schemas.openxmlformats.org/markup-compatibility/2006">
              <mc:Choice xmlns:v="urn:schemas-microsoft-com:vml" Requires="v">
                <p:oleObj spid="_x0000_s2152" name="Equation" r:id="rId7" imgW="1054100" imgH="228600" progId="Equation.DSMT4">
                  <p:embed/>
                </p:oleObj>
              </mc:Choice>
              <mc:Fallback>
                <p:oleObj name="Equation" r:id="rId7" imgW="1054100" imgH="228600"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28" y="2054625"/>
                        <a:ext cx="2099297" cy="453902"/>
                      </a:xfrm>
                      <a:prstGeom prst="rect">
                        <a:avLst/>
                      </a:prstGeom>
                      <a:noFill/>
                    </p:spPr>
                  </p:pic>
                </p:oleObj>
              </mc:Fallback>
            </mc:AlternateContent>
          </a:graphicData>
        </a:graphic>
      </p:graphicFrame>
      <p:sp>
        <p:nvSpPr>
          <p:cNvPr id="25" name="Rectangle 16"/>
          <p:cNvSpPr>
            <a:spLocks noChangeArrowheads="1"/>
          </p:cNvSpPr>
          <p:nvPr/>
        </p:nvSpPr>
        <p:spPr bwMode="auto">
          <a:xfrm>
            <a:off x="-203114" y="-1660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2679811673"/>
              </p:ext>
            </p:extLst>
          </p:nvPr>
        </p:nvGraphicFramePr>
        <p:xfrm>
          <a:off x="2078427" y="3049888"/>
          <a:ext cx="1957864" cy="577054"/>
        </p:xfrm>
        <a:graphic>
          <a:graphicData uri="http://schemas.openxmlformats.org/presentationml/2006/ole">
            <mc:AlternateContent xmlns:mc="http://schemas.openxmlformats.org/markup-compatibility/2006">
              <mc:Choice xmlns:v="urn:schemas-microsoft-com:vml" Requires="v">
                <p:oleObj spid="_x0000_s2153" name="Equation" r:id="rId9" imgW="901309" imgH="266584" progId="Equation.DSMT4">
                  <p:embed/>
                </p:oleObj>
              </mc:Choice>
              <mc:Fallback>
                <p:oleObj name="Equation" r:id="rId9" imgW="901309" imgH="266584" progId="Equation.DSMT4">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8427" y="3049888"/>
                        <a:ext cx="1957864" cy="577054"/>
                      </a:xfrm>
                      <a:prstGeom prst="rect">
                        <a:avLst/>
                      </a:prstGeom>
                      <a:noFill/>
                    </p:spPr>
                  </p:pic>
                </p:oleObj>
              </mc:Fallback>
            </mc:AlternateContent>
          </a:graphicData>
        </a:graphic>
      </p:graphicFrame>
      <p:sp>
        <p:nvSpPr>
          <p:cNvPr id="27" name="Rectangle 18"/>
          <p:cNvSpPr>
            <a:spLocks noChangeArrowheads="1"/>
          </p:cNvSpPr>
          <p:nvPr/>
        </p:nvSpPr>
        <p:spPr bwMode="auto">
          <a:xfrm>
            <a:off x="3046118" y="21638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044188951"/>
              </p:ext>
            </p:extLst>
          </p:nvPr>
        </p:nvGraphicFramePr>
        <p:xfrm>
          <a:off x="4819901" y="3073371"/>
          <a:ext cx="1918240" cy="577534"/>
        </p:xfrm>
        <a:graphic>
          <a:graphicData uri="http://schemas.openxmlformats.org/presentationml/2006/ole">
            <mc:AlternateContent xmlns:mc="http://schemas.openxmlformats.org/markup-compatibility/2006">
              <mc:Choice xmlns:v="urn:schemas-microsoft-com:vml" Requires="v">
                <p:oleObj spid="_x0000_s2154" name="Equation" r:id="rId11" imgW="888614" imgH="266584" progId="Equation.DSMT4">
                  <p:embed/>
                </p:oleObj>
              </mc:Choice>
              <mc:Fallback>
                <p:oleObj name="Equation" r:id="rId11" imgW="888614" imgH="266584" progId="Equation.DSMT4">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9901" y="3073371"/>
                        <a:ext cx="1918240" cy="577534"/>
                      </a:xfrm>
                      <a:prstGeom prst="rect">
                        <a:avLst/>
                      </a:prstGeom>
                      <a:noFill/>
                    </p:spPr>
                  </p:pic>
                </p:oleObj>
              </mc:Fallback>
            </mc:AlternateContent>
          </a:graphicData>
        </a:graphic>
      </p:graphicFrame>
      <p:sp>
        <p:nvSpPr>
          <p:cNvPr id="29" name="TextBox 28"/>
          <p:cNvSpPr txBox="1"/>
          <p:nvPr/>
        </p:nvSpPr>
        <p:spPr>
          <a:xfrm>
            <a:off x="1889538" y="485570"/>
            <a:ext cx="514676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6648" y="274145"/>
            <a:ext cx="1039714" cy="1039714"/>
          </a:xfrm>
          <a:prstGeom prst="rect">
            <a:avLst/>
          </a:prstGeom>
        </p:spPr>
      </p:pic>
      <p:sp>
        <p:nvSpPr>
          <p:cNvPr id="18" name="Cloud Callout 17"/>
          <p:cNvSpPr/>
          <p:nvPr/>
        </p:nvSpPr>
        <p:spPr>
          <a:xfrm>
            <a:off x="4541630" y="4278846"/>
            <a:ext cx="4138528" cy="2449915"/>
          </a:xfrm>
          <a:prstGeom prst="cloudCallout">
            <a:avLst>
              <a:gd name="adj1" fmla="val -70034"/>
              <a:gd name="adj2" fmla="val -72619"/>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endPar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defRPr/>
            </a:pPr>
            <a:r>
              <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Lớp chia thành 6 nhóm, các nhóm hoạt động trong</a:t>
            </a:r>
          </a:p>
          <a:p>
            <a:pPr algn="ctr">
              <a:defRPr/>
            </a:pPr>
            <a:r>
              <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2800" kern="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phút</a:t>
            </a:r>
            <a:endPar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9" name="Picture 4" descr="Digit 180"/>
          <p:cNvPicPr>
            <a:picLocks noChangeAspect="1" noChangeArrowheads="1" noCrop="1"/>
          </p:cNvPicPr>
          <p:nvPr/>
        </p:nvPicPr>
        <p:blipFill>
          <a:blip r:embed="rId14">
            <a:lum contrast="30000"/>
            <a:extLst>
              <a:ext uri="{28A0092B-C50C-407E-A947-70E740481C1C}">
                <a14:useLocalDpi xmlns:a14="http://schemas.microsoft.com/office/drawing/2010/main" val="0"/>
              </a:ext>
            </a:extLst>
          </a:blip>
          <a:srcRect/>
          <a:stretch>
            <a:fillRect/>
          </a:stretch>
        </p:blipFill>
        <p:spPr bwMode="auto">
          <a:xfrm>
            <a:off x="1375061" y="4798388"/>
            <a:ext cx="1576536" cy="86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9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0"/>
                                  </p:iterate>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iterate type="lt">
                                    <p:tmPct val="5000"/>
                                  </p:iterate>
                                  <p:childTnLst>
                                    <p:anim calcmode="lin" valueType="num">
                                      <p:cBhvr>
                                        <p:cTn id="15" dur="1000"/>
                                        <p:tgtEl>
                                          <p:spTgt spid="19"/>
                                        </p:tgtEl>
                                        <p:attrNameLst>
                                          <p:attrName>ppt_w</p:attrName>
                                        </p:attrNameLst>
                                      </p:cBhvr>
                                      <p:tavLst>
                                        <p:tav tm="0">
                                          <p:val>
                                            <p:strVal val="ppt_w"/>
                                          </p:val>
                                        </p:tav>
                                        <p:tav tm="100000">
                                          <p:val>
                                            <p:fltVal val="0"/>
                                          </p:val>
                                        </p:tav>
                                      </p:tavLst>
                                    </p:anim>
                                    <p:anim calcmode="lin" valueType="num">
                                      <p:cBhvr>
                                        <p:cTn id="16" dur="1000"/>
                                        <p:tgtEl>
                                          <p:spTgt spid="19"/>
                                        </p:tgtEl>
                                        <p:attrNameLst>
                                          <p:attrName>ppt_h</p:attrName>
                                        </p:attrNameLst>
                                      </p:cBhvr>
                                      <p:tavLst>
                                        <p:tav tm="0">
                                          <p:val>
                                            <p:strVal val="ppt_h"/>
                                          </p:val>
                                        </p:tav>
                                        <p:tav tm="100000">
                                          <p:val>
                                            <p:fltVal val="0"/>
                                          </p:val>
                                        </p:tav>
                                      </p:tavLst>
                                    </p:anim>
                                    <p:anim calcmode="lin" valueType="num">
                                      <p:cBhvr>
                                        <p:cTn id="17" dur="1000"/>
                                        <p:tgtEl>
                                          <p:spTgt spid="19"/>
                                        </p:tgtEl>
                                        <p:attrNameLst>
                                          <p:attrName>style.rotation</p:attrName>
                                        </p:attrNameLst>
                                      </p:cBhvr>
                                      <p:tavLst>
                                        <p:tav tm="0">
                                          <p:val>
                                            <p:fltVal val="0"/>
                                          </p:val>
                                        </p:tav>
                                        <p:tav tm="100000">
                                          <p:val>
                                            <p:fltVal val="90"/>
                                          </p:val>
                                        </p:tav>
                                      </p:tavLst>
                                    </p:anim>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309" y="31636"/>
            <a:ext cx="1674693" cy="1674693"/>
          </a:xfrm>
          <a:prstGeom prst="rect">
            <a:avLst/>
          </a:prstGeom>
        </p:spPr>
      </p:pic>
      <p:sp>
        <p:nvSpPr>
          <p:cNvPr id="23" name="Rectangle 14"/>
          <p:cNvSpPr>
            <a:spLocks noChangeArrowheads="1"/>
          </p:cNvSpPr>
          <p:nvPr/>
        </p:nvSpPr>
        <p:spPr bwMode="auto">
          <a:xfrm>
            <a:off x="757904" y="1631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008855914"/>
              </p:ext>
            </p:extLst>
          </p:nvPr>
        </p:nvGraphicFramePr>
        <p:xfrm>
          <a:off x="6568469" y="2039796"/>
          <a:ext cx="2099297" cy="453902"/>
        </p:xfrm>
        <a:graphic>
          <a:graphicData uri="http://schemas.openxmlformats.org/presentationml/2006/ole">
            <mc:AlternateContent xmlns:mc="http://schemas.openxmlformats.org/markup-compatibility/2006">
              <mc:Choice xmlns:v="urn:schemas-microsoft-com:vml" Requires="v">
                <p:oleObj spid="_x0000_s5254" name="Equation" r:id="rId6" imgW="1054100" imgH="228600" progId="Equation.DSMT4">
                  <p:embed/>
                </p:oleObj>
              </mc:Choice>
              <mc:Fallback>
                <p:oleObj name="Equation" r:id="rId6" imgW="1054100" imgH="228600" progId="Equation.DSMT4">
                  <p:embed/>
                  <p:pic>
                    <p:nvPicPr>
                      <p:cNvPr id="24"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8469" y="2039796"/>
                        <a:ext cx="2099297" cy="453902"/>
                      </a:xfrm>
                      <a:prstGeom prst="rect">
                        <a:avLst/>
                      </a:prstGeom>
                      <a:noFill/>
                    </p:spPr>
                  </p:pic>
                </p:oleObj>
              </mc:Fallback>
            </mc:AlternateContent>
          </a:graphicData>
        </a:graphic>
      </p:graphicFrame>
      <p:sp>
        <p:nvSpPr>
          <p:cNvPr id="25" name="Rectangle 16"/>
          <p:cNvSpPr>
            <a:spLocks noChangeArrowheads="1"/>
          </p:cNvSpPr>
          <p:nvPr/>
        </p:nvSpPr>
        <p:spPr bwMode="auto">
          <a:xfrm>
            <a:off x="-203114" y="-1660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790872260"/>
              </p:ext>
            </p:extLst>
          </p:nvPr>
        </p:nvGraphicFramePr>
        <p:xfrm>
          <a:off x="466312" y="3650674"/>
          <a:ext cx="5018088" cy="1397000"/>
        </p:xfrm>
        <a:graphic>
          <a:graphicData uri="http://schemas.openxmlformats.org/presentationml/2006/ole">
            <mc:AlternateContent xmlns:mc="http://schemas.openxmlformats.org/markup-compatibility/2006">
              <mc:Choice xmlns:v="urn:schemas-microsoft-com:vml" Requires="v">
                <p:oleObj spid="_x0000_s5255" name="Equation" r:id="rId8" imgW="2311200" imgH="647640" progId="Equation.DSMT4">
                  <p:embed/>
                </p:oleObj>
              </mc:Choice>
              <mc:Fallback>
                <p:oleObj name="Equation" r:id="rId8" imgW="2311200" imgH="647640" progId="Equation.DSMT4">
                  <p:embed/>
                  <p:pic>
                    <p:nvPicPr>
                      <p:cNvPr id="26" name="Object 25"/>
                      <p:cNvPicPr>
                        <a:picLocks noChangeAspect="1" noChangeArrowheads="1"/>
                      </p:cNvPicPr>
                      <p:nvPr/>
                    </p:nvPicPr>
                    <p:blipFill>
                      <a:blip r:embed="rId9"/>
                      <a:srcRect/>
                      <a:stretch>
                        <a:fillRect/>
                      </a:stretch>
                    </p:blipFill>
                    <p:spPr bwMode="auto">
                      <a:xfrm>
                        <a:off x="466312" y="3650674"/>
                        <a:ext cx="5018088" cy="1397000"/>
                      </a:xfrm>
                      <a:prstGeom prst="rect">
                        <a:avLst/>
                      </a:prstGeom>
                      <a:noFill/>
                    </p:spPr>
                  </p:pic>
                </p:oleObj>
              </mc:Fallback>
            </mc:AlternateContent>
          </a:graphicData>
        </a:graphic>
      </p:graphicFrame>
      <p:sp>
        <p:nvSpPr>
          <p:cNvPr id="27" name="Rectangle 18"/>
          <p:cNvSpPr>
            <a:spLocks noChangeArrowheads="1"/>
          </p:cNvSpPr>
          <p:nvPr/>
        </p:nvSpPr>
        <p:spPr bwMode="auto">
          <a:xfrm>
            <a:off x="3046118" y="21638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2433563222"/>
              </p:ext>
            </p:extLst>
          </p:nvPr>
        </p:nvGraphicFramePr>
        <p:xfrm>
          <a:off x="466312" y="5195284"/>
          <a:ext cx="6273800" cy="1403350"/>
        </p:xfrm>
        <a:graphic>
          <a:graphicData uri="http://schemas.openxmlformats.org/presentationml/2006/ole">
            <mc:AlternateContent xmlns:mc="http://schemas.openxmlformats.org/markup-compatibility/2006">
              <mc:Choice xmlns:v="urn:schemas-microsoft-com:vml" Requires="v">
                <p:oleObj spid="_x0000_s5256" name="Equation" r:id="rId10" imgW="2908080" imgH="647640" progId="Equation.DSMT4">
                  <p:embed/>
                </p:oleObj>
              </mc:Choice>
              <mc:Fallback>
                <p:oleObj name="Equation" r:id="rId10" imgW="2908080" imgH="647640" progId="Equation.DSMT4">
                  <p:embed/>
                  <p:pic>
                    <p:nvPicPr>
                      <p:cNvPr id="28" name="Object 27"/>
                      <p:cNvPicPr>
                        <a:picLocks noChangeAspect="1" noChangeArrowheads="1"/>
                      </p:cNvPicPr>
                      <p:nvPr/>
                    </p:nvPicPr>
                    <p:blipFill>
                      <a:blip r:embed="rId11"/>
                      <a:srcRect/>
                      <a:stretch>
                        <a:fillRect/>
                      </a:stretch>
                    </p:blipFill>
                    <p:spPr bwMode="auto">
                      <a:xfrm>
                        <a:off x="466312" y="5195284"/>
                        <a:ext cx="6273800" cy="1403350"/>
                      </a:xfrm>
                      <a:prstGeom prst="rect">
                        <a:avLst/>
                      </a:prstGeom>
                      <a:noFill/>
                    </p:spPr>
                  </p:pic>
                </p:oleObj>
              </mc:Fallback>
            </mc:AlternateContent>
          </a:graphicData>
        </a:graphic>
      </p:graphicFrame>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6648" y="274145"/>
            <a:ext cx="1039714" cy="1039714"/>
          </a:xfrm>
          <a:prstGeom prst="rect">
            <a:avLst/>
          </a:prstGeom>
        </p:spPr>
      </p:pic>
      <p:grpSp>
        <p:nvGrpSpPr>
          <p:cNvPr id="9" name="Group 8"/>
          <p:cNvGrpSpPr/>
          <p:nvPr/>
        </p:nvGrpSpPr>
        <p:grpSpPr>
          <a:xfrm>
            <a:off x="256648" y="2054526"/>
            <a:ext cx="8651156" cy="1585935"/>
            <a:chOff x="256648" y="2039796"/>
            <a:chExt cx="8651156" cy="1585935"/>
          </a:xfrm>
        </p:grpSpPr>
        <p:sp>
          <p:nvSpPr>
            <p:cNvPr id="16" name="TextBox 15"/>
            <p:cNvSpPr txBox="1"/>
            <p:nvPr/>
          </p:nvSpPr>
          <p:spPr>
            <a:xfrm>
              <a:off x="256648" y="2039796"/>
              <a:ext cx="865115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Gọi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1</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2</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là hai nghiệm của phương trình                        . Theo hệ thức Vi-ét, ta có: </a:t>
              </a:r>
            </a:p>
          </p:txBody>
        </p:sp>
        <p:graphicFrame>
          <p:nvGraphicFramePr>
            <p:cNvPr id="7" name="Object 6"/>
            <p:cNvGraphicFramePr>
              <a:graphicFrameLocks noChangeAspect="1"/>
            </p:cNvGraphicFramePr>
            <p:nvPr>
              <p:extLst>
                <p:ext uri="{D42A27DB-BD31-4B8C-83A1-F6EECF244321}">
                  <p14:modId xmlns:p14="http://schemas.microsoft.com/office/powerpoint/2010/main" val="1977548349"/>
                </p:ext>
              </p:extLst>
            </p:nvPr>
          </p:nvGraphicFramePr>
          <p:xfrm>
            <a:off x="3943552" y="2492987"/>
            <a:ext cx="1937587" cy="1132744"/>
          </p:xfrm>
          <a:graphic>
            <a:graphicData uri="http://schemas.openxmlformats.org/presentationml/2006/ole">
              <mc:AlternateContent xmlns:mc="http://schemas.openxmlformats.org/markup-compatibility/2006">
                <mc:Choice xmlns:v="urn:schemas-microsoft-com:vml" Requires="v">
                  <p:oleObj spid="_x0000_s5257" name="Equation" r:id="rId13" imgW="825480" imgH="482400" progId="Equation.DSMT4">
                    <p:embed/>
                  </p:oleObj>
                </mc:Choice>
                <mc:Fallback>
                  <p:oleObj name="Equation" r:id="rId13" imgW="825480" imgH="482400" progId="Equation.DSMT4">
                    <p:embed/>
                    <p:pic>
                      <p:nvPicPr>
                        <p:cNvPr id="0" name=""/>
                        <p:cNvPicPr/>
                        <p:nvPr/>
                      </p:nvPicPr>
                      <p:blipFill>
                        <a:blip r:embed="rId14"/>
                        <a:stretch>
                          <a:fillRect/>
                        </a:stretch>
                      </p:blipFill>
                      <p:spPr>
                        <a:xfrm>
                          <a:off x="3943552" y="2492987"/>
                          <a:ext cx="1937587" cy="1132744"/>
                        </a:xfrm>
                        <a:prstGeom prst="rect">
                          <a:avLst/>
                        </a:prstGeom>
                      </p:spPr>
                    </p:pic>
                  </p:oleObj>
                </mc:Fallback>
              </mc:AlternateContent>
            </a:graphicData>
          </a:graphic>
        </p:graphicFrame>
      </p:grpSp>
      <p:sp>
        <p:nvSpPr>
          <p:cNvPr id="8" name="TextBox 7"/>
          <p:cNvSpPr txBox="1"/>
          <p:nvPr/>
        </p:nvSpPr>
        <p:spPr>
          <a:xfrm>
            <a:off x="3485696" y="975681"/>
            <a:ext cx="2687782" cy="523220"/>
          </a:xfrm>
          <a:prstGeom prst="rect">
            <a:avLst/>
          </a:prstGeom>
          <a:noFill/>
        </p:spPr>
        <p:txBody>
          <a:bodyPr wrap="square" rtlCol="0">
            <a:spAutoFit/>
          </a:bodyPr>
          <a:lstStyle/>
          <a:p>
            <a:r>
              <a:rPr lang="en-US" sz="2800" b="1" u="sng" dirty="0">
                <a:solidFill>
                  <a:srgbClr val="FF0000"/>
                </a:solidFill>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2340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Kết quả hình ảnh cho nhà thờ đức bà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238" y="1510315"/>
            <a:ext cx="5591664" cy="3641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8140"/>
                    </a14:imgEffect>
                  </a14:imgLayer>
                </a14:imgProps>
              </a:ext>
              <a:ext uri="{28A0092B-C50C-407E-A947-70E740481C1C}">
                <a14:useLocalDpi xmlns:a14="http://schemas.microsoft.com/office/drawing/2010/main" val="0"/>
              </a:ext>
            </a:extLst>
          </a:blip>
          <a:srcRect t="6918" b="30327"/>
          <a:stretch/>
        </p:blipFill>
        <p:spPr>
          <a:xfrm flipH="1">
            <a:off x="-174171" y="-11"/>
            <a:ext cx="3714857" cy="18433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5" y="578908"/>
            <a:ext cx="833133" cy="8331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086" y="-108384"/>
            <a:ext cx="1061107" cy="106110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746" y="-108384"/>
            <a:ext cx="864236" cy="864236"/>
          </a:xfrm>
          <a:prstGeom prst="rect">
            <a:avLst/>
          </a:prstGeom>
        </p:spPr>
      </p:pic>
      <p:pic>
        <p:nvPicPr>
          <p:cNvPr id="9" name="Lat"/>
          <p:cNvPicPr>
            <a:picLocks noChangeAspect="1"/>
          </p:cNvPicPr>
          <p:nvPr/>
        </p:nvPicPr>
        <p:blipFill>
          <a:blip r:embed="rId8">
            <a:extLst>
              <a:ext uri="{BEBA8EAE-BF5A-486C-A8C5-ECC9F3942E4B}">
                <a14:imgProps xmlns:a14="http://schemas.microsoft.com/office/drawing/2010/main">
                  <a14:imgLayer r:embed="rId9">
                    <a14:imgEffect>
                      <a14:backgroundRemoval t="2632" b="96053" l="0" r="97024"/>
                    </a14:imgEffect>
                  </a14:imgLayer>
                </a14:imgProps>
              </a:ext>
            </a:extLst>
          </a:blip>
          <a:stretch>
            <a:fillRect/>
          </a:stretch>
        </p:blipFill>
        <p:spPr>
          <a:xfrm>
            <a:off x="-124403" y="1167113"/>
            <a:ext cx="1323056" cy="179557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t="49403"/>
          <a:stretch/>
        </p:blipFill>
        <p:spPr>
          <a:xfrm>
            <a:off x="912607" y="1060157"/>
            <a:ext cx="1348259" cy="2089032"/>
          </a:xfrm>
          <a:prstGeom prst="rect">
            <a:avLst/>
          </a:prstGeom>
        </p:spPr>
      </p:pic>
      <p:pic>
        <p:nvPicPr>
          <p:cNvPr id="11" name="Ghép"/>
          <p:cNvPicPr>
            <a:picLocks noChangeAspect="1"/>
          </p:cNvPicPr>
          <p:nvPr/>
        </p:nvPicPr>
        <p:blipFill>
          <a:blip r:embed="rId11">
            <a:extLst>
              <a:ext uri="{BEBA8EAE-BF5A-486C-A8C5-ECC9F3942E4B}">
                <a14:imgProps xmlns:a14="http://schemas.microsoft.com/office/drawing/2010/main">
                  <a14:imgLayer r:embed="rId12">
                    <a14:imgEffect>
                      <a14:backgroundRemoval t="472" b="100000" l="2326" r="94186"/>
                    </a14:imgEffect>
                  </a14:imgLayer>
                </a14:imgProps>
              </a:ext>
            </a:extLst>
          </a:blip>
          <a:stretch>
            <a:fillRect/>
          </a:stretch>
        </p:blipFill>
        <p:spPr>
          <a:xfrm>
            <a:off x="2044552" y="1461434"/>
            <a:ext cx="1218001" cy="1501257"/>
          </a:xfrm>
          <a:prstGeom prst="rect">
            <a:avLst/>
          </a:prstGeom>
        </p:spPr>
      </p:pic>
      <p:sp>
        <p:nvSpPr>
          <p:cNvPr id="12" name="TextBox 11"/>
          <p:cNvSpPr txBox="1"/>
          <p:nvPr/>
        </p:nvSpPr>
        <p:spPr>
          <a:xfrm>
            <a:off x="4582959" y="333285"/>
            <a:ext cx="3041029" cy="646331"/>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Đâ</a:t>
            </a:r>
            <a:r>
              <a:rPr lang="en-US" sz="3600" b="1" dirty="0">
                <a:solidFill>
                  <a:srgbClr val="FF0000"/>
                </a:solidFill>
                <a:latin typeface="Times New Roman" panose="02020603050405020304" pitchFamily="18" charset="0"/>
                <a:cs typeface="Times New Roman" panose="02020603050405020304" pitchFamily="18" charset="0"/>
              </a:rPr>
              <a:t>y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3" name="Picture 10" descr="Kết quả hình ảnh cho mảnh ghép">
            <a:hlinkClick r:id="rId13" action="ppaction://hlinksldjump"/>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10000" r="99667">
                        <a14:foregroundMark x1="44333" y1="69362" x2="44333" y2="69362"/>
                      </a14:backgroundRemoval>
                    </a14:imgEffect>
                  </a14:imgLayer>
                </a14:imgProps>
              </a:ext>
              <a:ext uri="{28A0092B-C50C-407E-A947-70E740481C1C}">
                <a14:useLocalDpi xmlns:a14="http://schemas.microsoft.com/office/drawing/2010/main" val="0"/>
              </a:ext>
            </a:extLst>
          </a:blip>
          <a:srcRect l="36110"/>
          <a:stretch/>
        </p:blipFill>
        <p:spPr bwMode="auto">
          <a:xfrm>
            <a:off x="1672430" y="1613022"/>
            <a:ext cx="788913" cy="4836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6222" y="3185129"/>
            <a:ext cx="2676439"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LỰA CHỌN MẢNH GHÉP</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4" name="Rectangle 3">
            <a:hlinkClick r:id="rId16" action="ppaction://hlinksldjump"/>
          </p:cNvPr>
          <p:cNvSpPr/>
          <p:nvPr/>
        </p:nvSpPr>
        <p:spPr>
          <a:xfrm>
            <a:off x="3430238" y="1527499"/>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1</a:t>
            </a:r>
          </a:p>
        </p:txBody>
      </p:sp>
      <p:sp>
        <p:nvSpPr>
          <p:cNvPr id="22" name="Rectangle 21">
            <a:hlinkClick r:id="rId17" action="ppaction://hlinksldjump"/>
          </p:cNvPr>
          <p:cNvSpPr/>
          <p:nvPr/>
        </p:nvSpPr>
        <p:spPr>
          <a:xfrm>
            <a:off x="3430238" y="3344334"/>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3</a:t>
            </a:r>
          </a:p>
        </p:txBody>
      </p:sp>
      <p:sp>
        <p:nvSpPr>
          <p:cNvPr id="23" name="Rectangle 22">
            <a:hlinkClick r:id="rId18" action="ppaction://hlinksldjump"/>
          </p:cNvPr>
          <p:cNvSpPr/>
          <p:nvPr/>
        </p:nvSpPr>
        <p:spPr>
          <a:xfrm>
            <a:off x="6226070" y="1520797"/>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2</a:t>
            </a:r>
          </a:p>
        </p:txBody>
      </p:sp>
      <p:sp>
        <p:nvSpPr>
          <p:cNvPr id="24" name="Rectangle 23">
            <a:hlinkClick r:id="rId19" action="ppaction://hlinksldjump"/>
          </p:cNvPr>
          <p:cNvSpPr/>
          <p:nvPr/>
        </p:nvSpPr>
        <p:spPr>
          <a:xfrm>
            <a:off x="6226588" y="3338828"/>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4</a:t>
            </a:r>
          </a:p>
        </p:txBody>
      </p:sp>
      <p:sp>
        <p:nvSpPr>
          <p:cNvPr id="21" name="Rounded Rectangle 20">
            <a:hlinkClick r:id="rId20" action="ppaction://hlinksldjump"/>
          </p:cNvPr>
          <p:cNvSpPr/>
          <p:nvPr/>
        </p:nvSpPr>
        <p:spPr>
          <a:xfrm>
            <a:off x="8195309" y="6408059"/>
            <a:ext cx="948693" cy="4499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Thoát</a:t>
            </a:r>
            <a:endParaRPr lang="en-US" dirty="0"/>
          </a:p>
        </p:txBody>
      </p:sp>
      <p:sp>
        <p:nvSpPr>
          <p:cNvPr id="26" name="Rectangle 25"/>
          <p:cNvSpPr/>
          <p:nvPr/>
        </p:nvSpPr>
        <p:spPr>
          <a:xfrm>
            <a:off x="238396" y="5243912"/>
            <a:ext cx="8825534" cy="1569660"/>
          </a:xfrm>
          <a:prstGeom prst="rect">
            <a:avLst/>
          </a:prstGeom>
        </p:spPr>
        <p:txBody>
          <a:bodyPr wrap="square">
            <a:spAutoFit/>
          </a:bodyPr>
          <a:lstStyle/>
          <a:p>
            <a:pPr algn="just"/>
            <a:r>
              <a:rPr lang="en-US" sz="2400" b="1" dirty="0" err="1">
                <a:solidFill>
                  <a:srgbClr val="222222"/>
                </a:solidFill>
                <a:latin typeface="Times New Roman" panose="02020603050405020304" pitchFamily="18" charset="0"/>
                <a:cs typeface="Times New Roman" panose="02020603050405020304" pitchFamily="18" charset="0"/>
              </a:rPr>
              <a:t>Nhà</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thờ</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Đức</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Bà</a:t>
            </a:r>
            <a:r>
              <a:rPr lang="en-US" sz="2400" b="1" dirty="0">
                <a:solidFill>
                  <a:srgbClr val="222222"/>
                </a:solidFill>
                <a:latin typeface="Times New Roman" panose="02020603050405020304" pitchFamily="18" charset="0"/>
                <a:cs typeface="Times New Roman" panose="02020603050405020304" pitchFamily="18" charset="0"/>
              </a:rPr>
              <a:t> Paris</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1" tooltip="Tiếng Pháp"/>
              </a:rPr>
              <a:t>tiếng</a:t>
            </a:r>
            <a:r>
              <a:rPr lang="en-US" sz="2400" dirty="0">
                <a:solidFill>
                  <a:srgbClr val="0B0080"/>
                </a:solidFill>
                <a:latin typeface="Times New Roman" panose="02020603050405020304" pitchFamily="18" charset="0"/>
                <a:cs typeface="Times New Roman" panose="02020603050405020304" pitchFamily="18" charset="0"/>
                <a:hlinkClick r:id="rId21" tooltip="Tiếng Pháp"/>
              </a:rPr>
              <a:t> </a:t>
            </a:r>
            <a:r>
              <a:rPr lang="en-US" sz="2400" dirty="0" err="1">
                <a:solidFill>
                  <a:srgbClr val="0B0080"/>
                </a:solidFill>
                <a:latin typeface="Times New Roman" panose="02020603050405020304" pitchFamily="18" charset="0"/>
                <a:cs typeface="Times New Roman" panose="02020603050405020304" pitchFamily="18" charset="0"/>
                <a:hlinkClick r:id="rId21" tooltip="Tiếng Pháp"/>
              </a:rPr>
              <a:t>Pháp</a:t>
            </a:r>
            <a:r>
              <a:rPr lang="en-US" sz="2400" dirty="0">
                <a:solidFill>
                  <a:srgbClr val="222222"/>
                </a:solidFill>
                <a:latin typeface="Times New Roman" panose="02020603050405020304" pitchFamily="18" charset="0"/>
                <a:cs typeface="Times New Roman" panose="02020603050405020304" pitchFamily="18" charset="0"/>
              </a:rPr>
              <a:t>: </a:t>
            </a:r>
            <a:r>
              <a:rPr lang="en-US" sz="2400" i="1" dirty="0" err="1">
                <a:solidFill>
                  <a:srgbClr val="222222"/>
                </a:solidFill>
                <a:latin typeface="Times New Roman" panose="02020603050405020304" pitchFamily="18" charset="0"/>
                <a:cs typeface="Times New Roman" panose="02020603050405020304" pitchFamily="18" charset="0"/>
              </a:rPr>
              <a:t>Cathédrale</a:t>
            </a:r>
            <a:r>
              <a:rPr lang="en-US" sz="2400" i="1" dirty="0">
                <a:solidFill>
                  <a:srgbClr val="222222"/>
                </a:solidFill>
                <a:latin typeface="Times New Roman" panose="02020603050405020304" pitchFamily="18" charset="0"/>
                <a:cs typeface="Times New Roman" panose="02020603050405020304" pitchFamily="18" charset="0"/>
              </a:rPr>
              <a:t> Notre-Dame de Paris</a:t>
            </a:r>
            <a:r>
              <a:rPr lang="en-US" sz="2400" dirty="0">
                <a:solidFill>
                  <a:srgbClr val="222222"/>
                </a:solidFill>
                <a:latin typeface="Times New Roman" panose="02020603050405020304" pitchFamily="18" charset="0"/>
                <a:cs typeface="Times New Roman" panose="02020603050405020304" pitchFamily="18" charset="0"/>
              </a:rPr>
              <a:t>)</a:t>
            </a:r>
            <a:r>
              <a:rPr lang="en-US" sz="2400" baseline="30000" dirty="0">
                <a:solidFill>
                  <a:srgbClr val="0B0080"/>
                </a:solidFill>
                <a:latin typeface="Times New Roman" panose="02020603050405020304" pitchFamily="18" charset="0"/>
                <a:cs typeface="Times New Roman" panose="02020603050405020304" pitchFamily="18" charset="0"/>
              </a:rPr>
              <a:t> </a:t>
            </a:r>
            <a:r>
              <a:rPr lang="en-US" sz="2400" dirty="0">
                <a:solidFill>
                  <a:srgbClr val="222222"/>
                </a:solidFill>
                <a:latin typeface="Times New Roman" panose="02020603050405020304" pitchFamily="18" charset="0"/>
                <a:cs typeface="Times New Roman" panose="02020603050405020304" pitchFamily="18" charset="0"/>
              </a:rPr>
              <a:t>là một nhà thờ </a:t>
            </a:r>
            <a:r>
              <a:rPr lang="en-US" sz="2400" dirty="0">
                <a:solidFill>
                  <a:srgbClr val="0B0080"/>
                </a:solidFill>
                <a:latin typeface="Times New Roman" panose="02020603050405020304" pitchFamily="18" charset="0"/>
                <a:cs typeface="Times New Roman" panose="02020603050405020304" pitchFamily="18" charset="0"/>
                <a:hlinkClick r:id="rId22" tooltip="Công giáo"/>
              </a:rPr>
              <a:t>Công giáo</a:t>
            </a:r>
            <a:r>
              <a:rPr lang="en-US" sz="2400" dirty="0">
                <a:solidFill>
                  <a:srgbClr val="222222"/>
                </a:solidFill>
                <a:latin typeface="Times New Roman" panose="02020603050405020304" pitchFamily="18" charset="0"/>
                <a:cs typeface="Times New Roman" panose="02020603050405020304" pitchFamily="18" charset="0"/>
              </a:rPr>
              <a:t> tiêu biểu cho phong cách </a:t>
            </a:r>
            <a:r>
              <a:rPr lang="en-US" sz="2400" dirty="0">
                <a:solidFill>
                  <a:srgbClr val="0B0080"/>
                </a:solidFill>
                <a:latin typeface="Times New Roman" panose="02020603050405020304" pitchFamily="18" charset="0"/>
                <a:cs typeface="Times New Roman" panose="02020603050405020304" pitchFamily="18" charset="0"/>
                <a:hlinkClick r:id="rId23" tooltip="Kiến trúc Gothic"/>
              </a:rPr>
              <a:t>kiến trúc gothic</a:t>
            </a:r>
            <a:r>
              <a:rPr lang="en-US" sz="2400" dirty="0">
                <a:solidFill>
                  <a:srgbClr val="222222"/>
                </a:solidFill>
                <a:latin typeface="Times New Roman" panose="02020603050405020304" pitchFamily="18" charset="0"/>
                <a:cs typeface="Times New Roman" panose="02020603050405020304" pitchFamily="18" charset="0"/>
              </a:rPr>
              <a:t> trên đảo </a:t>
            </a:r>
            <a:r>
              <a:rPr lang="en-US" sz="2400" dirty="0" err="1">
                <a:solidFill>
                  <a:srgbClr val="0B0080"/>
                </a:solidFill>
                <a:latin typeface="Times New Roman" panose="02020603050405020304" pitchFamily="18" charset="0"/>
                <a:cs typeface="Times New Roman" panose="02020603050405020304" pitchFamily="18" charset="0"/>
                <a:hlinkClick r:id="rId24" tooltip="Île de la Cité"/>
              </a:rPr>
              <a:t>Île</a:t>
            </a:r>
            <a:r>
              <a:rPr lang="en-US" sz="2400" dirty="0">
                <a:solidFill>
                  <a:srgbClr val="0B0080"/>
                </a:solidFill>
                <a:latin typeface="Times New Roman" panose="02020603050405020304" pitchFamily="18" charset="0"/>
                <a:cs typeface="Times New Roman" panose="02020603050405020304" pitchFamily="18" charset="0"/>
                <a:hlinkClick r:id="rId24" tooltip="Île de la Cité"/>
              </a:rPr>
              <a:t> de la </a:t>
            </a:r>
            <a:r>
              <a:rPr lang="en-US" sz="2400" dirty="0" err="1">
                <a:solidFill>
                  <a:srgbClr val="0B0080"/>
                </a:solidFill>
                <a:latin typeface="Times New Roman" panose="02020603050405020304" pitchFamily="18" charset="0"/>
                <a:cs typeface="Times New Roman" panose="02020603050405020304" pitchFamily="18" charset="0"/>
                <a:hlinkClick r:id="rId24" tooltip="Île de la Cité"/>
              </a:rPr>
              <a:t>Cité</a:t>
            </a:r>
            <a:r>
              <a:rPr lang="en-US" sz="2400" dirty="0">
                <a:solidFill>
                  <a:srgbClr val="222222"/>
                </a:solidFill>
                <a:latin typeface="Times New Roman" panose="02020603050405020304" pitchFamily="18" charset="0"/>
                <a:cs typeface="Times New Roman" panose="02020603050405020304" pitchFamily="18" charset="0"/>
              </a:rPr>
              <a:t> (nằm giữa dòng </a:t>
            </a:r>
            <a:r>
              <a:rPr lang="en-US" sz="2400" dirty="0">
                <a:solidFill>
                  <a:srgbClr val="0B0080"/>
                </a:solidFill>
                <a:latin typeface="Times New Roman" panose="02020603050405020304" pitchFamily="18" charset="0"/>
                <a:cs typeface="Times New Roman" panose="02020603050405020304" pitchFamily="18" charset="0"/>
                <a:hlinkClick r:id="rId25" tooltip="Sông Seine"/>
              </a:rPr>
              <a:t>sông Seine</a:t>
            </a:r>
            <a:r>
              <a:rPr lang="en-US" sz="2400" dirty="0">
                <a:solidFill>
                  <a:srgbClr val="222222"/>
                </a:solidFill>
                <a:latin typeface="Times New Roman" panose="02020603050405020304" pitchFamily="18" charset="0"/>
                <a:cs typeface="Times New Roman" panose="02020603050405020304" pitchFamily="18" charset="0"/>
              </a:rPr>
              <a:t>) của </a:t>
            </a:r>
            <a:r>
              <a:rPr lang="en-US" sz="2400" dirty="0">
                <a:solidFill>
                  <a:srgbClr val="0B0080"/>
                </a:solidFill>
                <a:latin typeface="Times New Roman" panose="02020603050405020304" pitchFamily="18" charset="0"/>
                <a:cs typeface="Times New Roman" panose="02020603050405020304" pitchFamily="18" charset="0"/>
                <a:hlinkClick r:id="rId26" tooltip="Paris"/>
              </a:rPr>
              <a:t>Paris</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Đây</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cũng</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là</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nhà</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thờ</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chính</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tòa</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của</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Tổng</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giáo</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phận</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Paris</a:t>
            </a:r>
            <a:r>
              <a:rPr lang="en-US"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316469" y="4525882"/>
            <a:ext cx="1728083" cy="5225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ĐÁP ÁN</a:t>
            </a:r>
          </a:p>
        </p:txBody>
      </p:sp>
      <p:pic>
        <p:nvPicPr>
          <p:cNvPr id="28" name="Picture 27"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248554" y="142103"/>
            <a:ext cx="864423" cy="864423"/>
          </a:xfrm>
          <a:prstGeom prst="rect">
            <a:avLst/>
          </a:prstGeom>
        </p:spPr>
      </p:pic>
    </p:spTree>
    <p:extLst>
      <p:ext uri="{BB962C8B-B14F-4D97-AF65-F5344CB8AC3E}">
        <p14:creationId xmlns:p14="http://schemas.microsoft.com/office/powerpoint/2010/main" val="38784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0"/>
                                        </p:tgtEl>
                                        <p:attrNameLst>
                                          <p:attrName>r</p:attrName>
                                        </p:attrNameLst>
                                      </p:cBhvr>
                                    </p:animRot>
                                    <p:animRot by="-240000">
                                      <p:cBhvr>
                                        <p:cTn id="7" dur="550" fill="hold">
                                          <p:stCondLst>
                                            <p:cond delay="550"/>
                                          </p:stCondLst>
                                        </p:cTn>
                                        <p:tgtEl>
                                          <p:spTgt spid="10"/>
                                        </p:tgtEl>
                                        <p:attrNameLst>
                                          <p:attrName>r</p:attrName>
                                        </p:attrNameLst>
                                      </p:cBhvr>
                                    </p:animRot>
                                    <p:animRot by="240000">
                                      <p:cBhvr>
                                        <p:cTn id="8" dur="550" fill="hold">
                                          <p:stCondLst>
                                            <p:cond delay="1100"/>
                                          </p:stCondLst>
                                        </p:cTn>
                                        <p:tgtEl>
                                          <p:spTgt spid="10"/>
                                        </p:tgtEl>
                                        <p:attrNameLst>
                                          <p:attrName>r</p:attrName>
                                        </p:attrNameLst>
                                      </p:cBhvr>
                                    </p:animRot>
                                    <p:animRot by="-240000">
                                      <p:cBhvr>
                                        <p:cTn id="9" dur="550" fill="hold">
                                          <p:stCondLst>
                                            <p:cond delay="1650"/>
                                          </p:stCondLst>
                                        </p:cTn>
                                        <p:tgtEl>
                                          <p:spTgt spid="10"/>
                                        </p:tgtEl>
                                        <p:attrNameLst>
                                          <p:attrName>r</p:attrName>
                                        </p:attrNameLst>
                                      </p:cBhvr>
                                    </p:animRot>
                                    <p:animRot by="120000">
                                      <p:cBhvr>
                                        <p:cTn id="10" dur="550" fill="hold">
                                          <p:stCondLst>
                                            <p:cond delay="2200"/>
                                          </p:stCondLst>
                                        </p:cTn>
                                        <p:tgtEl>
                                          <p:spTgt spid="10"/>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1.38889E-6 0 L 1.38889E-6 -0.07222 " pathEditMode="relative" rAng="0" ptsTypes="AA">
                                      <p:cBhvr>
                                        <p:cTn id="12" dur="1500" accel="50000" decel="50000" autoRev="1" fill="hold">
                                          <p:stCondLst>
                                            <p:cond delay="0"/>
                                          </p:stCondLst>
                                        </p:cTn>
                                        <p:tgtEl>
                                          <p:spTgt spid="20"/>
                                        </p:tgtEl>
                                        <p:attrNameLst>
                                          <p:attrName>ppt_x</p:attrName>
                                          <p:attrName>ppt_y</p:attrName>
                                        </p:attrNameLst>
                                      </p:cBhvr>
                                      <p:rCtr x="0" y="-3611"/>
                                    </p:animMotion>
                                    <p:animRot by="1500000">
                                      <p:cBhvr>
                                        <p:cTn id="13" dur="750" fill="hold">
                                          <p:stCondLst>
                                            <p:cond delay="0"/>
                                          </p:stCondLst>
                                        </p:cTn>
                                        <p:tgtEl>
                                          <p:spTgt spid="20"/>
                                        </p:tgtEl>
                                        <p:attrNameLst>
                                          <p:attrName>r</p:attrName>
                                        </p:attrNameLst>
                                      </p:cBhvr>
                                    </p:animRot>
                                    <p:animRot by="-1500000">
                                      <p:cBhvr>
                                        <p:cTn id="14" dur="750" fill="hold">
                                          <p:stCondLst>
                                            <p:cond delay="750"/>
                                          </p:stCondLst>
                                        </p:cTn>
                                        <p:tgtEl>
                                          <p:spTgt spid="20"/>
                                        </p:tgtEl>
                                        <p:attrNameLst>
                                          <p:attrName>r</p:attrName>
                                        </p:attrNameLst>
                                      </p:cBhvr>
                                    </p:animRot>
                                    <p:animRot by="-1500000">
                                      <p:cBhvr>
                                        <p:cTn id="15" dur="750" fill="hold">
                                          <p:stCondLst>
                                            <p:cond delay="1500"/>
                                          </p:stCondLst>
                                        </p:cTn>
                                        <p:tgtEl>
                                          <p:spTgt spid="20"/>
                                        </p:tgtEl>
                                        <p:attrNameLst>
                                          <p:attrName>r</p:attrName>
                                        </p:attrNameLst>
                                      </p:cBhvr>
                                    </p:animRot>
                                    <p:animRot by="1500000">
                                      <p:cBhvr>
                                        <p:cTn id="16" dur="750" fill="hold">
                                          <p:stCondLst>
                                            <p:cond delay="2250"/>
                                          </p:stCondLst>
                                        </p:cTn>
                                        <p:tgtEl>
                                          <p:spTgt spid="20"/>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childTnLst>
              </p:cTn>
              <p:nextCondLst>
                <p:cond evt="onClick" delay="0">
                  <p:tgtEl>
                    <p:spTgt spid="27"/>
                  </p:tgtEl>
                </p:cond>
              </p:nextCondLst>
            </p:seq>
          </p:childTnLst>
        </p:cTn>
      </p:par>
    </p:tnLst>
    <p:bldLst>
      <p:bldP spid="12" grpId="0"/>
      <p:bldP spid="20" grpId="0"/>
      <p:bldP spid="4" grpId="0" animBg="1"/>
      <p:bldP spid="22" grpId="0" animBg="1"/>
      <p:bldP spid="23" grpId="0" animBg="1"/>
      <p:bldP spid="24"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mảnh ghép">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486332" y="927538"/>
                <a:ext cx="7436275" cy="1384995"/>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1:</a:t>
                </a:r>
                <a:r>
                  <a:rPr lang="nl-NL" sz="2800" dirty="0">
                    <a:latin typeface="Times New Roman" panose="02020603050405020304" pitchFamily="18" charset="0"/>
                    <a:ea typeface="Arial" panose="020B0604020202020204" pitchFamily="34" charset="0"/>
                    <a:cs typeface="Times New Roman" panose="02020603050405020304" pitchFamily="18" charset="0"/>
                  </a:rPr>
                  <a:t> Cho phương trình </a:t>
                </a:r>
                <a14:m>
                  <m:oMath xmlns:m="http://schemas.openxmlformats.org/officeDocument/2006/math">
                    <m:r>
                      <a:rPr lang="en-US" sz="2800">
                        <a:latin typeface="Cambria Math" panose="02040503050406030204" pitchFamily="18" charset="0"/>
                      </a:rPr>
                      <m:t>5</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𝑥</m:t>
                    </m:r>
                    <m:r>
                      <a:rPr lang="en-US" sz="2800">
                        <a:latin typeface="Cambria Math" panose="02040503050406030204" pitchFamily="18" charset="0"/>
                      </a:rPr>
                      <m:t>–35=0</m:t>
                    </m:r>
                  </m:oMath>
                </a14:m>
                <a:r>
                  <a:rPr lang="nl-NL" sz="2800" dirty="0">
                    <a:latin typeface="Times New Roman" panose="02020603050405020304" pitchFamily="18" charset="0"/>
                    <a:cs typeface="Times New Roman" panose="02020603050405020304" pitchFamily="18" charset="0"/>
                  </a:rPr>
                  <a:t> có tổng (S) và tích (P) của hai nghiệm là:</a:t>
                </a:r>
                <a:r>
                  <a:rPr lang="nl-NL"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86332" y="927538"/>
                <a:ext cx="7436275" cy="1384995"/>
              </a:xfrm>
              <a:prstGeom prst="rect">
                <a:avLst/>
              </a:prstGeom>
              <a:blipFill>
                <a:blip r:embed="rId6"/>
                <a:stretch>
                  <a:fillRect l="-1721" r="-1721" b="-61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5"/>
                <a:ext cx="2442848"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1094" y="2573735"/>
                <a:ext cx="2442848" cy="616194"/>
              </a:xfrm>
              <a:prstGeom prst="rect">
                <a:avLst/>
              </a:prstGeom>
              <a:blipFill>
                <a:blip r:embed="rId7"/>
                <a:stretch>
                  <a:fillRect l="-3990"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4" y="3249312"/>
                <a:ext cx="2195986"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81094" y="3249312"/>
                <a:ext cx="2195986" cy="616194"/>
              </a:xfrm>
              <a:prstGeom prst="rect">
                <a:avLst/>
              </a:prstGeom>
              <a:blipFill>
                <a:blip r:embed="rId8"/>
                <a:stretch>
                  <a:fillRect l="-4444"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2" y="3924889"/>
                <a:ext cx="2476512"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64262" y="3924889"/>
                <a:ext cx="2476512" cy="616194"/>
              </a:xfrm>
              <a:prstGeom prst="rect">
                <a:avLst/>
              </a:prstGeom>
              <a:blipFill>
                <a:blip r:embed="rId9"/>
                <a:stretch>
                  <a:fillRect l="-3695"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4" y="4659849"/>
                <a:ext cx="2723374"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81094" y="4659849"/>
                <a:ext cx="2723374" cy="616194"/>
              </a:xfrm>
              <a:prstGeom prst="rect">
                <a:avLst/>
              </a:prstGeom>
              <a:blipFill>
                <a:blip r:embed="rId10"/>
                <a:stretch>
                  <a:fillRect l="-3579" b="-8911"/>
                </a:stretch>
              </a:blipFill>
            </p:spPr>
            <p:txBody>
              <a:bodyPr/>
              <a:lstStyle/>
              <a:p>
                <a:r>
                  <a:rPr lang="vi-VN">
                    <a:noFill/>
                  </a:rPr>
                  <a:t> </a:t>
                </a:r>
              </a:p>
            </p:txBody>
          </p:sp>
        </mc:Fallback>
      </mc:AlternateContent>
      <p:sp>
        <p:nvSpPr>
          <p:cNvPr id="15" name="S3"/>
          <p:cNvSpPr/>
          <p:nvPr/>
        </p:nvSpPr>
        <p:spPr>
          <a:xfrm>
            <a:off x="1224549" y="3447078"/>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1"/>
          <a:srcRect l="14398" t="13542" r="14490" b="14236"/>
          <a:stretch>
            <a:fillRect/>
          </a:stretch>
        </p:blipFill>
        <p:spPr bwMode="auto">
          <a:xfrm>
            <a:off x="1211851" y="3429618"/>
            <a:ext cx="252413" cy="255587"/>
          </a:xfrm>
          <a:prstGeom prst="rect">
            <a:avLst/>
          </a:prstGeom>
          <a:noFill/>
          <a:ln w="9525">
            <a:noFill/>
            <a:miter lim="800000"/>
            <a:headEnd/>
            <a:tailEnd/>
          </a:ln>
        </p:spPr>
      </p:pic>
      <p:sp>
        <p:nvSpPr>
          <p:cNvPr id="17" name="S3"/>
          <p:cNvSpPr/>
          <p:nvPr/>
        </p:nvSpPr>
        <p:spPr>
          <a:xfrm>
            <a:off x="1233754" y="417108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1"/>
          <a:srcRect l="14398" t="13542" r="14490" b="14236"/>
          <a:stretch>
            <a:fillRect/>
          </a:stretch>
        </p:blipFill>
        <p:spPr bwMode="auto">
          <a:xfrm>
            <a:off x="1221056" y="4153627"/>
            <a:ext cx="252413" cy="255587"/>
          </a:xfrm>
          <a:prstGeom prst="rect">
            <a:avLst/>
          </a:prstGeom>
          <a:noFill/>
          <a:ln w="9525">
            <a:noFill/>
            <a:miter lim="800000"/>
            <a:headEnd/>
            <a:tailEnd/>
          </a:ln>
        </p:spPr>
      </p:pic>
      <p:sp>
        <p:nvSpPr>
          <p:cNvPr id="19" name="S3"/>
          <p:cNvSpPr/>
          <p:nvPr/>
        </p:nvSpPr>
        <p:spPr>
          <a:xfrm>
            <a:off x="1241381" y="488039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1"/>
          <a:srcRect l="14398" t="13542" r="14490" b="14236"/>
          <a:stretch>
            <a:fillRect/>
          </a:stretch>
        </p:blipFill>
        <p:spPr bwMode="auto">
          <a:xfrm>
            <a:off x="1228683" y="4862939"/>
            <a:ext cx="252413" cy="255587"/>
          </a:xfrm>
          <a:prstGeom prst="rect">
            <a:avLst/>
          </a:prstGeom>
          <a:noFill/>
          <a:ln w="9525">
            <a:noFill/>
            <a:miter lim="800000"/>
            <a:headEnd/>
            <a:tailEnd/>
          </a:ln>
        </p:spPr>
      </p:pic>
      <p:sp>
        <p:nvSpPr>
          <p:cNvPr id="21" name="D1"/>
          <p:cNvSpPr/>
          <p:nvPr/>
        </p:nvSpPr>
        <p:spPr>
          <a:xfrm>
            <a:off x="1209261" y="280052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2" name="D2" descr="Kết quả hình ảnh cho đúng sai png"/>
          <p:cNvPicPr>
            <a:picLocks noChangeAspect="1" noChangeArrowheads="1"/>
          </p:cNvPicPr>
          <p:nvPr/>
        </p:nvPicPr>
        <p:blipFill>
          <a:blip r:embed="rId12"/>
          <a:srcRect/>
          <a:stretch>
            <a:fillRect/>
          </a:stretch>
        </p:blipFill>
        <p:spPr bwMode="auto">
          <a:xfrm>
            <a:off x="1171161" y="2762421"/>
            <a:ext cx="304800" cy="304800"/>
          </a:xfrm>
          <a:prstGeom prst="rect">
            <a:avLst/>
          </a:prstGeom>
          <a:noFill/>
          <a:ln w="9525">
            <a:noFill/>
            <a:miter lim="800000"/>
            <a:headEnd/>
            <a:tailEnd/>
          </a:ln>
        </p:spPr>
      </p:pic>
      <p:pic>
        <p:nvPicPr>
          <p:cNvPr id="23" name="Picture 2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xmlns="" id="{453B174F-EE32-44C0-AEBD-2414C6D6BB2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8819"/>
          <a:stretch/>
        </p:blipFill>
        <p:spPr>
          <a:xfrm>
            <a:off x="7716102" y="265274"/>
            <a:ext cx="1396875" cy="1032906"/>
          </a:xfrm>
          <a:prstGeom prst="rect">
            <a:avLst/>
          </a:prstGeom>
        </p:spPr>
      </p:pic>
    </p:spTree>
    <p:extLst>
      <p:ext uri="{BB962C8B-B14F-4D97-AF65-F5344CB8AC3E}">
        <p14:creationId xmlns:p14="http://schemas.microsoft.com/office/powerpoint/2010/main" val="3156090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5"/>
                                        </p:tgtEl>
                                        <p:attrNameLst>
                                          <p:attrName>style.color</p:attrName>
                                        </p:attrNameLst>
                                      </p:cBhvr>
                                      <p:to>
                                        <a:schemeClr val="accent2"/>
                                      </p:to>
                                    </p:animClr>
                                    <p:animClr clrSpc="rgb" dir="cw">
                                      <p:cBhvr>
                                        <p:cTn id="7" dur="500" fill="hold"/>
                                        <p:tgtEl>
                                          <p:spTgt spid="15"/>
                                        </p:tgtEl>
                                        <p:attrNameLst>
                                          <p:attrName>fillcolor</p:attrName>
                                        </p:attrNameLst>
                                      </p:cBhvr>
                                      <p:to>
                                        <a:schemeClr val="accent2"/>
                                      </p:to>
                                    </p:animClr>
                                    <p:set>
                                      <p:cBhvr>
                                        <p:cTn id="8" dur="500" fill="hold"/>
                                        <p:tgtEl>
                                          <p:spTgt spid="15"/>
                                        </p:tgtEl>
                                        <p:attrNameLst>
                                          <p:attrName>fill.type</p:attrName>
                                        </p:attrNameLst>
                                      </p:cBhvr>
                                      <p:to>
                                        <p:strVal val="solid"/>
                                      </p:to>
                                    </p:set>
                                    <p:set>
                                      <p:cBhvr>
                                        <p:cTn id="9" dur="50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SAI2_(new).wav"/>
                                        </p:tgtEl>
                                      </p:cMediaNode>
                                    </p:audio>
                                  </p:sub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7"/>
                                        </p:tgtEl>
                                        <p:attrNameLst>
                                          <p:attrName>style.color</p:attrName>
                                        </p:attrNameLst>
                                      </p:cBhvr>
                                      <p:to>
                                        <a:schemeClr val="accent2"/>
                                      </p:to>
                                    </p:animClr>
                                    <p:animClr clrSpc="rgb" dir="cw">
                                      <p:cBhvr>
                                        <p:cTn id="19" dur="500" fill="hold"/>
                                        <p:tgtEl>
                                          <p:spTgt spid="17"/>
                                        </p:tgtEl>
                                        <p:attrNameLst>
                                          <p:attrName>fillcolor</p:attrName>
                                        </p:attrNameLst>
                                      </p:cBhvr>
                                      <p:to>
                                        <a:schemeClr val="accent2"/>
                                      </p:to>
                                    </p:animClr>
                                    <p:set>
                                      <p:cBhvr>
                                        <p:cTn id="20" dur="500" fill="hold"/>
                                        <p:tgtEl>
                                          <p:spTgt spid="17"/>
                                        </p:tgtEl>
                                        <p:attrNameLst>
                                          <p:attrName>fill.type</p:attrName>
                                        </p:attrNameLst>
                                      </p:cBhvr>
                                      <p:to>
                                        <p:strVal val="solid"/>
                                      </p:to>
                                    </p:set>
                                    <p:set>
                                      <p:cBhvr>
                                        <p:cTn id="21" dur="500" fill="hold"/>
                                        <p:tgtEl>
                                          <p:spTgt spid="17"/>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9"/>
                                        </p:tgtEl>
                                        <p:attrNameLst>
                                          <p:attrName>style.color</p:attrName>
                                        </p:attrNameLst>
                                      </p:cBhvr>
                                      <p:to>
                                        <a:schemeClr val="accent2"/>
                                      </p:to>
                                    </p:animClr>
                                    <p:animClr clrSpc="rgb" dir="cw">
                                      <p:cBhvr>
                                        <p:cTn id="31" dur="500" fill="hold"/>
                                        <p:tgtEl>
                                          <p:spTgt spid="19"/>
                                        </p:tgtEl>
                                        <p:attrNameLst>
                                          <p:attrName>fillcolor</p:attrName>
                                        </p:attrNameLst>
                                      </p:cBhvr>
                                      <p:to>
                                        <a:schemeClr val="accent2"/>
                                      </p:to>
                                    </p:animClr>
                                    <p:set>
                                      <p:cBhvr>
                                        <p:cTn id="32" dur="500" fill="hold"/>
                                        <p:tgtEl>
                                          <p:spTgt spid="19"/>
                                        </p:tgtEl>
                                        <p:attrNameLst>
                                          <p:attrName>fill.type</p:attrName>
                                        </p:attrNameLst>
                                      </p:cBhvr>
                                      <p:to>
                                        <p:strVal val="solid"/>
                                      </p:to>
                                    </p:set>
                                    <p:set>
                                      <p:cBhvr>
                                        <p:cTn id="33" dur="500" fill="hold"/>
                                        <p:tgtEl>
                                          <p:spTgt spid="1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
                            </p:stCondLst>
                            <p:childTnLst>
                              <p:par>
                                <p:cTn id="45" presetID="19" presetClass="emph" presetSubtype="0" fill="hold" nodeType="afterEffect">
                                  <p:stCondLst>
                                    <p:cond delay="0"/>
                                  </p:stCondLst>
                                  <p:childTnLst>
                                    <p:animClr clrSpc="rgb" dir="cw">
                                      <p:cBhvr override="childStyle">
                                        <p:cTn id="46" dur="500" fill="hold"/>
                                        <p:tgtEl>
                                          <p:spTgt spid="21"/>
                                        </p:tgtEl>
                                        <p:attrNameLst>
                                          <p:attrName>style.color</p:attrName>
                                        </p:attrNameLst>
                                      </p:cBhvr>
                                      <p:to>
                                        <a:schemeClr val="accent2"/>
                                      </p:to>
                                    </p:animClr>
                                    <p:animClr clrSpc="rgb" dir="cw">
                                      <p:cBhvr>
                                        <p:cTn id="47" dur="500" fill="hold"/>
                                        <p:tgtEl>
                                          <p:spTgt spid="21"/>
                                        </p:tgtEl>
                                        <p:attrNameLst>
                                          <p:attrName>fillcolor</p:attrName>
                                        </p:attrNameLst>
                                      </p:cBhvr>
                                      <p:to>
                                        <a:schemeClr val="accent2"/>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21"/>
                  </p:tgtEl>
                </p:cond>
              </p:nextCondLst>
            </p:seq>
          </p:childTnLst>
        </p:cTn>
      </p:par>
    </p:tnLst>
    <p:bldLst>
      <p:bldP spid="15"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32036" y="1202653"/>
                <a:ext cx="8352309" cy="738664"/>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2:</a:t>
                </a:r>
                <a:r>
                  <a:rPr lang="nl-NL" sz="2800" dirty="0">
                    <a:latin typeface="Times New Roman" panose="02020603050405020304" pitchFamily="18" charset="0"/>
                    <a:ea typeface="Arial" panose="020B0604020202020204" pitchFamily="34" charset="0"/>
                    <a:cs typeface="Times New Roman" panose="02020603050405020304" pitchFamily="18" charset="0"/>
                  </a:rPr>
                  <a:t> Phương trình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49</m:t>
                    </m:r>
                    <m:r>
                      <a:rPr lang="en-US" sz="2400" i="1">
                        <a:latin typeface="Cambria Math" panose="02040503050406030204" pitchFamily="18" charset="0"/>
                      </a:rPr>
                      <m:t>𝑥</m:t>
                    </m:r>
                    <m:r>
                      <a:rPr lang="en-US" sz="2400">
                        <a:latin typeface="Cambria Math" panose="02040503050406030204" pitchFamily="18" charset="0"/>
                      </a:rPr>
                      <m:t>–50=0</m:t>
                    </m:r>
                  </m:oMath>
                </a14:m>
                <a:r>
                  <a:rPr lang="nl-NL" sz="24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có hai nghiệm là:</a:t>
                </a:r>
                <a:r>
                  <a:rPr lang="nl-NL"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2036" y="1202653"/>
                <a:ext cx="8352309" cy="738664"/>
              </a:xfrm>
              <a:prstGeom prst="rect">
                <a:avLst/>
              </a:prstGeom>
              <a:blipFill>
                <a:blip r:embed="rId4"/>
                <a:stretch>
                  <a:fillRect l="-1533" b="-123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7"/>
                <a:ext cx="260359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481094" y="2573737"/>
                <a:ext cx="2603598" cy="461665"/>
              </a:xfrm>
              <a:prstGeom prst="rect">
                <a:avLst/>
              </a:prstGeom>
              <a:blipFill>
                <a:blip r:embed="rId5"/>
                <a:stretch>
                  <a:fillRect l="-3747"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4" y="3249314"/>
                <a:ext cx="281519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481094" y="3249314"/>
                <a:ext cx="2815194" cy="461665"/>
              </a:xfrm>
              <a:prstGeom prst="rect">
                <a:avLst/>
              </a:prstGeom>
              <a:blipFill>
                <a:blip r:embed="rId6"/>
                <a:stretch>
                  <a:fillRect l="-3463"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2" y="3924891"/>
                <a:ext cx="281519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464262" y="3924891"/>
                <a:ext cx="2815194" cy="461665"/>
              </a:xfrm>
              <a:prstGeom prst="rect">
                <a:avLst/>
              </a:prstGeom>
              <a:blipFill>
                <a:blip r:embed="rId7"/>
                <a:stretch>
                  <a:fillRect l="-3247"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6" y="4659851"/>
                <a:ext cx="306205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481096" y="4659851"/>
                <a:ext cx="3062057" cy="461665"/>
              </a:xfrm>
              <a:prstGeom prst="rect">
                <a:avLst/>
              </a:prstGeom>
              <a:blipFill>
                <a:blip r:embed="rId8"/>
                <a:stretch>
                  <a:fillRect l="-3187" t="-11842" b="-27632"/>
                </a:stretch>
              </a:blipFill>
            </p:spPr>
            <p:txBody>
              <a:bodyPr/>
              <a:lstStyle/>
              <a:p>
                <a:r>
                  <a:rPr lang="vi-VN">
                    <a:noFill/>
                  </a:rPr>
                  <a:t> </a:t>
                </a:r>
              </a:p>
            </p:txBody>
          </p:sp>
        </mc:Fallback>
      </mc:AlternateContent>
      <p:pic>
        <p:nvPicPr>
          <p:cNvPr id="12" name="Picture 2" descr="Kết quả hình ảnh cho mảnh ghép">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3" name="D1"/>
          <p:cNvSpPr/>
          <p:nvPr/>
        </p:nvSpPr>
        <p:spPr>
          <a:xfrm>
            <a:off x="1200598" y="4061798"/>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D2" descr="Kết quả hình ảnh cho đúng sai png"/>
          <p:cNvPicPr>
            <a:picLocks noChangeAspect="1" noChangeArrowheads="1"/>
          </p:cNvPicPr>
          <p:nvPr/>
        </p:nvPicPr>
        <p:blipFill>
          <a:blip r:embed="rId11"/>
          <a:srcRect/>
          <a:stretch>
            <a:fillRect/>
          </a:stretch>
        </p:blipFill>
        <p:spPr bwMode="auto">
          <a:xfrm>
            <a:off x="1162498" y="4023698"/>
            <a:ext cx="304800" cy="304800"/>
          </a:xfrm>
          <a:prstGeom prst="rect">
            <a:avLst/>
          </a:prstGeom>
          <a:noFill/>
          <a:ln w="9525">
            <a:noFill/>
            <a:miter lim="800000"/>
            <a:headEnd/>
            <a:tailEnd/>
          </a:ln>
        </p:spPr>
      </p:pic>
      <p:sp>
        <p:nvSpPr>
          <p:cNvPr id="15" name="S3"/>
          <p:cNvSpPr/>
          <p:nvPr/>
        </p:nvSpPr>
        <p:spPr>
          <a:xfrm>
            <a:off x="1220096" y="274316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2"/>
          <a:srcRect l="14398" t="13542" r="14490" b="14236"/>
          <a:stretch>
            <a:fillRect/>
          </a:stretch>
        </p:blipFill>
        <p:spPr bwMode="auto">
          <a:xfrm>
            <a:off x="1207398" y="2725706"/>
            <a:ext cx="252413" cy="255587"/>
          </a:xfrm>
          <a:prstGeom prst="rect">
            <a:avLst/>
          </a:prstGeom>
          <a:noFill/>
          <a:ln w="9525">
            <a:noFill/>
            <a:miter lim="800000"/>
            <a:headEnd/>
            <a:tailEnd/>
          </a:ln>
        </p:spPr>
      </p:pic>
      <p:sp>
        <p:nvSpPr>
          <p:cNvPr id="17" name="S3"/>
          <p:cNvSpPr/>
          <p:nvPr/>
        </p:nvSpPr>
        <p:spPr>
          <a:xfrm>
            <a:off x="1242018" y="337408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2"/>
          <a:srcRect l="14398" t="13542" r="14490" b="14236"/>
          <a:stretch>
            <a:fillRect/>
          </a:stretch>
        </p:blipFill>
        <p:spPr bwMode="auto">
          <a:xfrm>
            <a:off x="1229320" y="3356627"/>
            <a:ext cx="252413" cy="255587"/>
          </a:xfrm>
          <a:prstGeom prst="rect">
            <a:avLst/>
          </a:prstGeom>
          <a:noFill/>
          <a:ln w="9525">
            <a:noFill/>
            <a:miter lim="800000"/>
            <a:headEnd/>
            <a:tailEnd/>
          </a:ln>
        </p:spPr>
      </p:pic>
      <p:sp>
        <p:nvSpPr>
          <p:cNvPr id="19" name="S3"/>
          <p:cNvSpPr/>
          <p:nvPr/>
        </p:nvSpPr>
        <p:spPr>
          <a:xfrm>
            <a:off x="1232796" y="475744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2"/>
          <a:srcRect l="14398" t="13542" r="14490" b="14236"/>
          <a:stretch>
            <a:fillRect/>
          </a:stretch>
        </p:blipFill>
        <p:spPr bwMode="auto">
          <a:xfrm>
            <a:off x="1220098" y="4739986"/>
            <a:ext cx="252413" cy="255587"/>
          </a:xfrm>
          <a:prstGeom prst="rect">
            <a:avLst/>
          </a:prstGeom>
          <a:noFill/>
          <a:ln w="9525">
            <a:noFill/>
            <a:miter lim="800000"/>
            <a:headEnd/>
            <a:tailEnd/>
          </a:ln>
        </p:spPr>
      </p:pic>
      <p:pic>
        <p:nvPicPr>
          <p:cNvPr id="21" name="Picture 20"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4"/>
          <a:stretch>
            <a:fillRect/>
          </a:stretch>
        </p:blipFill>
        <p:spPr>
          <a:xfrm>
            <a:off x="7747897" y="330442"/>
            <a:ext cx="1396105" cy="1030313"/>
          </a:xfrm>
          <a:prstGeom prst="rect">
            <a:avLst/>
          </a:prstGeom>
        </p:spPr>
      </p:pic>
    </p:spTree>
    <p:extLst>
      <p:ext uri="{BB962C8B-B14F-4D97-AF65-F5344CB8AC3E}">
        <p14:creationId xmlns:p14="http://schemas.microsoft.com/office/powerpoint/2010/main" val="701360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set>
                                      <p:cBhvr>
                                        <p:cTn id="13"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5"/>
                                        </p:tgtEl>
                                        <p:attrNameLst>
                                          <p:attrName>style.color</p:attrName>
                                        </p:attrNameLst>
                                      </p:cBhvr>
                                      <p:to>
                                        <a:schemeClr val="accent2"/>
                                      </p:to>
                                    </p:animClr>
                                    <p:animClr clrSpc="rgb" dir="cw">
                                      <p:cBhvr>
                                        <p:cTn id="19" dur="500" fill="hold"/>
                                        <p:tgtEl>
                                          <p:spTgt spid="15"/>
                                        </p:tgtEl>
                                        <p:attrNameLst>
                                          <p:attrName>fillcolor</p:attrName>
                                        </p:attrNameLst>
                                      </p:cBhvr>
                                      <p:to>
                                        <a:schemeClr val="accent2"/>
                                      </p:to>
                                    </p:animClr>
                                    <p:set>
                                      <p:cBhvr>
                                        <p:cTn id="20" dur="500" fill="hold"/>
                                        <p:tgtEl>
                                          <p:spTgt spid="15"/>
                                        </p:tgtEl>
                                        <p:attrNameLst>
                                          <p:attrName>fill.type</p:attrName>
                                        </p:attrNameLst>
                                      </p:cBhvr>
                                      <p:to>
                                        <p:strVal val="solid"/>
                                      </p:to>
                                    </p:set>
                                    <p:set>
                                      <p:cBhvr>
                                        <p:cTn id="21" dur="500" fill="hold"/>
                                        <p:tgtEl>
                                          <p:spTgt spid="15"/>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7"/>
                                        </p:tgtEl>
                                        <p:attrNameLst>
                                          <p:attrName>style.color</p:attrName>
                                        </p:attrNameLst>
                                      </p:cBhvr>
                                      <p:to>
                                        <a:schemeClr val="accent2"/>
                                      </p:to>
                                    </p:animClr>
                                    <p:animClr clrSpc="rgb" dir="cw">
                                      <p:cBhvr>
                                        <p:cTn id="31" dur="500" fill="hold"/>
                                        <p:tgtEl>
                                          <p:spTgt spid="17"/>
                                        </p:tgtEl>
                                        <p:attrNameLst>
                                          <p:attrName>fillcolor</p:attrName>
                                        </p:attrNameLst>
                                      </p:cBhvr>
                                      <p:to>
                                        <a:schemeClr val="accent2"/>
                                      </p:to>
                                    </p:animClr>
                                    <p:set>
                                      <p:cBhvr>
                                        <p:cTn id="32" dur="500" fill="hold"/>
                                        <p:tgtEl>
                                          <p:spTgt spid="17"/>
                                        </p:tgtEl>
                                        <p:attrNameLst>
                                          <p:attrName>fill.type</p:attrName>
                                        </p:attrNameLst>
                                      </p:cBhvr>
                                      <p:to>
                                        <p:strVal val="solid"/>
                                      </p:to>
                                    </p:set>
                                    <p:set>
                                      <p:cBhvr>
                                        <p:cTn id="33" dur="500" fill="hold"/>
                                        <p:tgtEl>
                                          <p:spTgt spid="1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9"/>
                                        </p:tgtEl>
                                        <p:attrNameLst>
                                          <p:attrName>style.color</p:attrName>
                                        </p:attrNameLst>
                                      </p:cBhvr>
                                      <p:to>
                                        <a:schemeClr val="accent2"/>
                                      </p:to>
                                    </p:animClr>
                                    <p:animClr clrSpc="rgb" dir="cw">
                                      <p:cBhvr>
                                        <p:cTn id="43" dur="500" fill="hold"/>
                                        <p:tgtEl>
                                          <p:spTgt spid="19"/>
                                        </p:tgtEl>
                                        <p:attrNameLst>
                                          <p:attrName>fillcolor</p:attrName>
                                        </p:attrNameLst>
                                      </p:cBhvr>
                                      <p:to>
                                        <a:schemeClr val="accent2"/>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9"/>
                  </p:tgtEl>
                </p:cond>
              </p:nextCondLst>
            </p:seq>
          </p:childTnLst>
        </p:cTn>
      </p:par>
    </p:tnLst>
    <p:bldLst>
      <p:bldP spid="15"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01571" y="1322807"/>
                <a:ext cx="8720764" cy="738664"/>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3:</a:t>
                </a:r>
                <a:r>
                  <a:rPr lang="nl-NL" sz="2800" dirty="0">
                    <a:latin typeface="Times New Roman" panose="02020603050405020304" pitchFamily="18" charset="0"/>
                    <a:ea typeface="Arial" panose="020B0604020202020204" pitchFamily="34" charset="0"/>
                    <a:cs typeface="Times New Roman" panose="02020603050405020304" pitchFamily="18" charset="0"/>
                  </a:rPr>
                  <a:t> Phương trình </a:t>
                </a:r>
                <a14:m>
                  <m:oMath xmlns:m="http://schemas.openxmlformats.org/officeDocument/2006/math">
                    <m:r>
                      <a:rPr lang="en-US" sz="2400">
                        <a:latin typeface="Cambria Math" panose="02040503050406030204" pitchFamily="18" charset="0"/>
                      </a:rPr>
                      <m:t>7</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+500</m:t>
                    </m:r>
                    <m:r>
                      <a:rPr lang="en-US" sz="2400" i="1">
                        <a:latin typeface="Cambria Math" panose="02040503050406030204" pitchFamily="18" charset="0"/>
                      </a:rPr>
                      <m:t>𝑥</m:t>
                    </m:r>
                    <m:r>
                      <a:rPr lang="en-US" sz="2400">
                        <a:latin typeface="Cambria Math" panose="02040503050406030204" pitchFamily="18" charset="0"/>
                      </a:rPr>
                      <m:t>–507=0</m:t>
                    </m:r>
                  </m:oMath>
                </a14:m>
                <a:r>
                  <a:rPr lang="nl-NL" sz="24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có hai nghiệm là</a:t>
                </a:r>
                <a:r>
                  <a:rPr lang="nl-NL" sz="2400" dirty="0">
                    <a:latin typeface="Times New Roman" panose="02020603050405020304" pitchFamily="18" charset="0"/>
                    <a:cs typeface="Times New Roman" panose="02020603050405020304" pitchFamily="18" charset="0"/>
                  </a:rPr>
                  <a:t>:</a:t>
                </a:r>
                <a:r>
                  <a:rPr lang="nl-NL"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1571" y="1322807"/>
                <a:ext cx="8720764" cy="738664"/>
              </a:xfrm>
              <a:prstGeom prst="rect">
                <a:avLst/>
              </a:prstGeom>
              <a:blipFill>
                <a:blip r:embed="rId4"/>
                <a:stretch>
                  <a:fillRect l="-1469" b="-123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7"/>
                <a:ext cx="2653290"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481094" y="2573737"/>
                <a:ext cx="2653290" cy="620491"/>
              </a:xfrm>
              <a:prstGeom prst="rect">
                <a:avLst/>
              </a:prstGeom>
              <a:blipFill>
                <a:blip r:embed="rId5"/>
                <a:stretch>
                  <a:fillRect l="-3678"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6" y="3249314"/>
                <a:ext cx="2916183"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481096" y="3249314"/>
                <a:ext cx="2916183" cy="620491"/>
              </a:xfrm>
              <a:prstGeom prst="rect">
                <a:avLst/>
              </a:prstGeom>
              <a:blipFill>
                <a:blip r:embed="rId6"/>
                <a:stretch>
                  <a:fillRect l="-3347"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4" y="3924891"/>
                <a:ext cx="2864887"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464264" y="3924891"/>
                <a:ext cx="2864887" cy="620491"/>
              </a:xfrm>
              <a:prstGeom prst="rect">
                <a:avLst/>
              </a:prstGeom>
              <a:blipFill>
                <a:blip r:embed="rId7"/>
                <a:stretch>
                  <a:fillRect l="-3191"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6" y="4659851"/>
                <a:ext cx="3163045"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481096" y="4659851"/>
                <a:ext cx="3163045" cy="620491"/>
              </a:xfrm>
              <a:prstGeom prst="rect">
                <a:avLst/>
              </a:prstGeom>
              <a:blipFill>
                <a:blip r:embed="rId8"/>
                <a:stretch>
                  <a:fillRect l="-3083" b="-8824"/>
                </a:stretch>
              </a:blipFill>
            </p:spPr>
            <p:txBody>
              <a:bodyPr/>
              <a:lstStyle/>
              <a:p>
                <a:r>
                  <a:rPr lang="vi-VN">
                    <a:noFill/>
                  </a:rPr>
                  <a:t> </a:t>
                </a:r>
              </a:p>
            </p:txBody>
          </p:sp>
        </mc:Fallback>
      </mc:AlternateContent>
      <p:pic>
        <p:nvPicPr>
          <p:cNvPr id="12" name="Picture 2" descr="Kết quả hình ảnh cho mảnh ghép">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3" name="D1"/>
          <p:cNvSpPr/>
          <p:nvPr/>
        </p:nvSpPr>
        <p:spPr>
          <a:xfrm>
            <a:off x="1186084" y="348510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D2" descr="Kết quả hình ảnh cho đúng sai png"/>
          <p:cNvPicPr>
            <a:picLocks noChangeAspect="1" noChangeArrowheads="1"/>
          </p:cNvPicPr>
          <p:nvPr/>
        </p:nvPicPr>
        <p:blipFill>
          <a:blip r:embed="rId11"/>
          <a:srcRect/>
          <a:stretch>
            <a:fillRect/>
          </a:stretch>
        </p:blipFill>
        <p:spPr bwMode="auto">
          <a:xfrm>
            <a:off x="1147984" y="3447002"/>
            <a:ext cx="304800" cy="304800"/>
          </a:xfrm>
          <a:prstGeom prst="rect">
            <a:avLst/>
          </a:prstGeom>
          <a:noFill/>
          <a:ln w="9525">
            <a:noFill/>
            <a:miter lim="800000"/>
            <a:headEnd/>
            <a:tailEnd/>
          </a:ln>
        </p:spPr>
      </p:pic>
      <p:sp>
        <p:nvSpPr>
          <p:cNvPr id="15" name="S3"/>
          <p:cNvSpPr/>
          <p:nvPr/>
        </p:nvSpPr>
        <p:spPr>
          <a:xfrm>
            <a:off x="1198784" y="2776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2"/>
          <a:srcRect l="14398" t="13542" r="14490" b="14236"/>
          <a:stretch>
            <a:fillRect/>
          </a:stretch>
        </p:blipFill>
        <p:spPr bwMode="auto">
          <a:xfrm>
            <a:off x="1186086" y="2759145"/>
            <a:ext cx="252413" cy="255587"/>
          </a:xfrm>
          <a:prstGeom prst="rect">
            <a:avLst/>
          </a:prstGeom>
          <a:noFill/>
          <a:ln w="9525">
            <a:noFill/>
            <a:miter lim="800000"/>
            <a:headEnd/>
            <a:tailEnd/>
          </a:ln>
        </p:spPr>
      </p:pic>
      <p:sp>
        <p:nvSpPr>
          <p:cNvPr id="17" name="S3"/>
          <p:cNvSpPr/>
          <p:nvPr/>
        </p:nvSpPr>
        <p:spPr>
          <a:xfrm>
            <a:off x="1174971" y="4117284"/>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2"/>
          <a:srcRect l="14398" t="13542" r="14490" b="14236"/>
          <a:stretch>
            <a:fillRect/>
          </a:stretch>
        </p:blipFill>
        <p:spPr bwMode="auto">
          <a:xfrm>
            <a:off x="1162273" y="4099824"/>
            <a:ext cx="252413" cy="255587"/>
          </a:xfrm>
          <a:prstGeom prst="rect">
            <a:avLst/>
          </a:prstGeom>
          <a:noFill/>
          <a:ln w="9525">
            <a:noFill/>
            <a:miter lim="800000"/>
            <a:headEnd/>
            <a:tailEnd/>
          </a:ln>
        </p:spPr>
      </p:pic>
      <p:sp>
        <p:nvSpPr>
          <p:cNvPr id="19" name="S3"/>
          <p:cNvSpPr/>
          <p:nvPr/>
        </p:nvSpPr>
        <p:spPr>
          <a:xfrm>
            <a:off x="1175198" y="486477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2"/>
          <a:srcRect l="14398" t="13542" r="14490" b="14236"/>
          <a:stretch>
            <a:fillRect/>
          </a:stretch>
        </p:blipFill>
        <p:spPr bwMode="auto">
          <a:xfrm>
            <a:off x="1162500" y="4847310"/>
            <a:ext cx="252413" cy="255587"/>
          </a:xfrm>
          <a:prstGeom prst="rect">
            <a:avLst/>
          </a:prstGeom>
          <a:noFill/>
          <a:ln w="9525">
            <a:noFill/>
            <a:miter lim="800000"/>
            <a:headEnd/>
            <a:tailEnd/>
          </a:ln>
        </p:spPr>
      </p:pic>
      <p:pic>
        <p:nvPicPr>
          <p:cNvPr id="21" name="Picture 20"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4"/>
          <a:stretch>
            <a:fillRect/>
          </a:stretch>
        </p:blipFill>
        <p:spPr>
          <a:xfrm>
            <a:off x="7649047" y="292496"/>
            <a:ext cx="1396105" cy="1030313"/>
          </a:xfrm>
          <a:prstGeom prst="rect">
            <a:avLst/>
          </a:prstGeom>
        </p:spPr>
      </p:pic>
    </p:spTree>
    <p:extLst>
      <p:ext uri="{BB962C8B-B14F-4D97-AF65-F5344CB8AC3E}">
        <p14:creationId xmlns:p14="http://schemas.microsoft.com/office/powerpoint/2010/main" val="395686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set>
                                      <p:cBhvr>
                                        <p:cTn id="13"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5"/>
                                        </p:tgtEl>
                                        <p:attrNameLst>
                                          <p:attrName>style.color</p:attrName>
                                        </p:attrNameLst>
                                      </p:cBhvr>
                                      <p:to>
                                        <a:schemeClr val="accent2"/>
                                      </p:to>
                                    </p:animClr>
                                    <p:animClr clrSpc="rgb" dir="cw">
                                      <p:cBhvr>
                                        <p:cTn id="19" dur="500" fill="hold"/>
                                        <p:tgtEl>
                                          <p:spTgt spid="15"/>
                                        </p:tgtEl>
                                        <p:attrNameLst>
                                          <p:attrName>fillcolor</p:attrName>
                                        </p:attrNameLst>
                                      </p:cBhvr>
                                      <p:to>
                                        <a:schemeClr val="accent2"/>
                                      </p:to>
                                    </p:animClr>
                                    <p:set>
                                      <p:cBhvr>
                                        <p:cTn id="20" dur="500" fill="hold"/>
                                        <p:tgtEl>
                                          <p:spTgt spid="15"/>
                                        </p:tgtEl>
                                        <p:attrNameLst>
                                          <p:attrName>fill.type</p:attrName>
                                        </p:attrNameLst>
                                      </p:cBhvr>
                                      <p:to>
                                        <p:strVal val="solid"/>
                                      </p:to>
                                    </p:set>
                                    <p:set>
                                      <p:cBhvr>
                                        <p:cTn id="21" dur="500" fill="hold"/>
                                        <p:tgtEl>
                                          <p:spTgt spid="15"/>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7"/>
                                        </p:tgtEl>
                                        <p:attrNameLst>
                                          <p:attrName>style.color</p:attrName>
                                        </p:attrNameLst>
                                      </p:cBhvr>
                                      <p:to>
                                        <a:schemeClr val="accent2"/>
                                      </p:to>
                                    </p:animClr>
                                    <p:animClr clrSpc="rgb" dir="cw">
                                      <p:cBhvr>
                                        <p:cTn id="31" dur="500" fill="hold"/>
                                        <p:tgtEl>
                                          <p:spTgt spid="17"/>
                                        </p:tgtEl>
                                        <p:attrNameLst>
                                          <p:attrName>fillcolor</p:attrName>
                                        </p:attrNameLst>
                                      </p:cBhvr>
                                      <p:to>
                                        <a:schemeClr val="accent2"/>
                                      </p:to>
                                    </p:animClr>
                                    <p:set>
                                      <p:cBhvr>
                                        <p:cTn id="32" dur="500" fill="hold"/>
                                        <p:tgtEl>
                                          <p:spTgt spid="17"/>
                                        </p:tgtEl>
                                        <p:attrNameLst>
                                          <p:attrName>fill.type</p:attrName>
                                        </p:attrNameLst>
                                      </p:cBhvr>
                                      <p:to>
                                        <p:strVal val="solid"/>
                                      </p:to>
                                    </p:set>
                                    <p:set>
                                      <p:cBhvr>
                                        <p:cTn id="33" dur="500" fill="hold"/>
                                        <p:tgtEl>
                                          <p:spTgt spid="1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9"/>
                                        </p:tgtEl>
                                        <p:attrNameLst>
                                          <p:attrName>style.color</p:attrName>
                                        </p:attrNameLst>
                                      </p:cBhvr>
                                      <p:to>
                                        <a:schemeClr val="accent2"/>
                                      </p:to>
                                    </p:animClr>
                                    <p:animClr clrSpc="rgb" dir="cw">
                                      <p:cBhvr>
                                        <p:cTn id="43" dur="500" fill="hold"/>
                                        <p:tgtEl>
                                          <p:spTgt spid="19"/>
                                        </p:tgtEl>
                                        <p:attrNameLst>
                                          <p:attrName>fillcolor</p:attrName>
                                        </p:attrNameLst>
                                      </p:cBhvr>
                                      <p:to>
                                        <a:schemeClr val="accent2"/>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9"/>
                  </p:tgtEl>
                </p:cond>
              </p:nextCondLst>
            </p:seq>
          </p:childTnLst>
        </p:cTn>
      </p:par>
    </p:tnLst>
    <p:bldLst>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02772" y="1190946"/>
                <a:ext cx="8941228" cy="677108"/>
              </a:xfrm>
              <a:prstGeom prst="rect">
                <a:avLst/>
              </a:prstGeom>
            </p:spPr>
            <p:txBody>
              <a:bodyPr wrap="square">
                <a:spAutoFit/>
              </a:bodyPr>
              <a:lstStyle/>
              <a:p>
                <a:pPr>
                  <a:lnSpc>
                    <a:spcPct val="150000"/>
                  </a:lnSpc>
                  <a:spcAft>
                    <a:spcPts val="800"/>
                  </a:spcAft>
                </a:pPr>
                <a:r>
                  <a:rPr lang="nl-NL" sz="2500" b="1" u="sng" dirty="0">
                    <a:latin typeface="Times New Roman" panose="02020603050405020304" pitchFamily="18" charset="0"/>
                    <a:ea typeface="Arial" panose="020B0604020202020204" pitchFamily="34" charset="0"/>
                    <a:cs typeface="Times New Roman" panose="02020603050405020304" pitchFamily="18" charset="0"/>
                  </a:rPr>
                  <a:t>Câu 4:</a:t>
                </a:r>
                <a:r>
                  <a:rPr lang="nl-NL" sz="2500" dirty="0">
                    <a:latin typeface="Times New Roman" panose="02020603050405020304" pitchFamily="18" charset="0"/>
                    <a:ea typeface="Arial" panose="020B0604020202020204" pitchFamily="34" charset="0"/>
                    <a:cs typeface="Times New Roman" panose="02020603050405020304" pitchFamily="18" charset="0"/>
                  </a:rPr>
                  <a:t> Cho phương trình </a:t>
                </a:r>
                <a14:m>
                  <m:oMath xmlns:m="http://schemas.openxmlformats.org/officeDocument/2006/math">
                    <m:sSup>
                      <m:sSupPr>
                        <m:ctrlPr>
                          <a:rPr lang="en-US" sz="2500" i="1">
                            <a:latin typeface="Cambria Math" panose="02040503050406030204" pitchFamily="18" charset="0"/>
                          </a:rPr>
                        </m:ctrlPr>
                      </m:sSupPr>
                      <m:e>
                        <m:r>
                          <a:rPr lang="en-US" sz="2500" i="1">
                            <a:latin typeface="Cambria Math" panose="02040503050406030204" pitchFamily="18" charset="0"/>
                          </a:rPr>
                          <m:t>𝑥</m:t>
                        </m:r>
                      </m:e>
                      <m:sup>
                        <m:r>
                          <a:rPr lang="en-US" sz="2500">
                            <a:latin typeface="Cambria Math" panose="02040503050406030204" pitchFamily="18" charset="0"/>
                          </a:rPr>
                          <m:t>2</m:t>
                        </m:r>
                      </m:sup>
                    </m:sSup>
                    <m:r>
                      <a:rPr lang="en-US" sz="2500">
                        <a:latin typeface="Cambria Math" panose="02040503050406030204" pitchFamily="18" charset="0"/>
                      </a:rPr>
                      <m:t>+</m:t>
                    </m:r>
                    <m:r>
                      <a:rPr lang="en-US" sz="2500" i="1">
                        <a:latin typeface="Cambria Math" panose="02040503050406030204" pitchFamily="18" charset="0"/>
                      </a:rPr>
                      <m:t>𝑥</m:t>
                    </m:r>
                    <m:r>
                      <a:rPr lang="en-US" sz="2500">
                        <a:latin typeface="Cambria Math" panose="02040503050406030204" pitchFamily="18" charset="0"/>
                      </a:rPr>
                      <m:t>–6=0</m:t>
                    </m:r>
                  </m:oMath>
                </a14:m>
                <a:r>
                  <a:rPr lang="nl-NL" sz="2500" dirty="0">
                    <a:latin typeface="Times New Roman" panose="02020603050405020304" pitchFamily="18" charset="0"/>
                    <a:cs typeface="Times New Roman" panose="02020603050405020304" pitchFamily="18" charset="0"/>
                  </a:rPr>
                  <a:t> có </a:t>
                </a:r>
                <a14:m>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1</m:t>
                        </m:r>
                      </m:sub>
                      <m:sup>
                        <m:r>
                          <a:rPr lang="en-US" sz="2500" i="1">
                            <a:latin typeface="Cambria Math" panose="02040503050406030204" pitchFamily="18" charset="0"/>
                          </a:rPr>
                          <m:t>2</m:t>
                        </m:r>
                      </m:sup>
                    </m:sSubSup>
                    <m:r>
                      <a:rPr lang="en-US" sz="2500">
                        <a:latin typeface="Cambria Math" panose="02040503050406030204" pitchFamily="18" charset="0"/>
                      </a:rPr>
                      <m:t>+</m:t>
                    </m:r>
                    <m:r>
                      <m:rPr>
                        <m:nor/>
                      </m:rPr>
                      <a:rPr lang="en-US" sz="2500" i="1">
                        <a:latin typeface="Cambria Math" panose="02040503050406030204" pitchFamily="18" charset="0"/>
                      </a:rPr>
                      <m:t> </m:t>
                    </m:r>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2</m:t>
                        </m:r>
                      </m:sub>
                      <m:sup>
                        <m:r>
                          <a:rPr lang="en-US" sz="2500" i="1">
                            <a:latin typeface="Cambria Math" panose="02040503050406030204" pitchFamily="18" charset="0"/>
                          </a:rPr>
                          <m:t>2</m:t>
                        </m:r>
                      </m:sup>
                    </m:sSubSup>
                  </m:oMath>
                </a14:m>
                <a:r>
                  <a:rPr lang="en-US" sz="2500" dirty="0">
                    <a:latin typeface="Times New Roman" panose="02020603050405020304" pitchFamily="18" charset="0"/>
                    <a:ea typeface="Arial" panose="020B0604020202020204" pitchFamily="34" charset="0"/>
                    <a:cs typeface="Times New Roman" panose="02020603050405020304" pitchFamily="18" charset="0"/>
                  </a:rPr>
                  <a:t> bằng:</a:t>
                </a:r>
              </a:p>
            </p:txBody>
          </p:sp>
        </mc:Choice>
        <mc:Fallback xmlns="">
          <p:sp>
            <p:nvSpPr>
              <p:cNvPr id="5" name="Rectangle 4"/>
              <p:cNvSpPr>
                <a:spLocks noRot="1" noChangeAspect="1" noMove="1" noResize="1" noEditPoints="1" noAdjustHandles="1" noChangeArrowheads="1" noChangeShapeType="1" noTextEdit="1"/>
              </p:cNvSpPr>
              <p:nvPr/>
            </p:nvSpPr>
            <p:spPr>
              <a:xfrm>
                <a:off x="202772" y="1190946"/>
                <a:ext cx="8941228" cy="677108"/>
              </a:xfrm>
              <a:prstGeom prst="rect">
                <a:avLst/>
              </a:prstGeom>
              <a:blipFill>
                <a:blip r:embed="rId4"/>
                <a:stretch>
                  <a:fillRect l="-1091" b="-991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55267" y="2268937"/>
                <a:ext cx="776175"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A. </a:t>
                </a:r>
                <a14:m>
                  <m:oMath xmlns:m="http://schemas.openxmlformats.org/officeDocument/2006/math">
                    <m:r>
                      <a:rPr lang="en-US" sz="2500" i="1">
                        <a:latin typeface="Cambria Math" panose="02040503050406030204" pitchFamily="18" charset="0"/>
                      </a:rPr>
                      <m:t>1</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55267" y="2268937"/>
                <a:ext cx="776175" cy="492443"/>
              </a:xfrm>
              <a:prstGeom prst="rect">
                <a:avLst/>
              </a:prstGeom>
              <a:blipFill>
                <a:blip r:embed="rId5"/>
                <a:stretch>
                  <a:fillRect l="-13386" t="-9877"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5267" y="2944514"/>
                <a:ext cx="942887"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B. </a:t>
                </a:r>
                <a14:m>
                  <m:oMath xmlns:m="http://schemas.openxmlformats.org/officeDocument/2006/math">
                    <m:r>
                      <a:rPr lang="en-US" sz="2500" i="1">
                        <a:latin typeface="Cambria Math" panose="02040503050406030204" pitchFamily="18" charset="0"/>
                      </a:rPr>
                      <m:t>13</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5267" y="2944514"/>
                <a:ext cx="942887" cy="492443"/>
              </a:xfrm>
              <a:prstGeom prst="rect">
                <a:avLst/>
              </a:prstGeom>
              <a:blipFill>
                <a:blip r:embed="rId6"/>
                <a:stretch>
                  <a:fillRect l="-11039" t="-9877"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638435" y="3620091"/>
                <a:ext cx="1007007"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C. </a:t>
                </a:r>
                <a14:m>
                  <m:oMath xmlns:m="http://schemas.openxmlformats.org/officeDocument/2006/math">
                    <m:r>
                      <a:rPr lang="en-US" sz="2500" i="1">
                        <a:latin typeface="Cambria Math" panose="02040503050406030204" pitchFamily="18" charset="0"/>
                      </a:rPr>
                      <m:t>−1</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638435" y="3620091"/>
                <a:ext cx="1007007" cy="492443"/>
              </a:xfrm>
              <a:prstGeom prst="rect">
                <a:avLst/>
              </a:prstGeom>
              <a:blipFill>
                <a:blip r:embed="rId7"/>
                <a:stretch>
                  <a:fillRect l="-10303" t="-11111"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55267" y="4355051"/>
                <a:ext cx="1208985"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D. </a:t>
                </a:r>
                <a14:m>
                  <m:oMath xmlns:m="http://schemas.openxmlformats.org/officeDocument/2006/math">
                    <m:r>
                      <a:rPr lang="en-US" sz="2500">
                        <a:latin typeface="Cambria Math" panose="02040503050406030204" pitchFamily="18" charset="0"/>
                      </a:rPr>
                      <m:t>−13</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55267" y="4355051"/>
                <a:ext cx="1208985" cy="492443"/>
              </a:xfrm>
              <a:prstGeom prst="rect">
                <a:avLst/>
              </a:prstGeom>
              <a:blipFill>
                <a:blip r:embed="rId8"/>
                <a:stretch>
                  <a:fillRect l="-8586" t="-9877" b="-24691"/>
                </a:stretch>
              </a:blipFill>
            </p:spPr>
            <p:txBody>
              <a:bodyPr/>
              <a:lstStyle/>
              <a:p>
                <a:r>
                  <a:rPr lang="vi-VN">
                    <a:noFill/>
                  </a:rPr>
                  <a:t> </a:t>
                </a:r>
              </a:p>
            </p:txBody>
          </p:sp>
        </mc:Fallback>
      </mc:AlternateContent>
      <p:grpSp>
        <p:nvGrpSpPr>
          <p:cNvPr id="28" name="Group 27"/>
          <p:cNvGrpSpPr/>
          <p:nvPr/>
        </p:nvGrpSpPr>
        <p:grpSpPr>
          <a:xfrm>
            <a:off x="2988841" y="2202070"/>
            <a:ext cx="6321981" cy="3935067"/>
            <a:chOff x="3207657" y="2268935"/>
            <a:chExt cx="5937454" cy="3935067"/>
          </a:xfrm>
        </p:grpSpPr>
        <p:sp>
          <p:nvSpPr>
            <p:cNvPr id="27" name="Rounded Rectangle 26"/>
            <p:cNvSpPr/>
            <p:nvPr/>
          </p:nvSpPr>
          <p:spPr>
            <a:xfrm>
              <a:off x="3207657" y="2268935"/>
              <a:ext cx="5776686" cy="3856094"/>
            </a:xfrm>
            <a:prstGeom prst="roundRect">
              <a:avLst/>
            </a:prstGeom>
            <a:solidFill>
              <a:srgbClr val="99FF66">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mc:AlternateContent xmlns:mc="http://schemas.openxmlformats.org/markup-compatibility/2006" xmlns:a14="http://schemas.microsoft.com/office/drawing/2010/main">
          <mc:Choice Requires="a14">
            <p:sp>
              <p:nvSpPr>
                <p:cNvPr id="6" name="Rectangle 5"/>
                <p:cNvSpPr/>
                <p:nvPr/>
              </p:nvSpPr>
              <p:spPr>
                <a:xfrm>
                  <a:off x="3327818" y="2310179"/>
                  <a:ext cx="5817293" cy="3893823"/>
                </a:xfrm>
                <a:prstGeom prst="rect">
                  <a:avLst/>
                </a:prstGeom>
              </p:spPr>
              <p:txBody>
                <a:bodyPr wrap="square">
                  <a:spAutoFit/>
                </a:bodyPr>
                <a:lstStyle/>
                <a:p>
                  <a:pPr>
                    <a:lnSpc>
                      <a:spcPct val="150000"/>
                    </a:lnSpc>
                  </a:pPr>
                  <a14:m>
                    <m:oMath xmlns:m="http://schemas.openxmlformats.org/officeDocument/2006/math">
                      <m:r>
                        <a:rPr lang="en-US" sz="2500" i="1">
                          <a:latin typeface="Cambria Math" panose="02040503050406030204" pitchFamily="18" charset="0"/>
                        </a:rPr>
                        <m:t>𝑎</m:t>
                      </m:r>
                      <m:r>
                        <a:rPr lang="en-US" sz="2500">
                          <a:latin typeface="Cambria Math" panose="02040503050406030204" pitchFamily="18" charset="0"/>
                        </a:rPr>
                        <m:t>.</m:t>
                      </m:r>
                      <m:r>
                        <a:rPr lang="en-US" sz="2500" i="1">
                          <a:latin typeface="Cambria Math" panose="02040503050406030204" pitchFamily="18" charset="0"/>
                        </a:rPr>
                        <m:t>𝑐</m:t>
                      </m:r>
                      <m:r>
                        <a:rPr lang="en-US" sz="2500">
                          <a:latin typeface="Cambria Math" panose="02040503050406030204" pitchFamily="18" charset="0"/>
                        </a:rPr>
                        <m:t>&lt;0 </m:t>
                      </m:r>
                    </m:oMath>
                  </a14:m>
                  <a:r>
                    <a:rPr lang="es-ES" sz="2500" dirty="0" err="1">
                      <a:latin typeface="Times New Roman" panose="02020603050405020304" pitchFamily="18" charset="0"/>
                      <a:cs typeface="Times New Roman" panose="02020603050405020304" pitchFamily="18" charset="0"/>
                    </a:rPr>
                    <a:t>phương</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trình</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có</a:t>
                  </a:r>
                  <a:r>
                    <a:rPr lang="es-ES" sz="2500" dirty="0">
                      <a:latin typeface="Times New Roman" panose="02020603050405020304" pitchFamily="18" charset="0"/>
                      <a:cs typeface="Times New Roman" panose="02020603050405020304" pitchFamily="18" charset="0"/>
                    </a:rPr>
                    <a:t> 2 </a:t>
                  </a:r>
                  <a:r>
                    <a:rPr lang="es-ES" sz="2500" dirty="0" err="1">
                      <a:latin typeface="Times New Roman" panose="02020603050405020304" pitchFamily="18" charset="0"/>
                      <a:cs typeface="Times New Roman" panose="02020603050405020304" pitchFamily="18" charset="0"/>
                    </a:rPr>
                    <a:t>nghiệm</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phân</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biệt</a:t>
                  </a:r>
                  <a:endParaRPr lang="es-ES" sz="2500" dirty="0">
                    <a:latin typeface="Times New Roman" panose="02020603050405020304" pitchFamily="18" charset="0"/>
                    <a:cs typeface="Times New Roman" panose="02020603050405020304" pitchFamily="18" charset="0"/>
                  </a:endParaRPr>
                </a:p>
                <a:p>
                  <a:pPr>
                    <a:lnSpc>
                      <a:spcPct val="150000"/>
                    </a:lnSpc>
                  </a:pPr>
                  <a:r>
                    <a:rPr lang="es-ES" sz="2500" dirty="0" err="1">
                      <a:latin typeface="Times New Roman" panose="02020603050405020304" pitchFamily="18" charset="0"/>
                      <a:cs typeface="Times New Roman" panose="02020603050405020304" pitchFamily="18" charset="0"/>
                    </a:rPr>
                    <a:t>Theo</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định</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lí</a:t>
                  </a:r>
                  <a:r>
                    <a:rPr lang="es-ES" sz="2500" dirty="0">
                      <a:latin typeface="Times New Roman" panose="02020603050405020304" pitchFamily="18" charset="0"/>
                      <a:cs typeface="Times New Roman" panose="02020603050405020304" pitchFamily="18" charset="0"/>
                    </a:rPr>
                    <a:t> Vi-Et </a:t>
                  </a:r>
                  <a:r>
                    <a:rPr lang="es-ES" sz="2500" dirty="0" err="1">
                      <a:latin typeface="Times New Roman" panose="02020603050405020304" pitchFamily="18" charset="0"/>
                      <a:cs typeface="Times New Roman" panose="02020603050405020304" pitchFamily="18" charset="0"/>
                    </a:rPr>
                    <a:t>ta</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có</a:t>
                  </a:r>
                  <a:r>
                    <a:rPr lang="es-ES" sz="2500" dirty="0">
                      <a:latin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r>
                        <a:rPr lang="en-US" sz="2500">
                          <a:latin typeface="Cambria Math" panose="02040503050406030204" pitchFamily="18" charset="0"/>
                        </a:rPr>
                        <m:t>=</m:t>
                      </m:r>
                      <m:f>
                        <m:fPr>
                          <m:ctrlPr>
                            <a:rPr lang="en-US" sz="2500" i="1">
                              <a:latin typeface="Cambria Math" panose="02040503050406030204" pitchFamily="18" charset="0"/>
                            </a:rPr>
                          </m:ctrlPr>
                        </m:fPr>
                        <m:num>
                          <m:r>
                            <a:rPr lang="en-US" sz="2500">
                              <a:latin typeface="Cambria Math" panose="02040503050406030204" pitchFamily="18" charset="0"/>
                            </a:rPr>
                            <m:t>−</m:t>
                          </m:r>
                          <m:r>
                            <a:rPr lang="en-US" sz="2500" i="1">
                              <a:latin typeface="Cambria Math" panose="02040503050406030204" pitchFamily="18" charset="0"/>
                            </a:rPr>
                            <m:t>𝑏</m:t>
                          </m:r>
                        </m:num>
                        <m:den>
                          <m:r>
                            <a:rPr lang="en-US" sz="2500" i="1">
                              <a:latin typeface="Cambria Math" panose="02040503050406030204" pitchFamily="18" charset="0"/>
                            </a:rPr>
                            <m:t>𝑎</m:t>
                          </m:r>
                        </m:den>
                      </m:f>
                      <m:r>
                        <a:rPr lang="en-US" sz="2500">
                          <a:latin typeface="Cambria Math" panose="02040503050406030204" pitchFamily="18" charset="0"/>
                        </a:rPr>
                        <m:t>=−1</m:t>
                      </m:r>
                      <m:r>
                        <a:rPr lang="en-US" sz="2500" i="1">
                          <a:latin typeface="Cambria Math" panose="02040503050406030204" pitchFamily="18" charset="0"/>
                        </a:rPr>
                        <m:t> </m:t>
                      </m:r>
                    </m:oMath>
                  </a14:m>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r>
                        <a:rPr lang="en-US" sz="2500">
                          <a:latin typeface="Cambria Math" panose="02040503050406030204" pitchFamily="18" charset="0"/>
                        </a:rPr>
                        <m:t>=</m:t>
                      </m:r>
                      <m:f>
                        <m:fPr>
                          <m:ctrlPr>
                            <a:rPr lang="en-US" sz="2500" i="1">
                              <a:latin typeface="Cambria Math" panose="02040503050406030204" pitchFamily="18" charset="0"/>
                            </a:rPr>
                          </m:ctrlPr>
                        </m:fPr>
                        <m:num>
                          <m:r>
                            <a:rPr lang="en-US" sz="2500" i="1">
                              <a:latin typeface="Cambria Math" panose="02040503050406030204" pitchFamily="18" charset="0"/>
                            </a:rPr>
                            <m:t>𝑐</m:t>
                          </m:r>
                        </m:num>
                        <m:den>
                          <m:r>
                            <a:rPr lang="en-US" sz="2500" i="1">
                              <a:latin typeface="Cambria Math" panose="02040503050406030204" pitchFamily="18" charset="0"/>
                            </a:rPr>
                            <m:t>𝑎</m:t>
                          </m:r>
                        </m:den>
                      </m:f>
                      <m:r>
                        <a:rPr lang="en-US" sz="2500">
                          <a:latin typeface="Cambria Math" panose="02040503050406030204" pitchFamily="18" charset="0"/>
                        </a:rPr>
                        <m:t>=−6</m:t>
                      </m:r>
                    </m:oMath>
                  </a14:m>
                  <a:endParaRPr lang="en-US" sz="25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1</m:t>
                            </m:r>
                          </m:sub>
                          <m:sup>
                            <m:r>
                              <a:rPr lang="en-US" sz="2500" i="1">
                                <a:latin typeface="Cambria Math" panose="02040503050406030204" pitchFamily="18" charset="0"/>
                              </a:rPr>
                              <m:t>2</m:t>
                            </m:r>
                          </m:sup>
                        </m:sSubSup>
                        <m:r>
                          <a:rPr lang="en-US" sz="2500">
                            <a:latin typeface="Cambria Math" panose="02040503050406030204" pitchFamily="18" charset="0"/>
                          </a:rPr>
                          <m:t>+</m:t>
                        </m:r>
                        <m:r>
                          <m:rPr>
                            <m:nor/>
                          </m:rPr>
                          <a:rPr lang="en-US" sz="2500" i="1">
                            <a:latin typeface="Times New Roman" panose="02020603050405020304" pitchFamily="18" charset="0"/>
                            <a:cs typeface="Times New Roman" panose="02020603050405020304" pitchFamily="18" charset="0"/>
                          </a:rPr>
                          <m:t> </m:t>
                        </m:r>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2</m:t>
                            </m:r>
                          </m:sub>
                          <m:sup>
                            <m:r>
                              <a:rPr lang="en-US" sz="2500" i="1">
                                <a:latin typeface="Cambria Math" panose="02040503050406030204" pitchFamily="18" charset="0"/>
                              </a:rPr>
                              <m:t>2</m:t>
                            </m:r>
                          </m:sup>
                        </m:sSubSup>
                        <m:r>
                          <a:rPr lang="en-US" sz="2500">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e>
                            </m:d>
                          </m:e>
                          <m:sup>
                            <m:r>
                              <a:rPr lang="en-US" sz="2500">
                                <a:latin typeface="Cambria Math" panose="02040503050406030204" pitchFamily="18" charset="0"/>
                              </a:rPr>
                              <m:t>2</m:t>
                            </m:r>
                          </m:sup>
                        </m:sSup>
                        <m:r>
                          <a:rPr lang="en-US" sz="2500">
                            <a:latin typeface="Cambria Math" panose="02040503050406030204" pitchFamily="18" charset="0"/>
                          </a:rPr>
                          <m:t>−2</m:t>
                        </m:r>
                        <m:sSub>
                          <m:sSubPr>
                            <m:ctrlPr>
                              <a:rPr lang="en-US" sz="2500" i="1">
                                <a:latin typeface="Cambria Math" panose="02040503050406030204" pitchFamily="18" charset="0"/>
                              </a:rPr>
                            </m:ctrlPr>
                          </m:sSubPr>
                          <m:e>
                            <m:r>
                              <m:rPr>
                                <m:nor/>
                              </m:rPr>
                              <a:rPr lang="en-US" sz="2500" i="1">
                                <a:latin typeface="Times New Roman" panose="02020603050405020304" pitchFamily="18" charset="0"/>
                                <a:cs typeface="Times New Roman" panose="02020603050405020304" pitchFamily="18" charset="0"/>
                              </a:rPr>
                              <m:t>x</m:t>
                            </m:r>
                          </m:e>
                          <m:sub>
                            <m:r>
                              <a:rPr lang="en-US" sz="2500">
                                <a:latin typeface="Cambria Math" panose="02040503050406030204" pitchFamily="18" charset="0"/>
                              </a:rPr>
                              <m:t>1</m:t>
                            </m:r>
                          </m:sub>
                        </m:sSub>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oMath>
                    </m:oMathPara>
                  </a14:m>
                  <a:endParaRPr lang="en-US" sz="25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500">
                            <a:latin typeface="Cambria Math" panose="02040503050406030204" pitchFamily="18" charset="0"/>
                          </a:rPr>
                          <m:t>              =1−2.</m:t>
                        </m:r>
                        <m:d>
                          <m:dPr>
                            <m:ctrlPr>
                              <a:rPr lang="en-US" sz="2500" i="1">
                                <a:latin typeface="Cambria Math" panose="02040503050406030204" pitchFamily="18" charset="0"/>
                              </a:rPr>
                            </m:ctrlPr>
                          </m:dPr>
                          <m:e>
                            <m:r>
                              <a:rPr lang="en-US" sz="2500">
                                <a:latin typeface="Cambria Math" panose="02040503050406030204" pitchFamily="18" charset="0"/>
                              </a:rPr>
                              <m:t>−6</m:t>
                            </m:r>
                          </m:e>
                        </m:d>
                        <m:r>
                          <a:rPr lang="en-US" sz="2500">
                            <a:latin typeface="Cambria Math" panose="02040503050406030204" pitchFamily="18" charset="0"/>
                          </a:rPr>
                          <m:t>=13</m:t>
                        </m:r>
                      </m:oMath>
                    </m:oMathPara>
                  </a14:m>
                  <a:endParaRPr lang="en-US" sz="2500" dirty="0">
                    <a:latin typeface="Times New Roman" panose="02020603050405020304" pitchFamily="18" charset="0"/>
                    <a:cs typeface="Times New Roman" panose="02020603050405020304" pitchFamily="18" charset="0"/>
                  </a:endParaRPr>
                </a:p>
                <a:p>
                  <a:pPr>
                    <a:lnSpc>
                      <a:spcPct val="150000"/>
                    </a:lnSpc>
                  </a:pPr>
                  <a:r>
                    <a:rPr lang="en-US" sz="2500" b="1" dirty="0" err="1">
                      <a:latin typeface="Times New Roman" panose="02020603050405020304" pitchFamily="18" charset="0"/>
                      <a:cs typeface="Times New Roman" panose="02020603050405020304" pitchFamily="18" charset="0"/>
                    </a:rPr>
                    <a:t>Chọn</a:t>
                  </a:r>
                  <a:r>
                    <a:rPr lang="en-US" sz="2500" b="1" dirty="0">
                      <a:latin typeface="Times New Roman" panose="02020603050405020304" pitchFamily="18" charset="0"/>
                      <a:cs typeface="Times New Roman" panose="02020603050405020304" pitchFamily="18" charset="0"/>
                    </a:rPr>
                    <a:t> B</a:t>
                  </a:r>
                </a:p>
              </p:txBody>
            </p:sp>
          </mc:Choice>
          <mc:Fallback xmlns="">
            <p:sp>
              <p:nvSpPr>
                <p:cNvPr id="6" name="Rectangle 5"/>
                <p:cNvSpPr>
                  <a:spLocks noRot="1" noChangeAspect="1" noMove="1" noResize="1" noEditPoints="1" noAdjustHandles="1" noChangeArrowheads="1" noChangeShapeType="1" noTextEdit="1"/>
                </p:cNvSpPr>
                <p:nvPr/>
              </p:nvSpPr>
              <p:spPr>
                <a:xfrm>
                  <a:off x="3327818" y="2310179"/>
                  <a:ext cx="5817293" cy="3893823"/>
                </a:xfrm>
                <a:prstGeom prst="rect">
                  <a:avLst/>
                </a:prstGeom>
                <a:blipFill>
                  <a:blip r:embed="rId9"/>
                  <a:stretch>
                    <a:fillRect l="-1575"/>
                  </a:stretch>
                </a:blipFill>
              </p:spPr>
              <p:txBody>
                <a:bodyPr/>
                <a:lstStyle/>
                <a:p>
                  <a:r>
                    <a:rPr lang="vi-VN">
                      <a:noFill/>
                    </a:rPr>
                    <a:t> </a:t>
                  </a:r>
                </a:p>
              </p:txBody>
            </p:sp>
          </mc:Fallback>
        </mc:AlternateContent>
      </p:grpSp>
      <p:pic>
        <p:nvPicPr>
          <p:cNvPr id="18" name="Picture 2" descr="Kết quả hình ảnh cho mảnh ghép">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9" name="D1"/>
          <p:cNvSpPr/>
          <p:nvPr/>
        </p:nvSpPr>
        <p:spPr>
          <a:xfrm>
            <a:off x="1273168" y="310773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0" name="D2" descr="Kết quả hình ảnh cho đúng sai png"/>
          <p:cNvPicPr>
            <a:picLocks noChangeAspect="1" noChangeArrowheads="1"/>
          </p:cNvPicPr>
          <p:nvPr/>
        </p:nvPicPr>
        <p:blipFill>
          <a:blip r:embed="rId12"/>
          <a:srcRect/>
          <a:stretch>
            <a:fillRect/>
          </a:stretch>
        </p:blipFill>
        <p:spPr bwMode="auto">
          <a:xfrm>
            <a:off x="1235068" y="3069631"/>
            <a:ext cx="304800" cy="304800"/>
          </a:xfrm>
          <a:prstGeom prst="rect">
            <a:avLst/>
          </a:prstGeom>
          <a:noFill/>
          <a:ln w="9525">
            <a:noFill/>
            <a:miter lim="800000"/>
            <a:headEnd/>
            <a:tailEnd/>
          </a:ln>
        </p:spPr>
      </p:pic>
      <p:sp>
        <p:nvSpPr>
          <p:cNvPr id="21" name="S3"/>
          <p:cNvSpPr/>
          <p:nvPr/>
        </p:nvSpPr>
        <p:spPr>
          <a:xfrm>
            <a:off x="1285868" y="2399234"/>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2" name="SS3" descr="Hình ảnh có liên quan"/>
          <p:cNvPicPr>
            <a:picLocks noChangeAspect="1" noChangeArrowheads="1"/>
          </p:cNvPicPr>
          <p:nvPr/>
        </p:nvPicPr>
        <p:blipFill>
          <a:blip r:embed="rId13"/>
          <a:srcRect l="14398" t="13542" r="14490" b="14236"/>
          <a:stretch>
            <a:fillRect/>
          </a:stretch>
        </p:blipFill>
        <p:spPr bwMode="auto">
          <a:xfrm>
            <a:off x="1273170" y="2381774"/>
            <a:ext cx="252413" cy="255587"/>
          </a:xfrm>
          <a:prstGeom prst="rect">
            <a:avLst/>
          </a:prstGeom>
          <a:noFill/>
          <a:ln w="9525">
            <a:noFill/>
            <a:miter lim="800000"/>
            <a:headEnd/>
            <a:tailEnd/>
          </a:ln>
        </p:spPr>
      </p:pic>
      <p:sp>
        <p:nvSpPr>
          <p:cNvPr id="23" name="S3"/>
          <p:cNvSpPr/>
          <p:nvPr/>
        </p:nvSpPr>
        <p:spPr>
          <a:xfrm>
            <a:off x="1262055" y="373991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4" name="SS3" descr="Hình ảnh có liên quan"/>
          <p:cNvPicPr>
            <a:picLocks noChangeAspect="1" noChangeArrowheads="1"/>
          </p:cNvPicPr>
          <p:nvPr/>
        </p:nvPicPr>
        <p:blipFill>
          <a:blip r:embed="rId13"/>
          <a:srcRect l="14398" t="13542" r="14490" b="14236"/>
          <a:stretch>
            <a:fillRect/>
          </a:stretch>
        </p:blipFill>
        <p:spPr bwMode="auto">
          <a:xfrm>
            <a:off x="1249357" y="3722453"/>
            <a:ext cx="252413" cy="255587"/>
          </a:xfrm>
          <a:prstGeom prst="rect">
            <a:avLst/>
          </a:prstGeom>
          <a:noFill/>
          <a:ln w="9525">
            <a:noFill/>
            <a:miter lim="800000"/>
            <a:headEnd/>
            <a:tailEnd/>
          </a:ln>
        </p:spPr>
      </p:pic>
      <p:sp>
        <p:nvSpPr>
          <p:cNvPr id="25" name="S3"/>
          <p:cNvSpPr/>
          <p:nvPr/>
        </p:nvSpPr>
        <p:spPr>
          <a:xfrm>
            <a:off x="1262282" y="448739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6" name="SS3" descr="Hình ảnh có liên quan"/>
          <p:cNvPicPr>
            <a:picLocks noChangeAspect="1" noChangeArrowheads="1"/>
          </p:cNvPicPr>
          <p:nvPr/>
        </p:nvPicPr>
        <p:blipFill>
          <a:blip r:embed="rId13"/>
          <a:srcRect l="14398" t="13542" r="14490" b="14236"/>
          <a:stretch>
            <a:fillRect/>
          </a:stretch>
        </p:blipFill>
        <p:spPr bwMode="auto">
          <a:xfrm>
            <a:off x="1249584" y="4469939"/>
            <a:ext cx="252413" cy="255587"/>
          </a:xfrm>
          <a:prstGeom prst="rect">
            <a:avLst/>
          </a:prstGeom>
          <a:noFill/>
          <a:ln w="9525">
            <a:noFill/>
            <a:miter lim="800000"/>
            <a:headEnd/>
            <a:tailEnd/>
          </a:ln>
        </p:spPr>
      </p:pic>
      <p:pic>
        <p:nvPicPr>
          <p:cNvPr id="29" name="Picture 28"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a:stretch>
            <a:fillRect/>
          </a:stretch>
        </p:blipFill>
        <p:spPr>
          <a:xfrm>
            <a:off x="7747897" y="247436"/>
            <a:ext cx="1396105" cy="1030313"/>
          </a:xfrm>
          <a:prstGeom prst="rect">
            <a:avLst/>
          </a:prstGeom>
        </p:spPr>
      </p:pic>
    </p:spTree>
    <p:extLst>
      <p:ext uri="{BB962C8B-B14F-4D97-AF65-F5344CB8AC3E}">
        <p14:creationId xmlns:p14="http://schemas.microsoft.com/office/powerpoint/2010/main" val="27475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9" presetClass="emph" presetSubtype="0" fill="hold" nodeType="afterEffect">
                                  <p:stCondLst>
                                    <p:cond delay="0"/>
                                  </p:stCondLst>
                                  <p:childTnLst>
                                    <p:animClr clrSpc="rgb" dir="cw">
                                      <p:cBhvr override="childStyle">
                                        <p:cTn id="16" dur="500" fill="hold"/>
                                        <p:tgtEl>
                                          <p:spTgt spid="19"/>
                                        </p:tgtEl>
                                        <p:attrNameLst>
                                          <p:attrName>style.color</p:attrName>
                                        </p:attrNameLst>
                                      </p:cBhvr>
                                      <p:to>
                                        <a:schemeClr val="accent2"/>
                                      </p:to>
                                    </p:animClr>
                                    <p:animClr clrSpc="rgb" dir="cw">
                                      <p:cBhvr>
                                        <p:cTn id="17" dur="500" fill="hold"/>
                                        <p:tgtEl>
                                          <p:spTgt spid="19"/>
                                        </p:tgtEl>
                                        <p:attrNameLst>
                                          <p:attrName>fillcolor</p:attrName>
                                        </p:attrNameLst>
                                      </p:cBhvr>
                                      <p:to>
                                        <a:schemeClr val="accent2"/>
                                      </p:to>
                                    </p:animClr>
                                    <p:set>
                                      <p:cBhvr>
                                        <p:cTn id="18" dur="500" fill="hold"/>
                                        <p:tgtEl>
                                          <p:spTgt spid="19"/>
                                        </p:tgtEl>
                                        <p:attrNameLst>
                                          <p:attrName>fill.type</p:attrName>
                                        </p:attrNameLst>
                                      </p:cBhvr>
                                      <p:to>
                                        <p:strVal val="solid"/>
                                      </p:to>
                                    </p:set>
                                    <p:set>
                                      <p:cBhvr>
                                        <p:cTn id="19" dur="500" fill="hold"/>
                                        <p:tgtEl>
                                          <p:spTgt spid="19"/>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grpId="0" nodeType="clickEffect">
                                  <p:stCondLst>
                                    <p:cond delay="0"/>
                                  </p:stCondLst>
                                  <p:childTnLst>
                                    <p:animClr clrSpc="rgb" dir="cw">
                                      <p:cBhvr override="childStyle">
                                        <p:cTn id="24" dur="500" fill="hold"/>
                                        <p:tgtEl>
                                          <p:spTgt spid="21"/>
                                        </p:tgtEl>
                                        <p:attrNameLst>
                                          <p:attrName>style.color</p:attrName>
                                        </p:attrNameLst>
                                      </p:cBhvr>
                                      <p:to>
                                        <a:schemeClr val="accent2"/>
                                      </p:to>
                                    </p:animClr>
                                    <p:animClr clrSpc="rgb" dir="cw">
                                      <p:cBhvr>
                                        <p:cTn id="25" dur="500" fill="hold"/>
                                        <p:tgtEl>
                                          <p:spTgt spid="21"/>
                                        </p:tgtEl>
                                        <p:attrNameLst>
                                          <p:attrName>fillcolor</p:attrName>
                                        </p:attrNameLst>
                                      </p:cBhvr>
                                      <p:to>
                                        <a:schemeClr val="accent2"/>
                                      </p:to>
                                    </p:animClr>
                                    <p:set>
                                      <p:cBhvr>
                                        <p:cTn id="26" dur="500" fill="hold"/>
                                        <p:tgtEl>
                                          <p:spTgt spid="21"/>
                                        </p:tgtEl>
                                        <p:attrNameLst>
                                          <p:attrName>fill.type</p:attrName>
                                        </p:attrNameLst>
                                      </p:cBhvr>
                                      <p:to>
                                        <p:strVal val="solid"/>
                                      </p:to>
                                    </p:set>
                                    <p:set>
                                      <p:cBhvr>
                                        <p:cTn id="27" dur="500" fill="hold"/>
                                        <p:tgtEl>
                                          <p:spTgt spid="2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2_(new).wav"/>
                                        </p:tgtEl>
                                      </p:cMediaNode>
                                    </p:audio>
                                  </p:sub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23"/>
                                        </p:tgtEl>
                                        <p:attrNameLst>
                                          <p:attrName>style.color</p:attrName>
                                        </p:attrNameLst>
                                      </p:cBhvr>
                                      <p:to>
                                        <a:schemeClr val="accent2"/>
                                      </p:to>
                                    </p:animClr>
                                    <p:animClr clrSpc="rgb" dir="cw">
                                      <p:cBhvr>
                                        <p:cTn id="37" dur="500" fill="hold"/>
                                        <p:tgtEl>
                                          <p:spTgt spid="23"/>
                                        </p:tgtEl>
                                        <p:attrNameLst>
                                          <p:attrName>fillcolor</p:attrName>
                                        </p:attrNameLst>
                                      </p:cBhvr>
                                      <p:to>
                                        <a:schemeClr val="accent2"/>
                                      </p:to>
                                    </p:animClr>
                                    <p:set>
                                      <p:cBhvr>
                                        <p:cTn id="38" dur="500" fill="hold"/>
                                        <p:tgtEl>
                                          <p:spTgt spid="23"/>
                                        </p:tgtEl>
                                        <p:attrNameLst>
                                          <p:attrName>fill.type</p:attrName>
                                        </p:attrNameLst>
                                      </p:cBhvr>
                                      <p:to>
                                        <p:strVal val="solid"/>
                                      </p:to>
                                    </p:set>
                                    <p:set>
                                      <p:cBhvr>
                                        <p:cTn id="39" dur="500" fill="hold"/>
                                        <p:tgtEl>
                                          <p:spTgt spid="2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SAI2_(new).wav"/>
                                        </p:tgtEl>
                                      </p:cMediaNode>
                                    </p:audio>
                                  </p:sub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set>
                                      <p:cBhvr>
                                        <p:cTn id="51" dur="500" fill="hold"/>
                                        <p:tgtEl>
                                          <p:spTgt spid="2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SAI2_(new).wav"/>
                                        </p:tgtEl>
                                      </p:cMediaNode>
                                    </p:audio>
                                  </p:sub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nextCondLst>
                <p:cond evt="onClick" delay="0">
                  <p:tgtEl>
                    <p:spTgt spid="25"/>
                  </p:tgtEl>
                </p:cond>
              </p:nextCondLst>
            </p:seq>
          </p:childTnLst>
        </p:cTn>
      </p:par>
    </p:tnLst>
    <p:bldLst>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àn cảnh vụ cháy lớn ở Nhà thờ Đức Bà Paris, Pháp | VTV.VN">
            <a:extLst>
              <a:ext uri="{FF2B5EF4-FFF2-40B4-BE49-F238E27FC236}">
                <a16:creationId xmlns:a16="http://schemas.microsoft.com/office/drawing/2014/main" xmlns="" id="{7E078DE5-80A6-4718-8FB8-6C986F737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24772"/>
            <a:ext cx="6191250" cy="4438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889F8DD-1057-4A40-807E-B86BC91ACE18}"/>
              </a:ext>
            </a:extLst>
          </p:cNvPr>
          <p:cNvSpPr txBox="1"/>
          <p:nvPr/>
        </p:nvSpPr>
        <p:spPr>
          <a:xfrm>
            <a:off x="238432" y="5379546"/>
            <a:ext cx="8667136" cy="954107"/>
          </a:xfrm>
          <a:prstGeom prst="rect">
            <a:avLst/>
          </a:prstGeom>
          <a:noFill/>
        </p:spPr>
        <p:txBody>
          <a:bodyPr wrap="square">
            <a:spAutoFit/>
          </a:bodyPr>
          <a:lstStyle/>
          <a:p>
            <a:pPr algn="ctr"/>
            <a:r>
              <a:rPr lang="en-US" sz="2800" dirty="0">
                <a:latin typeface="Times New Roman" panose="02020603050405020304" pitchFamily="18" charset="0"/>
              </a:rPr>
              <a:t>Vào </a:t>
            </a:r>
            <a:r>
              <a:rPr lang="en-US" sz="2800" dirty="0" err="1">
                <a:latin typeface="Times New Roman" panose="02020603050405020304" pitchFamily="18" charset="0"/>
              </a:rPr>
              <a:t>18h50</a:t>
            </a:r>
            <a:r>
              <a:rPr lang="en-US" sz="2800" dirty="0">
                <a:latin typeface="Times New Roman" panose="02020603050405020304" pitchFamily="18" charset="0"/>
              </a:rPr>
              <a:t> ngày 15/4/2019, một đám cháy đã bùng phát tại Nhà thờ Đức Bà Paris.</a:t>
            </a:r>
            <a:endParaRPr lang="en-US" sz="2800" dirty="0"/>
          </a:p>
        </p:txBody>
      </p:sp>
      <p:pic>
        <p:nvPicPr>
          <p:cNvPr id="5" name="Picture 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02774" y="169749"/>
            <a:ext cx="865707" cy="865707"/>
          </a:xfrm>
          <a:prstGeom prst="rect">
            <a:avLst/>
          </a:prstGeom>
        </p:spPr>
      </p:pic>
    </p:spTree>
    <p:extLst>
      <p:ext uri="{BB962C8B-B14F-4D97-AF65-F5344CB8AC3E}">
        <p14:creationId xmlns:p14="http://schemas.microsoft.com/office/powerpoint/2010/main" val="4052238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D94763-EA52-42D8-B7D0-321487296701}"/>
              </a:ext>
            </a:extLst>
          </p:cNvPr>
          <p:cNvSpPr txBox="1"/>
          <p:nvPr/>
        </p:nvSpPr>
        <p:spPr>
          <a:xfrm>
            <a:off x="658763" y="412957"/>
            <a:ext cx="7098891"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KỸ NĂNG PHÒNG CHÁY</a:t>
            </a:r>
          </a:p>
        </p:txBody>
      </p:sp>
      <p:pic>
        <p:nvPicPr>
          <p:cNvPr id="5" name="Hướng dẫn kỹ năng thoát hiểm khi có cháy">
            <a:hlinkClick r:id="" action="ppaction://media"/>
            <a:extLst>
              <a:ext uri="{FF2B5EF4-FFF2-40B4-BE49-F238E27FC236}">
                <a16:creationId xmlns:a16="http://schemas.microsoft.com/office/drawing/2014/main" xmlns="" id="{7A7FF5FE-3701-4013-BBD3-A5B9F81C25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548" y="1586711"/>
            <a:ext cx="7925731" cy="4458224"/>
          </a:xfrm>
          <a:prstGeom prst="rect">
            <a:avLst/>
          </a:prstGeom>
        </p:spPr>
      </p:pic>
      <p:pic>
        <p:nvPicPr>
          <p:cNvPr id="6" name="Picture 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9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7"/>
          <p:cNvGrpSpPr>
            <a:grpSpLocks/>
          </p:cNvGrpSpPr>
          <p:nvPr/>
        </p:nvGrpSpPr>
        <p:grpSpPr bwMode="auto">
          <a:xfrm>
            <a:off x="2" y="2"/>
            <a:ext cx="9248215" cy="6857999"/>
            <a:chOff x="-178594" y="-155575"/>
            <a:chExt cx="9474200" cy="7169150"/>
          </a:xfrm>
        </p:grpSpPr>
        <p:pic>
          <p:nvPicPr>
            <p:cNvPr id="3"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1854473" y="444478"/>
            <a:ext cx="5539273" cy="692497"/>
          </a:xfrm>
          <a:prstGeom prst="rect">
            <a:avLst/>
          </a:prstGeom>
          <a:noFill/>
        </p:spPr>
        <p:txBody>
          <a:bodyPr wrap="none" lIns="68580" tIns="34290" rIns="68580" bIns="34290">
            <a:spAutoFit/>
          </a:bodyPr>
          <a:lstStyle/>
          <a:p>
            <a:pPr algn="ctr" defTabSz="685800"/>
            <a:r>
              <a:rPr lang="en-US" sz="405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KÍ HIỆU HOẠT ĐỘNG</a:t>
            </a:r>
          </a:p>
        </p:txBody>
      </p:sp>
      <p:grpSp>
        <p:nvGrpSpPr>
          <p:cNvPr id="25" name="Group 24"/>
          <p:cNvGrpSpPr/>
          <p:nvPr/>
        </p:nvGrpSpPr>
        <p:grpSpPr>
          <a:xfrm>
            <a:off x="1358465" y="2213897"/>
            <a:ext cx="5966478" cy="674548"/>
            <a:chOff x="1358465" y="2213897"/>
            <a:chExt cx="5966478" cy="674548"/>
          </a:xfrm>
        </p:grpSpPr>
        <p:sp>
          <p:nvSpPr>
            <p:cNvPr id="11" name="TextBox 10"/>
            <p:cNvSpPr txBox="1"/>
            <p:nvPr/>
          </p:nvSpPr>
          <p:spPr>
            <a:xfrm>
              <a:off x="1358465" y="2308346"/>
              <a:ext cx="5828761"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 </a:t>
              </a:r>
            </a:p>
          </p:txBody>
        </p:sp>
        <p:pic>
          <p:nvPicPr>
            <p:cNvPr id="15" name="Picture 14"/>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50395" y="2213897"/>
              <a:ext cx="674548" cy="674548"/>
            </a:xfrm>
            <a:prstGeom prst="rect">
              <a:avLst/>
            </a:prstGeom>
          </p:spPr>
        </p:pic>
      </p:grpSp>
      <p:grpSp>
        <p:nvGrpSpPr>
          <p:cNvPr id="26" name="Group 25"/>
          <p:cNvGrpSpPr/>
          <p:nvPr/>
        </p:nvGrpSpPr>
        <p:grpSpPr>
          <a:xfrm>
            <a:off x="1393996" y="2863606"/>
            <a:ext cx="4585680" cy="746734"/>
            <a:chOff x="1393996" y="2863606"/>
            <a:chExt cx="4585680" cy="746734"/>
          </a:xfrm>
        </p:grpSpPr>
        <p:sp>
          <p:nvSpPr>
            <p:cNvPr id="12" name="TextBox 11"/>
            <p:cNvSpPr txBox="1"/>
            <p:nvPr/>
          </p:nvSpPr>
          <p:spPr>
            <a:xfrm>
              <a:off x="1393996" y="2995393"/>
              <a:ext cx="4279160"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3.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32942" y="2863606"/>
              <a:ext cx="746734" cy="746734"/>
            </a:xfrm>
            <a:prstGeom prst="rect">
              <a:avLst/>
            </a:prstGeom>
          </p:spPr>
        </p:pic>
      </p:grpSp>
      <p:grpSp>
        <p:nvGrpSpPr>
          <p:cNvPr id="27" name="Group 26"/>
          <p:cNvGrpSpPr/>
          <p:nvPr/>
        </p:nvGrpSpPr>
        <p:grpSpPr>
          <a:xfrm>
            <a:off x="1379652" y="3518615"/>
            <a:ext cx="5779045" cy="648317"/>
            <a:chOff x="1379650" y="3518613"/>
            <a:chExt cx="5779045" cy="648317"/>
          </a:xfrm>
        </p:grpSpPr>
        <p:sp>
          <p:nvSpPr>
            <p:cNvPr id="14" name="TextBox 13"/>
            <p:cNvSpPr txBox="1"/>
            <p:nvPr/>
          </p:nvSpPr>
          <p:spPr>
            <a:xfrm>
              <a:off x="1379650" y="3585502"/>
              <a:ext cx="5372121"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4.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tòi</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0378" y="3518613"/>
              <a:ext cx="648317" cy="648317"/>
            </a:xfrm>
            <a:prstGeom prst="rect">
              <a:avLst/>
            </a:prstGeom>
          </p:spPr>
        </p:pic>
      </p:grpSp>
      <p:sp>
        <p:nvSpPr>
          <p:cNvPr id="10" name="Slide Number Placeholder 9"/>
          <p:cNvSpPr>
            <a:spLocks noGrp="1"/>
          </p:cNvSpPr>
          <p:nvPr>
            <p:ph type="sldNum" sz="quarter" idx="12"/>
          </p:nvPr>
        </p:nvSpPr>
        <p:spPr>
          <a:xfrm>
            <a:off x="6512678" y="5632800"/>
            <a:ext cx="2057400" cy="273844"/>
          </a:xfrm>
        </p:spPr>
        <p:txBody>
          <a:bodyPr/>
          <a:lstStyle/>
          <a:p>
            <a:pPr defTabSz="685800"/>
            <a:fld id="{BB8DE407-7A96-4159-9D0D-6BF893C5C35A}" type="slidenum">
              <a:rPr lang="en-US">
                <a:solidFill>
                  <a:prstClr val="black">
                    <a:tint val="75000"/>
                  </a:prstClr>
                </a:solidFill>
                <a:latin typeface="Calibri" panose="020F0502020204030204"/>
              </a:rPr>
              <a:pPr defTabSz="685800"/>
              <a:t>3</a:t>
            </a:fld>
            <a:endParaRPr lang="en-US">
              <a:solidFill>
                <a:prstClr val="black">
                  <a:tint val="75000"/>
                </a:prstClr>
              </a:solidFill>
              <a:latin typeface="Calibri" panose="020F0502020204030204"/>
            </a:endParaRPr>
          </a:p>
        </p:txBody>
      </p:sp>
      <p:sp>
        <p:nvSpPr>
          <p:cNvPr id="13" name="Date Placeholder 12"/>
          <p:cNvSpPr>
            <a:spLocks noGrp="1"/>
          </p:cNvSpPr>
          <p:nvPr>
            <p:ph type="dt" sz="half" idx="10"/>
          </p:nvPr>
        </p:nvSpPr>
        <p:spPr>
          <a:xfrm>
            <a:off x="555014" y="5632800"/>
            <a:ext cx="2057400" cy="273844"/>
          </a:xfrm>
        </p:spPr>
        <p:txBody>
          <a:bodyPr/>
          <a:lstStyle/>
          <a:p>
            <a:pPr defTabSz="685800"/>
            <a:fld id="{05DAB672-718D-4215-98E6-553C1C40D26A}" type="datetime1">
              <a:rPr lang="en-US">
                <a:solidFill>
                  <a:prstClr val="black">
                    <a:tint val="75000"/>
                  </a:prstClr>
                </a:solidFill>
                <a:latin typeface="Calibri" panose="020F0502020204030204"/>
              </a:rPr>
              <a:pPr defTabSz="685800"/>
              <a:t>2/21/2022</a:t>
            </a:fld>
            <a:endParaRPr lang="en-US" dirty="0">
              <a:solidFill>
                <a:prstClr val="black">
                  <a:tint val="75000"/>
                </a:prstClr>
              </a:solidFill>
              <a:latin typeface="Calibri" panose="020F0502020204030204"/>
            </a:endParaRPr>
          </a:p>
        </p:txBody>
      </p:sp>
      <p:pic>
        <p:nvPicPr>
          <p:cNvPr id="18" name="Picture 17">
            <a:extLst>
              <a:ext uri="{FF2B5EF4-FFF2-40B4-BE49-F238E27FC236}">
                <a16:creationId xmlns:a16="http://schemas.microsoft.com/office/drawing/2014/main" xmlns="" id="{F5F0387D-CEB3-4D01-B097-E93181CF9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9648" y="4724756"/>
            <a:ext cx="995613" cy="995613"/>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1804" y="4504856"/>
            <a:ext cx="1256020" cy="1256020"/>
          </a:xfrm>
          <a:prstGeom prst="rect">
            <a:avLst/>
          </a:prstGeom>
        </p:spPr>
      </p:pic>
      <p:pic>
        <p:nvPicPr>
          <p:cNvPr id="20" name="Picture 19">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618201" y="4653600"/>
            <a:ext cx="1066768" cy="1066768"/>
          </a:xfrm>
          <a:prstGeom prst="rect">
            <a:avLst/>
          </a:prstGeom>
        </p:spPr>
      </p:pic>
      <p:pic>
        <p:nvPicPr>
          <p:cNvPr id="21" name="Picture 20">
            <a:extLst>
              <a:ext uri="{FF2B5EF4-FFF2-40B4-BE49-F238E27FC236}">
                <a16:creationId xmlns:a16="http://schemas.microsoft.com/office/drawing/2014/main" xmlns="" id="{551E4DC2-0B49-4FB2-B8C1-231C030CAE4B}"/>
              </a:ext>
            </a:extLst>
          </p:cNvPr>
          <p:cNvPicPr>
            <a:picLocks noChangeAspect="1"/>
          </p:cNvPicPr>
          <p:nvPr/>
        </p:nvPicPr>
        <p:blipFill>
          <a:blip r:embed="rId10"/>
          <a:stretch>
            <a:fillRect/>
          </a:stretch>
        </p:blipFill>
        <p:spPr>
          <a:xfrm>
            <a:off x="4686369" y="4239750"/>
            <a:ext cx="1175926" cy="804302"/>
          </a:xfrm>
          <a:prstGeom prst="rect">
            <a:avLst/>
          </a:prstGeom>
        </p:spPr>
      </p:pic>
      <p:pic>
        <p:nvPicPr>
          <p:cNvPr id="22" name="Picture 21">
            <a:extLst>
              <a:ext uri="{FF2B5EF4-FFF2-40B4-BE49-F238E27FC236}">
                <a16:creationId xmlns:a16="http://schemas.microsoft.com/office/drawing/2014/main" xmlns="" id="{75CBC910-51FE-44A7-A09E-097F9F57527C}"/>
              </a:ext>
            </a:extLst>
          </p:cNvPr>
          <p:cNvPicPr>
            <a:picLocks noChangeAspect="1"/>
          </p:cNvPicPr>
          <p:nvPr/>
        </p:nvPicPr>
        <p:blipFill>
          <a:blip r:embed="rId11"/>
          <a:stretch>
            <a:fillRect/>
          </a:stretch>
        </p:blipFill>
        <p:spPr>
          <a:xfrm>
            <a:off x="7340135" y="4183768"/>
            <a:ext cx="1175926" cy="804302"/>
          </a:xfrm>
          <a:prstGeom prst="rect">
            <a:avLst/>
          </a:prstGeom>
        </p:spPr>
      </p:pic>
      <p:pic>
        <p:nvPicPr>
          <p:cNvPr id="23" name="Picture 22">
            <a:extLst>
              <a:ext uri="{FF2B5EF4-FFF2-40B4-BE49-F238E27FC236}">
                <a16:creationId xmlns:a16="http://schemas.microsoft.com/office/drawing/2014/main" xmlns="" id="{CB4DEC2C-107C-4E99-A056-D6622B336243}"/>
              </a:ext>
            </a:extLst>
          </p:cNvPr>
          <p:cNvPicPr>
            <a:picLocks noChangeAspect="1"/>
          </p:cNvPicPr>
          <p:nvPr/>
        </p:nvPicPr>
        <p:blipFill>
          <a:blip r:embed="rId12"/>
          <a:stretch>
            <a:fillRect/>
          </a:stretch>
        </p:blipFill>
        <p:spPr>
          <a:xfrm>
            <a:off x="2203093" y="4102705"/>
            <a:ext cx="1263524" cy="804302"/>
          </a:xfrm>
          <a:prstGeom prst="rect">
            <a:avLst/>
          </a:prstGeom>
        </p:spPr>
      </p:pic>
      <p:grpSp>
        <p:nvGrpSpPr>
          <p:cNvPr id="9" name="Group 8"/>
          <p:cNvGrpSpPr/>
          <p:nvPr/>
        </p:nvGrpSpPr>
        <p:grpSpPr>
          <a:xfrm>
            <a:off x="1440210" y="1331154"/>
            <a:ext cx="4708476" cy="871804"/>
            <a:chOff x="1440210" y="1331154"/>
            <a:chExt cx="4708476" cy="871804"/>
          </a:xfrm>
        </p:grpSpPr>
        <p:sp>
          <p:nvSpPr>
            <p:cNvPr id="8" name="TextBox 7"/>
            <p:cNvSpPr txBox="1"/>
            <p:nvPr/>
          </p:nvSpPr>
          <p:spPr>
            <a:xfrm>
              <a:off x="1440210" y="1586257"/>
              <a:ext cx="4696069"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1. Hoạt động khởi động</a:t>
              </a:r>
              <a:r>
                <a:rPr lang="en-US" sz="2100" dirty="0">
                  <a:solidFill>
                    <a:prstClr val="black"/>
                  </a:solidFill>
                  <a:latin typeface="Times New Roman" panose="02020603050405020304" pitchFamily="18" charset="0"/>
                  <a:cs typeface="Times New Roman" panose="02020603050405020304" pitchFamily="18" charset="0"/>
                </a:rPr>
                <a:t>: </a:t>
              </a:r>
            </a:p>
          </p:txBody>
        </p:sp>
        <p:pic>
          <p:nvPicPr>
            <p:cNvPr id="24" name="Picture 23"/>
            <p:cNvPicPr>
              <a:picLocks noChangeAspect="1"/>
            </p:cNvPicPr>
            <p:nvPr/>
          </p:nvPicPr>
          <p:blipFill>
            <a:blip r:embed="rId13"/>
            <a:stretch>
              <a:fillRect/>
            </a:stretch>
          </p:blipFill>
          <p:spPr>
            <a:xfrm>
              <a:off x="5276882" y="1331154"/>
              <a:ext cx="871804" cy="871804"/>
            </a:xfrm>
            <a:prstGeom prst="rect">
              <a:avLst/>
            </a:prstGeom>
          </p:spPr>
        </p:pic>
      </p:grpSp>
    </p:spTree>
    <p:extLst>
      <p:ext uri="{BB962C8B-B14F-4D97-AF65-F5344CB8AC3E}">
        <p14:creationId xmlns:p14="http://schemas.microsoft.com/office/powerpoint/2010/main" val="3917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623" y="4983615"/>
            <a:ext cx="4458315" cy="168450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621" y="4592149"/>
            <a:ext cx="4389932" cy="97697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84" y="2100655"/>
            <a:ext cx="2931990" cy="328270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rotWithShape="1">
          <a:blip r:embed="rId5">
            <a:extLst>
              <a:ext uri="{28A0092B-C50C-407E-A947-70E740481C1C}">
                <a14:useLocalDpi xmlns:a14="http://schemas.microsoft.com/office/drawing/2010/main" val="0"/>
              </a:ext>
            </a:extLst>
          </a:blip>
          <a:srcRect l="9910"/>
          <a:stretch/>
        </p:blipFill>
        <p:spPr bwMode="auto">
          <a:xfrm>
            <a:off x="3457574" y="126251"/>
            <a:ext cx="4415871" cy="139938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642">
            <a:off x="573114" y="435284"/>
            <a:ext cx="3113967" cy="30491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rotWithShape="1">
          <a:blip r:embed="rId7">
            <a:extLst>
              <a:ext uri="{28A0092B-C50C-407E-A947-70E740481C1C}">
                <a14:useLocalDpi xmlns:a14="http://schemas.microsoft.com/office/drawing/2010/main" val="0"/>
              </a:ext>
            </a:extLst>
          </a:blip>
          <a:srcRect l="8674" t="28766" b="8694"/>
          <a:stretch/>
        </p:blipFill>
        <p:spPr bwMode="auto">
          <a:xfrm>
            <a:off x="4935861" y="2891225"/>
            <a:ext cx="4150605" cy="13283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rotWithShape="1">
          <a:blip r:embed="rId8">
            <a:extLst>
              <a:ext uri="{28A0092B-C50C-407E-A947-70E740481C1C}">
                <a14:useLocalDpi xmlns:a14="http://schemas.microsoft.com/office/drawing/2010/main" val="0"/>
              </a:ext>
            </a:extLst>
          </a:blip>
          <a:srcRect b="39423"/>
          <a:stretch/>
        </p:blipFill>
        <p:spPr bwMode="auto">
          <a:xfrm>
            <a:off x="4620278" y="1270776"/>
            <a:ext cx="4328934" cy="185342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210" y="2144978"/>
            <a:ext cx="3781425" cy="12536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88" y="1835118"/>
            <a:ext cx="2667875" cy="19379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208210" y="169749"/>
            <a:ext cx="865707" cy="865707"/>
          </a:xfrm>
          <a:prstGeom prst="rect">
            <a:avLst/>
          </a:prstGeom>
        </p:spPr>
      </p:pic>
    </p:spTree>
    <p:extLst>
      <p:ext uri="{BB962C8B-B14F-4D97-AF65-F5344CB8AC3E}">
        <p14:creationId xmlns:p14="http://schemas.microsoft.com/office/powerpoint/2010/main" val="13354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2"/>
                                        </p:tgtEl>
                                        <p:attrNameLst>
                                          <p:attrName>style.visibility</p:attrName>
                                        </p:attrNameLst>
                                      </p:cBhvr>
                                      <p:to>
                                        <p:strVal val="visible"/>
                                      </p:to>
                                    </p:set>
                                    <p:animEffect transition="in" filter="wipe(left)">
                                      <p:cBhvr>
                                        <p:cTn id="12" dur="500"/>
                                        <p:tgtEl>
                                          <p:spTgt spid="215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wipe(left)">
                                      <p:cBhvr>
                                        <p:cTn id="17" dur="500"/>
                                        <p:tgtEl>
                                          <p:spTgt spid="215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wipe(left)">
                                      <p:cBhvr>
                                        <p:cTn id="22" dur="500"/>
                                        <p:tgtEl>
                                          <p:spTgt spid="21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0"/>
                                        </p:tgtEl>
                                        <p:attrNameLst>
                                          <p:attrName>style.visibility</p:attrName>
                                        </p:attrNameLst>
                                      </p:cBhvr>
                                      <p:to>
                                        <p:strVal val="visible"/>
                                      </p:to>
                                    </p:set>
                                    <p:animEffect transition="in" filter="wipe(left)">
                                      <p:cBhvr>
                                        <p:cTn id="27" dur="500"/>
                                        <p:tgtEl>
                                          <p:spTgt spid="215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wipe(left)">
                                      <p:cBhvr>
                                        <p:cTn id="32" dur="500"/>
                                        <p:tgtEl>
                                          <p:spTgt spid="215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328"/>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a:t>
            </a:r>
            <a:r>
              <a:rPr lang="vi-VN" sz="2400" b="1" dirty="0">
                <a:solidFill>
                  <a:srgbClr val="FF0000"/>
                </a:solidFill>
                <a:latin typeface="Times New Roman" panose="02020603050405020304" pitchFamily="18" charset="0"/>
                <a:cs typeface="Times New Roman" panose="02020603050405020304" pitchFamily="18" charset="0"/>
              </a:rPr>
              <a:t>ƯỚNG</a:t>
            </a:r>
            <a:r>
              <a:rPr lang="en-US" sz="2400" b="1" dirty="0">
                <a:solidFill>
                  <a:srgbClr val="FF0000"/>
                </a:solidFill>
                <a:latin typeface="Times New Roman" panose="02020603050405020304" pitchFamily="18" charset="0"/>
                <a:cs typeface="Times New Roman" panose="02020603050405020304" pitchFamily="18" charset="0"/>
              </a:rPr>
              <a:t> DẪN VỀ NHÀ</a:t>
            </a:r>
          </a:p>
        </p:txBody>
      </p:sp>
      <p:sp>
        <p:nvSpPr>
          <p:cNvPr id="3" name="TextBox 2"/>
          <p:cNvSpPr txBox="1"/>
          <p:nvPr/>
        </p:nvSpPr>
        <p:spPr>
          <a:xfrm>
            <a:off x="240030" y="1177292"/>
            <a:ext cx="7852410" cy="2731517"/>
          </a:xfrm>
          <a:prstGeom prst="rect">
            <a:avLst/>
          </a:prstGeom>
          <a:noFill/>
        </p:spPr>
        <p:txBody>
          <a:bodyPr wrap="square" rtlCol="0">
            <a:spAutoFit/>
          </a:bodyPr>
          <a:lstStyle/>
          <a:p>
            <a:pPr algn="just">
              <a:spcBef>
                <a:spcPts val="300"/>
              </a:spcBef>
              <a:spcAft>
                <a:spcPts val="300"/>
              </a:spcAft>
            </a:pPr>
            <a:r>
              <a:rPr lang="en-US" sz="2400"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Học thuộc định lý và tổng quát, </a:t>
            </a:r>
            <a:r>
              <a:rPr lang="en-US" sz="2800" dirty="0">
                <a:latin typeface="Times New Roman" panose="02020603050405020304" pitchFamily="18" charset="0"/>
                <a:cs typeface="Times New Roman" panose="02020603050405020304" pitchFamily="18" charset="0"/>
              </a:rPr>
              <a:t>cách làm bài toán vân dụng hệ thức Vi-et</a:t>
            </a:r>
            <a:endParaRPr lang="en-US" sz="2400" dirty="0">
              <a:solidFill>
                <a:srgbClr val="000000"/>
              </a:solidFill>
              <a:latin typeface="Times New Roman" panose="02020603050405020304" pitchFamily="18" charset="0"/>
            </a:endParaRPr>
          </a:p>
          <a:p>
            <a:pPr algn="just">
              <a:spcBef>
                <a:spcPts val="300"/>
              </a:spcBef>
              <a:spcAft>
                <a:spcPts val="300"/>
              </a:spcAft>
            </a:pPr>
            <a:endParaRPr lang="en-US" sz="2400" dirty="0">
              <a:solidFill>
                <a:srgbClr val="000000"/>
              </a:solidFill>
              <a:latin typeface="Times New Roman" panose="02020603050405020304" pitchFamily="18" charset="0"/>
              <a:ea typeface="Calibri" panose="020F0502020204030204" pitchFamily="34" charset="0"/>
            </a:endParaRPr>
          </a:p>
          <a:p>
            <a:r>
              <a:rPr lang="en-US" sz="24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Làm bài tập 25,26,27,28 </a:t>
            </a:r>
            <a:r>
              <a:rPr lang="en-US" sz="2800" dirty="0" err="1">
                <a:latin typeface="Times New Roman" panose="02020603050405020304" pitchFamily="18" charset="0"/>
                <a:ea typeface="Calibri" panose="020F0502020204030204" pitchFamily="34" charset="0"/>
              </a:rPr>
              <a:t>SGK</a:t>
            </a:r>
            <a:endParaRPr lang="en-US" sz="2800" dirty="0"/>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Chuẩn bị tiết sau học vận dụng của hệ thức Vi-et.</a:t>
            </a:r>
          </a:p>
        </p:txBody>
      </p:sp>
      <p:pic>
        <p:nvPicPr>
          <p:cNvPr id="4" name="Picture 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982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8943"/>
            <a:ext cx="9033034" cy="6654759"/>
          </a:xfrm>
          <a:prstGeom prst="rect">
            <a:avLst/>
          </a:prstGeom>
        </p:spPr>
      </p:pic>
      <p:sp>
        <p:nvSpPr>
          <p:cNvPr id="6" name="WordArt 7"/>
          <p:cNvSpPr>
            <a:spLocks noChangeArrowheads="1" noChangeShapeType="1" noTextEdit="1"/>
          </p:cNvSpPr>
          <p:nvPr/>
        </p:nvSpPr>
        <p:spPr bwMode="auto">
          <a:xfrm>
            <a:off x="1870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HẸN GẶP LẠI!</a:t>
            </a:r>
          </a:p>
        </p:txBody>
      </p:sp>
      <p:pic>
        <p:nvPicPr>
          <p:cNvPr id="4" name="Picture 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3101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28"/>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PHIẾU BÀI TẬP VỀ NHÀ</a:t>
            </a:r>
          </a:p>
        </p:txBody>
      </p:sp>
      <mc:AlternateContent xmlns:mc="http://schemas.openxmlformats.org/markup-compatibility/2006" xmlns:a14="http://schemas.microsoft.com/office/drawing/2010/main">
        <mc:Choice Requires="a14">
          <p:sp>
            <p:nvSpPr>
              <p:cNvPr id="5" name="Rectangle 4"/>
              <p:cNvSpPr/>
              <p:nvPr/>
            </p:nvSpPr>
            <p:spPr>
              <a:xfrm>
                <a:off x="262349" y="945275"/>
                <a:ext cx="8754653" cy="5547481"/>
              </a:xfrm>
              <a:prstGeom prst="rect">
                <a:avLst/>
              </a:prstGeom>
            </p:spPr>
            <p:txBody>
              <a:bodyPr wrap="square">
                <a:spAutoFit/>
              </a:bodyPr>
              <a:lstStyle/>
              <a:p>
                <a:pP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 </m:t>
                    </m:r>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a:t>
                </a:r>
                <a:r>
                  <a:rPr lang="vi-VN" sz="2800" dirty="0">
                    <a:solidFill>
                      <a:srgbClr val="0000FF"/>
                    </a:solidFill>
                    <a:latin typeface="Times New Roman" panose="02020603050405020304" pitchFamily="18" charset="0"/>
                    <a:cs typeface="Times New Roman" panose="02020603050405020304" pitchFamily="18" charset="0"/>
                  </a:rPr>
                  <a:t>ươ</a:t>
                </a:r>
                <a:r>
                  <a:rPr lang="en-US" sz="2800" dirty="0">
                    <a:solidFill>
                      <a:srgbClr val="0000FF"/>
                    </a:solidFill>
                    <a:latin typeface="Times New Roman" panose="02020603050405020304" pitchFamily="18" charset="0"/>
                    <a:cs typeface="Times New Roman" panose="02020603050405020304" pitchFamily="18" charset="0"/>
                  </a:rPr>
                  <a:t>ng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kép: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a:solidFill>
                              <a:srgbClr val="0000FF"/>
                            </a:solidFill>
                            <a:latin typeface="Cambria Math" panose="02040503050406030204" pitchFamily="18" charset="0"/>
                          </a:rPr>
                          <m:t>−</m:t>
                        </m:r>
                        <m:r>
                          <a:rPr lang="en-US" sz="2800" i="1">
                            <a:solidFill>
                              <a:srgbClr val="0000FF"/>
                            </a:solidFill>
                            <a:latin typeface="Cambria Math" panose="02040503050406030204" pitchFamily="18" charset="0"/>
                          </a:rPr>
                          <m:t>𝑏</m:t>
                        </m:r>
                      </m:num>
                      <m:den>
                        <m:r>
                          <a:rPr lang="en-US" sz="2800">
                            <a:solidFill>
                              <a:srgbClr val="0000FF"/>
                            </a:solidFill>
                            <a:latin typeface="Cambria Math" panose="02040503050406030204" pitchFamily="18" charset="0"/>
                          </a:rPr>
                          <m:t>2</m:t>
                        </m:r>
                        <m:r>
                          <a:rPr lang="en-US" sz="2800" i="1">
                            <a:solidFill>
                              <a:srgbClr val="0000FF"/>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262349" y="945275"/>
                <a:ext cx="8754653" cy="5547481"/>
              </a:xfrm>
              <a:prstGeom prst="rect">
                <a:avLst/>
              </a:prstGeom>
              <a:blipFill>
                <a:blip r:embed="rId3"/>
                <a:stretch>
                  <a:fillRect l="-1393"/>
                </a:stretch>
              </a:blipFill>
            </p:spPr>
            <p:txBody>
              <a:bodyPr/>
              <a:lstStyle/>
              <a:p>
                <a:r>
                  <a:rPr lang="vi-VN">
                    <a:noFill/>
                  </a:rPr>
                  <a:t> </a:t>
                </a:r>
              </a:p>
            </p:txBody>
          </p:sp>
        </mc:Fallback>
      </mc:AlternateContent>
      <p:graphicFrame>
        <p:nvGraphicFramePr>
          <p:cNvPr id="11" name="Object 10"/>
          <p:cNvGraphicFramePr>
            <a:graphicFrameLocks noChangeAspect="1"/>
          </p:cNvGraphicFramePr>
          <p:nvPr/>
        </p:nvGraphicFramePr>
        <p:xfrm>
          <a:off x="2109009" y="4523449"/>
          <a:ext cx="4492589" cy="830563"/>
        </p:xfrm>
        <a:graphic>
          <a:graphicData uri="http://schemas.openxmlformats.org/presentationml/2006/ole">
            <mc:AlternateContent xmlns:mc="http://schemas.openxmlformats.org/markup-compatibility/2006">
              <mc:Choice xmlns:v="urn:schemas-microsoft-com:vml" Requires="v">
                <p:oleObj spid="_x0000_s3142" name="Equation" r:id="rId4" imgW="2260440" imgH="419040" progId="Equation.DSMT4">
                  <p:embed/>
                </p:oleObj>
              </mc:Choice>
              <mc:Fallback>
                <p:oleObj name="Equation" r:id="rId4" imgW="2260440" imgH="419040" progId="Equation.DSMT4">
                  <p:embed/>
                  <p:pic>
                    <p:nvPicPr>
                      <p:cNvPr id="0" name=""/>
                      <p:cNvPicPr>
                        <a:picLocks noChangeAspect="1" noChangeArrowheads="1"/>
                      </p:cNvPicPr>
                      <p:nvPr/>
                    </p:nvPicPr>
                    <p:blipFill>
                      <a:blip r:embed="rId5"/>
                      <a:srcRect/>
                      <a:stretch>
                        <a:fillRect/>
                      </a:stretch>
                    </p:blipFill>
                    <p:spPr bwMode="auto">
                      <a:xfrm>
                        <a:off x="2109009" y="4523449"/>
                        <a:ext cx="4492589" cy="830563"/>
                      </a:xfrm>
                      <a:prstGeom prst="rect">
                        <a:avLst/>
                      </a:prstGeom>
                      <a:noFill/>
                    </p:spPr>
                  </p:pic>
                </p:oleObj>
              </mc:Fallback>
            </mc:AlternateContent>
          </a:graphicData>
        </a:graphic>
      </p:graphicFrame>
      <p:sp>
        <p:nvSpPr>
          <p:cNvPr id="12"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nvGraphicFramePr>
        <p:xfrm>
          <a:off x="2109009" y="5503081"/>
          <a:ext cx="4492589" cy="887192"/>
        </p:xfrm>
        <a:graphic>
          <a:graphicData uri="http://schemas.openxmlformats.org/presentationml/2006/ole">
            <mc:AlternateContent xmlns:mc="http://schemas.openxmlformats.org/markup-compatibility/2006">
              <mc:Choice xmlns:v="urn:schemas-microsoft-com:vml" Requires="v">
                <p:oleObj spid="_x0000_s3143" name="Equation" r:id="rId6" imgW="2260440" imgH="444240" progId="Equation.DSMT4">
                  <p:embed/>
                </p:oleObj>
              </mc:Choice>
              <mc:Fallback>
                <p:oleObj name="Equation" r:id="rId6" imgW="2260440" imgH="444240" progId="Equation.DSMT4">
                  <p:embed/>
                  <p:pic>
                    <p:nvPicPr>
                      <p:cNvPr id="0" name=""/>
                      <p:cNvPicPr>
                        <a:picLocks noChangeAspect="1" noChangeArrowheads="1"/>
                      </p:cNvPicPr>
                      <p:nvPr/>
                    </p:nvPicPr>
                    <p:blipFill>
                      <a:blip r:embed="rId7"/>
                      <a:srcRect/>
                      <a:stretch>
                        <a:fillRect/>
                      </a:stretch>
                    </p:blipFill>
                    <p:spPr bwMode="auto">
                      <a:xfrm>
                        <a:off x="2109009" y="5503081"/>
                        <a:ext cx="4492589" cy="887192"/>
                      </a:xfrm>
                      <a:prstGeom prst="rect">
                        <a:avLst/>
                      </a:prstGeom>
                      <a:noFill/>
                    </p:spPr>
                  </p:pic>
                </p:oleObj>
              </mc:Fallback>
            </mc:AlternateContent>
          </a:graphicData>
        </a:graphic>
      </p:graphicFrame>
    </p:spTree>
    <p:extLst>
      <p:ext uri="{BB962C8B-B14F-4D97-AF65-F5344CB8AC3E}">
        <p14:creationId xmlns:p14="http://schemas.microsoft.com/office/powerpoint/2010/main" val="42534067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PHIẾU BÀI TẬP VỀ NHÀ</a:t>
            </a:r>
          </a:p>
        </p:txBody>
      </p:sp>
      <mc:AlternateContent xmlns:mc="http://schemas.openxmlformats.org/markup-compatibility/2006" xmlns:a14="http://schemas.microsoft.com/office/drawing/2010/main">
        <mc:Choice Requires="a14">
          <p:sp>
            <p:nvSpPr>
              <p:cNvPr id="5" name="Rectangle 4"/>
              <p:cNvSpPr/>
              <p:nvPr/>
            </p:nvSpPr>
            <p:spPr>
              <a:xfrm>
                <a:off x="325849" y="934704"/>
                <a:ext cx="8619305" cy="2677656"/>
              </a:xfrm>
              <a:prstGeom prst="rect">
                <a:avLst/>
              </a:prstGeom>
            </p:spPr>
            <p:txBody>
              <a:bodyPr wrap="square">
                <a:spAutoFit/>
              </a:bodyPr>
              <a:lstStyle/>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 </m:t>
                    </m:r>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endParaRPr lang="en-US" sz="2800" dirty="0"/>
              </a:p>
              <a:p>
                <a:pPr>
                  <a:lnSpc>
                    <a:spcPct val="150000"/>
                  </a:lnSpc>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325849" y="934704"/>
                <a:ext cx="8619305" cy="2677656"/>
              </a:xfrm>
              <a:prstGeom prst="rect">
                <a:avLst/>
              </a:prstGeom>
              <a:blipFill>
                <a:blip r:embed="rId3"/>
                <a:stretch>
                  <a:fillRect l="-1414" b="-2500"/>
                </a:stretch>
              </a:blipFill>
            </p:spPr>
            <p:txBody>
              <a:bodyPr/>
              <a:lstStyle/>
              <a:p>
                <a:r>
                  <a:rPr lang="vi-VN">
                    <a:noFill/>
                  </a:rPr>
                  <a:t> </a:t>
                </a:r>
              </a:p>
            </p:txBody>
          </p:sp>
        </mc:Fallback>
      </mc:AlternateContent>
      <p:graphicFrame>
        <p:nvGraphicFramePr>
          <p:cNvPr id="6" name="Object 5"/>
          <p:cNvGraphicFramePr>
            <a:graphicFrameLocks noChangeAspect="1"/>
          </p:cNvGraphicFramePr>
          <p:nvPr/>
        </p:nvGraphicFramePr>
        <p:xfrm>
          <a:off x="2407712" y="2256743"/>
          <a:ext cx="3840844" cy="841829"/>
        </p:xfrm>
        <a:graphic>
          <a:graphicData uri="http://schemas.openxmlformats.org/presentationml/2006/ole">
            <mc:AlternateContent xmlns:mc="http://schemas.openxmlformats.org/markup-compatibility/2006">
              <mc:Choice xmlns:v="urn:schemas-microsoft-com:vml" Requires="v">
                <p:oleObj spid="_x0000_s4234" name="Equation" r:id="rId4" imgW="2082600" imgH="457200" progId="Equation.DSMT4">
                  <p:embed/>
                </p:oleObj>
              </mc:Choice>
              <mc:Fallback>
                <p:oleObj name="Equation" r:id="rId4" imgW="2082600" imgH="457200" progId="Equation.DSMT4">
                  <p:embed/>
                  <p:pic>
                    <p:nvPicPr>
                      <p:cNvPr id="0" name=""/>
                      <p:cNvPicPr>
                        <a:picLocks noChangeAspect="1" noChangeArrowheads="1"/>
                      </p:cNvPicPr>
                      <p:nvPr/>
                    </p:nvPicPr>
                    <p:blipFill>
                      <a:blip r:embed="rId5"/>
                      <a:srcRect/>
                      <a:stretch>
                        <a:fillRect/>
                      </a:stretch>
                    </p:blipFill>
                    <p:spPr bwMode="auto">
                      <a:xfrm>
                        <a:off x="2407712" y="2256743"/>
                        <a:ext cx="3840844" cy="841829"/>
                      </a:xfrm>
                      <a:prstGeom prst="rect">
                        <a:avLst/>
                      </a:prstGeom>
                      <a:noFill/>
                    </p:spPr>
                  </p:pic>
                </p:oleObj>
              </mc:Fallback>
            </mc:AlternateContent>
          </a:graphicData>
        </a:graphic>
      </p:graphicFrame>
      <p:graphicFrame>
        <p:nvGraphicFramePr>
          <p:cNvPr id="8" name="Object 7"/>
          <p:cNvGraphicFramePr>
            <a:graphicFrameLocks noChangeAspect="1"/>
          </p:cNvGraphicFramePr>
          <p:nvPr/>
        </p:nvGraphicFramePr>
        <p:xfrm>
          <a:off x="1464870" y="3472684"/>
          <a:ext cx="5003595" cy="879753"/>
        </p:xfrm>
        <a:graphic>
          <a:graphicData uri="http://schemas.openxmlformats.org/presentationml/2006/ole">
            <mc:AlternateContent xmlns:mc="http://schemas.openxmlformats.org/markup-compatibility/2006">
              <mc:Choice xmlns:v="urn:schemas-microsoft-com:vml" Requires="v">
                <p:oleObj spid="_x0000_s4235" name="Equation" r:id="rId6" imgW="2590560" imgH="457200" progId="Equation.DSMT4">
                  <p:embed/>
                </p:oleObj>
              </mc:Choice>
              <mc:Fallback>
                <p:oleObj name="Equation" r:id="rId6" imgW="2590560" imgH="457200" progId="Equation.DSMT4">
                  <p:embed/>
                  <p:pic>
                    <p:nvPicPr>
                      <p:cNvPr id="0" name=""/>
                      <p:cNvPicPr>
                        <a:picLocks noChangeAspect="1" noChangeArrowheads="1"/>
                      </p:cNvPicPr>
                      <p:nvPr/>
                    </p:nvPicPr>
                    <p:blipFill>
                      <a:blip r:embed="rId7"/>
                      <a:srcRect/>
                      <a:stretch>
                        <a:fillRect/>
                      </a:stretch>
                    </p:blipFill>
                    <p:spPr bwMode="auto">
                      <a:xfrm>
                        <a:off x="1464870" y="3472684"/>
                        <a:ext cx="5003595" cy="879753"/>
                      </a:xfrm>
                      <a:prstGeom prst="rect">
                        <a:avLst/>
                      </a:prstGeom>
                      <a:noFill/>
                    </p:spPr>
                  </p:pic>
                </p:oleObj>
              </mc:Fallback>
            </mc:AlternateContent>
          </a:graphicData>
        </a:graphic>
      </p:graphicFrame>
      <p:graphicFrame>
        <p:nvGraphicFramePr>
          <p:cNvPr id="10" name="Object 9"/>
          <p:cNvGraphicFramePr>
            <a:graphicFrameLocks noChangeAspect="1"/>
          </p:cNvGraphicFramePr>
          <p:nvPr/>
        </p:nvGraphicFramePr>
        <p:xfrm>
          <a:off x="1464870" y="4343962"/>
          <a:ext cx="5617029" cy="812800"/>
        </p:xfrm>
        <a:graphic>
          <a:graphicData uri="http://schemas.openxmlformats.org/presentationml/2006/ole">
            <mc:AlternateContent xmlns:mc="http://schemas.openxmlformats.org/markup-compatibility/2006">
              <mc:Choice xmlns:v="urn:schemas-microsoft-com:vml" Requires="v">
                <p:oleObj spid="_x0000_s4236" name="Equation" r:id="rId8" imgW="3682800" imgH="533160" progId="Equation.DSMT4">
                  <p:embed/>
                </p:oleObj>
              </mc:Choice>
              <mc:Fallback>
                <p:oleObj name="Equation" r:id="rId8" imgW="3682800" imgH="533160" progId="Equation.DSMT4">
                  <p:embed/>
                  <p:pic>
                    <p:nvPicPr>
                      <p:cNvPr id="0" name=""/>
                      <p:cNvPicPr>
                        <a:picLocks noChangeAspect="1" noChangeArrowheads="1"/>
                      </p:cNvPicPr>
                      <p:nvPr/>
                    </p:nvPicPr>
                    <p:blipFill>
                      <a:blip r:embed="rId9"/>
                      <a:srcRect/>
                      <a:stretch>
                        <a:fillRect/>
                      </a:stretch>
                    </p:blipFill>
                    <p:spPr bwMode="auto">
                      <a:xfrm>
                        <a:off x="1464870" y="4343962"/>
                        <a:ext cx="5617029" cy="812800"/>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2026591" y="5279936"/>
          <a:ext cx="4603086" cy="870402"/>
        </p:xfrm>
        <a:graphic>
          <a:graphicData uri="http://schemas.openxmlformats.org/presentationml/2006/ole">
            <mc:AlternateContent xmlns:mc="http://schemas.openxmlformats.org/markup-compatibility/2006">
              <mc:Choice xmlns:v="urn:schemas-microsoft-com:vml" Requires="v">
                <p:oleObj spid="_x0000_s4237" name="Equation" r:id="rId10" imgW="2616120" imgH="495000" progId="Equation.DSMT4">
                  <p:embed/>
                </p:oleObj>
              </mc:Choice>
              <mc:Fallback>
                <p:oleObj name="Equation" r:id="rId10" imgW="2616120" imgH="495000" progId="Equation.DSMT4">
                  <p:embed/>
                  <p:pic>
                    <p:nvPicPr>
                      <p:cNvPr id="0" name=""/>
                      <p:cNvPicPr>
                        <a:picLocks noChangeAspect="1" noChangeArrowheads="1"/>
                      </p:cNvPicPr>
                      <p:nvPr/>
                    </p:nvPicPr>
                    <p:blipFill>
                      <a:blip r:embed="rId11"/>
                      <a:srcRect/>
                      <a:stretch>
                        <a:fillRect/>
                      </a:stretch>
                    </p:blipFill>
                    <p:spPr bwMode="auto">
                      <a:xfrm>
                        <a:off x="2026591" y="5279936"/>
                        <a:ext cx="4603086" cy="870402"/>
                      </a:xfrm>
                      <a:prstGeom prst="rect">
                        <a:avLst/>
                      </a:prstGeom>
                      <a:noFill/>
                    </p:spPr>
                  </p:pic>
                </p:oleObj>
              </mc:Fallback>
            </mc:AlternateContent>
          </a:graphicData>
        </a:graphic>
      </p:graphicFrame>
    </p:spTree>
    <p:extLst>
      <p:ext uri="{BB962C8B-B14F-4D97-AF65-F5344CB8AC3E}">
        <p14:creationId xmlns:p14="http://schemas.microsoft.com/office/powerpoint/2010/main" val="1220315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87"/>
          <p:cNvGrpSpPr>
            <a:grpSpLocks/>
          </p:cNvGrpSpPr>
          <p:nvPr/>
        </p:nvGrpSpPr>
        <p:grpSpPr bwMode="auto">
          <a:xfrm>
            <a:off x="2" y="2"/>
            <a:ext cx="9248215" cy="6857999"/>
            <a:chOff x="-178594" y="-155575"/>
            <a:chExt cx="9474200" cy="7169150"/>
          </a:xfrm>
        </p:grpSpPr>
        <p:pic>
          <p:nvPicPr>
            <p:cNvPr id="2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3"/>
          <p:cNvSpPr/>
          <p:nvPr/>
        </p:nvSpPr>
        <p:spPr>
          <a:xfrm>
            <a:off x="2504138" y="1504510"/>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5" name="Group 34"/>
          <p:cNvGrpSpPr/>
          <p:nvPr/>
        </p:nvGrpSpPr>
        <p:grpSpPr>
          <a:xfrm>
            <a:off x="2683418" y="1139200"/>
            <a:ext cx="4605749" cy="730620"/>
            <a:chOff x="239040" y="553113"/>
            <a:chExt cx="7739054" cy="974160"/>
          </a:xfrm>
          <a:solidFill>
            <a:srgbClr val="FFFF00"/>
          </a:solidFill>
        </p:grpSpPr>
        <p:sp>
          <p:nvSpPr>
            <p:cNvPr id="36" name="Rounded Rectangle 35"/>
            <p:cNvSpPr/>
            <p:nvPr/>
          </p:nvSpPr>
          <p:spPr>
            <a:xfrm>
              <a:off x="239040" y="55311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5"/>
            <p:cNvSpPr/>
            <p:nvPr/>
          </p:nvSpPr>
          <p:spPr>
            <a:xfrm>
              <a:off x="286595" y="60066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Khởi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38" name="Rectangle 37"/>
          <p:cNvSpPr/>
          <p:nvPr/>
        </p:nvSpPr>
        <p:spPr>
          <a:xfrm>
            <a:off x="2504138" y="269456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9" name="Group 38"/>
          <p:cNvGrpSpPr/>
          <p:nvPr/>
        </p:nvGrpSpPr>
        <p:grpSpPr>
          <a:xfrm>
            <a:off x="2683418" y="2329253"/>
            <a:ext cx="4605749" cy="730620"/>
            <a:chOff x="239040" y="2049993"/>
            <a:chExt cx="7739054" cy="974160"/>
          </a:xfrm>
          <a:solidFill>
            <a:srgbClr val="FFFF00"/>
          </a:solidFill>
        </p:grpSpPr>
        <p:sp>
          <p:nvSpPr>
            <p:cNvPr id="40" name="Rounded Rectangle 39"/>
            <p:cNvSpPr/>
            <p:nvPr/>
          </p:nvSpPr>
          <p:spPr>
            <a:xfrm>
              <a:off x="239040" y="204999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8"/>
            <p:cNvSpPr/>
            <p:nvPr/>
          </p:nvSpPr>
          <p:spPr>
            <a:xfrm>
              <a:off x="286595" y="209754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42" name="Rectangle 41"/>
          <p:cNvSpPr/>
          <p:nvPr/>
        </p:nvSpPr>
        <p:spPr>
          <a:xfrm>
            <a:off x="2504138" y="381722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43" name="Group 42"/>
          <p:cNvGrpSpPr/>
          <p:nvPr/>
        </p:nvGrpSpPr>
        <p:grpSpPr>
          <a:xfrm>
            <a:off x="2683418" y="3451913"/>
            <a:ext cx="4605749" cy="730620"/>
            <a:chOff x="239040" y="3546873"/>
            <a:chExt cx="7739054" cy="974160"/>
          </a:xfrm>
          <a:solidFill>
            <a:srgbClr val="FFFF00"/>
          </a:solidFill>
        </p:grpSpPr>
        <p:sp>
          <p:nvSpPr>
            <p:cNvPr id="44" name="Rounded Rectangle 43"/>
            <p:cNvSpPr/>
            <p:nvPr/>
          </p:nvSpPr>
          <p:spPr>
            <a:xfrm>
              <a:off x="239040" y="354687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ounded Rectangle 11"/>
            <p:cNvSpPr/>
            <p:nvPr/>
          </p:nvSpPr>
          <p:spPr>
            <a:xfrm>
              <a:off x="286595" y="359442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Luyện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p>
          </p:txBody>
        </p:sp>
      </p:grpSp>
      <p:sp>
        <p:nvSpPr>
          <p:cNvPr id="46" name="Rectangle 45"/>
          <p:cNvSpPr/>
          <p:nvPr/>
        </p:nvSpPr>
        <p:spPr>
          <a:xfrm>
            <a:off x="2504138" y="499568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47" name="Group 46"/>
          <p:cNvGrpSpPr/>
          <p:nvPr/>
        </p:nvGrpSpPr>
        <p:grpSpPr>
          <a:xfrm>
            <a:off x="2683418" y="4630373"/>
            <a:ext cx="4605749" cy="730620"/>
            <a:chOff x="239040" y="3546873"/>
            <a:chExt cx="7739054" cy="974160"/>
          </a:xfrm>
          <a:solidFill>
            <a:srgbClr val="FFFF00"/>
          </a:solidFill>
        </p:grpSpPr>
        <p:sp>
          <p:nvSpPr>
            <p:cNvPr id="48" name="Rounded Rectangle 47"/>
            <p:cNvSpPr/>
            <p:nvPr/>
          </p:nvSpPr>
          <p:spPr>
            <a:xfrm>
              <a:off x="239040" y="354687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11"/>
            <p:cNvSpPr/>
            <p:nvPr/>
          </p:nvSpPr>
          <p:spPr>
            <a:xfrm>
              <a:off x="286595" y="359442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4: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tòi</a:t>
              </a:r>
              <a:r>
                <a:rPr lang="en-US" sz="2800" dirty="0">
                  <a:solidFill>
                    <a:srgbClr val="002060"/>
                  </a:solidFill>
                  <a:latin typeface="Times New Roman" panose="02020603050405020304" pitchFamily="18" charset="0"/>
                  <a:cs typeface="Times New Roman" panose="02020603050405020304" pitchFamily="18" charset="0"/>
                </a:rPr>
                <a:t> </a:t>
              </a:r>
            </a:p>
          </p:txBody>
        </p:sp>
      </p:grpSp>
      <p:sp>
        <p:nvSpPr>
          <p:cNvPr id="50" name="Flowchart: Process 49"/>
          <p:cNvSpPr/>
          <p:nvPr/>
        </p:nvSpPr>
        <p:spPr>
          <a:xfrm>
            <a:off x="1246911" y="1493089"/>
            <a:ext cx="1257227" cy="3899918"/>
          </a:xfrm>
          <a:prstGeom prst="flowChartProcess">
            <a:avLst/>
          </a:prstGeom>
          <a:solidFill>
            <a:srgbClr val="04AC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CẤU TRÚC BÀI HỌC</a:t>
            </a:r>
          </a:p>
        </p:txBody>
      </p:sp>
      <p:sp>
        <p:nvSpPr>
          <p:cNvPr id="2" name="Slide Number Placeholder 1"/>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4</a:t>
            </a:fld>
            <a:endParaRPr lang="en-US">
              <a:solidFill>
                <a:prstClr val="black">
                  <a:tint val="75000"/>
                </a:prstClr>
              </a:solidFill>
              <a:latin typeface="Calibri" panose="020F0502020204030204"/>
            </a:endParaRPr>
          </a:p>
        </p:txBody>
      </p:sp>
      <p:sp>
        <p:nvSpPr>
          <p:cNvPr id="3" name="Date Placeholder 2"/>
          <p:cNvSpPr>
            <a:spLocks noGrp="1"/>
          </p:cNvSpPr>
          <p:nvPr>
            <p:ph type="dt" sz="half" idx="10"/>
          </p:nvPr>
        </p:nvSpPr>
        <p:spPr/>
        <p:txBody>
          <a:bodyPr/>
          <a:lstStyle/>
          <a:p>
            <a:pPr defTabSz="685800"/>
            <a:fld id="{51ED2D2B-88A3-486B-A558-B410477C8689}" type="datetime1">
              <a:rPr lang="en-US">
                <a:solidFill>
                  <a:prstClr val="black">
                    <a:tint val="75000"/>
                  </a:prstClr>
                </a:solidFill>
                <a:latin typeface="Calibri" panose="020F0502020204030204"/>
              </a:rPr>
              <a:pPr defTabSz="685800"/>
              <a:t>2/21/2022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9144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6593133-7286-4597-BA24-6A7025C27379}"/>
              </a:ext>
            </a:extLst>
          </p:cNvPr>
          <p:cNvGrpSpPr/>
          <p:nvPr/>
        </p:nvGrpSpPr>
        <p:grpSpPr>
          <a:xfrm>
            <a:off x="914403" y="751791"/>
            <a:ext cx="7434791" cy="2567210"/>
            <a:chOff x="2380927" y="1152735"/>
            <a:chExt cx="9701072" cy="2370390"/>
          </a:xfrm>
        </p:grpSpPr>
        <p:sp>
          <p:nvSpPr>
            <p:cNvPr id="7" name="Rectangle: Rounded Corners 5">
              <a:extLst>
                <a:ext uri="{FF2B5EF4-FFF2-40B4-BE49-F238E27FC236}">
                  <a16:creationId xmlns:a16="http://schemas.microsoft.com/office/drawing/2014/main" xmlns="" id="{E251AD20-8C98-40FE-AE1B-648D64085EB3}"/>
                </a:ext>
              </a:extLst>
            </p:cNvPr>
            <p:cNvSpPr/>
            <p:nvPr/>
          </p:nvSpPr>
          <p:spPr>
            <a:xfrm>
              <a:off x="4941165" y="1152735"/>
              <a:ext cx="7140834" cy="1549336"/>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 Hiểu </a:t>
              </a:r>
              <a:r>
                <a:rPr lang="es-ES" sz="2400" dirty="0">
                  <a:solidFill>
                    <a:schemeClr val="tx1"/>
                  </a:solidFill>
                  <a:latin typeface="Times New Roman" panose="02020603050405020304" pitchFamily="18" charset="0"/>
                  <a:cs typeface="Times New Roman" panose="02020603050405020304" pitchFamily="18" charset="0"/>
                </a:rPr>
                <a:t>được hệ thức Vi-ét. V</a:t>
              </a:r>
              <a:r>
                <a:rPr lang="vi-VN" sz="2400" dirty="0">
                  <a:solidFill>
                    <a:schemeClr val="tx1"/>
                  </a:solidFill>
                  <a:latin typeface="Times New Roman" panose="02020603050405020304" pitchFamily="18" charset="0"/>
                  <a:cs typeface="Times New Roman" panose="02020603050405020304" pitchFamily="18" charset="0"/>
                </a:rPr>
                <a:t>ận dụng hệ thức Vi-ét </a:t>
              </a:r>
              <a:r>
                <a:rPr lang="es-ES" sz="2400" dirty="0">
                  <a:solidFill>
                    <a:schemeClr val="tx1"/>
                  </a:solidFill>
                  <a:latin typeface="Times New Roman" panose="02020603050405020304" pitchFamily="18" charset="0"/>
                  <a:cs typeface="Times New Roman" panose="02020603050405020304" pitchFamily="18" charset="0"/>
                </a:rPr>
                <a:t>biểu diễn tổng các bình phương, các lập phương của hai nghiệm qua các hệ số của phương trình.</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8" name="Picture 6" descr="image006">
              <a:extLst>
                <a:ext uri="{FF2B5EF4-FFF2-40B4-BE49-F238E27FC236}">
                  <a16:creationId xmlns:a16="http://schemas.microsoft.com/office/drawing/2014/main" xmlns="" id="{ECBC86D0-9839-47AC-96DD-E44AA3B55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0422">
              <a:off x="2380927" y="1430693"/>
              <a:ext cx="3228481"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a:extLst>
              <a:ext uri="{FF2B5EF4-FFF2-40B4-BE49-F238E27FC236}">
                <a16:creationId xmlns:a16="http://schemas.microsoft.com/office/drawing/2014/main" xmlns="" id="{9E8385C7-7C6C-4CF8-9E6E-CA234E0AD858}"/>
              </a:ext>
            </a:extLst>
          </p:cNvPr>
          <p:cNvGrpSpPr/>
          <p:nvPr/>
        </p:nvGrpSpPr>
        <p:grpSpPr>
          <a:xfrm>
            <a:off x="1149929" y="2727875"/>
            <a:ext cx="7578437" cy="2982046"/>
            <a:chOff x="2907048" y="3798585"/>
            <a:chExt cx="7550241" cy="2813925"/>
          </a:xfrm>
        </p:grpSpPr>
        <p:sp>
          <p:nvSpPr>
            <p:cNvPr id="10" name="Rectangle: Rounded Corners 15">
              <a:extLst>
                <a:ext uri="{FF2B5EF4-FFF2-40B4-BE49-F238E27FC236}">
                  <a16:creationId xmlns:a16="http://schemas.microsoft.com/office/drawing/2014/main" xmlns="" id="{B21158E3-24C7-4623-9214-961993ED201B}"/>
                </a:ext>
              </a:extLst>
            </p:cNvPr>
            <p:cNvSpPr/>
            <p:nvPr/>
          </p:nvSpPr>
          <p:spPr>
            <a:xfrm>
              <a:off x="4639090" y="4960326"/>
              <a:ext cx="5818199" cy="165218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err="1">
                  <a:solidFill>
                    <a:schemeClr val="tx1"/>
                  </a:solidFill>
                  <a:latin typeface="Times New Roman" panose="02020603050405020304" pitchFamily="18" charset="0"/>
                  <a:cs typeface="Times New Roman" panose="02020603050405020304" pitchFamily="18" charset="0"/>
                </a:rPr>
                <a:t>Vận</a:t>
              </a:r>
              <a:r>
                <a:rPr lang="es-ES" sz="2400" dirty="0">
                  <a:solidFill>
                    <a:schemeClr val="tx1"/>
                  </a:solidFill>
                  <a:latin typeface="Times New Roman" panose="02020603050405020304" pitchFamily="18" charset="0"/>
                  <a:cs typeface="Times New Roman" panose="02020603050405020304" pitchFamily="18" charset="0"/>
                </a:rPr>
                <a:t> dụng được những ứng dụng của </a:t>
              </a:r>
              <a:r>
                <a:rPr lang="es-ES" sz="2400" dirty="0" err="1">
                  <a:solidFill>
                    <a:schemeClr val="tx1"/>
                  </a:solidFill>
                  <a:latin typeface="Times New Roman" panose="02020603050405020304" pitchFamily="18" charset="0"/>
                  <a:cs typeface="Times New Roman" panose="02020603050405020304" pitchFamily="18" charset="0"/>
                </a:rPr>
                <a:t>hệ</a:t>
              </a:r>
              <a:r>
                <a:rPr lang="es-ES" sz="2400" dirty="0">
                  <a:solidFill>
                    <a:schemeClr val="tx1"/>
                  </a:solidFill>
                  <a:latin typeface="Times New Roman" panose="02020603050405020304" pitchFamily="18" charset="0"/>
                  <a:cs typeface="Times New Roman" panose="02020603050405020304" pitchFamily="18" charset="0"/>
                </a:rPr>
                <a:t> </a:t>
              </a:r>
              <a:r>
                <a:rPr lang="es-ES" sz="2400" dirty="0" err="1">
                  <a:solidFill>
                    <a:schemeClr val="tx1"/>
                  </a:solidFill>
                  <a:latin typeface="Times New Roman" panose="02020603050405020304" pitchFamily="18" charset="0"/>
                  <a:cs typeface="Times New Roman" panose="02020603050405020304" pitchFamily="18" charset="0"/>
                </a:rPr>
                <a:t>thức</a:t>
              </a:r>
              <a:endParaRPr lang="es-ES" sz="2400" dirty="0">
                <a:solidFill>
                  <a:schemeClr val="tx1"/>
                </a:solidFill>
                <a:latin typeface="Times New Roman" panose="02020603050405020304" pitchFamily="18" charset="0"/>
                <a:cs typeface="Times New Roman" panose="02020603050405020304" pitchFamily="18" charset="0"/>
              </a:endParaRPr>
            </a:p>
            <a:p>
              <a:pPr algn="just"/>
              <a:r>
                <a:rPr lang="es-ES" sz="2400" dirty="0">
                  <a:solidFill>
                    <a:schemeClr val="tx1"/>
                  </a:solidFill>
                  <a:latin typeface="Times New Roman" panose="02020603050405020304" pitchFamily="18" charset="0"/>
                  <a:cs typeface="Times New Roman" panose="02020603050405020304" pitchFamily="18" charset="0"/>
                </a:rPr>
                <a:t> Vi-ét để tính nhẩm nghiệm của phương trình </a:t>
              </a:r>
              <a:r>
                <a:rPr lang="es-ES" sz="2400" dirty="0" err="1">
                  <a:solidFill>
                    <a:schemeClr val="tx1"/>
                  </a:solidFill>
                  <a:latin typeface="Times New Roman" panose="02020603050405020304" pitchFamily="18" charset="0"/>
                  <a:cs typeface="Times New Roman" panose="02020603050405020304" pitchFamily="18" charset="0"/>
                </a:rPr>
                <a:t>bậc</a:t>
              </a:r>
              <a:r>
                <a:rPr lang="es-ES" sz="2400" dirty="0">
                  <a:solidFill>
                    <a:schemeClr val="tx1"/>
                  </a:solidFill>
                  <a:latin typeface="Times New Roman" panose="02020603050405020304" pitchFamily="18" charset="0"/>
                  <a:cs typeface="Times New Roman" panose="02020603050405020304" pitchFamily="18" charset="0"/>
                </a:rPr>
                <a:t> </a:t>
              </a:r>
              <a:r>
                <a:rPr lang="es-ES" sz="2400" dirty="0" err="1">
                  <a:solidFill>
                    <a:schemeClr val="tx1"/>
                  </a:solidFill>
                  <a:latin typeface="Times New Roman" panose="02020603050405020304" pitchFamily="18" charset="0"/>
                  <a:cs typeface="Times New Roman" panose="02020603050405020304" pitchFamily="18" charset="0"/>
                </a:rPr>
                <a:t>hai</a:t>
              </a:r>
              <a:r>
                <a:rPr lang="es-E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1" name="Picture 2" descr="image002">
              <a:extLst>
                <a:ext uri="{FF2B5EF4-FFF2-40B4-BE49-F238E27FC236}">
                  <a16:creationId xmlns:a16="http://schemas.microsoft.com/office/drawing/2014/main" xmlns="" id="{A66B888C-A75C-43C7-B012-14396F3DC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78391" flipH="1">
              <a:off x="2907048" y="3798585"/>
              <a:ext cx="2074044" cy="231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ounded Rectangle 12"/>
          <p:cNvSpPr/>
          <p:nvPr/>
        </p:nvSpPr>
        <p:spPr>
          <a:xfrm>
            <a:off x="225189" y="2632192"/>
            <a:ext cx="1566080" cy="1166032"/>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sz="3300" b="1" dirty="0">
                <a:solidFill>
                  <a:srgbClr val="FF0000"/>
                </a:solidFill>
                <a:latin typeface="Times New Roman" panose="02020603050405020304" pitchFamily="18" charset="0"/>
                <a:cs typeface="Times New Roman" panose="02020603050405020304" pitchFamily="18" charset="0"/>
              </a:rPr>
              <a:t>MỤC TIÊU</a:t>
            </a:r>
          </a:p>
        </p:txBody>
      </p:sp>
      <p:grpSp>
        <p:nvGrpSpPr>
          <p:cNvPr id="12" name="Group 287"/>
          <p:cNvGrpSpPr>
            <a:grpSpLocks/>
          </p:cNvGrpSpPr>
          <p:nvPr/>
        </p:nvGrpSpPr>
        <p:grpSpPr bwMode="auto">
          <a:xfrm>
            <a:off x="1" y="2"/>
            <a:ext cx="9308726" cy="6968835"/>
            <a:chOff x="-178594" y="-155575"/>
            <a:chExt cx="9474200" cy="7169150"/>
          </a:xfrm>
        </p:grpSpPr>
        <p:pic>
          <p:nvPicPr>
            <p:cNvPr id="14"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5</a:t>
            </a:fld>
            <a:endParaRPr lang="en-US">
              <a:solidFill>
                <a:prstClr val="black">
                  <a:tint val="75000"/>
                </a:prstClr>
              </a:solidFill>
              <a:latin typeface="Calibri" panose="020F0502020204030204"/>
            </a:endParaRPr>
          </a:p>
        </p:txBody>
      </p:sp>
      <p:sp>
        <p:nvSpPr>
          <p:cNvPr id="3" name="Date Placeholder 2"/>
          <p:cNvSpPr>
            <a:spLocks noGrp="1"/>
          </p:cNvSpPr>
          <p:nvPr>
            <p:ph type="dt" sz="half" idx="10"/>
          </p:nvPr>
        </p:nvSpPr>
        <p:spPr/>
        <p:txBody>
          <a:bodyPr/>
          <a:lstStyle/>
          <a:p>
            <a:pPr defTabSz="685800"/>
            <a:fld id="{335FBA5F-7337-44DD-BA7A-9923815AFD43}" type="datetime1">
              <a:rPr lang="en-US">
                <a:solidFill>
                  <a:prstClr val="black">
                    <a:tint val="75000"/>
                  </a:prstClr>
                </a:solidFill>
                <a:latin typeface="Calibri" panose="020F0502020204030204"/>
              </a:rPr>
              <a:pPr defTabSz="685800"/>
              <a:t>2/21/2022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397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891" y="232725"/>
            <a:ext cx="7143893" cy="6625277"/>
          </a:xfrm>
          <a:prstGeom prst="rect">
            <a:avLst/>
          </a:prstGeom>
        </p:spPr>
      </p:pic>
      <p:sp>
        <p:nvSpPr>
          <p:cNvPr id="5" name="Hình chữ nhật 4"/>
          <p:cNvSpPr/>
          <p:nvPr/>
        </p:nvSpPr>
        <p:spPr>
          <a:xfrm>
            <a:off x="1233494" y="64075"/>
            <a:ext cx="6048579" cy="830997"/>
          </a:xfrm>
          <a:prstGeom prst="rect">
            <a:avLst/>
          </a:prstGeom>
          <a:noFill/>
        </p:spPr>
        <p:txBody>
          <a:bodyPr wrap="none" lIns="91440" tIns="45720" rIns="91440" bIns="45720">
            <a:spAutoFit/>
          </a:bodyPr>
          <a:lstStyle/>
          <a:p>
            <a:pPr algn="ctr"/>
            <a:r>
              <a:rPr lang="vi-VN" sz="4800" b="1" dirty="0">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8046" b="97701" l="0" r="100000"/>
                    </a14:imgEffect>
                  </a14:imgLayer>
                </a14:imgProps>
              </a:ext>
            </a:extLst>
          </a:blip>
          <a:stretch>
            <a:fillRect/>
          </a:stretch>
        </p:blipFill>
        <p:spPr>
          <a:xfrm>
            <a:off x="6129690" y="1384538"/>
            <a:ext cx="2304762" cy="828571"/>
          </a:xfrm>
          <a:prstGeom prst="rect">
            <a:avLst/>
          </a:prstGeom>
        </p:spPr>
      </p:pic>
      <p:pic>
        <p:nvPicPr>
          <p:cNvPr id="2"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729182" y="6356351"/>
            <a:ext cx="609600" cy="609600"/>
          </a:xfrm>
          <a:prstGeom prst="rect">
            <a:avLst/>
          </a:prstGeom>
        </p:spPr>
      </p:pic>
      <p:sp>
        <p:nvSpPr>
          <p:cNvPr id="8" name="Slide Number Placeholder 7"/>
          <p:cNvSpPr>
            <a:spLocks noGrp="1"/>
          </p:cNvSpPr>
          <p:nvPr>
            <p:ph type="sldNum" sz="quarter" idx="12"/>
          </p:nvPr>
        </p:nvSpPr>
        <p:spPr/>
        <p:txBody>
          <a:bodyPr/>
          <a:lstStyle/>
          <a:p>
            <a:fld id="{5E7060A3-8747-4477-88D7-F4E130D4D656}" type="slidenum">
              <a:rPr lang="vi-VN" smtClean="0"/>
              <a:pPr/>
              <a:t>6</a:t>
            </a:fld>
            <a:endParaRPr lang="vi-VN"/>
          </a:p>
        </p:txBody>
      </p:sp>
      <p:pic>
        <p:nvPicPr>
          <p:cNvPr id="9" name="Picture 8"/>
          <p:cNvPicPr>
            <a:picLocks noChangeAspect="1"/>
          </p:cNvPicPr>
          <p:nvPr/>
        </p:nvPicPr>
        <p:blipFill>
          <a:blip r:embed="rId9"/>
          <a:stretch>
            <a:fillRect/>
          </a:stretch>
        </p:blipFill>
        <p:spPr>
          <a:xfrm>
            <a:off x="149387" y="84788"/>
            <a:ext cx="1163224" cy="1163224"/>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6442" y="-8008"/>
            <a:ext cx="1256020" cy="1256020"/>
          </a:xfrm>
          <a:prstGeom prst="rect">
            <a:avLst/>
          </a:prstGeom>
        </p:spPr>
      </p:pic>
      <p:pic>
        <p:nvPicPr>
          <p:cNvPr id="11" name="Picture 10"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12"/>
          <p:cNvSpPr txBox="1">
            <a:spLocks/>
          </p:cNvSpPr>
          <p:nvPr/>
        </p:nvSpPr>
        <p:spPr>
          <a:xfrm>
            <a:off x="427714" y="6486439"/>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2/21/2022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807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numSld="3">
                <p:cTn id="11"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214201"/>
            <a:ext cx="7886700" cy="1325563"/>
          </a:xfrm>
        </p:spPr>
        <p:txBody>
          <a:bodyPr/>
          <a:lstStyle/>
          <a:p>
            <a:pPr algn="ctr"/>
            <a:r>
              <a:rPr lang="vi-VN" b="1">
                <a:solidFill>
                  <a:srgbClr val="FF0000"/>
                </a:solidFill>
              </a:rPr>
              <a:t>Luật chơi – Cách chơi</a:t>
            </a:r>
          </a:p>
        </p:txBody>
      </p:sp>
      <p:sp>
        <p:nvSpPr>
          <p:cNvPr id="3" name="Chỗ dành sẵn cho Nội dung 2"/>
          <p:cNvSpPr>
            <a:spLocks noGrp="1"/>
          </p:cNvSpPr>
          <p:nvPr>
            <p:ph idx="1"/>
          </p:nvPr>
        </p:nvSpPr>
        <p:spPr>
          <a:xfrm>
            <a:off x="628650" y="1424896"/>
            <a:ext cx="7886700" cy="4351338"/>
          </a:xfrm>
        </p:spPr>
        <p:txBody>
          <a:bodyPr/>
          <a:lstStyle/>
          <a:p>
            <a:pPr algn="just"/>
            <a:r>
              <a:rPr lang="vi-VN" dirty="0">
                <a:solidFill>
                  <a:srgbClr val="0000FF"/>
                </a:solidFill>
                <a:latin typeface="+mj-lt"/>
              </a:rPr>
              <a:t>Có mội ngôi nhà trong thành phố bị cháy. Hãy dập tắt đám cháy để cứu các thành viên trong gia đình bằng cách trả lời đúng các câu hỏi được đưa ra tương ứng.</a:t>
            </a:r>
          </a:p>
          <a:p>
            <a:r>
              <a:rPr lang="vi-VN" dirty="0">
                <a:solidFill>
                  <a:srgbClr val="0000FF"/>
                </a:solidFill>
                <a:latin typeface="+mj-lt"/>
              </a:rPr>
              <a:t>Yêu cầu HS thảo luận nhóm </a:t>
            </a:r>
          </a:p>
          <a:p>
            <a:r>
              <a:rPr lang="vi-VN" dirty="0">
                <a:solidFill>
                  <a:srgbClr val="0000FF"/>
                </a:solidFill>
                <a:latin typeface="+mj-lt"/>
              </a:rPr>
              <a:t>GV chia lớp thành 4 (tổ đội) để hoàn thành câu hỏi</a:t>
            </a:r>
          </a:p>
          <a:p>
            <a:r>
              <a:rPr lang="vi-VN" dirty="0">
                <a:solidFill>
                  <a:srgbClr val="0000FF"/>
                </a:solidFill>
                <a:latin typeface="+mj-lt"/>
              </a:rPr>
              <a:t>Khi nhóm trả lời sai, nhóm khác có quyền bổ sung để cứu đủ 4 thành viên trong gia đình.</a:t>
            </a:r>
          </a:p>
          <a:p>
            <a:r>
              <a:rPr lang="vi-VN" dirty="0">
                <a:solidFill>
                  <a:srgbClr val="0000FF"/>
                </a:solidFill>
                <a:latin typeface="+mj-lt"/>
              </a:rPr>
              <a:t>Chúc các đội thành công!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97950" l="1418" r="95745">
                        <a14:foregroundMark x1="30142" y1="23235" x2="30142" y2="23235"/>
                        <a14:foregroundMark x1="48582" y1="22551" x2="48582" y2="22551"/>
                        <a14:foregroundMark x1="28014" y1="29841" x2="28014" y2="29841"/>
                        <a14:foregroundMark x1="45745" y1="23007" x2="45745" y2="23007"/>
                        <a14:foregroundMark x1="51418" y1="29613" x2="51418" y2="29613"/>
                        <a14:foregroundMark x1="51418" y1="54442" x2="51418" y2="54442"/>
                        <a14:foregroundMark x1="51418" y1="66287" x2="51418" y2="66287"/>
                        <a14:foregroundMark x1="67730" y1="74715" x2="67730" y2="74715"/>
                        <a14:foregroundMark x1="78014" y1="78360" x2="78014" y2="78360"/>
                        <a14:foregroundMark x1="72695" y1="77221" x2="72695" y2="77221"/>
                        <a14:foregroundMark x1="61348" y1="64692" x2="61348" y2="64692"/>
                        <a14:foregroundMark x1="47872" y1="29157" x2="47872" y2="29157"/>
                        <a14:foregroundMark x1="62411" y1="31891" x2="62411" y2="31891"/>
                        <a14:foregroundMark x1="71631" y1="31891" x2="71631" y2="31891"/>
                        <a14:foregroundMark x1="64894" y1="23235" x2="64894" y2="23235"/>
                        <a14:foregroundMark x1="47518" y1="31891" x2="47518" y2="31891"/>
                        <a14:foregroundMark x1="31915" y1="32574" x2="31915" y2="32574"/>
                        <a14:foregroundMark x1="48582" y1="33257" x2="48582" y2="33257"/>
                        <a14:foregroundMark x1="30851" y1="27335" x2="30851" y2="27335"/>
                        <a14:foregroundMark x1="28369" y1="32118" x2="28369" y2="32118"/>
                        <a14:foregroundMark x1="63121" y1="10706" x2="63121" y2="10706"/>
                        <a14:foregroundMark x1="65957" y1="12528" x2="65957" y2="12528"/>
                        <a14:foregroundMark x1="65957" y1="20046" x2="65957" y2="20046"/>
                        <a14:foregroundMark x1="74468" y1="34852" x2="74468" y2="34852"/>
                        <a14:foregroundMark x1="62411" y1="32118" x2="57801" y2="30979"/>
                        <a14:foregroundMark x1="46454" y1="29157" x2="46454" y2="29157"/>
                        <a14:foregroundMark x1="42199" y1="28018" x2="42199" y2="28018"/>
                        <a14:foregroundMark x1="43617" y1="25057" x2="43617" y2="25057"/>
                        <a14:foregroundMark x1="51064" y1="14123" x2="51064" y2="14123"/>
                        <a14:foregroundMark x1="73404" y1="30296" x2="73404" y2="30296"/>
                        <a14:foregroundMark x1="72695" y1="35763" x2="72695" y2="35763"/>
                        <a14:foregroundMark x1="65957" y1="33713" x2="65957" y2="33713"/>
                        <a14:foregroundMark x1="72695" y1="35763" x2="72695" y2="35763"/>
                        <a14:foregroundMark x1="29787" y1="35080" x2="29787" y2="35080"/>
                        <a14:foregroundMark x1="35461" y1="6378" x2="35461" y2="6378"/>
                        <a14:foregroundMark x1="39362" y1="9567" x2="39362" y2="9567"/>
                        <a14:foregroundMark x1="28369" y1="4784" x2="28369" y2="4784"/>
                        <a14:foregroundMark x1="24468" y1="4784" x2="24468" y2="4784"/>
                        <a14:foregroundMark x1="54965" y1="8200" x2="54965" y2="8200"/>
                        <a14:foregroundMark x1="54965" y1="10706" x2="54965" y2="10706"/>
                        <a14:foregroundMark x1="60284" y1="8884" x2="60284" y2="8884"/>
                        <a14:foregroundMark x1="48582" y1="5923" x2="48582" y2="5923"/>
                        <a14:foregroundMark x1="43617" y1="6606" x2="43617" y2="6606"/>
                        <a14:foregroundMark x1="43617" y1="7745" x2="43617" y2="7745"/>
                        <a14:foregroundMark x1="46809" y1="8428" x2="46809" y2="8428"/>
                        <a14:foregroundMark x1="47872" y1="23690" x2="47872" y2="23690"/>
                        <a14:foregroundMark x1="25532" y1="28018" x2="25532" y2="28018"/>
                        <a14:foregroundMark x1="25177" y1="8428" x2="25177" y2="8428"/>
                        <a14:foregroundMark x1="64184" y1="26196" x2="64184" y2="26196"/>
                      </a14:backgroundRemoval>
                    </a14:imgEffect>
                  </a14:imgLayer>
                </a14:imgProps>
              </a:ext>
            </a:extLst>
          </a:blip>
          <a:stretch>
            <a:fillRect/>
          </a:stretch>
        </p:blipFill>
        <p:spPr>
          <a:xfrm>
            <a:off x="8068224" y="5135677"/>
            <a:ext cx="1075776" cy="1674700"/>
          </a:xfrm>
          <a:prstGeom prst="rect">
            <a:avLst/>
          </a:prstGeom>
        </p:spPr>
      </p:pic>
      <p:sp>
        <p:nvSpPr>
          <p:cNvPr id="6" name="Slide Number Placeholder 5"/>
          <p:cNvSpPr>
            <a:spLocks noGrp="1"/>
          </p:cNvSpPr>
          <p:nvPr>
            <p:ph type="sldNum" sz="quarter" idx="12"/>
          </p:nvPr>
        </p:nvSpPr>
        <p:spPr/>
        <p:txBody>
          <a:bodyPr/>
          <a:lstStyle/>
          <a:p>
            <a:fld id="{5E7060A3-8747-4477-88D7-F4E130D4D656}" type="slidenum">
              <a:rPr lang="vi-VN" smtClean="0"/>
              <a:pPr/>
              <a:t>7</a:t>
            </a:fld>
            <a:endParaRPr lang="vi-VN"/>
          </a:p>
        </p:txBody>
      </p:sp>
      <p:pic>
        <p:nvPicPr>
          <p:cNvPr id="7"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2"/>
          <p:cNvSpPr txBox="1">
            <a:spLocks/>
          </p:cNvSpPr>
          <p:nvPr/>
        </p:nvSpPr>
        <p:spPr>
          <a:xfrm>
            <a:off x="361050" y="6447632"/>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2/21/2022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53338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461"/>
          <a:stretch/>
        </p:blipFill>
        <p:spPr>
          <a:xfrm>
            <a:off x="0" y="-45017"/>
            <a:ext cx="9144000" cy="5407572"/>
          </a:xfrm>
          <a:prstGeom prst="rect">
            <a:avLst/>
          </a:prstGeom>
        </p:spPr>
      </p:pic>
      <p:pic>
        <p:nvPicPr>
          <p:cNvPr id="10" name="03 em be gai"/>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3960325" y="3011985"/>
            <a:ext cx="786317" cy="1205687"/>
          </a:xfrm>
          <a:prstGeom prst="rect">
            <a:avLst/>
          </a:prstGeom>
        </p:spPr>
      </p:pic>
      <p:pic>
        <p:nvPicPr>
          <p:cNvPr id="11" name="01 Ba Cu"/>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3796386" y="4299864"/>
            <a:ext cx="668936" cy="1095517"/>
          </a:xfrm>
          <a:prstGeom prst="rect">
            <a:avLst/>
          </a:prstGeom>
        </p:spPr>
      </p:pic>
      <p:pic>
        <p:nvPicPr>
          <p:cNvPr id="15" name="02 Em be hong" descr="Kết quả hình ảnh cho ảnh trẻ em hoạt hình"/>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5171584" y="3180005"/>
            <a:ext cx="688672" cy="7804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9878" y="-14599"/>
            <a:ext cx="896190" cy="1036410"/>
          </a:xfrm>
          <a:prstGeom prst="rect">
            <a:avLst/>
          </a:prstGeom>
        </p:spPr>
      </p:pic>
      <p:pic>
        <p:nvPicPr>
          <p:cNvPr id="28" name="Picture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339" y="-30524"/>
            <a:ext cx="896190" cy="1036410"/>
          </a:xfrm>
          <a:prstGeom prst="rect">
            <a:avLst/>
          </a:prstGeom>
        </p:spPr>
      </p:pic>
      <p:pic>
        <p:nvPicPr>
          <p:cNvPr id="29" name="Picture 2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0197" y="-42717"/>
            <a:ext cx="902286" cy="1048603"/>
          </a:xfrm>
          <a:prstGeom prst="rect">
            <a:avLst/>
          </a:prstGeom>
        </p:spPr>
      </p:pic>
      <p:pic>
        <p:nvPicPr>
          <p:cNvPr id="30" name="Picture 2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8924" y="-24894"/>
            <a:ext cx="902286" cy="1048603"/>
          </a:xfrm>
          <a:prstGeom prst="rect">
            <a:avLst/>
          </a:prstGeom>
        </p:spPr>
      </p:pic>
      <p:pic>
        <p:nvPicPr>
          <p:cNvPr id="31" name="04 em be trai"/>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1641798" y="2853532"/>
            <a:ext cx="939800" cy="1574800"/>
          </a:xfrm>
          <a:prstGeom prst="rect">
            <a:avLst/>
          </a:prstGeom>
        </p:spPr>
      </p:pic>
      <p:pic>
        <p:nvPicPr>
          <p:cNvPr id="41" name="lua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64551" y="815271"/>
            <a:ext cx="484637" cy="484637"/>
          </a:xfrm>
          <a:prstGeom prst="rect">
            <a:avLst/>
          </a:prstGeom>
        </p:spPr>
      </p:pic>
      <p:pic>
        <p:nvPicPr>
          <p:cNvPr id="42" name="lua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08137" y="750559"/>
            <a:ext cx="484637" cy="484637"/>
          </a:xfrm>
          <a:prstGeom prst="rect">
            <a:avLst/>
          </a:prstGeom>
        </p:spPr>
      </p:pic>
      <p:pic>
        <p:nvPicPr>
          <p:cNvPr id="43" name="lua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62281" y="789479"/>
            <a:ext cx="484637" cy="484637"/>
          </a:xfrm>
          <a:prstGeom prst="rect">
            <a:avLst/>
          </a:prstGeom>
        </p:spPr>
      </p:pic>
      <p:pic>
        <p:nvPicPr>
          <p:cNvPr id="44" name="lua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9765" y="802179"/>
            <a:ext cx="484637" cy="484637"/>
          </a:xfrm>
          <a:prstGeom prst="rect">
            <a:avLst/>
          </a:prstGeom>
        </p:spPr>
      </p:pic>
      <p:pic>
        <p:nvPicPr>
          <p:cNvPr id="48" name="Luasau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07208" y="4220770"/>
            <a:ext cx="688673" cy="688673"/>
          </a:xfrm>
          <a:prstGeom prst="rect">
            <a:avLst/>
          </a:prstGeom>
        </p:spPr>
      </p:pic>
      <p:pic>
        <p:nvPicPr>
          <p:cNvPr id="49" name="Luasau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1212" y="3011985"/>
            <a:ext cx="809699" cy="809699"/>
          </a:xfrm>
          <a:prstGeom prst="rect">
            <a:avLst/>
          </a:prstGeom>
        </p:spPr>
      </p:pic>
      <p:pic>
        <p:nvPicPr>
          <p:cNvPr id="50" name="Luasau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7929" y="2986342"/>
            <a:ext cx="890611" cy="890611"/>
          </a:xfrm>
          <a:prstGeom prst="rect">
            <a:avLst/>
          </a:prstGeom>
        </p:spPr>
      </p:pic>
      <p:pic>
        <p:nvPicPr>
          <p:cNvPr id="51" name="Luasau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82913" y="2926153"/>
            <a:ext cx="829772" cy="829772"/>
          </a:xfrm>
          <a:prstGeom prst="rect">
            <a:avLst/>
          </a:prstGeom>
        </p:spPr>
      </p:pic>
      <p:pic>
        <p:nvPicPr>
          <p:cNvPr id="53" name="Picture 52"/>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9268" l="0" r="100000">
                        <a14:foregroundMark x1="6514" y1="65732" x2="6514" y2="65732"/>
                        <a14:foregroundMark x1="5282" y1="72073" x2="5282" y2="72073"/>
                        <a14:foregroundMark x1="3433" y1="75732" x2="3785" y2="74878"/>
                        <a14:foregroundMark x1="9419" y1="74878" x2="9419" y2="74878"/>
                        <a14:foregroundMark x1="6426" y1="75366" x2="6426" y2="75366"/>
                        <a14:foregroundMark x1="6778" y1="76220" x2="8363" y2="76220"/>
                        <a14:foregroundMark x1="10123" y1="76220" x2="10123" y2="76220"/>
                        <a14:foregroundMark x1="23856" y1="75366" x2="23856" y2="75366"/>
                        <a14:foregroundMark x1="30986" y1="75366" x2="30986" y2="75366"/>
                        <a14:foregroundMark x1="39877" y1="74878" x2="39877" y2="74878"/>
                        <a14:foregroundMark x1="54137" y1="74634" x2="54137" y2="74634"/>
                        <a14:foregroundMark x1="48768" y1="73659" x2="48768" y2="73659"/>
                        <a14:foregroundMark x1="47095" y1="75732" x2="47095" y2="75732"/>
                        <a14:foregroundMark x1="51496" y1="75732" x2="51496" y2="75732"/>
                        <a14:foregroundMark x1="40317" y1="75610" x2="40317" y2="75610"/>
                        <a14:foregroundMark x1="43222" y1="76585" x2="43222" y2="76585"/>
                        <a14:foregroundMark x1="38292" y1="76707" x2="38292" y2="76707"/>
                        <a14:foregroundMark x1="34331" y1="76707" x2="34331" y2="76707"/>
                        <a14:foregroundMark x1="59067" y1="76951" x2="59067" y2="76951"/>
                        <a14:foregroundMark x1="63028" y1="76951" x2="63028" y2="76951"/>
                        <a14:foregroundMark x1="57658" y1="76341" x2="57658" y2="76341"/>
                        <a14:foregroundMark x1="61092" y1="76341" x2="61092" y2="76341"/>
                        <a14:foregroundMark x1="67254" y1="76707" x2="67254" y2="76707"/>
                        <a14:foregroundMark x1="69454" y1="77317" x2="69454" y2="77317"/>
                        <a14:foregroundMark x1="74560" y1="77317" x2="74560" y2="77317"/>
                        <a14:foregroundMark x1="78873" y1="76341" x2="78873" y2="76341"/>
                        <a14:foregroundMark x1="84859" y1="75732" x2="84859" y2="75732"/>
                        <a14:foregroundMark x1="84683" y1="74878" x2="84683" y2="74878"/>
                        <a14:foregroundMark x1="79049" y1="75366" x2="79049" y2="75366"/>
                        <a14:foregroundMark x1="85651" y1="75366" x2="85651" y2="75366"/>
                        <a14:foregroundMark x1="89173" y1="75366" x2="89173" y2="75366"/>
                        <a14:foregroundMark x1="91637" y1="63902" x2="91637" y2="63902"/>
                        <a14:foregroundMark x1="95951" y1="61707" x2="95951" y2="61707"/>
                        <a14:foregroundMark x1="93222" y1="55610" x2="93222" y2="55610"/>
                        <a14:foregroundMark x1="95599" y1="63902" x2="95599" y2="63902"/>
                        <a14:foregroundMark x1="85651" y1="75732" x2="85651" y2="75732"/>
                        <a14:foregroundMark x1="81250" y1="75366" x2="81250" y2="75366"/>
                        <a14:foregroundMark x1="84155" y1="74878" x2="84155" y2="74878"/>
                        <a14:foregroundMark x1="86268" y1="74390" x2="86268" y2="74390"/>
                        <a14:foregroundMark x1="83891" y1="77927" x2="83891" y2="77927"/>
                        <a14:foregroundMark x1="86796" y1="76707" x2="86796" y2="76707"/>
                        <a14:foregroundMark x1="84331" y1="76220" x2="84331" y2="76220"/>
                        <a14:foregroundMark x1="83627" y1="75610" x2="83627" y2="75610"/>
                        <a14:foregroundMark x1="83187" y1="74268" x2="83187" y2="74268"/>
                        <a14:foregroundMark x1="85651" y1="73049" x2="85651" y2="73049"/>
                        <a14:foregroundMark x1="87324" y1="76220" x2="87324" y2="76220"/>
                        <a14:foregroundMark x1="15141" y1="77317" x2="15141" y2="77317"/>
                        <a14:foregroundMark x1="12500" y1="77317" x2="12500" y2="77317"/>
                        <a14:foregroundMark x1="2641" y1="76341" x2="2641" y2="76341"/>
                        <a14:foregroundMark x1="1496" y1="76341" x2="1496" y2="76341"/>
                        <a14:foregroundMark x1="1673" y1="75976" x2="1673" y2="75976"/>
                        <a14:foregroundMark x1="99208" y1="78902" x2="99208" y2="78902"/>
                      </a14:backgroundRemoval>
                    </a14:imgEffect>
                  </a14:imgLayer>
                </a14:imgProps>
              </a:ext>
              <a:ext uri="{28A0092B-C50C-407E-A947-70E740481C1C}">
                <a14:useLocalDpi xmlns:a14="http://schemas.microsoft.com/office/drawing/2010/main" val="0"/>
              </a:ext>
            </a:extLst>
          </a:blip>
          <a:srcRect t="17643"/>
          <a:stretch/>
        </p:blipFill>
        <p:spPr>
          <a:xfrm>
            <a:off x="31806" y="1386422"/>
            <a:ext cx="9144000" cy="5499100"/>
          </a:xfrm>
          <a:prstGeom prst="rect">
            <a:avLst/>
          </a:prstGeom>
        </p:spPr>
      </p:pic>
      <p:pic>
        <p:nvPicPr>
          <p:cNvPr id="54" name="Picture 53"/>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6741355" y="4535055"/>
            <a:ext cx="707181" cy="1158151"/>
          </a:xfrm>
          <a:prstGeom prst="rect">
            <a:avLst/>
          </a:prstGeom>
        </p:spPr>
      </p:pic>
      <p:pic>
        <p:nvPicPr>
          <p:cNvPr id="55" name="Picture 2" descr="Kết quả hình ảnh cho LÍNH CỨU HỎA PN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3390637" y="5047969"/>
            <a:ext cx="1037540" cy="17437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LÍNH CỨU HỎA PN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6238508" y="4440844"/>
            <a:ext cx="745164" cy="12523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7036993" y="4690559"/>
            <a:ext cx="1127965" cy="1847269"/>
          </a:xfrm>
          <a:prstGeom prst="rect">
            <a:avLst/>
          </a:prstGeom>
        </p:spPr>
      </p:pic>
      <p:pic>
        <p:nvPicPr>
          <p:cNvPr id="58" name="Picture 6" descr="Kết quả hình ảnh cho BỐ MẸ 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0" b="95846" l="0" r="98837"/>
                    </a14:imgEffect>
                  </a14:imgLayer>
                </a14:imgProps>
              </a:ext>
              <a:ext uri="{28A0092B-C50C-407E-A947-70E740481C1C}">
                <a14:useLocalDpi xmlns:a14="http://schemas.microsoft.com/office/drawing/2010/main" val="0"/>
              </a:ext>
            </a:extLst>
          </a:blip>
          <a:srcRect/>
          <a:stretch>
            <a:fillRect/>
          </a:stretch>
        </p:blipFill>
        <p:spPr bwMode="auto">
          <a:xfrm flipH="1">
            <a:off x="7858795" y="4462812"/>
            <a:ext cx="1317013" cy="18857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Kết quả hình ảnh cho LÍNH CỨU HỎA PN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a:off x="2206869" y="5062676"/>
            <a:ext cx="1252855" cy="156975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Kết quả hình ảnh cho LÍNH CỨU HỎA PN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6274468" y="4400808"/>
            <a:ext cx="982417" cy="10260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Kết quả hình ảnh cho ảnh trẻ em hoạt hình"/>
          <p:cNvPicPr>
            <a:picLocks noChangeAspect="1" noChangeArrowheads="1"/>
          </p:cNvPicPr>
          <p:nvPr/>
        </p:nvPicPr>
        <p:blipFill>
          <a:blip r:embed="rId31"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534381" y="4498787"/>
            <a:ext cx="887620" cy="10059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Kết quả hình ảnh cho ảnh trẻ em hoạt hình"/>
          <p:cNvPicPr>
            <a:picLocks noChangeAspect="1" noChangeArrowheads="1"/>
          </p:cNvPicPr>
          <p:nvPr/>
        </p:nvPicPr>
        <p:blipFill>
          <a:blip r:embed="rId31"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497348" y="5375368"/>
            <a:ext cx="887620" cy="100596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Kết quả hình ảnh cho LÍNH CỨU HỎA PN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5649518" y="4578092"/>
            <a:ext cx="1021345" cy="10667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Kết quả hình ảnh cho LÍNH CỨU HỎA PNG"/>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1386912" y="4956072"/>
            <a:ext cx="925118" cy="16299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Kết quả hình ảnh cho LÍNH CỨU HỎA PNG"/>
          <p:cNvPicPr>
            <a:picLocks noChangeAspect="1" noChangeArrowheads="1"/>
          </p:cNvPicPr>
          <p:nvPr/>
        </p:nvPicPr>
        <p:blipFill rotWithShape="1">
          <a:blip r:embed="rId36" cstate="print">
            <a:extLst>
              <a:ext uri="{BEBA8EAE-BF5A-486C-A8C5-ECC9F3942E4B}">
                <a14:imgProps xmlns:a14="http://schemas.microsoft.com/office/drawing/2010/main">
                  <a14:imgLayer r:embed="rId37">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5680112" y="4271953"/>
            <a:ext cx="963171" cy="169698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Kết quả hình ảnh cho LÍNH CỨU HỎA PNG"/>
          <p:cNvPicPr>
            <a:picLocks noChangeAspect="1" noChangeArrowheads="1"/>
          </p:cNvPicPr>
          <p:nvPr/>
        </p:nvPicPr>
        <p:blipFill rotWithShape="1">
          <a:blip r:embed="rId38" cstate="print">
            <a:extLst>
              <a:ext uri="{BEBA8EAE-BF5A-486C-A8C5-ECC9F3942E4B}">
                <a14:imgProps xmlns:a14="http://schemas.microsoft.com/office/drawing/2010/main">
                  <a14:imgLayer r:embed="rId39">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6568532" y="4331303"/>
            <a:ext cx="768657" cy="13542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6443464" y="3942630"/>
            <a:ext cx="1090742" cy="1672472"/>
          </a:xfrm>
          <a:prstGeom prst="rect">
            <a:avLst/>
          </a:prstGeom>
        </p:spPr>
      </p:pic>
      <p:pic>
        <p:nvPicPr>
          <p:cNvPr id="71" name="Picture 70"/>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5458520" y="4653601"/>
            <a:ext cx="1185776" cy="1818191"/>
          </a:xfrm>
          <a:prstGeom prst="rect">
            <a:avLst/>
          </a:prstGeom>
        </p:spPr>
      </p:pic>
      <p:pic>
        <p:nvPicPr>
          <p:cNvPr id="72" name="Picture 4" descr="Kết quả hình ảnh cho LÍNH CỨU HỎA PNG"/>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714609" y="4787221"/>
            <a:ext cx="750250" cy="16555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Kết quả hình ảnh cho LÍNH CỨU HỎA PNG"/>
          <p:cNvPicPr>
            <a:picLocks noChangeAspect="1" noChangeArrowheads="1"/>
          </p:cNvPicPr>
          <p:nvPr/>
        </p:nvPicPr>
        <p:blipFill rotWithShape="1">
          <a:blip r:embed="rId42" cstate="print">
            <a:extLst>
              <a:ext uri="{BEBA8EAE-BF5A-486C-A8C5-ECC9F3942E4B}">
                <a14:imgProps xmlns:a14="http://schemas.microsoft.com/office/drawing/2010/main">
                  <a14:imgLayer r:embed="rId43">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5288766" y="4310513"/>
            <a:ext cx="609484" cy="134489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6236711" y="4286285"/>
            <a:ext cx="876706" cy="1469076"/>
          </a:xfrm>
          <a:prstGeom prst="rect">
            <a:avLst/>
          </a:prstGeom>
        </p:spPr>
      </p:pic>
      <p:pic>
        <p:nvPicPr>
          <p:cNvPr id="75" name="Picture 4" descr="Kết quả hình ảnh cho LÍNH CỨU HỎA PNG"/>
          <p:cNvPicPr>
            <a:picLocks noChangeAspect="1" noChangeArrowheads="1"/>
          </p:cNvPicPr>
          <p:nvPr/>
        </p:nvPicPr>
        <p:blipFill rotWithShape="1">
          <a:blip r:embed="rId44" cstate="print">
            <a:extLst>
              <a:ext uri="{BEBA8EAE-BF5A-486C-A8C5-ECC9F3942E4B}">
                <a14:imgProps xmlns:a14="http://schemas.microsoft.com/office/drawing/2010/main">
                  <a14:imgLayer r:embed="rId45">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6738320" y="4228047"/>
            <a:ext cx="574666" cy="126806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4634159" y="4578094"/>
            <a:ext cx="1246384" cy="2088535"/>
          </a:xfrm>
          <a:prstGeom prst="rect">
            <a:avLst/>
          </a:prstGeom>
        </p:spPr>
      </p:pic>
      <p:sp>
        <p:nvSpPr>
          <p:cNvPr id="39" name="Hexagon 38">
            <a:hlinkClick r:id="rId46" action="ppaction://hlinksldjump"/>
          </p:cNvPr>
          <p:cNvSpPr/>
          <p:nvPr/>
        </p:nvSpPr>
        <p:spPr>
          <a:xfrm>
            <a:off x="7670802" y="45858"/>
            <a:ext cx="1324057" cy="35458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Kết thúc</a:t>
            </a:r>
            <a:endParaRPr lang="vi-VN"/>
          </a:p>
        </p:txBody>
      </p:sp>
      <p:sp>
        <p:nvSpPr>
          <p:cNvPr id="46" name="Slide Number Placeholder 45"/>
          <p:cNvSpPr>
            <a:spLocks noGrp="1"/>
          </p:cNvSpPr>
          <p:nvPr>
            <p:ph type="sldNum" sz="quarter" idx="12"/>
          </p:nvPr>
        </p:nvSpPr>
        <p:spPr/>
        <p:txBody>
          <a:bodyPr/>
          <a:lstStyle/>
          <a:p>
            <a:fld id="{5E7060A3-8747-4477-88D7-F4E130D4D656}" type="slidenum">
              <a:rPr lang="vi-VN" smtClean="0"/>
              <a:pPr/>
              <a:t>8</a:t>
            </a:fld>
            <a:endParaRPr lang="vi-VN"/>
          </a:p>
        </p:txBody>
      </p:sp>
      <p:pic>
        <p:nvPicPr>
          <p:cNvPr id="47" name="Picture 46"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2"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Date Placeholder 12"/>
          <p:cNvSpPr txBox="1">
            <a:spLocks/>
          </p:cNvSpPr>
          <p:nvPr/>
        </p:nvSpPr>
        <p:spPr>
          <a:xfrm>
            <a:off x="466819" y="6561813"/>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2/21/2022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697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5.55556E-7 -4.44444E-6 L 0.28333 -0.12708 " pathEditMode="relative" rAng="0" ptsTypes="AA">
                                      <p:cBhvr>
                                        <p:cTn id="33" dur="2000" fill="hold"/>
                                        <p:tgtEl>
                                          <p:spTgt spid="55"/>
                                        </p:tgtEl>
                                        <p:attrNameLst>
                                          <p:attrName>ppt_x</p:attrName>
                                          <p:attrName>ppt_y</p:attrName>
                                        </p:attrNameLst>
                                      </p:cBhvr>
                                      <p:rCtr x="14167" y="-6366"/>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500"/>
                                        <p:tgtEl>
                                          <p:spTgt spid="55"/>
                                        </p:tgtEl>
                                        <p:attrNameLst>
                                          <p:attrName>ppt_w</p:attrName>
                                        </p:attrNameLst>
                                      </p:cBhvr>
                                      <p:tavLst>
                                        <p:tav tm="0">
                                          <p:val>
                                            <p:strVal val="ppt_w"/>
                                          </p:val>
                                        </p:tav>
                                        <p:tav tm="100000">
                                          <p:val>
                                            <p:fltVal val="0"/>
                                          </p:val>
                                        </p:tav>
                                      </p:tavLst>
                                    </p:anim>
                                    <p:anim calcmode="lin" valueType="num">
                                      <p:cBhvr>
                                        <p:cTn id="37" dur="500"/>
                                        <p:tgtEl>
                                          <p:spTgt spid="55"/>
                                        </p:tgtEl>
                                        <p:attrNameLst>
                                          <p:attrName>ppt_h</p:attrName>
                                        </p:attrNameLst>
                                      </p:cBhvr>
                                      <p:tavLst>
                                        <p:tav tm="0">
                                          <p:val>
                                            <p:strVal val="ppt_h"/>
                                          </p:val>
                                        </p:tav>
                                        <p:tav tm="100000">
                                          <p:val>
                                            <p:fltVal val="0"/>
                                          </p:val>
                                        </p:tav>
                                      </p:tavLst>
                                    </p:anim>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childTnLst>
                          </p:cTn>
                        </p:par>
                        <p:par>
                          <p:cTn id="40" fill="hold">
                            <p:stCondLst>
                              <p:cond delay="2500"/>
                            </p:stCondLst>
                            <p:childTnLst>
                              <p:par>
                                <p:cTn id="41" presetID="53" presetClass="exit" presetSubtype="32" fill="hold" nodeType="after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3000"/>
                            </p:stCondLst>
                            <p:childTnLst>
                              <p:par>
                                <p:cTn id="47" presetID="14" presetClass="entr" presetSubtype="1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childTnLst>
                          </p:cTn>
                        </p:par>
                        <p:par>
                          <p:cTn id="50" fill="hold">
                            <p:stCondLst>
                              <p:cond delay="3500"/>
                            </p:stCondLst>
                            <p:childTnLst>
                              <p:par>
                                <p:cTn id="51" presetID="1"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par>
                          <p:cTn id="53" fill="hold">
                            <p:stCondLst>
                              <p:cond delay="3500"/>
                            </p:stCondLst>
                            <p:childTnLst>
                              <p:par>
                                <p:cTn id="54" presetID="49" presetClass="path" presetSubtype="0" accel="50000" decel="50000" fill="hold" nodeType="afterEffect">
                                  <p:stCondLst>
                                    <p:cond delay="0"/>
                                  </p:stCondLst>
                                  <p:childTnLst>
                                    <p:animMotion origin="layout" path="M 1.94444E-6 -1.85185E-6 L 0.06111 0.05648 " pathEditMode="relative" rAng="0" ptsTypes="AA">
                                      <p:cBhvr>
                                        <p:cTn id="55" dur="2000" fill="hold"/>
                                        <p:tgtEl>
                                          <p:spTgt spid="54"/>
                                        </p:tgtEl>
                                        <p:attrNameLst>
                                          <p:attrName>ppt_x</p:attrName>
                                          <p:attrName>ppt_y</p:attrName>
                                        </p:attrNameLst>
                                      </p:cBhvr>
                                      <p:rCtr x="3056" y="2824"/>
                                    </p:animMotion>
                                  </p:childTnLst>
                                </p:cTn>
                              </p:par>
                            </p:childTnLst>
                          </p:cTn>
                        </p:par>
                        <p:par>
                          <p:cTn id="56" fill="hold">
                            <p:stCondLst>
                              <p:cond delay="5500"/>
                            </p:stCondLst>
                            <p:childTnLst>
                              <p:par>
                                <p:cTn id="57" presetID="1" presetClass="exit" presetSubtype="0" fill="hold" nodeType="after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par>
                          <p:cTn id="59" fill="hold">
                            <p:stCondLst>
                              <p:cond delay="5500"/>
                            </p:stCondLst>
                            <p:childTnLst>
                              <p:par>
                                <p:cTn id="60" presetID="14" presetClass="entr" presetSubtype="1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randombar(horizontal)">
                                      <p:cBhvr>
                                        <p:cTn id="62" dur="500"/>
                                        <p:tgtEl>
                                          <p:spTgt spid="57"/>
                                        </p:tgtEl>
                                      </p:cBhvr>
                                    </p:animEffec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par>
                          <p:cTn id="63" fill="hold">
                            <p:stCondLst>
                              <p:cond delay="6000"/>
                            </p:stCondLst>
                            <p:childTnLst>
                              <p:par>
                                <p:cTn id="64" presetID="1" presetClass="entr" presetSubtype="0"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childTnLst>
                          </p:cTn>
                        </p:par>
                        <p:par>
                          <p:cTn id="66" fill="hold">
                            <p:stCondLst>
                              <p:cond delay="6000"/>
                            </p:stCondLst>
                            <p:childTnLst>
                              <p:par>
                                <p:cTn id="67" presetID="1" presetClass="exit" presetSubtype="0" fill="hold" nodeType="afterEffect">
                                  <p:stCondLst>
                                    <p:cond delay="0"/>
                                  </p:stCondLst>
                                  <p:childTnLst>
                                    <p:set>
                                      <p:cBhvr>
                                        <p:cTn id="68"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49" presetClass="path" presetSubtype="0" accel="50000" decel="50000" fill="hold" nodeType="clickEffect">
                                  <p:stCondLst>
                                    <p:cond delay="0"/>
                                  </p:stCondLst>
                                  <p:childTnLst>
                                    <p:animMotion origin="layout" path="M 2.77778E-6 1.11022E-16 L 0.65677 -0.07314 " pathEditMode="relative" rAng="0" ptsTypes="AA">
                                      <p:cBhvr>
                                        <p:cTn id="73" dur="2000" fill="hold"/>
                                        <p:tgtEl>
                                          <p:spTgt spid="72"/>
                                        </p:tgtEl>
                                        <p:attrNameLst>
                                          <p:attrName>ppt_x</p:attrName>
                                          <p:attrName>ppt_y</p:attrName>
                                        </p:attrNameLst>
                                      </p:cBhvr>
                                      <p:rCtr x="30295" y="-3935"/>
                                    </p:animMotion>
                                  </p:childTnLst>
                                </p:cTn>
                              </p:par>
                            </p:childTnLst>
                          </p:cTn>
                        </p:par>
                        <p:par>
                          <p:cTn id="74" fill="hold">
                            <p:stCondLst>
                              <p:cond delay="2000"/>
                            </p:stCondLst>
                            <p:childTnLst>
                              <p:par>
                                <p:cTn id="75" presetID="1" presetClass="exit" presetSubtype="0" fill="hold" nodeType="afterEffect">
                                  <p:stCondLst>
                                    <p:cond delay="0"/>
                                  </p:stCondLst>
                                  <p:childTnLst>
                                    <p:set>
                                      <p:cBhvr>
                                        <p:cTn id="76" dur="1" fill="hold">
                                          <p:stCondLst>
                                            <p:cond delay="0"/>
                                          </p:stCondLst>
                                        </p:cTn>
                                        <p:tgtEl>
                                          <p:spTgt spid="72"/>
                                        </p:tgtEl>
                                        <p:attrNameLst>
                                          <p:attrName>style.visibility</p:attrName>
                                        </p:attrNameLst>
                                      </p:cBhvr>
                                      <p:to>
                                        <p:strVal val="hidden"/>
                                      </p:to>
                                    </p:se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75"/>
                                        </p:tgtEl>
                                        <p:attrNameLst>
                                          <p:attrName>style.visibility</p:attrName>
                                        </p:attrNameLst>
                                      </p:cBhvr>
                                      <p:to>
                                        <p:strVal val="visible"/>
                                      </p:to>
                                    </p:set>
                                  </p:childTnLst>
                                </p:cTn>
                              </p:par>
                            </p:childTnLst>
                          </p:cTn>
                        </p:par>
                        <p:par>
                          <p:cTn id="80" fill="hold">
                            <p:stCondLst>
                              <p:cond delay="2000"/>
                            </p:stCondLst>
                            <p:childTnLst>
                              <p:par>
                                <p:cTn id="81" presetID="53" presetClass="exit" presetSubtype="32" fill="hold" nodeType="afterEffect">
                                  <p:stCondLst>
                                    <p:cond delay="0"/>
                                  </p:stCondLst>
                                  <p:childTnLst>
                                    <p:anim calcmode="lin" valueType="num">
                                      <p:cBhvr>
                                        <p:cTn id="82" dur="500"/>
                                        <p:tgtEl>
                                          <p:spTgt spid="75"/>
                                        </p:tgtEl>
                                        <p:attrNameLst>
                                          <p:attrName>ppt_w</p:attrName>
                                        </p:attrNameLst>
                                      </p:cBhvr>
                                      <p:tavLst>
                                        <p:tav tm="0">
                                          <p:val>
                                            <p:strVal val="ppt_w"/>
                                          </p:val>
                                        </p:tav>
                                        <p:tav tm="100000">
                                          <p:val>
                                            <p:fltVal val="0"/>
                                          </p:val>
                                        </p:tav>
                                      </p:tavLst>
                                    </p:anim>
                                    <p:anim calcmode="lin" valueType="num">
                                      <p:cBhvr>
                                        <p:cTn id="83" dur="500"/>
                                        <p:tgtEl>
                                          <p:spTgt spid="75"/>
                                        </p:tgtEl>
                                        <p:attrNameLst>
                                          <p:attrName>ppt_h</p:attrName>
                                        </p:attrNameLst>
                                      </p:cBhvr>
                                      <p:tavLst>
                                        <p:tav tm="0">
                                          <p:val>
                                            <p:strVal val="ppt_h"/>
                                          </p:val>
                                        </p:tav>
                                        <p:tav tm="100000">
                                          <p:val>
                                            <p:fltVal val="0"/>
                                          </p:val>
                                        </p:tav>
                                      </p:tavLst>
                                    </p:anim>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par>
                          <p:cTn id="86" fill="hold">
                            <p:stCondLst>
                              <p:cond delay="2500"/>
                            </p:stCondLst>
                            <p:childTnLst>
                              <p:par>
                                <p:cTn id="87" presetID="53" presetClass="exit" presetSubtype="32" fill="hold" nodeType="afterEffect">
                                  <p:stCondLst>
                                    <p:cond delay="0"/>
                                  </p:stCondLst>
                                  <p:childTnLst>
                                    <p:anim calcmode="lin" valueType="num">
                                      <p:cBhvr>
                                        <p:cTn id="88" dur="500"/>
                                        <p:tgtEl>
                                          <p:spTgt spid="31"/>
                                        </p:tgtEl>
                                        <p:attrNameLst>
                                          <p:attrName>ppt_w</p:attrName>
                                        </p:attrNameLst>
                                      </p:cBhvr>
                                      <p:tavLst>
                                        <p:tav tm="0">
                                          <p:val>
                                            <p:strVal val="ppt_w"/>
                                          </p:val>
                                        </p:tav>
                                        <p:tav tm="100000">
                                          <p:val>
                                            <p:fltVal val="0"/>
                                          </p:val>
                                        </p:tav>
                                      </p:tavLst>
                                    </p:anim>
                                    <p:anim calcmode="lin" valueType="num">
                                      <p:cBhvr>
                                        <p:cTn id="89" dur="500"/>
                                        <p:tgtEl>
                                          <p:spTgt spid="31"/>
                                        </p:tgtEl>
                                        <p:attrNameLst>
                                          <p:attrName>ppt_h</p:attrName>
                                        </p:attrNameLst>
                                      </p:cBhvr>
                                      <p:tavLst>
                                        <p:tav tm="0">
                                          <p:val>
                                            <p:strVal val="ppt_h"/>
                                          </p:val>
                                        </p:tav>
                                        <p:tav tm="100000">
                                          <p:val>
                                            <p:fltVal val="0"/>
                                          </p:val>
                                        </p:tav>
                                      </p:tavLst>
                                    </p:anim>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par>
                          <p:cTn id="92" fill="hold">
                            <p:stCondLst>
                              <p:cond delay="3000"/>
                            </p:stCondLst>
                            <p:childTnLst>
                              <p:par>
                                <p:cTn id="93" presetID="1" presetClass="entr" presetSubtype="0"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par>
                          <p:cTn id="95" fill="hold">
                            <p:stCondLst>
                              <p:cond delay="3000"/>
                            </p:stCondLst>
                            <p:childTnLst>
                              <p:par>
                                <p:cTn id="96" presetID="53" presetClass="entr" presetSubtype="16"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 calcmode="lin" valueType="num">
                                      <p:cBhvr>
                                        <p:cTn id="98" dur="500" fill="hold"/>
                                        <p:tgtEl>
                                          <p:spTgt spid="74"/>
                                        </p:tgtEl>
                                        <p:attrNameLst>
                                          <p:attrName>ppt_w</p:attrName>
                                        </p:attrNameLst>
                                      </p:cBhvr>
                                      <p:tavLst>
                                        <p:tav tm="0">
                                          <p:val>
                                            <p:fltVal val="0"/>
                                          </p:val>
                                        </p:tav>
                                        <p:tav tm="100000">
                                          <p:val>
                                            <p:strVal val="#ppt_w"/>
                                          </p:val>
                                        </p:tav>
                                      </p:tavLst>
                                    </p:anim>
                                    <p:anim calcmode="lin" valueType="num">
                                      <p:cBhvr>
                                        <p:cTn id="99" dur="500" fill="hold"/>
                                        <p:tgtEl>
                                          <p:spTgt spid="74"/>
                                        </p:tgtEl>
                                        <p:attrNameLst>
                                          <p:attrName>ppt_h</p:attrName>
                                        </p:attrNameLst>
                                      </p:cBhvr>
                                      <p:tavLst>
                                        <p:tav tm="0">
                                          <p:val>
                                            <p:fltVal val="0"/>
                                          </p:val>
                                        </p:tav>
                                        <p:tav tm="100000">
                                          <p:val>
                                            <p:strVal val="#ppt_h"/>
                                          </p:val>
                                        </p:tav>
                                      </p:tavLst>
                                    </p:anim>
                                    <p:animEffect transition="in" filter="fade">
                                      <p:cBhvr>
                                        <p:cTn id="100" dur="500"/>
                                        <p:tgtEl>
                                          <p:spTgt spid="74"/>
                                        </p:tgtEl>
                                      </p:cBhvr>
                                    </p:animEffect>
                                  </p:childTnLst>
                                </p:cTn>
                              </p:par>
                            </p:childTnLst>
                          </p:cTn>
                        </p:par>
                        <p:par>
                          <p:cTn id="101" fill="hold">
                            <p:stCondLst>
                              <p:cond delay="3500"/>
                            </p:stCondLst>
                            <p:childTnLst>
                              <p:par>
                                <p:cTn id="102" presetID="53" presetClass="entr" presetSubtype="16" fill="hold" nodeType="after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p:cTn id="104" dur="500" fill="hold"/>
                                        <p:tgtEl>
                                          <p:spTgt spid="73"/>
                                        </p:tgtEl>
                                        <p:attrNameLst>
                                          <p:attrName>ppt_w</p:attrName>
                                        </p:attrNameLst>
                                      </p:cBhvr>
                                      <p:tavLst>
                                        <p:tav tm="0">
                                          <p:val>
                                            <p:fltVal val="0"/>
                                          </p:val>
                                        </p:tav>
                                        <p:tav tm="100000">
                                          <p:val>
                                            <p:strVal val="#ppt_w"/>
                                          </p:val>
                                        </p:tav>
                                      </p:tavLst>
                                    </p:anim>
                                    <p:anim calcmode="lin" valueType="num">
                                      <p:cBhvr>
                                        <p:cTn id="105" dur="500" fill="hold"/>
                                        <p:tgtEl>
                                          <p:spTgt spid="73"/>
                                        </p:tgtEl>
                                        <p:attrNameLst>
                                          <p:attrName>ppt_h</p:attrName>
                                        </p:attrNameLst>
                                      </p:cBhvr>
                                      <p:tavLst>
                                        <p:tav tm="0">
                                          <p:val>
                                            <p:fltVal val="0"/>
                                          </p:val>
                                        </p:tav>
                                        <p:tav tm="100000">
                                          <p:val>
                                            <p:strVal val="#ppt_h"/>
                                          </p:val>
                                        </p:tav>
                                      </p:tavLst>
                                    </p:anim>
                                    <p:animEffect transition="in" filter="fade">
                                      <p:cBhvr>
                                        <p:cTn id="106" dur="500"/>
                                        <p:tgtEl>
                                          <p:spTgt spid="73"/>
                                        </p:tgtEl>
                                      </p:cBhvr>
                                    </p:animEffect>
                                  </p:childTnLst>
                                </p:cTn>
                              </p:par>
                            </p:childTnLst>
                          </p:cTn>
                        </p:par>
                        <p:par>
                          <p:cTn id="107" fill="hold">
                            <p:stCondLst>
                              <p:cond delay="4000"/>
                            </p:stCondLst>
                            <p:childTnLst>
                              <p:par>
                                <p:cTn id="108" presetID="42" presetClass="path" presetSubtype="0" accel="50000" decel="50000" fill="hold" nodeType="afterEffect">
                                  <p:stCondLst>
                                    <p:cond delay="0"/>
                                  </p:stCondLst>
                                  <p:childTnLst>
                                    <p:animMotion origin="layout" path="M -4.72222E-6 -4.44444E-6 L -0.15486 0.11575 " pathEditMode="relative" rAng="0" ptsTypes="AA">
                                      <p:cBhvr>
                                        <p:cTn id="109" dur="2000" fill="hold"/>
                                        <p:tgtEl>
                                          <p:spTgt spid="74"/>
                                        </p:tgtEl>
                                        <p:attrNameLst>
                                          <p:attrName>ppt_x</p:attrName>
                                          <p:attrName>ppt_y</p:attrName>
                                        </p:attrNameLst>
                                      </p:cBhvr>
                                      <p:rCtr x="-7743" y="5787"/>
                                    </p:animMotion>
                                  </p:childTnLst>
                                </p:cTn>
                              </p:par>
                            </p:childTnLst>
                          </p:cTn>
                        </p:par>
                        <p:par>
                          <p:cTn id="110" fill="hold">
                            <p:stCondLst>
                              <p:cond delay="6000"/>
                            </p:stCondLst>
                            <p:childTnLst>
                              <p:par>
                                <p:cTn id="111" presetID="1" presetClass="exit" presetSubtype="0" fill="hold" nodeType="after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childTnLst>
                          </p:cTn>
                        </p:par>
                        <p:par>
                          <p:cTn id="113" fill="hold">
                            <p:stCondLst>
                              <p:cond delay="6000"/>
                            </p:stCondLst>
                            <p:childTnLst>
                              <p:par>
                                <p:cTn id="114" presetID="1" presetClass="entr" presetSubtype="0" fill="hold" nodeType="afterEffect">
                                  <p:stCondLst>
                                    <p:cond delay="0"/>
                                  </p:stCondLst>
                                  <p:childTnLst>
                                    <p:set>
                                      <p:cBhvr>
                                        <p:cTn id="11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applause.wav"/>
                                        </p:tgtEl>
                                      </p:cMediaNode>
                                    </p:audio>
                                  </p:subTnLst>
                                </p:cTn>
                              </p:par>
                            </p:childTnLst>
                          </p:cTn>
                        </p:par>
                        <p:par>
                          <p:cTn id="116" fill="hold">
                            <p:stCondLst>
                              <p:cond delay="6000"/>
                            </p:stCondLst>
                            <p:childTnLst>
                              <p:par>
                                <p:cTn id="117" presetID="1" presetClass="exit" presetSubtype="0" fill="hold" nodeType="afterEffect">
                                  <p:stCondLst>
                                    <p:cond delay="0"/>
                                  </p:stCondLst>
                                  <p:childTnLst>
                                    <p:set>
                                      <p:cBhvr>
                                        <p:cTn id="118"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42"/>
                    </p:tgtEl>
                  </p:cond>
                </p:stCondLst>
                <p:endSync evt="end" delay="0">
                  <p:rtn val="all"/>
                </p:endSync>
                <p:childTnLst>
                  <p:par>
                    <p:cTn id="120" fill="hold">
                      <p:stCondLst>
                        <p:cond delay="0"/>
                      </p:stCondLst>
                      <p:childTnLst>
                        <p:par>
                          <p:cTn id="121" fill="hold">
                            <p:stCondLst>
                              <p:cond delay="0"/>
                            </p:stCondLst>
                            <p:childTnLst>
                              <p:par>
                                <p:cTn id="122" presetID="49" presetClass="path" presetSubtype="0" accel="50000" decel="50000" fill="hold" nodeType="clickEffect">
                                  <p:stCondLst>
                                    <p:cond delay="0"/>
                                  </p:stCondLst>
                                  <p:childTnLst>
                                    <p:animMotion origin="layout" path="M 3.05556E-6 4.81481E-6 L 0.56875 -0.06413 " pathEditMode="relative" rAng="0" ptsTypes="AA">
                                      <p:cBhvr>
                                        <p:cTn id="123" dur="2000" fill="hold"/>
                                        <p:tgtEl>
                                          <p:spTgt spid="67"/>
                                        </p:tgtEl>
                                        <p:attrNameLst>
                                          <p:attrName>ppt_x</p:attrName>
                                          <p:attrName>ppt_y</p:attrName>
                                        </p:attrNameLst>
                                      </p:cBhvr>
                                      <p:rCtr x="28438" y="-3218"/>
                                    </p:animMotion>
                                  </p:childTnLst>
                                </p:cTn>
                              </p:par>
                            </p:childTnLst>
                          </p:cTn>
                        </p:par>
                        <p:par>
                          <p:cTn id="124" fill="hold">
                            <p:stCondLst>
                              <p:cond delay="2000"/>
                            </p:stCondLst>
                            <p:childTnLst>
                              <p:par>
                                <p:cTn id="125" presetID="1" presetClass="exit" presetSubtype="0" fill="hold" nodeType="afterEffect">
                                  <p:stCondLst>
                                    <p:cond delay="0"/>
                                  </p:stCondLst>
                                  <p:childTnLst>
                                    <p:set>
                                      <p:cBhvr>
                                        <p:cTn id="126" dur="1" fill="hold">
                                          <p:stCondLst>
                                            <p:cond delay="0"/>
                                          </p:stCondLst>
                                        </p:cTn>
                                        <p:tgtEl>
                                          <p:spTgt spid="67"/>
                                        </p:tgtEl>
                                        <p:attrNameLst>
                                          <p:attrName>style.visibility</p:attrName>
                                        </p:attrNameLst>
                                      </p:cBhvr>
                                      <p:to>
                                        <p:strVal val="hidden"/>
                                      </p:to>
                                    </p:set>
                                  </p:childTnLst>
                                </p:cTn>
                              </p:par>
                            </p:childTnLst>
                          </p:cTn>
                        </p:par>
                        <p:par>
                          <p:cTn id="127" fill="hold">
                            <p:stCondLst>
                              <p:cond delay="2000"/>
                            </p:stCondLst>
                            <p:childTnLst>
                              <p:par>
                                <p:cTn id="128" presetID="1" presetClass="entr" presetSubtype="0" fill="hold" nodeType="afterEffect">
                                  <p:stCondLst>
                                    <p:cond delay="0"/>
                                  </p:stCondLst>
                                  <p:childTnLst>
                                    <p:set>
                                      <p:cBhvr>
                                        <p:cTn id="129" dur="1" fill="hold">
                                          <p:stCondLst>
                                            <p:cond delay="0"/>
                                          </p:stCondLst>
                                        </p:cTn>
                                        <p:tgtEl>
                                          <p:spTgt spid="69"/>
                                        </p:tgtEl>
                                        <p:attrNameLst>
                                          <p:attrName>style.visibility</p:attrName>
                                        </p:attrNameLst>
                                      </p:cBhvr>
                                      <p:to>
                                        <p:strVal val="visible"/>
                                      </p:to>
                                    </p:set>
                                  </p:childTnLst>
                                </p:cTn>
                              </p:par>
                            </p:childTnLst>
                          </p:cTn>
                        </p:par>
                        <p:par>
                          <p:cTn id="130" fill="hold">
                            <p:stCondLst>
                              <p:cond delay="2000"/>
                            </p:stCondLst>
                            <p:childTnLst>
                              <p:par>
                                <p:cTn id="131" presetID="53" presetClass="exit" presetSubtype="32" fill="hold" nodeType="afterEffect">
                                  <p:stCondLst>
                                    <p:cond delay="0"/>
                                  </p:stCondLst>
                                  <p:childTnLst>
                                    <p:anim calcmode="lin" valueType="num">
                                      <p:cBhvr>
                                        <p:cTn id="132" dur="500"/>
                                        <p:tgtEl>
                                          <p:spTgt spid="69"/>
                                        </p:tgtEl>
                                        <p:attrNameLst>
                                          <p:attrName>ppt_w</p:attrName>
                                        </p:attrNameLst>
                                      </p:cBhvr>
                                      <p:tavLst>
                                        <p:tav tm="0">
                                          <p:val>
                                            <p:strVal val="ppt_w"/>
                                          </p:val>
                                        </p:tav>
                                        <p:tav tm="100000">
                                          <p:val>
                                            <p:fltVal val="0"/>
                                          </p:val>
                                        </p:tav>
                                      </p:tavLst>
                                    </p:anim>
                                    <p:anim calcmode="lin" valueType="num">
                                      <p:cBhvr>
                                        <p:cTn id="133" dur="500"/>
                                        <p:tgtEl>
                                          <p:spTgt spid="69"/>
                                        </p:tgtEl>
                                        <p:attrNameLst>
                                          <p:attrName>ppt_h</p:attrName>
                                        </p:attrNameLst>
                                      </p:cBhvr>
                                      <p:tavLst>
                                        <p:tav tm="0">
                                          <p:val>
                                            <p:strVal val="ppt_h"/>
                                          </p:val>
                                        </p:tav>
                                        <p:tav tm="100000">
                                          <p:val>
                                            <p:fltVal val="0"/>
                                          </p:val>
                                        </p:tav>
                                      </p:tavLst>
                                    </p:anim>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par>
                          <p:cTn id="136" fill="hold">
                            <p:stCondLst>
                              <p:cond delay="2500"/>
                            </p:stCondLst>
                            <p:childTnLst>
                              <p:par>
                                <p:cTn id="137" presetID="53" presetClass="exit" presetSubtype="32" fill="hold" nodeType="afterEffect">
                                  <p:stCondLst>
                                    <p:cond delay="0"/>
                                  </p:stCondLst>
                                  <p:childTnLst>
                                    <p:anim calcmode="lin" valueType="num">
                                      <p:cBhvr>
                                        <p:cTn id="138" dur="500"/>
                                        <p:tgtEl>
                                          <p:spTgt spid="10"/>
                                        </p:tgtEl>
                                        <p:attrNameLst>
                                          <p:attrName>ppt_w</p:attrName>
                                        </p:attrNameLst>
                                      </p:cBhvr>
                                      <p:tavLst>
                                        <p:tav tm="0">
                                          <p:val>
                                            <p:strVal val="ppt_w"/>
                                          </p:val>
                                        </p:tav>
                                        <p:tav tm="100000">
                                          <p:val>
                                            <p:fltVal val="0"/>
                                          </p:val>
                                        </p:tav>
                                      </p:tavLst>
                                    </p:anim>
                                    <p:anim calcmode="lin" valueType="num">
                                      <p:cBhvr>
                                        <p:cTn id="139" dur="500"/>
                                        <p:tgtEl>
                                          <p:spTgt spid="10"/>
                                        </p:tgtEl>
                                        <p:attrNameLst>
                                          <p:attrName>ppt_h</p:attrName>
                                        </p:attrNameLst>
                                      </p:cBhvr>
                                      <p:tavLst>
                                        <p:tav tm="0">
                                          <p:val>
                                            <p:strVal val="ppt_h"/>
                                          </p:val>
                                        </p:tav>
                                        <p:tav tm="100000">
                                          <p:val>
                                            <p:fltVal val="0"/>
                                          </p:val>
                                        </p:tav>
                                      </p:tavLst>
                                    </p:anim>
                                    <p:animEffect transition="out" filter="fad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childTnLst>
                          </p:cTn>
                        </p:par>
                        <p:par>
                          <p:cTn id="142" fill="hold">
                            <p:stCondLst>
                              <p:cond delay="3000"/>
                            </p:stCondLst>
                            <p:childTnLst>
                              <p:par>
                                <p:cTn id="143" presetID="1" presetClass="entr" presetSubtype="0" fill="hold" nodeType="afterEffect">
                                  <p:stCondLst>
                                    <p:cond delay="0"/>
                                  </p:stCondLst>
                                  <p:childTnLst>
                                    <p:set>
                                      <p:cBhvr>
                                        <p:cTn id="144" dur="1" fill="hold">
                                          <p:stCondLst>
                                            <p:cond delay="0"/>
                                          </p:stCondLst>
                                        </p:cTn>
                                        <p:tgtEl>
                                          <p:spTgt spid="50"/>
                                        </p:tgtEl>
                                        <p:attrNameLst>
                                          <p:attrName>style.visibility</p:attrName>
                                        </p:attrNameLst>
                                      </p:cBhvr>
                                      <p:to>
                                        <p:strVal val="visible"/>
                                      </p:to>
                                    </p:set>
                                  </p:childTnLst>
                                </p:cTn>
                              </p:par>
                            </p:childTnLst>
                          </p:cTn>
                        </p:par>
                        <p:par>
                          <p:cTn id="145" fill="hold">
                            <p:stCondLst>
                              <p:cond delay="3000"/>
                            </p:stCondLst>
                            <p:childTnLst>
                              <p:par>
                                <p:cTn id="146" presetID="53" presetClass="entr" presetSubtype="16"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 calcmode="lin" valueType="num">
                                      <p:cBhvr>
                                        <p:cTn id="148" dur="500" fill="hold"/>
                                        <p:tgtEl>
                                          <p:spTgt spid="70"/>
                                        </p:tgtEl>
                                        <p:attrNameLst>
                                          <p:attrName>ppt_w</p:attrName>
                                        </p:attrNameLst>
                                      </p:cBhvr>
                                      <p:tavLst>
                                        <p:tav tm="0">
                                          <p:val>
                                            <p:fltVal val="0"/>
                                          </p:val>
                                        </p:tav>
                                        <p:tav tm="100000">
                                          <p:val>
                                            <p:strVal val="#ppt_w"/>
                                          </p:val>
                                        </p:tav>
                                      </p:tavLst>
                                    </p:anim>
                                    <p:anim calcmode="lin" valueType="num">
                                      <p:cBhvr>
                                        <p:cTn id="149" dur="500" fill="hold"/>
                                        <p:tgtEl>
                                          <p:spTgt spid="70"/>
                                        </p:tgtEl>
                                        <p:attrNameLst>
                                          <p:attrName>ppt_h</p:attrName>
                                        </p:attrNameLst>
                                      </p:cBhvr>
                                      <p:tavLst>
                                        <p:tav tm="0">
                                          <p:val>
                                            <p:fltVal val="0"/>
                                          </p:val>
                                        </p:tav>
                                        <p:tav tm="100000">
                                          <p:val>
                                            <p:strVal val="#ppt_h"/>
                                          </p:val>
                                        </p:tav>
                                      </p:tavLst>
                                    </p:anim>
                                    <p:animEffect transition="in" filter="fade">
                                      <p:cBhvr>
                                        <p:cTn id="150" dur="500"/>
                                        <p:tgtEl>
                                          <p:spTgt spid="70"/>
                                        </p:tgtEl>
                                      </p:cBhvr>
                                    </p:animEffect>
                                  </p:childTnLst>
                                </p:cTn>
                              </p:par>
                            </p:childTnLst>
                          </p:cTn>
                        </p:par>
                        <p:par>
                          <p:cTn id="151" fill="hold">
                            <p:stCondLst>
                              <p:cond delay="3500"/>
                            </p:stCondLst>
                            <p:childTnLst>
                              <p:par>
                                <p:cTn id="152" presetID="53" presetClass="entr" presetSubtype="16" fill="hold" nodeType="after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500" fill="hold"/>
                                        <p:tgtEl>
                                          <p:spTgt spid="68"/>
                                        </p:tgtEl>
                                        <p:attrNameLst>
                                          <p:attrName>ppt_w</p:attrName>
                                        </p:attrNameLst>
                                      </p:cBhvr>
                                      <p:tavLst>
                                        <p:tav tm="0">
                                          <p:val>
                                            <p:fltVal val="0"/>
                                          </p:val>
                                        </p:tav>
                                        <p:tav tm="100000">
                                          <p:val>
                                            <p:strVal val="#ppt_w"/>
                                          </p:val>
                                        </p:tav>
                                      </p:tavLst>
                                    </p:anim>
                                    <p:anim calcmode="lin" valueType="num">
                                      <p:cBhvr>
                                        <p:cTn id="155" dur="500" fill="hold"/>
                                        <p:tgtEl>
                                          <p:spTgt spid="68"/>
                                        </p:tgtEl>
                                        <p:attrNameLst>
                                          <p:attrName>ppt_h</p:attrName>
                                        </p:attrNameLst>
                                      </p:cBhvr>
                                      <p:tavLst>
                                        <p:tav tm="0">
                                          <p:val>
                                            <p:fltVal val="0"/>
                                          </p:val>
                                        </p:tav>
                                        <p:tav tm="100000">
                                          <p:val>
                                            <p:strVal val="#ppt_h"/>
                                          </p:val>
                                        </p:tav>
                                      </p:tavLst>
                                    </p:anim>
                                    <p:animEffect transition="in" filter="fade">
                                      <p:cBhvr>
                                        <p:cTn id="156" dur="500"/>
                                        <p:tgtEl>
                                          <p:spTgt spid="68"/>
                                        </p:tgtEl>
                                      </p:cBhvr>
                                    </p:animEffect>
                                  </p:childTnLst>
                                </p:cTn>
                              </p:par>
                            </p:childTnLst>
                          </p:cTn>
                        </p:par>
                        <p:par>
                          <p:cTn id="157" fill="hold">
                            <p:stCondLst>
                              <p:cond delay="4000"/>
                            </p:stCondLst>
                            <p:childTnLst>
                              <p:par>
                                <p:cTn id="158" presetID="49" presetClass="path" presetSubtype="0" accel="50000" decel="50000" fill="hold" nodeType="afterEffect">
                                  <p:stCondLst>
                                    <p:cond delay="0"/>
                                  </p:stCondLst>
                                  <p:childTnLst>
                                    <p:animMotion origin="layout" path="M 3.88889E-6 7.40741E-7 L -0.1033 0.12014 " pathEditMode="relative" rAng="0" ptsTypes="AA">
                                      <p:cBhvr>
                                        <p:cTn id="159" dur="2000" fill="hold"/>
                                        <p:tgtEl>
                                          <p:spTgt spid="70"/>
                                        </p:tgtEl>
                                        <p:attrNameLst>
                                          <p:attrName>ppt_x</p:attrName>
                                          <p:attrName>ppt_y</p:attrName>
                                        </p:attrNameLst>
                                      </p:cBhvr>
                                      <p:rCtr x="-5174" y="5995"/>
                                    </p:animMotion>
                                  </p:childTnLst>
                                </p:cTn>
                              </p:par>
                            </p:childTnLst>
                          </p:cTn>
                        </p:par>
                        <p:par>
                          <p:cTn id="160" fill="hold">
                            <p:stCondLst>
                              <p:cond delay="6000"/>
                            </p:stCondLst>
                            <p:childTnLst>
                              <p:par>
                                <p:cTn id="161" presetID="1" presetClass="entr" presetSubtype="0" fill="hold" nodeType="afterEffect">
                                  <p:stCondLst>
                                    <p:cond delay="0"/>
                                  </p:stCondLst>
                                  <p:childTnLst>
                                    <p:set>
                                      <p:cBhvr>
                                        <p:cTn id="16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applause.wav"/>
                                        </p:tgtEl>
                                      </p:cMediaNode>
                                    </p:audio>
                                  </p:subTnLst>
                                </p:cTn>
                              </p:par>
                            </p:childTnLst>
                          </p:cTn>
                        </p:par>
                        <p:par>
                          <p:cTn id="163" fill="hold">
                            <p:stCondLst>
                              <p:cond delay="6000"/>
                            </p:stCondLst>
                            <p:childTnLst>
                              <p:par>
                                <p:cTn id="164" presetID="1" presetClass="exit" presetSubtype="0" fill="hold" nodeType="afterEffect">
                                  <p:stCondLst>
                                    <p:cond delay="0"/>
                                  </p:stCondLst>
                                  <p:childTnLst>
                                    <p:set>
                                      <p:cBhvr>
                                        <p:cTn id="165"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6" restart="whenNotActive" fill="hold" evtFilter="cancelBubble" nodeType="interactiveSeq">
                <p:stCondLst>
                  <p:cond evt="onClick" delay="0">
                    <p:tgtEl>
                      <p:spTgt spid="41"/>
                    </p:tgtEl>
                  </p:cond>
                </p:stCondLst>
                <p:endSync evt="end" delay="0">
                  <p:rtn val="all"/>
                </p:endSync>
                <p:childTnLst>
                  <p:par>
                    <p:cTn id="167" fill="hold">
                      <p:stCondLst>
                        <p:cond delay="0"/>
                      </p:stCondLst>
                      <p:childTnLst>
                        <p:par>
                          <p:cTn id="168" fill="hold">
                            <p:stCondLst>
                              <p:cond delay="0"/>
                            </p:stCondLst>
                            <p:childTnLst>
                              <p:par>
                                <p:cTn id="169" presetID="42" presetClass="path" presetSubtype="0" accel="50000" decel="50000" fill="hold" nodeType="clickEffect">
                                  <p:stCondLst>
                                    <p:cond delay="0"/>
                                  </p:stCondLst>
                                  <p:childTnLst>
                                    <p:animMotion origin="layout" path="M -2.22222E-6 3.7037E-6 L 0.40087 -0.10232 " pathEditMode="relative" rAng="0" ptsTypes="AA">
                                      <p:cBhvr>
                                        <p:cTn id="170" dur="2000" fill="hold"/>
                                        <p:tgtEl>
                                          <p:spTgt spid="60"/>
                                        </p:tgtEl>
                                        <p:attrNameLst>
                                          <p:attrName>ppt_x</p:attrName>
                                          <p:attrName>ppt_y</p:attrName>
                                        </p:attrNameLst>
                                      </p:cBhvr>
                                      <p:rCtr x="20035" y="-5116"/>
                                    </p:animMotion>
                                  </p:childTnLst>
                                </p:cTn>
                              </p:par>
                            </p:childTnLst>
                          </p:cTn>
                        </p:par>
                        <p:par>
                          <p:cTn id="171" fill="hold">
                            <p:stCondLst>
                              <p:cond delay="2000"/>
                            </p:stCondLst>
                            <p:childTnLst>
                              <p:par>
                                <p:cTn id="172" presetID="1" presetClass="exit" presetSubtype="0" fill="hold" nodeType="afterEffect">
                                  <p:stCondLst>
                                    <p:cond delay="0"/>
                                  </p:stCondLst>
                                  <p:childTnLst>
                                    <p:set>
                                      <p:cBhvr>
                                        <p:cTn id="173" dur="1" fill="hold">
                                          <p:stCondLst>
                                            <p:cond delay="0"/>
                                          </p:stCondLst>
                                        </p:cTn>
                                        <p:tgtEl>
                                          <p:spTgt spid="60"/>
                                        </p:tgtEl>
                                        <p:attrNameLst>
                                          <p:attrName>style.visibility</p:attrName>
                                        </p:attrNameLst>
                                      </p:cBhvr>
                                      <p:to>
                                        <p:strVal val="hidden"/>
                                      </p:to>
                                    </p:set>
                                  </p:childTnLst>
                                </p:cTn>
                              </p:par>
                            </p:childTnLst>
                          </p:cTn>
                        </p:par>
                        <p:par>
                          <p:cTn id="174" fill="hold">
                            <p:stCondLst>
                              <p:cond delay="2000"/>
                            </p:stCondLst>
                            <p:childTnLst>
                              <p:par>
                                <p:cTn id="175" presetID="1" presetClass="entr" presetSubtype="0" fill="hold" nodeType="afterEffect">
                                  <p:stCondLst>
                                    <p:cond delay="0"/>
                                  </p:stCondLst>
                                  <p:childTnLst>
                                    <p:set>
                                      <p:cBhvr>
                                        <p:cTn id="176" dur="1" fill="hold">
                                          <p:stCondLst>
                                            <p:cond delay="0"/>
                                          </p:stCondLst>
                                        </p:cTn>
                                        <p:tgtEl>
                                          <p:spTgt spid="61"/>
                                        </p:tgtEl>
                                        <p:attrNameLst>
                                          <p:attrName>style.visibility</p:attrName>
                                        </p:attrNameLst>
                                      </p:cBhvr>
                                      <p:to>
                                        <p:strVal val="visible"/>
                                      </p:to>
                                    </p:set>
                                  </p:childTnLst>
                                </p:cTn>
                              </p:par>
                            </p:childTnLst>
                          </p:cTn>
                        </p:par>
                        <p:par>
                          <p:cTn id="177" fill="hold">
                            <p:stCondLst>
                              <p:cond delay="2000"/>
                            </p:stCondLst>
                            <p:childTnLst>
                              <p:par>
                                <p:cTn id="178" presetID="53" presetClass="exit" presetSubtype="32" fill="hold" nodeType="afterEffect">
                                  <p:stCondLst>
                                    <p:cond delay="0"/>
                                  </p:stCondLst>
                                  <p:childTnLst>
                                    <p:anim calcmode="lin" valueType="num">
                                      <p:cBhvr>
                                        <p:cTn id="179" dur="500"/>
                                        <p:tgtEl>
                                          <p:spTgt spid="61"/>
                                        </p:tgtEl>
                                        <p:attrNameLst>
                                          <p:attrName>ppt_w</p:attrName>
                                        </p:attrNameLst>
                                      </p:cBhvr>
                                      <p:tavLst>
                                        <p:tav tm="0">
                                          <p:val>
                                            <p:strVal val="ppt_w"/>
                                          </p:val>
                                        </p:tav>
                                        <p:tav tm="100000">
                                          <p:val>
                                            <p:fltVal val="0"/>
                                          </p:val>
                                        </p:tav>
                                      </p:tavLst>
                                    </p:anim>
                                    <p:anim calcmode="lin" valueType="num">
                                      <p:cBhvr>
                                        <p:cTn id="180" dur="500"/>
                                        <p:tgtEl>
                                          <p:spTgt spid="61"/>
                                        </p:tgtEl>
                                        <p:attrNameLst>
                                          <p:attrName>ppt_h</p:attrName>
                                        </p:attrNameLst>
                                      </p:cBhvr>
                                      <p:tavLst>
                                        <p:tav tm="0">
                                          <p:val>
                                            <p:strVal val="ppt_h"/>
                                          </p:val>
                                        </p:tav>
                                        <p:tav tm="100000">
                                          <p:val>
                                            <p:fltVal val="0"/>
                                          </p:val>
                                        </p:tav>
                                      </p:tavLst>
                                    </p:anim>
                                    <p:animEffect transition="out" filter="fade">
                                      <p:cBhvr>
                                        <p:cTn id="181" dur="500"/>
                                        <p:tgtEl>
                                          <p:spTgt spid="61"/>
                                        </p:tgtEl>
                                      </p:cBhvr>
                                    </p:animEffect>
                                    <p:set>
                                      <p:cBhvr>
                                        <p:cTn id="182" dur="1" fill="hold">
                                          <p:stCondLst>
                                            <p:cond delay="499"/>
                                          </p:stCondLst>
                                        </p:cTn>
                                        <p:tgtEl>
                                          <p:spTgt spid="61"/>
                                        </p:tgtEl>
                                        <p:attrNameLst>
                                          <p:attrName>style.visibility</p:attrName>
                                        </p:attrNameLst>
                                      </p:cBhvr>
                                      <p:to>
                                        <p:strVal val="hidden"/>
                                      </p:to>
                                    </p:set>
                                  </p:childTnLst>
                                </p:cTn>
                              </p:par>
                            </p:childTnLst>
                          </p:cTn>
                        </p:par>
                        <p:par>
                          <p:cTn id="183" fill="hold">
                            <p:stCondLst>
                              <p:cond delay="2500"/>
                            </p:stCondLst>
                            <p:childTnLst>
                              <p:par>
                                <p:cTn id="184" presetID="53" presetClass="exit" presetSubtype="32" fill="hold" nodeType="afterEffect">
                                  <p:stCondLst>
                                    <p:cond delay="0"/>
                                  </p:stCondLst>
                                  <p:childTnLst>
                                    <p:anim calcmode="lin" valueType="num">
                                      <p:cBhvr>
                                        <p:cTn id="185" dur="500"/>
                                        <p:tgtEl>
                                          <p:spTgt spid="15"/>
                                        </p:tgtEl>
                                        <p:attrNameLst>
                                          <p:attrName>ppt_w</p:attrName>
                                        </p:attrNameLst>
                                      </p:cBhvr>
                                      <p:tavLst>
                                        <p:tav tm="0">
                                          <p:val>
                                            <p:strVal val="ppt_w"/>
                                          </p:val>
                                        </p:tav>
                                        <p:tav tm="100000">
                                          <p:val>
                                            <p:fltVal val="0"/>
                                          </p:val>
                                        </p:tav>
                                      </p:tavLst>
                                    </p:anim>
                                    <p:anim calcmode="lin" valueType="num">
                                      <p:cBhvr>
                                        <p:cTn id="186" dur="500"/>
                                        <p:tgtEl>
                                          <p:spTgt spid="15"/>
                                        </p:tgtEl>
                                        <p:attrNameLst>
                                          <p:attrName>ppt_h</p:attrName>
                                        </p:attrNameLst>
                                      </p:cBhvr>
                                      <p:tavLst>
                                        <p:tav tm="0">
                                          <p:val>
                                            <p:strVal val="ppt_h"/>
                                          </p:val>
                                        </p:tav>
                                        <p:tav tm="100000">
                                          <p:val>
                                            <p:fltVal val="0"/>
                                          </p:val>
                                        </p:tav>
                                      </p:tavLst>
                                    </p:anim>
                                    <p:animEffect transition="out" filter="fade">
                                      <p:cBhvr>
                                        <p:cTn id="187" dur="500"/>
                                        <p:tgtEl>
                                          <p:spTgt spid="15"/>
                                        </p:tgtEl>
                                      </p:cBhvr>
                                    </p:animEffect>
                                    <p:set>
                                      <p:cBhvr>
                                        <p:cTn id="188" dur="1" fill="hold">
                                          <p:stCondLst>
                                            <p:cond delay="499"/>
                                          </p:stCondLst>
                                        </p:cTn>
                                        <p:tgtEl>
                                          <p:spTgt spid="15"/>
                                        </p:tgtEl>
                                        <p:attrNameLst>
                                          <p:attrName>style.visibility</p:attrName>
                                        </p:attrNameLst>
                                      </p:cBhvr>
                                      <p:to>
                                        <p:strVal val="hidden"/>
                                      </p:to>
                                    </p:set>
                                  </p:childTnLst>
                                </p:cTn>
                              </p:par>
                            </p:childTnLst>
                          </p:cTn>
                        </p:par>
                        <p:par>
                          <p:cTn id="189" fill="hold">
                            <p:stCondLst>
                              <p:cond delay="3000"/>
                            </p:stCondLst>
                            <p:childTnLst>
                              <p:par>
                                <p:cTn id="190" presetID="1" presetClass="entr" presetSubtype="0" fill="hold" nodeType="afterEffect">
                                  <p:stCondLst>
                                    <p:cond delay="0"/>
                                  </p:stCondLst>
                                  <p:childTnLst>
                                    <p:set>
                                      <p:cBhvr>
                                        <p:cTn id="191" dur="1" fill="hold">
                                          <p:stCondLst>
                                            <p:cond delay="0"/>
                                          </p:stCondLst>
                                        </p:cTn>
                                        <p:tgtEl>
                                          <p:spTgt spid="49"/>
                                        </p:tgtEl>
                                        <p:attrNameLst>
                                          <p:attrName>style.visibility</p:attrName>
                                        </p:attrNameLst>
                                      </p:cBhvr>
                                      <p:to>
                                        <p:strVal val="visible"/>
                                      </p:to>
                                    </p:set>
                                  </p:childTnLst>
                                </p:cTn>
                              </p:par>
                            </p:childTnLst>
                          </p:cTn>
                        </p:par>
                        <p:par>
                          <p:cTn id="192" fill="hold">
                            <p:stCondLst>
                              <p:cond delay="3000"/>
                            </p:stCondLst>
                            <p:childTnLst>
                              <p:par>
                                <p:cTn id="193" presetID="53" presetClass="entr" presetSubtype="16" fill="hold" nodeType="afterEffect">
                                  <p:stCondLst>
                                    <p:cond delay="0"/>
                                  </p:stCondLst>
                                  <p:childTnLst>
                                    <p:set>
                                      <p:cBhvr>
                                        <p:cTn id="194" dur="1" fill="hold">
                                          <p:stCondLst>
                                            <p:cond delay="0"/>
                                          </p:stCondLst>
                                        </p:cTn>
                                        <p:tgtEl>
                                          <p:spTgt spid="62"/>
                                        </p:tgtEl>
                                        <p:attrNameLst>
                                          <p:attrName>style.visibility</p:attrName>
                                        </p:attrNameLst>
                                      </p:cBhvr>
                                      <p:to>
                                        <p:strVal val="visible"/>
                                      </p:to>
                                    </p:set>
                                    <p:anim calcmode="lin" valueType="num">
                                      <p:cBhvr>
                                        <p:cTn id="195" dur="1200" fill="hold"/>
                                        <p:tgtEl>
                                          <p:spTgt spid="62"/>
                                        </p:tgtEl>
                                        <p:attrNameLst>
                                          <p:attrName>ppt_w</p:attrName>
                                        </p:attrNameLst>
                                      </p:cBhvr>
                                      <p:tavLst>
                                        <p:tav tm="0">
                                          <p:val>
                                            <p:fltVal val="0"/>
                                          </p:val>
                                        </p:tav>
                                        <p:tav tm="100000">
                                          <p:val>
                                            <p:strVal val="#ppt_w"/>
                                          </p:val>
                                        </p:tav>
                                      </p:tavLst>
                                    </p:anim>
                                    <p:anim calcmode="lin" valueType="num">
                                      <p:cBhvr>
                                        <p:cTn id="196" dur="1200" fill="hold"/>
                                        <p:tgtEl>
                                          <p:spTgt spid="62"/>
                                        </p:tgtEl>
                                        <p:attrNameLst>
                                          <p:attrName>ppt_h</p:attrName>
                                        </p:attrNameLst>
                                      </p:cBhvr>
                                      <p:tavLst>
                                        <p:tav tm="0">
                                          <p:val>
                                            <p:fltVal val="0"/>
                                          </p:val>
                                        </p:tav>
                                        <p:tav tm="100000">
                                          <p:val>
                                            <p:strVal val="#ppt_h"/>
                                          </p:val>
                                        </p:tav>
                                      </p:tavLst>
                                    </p:anim>
                                    <p:animEffect transition="in" filter="fade">
                                      <p:cBhvr>
                                        <p:cTn id="197" dur="1200"/>
                                        <p:tgtEl>
                                          <p:spTgt spid="62"/>
                                        </p:tgtEl>
                                      </p:cBhvr>
                                    </p:animEffect>
                                  </p:childTnLst>
                                </p:cTn>
                              </p:par>
                              <p:par>
                                <p:cTn id="198" presetID="1" presetClass="entr" presetSubtype="0" fill="hold" nodeType="withEffect">
                                  <p:stCondLst>
                                    <p:cond delay="1300"/>
                                  </p:stCondLst>
                                  <p:childTnLst>
                                    <p:set>
                                      <p:cBhvr>
                                        <p:cTn id="199" dur="1" fill="hold">
                                          <p:stCondLst>
                                            <p:cond delay="0"/>
                                          </p:stCondLst>
                                        </p:cTn>
                                        <p:tgtEl>
                                          <p:spTgt spid="65"/>
                                        </p:tgtEl>
                                        <p:attrNameLst>
                                          <p:attrName>style.visibility</p:attrName>
                                        </p:attrNameLst>
                                      </p:cBhvr>
                                      <p:to>
                                        <p:strVal val="visible"/>
                                      </p:to>
                                    </p:set>
                                  </p:childTnLst>
                                </p:cTn>
                              </p:par>
                            </p:childTnLst>
                          </p:cTn>
                        </p:par>
                        <p:par>
                          <p:cTn id="200" fill="hold">
                            <p:stCondLst>
                              <p:cond delay="4300"/>
                            </p:stCondLst>
                            <p:childTnLst>
                              <p:par>
                                <p:cTn id="201" presetID="42" presetClass="path" presetSubtype="0" accel="50000" decel="50000" fill="hold" nodeType="afterEffect">
                                  <p:stCondLst>
                                    <p:cond delay="0"/>
                                  </p:stCondLst>
                                  <p:childTnLst>
                                    <p:animMotion origin="layout" path="M -8.33333E-7 1.85185E-6 L 0.00417 0.1243 " pathEditMode="relative" rAng="0" ptsTypes="AA">
                                      <p:cBhvr>
                                        <p:cTn id="202" dur="2000" fill="hold"/>
                                        <p:tgtEl>
                                          <p:spTgt spid="62"/>
                                        </p:tgtEl>
                                        <p:attrNameLst>
                                          <p:attrName>ppt_x</p:attrName>
                                          <p:attrName>ppt_y</p:attrName>
                                        </p:attrNameLst>
                                      </p:cBhvr>
                                      <p:rCtr x="208" y="6204"/>
                                    </p:animMotion>
                                  </p:childTnLst>
                                </p:cTn>
                              </p:par>
                            </p:childTnLst>
                          </p:cTn>
                        </p:par>
                        <p:par>
                          <p:cTn id="203" fill="hold">
                            <p:stCondLst>
                              <p:cond delay="6300"/>
                            </p:stCondLst>
                            <p:childTnLst>
                              <p:par>
                                <p:cTn id="204" presetID="1" presetClass="exit" presetSubtype="0" fill="hold" nodeType="afterEffect">
                                  <p:stCondLst>
                                    <p:cond delay="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6300"/>
                            </p:stCondLst>
                            <p:childTnLst>
                              <p:par>
                                <p:cTn id="207" presetID="1" presetClass="entr" presetSubtype="0" fill="hold"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2" name="applause.wav"/>
                                        </p:tgtEl>
                                      </p:cMediaNode>
                                    </p:audio>
                                  </p:subTnLst>
                                </p:cTn>
                              </p:par>
                              <p:par>
                                <p:cTn id="209" presetID="1" presetClass="exit" presetSubtype="0" fill="hold" nodeType="withEffect">
                                  <p:stCondLst>
                                    <p:cond delay="0"/>
                                  </p:stCondLst>
                                  <p:childTnLst>
                                    <p:set>
                                      <p:cBhvr>
                                        <p:cTn id="2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11" restart="whenNotActive" fill="hold" evtFilter="cancelBubble" nodeType="interactiveSeq">
                <p:stCondLst>
                  <p:cond evt="onClick" delay="0">
                    <p:tgtEl>
                      <p:spTgt spid="28"/>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nodeType="clickEffect">
                                  <p:stCondLst>
                                    <p:cond delay="0"/>
                                  </p:stCondLst>
                                  <p:childTnLst>
                                    <p:set>
                                      <p:cBhvr>
                                        <p:cTn id="21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16" restart="whenNotActive" fill="hold" evtFilter="cancelBubble" nodeType="interactiveSeq">
                <p:stCondLst>
                  <p:cond evt="onClick" delay="0">
                    <p:tgtEl>
                      <p:spTgt spid="30"/>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nodeType="clickEffect">
                                  <p:stCondLst>
                                    <p:cond delay="0"/>
                                  </p:stCondLst>
                                  <p:childTnLst>
                                    <p:set>
                                      <p:cBhvr>
                                        <p:cTn id="22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1" restart="whenNotActive" fill="hold" evtFilter="cancelBubble" nodeType="interactiveSeq">
                <p:stCondLst>
                  <p:cond evt="onClick" delay="0">
                    <p:tgtEl>
                      <p:spTgt spid="27"/>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26" restart="whenNotActive" fill="hold" evtFilter="cancelBubble" nodeType="interactiveSeq">
                <p:stCondLst>
                  <p:cond evt="onClick" delay="0">
                    <p:tgtEl>
                      <p:spTgt spid="29"/>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47" descr="E:\素材\卡通\5fd1c0d59f816ae34a51195707fc30d2.png5fd1c0d59f816ae34a51195707fc30d2">
            <a:hlinkClick r:id="rId5" action="ppaction://hlinksldjump"/>
          </p:cNvPr>
          <p:cNvPicPr>
            <a:picLocks noChangeAspect="1"/>
          </p:cNvPicPr>
          <p:nvPr/>
        </p:nvPicPr>
        <p:blipFill>
          <a:blip r:embed="rId6" cstate="print"/>
          <a:srcRect/>
          <a:stretch>
            <a:fillRect/>
          </a:stretch>
        </p:blipFill>
        <p:spPr>
          <a:xfrm>
            <a:off x="207656" y="2660575"/>
            <a:ext cx="3479804" cy="2797790"/>
          </a:xfrm>
          <a:prstGeom prst="rect">
            <a:avLst/>
          </a:prstGeom>
          <a:effectLst>
            <a:outerShdw blurRad="50800" dist="38100" dir="2700000" algn="tl" rotWithShape="0">
              <a:prstClr val="black">
                <a:alpha val="40000"/>
              </a:prstClr>
            </a:outerShdw>
          </a:effectLst>
        </p:spPr>
      </p:pic>
      <p:grpSp>
        <p:nvGrpSpPr>
          <p:cNvPr id="12" name="Nhóm 11"/>
          <p:cNvGrpSpPr/>
          <p:nvPr/>
        </p:nvGrpSpPr>
        <p:grpSpPr>
          <a:xfrm>
            <a:off x="207656" y="-12440"/>
            <a:ext cx="8796867" cy="2515261"/>
            <a:chOff x="46170" y="-107030"/>
            <a:chExt cx="8505768" cy="3160028"/>
          </a:xfrm>
        </p:grpSpPr>
        <mc:AlternateContent xmlns:mc="http://schemas.openxmlformats.org/markup-compatibility/2006" xmlns:a14="http://schemas.microsoft.com/office/drawing/2010/main">
          <mc:Choice Requires="a14">
            <p:sp>
              <p:nvSpPr>
                <p:cNvPr id="13" name="Hình chữ nhật 12"/>
                <p:cNvSpPr/>
                <p:nvPr/>
              </p:nvSpPr>
              <p:spPr>
                <a:xfrm>
                  <a:off x="136509" y="350077"/>
                  <a:ext cx="8415429" cy="2702921"/>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1</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𝑎𝑥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𝑏𝑥</m:t>
                      </m:r>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𝑐</m:t>
                      </m:r>
                      <m:r>
                        <a:rPr lang="en-US" sz="2800" i="1">
                          <a:solidFill>
                            <a:schemeClr val="tx1"/>
                          </a:solidFill>
                          <a:latin typeface="Cambria Math" panose="02040503050406030204" pitchFamily="18" charset="0"/>
                          <a:cs typeface="Times New Roman" panose="02020603050405020304" pitchFamily="18" charset="0"/>
                        </a:rPr>
                        <m:t>=0 (</m:t>
                      </m:r>
                      <m:r>
                        <a:rPr lang="en-US" sz="2800" i="1">
                          <a:solidFill>
                            <a:schemeClr val="tx1"/>
                          </a:solidFill>
                          <a:latin typeface="Cambria Math" panose="02040503050406030204" pitchFamily="18" charset="0"/>
                          <a:cs typeface="Times New Roman" panose="02020603050405020304" pitchFamily="18" charset="0"/>
                        </a:rPr>
                        <m:t>𝑎</m:t>
                      </m:r>
                      <m:r>
                        <a:rPr lang="en-US" sz="2800" i="1">
                          <a:solidFill>
                            <a:schemeClr val="tx1"/>
                          </a:solidFill>
                          <a:latin typeface="Cambria Math" panose="02040503050406030204" pitchFamily="18" charset="0"/>
                          <a:cs typeface="Times New Roman" panose="02020603050405020304" pitchFamily="18" charset="0"/>
                        </a:rPr>
                        <m:t>≠0) </m:t>
                      </m:r>
                    </m:oMath>
                  </a14:m>
                  <a:r>
                    <a:rPr lang="en-US" sz="2800" dirty="0">
                      <a:solidFill>
                        <a:schemeClr val="tx1"/>
                      </a:solidFill>
                      <a:latin typeface="Times New Roman" panose="02020603050405020304" pitchFamily="18" charset="0"/>
                      <a:cs typeface="Times New Roman" panose="02020603050405020304" pitchFamily="18" charset="0"/>
                    </a:rPr>
                    <a:t> có biệt thức </a:t>
                  </a:r>
                  <a14:m>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Hình chữ nhật 12"/>
                <p:cNvSpPr>
                  <a:spLocks noRot="1" noChangeAspect="1" noMove="1" noResize="1" noEditPoints="1" noAdjustHandles="1" noChangeArrowheads="1" noChangeShapeType="1" noTextEdit="1"/>
                </p:cNvSpPr>
                <p:nvPr/>
              </p:nvSpPr>
              <p:spPr>
                <a:xfrm>
                  <a:off x="136509" y="350077"/>
                  <a:ext cx="8415429" cy="2702921"/>
                </a:xfrm>
                <a:prstGeom prst="rect">
                  <a:avLst/>
                </a:prstGeom>
                <a:blipFill>
                  <a:blip r:embed="rId7"/>
                  <a:stretch>
                    <a:fillRect/>
                  </a:stretch>
                </a:blipFill>
                <a:ln w="76200">
                  <a:solidFill>
                    <a:schemeClr val="accent2"/>
                  </a:solidFill>
                  <a:prstDash val="solid"/>
                </a:ln>
              </p:spPr>
              <p:txBody>
                <a:bodyPr/>
                <a:lstStyle/>
                <a:p>
                  <a:r>
                    <a:rPr lang="en-US">
                      <a:noFill/>
                    </a:rPr>
                    <a:t> </a:t>
                  </a:r>
                </a:p>
              </p:txBody>
            </p:sp>
          </mc:Fallback>
        </mc:AlternateContent>
        <p:pic>
          <p:nvPicPr>
            <p:cNvPr id="14"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8" name="Group 7"/>
          <p:cNvGrpSpPr/>
          <p:nvPr/>
        </p:nvGrpSpPr>
        <p:grpSpPr>
          <a:xfrm>
            <a:off x="4268410" y="2828184"/>
            <a:ext cx="4642682" cy="821422"/>
            <a:chOff x="4272717" y="2801783"/>
            <a:chExt cx="4642682" cy="821422"/>
          </a:xfrm>
        </p:grpSpPr>
        <p:grpSp>
          <p:nvGrpSpPr>
            <p:cNvPr id="5" name="Group 4"/>
            <p:cNvGrpSpPr/>
            <p:nvPr/>
          </p:nvGrpSpPr>
          <p:grpSpPr>
            <a:xfrm>
              <a:off x="4272717" y="2801783"/>
              <a:ext cx="4642682" cy="821422"/>
              <a:chOff x="4272717" y="2801783"/>
              <a:chExt cx="4642682" cy="821422"/>
            </a:xfrm>
          </p:grpSpPr>
          <p:sp>
            <p:nvSpPr>
              <p:cNvPr id="35" name="Freeform 3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 name="TextBox 3"/>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7" name="TextBox 6"/>
                <p:cNvSpPr txBox="1"/>
                <p:nvPr/>
              </p:nvSpPr>
              <p:spPr>
                <a:xfrm>
                  <a:off x="5157413" y="2940884"/>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57413" y="2940884"/>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9" name="Group 8"/>
          <p:cNvGrpSpPr/>
          <p:nvPr/>
        </p:nvGrpSpPr>
        <p:grpSpPr>
          <a:xfrm>
            <a:off x="4268410" y="3835069"/>
            <a:ext cx="4642682" cy="821422"/>
            <a:chOff x="4268410" y="3835069"/>
            <a:chExt cx="4642682" cy="821422"/>
          </a:xfrm>
        </p:grpSpPr>
        <p:grpSp>
          <p:nvGrpSpPr>
            <p:cNvPr id="37" name="Group 36"/>
            <p:cNvGrpSpPr/>
            <p:nvPr/>
          </p:nvGrpSpPr>
          <p:grpSpPr>
            <a:xfrm>
              <a:off x="4268410" y="3835069"/>
              <a:ext cx="4642682" cy="821422"/>
              <a:chOff x="4272717" y="2801783"/>
              <a:chExt cx="4642682" cy="821422"/>
            </a:xfrm>
          </p:grpSpPr>
          <p:sp>
            <p:nvSpPr>
              <p:cNvPr id="38" name="Freeform 37"/>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9" name="TextBox 38"/>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46" name="TextBox 45"/>
                <p:cNvSpPr txBox="1"/>
                <p:nvPr/>
              </p:nvSpPr>
              <p:spPr>
                <a:xfrm>
                  <a:off x="5116286" y="3959823"/>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116286" y="3959823"/>
                  <a:ext cx="1883228" cy="523220"/>
                </a:xfrm>
                <a:prstGeom prst="rect">
                  <a:avLst/>
                </a:prstGeom>
                <a:blipFill>
                  <a:blip r:embed="rId10"/>
                  <a:stretch>
                    <a:fillRect/>
                  </a:stretch>
                </a:blipFill>
              </p:spPr>
              <p:txBody>
                <a:bodyPr/>
                <a:lstStyle/>
                <a:p>
                  <a:r>
                    <a:rPr lang="vi-VN">
                      <a:noFill/>
                    </a:rPr>
                    <a:t> </a:t>
                  </a:r>
                </a:p>
              </p:txBody>
            </p:sp>
          </mc:Fallback>
        </mc:AlternateContent>
      </p:grpSp>
      <p:grpSp>
        <p:nvGrpSpPr>
          <p:cNvPr id="10" name="Group 9"/>
          <p:cNvGrpSpPr/>
          <p:nvPr/>
        </p:nvGrpSpPr>
        <p:grpSpPr>
          <a:xfrm>
            <a:off x="4268410" y="4937909"/>
            <a:ext cx="4642682" cy="821422"/>
            <a:chOff x="4268410" y="4937909"/>
            <a:chExt cx="4642682" cy="821422"/>
          </a:xfrm>
        </p:grpSpPr>
        <p:grpSp>
          <p:nvGrpSpPr>
            <p:cNvPr id="40" name="Group 39"/>
            <p:cNvGrpSpPr/>
            <p:nvPr/>
          </p:nvGrpSpPr>
          <p:grpSpPr>
            <a:xfrm>
              <a:off x="4268410" y="4937909"/>
              <a:ext cx="4642682" cy="821422"/>
              <a:chOff x="4272717" y="2801783"/>
              <a:chExt cx="4642682" cy="821422"/>
            </a:xfrm>
          </p:grpSpPr>
          <p:sp>
            <p:nvSpPr>
              <p:cNvPr id="41" name="Freeform 40"/>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2" name="TextBox 41"/>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47" name="TextBox 46"/>
                <p:cNvSpPr txBox="1"/>
                <p:nvPr/>
              </p:nvSpPr>
              <p:spPr>
                <a:xfrm>
                  <a:off x="5060306" y="509322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𝑏</m:t>
                        </m:r>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Times New Roman" panose="02020603050405020304" pitchFamily="18" charset="0"/>
                    <a:cs typeface="Times New Roman" panose="02020603050405020304"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060306" y="5093228"/>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11" name="Group 10"/>
          <p:cNvGrpSpPr/>
          <p:nvPr/>
        </p:nvGrpSpPr>
        <p:grpSpPr>
          <a:xfrm>
            <a:off x="4268410" y="5895340"/>
            <a:ext cx="4642682" cy="821422"/>
            <a:chOff x="4268410" y="5874662"/>
            <a:chExt cx="4642682" cy="821422"/>
          </a:xfrm>
        </p:grpSpPr>
        <p:grpSp>
          <p:nvGrpSpPr>
            <p:cNvPr id="43" name="Group 42"/>
            <p:cNvGrpSpPr/>
            <p:nvPr/>
          </p:nvGrpSpPr>
          <p:grpSpPr>
            <a:xfrm>
              <a:off x="4268410" y="5874662"/>
              <a:ext cx="4642682" cy="821422"/>
              <a:chOff x="4272717" y="2801783"/>
              <a:chExt cx="4642682" cy="821422"/>
            </a:xfrm>
          </p:grpSpPr>
          <p:sp>
            <p:nvSpPr>
              <p:cNvPr id="44" name="Freeform 43"/>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5" name="TextBox 44"/>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48" name="TextBox 47"/>
                <p:cNvSpPr txBox="1"/>
                <p:nvPr/>
              </p:nvSpPr>
              <p:spPr>
                <a:xfrm>
                  <a:off x="5077794" y="6009154"/>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𝑏</m:t>
                        </m:r>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077794" y="6009154"/>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26" name="Picture 25"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9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repeatCount="indefinite" fill="hold" nodeType="click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repeatCount="indefinite" fill="hold" nodeType="clickEffect">
                                  <p:stCondLst>
                                    <p:cond delay="0"/>
                                  </p:stCondLst>
                                  <p:childTnLst>
                                    <p:animRot by="120000">
                                      <p:cBhvr>
                                        <p:cTn id="47" dur="100" fill="hold">
                                          <p:stCondLst>
                                            <p:cond delay="0"/>
                                          </p:stCondLst>
                                        </p:cTn>
                                        <p:tgtEl>
                                          <p:spTgt spid="10"/>
                                        </p:tgtEl>
                                        <p:attrNameLst>
                                          <p:attrName>r</p:attrName>
                                        </p:attrNameLst>
                                      </p:cBhvr>
                                    </p:animRot>
                                    <p:animRot by="-240000">
                                      <p:cBhvr>
                                        <p:cTn id="48" dur="200" fill="hold">
                                          <p:stCondLst>
                                            <p:cond delay="200"/>
                                          </p:stCondLst>
                                        </p:cTn>
                                        <p:tgtEl>
                                          <p:spTgt spid="10"/>
                                        </p:tgtEl>
                                        <p:attrNameLst>
                                          <p:attrName>r</p:attrName>
                                        </p:attrNameLst>
                                      </p:cBhvr>
                                    </p:animRot>
                                    <p:animRot by="240000">
                                      <p:cBhvr>
                                        <p:cTn id="49" dur="200" fill="hold">
                                          <p:stCondLst>
                                            <p:cond delay="400"/>
                                          </p:stCondLst>
                                        </p:cTn>
                                        <p:tgtEl>
                                          <p:spTgt spid="10"/>
                                        </p:tgtEl>
                                        <p:attrNameLst>
                                          <p:attrName>r</p:attrName>
                                        </p:attrNameLst>
                                      </p:cBhvr>
                                    </p:animRot>
                                    <p:animRot by="-240000">
                                      <p:cBhvr>
                                        <p:cTn id="50" dur="200" fill="hold">
                                          <p:stCondLst>
                                            <p:cond delay="600"/>
                                          </p:stCondLst>
                                        </p:cTn>
                                        <p:tgtEl>
                                          <p:spTgt spid="10"/>
                                        </p:tgtEl>
                                        <p:attrNameLst>
                                          <p:attrName>r</p:attrName>
                                        </p:attrNameLst>
                                      </p:cBhvr>
                                    </p:animRot>
                                    <p:animRot by="120000">
                                      <p:cBhvr>
                                        <p:cTn id="51" dur="200" fill="hold">
                                          <p:stCondLst>
                                            <p:cond delay="800"/>
                                          </p:stCondLst>
                                        </p:cTn>
                                        <p:tgtEl>
                                          <p:spTgt spid="1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indefinite"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6" presetClass="emph" presetSubtype="0" repeatCount="2000" fill="hold" nodeType="clickEffect">
                                  <p:stCondLst>
                                    <p:cond delay="0"/>
                                  </p:stCondLst>
                                  <p:childTnLst>
                                    <p:animScale>
                                      <p:cBhvr>
                                        <p:cTn id="65" dur="2000" fill="hold"/>
                                        <p:tgtEl>
                                          <p:spTgt spid="9"/>
                                        </p:tgtEl>
                                      </p:cBhvr>
                                      <p:by x="150000" y="150000"/>
                                    </p:animScale>
                                  </p:childTnLst>
                                  <p:subTnLst>
                                    <p:audio>
                                      <p:cMediaNode>
                                        <p:cTn display="0" masterRel="sameClick">
                                          <p:stCondLst>
                                            <p:cond evt="begin" delay="0">
                                              <p:tn val="6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 9 144
</file>

<file path=docProps/app.xml><?xml version="1.0" encoding="utf-8"?>
<Properties xmlns="http://schemas.openxmlformats.org/officeDocument/2006/extended-properties" xmlns:vt="http://schemas.openxmlformats.org/officeDocument/2006/docPropsVTypes">
  <Template>Office Theme</Template>
  <TotalTime>622</TotalTime>
  <Words>1000</Words>
  <Application>Microsoft Office PowerPoint</Application>
  <PresentationFormat>On-screen Show (4:3)</PresentationFormat>
  <Paragraphs>229</Paragraphs>
  <Slides>34</Slides>
  <Notes>7</Notes>
  <HiddenSlides>0</HiddenSlides>
  <MMClips>2</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34</vt:i4>
      </vt:variant>
    </vt:vector>
  </HeadingPairs>
  <TitlesOfParts>
    <vt:vector size="46" baseType="lpstr">
      <vt:lpstr>Arial</vt:lpstr>
      <vt:lpstr>Calibri</vt:lpstr>
      <vt:lpstr>Calibri Light</vt:lpstr>
      <vt:lpstr>Cambria Math</vt:lpstr>
      <vt:lpstr>Times New Roman</vt:lpstr>
      <vt:lpstr>Wingdings</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125</cp:revision>
  <dcterms:created xsi:type="dcterms:W3CDTF">2020-01-21T07:46:04Z</dcterms:created>
  <dcterms:modified xsi:type="dcterms:W3CDTF">2022-02-21T16:21:25Z</dcterms:modified>
</cp:coreProperties>
</file>