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Lst>
  <p:notesMasterIdLst>
    <p:notesMasterId r:id="rId28"/>
  </p:notesMasterIdLst>
  <p:sldIdLst>
    <p:sldId id="256" r:id="rId4"/>
    <p:sldId id="259" r:id="rId5"/>
    <p:sldId id="348" r:id="rId6"/>
    <p:sldId id="359" r:id="rId7"/>
    <p:sldId id="358" r:id="rId8"/>
    <p:sldId id="263" r:id="rId9"/>
    <p:sldId id="384" r:id="rId10"/>
    <p:sldId id="360" r:id="rId11"/>
    <p:sldId id="388" r:id="rId12"/>
    <p:sldId id="389" r:id="rId13"/>
    <p:sldId id="390" r:id="rId14"/>
    <p:sldId id="372" r:id="rId15"/>
    <p:sldId id="391" r:id="rId16"/>
    <p:sldId id="392" r:id="rId17"/>
    <p:sldId id="393" r:id="rId18"/>
    <p:sldId id="394" r:id="rId19"/>
    <p:sldId id="395" r:id="rId20"/>
    <p:sldId id="349" r:id="rId21"/>
    <p:sldId id="387" r:id="rId22"/>
    <p:sldId id="338" r:id="rId23"/>
    <p:sldId id="382" r:id="rId24"/>
    <p:sldId id="396" r:id="rId25"/>
    <p:sldId id="354" r:id="rId26"/>
    <p:sldId id="287"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8FB"/>
    <a:srgbClr val="2BA4B7"/>
    <a:srgbClr val="5DA2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6" autoAdjust="0"/>
    <p:restoredTop sz="94660"/>
  </p:normalViewPr>
  <p:slideViewPr>
    <p:cSldViewPr snapToGrid="0">
      <p:cViewPr varScale="1">
        <p:scale>
          <a:sx n="82" d="100"/>
          <a:sy n="82" d="100"/>
        </p:scale>
        <p:origin x="413" y="62"/>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2024/5/21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23406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21057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29107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76040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82061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0063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59402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7473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95954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55471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6279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82338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7750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188773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9351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771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74489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51590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1009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2024/5/21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2024/5/21</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2024/5/21</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986276"/>
      </p:ext>
    </p:extLst>
  </p:cSld>
  <p:clrMapOvr>
    <a:masterClrMapping/>
  </p:clrMapOvr>
  <p:transition spd="slow" advClick="0" advTm="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94F18B-4E08-4051-A38F-D249E055ED1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80820645"/>
      </p:ext>
    </p:extLst>
  </p:cSld>
  <p:clrMapOvr>
    <a:masterClrMapping/>
  </p:clrMapOvr>
  <p:transition spd="slow" advClick="0" advTm="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1" y="2621828"/>
            <a:ext cx="3564835" cy="4236173"/>
          </a:xfrm>
          <a:custGeom>
            <a:avLst/>
            <a:gdLst>
              <a:gd name="connsiteX0" fmla="*/ 1010321 w 3564835"/>
              <a:gd name="connsiteY0" fmla="*/ 0 h 4236173"/>
              <a:gd name="connsiteX1" fmla="*/ 3564835 w 3564835"/>
              <a:gd name="connsiteY1" fmla="*/ 2554514 h 4236173"/>
              <a:gd name="connsiteX2" fmla="*/ 2981508 w 3564835"/>
              <a:gd name="connsiteY2" fmla="*/ 4179422 h 4236173"/>
              <a:gd name="connsiteX3" fmla="*/ 2929929 w 3564835"/>
              <a:gd name="connsiteY3" fmla="*/ 4236173 h 4236173"/>
              <a:gd name="connsiteX4" fmla="*/ 0 w 3564835"/>
              <a:gd name="connsiteY4" fmla="*/ 4236173 h 4236173"/>
              <a:gd name="connsiteX5" fmla="*/ 0 w 3564835"/>
              <a:gd name="connsiteY5" fmla="*/ 208449 h 4236173"/>
              <a:gd name="connsiteX6" fmla="*/ 15989 w 3564835"/>
              <a:gd name="connsiteY6" fmla="*/ 200747 h 4236173"/>
              <a:gd name="connsiteX7" fmla="*/ 1010321 w 3564835"/>
              <a:gd name="connsiteY7" fmla="*/ 0 h 423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835" h="4236173">
                <a:moveTo>
                  <a:pt x="1010321" y="0"/>
                </a:moveTo>
                <a:cubicBezTo>
                  <a:pt x="2421140" y="0"/>
                  <a:pt x="3564835" y="1143695"/>
                  <a:pt x="3564835" y="2554514"/>
                </a:cubicBezTo>
                <a:cubicBezTo>
                  <a:pt x="3564835" y="3171748"/>
                  <a:pt x="3345925" y="3737852"/>
                  <a:pt x="2981508" y="4179422"/>
                </a:cubicBezTo>
                <a:lnTo>
                  <a:pt x="2929929" y="4236173"/>
                </a:lnTo>
                <a:lnTo>
                  <a:pt x="0" y="4236173"/>
                </a:lnTo>
                <a:lnTo>
                  <a:pt x="0" y="208449"/>
                </a:lnTo>
                <a:lnTo>
                  <a:pt x="15989" y="200747"/>
                </a:lnTo>
                <a:cubicBezTo>
                  <a:pt x="321607" y="71481"/>
                  <a:pt x="657617" y="0"/>
                  <a:pt x="1010321"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p>
        </p:txBody>
      </p:sp>
      <p:sp>
        <p:nvSpPr>
          <p:cNvPr id="6" name="Text Placeholder 13"/>
          <p:cNvSpPr>
            <a:spLocks noGrp="1"/>
          </p:cNvSpPr>
          <p:nvPr>
            <p:ph type="body" sz="quarter" idx="11"/>
          </p:nvPr>
        </p:nvSpPr>
        <p:spPr>
          <a:xfrm>
            <a:off x="1596572" y="471526"/>
            <a:ext cx="3006425" cy="914400"/>
          </a:xfrm>
        </p:spPr>
        <p:txBody>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5" name="Номер слайда 21">
            <a:extLst>
              <a:ext uri="{FF2B5EF4-FFF2-40B4-BE49-F238E27FC236}">
                <a16:creationId xmlns:a16="http://schemas.microsoft.com/office/drawing/2014/main" id="{7F493308-CE77-4764-92F7-91BA9DCA90C9}"/>
              </a:ext>
            </a:extLst>
          </p:cNvPr>
          <p:cNvSpPr>
            <a:spLocks noGrp="1"/>
          </p:cNvSpPr>
          <p:nvPr>
            <p:ph type="sldNum" sz="quarter" idx="13"/>
          </p:nvPr>
        </p:nvSpPr>
        <p:spPr/>
        <p:txBody>
          <a:bodyPr/>
          <a:lstStyle>
            <a:lvl1pPr>
              <a:defRPr/>
            </a:lvl1pPr>
          </a:lstStyle>
          <a:p>
            <a:fld id="{801E2A16-122B-480B-B065-93933D13E32D}" type="slidenum">
              <a:rPr lang="en-US" altLang="zh-CN"/>
              <a:pPr/>
              <a:t>‹#›</a:t>
            </a:fld>
            <a:endParaRPr lang="en-US" altLang="zh-CN"/>
          </a:p>
        </p:txBody>
      </p:sp>
    </p:spTree>
    <p:extLst>
      <p:ext uri="{BB962C8B-B14F-4D97-AF65-F5344CB8AC3E}">
        <p14:creationId xmlns:p14="http://schemas.microsoft.com/office/powerpoint/2010/main" val="2520991137"/>
      </p:ext>
    </p:extLst>
  </p:cSld>
  <p:clrMapOvr>
    <a:masterClrMapping/>
  </p:clrMapOvr>
  <p:transition spd="slow" advClick="0" advTm="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Номер слайда 21">
            <a:extLst>
              <a:ext uri="{FF2B5EF4-FFF2-40B4-BE49-F238E27FC236}">
                <a16:creationId xmlns:a16="http://schemas.microsoft.com/office/drawing/2014/main" id="{499E1DC4-A3D9-462B-92FE-9902040D43D3}"/>
              </a:ext>
            </a:extLst>
          </p:cNvPr>
          <p:cNvSpPr>
            <a:spLocks noGrp="1"/>
          </p:cNvSpPr>
          <p:nvPr>
            <p:ph type="sldNum" sz="quarter" idx="10"/>
          </p:nvPr>
        </p:nvSpPr>
        <p:spPr/>
        <p:txBody>
          <a:bodyPr/>
          <a:lstStyle>
            <a:lvl1pPr>
              <a:defRPr/>
            </a:lvl1pPr>
          </a:lstStyle>
          <a:p>
            <a:fld id="{4F324E1B-9595-4D1D-9871-F312FAA5EADA}" type="slidenum">
              <a:rPr lang="en-US" altLang="zh-CN"/>
              <a:pPr/>
              <a:t>‹#›</a:t>
            </a:fld>
            <a:endParaRPr lang="en-US" altLang="zh-CN"/>
          </a:p>
        </p:txBody>
      </p:sp>
    </p:spTree>
    <p:extLst>
      <p:ext uri="{BB962C8B-B14F-4D97-AF65-F5344CB8AC3E}">
        <p14:creationId xmlns:p14="http://schemas.microsoft.com/office/powerpoint/2010/main" val="1579804177"/>
      </p:ext>
    </p:extLst>
  </p:cSld>
  <p:clrMapOvr>
    <a:masterClrMapping/>
  </p:clrMapOvr>
  <p:transition spd="slow" advClick="0" advTm="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3_Header 01 (16:9)">
    <p:spTree>
      <p:nvGrpSpPr>
        <p:cNvPr id="1" name=""/>
        <p:cNvGrpSpPr/>
        <p:nvPr/>
      </p:nvGrpSpPr>
      <p:grpSpPr>
        <a:xfrm>
          <a:off x="0" y="0"/>
          <a:ext cx="0" cy="0"/>
          <a:chOff x="0" y="0"/>
          <a:chExt cx="0" cy="0"/>
        </a:xfrm>
      </p:grpSpPr>
      <p:sp>
        <p:nvSpPr>
          <p:cNvPr id="5" name="CELLA Business Template">
            <a:extLst>
              <a:ext uri="{FF2B5EF4-FFF2-40B4-BE49-F238E27FC236}">
                <a16:creationId xmlns:a16="http://schemas.microsoft.com/office/drawing/2014/main" id="{08D44C1C-C27B-4324-BF51-009A02B49F3E}"/>
              </a:ext>
            </a:extLst>
          </p:cNvPr>
          <p:cNvSpPr txBox="1"/>
          <p:nvPr userDrawn="1"/>
        </p:nvSpPr>
        <p:spPr>
          <a:xfrm>
            <a:off x="634735" y="208988"/>
            <a:ext cx="5145104"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l">
              <a:lnSpc>
                <a:spcPct val="100000"/>
              </a:lnSpc>
              <a:defRPr sz="1800" b="0">
                <a:solidFill>
                  <a:srgbClr val="1C1F25"/>
                </a:solidFill>
                <a:latin typeface="Roboto Black"/>
                <a:ea typeface="Roboto Black"/>
                <a:cs typeface="Roboto Black"/>
                <a:sym typeface="Roboto Black"/>
              </a:defRPr>
            </a:pPr>
            <a:r>
              <a:rPr sz="900" dirty="0"/>
              <a:t>CELLA </a:t>
            </a:r>
            <a:r>
              <a:rPr sz="900" dirty="0">
                <a:solidFill>
                  <a:srgbClr val="6A6E77"/>
                </a:solidFill>
                <a:latin typeface="Roboto Light"/>
                <a:ea typeface="Roboto Light"/>
                <a:cs typeface="Roboto Light"/>
                <a:sym typeface="Roboto Light"/>
              </a:rPr>
              <a:t>Business Template</a:t>
            </a:r>
          </a:p>
        </p:txBody>
      </p:sp>
      <p:sp>
        <p:nvSpPr>
          <p:cNvPr id="6" name="Line">
            <a:extLst>
              <a:ext uri="{FF2B5EF4-FFF2-40B4-BE49-F238E27FC236}">
                <a16:creationId xmlns:a16="http://schemas.microsoft.com/office/drawing/2014/main" id="{9358D3B3-1FBD-40ED-ABE3-F424D2932553}"/>
              </a:ext>
            </a:extLst>
          </p:cNvPr>
          <p:cNvSpPr/>
          <p:nvPr userDrawn="1"/>
        </p:nvSpPr>
        <p:spPr>
          <a:xfrm>
            <a:off x="-1" y="6292057"/>
            <a:ext cx="12226414" cy="0"/>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www.websitename.com">
            <a:extLst>
              <a:ext uri="{FF2B5EF4-FFF2-40B4-BE49-F238E27FC236}">
                <a16:creationId xmlns:a16="http://schemas.microsoft.com/office/drawing/2014/main" id="{72BF519D-B8A1-4AB2-B087-A7B7F7FDDB13}"/>
              </a:ext>
            </a:extLst>
          </p:cNvPr>
          <p:cNvSpPr txBox="1"/>
          <p:nvPr userDrawn="1"/>
        </p:nvSpPr>
        <p:spPr>
          <a:xfrm>
            <a:off x="9978105" y="6500416"/>
            <a:ext cx="1211870"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l">
              <a:lnSpc>
                <a:spcPct val="150000"/>
              </a:lnSpc>
              <a:defRPr sz="1800" b="0">
                <a:solidFill>
                  <a:srgbClr val="6A6E77"/>
                </a:solidFill>
                <a:latin typeface="Roboto Light"/>
                <a:ea typeface="Roboto Light"/>
                <a:cs typeface="Roboto Light"/>
                <a:sym typeface="Roboto Light"/>
              </a:defRPr>
            </a:lvl1pPr>
          </a:lstStyle>
          <a:p>
            <a:pPr>
              <a:lnSpc>
                <a:spcPct val="100000"/>
              </a:lnSpc>
            </a:pPr>
            <a:r>
              <a:rPr sz="900" dirty="0"/>
              <a:t>www.websitename.com</a:t>
            </a:r>
          </a:p>
        </p:txBody>
      </p:sp>
      <p:sp>
        <p:nvSpPr>
          <p:cNvPr id="21" name="Picture Placeholder 20">
            <a:extLst>
              <a:ext uri="{FF2B5EF4-FFF2-40B4-BE49-F238E27FC236}">
                <a16:creationId xmlns:a16="http://schemas.microsoft.com/office/drawing/2014/main" id="{6D93257D-03E6-4F5B-9D9B-A712DBAFC240}"/>
              </a:ext>
            </a:extLst>
          </p:cNvPr>
          <p:cNvSpPr>
            <a:spLocks noGrp="1"/>
          </p:cNvSpPr>
          <p:nvPr>
            <p:ph type="pic" sz="quarter" idx="135" hasCustomPrompt="1"/>
          </p:nvPr>
        </p:nvSpPr>
        <p:spPr>
          <a:xfrm>
            <a:off x="6095999" y="3429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0" name="Picture Placeholder 19">
            <a:extLst>
              <a:ext uri="{FF2B5EF4-FFF2-40B4-BE49-F238E27FC236}">
                <a16:creationId xmlns:a16="http://schemas.microsoft.com/office/drawing/2014/main" id="{F3208069-7374-45BB-95F0-4D1846A0FEEB}"/>
              </a:ext>
            </a:extLst>
          </p:cNvPr>
          <p:cNvSpPr>
            <a:spLocks noGrp="1"/>
          </p:cNvSpPr>
          <p:nvPr>
            <p:ph type="pic" sz="quarter" idx="136" hasCustomPrompt="1"/>
          </p:nvPr>
        </p:nvSpPr>
        <p:spPr>
          <a:xfrm>
            <a:off x="8510026" y="1143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19" name="Picture Placeholder 18">
            <a:extLst>
              <a:ext uri="{FF2B5EF4-FFF2-40B4-BE49-F238E27FC236}">
                <a16:creationId xmlns:a16="http://schemas.microsoft.com/office/drawing/2014/main" id="{CD3C9384-B8A5-43B6-9151-E0B3F7605D87}"/>
              </a:ext>
            </a:extLst>
          </p:cNvPr>
          <p:cNvSpPr>
            <a:spLocks noGrp="1"/>
          </p:cNvSpPr>
          <p:nvPr>
            <p:ph type="pic" sz="quarter" idx="129" hasCustomPrompt="1"/>
          </p:nvPr>
        </p:nvSpPr>
        <p:spPr>
          <a:xfrm>
            <a:off x="6096000" y="1143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7C8087"/>
          </a:solidFill>
        </p:spPr>
        <p:txBody>
          <a:bodyPr wrap="square" anchor="ctr">
            <a:noAutofit/>
          </a:bodyPr>
          <a:lstStyle>
            <a:lvl1pPr>
              <a:defRPr sz="1000" b="1">
                <a:solidFill>
                  <a:srgbClr val="FFFFFF"/>
                </a:solidFill>
              </a:defRPr>
            </a:lvl1pPr>
          </a:lstStyle>
          <a:p>
            <a:r>
              <a:rPr lang="en-US" dirty="0"/>
              <a:t>IMAGE REPLACE</a:t>
            </a:r>
          </a:p>
        </p:txBody>
      </p:sp>
      <p:sp>
        <p:nvSpPr>
          <p:cNvPr id="23" name="Picture Placeholder 22">
            <a:extLst>
              <a:ext uri="{FF2B5EF4-FFF2-40B4-BE49-F238E27FC236}">
                <a16:creationId xmlns:a16="http://schemas.microsoft.com/office/drawing/2014/main" id="{FD328988-B3A4-47A9-BD6E-4DBAF7F49FAB}"/>
              </a:ext>
            </a:extLst>
          </p:cNvPr>
          <p:cNvSpPr>
            <a:spLocks noGrp="1"/>
          </p:cNvSpPr>
          <p:nvPr>
            <p:ph type="pic" sz="quarter" idx="137" hasCustomPrompt="1"/>
          </p:nvPr>
        </p:nvSpPr>
        <p:spPr>
          <a:xfrm>
            <a:off x="8510026" y="3429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7C8087"/>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2613080631"/>
      </p:ext>
    </p:extLst>
  </p:cSld>
  <p:clrMapOvr>
    <a:masterClrMapping/>
  </p:clrMapOvr>
  <p:transition spd="slow" advClick="0" advTm="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4_Header 01 (16:9)">
    <p:spTree>
      <p:nvGrpSpPr>
        <p:cNvPr id="1" name=""/>
        <p:cNvGrpSpPr/>
        <p:nvPr/>
      </p:nvGrpSpPr>
      <p:grpSpPr>
        <a:xfrm>
          <a:off x="0" y="0"/>
          <a:ext cx="0" cy="0"/>
          <a:chOff x="0" y="0"/>
          <a:chExt cx="0" cy="0"/>
        </a:xfrm>
      </p:grpSpPr>
      <p:sp>
        <p:nvSpPr>
          <p:cNvPr id="5" name="CELLA Business Template">
            <a:extLst>
              <a:ext uri="{FF2B5EF4-FFF2-40B4-BE49-F238E27FC236}">
                <a16:creationId xmlns:a16="http://schemas.microsoft.com/office/drawing/2014/main" id="{08D44C1C-C27B-4324-BF51-009A02B49F3E}"/>
              </a:ext>
            </a:extLst>
          </p:cNvPr>
          <p:cNvSpPr txBox="1"/>
          <p:nvPr userDrawn="1"/>
        </p:nvSpPr>
        <p:spPr>
          <a:xfrm>
            <a:off x="634735" y="208988"/>
            <a:ext cx="5145104"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l">
              <a:lnSpc>
                <a:spcPct val="100000"/>
              </a:lnSpc>
              <a:defRPr sz="1800" b="0">
                <a:solidFill>
                  <a:srgbClr val="1C1F25"/>
                </a:solidFill>
                <a:latin typeface="Roboto Black"/>
                <a:ea typeface="Roboto Black"/>
                <a:cs typeface="Roboto Black"/>
                <a:sym typeface="Roboto Black"/>
              </a:defRPr>
            </a:pPr>
            <a:r>
              <a:rPr sz="900" dirty="0"/>
              <a:t>CELLA </a:t>
            </a:r>
            <a:r>
              <a:rPr sz="900" dirty="0">
                <a:solidFill>
                  <a:srgbClr val="6A6E77"/>
                </a:solidFill>
                <a:latin typeface="Roboto Light"/>
                <a:ea typeface="Roboto Light"/>
                <a:cs typeface="Roboto Light"/>
                <a:sym typeface="Roboto Light"/>
              </a:rPr>
              <a:t>Business Template</a:t>
            </a:r>
          </a:p>
        </p:txBody>
      </p:sp>
      <p:sp>
        <p:nvSpPr>
          <p:cNvPr id="6" name="Line">
            <a:extLst>
              <a:ext uri="{FF2B5EF4-FFF2-40B4-BE49-F238E27FC236}">
                <a16:creationId xmlns:a16="http://schemas.microsoft.com/office/drawing/2014/main" id="{9358D3B3-1FBD-40ED-ABE3-F424D2932553}"/>
              </a:ext>
            </a:extLst>
          </p:cNvPr>
          <p:cNvSpPr/>
          <p:nvPr userDrawn="1"/>
        </p:nvSpPr>
        <p:spPr>
          <a:xfrm>
            <a:off x="-1" y="6292057"/>
            <a:ext cx="12226414" cy="0"/>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www.websitename.com">
            <a:extLst>
              <a:ext uri="{FF2B5EF4-FFF2-40B4-BE49-F238E27FC236}">
                <a16:creationId xmlns:a16="http://schemas.microsoft.com/office/drawing/2014/main" id="{72BF519D-B8A1-4AB2-B087-A7B7F7FDDB13}"/>
              </a:ext>
            </a:extLst>
          </p:cNvPr>
          <p:cNvSpPr txBox="1"/>
          <p:nvPr userDrawn="1"/>
        </p:nvSpPr>
        <p:spPr>
          <a:xfrm>
            <a:off x="9978105" y="6500416"/>
            <a:ext cx="1211870"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l">
              <a:lnSpc>
                <a:spcPct val="150000"/>
              </a:lnSpc>
              <a:defRPr sz="1800" b="0">
                <a:solidFill>
                  <a:srgbClr val="6A6E77"/>
                </a:solidFill>
                <a:latin typeface="Roboto Light"/>
                <a:ea typeface="Roboto Light"/>
                <a:cs typeface="Roboto Light"/>
                <a:sym typeface="Roboto Light"/>
              </a:defRPr>
            </a:lvl1pPr>
          </a:lstStyle>
          <a:p>
            <a:pPr>
              <a:lnSpc>
                <a:spcPct val="100000"/>
              </a:lnSpc>
            </a:pPr>
            <a:r>
              <a:rPr sz="900" dirty="0"/>
              <a:t>www.websitename.com</a:t>
            </a:r>
          </a:p>
        </p:txBody>
      </p:sp>
      <p:sp>
        <p:nvSpPr>
          <p:cNvPr id="19" name="Picture Placeholder 18">
            <a:extLst>
              <a:ext uri="{FF2B5EF4-FFF2-40B4-BE49-F238E27FC236}">
                <a16:creationId xmlns:a16="http://schemas.microsoft.com/office/drawing/2014/main" id="{68E06780-D9D3-4105-A737-32974D01D568}"/>
              </a:ext>
            </a:extLst>
          </p:cNvPr>
          <p:cNvSpPr>
            <a:spLocks noGrp="1"/>
          </p:cNvSpPr>
          <p:nvPr>
            <p:ph type="pic" sz="quarter" idx="135" hasCustomPrompt="1"/>
          </p:nvPr>
        </p:nvSpPr>
        <p:spPr>
          <a:xfrm>
            <a:off x="1268975" y="1144521"/>
            <a:ext cx="4826993" cy="4568958"/>
          </a:xfrm>
          <a:custGeom>
            <a:avLst/>
            <a:gdLst>
              <a:gd name="connsiteX0" fmla="*/ 0 w 9653985"/>
              <a:gd name="connsiteY0" fmla="*/ 0 h 9137916"/>
              <a:gd name="connsiteX1" fmla="*/ 9653985 w 9653985"/>
              <a:gd name="connsiteY1" fmla="*/ 0 h 9137916"/>
              <a:gd name="connsiteX2" fmla="*/ 9653985 w 9653985"/>
              <a:gd name="connsiteY2" fmla="*/ 9137916 h 9137916"/>
              <a:gd name="connsiteX3" fmla="*/ 0 w 9653985"/>
              <a:gd name="connsiteY3" fmla="*/ 9137916 h 9137916"/>
            </a:gdLst>
            <a:ahLst/>
            <a:cxnLst>
              <a:cxn ang="0">
                <a:pos x="connsiteX0" y="connsiteY0"/>
              </a:cxn>
              <a:cxn ang="0">
                <a:pos x="connsiteX1" y="connsiteY1"/>
              </a:cxn>
              <a:cxn ang="0">
                <a:pos x="connsiteX2" y="connsiteY2"/>
              </a:cxn>
              <a:cxn ang="0">
                <a:pos x="connsiteX3" y="connsiteY3"/>
              </a:cxn>
            </a:cxnLst>
            <a:rect l="l" t="t" r="r" b="b"/>
            <a:pathLst>
              <a:path w="9653985" h="9137916">
                <a:moveTo>
                  <a:pt x="0" y="0"/>
                </a:moveTo>
                <a:lnTo>
                  <a:pt x="9653985" y="0"/>
                </a:lnTo>
                <a:lnTo>
                  <a:pt x="9653985" y="9137916"/>
                </a:lnTo>
                <a:lnTo>
                  <a:pt x="0" y="9137916"/>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299916889"/>
      </p:ext>
    </p:extLst>
  </p:cSld>
  <p:clrMapOvr>
    <a:masterClrMapping/>
  </p:clrMapOvr>
  <p:transition spd="slow" advClick="0" advTm="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28B0512-9EB9-49FF-BFB3-EBC69D97D886}"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F3AF3-0C61-45C9-90BF-748ECB78216E}"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690"/>
            <a:ext cx="12215465" cy="6871199"/>
          </a:xfrm>
          <a:prstGeom prst="rect">
            <a:avLst/>
          </a:prstGeom>
        </p:spPr>
      </p:pic>
    </p:spTree>
    <p:extLst>
      <p:ext uri="{BB962C8B-B14F-4D97-AF65-F5344CB8AC3E}">
        <p14:creationId xmlns:p14="http://schemas.microsoft.com/office/powerpoint/2010/main" val="1400066023"/>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8B0512-9EB9-49FF-BFB3-EBC69D97D886}"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1976648193"/>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2024/5/21</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8B0512-9EB9-49FF-BFB3-EBC69D97D886}"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3025403124"/>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8B0512-9EB9-49FF-BFB3-EBC69D97D886}" type="datetimeFigureOut">
              <a:rPr lang="zh-CN" altLang="en-US" smtClean="0"/>
              <a:t>2024/5/21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2899374390"/>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8B0512-9EB9-49FF-BFB3-EBC69D97D886}" type="datetimeFigureOut">
              <a:rPr lang="zh-CN" altLang="en-US" smtClean="0"/>
              <a:t>2024/5/21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2214934080"/>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8B0512-9EB9-49FF-BFB3-EBC69D97D886}" type="datetimeFigureOut">
              <a:rPr lang="zh-CN" altLang="en-US" smtClean="0"/>
              <a:t>2024/5/21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2921345022"/>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B0512-9EB9-49FF-BFB3-EBC69D97D886}" type="datetimeFigureOut">
              <a:rPr lang="zh-CN" altLang="en-US" smtClean="0"/>
              <a:t>2024/5/21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1348883925"/>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8B0512-9EB9-49FF-BFB3-EBC69D97D886}" type="datetimeFigureOut">
              <a:rPr lang="zh-CN" altLang="en-US" smtClean="0"/>
              <a:t>2024/5/21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1066712126"/>
      </p:ext>
    </p:extLst>
  </p:cSld>
  <p:clrMapOvr>
    <a:masterClrMapping/>
  </p:clrMapOvr>
  <p:transition spd="slow" advClick="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8B0512-9EB9-49FF-BFB3-EBC69D97D886}" type="datetimeFigureOut">
              <a:rPr lang="zh-CN" altLang="en-US" smtClean="0"/>
              <a:t>2024/5/21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1869270262"/>
      </p:ext>
    </p:extLst>
  </p:cSld>
  <p:clrMapOvr>
    <a:masterClrMapping/>
  </p:clrMapOvr>
  <p:transition spd="slow" advClick="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8B0512-9EB9-49FF-BFB3-EBC69D97D886}"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3487110238"/>
      </p:ext>
    </p:extLst>
  </p:cSld>
  <p:clrMapOvr>
    <a:masterClrMapping/>
  </p:clrMapOvr>
  <p:transition spd="slow" advClick="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8B0512-9EB9-49FF-BFB3-EBC69D97D886}" type="datetimeFigureOut">
              <a:rPr lang="zh-CN" altLang="en-US" smtClean="0"/>
              <a:t>2024/5/21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726295004"/>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2024/5/21</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2024/5/21</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2024/5/21</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2024/5/21</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2024/5/21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2024/5/21</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2024/5/21</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2024/5/21</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689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spd="slow" advClick="0"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B0512-9EB9-49FF-BFB3-EBC69D97D886}" type="datetimeFigureOut">
              <a:rPr lang="zh-CN" altLang="en-US" smtClean="0"/>
              <a:t>2024/5/21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F3AF3-0C61-45C9-90BF-748ECB78216E}" type="slidenum">
              <a:rPr lang="zh-CN" altLang="en-US" smtClean="0"/>
              <a:t>‹#›</a:t>
            </a:fld>
            <a:endParaRPr lang="zh-CN" altLang="en-US"/>
          </a:p>
        </p:txBody>
      </p:sp>
      <p:sp>
        <p:nvSpPr>
          <p:cNvPr id="7" name="副标题 2"/>
          <p:cNvSpPr txBox="1">
            <a:spLocks/>
          </p:cNvSpPr>
          <p:nvPr userDrawn="1"/>
        </p:nvSpPr>
        <p:spPr>
          <a:xfrm>
            <a:off x="6438900" y="4581753"/>
            <a:ext cx="4827814" cy="929140"/>
          </a:xfrm>
          <a:prstGeom prst="rect">
            <a:avLst/>
          </a:prstGeom>
        </p:spPr>
        <p:txBody>
          <a:bodyPr>
            <a:normAutofit/>
          </a:bodyPr>
          <a:lstStyle>
            <a:lvl1pPr marL="0" indent="0" algn="just"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ea"/>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bg1"/>
                </a:solidFill>
              </a:rPr>
              <a:t>感谢您下载包图网平台上提供的</a:t>
            </a:r>
            <a:r>
              <a:rPr lang="en-US" altLang="zh-CN" dirty="0">
                <a:solidFill>
                  <a:schemeClr val="bg1"/>
                </a:solidFill>
              </a:rPr>
              <a:t>PPT</a:t>
            </a:r>
            <a:r>
              <a:rPr lang="zh-CN" altLang="en-US" dirty="0">
                <a:solidFill>
                  <a:schemeClr val="bg1"/>
                </a:solidFill>
              </a:rPr>
              <a:t>作品，为了您和包图网以及原创作者的利益，请勿复制、传播、销售，否则将承担法律责任！包图网将对作品进行维权，按照传播下载次数进行十倍索取赔偿！</a:t>
            </a:r>
            <a:r>
              <a:rPr lang="en-US" altLang="zh-CN" dirty="0">
                <a:solidFill>
                  <a:schemeClr val="bg1"/>
                </a:solidFill>
              </a:rPr>
              <a:t>Ibaotu.com</a:t>
            </a:r>
            <a:endParaRPr lang="zh-CN" altLang="en-US" dirty="0">
              <a:solidFill>
                <a:schemeClr val="bg1"/>
              </a:solidFill>
            </a:endParaRPr>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2690"/>
            <a:ext cx="12215465" cy="6871199"/>
          </a:xfrm>
          <a:prstGeom prst="rect">
            <a:avLst/>
          </a:prstGeom>
        </p:spPr>
      </p:pic>
    </p:spTree>
    <p:extLst>
      <p:ext uri="{BB962C8B-B14F-4D97-AF65-F5344CB8AC3E}">
        <p14:creationId xmlns:p14="http://schemas.microsoft.com/office/powerpoint/2010/main" val="257440605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5.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8.png"/><Relationship Id="rId2"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1.png"/><Relationship Id="rId3" Type="http://schemas.openxmlformats.org/officeDocument/2006/relationships/image" Target="../media/image9.png"/><Relationship Id="rId7"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B29A02B-E18B-467A-8B03-0AEF109CE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3FBD612D-68BA-48A8-AFEC-4692BF5DE761}"/>
              </a:ext>
            </a:extLst>
          </p:cNvPr>
          <p:cNvSpPr txBox="1"/>
          <p:nvPr/>
        </p:nvSpPr>
        <p:spPr>
          <a:xfrm>
            <a:off x="2863457" y="1775329"/>
            <a:ext cx="6153322" cy="473832"/>
          </a:xfrm>
          <a:prstGeom prst="rect">
            <a:avLst/>
          </a:prstGeom>
          <a:noFill/>
        </p:spPr>
        <p:txBody>
          <a:bodyPr wrap="none" rtlCol="0">
            <a:prstTxWarp prst="textArchUp">
              <a:avLst/>
            </a:prstTxWarp>
            <a:spAutoFit/>
          </a:bodyPr>
          <a:lstStyle/>
          <a:p>
            <a:pPr algn="ctr"/>
            <a:r>
              <a:rPr lang="en-US" altLang="zh-CN" sz="5400" b="1" u="sng" spc="600" dirty="0">
                <a:solidFill>
                  <a:srgbClr val="2BA4B7"/>
                </a:solidFill>
                <a:latin typeface="Times New Roman" panose="02020603050405020304" pitchFamily="18" charset="0"/>
                <a:ea typeface="微软雅黑" panose="020B0503020204020204" pitchFamily="34" charset="-122"/>
                <a:cs typeface="Times New Roman" panose="02020603050405020304" pitchFamily="18" charset="0"/>
              </a:rPr>
              <a:t> THỰC HÀNH TIẾNG VIỆT</a:t>
            </a:r>
            <a:endParaRPr lang="zh-CN" altLang="en-US" sz="5400" b="1" u="sng" spc="600" dirty="0">
              <a:solidFill>
                <a:srgbClr val="2BA4B7"/>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Box 1">
            <a:extLst>
              <a:ext uri="{FF2B5EF4-FFF2-40B4-BE49-F238E27FC236}">
                <a16:creationId xmlns:a16="http://schemas.microsoft.com/office/drawing/2014/main" id="{27A9DA13-AD5A-6AED-FA44-DDB8B736DF49}"/>
              </a:ext>
            </a:extLst>
          </p:cNvPr>
          <p:cNvSpPr txBox="1"/>
          <p:nvPr/>
        </p:nvSpPr>
        <p:spPr>
          <a:xfrm>
            <a:off x="1050698" y="2249161"/>
            <a:ext cx="10090603" cy="923330"/>
          </a:xfrm>
          <a:prstGeom prst="rect">
            <a:avLst/>
          </a:prstGeom>
          <a:noFill/>
        </p:spPr>
        <p:txBody>
          <a:bodyPr wrap="square" rtlCol="0">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MẠCH</a:t>
            </a:r>
            <a:r>
              <a:rPr lang="vi-VN" sz="5400" b="1" dirty="0">
                <a:solidFill>
                  <a:srgbClr val="FF0000"/>
                </a:solidFill>
                <a:latin typeface="Times New Roman" panose="02020603050405020304" pitchFamily="18" charset="0"/>
                <a:cs typeface="Times New Roman" panose="02020603050405020304" pitchFamily="18" charset="0"/>
              </a:rPr>
              <a:t> LẠC VÀ LIÊN KẾT</a:t>
            </a:r>
            <a:endParaRPr 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7804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AC178282-8AFD-483A-AA26-A229C28DE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2" name="Shape 18">
            <a:extLst>
              <a:ext uri="{FF2B5EF4-FFF2-40B4-BE49-F238E27FC236}">
                <a16:creationId xmlns:a16="http://schemas.microsoft.com/office/drawing/2014/main" id="{28601E5D-6F84-4A4B-8BBA-ECDA7EA03BF5}"/>
              </a:ext>
            </a:extLst>
          </p:cNvPr>
          <p:cNvSpPr/>
          <p:nvPr/>
        </p:nvSpPr>
        <p:spPr>
          <a:xfrm>
            <a:off x="3986783" y="1430954"/>
            <a:ext cx="4023361" cy="959416"/>
          </a:xfrm>
          <a:prstGeom prst="roundRect">
            <a:avLst>
              <a:gd name="adj" fmla="val 0"/>
            </a:avLst>
          </a:prstGeom>
          <a:solidFill>
            <a:srgbClr val="2BA4B7"/>
          </a:solidFill>
          <a:ln w="12700" cap="flat">
            <a:solidFill>
              <a:schemeClr val="bg1"/>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75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id="{FCB07085-C97E-4DE0-9555-0C3E29571A2C}"/>
              </a:ext>
            </a:extLst>
          </p:cNvPr>
          <p:cNvSpPr/>
          <p:nvPr/>
        </p:nvSpPr>
        <p:spPr>
          <a:xfrm>
            <a:off x="5460375" y="1402830"/>
            <a:ext cx="1584088" cy="1015663"/>
          </a:xfrm>
          <a:prstGeom prst="rect">
            <a:avLst/>
          </a:prstGeom>
        </p:spPr>
        <p:txBody>
          <a:bodyPr vert="horz" wrap="none">
            <a:spAutoFit/>
          </a:bodyPr>
          <a:lstStyle/>
          <a:p>
            <a:pPr algn="ctr"/>
            <a:r>
              <a:rPr lang="en-US" altLang="zh-CN" sz="60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III.</a:t>
            </a:r>
            <a:endParaRPr lang="zh-CN" altLang="en-US" sz="60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Box 1">
            <a:extLst>
              <a:ext uri="{FF2B5EF4-FFF2-40B4-BE49-F238E27FC236}">
                <a16:creationId xmlns:a16="http://schemas.microsoft.com/office/drawing/2014/main" id="{EAD8BA41-BCCC-4D9C-7A1A-E0A95DED8D90}"/>
              </a:ext>
            </a:extLst>
          </p:cNvPr>
          <p:cNvSpPr txBox="1"/>
          <p:nvPr/>
        </p:nvSpPr>
        <p:spPr>
          <a:xfrm>
            <a:off x="1033590" y="2713316"/>
            <a:ext cx="992974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LUYỆN</a:t>
            </a:r>
            <a:r>
              <a:rPr kumimoji="0" lang="en-US" sz="7200" b="1" i="0" u="none" strike="noStrike" kern="120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TẬP</a:t>
            </a:r>
            <a:endParaRPr kumimoji="0" lang="en-US" sz="7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008098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750"/>
                                        <p:tgtEl>
                                          <p:spTgt spid="21"/>
                                        </p:tgtEl>
                                      </p:cBhvr>
                                    </p:animEffect>
                                  </p:childTnLst>
                                </p:cTn>
                              </p:par>
                            </p:childTnLst>
                          </p:cTn>
                        </p:par>
                        <p:par>
                          <p:cTn id="8" fill="hold">
                            <p:stCondLst>
                              <p:cond delay="750"/>
                            </p:stCondLst>
                            <p:childTnLst>
                              <p:par>
                                <p:cTn id="9" presetID="53" presetClass="entr" presetSubtype="16" fill="hold" grpId="0" nodeType="afterEffect" nodePh="1">
                                  <p:stCondLst>
                                    <p:cond delay="0"/>
                                  </p:stCondLst>
                                  <p:endCondLst>
                                    <p:cond evt="begin" delay="0">
                                      <p:tn val="9"/>
                                    </p:cond>
                                  </p:end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250"/>
                            </p:stCondLst>
                            <p:childTnLst>
                              <p:par>
                                <p:cTn id="15" presetID="2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pic>
        <p:nvPicPr>
          <p:cNvPr id="102" name="图片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46" name="图片 4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467582">
            <a:off x="11118135" y="3261970"/>
            <a:ext cx="787224" cy="467414"/>
          </a:xfrm>
          <a:prstGeom prst="rect">
            <a:avLst/>
          </a:prstGeom>
        </p:spPr>
      </p:pic>
      <p:pic>
        <p:nvPicPr>
          <p:cNvPr id="2" name="图片 1" descr="df2efac5b64d287f63289893aed64758">
            <a:extLst>
              <a:ext uri="{FF2B5EF4-FFF2-40B4-BE49-F238E27FC236}">
                <a16:creationId xmlns:a16="http://schemas.microsoft.com/office/drawing/2014/main" id="{633A11AF-5024-8ECD-5192-1E1E7FA16B3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162344" y="-35919"/>
            <a:ext cx="3862443" cy="141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descr="999ba5066198f2db59d550c4dbd2090b">
            <a:extLst>
              <a:ext uri="{FF2B5EF4-FFF2-40B4-BE49-F238E27FC236}">
                <a16:creationId xmlns:a16="http://schemas.microsoft.com/office/drawing/2014/main" id="{923CB6C4-9B45-4AB2-E6E5-C28E5A8A14CE}"/>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012983" y="1727507"/>
            <a:ext cx="10050713" cy="354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10">
            <a:extLst>
              <a:ext uri="{FF2B5EF4-FFF2-40B4-BE49-F238E27FC236}">
                <a16:creationId xmlns:a16="http://schemas.microsoft.com/office/drawing/2014/main" id="{66DEA253-6DA1-40DA-5C90-2119EA3033E2}"/>
              </a:ext>
            </a:extLst>
          </p:cNvPr>
          <p:cNvSpPr txBox="1"/>
          <p:nvPr/>
        </p:nvSpPr>
        <p:spPr bwMode="auto">
          <a:xfrm>
            <a:off x="1461314" y="2420806"/>
            <a:ext cx="2889731" cy="2246769"/>
          </a:xfrm>
          <a:prstGeom prst="rect">
            <a:avLst/>
          </a:prstGeom>
          <a:noFill/>
        </p:spPr>
        <p:txBody>
          <a:bodyPr wrap="square">
            <a:spAutoFit/>
          </a:bodyPr>
          <a:lstStyle/>
          <a:p>
            <a:pPr algn="ctr" fontAlgn="base">
              <a:spcBef>
                <a:spcPct val="0"/>
              </a:spcBef>
              <a:spcAft>
                <a:spcPct val="0"/>
              </a:spcAft>
              <a:buFont typeface="Arial" panose="020B0604020202020204" pitchFamily="34" charset="0"/>
              <a:buNone/>
            </a:pPr>
            <a:r>
              <a:rPr lang="en-US" sz="2800" b="1" i="1" dirty="0" err="1"/>
              <a:t>Nhóm</a:t>
            </a:r>
            <a:r>
              <a:rPr lang="en-US" sz="2800" b="1" i="1" dirty="0"/>
              <a:t> 1</a:t>
            </a:r>
            <a:r>
              <a:rPr lang="vi-VN" sz="2800" b="1" i="1" dirty="0"/>
              <a:t>,2 </a:t>
            </a:r>
            <a:endParaRPr lang="en-US" sz="2800" b="1" i="1" dirty="0"/>
          </a:p>
          <a:p>
            <a:pPr algn="ctr" fontAlgn="base">
              <a:spcBef>
                <a:spcPct val="0"/>
              </a:spcBef>
              <a:spcAft>
                <a:spcPct val="0"/>
              </a:spcAft>
              <a:buFont typeface="Arial" panose="020B0604020202020204" pitchFamily="34" charset="0"/>
              <a:buNone/>
            </a:pPr>
            <a:r>
              <a:rPr lang="vi-VN" sz="2800" b="1" i="1" dirty="0"/>
              <a:t>(</a:t>
            </a:r>
            <a:r>
              <a:rPr lang="en-US" sz="2800" b="1" i="1" dirty="0" err="1"/>
              <a:t>Câu</a:t>
            </a:r>
            <a:r>
              <a:rPr lang="en-US" sz="2800" b="1" i="1" dirty="0"/>
              <a:t> 1</a:t>
            </a:r>
            <a:r>
              <a:rPr lang="vi-VN" sz="2800" b="1" i="1" dirty="0"/>
              <a:t>)</a:t>
            </a:r>
            <a:endParaRPr lang="en-US" sz="2800" b="1" i="1" dirty="0"/>
          </a:p>
          <a:p>
            <a:pPr algn="ctr" fontAlgn="base">
              <a:spcBef>
                <a:spcPct val="0"/>
              </a:spcBef>
              <a:spcAft>
                <a:spcPct val="0"/>
              </a:spcAft>
              <a:buFont typeface="Arial" panose="020B0604020202020204" pitchFamily="34" charset="0"/>
              <a:buNone/>
            </a:pPr>
            <a:r>
              <a:rPr lang="vi-VN" sz="2800" i="1" dirty="0"/>
              <a:t>Hãy phân tích tính mạch lạc của đoạn văn </a:t>
            </a:r>
            <a:endParaRPr lang="en-US"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文本框 19">
            <a:extLst>
              <a:ext uri="{FF2B5EF4-FFF2-40B4-BE49-F238E27FC236}">
                <a16:creationId xmlns:a16="http://schemas.microsoft.com/office/drawing/2014/main" id="{D0B89A67-A3B5-650B-C8CD-EDB276FA884A}"/>
              </a:ext>
            </a:extLst>
          </p:cNvPr>
          <p:cNvSpPr txBox="1"/>
          <p:nvPr/>
        </p:nvSpPr>
        <p:spPr>
          <a:xfrm>
            <a:off x="3603596" y="1095513"/>
            <a:ext cx="4718311"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THẢO LUẬN NHÓM</a:t>
            </a:r>
            <a:endParaRPr kumimoji="0" lang="zh-CN" altLang="en-US"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sp>
        <p:nvSpPr>
          <p:cNvPr id="7" name="Rectangle 6"/>
          <p:cNvSpPr/>
          <p:nvPr/>
        </p:nvSpPr>
        <p:spPr>
          <a:xfrm>
            <a:off x="4833841" y="2398383"/>
            <a:ext cx="2584390" cy="2246769"/>
          </a:xfrm>
          <a:prstGeom prst="rect">
            <a:avLst/>
          </a:prstGeom>
        </p:spPr>
        <p:txBody>
          <a:bodyPr wrap="square">
            <a:spAutoFit/>
          </a:bodyPr>
          <a:lstStyle/>
          <a:p>
            <a:pPr algn="ctr"/>
            <a:r>
              <a:rPr lang="en-US" sz="2800" b="1" i="1" dirty="0" err="1"/>
              <a:t>Nhóm</a:t>
            </a:r>
            <a:r>
              <a:rPr lang="en-US" sz="2800" b="1" i="1" dirty="0"/>
              <a:t> </a:t>
            </a:r>
            <a:r>
              <a:rPr lang="vi-VN" sz="2800" b="1" i="1" dirty="0"/>
              <a:t>3,4 </a:t>
            </a:r>
            <a:endParaRPr lang="en-US" sz="2800" b="1" i="1" dirty="0"/>
          </a:p>
          <a:p>
            <a:pPr algn="ctr"/>
            <a:r>
              <a:rPr lang="vi-VN" sz="2800" b="1" i="1" dirty="0"/>
              <a:t>(</a:t>
            </a:r>
            <a:r>
              <a:rPr lang="en-US" sz="2800" b="1" i="1" dirty="0" err="1"/>
              <a:t>Câu</a:t>
            </a:r>
            <a:r>
              <a:rPr lang="en-US" sz="2800" b="1" i="1" dirty="0"/>
              <a:t> 2</a:t>
            </a:r>
            <a:r>
              <a:rPr lang="vi-VN" sz="2800" b="1" i="1" dirty="0"/>
              <a:t>)</a:t>
            </a:r>
            <a:endParaRPr lang="en-US" sz="2800" b="1" i="1" dirty="0"/>
          </a:p>
          <a:p>
            <a:pPr algn="ctr"/>
            <a:r>
              <a:rPr lang="vi-VN" sz="2800" i="1" dirty="0"/>
              <a:t>chỉ ra các phương tiện liên kết </a:t>
            </a:r>
            <a:endParaRPr lang="en-US" sz="2800" i="1" dirty="0"/>
          </a:p>
        </p:txBody>
      </p:sp>
      <p:sp>
        <p:nvSpPr>
          <p:cNvPr id="8" name="Rectangle 7"/>
          <p:cNvSpPr/>
          <p:nvPr/>
        </p:nvSpPr>
        <p:spPr>
          <a:xfrm>
            <a:off x="8321907" y="2235671"/>
            <a:ext cx="2131358" cy="2246769"/>
          </a:xfrm>
          <a:prstGeom prst="rect">
            <a:avLst/>
          </a:prstGeom>
        </p:spPr>
        <p:txBody>
          <a:bodyPr wrap="square">
            <a:spAutoFit/>
          </a:bodyPr>
          <a:lstStyle/>
          <a:p>
            <a:pPr algn="ctr"/>
            <a:r>
              <a:rPr lang="en-US" sz="2800" b="1" i="1" dirty="0" err="1"/>
              <a:t>Nhóm</a:t>
            </a:r>
            <a:r>
              <a:rPr lang="en-US" sz="2800" b="1" i="1" dirty="0"/>
              <a:t> 5</a:t>
            </a:r>
            <a:r>
              <a:rPr lang="vi-VN" sz="2800" b="1" i="1" dirty="0"/>
              <a:t>,6 (</a:t>
            </a:r>
            <a:r>
              <a:rPr lang="en-US" sz="2800" b="1" i="1" dirty="0" err="1"/>
              <a:t>Câu</a:t>
            </a:r>
            <a:r>
              <a:rPr lang="en-US" sz="2800" b="1" i="1" dirty="0"/>
              <a:t> 3</a:t>
            </a:r>
            <a:r>
              <a:rPr lang="vi-VN" sz="2800" b="1" i="1" dirty="0"/>
              <a:t>) </a:t>
            </a:r>
            <a:endParaRPr lang="en-US" sz="2800" b="1" i="1" dirty="0"/>
          </a:p>
          <a:p>
            <a:pPr algn="ctr"/>
            <a:r>
              <a:rPr lang="vi-VN" sz="2800" i="1" dirty="0"/>
              <a:t>sắp xếp các câu trong đoạn văn</a:t>
            </a:r>
            <a:r>
              <a:rPr lang="en-US" sz="2800" i="1" dirty="0"/>
              <a:t>…</a:t>
            </a:r>
          </a:p>
        </p:txBody>
      </p:sp>
    </p:spTree>
    <p:extLst>
      <p:ext uri="{BB962C8B-B14F-4D97-AF65-F5344CB8AC3E}">
        <p14:creationId xmlns:p14="http://schemas.microsoft.com/office/powerpoint/2010/main" val="4086414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082" y="133270"/>
            <a:ext cx="11925835" cy="6400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err="1"/>
              <a:t>Nhóm</a:t>
            </a:r>
            <a:r>
              <a:rPr lang="en-US" i="1" dirty="0"/>
              <a:t> </a:t>
            </a:r>
            <a:r>
              <a:rPr lang="vi-VN" i="1" dirty="0"/>
              <a:t>3,4 (</a:t>
            </a:r>
            <a:r>
              <a:rPr lang="en-US" i="1" dirty="0" err="1"/>
              <a:t>Câu</a:t>
            </a:r>
            <a:r>
              <a:rPr lang="en-US" i="1" dirty="0"/>
              <a:t> 2</a:t>
            </a:r>
            <a:r>
              <a:rPr lang="vi-VN" i="1" dirty="0"/>
              <a:t>): Hãy chỉ ra các phương tiện liên kết được sử</a:t>
            </a:r>
            <a:endParaRPr lang="en-US" dirty="0"/>
          </a:p>
        </p:txBody>
      </p:sp>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261970"/>
            <a:ext cx="787224" cy="467414"/>
          </a:xfrm>
          <a:prstGeom prst="rect">
            <a:avLst/>
          </a:prstGeom>
        </p:spPr>
      </p:pic>
      <p:pic>
        <p:nvPicPr>
          <p:cNvPr id="2" name="图片 1" descr="df2efac5b64d287f63289893aed64758">
            <a:extLst>
              <a:ext uri="{FF2B5EF4-FFF2-40B4-BE49-F238E27FC236}">
                <a16:creationId xmlns:a16="http://schemas.microsoft.com/office/drawing/2014/main" id="{633A11AF-5024-8ECD-5192-1E1E7FA16B3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62344" y="-110954"/>
            <a:ext cx="3862443" cy="141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9">
            <a:extLst>
              <a:ext uri="{FF2B5EF4-FFF2-40B4-BE49-F238E27FC236}">
                <a16:creationId xmlns:a16="http://schemas.microsoft.com/office/drawing/2014/main" id="{D0B89A67-A3B5-650B-C8CD-EDB276FA884A}"/>
              </a:ext>
            </a:extLst>
          </p:cNvPr>
          <p:cNvSpPr txBox="1"/>
          <p:nvPr/>
        </p:nvSpPr>
        <p:spPr>
          <a:xfrm>
            <a:off x="3586855" y="824435"/>
            <a:ext cx="4718311"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THẢO LUẬN NHÓM</a:t>
            </a:r>
            <a:endParaRPr kumimoji="0" lang="zh-CN" altLang="en-US"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sp>
        <p:nvSpPr>
          <p:cNvPr id="7" name="Rectangle 6"/>
          <p:cNvSpPr/>
          <p:nvPr/>
        </p:nvSpPr>
        <p:spPr>
          <a:xfrm>
            <a:off x="819930" y="1497174"/>
            <a:ext cx="10366291" cy="3901196"/>
          </a:xfrm>
          <a:prstGeom prst="rect">
            <a:avLst/>
          </a:prstGeom>
          <a:ln>
            <a:solidFill>
              <a:srgbClr val="3F88FB"/>
            </a:solidFill>
          </a:ln>
        </p:spPr>
        <p:txBody>
          <a:bodyPr wrap="square">
            <a:spAutoFit/>
          </a:bodyPr>
          <a:lstStyle/>
          <a:p>
            <a:pPr algn="just">
              <a:lnSpc>
                <a:spcPct val="150000"/>
              </a:lnSpc>
              <a:spcAft>
                <a:spcPts val="0"/>
              </a:spcAft>
            </a:pP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Nhóm</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a:t>
            </a:r>
            <a:r>
              <a:rPr lang="vi-VN"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,2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a:t>
            </a:r>
            <a:r>
              <a:rPr lang="vi-VN"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vi-VN" sz="2800" b="1" i="1" dirty="0">
                <a:latin typeface="Times New Roman" panose="02020603050405020304" pitchFamily="18" charset="0"/>
                <a:ea typeface="Calibri" panose="020F0502020204030204" pitchFamily="34" charset="0"/>
                <a:cs typeface="Times New Roman" panose="02020603050405020304" pitchFamily="18" charset="0"/>
              </a:rPr>
              <a:t>Hãy phân tích tính mạch lạc của đoạn văn sau:</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i="1" dirty="0">
                <a:latin typeface="Times New Roman" panose="02020603050405020304" pitchFamily="18" charset="0"/>
                <a:ea typeface="Calibri" panose="020F0502020204030204" pitchFamily="34" charset="0"/>
                <a:cs typeface="Times New Roman" panose="02020603050405020304" pitchFamily="18" charset="0"/>
              </a:rPr>
              <a:t>    Sáu giờ, trời hửng sáng. Cùng với những tia sáng đầu tiên của bình minh, ánh điện của con cá thiết kình cũng phụt tắt. Tới bảy giờ, trời gần sáng rõ. Nhưng sương mù dày đặc đang trải ra ở chân trời, và dùng ống nhòm loại tốt nhất cũng chẳng thấy rõ vật gì. Có thể hình dung được chúng tôi thất vọng và giận dữ đến mức nào!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20876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082" y="133270"/>
            <a:ext cx="11925835" cy="6400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err="1"/>
              <a:t>Nhóm</a:t>
            </a:r>
            <a:r>
              <a:rPr lang="en-US" i="1" dirty="0"/>
              <a:t> </a:t>
            </a:r>
            <a:r>
              <a:rPr lang="vi-VN" i="1" dirty="0"/>
              <a:t>3,4 (</a:t>
            </a:r>
            <a:r>
              <a:rPr lang="en-US" i="1" dirty="0" err="1"/>
              <a:t>Câu</a:t>
            </a:r>
            <a:r>
              <a:rPr lang="en-US" i="1" dirty="0"/>
              <a:t> 2</a:t>
            </a:r>
            <a:r>
              <a:rPr lang="vi-VN" i="1" dirty="0"/>
              <a:t>): Hãy chỉ ra các phương tiện liên kết được sử</a:t>
            </a:r>
            <a:endParaRPr lang="en-US" dirty="0"/>
          </a:p>
        </p:txBody>
      </p:sp>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261970"/>
            <a:ext cx="787224" cy="467414"/>
          </a:xfrm>
          <a:prstGeom prst="rect">
            <a:avLst/>
          </a:prstGeom>
        </p:spPr>
      </p:pic>
      <p:pic>
        <p:nvPicPr>
          <p:cNvPr id="2" name="图片 1" descr="df2efac5b64d287f63289893aed64758">
            <a:extLst>
              <a:ext uri="{FF2B5EF4-FFF2-40B4-BE49-F238E27FC236}">
                <a16:creationId xmlns:a16="http://schemas.microsoft.com/office/drawing/2014/main" id="{633A11AF-5024-8ECD-5192-1E1E7FA16B3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62344" y="-110954"/>
            <a:ext cx="3862443" cy="141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9">
            <a:extLst>
              <a:ext uri="{FF2B5EF4-FFF2-40B4-BE49-F238E27FC236}">
                <a16:creationId xmlns:a16="http://schemas.microsoft.com/office/drawing/2014/main" id="{D0B89A67-A3B5-650B-C8CD-EDB276FA884A}"/>
              </a:ext>
            </a:extLst>
          </p:cNvPr>
          <p:cNvSpPr txBox="1"/>
          <p:nvPr/>
        </p:nvSpPr>
        <p:spPr>
          <a:xfrm>
            <a:off x="3586855" y="824435"/>
            <a:ext cx="4718311"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a:solidFill>
                  <a:srgbClr val="D54529"/>
                </a:solidFill>
                <a:latin typeface="Times New Roman" panose="02020603050405020304" pitchFamily="18" charset="0"/>
                <a:ea typeface="思源黑体 CN Light" panose="020B0300000000000000" charset="-122"/>
                <a:cs typeface="Times New Roman" panose="02020603050405020304" pitchFamily="18" charset="0"/>
              </a:rPr>
              <a:t>TRẢ LỜI</a:t>
            </a:r>
            <a:endParaRPr kumimoji="0" lang="zh-CN" altLang="en-US"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sp>
        <p:nvSpPr>
          <p:cNvPr id="3" name="Rectangle 2"/>
          <p:cNvSpPr/>
          <p:nvPr/>
        </p:nvSpPr>
        <p:spPr>
          <a:xfrm>
            <a:off x="451455" y="1059163"/>
            <a:ext cx="10161431" cy="4524315"/>
          </a:xfrm>
          <a:prstGeom prst="rect">
            <a:avLst/>
          </a:prstGeom>
        </p:spPr>
        <p:txBody>
          <a:bodyPr wrap="square">
            <a:spAutoFit/>
          </a:bodyPr>
          <a:lstStyle/>
          <a:p>
            <a:pPr algn="just">
              <a:lnSpc>
                <a:spcPct val="150000"/>
              </a:lnSpc>
              <a:spcAft>
                <a:spcPts val="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Câu 1: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Đoạn văn viết về việc những người trên tàu chiến quan sát để tiếp cận “con cá thiết kình”.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Sự việc diễn ra trong một giờ đồng hồ, được sắp xếp theo trật tự thời gian tuyến tính: từ sáu giờ đến bảy giờ sáng.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Sự thống nhất về đề tài được nói đến và trình tự sắp xếp hợp lí các sự việc theo nguyên tắc nhân quả làm cho đoạn văn mạch lạc và người đọc có thể hiểu rõ nghĩa của đoạn văn: diễn biến của sự việc quan sát và tiếp cận “con cá thiết kình”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7847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082" y="133270"/>
            <a:ext cx="11925835" cy="6400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err="1"/>
              <a:t>Nhóm</a:t>
            </a:r>
            <a:r>
              <a:rPr lang="en-US" i="1" dirty="0"/>
              <a:t> </a:t>
            </a:r>
            <a:r>
              <a:rPr lang="vi-VN" i="1" dirty="0"/>
              <a:t>3,4 (</a:t>
            </a:r>
            <a:r>
              <a:rPr lang="en-US" i="1" dirty="0" err="1"/>
              <a:t>Câu</a:t>
            </a:r>
            <a:r>
              <a:rPr lang="en-US" i="1" dirty="0"/>
              <a:t> 2</a:t>
            </a:r>
            <a:r>
              <a:rPr lang="vi-VN" i="1" dirty="0"/>
              <a:t>): Hãy chỉ ra các phương tiện liên kết được sử</a:t>
            </a:r>
            <a:endParaRPr lang="en-US" dirty="0"/>
          </a:p>
        </p:txBody>
      </p:sp>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261970"/>
            <a:ext cx="787224" cy="467414"/>
          </a:xfrm>
          <a:prstGeom prst="rect">
            <a:avLst/>
          </a:prstGeom>
        </p:spPr>
      </p:pic>
      <p:pic>
        <p:nvPicPr>
          <p:cNvPr id="2" name="图片 1" descr="df2efac5b64d287f63289893aed64758">
            <a:extLst>
              <a:ext uri="{FF2B5EF4-FFF2-40B4-BE49-F238E27FC236}">
                <a16:creationId xmlns:a16="http://schemas.microsoft.com/office/drawing/2014/main" id="{633A11AF-5024-8ECD-5192-1E1E7FA16B3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62344" y="-110954"/>
            <a:ext cx="3862443" cy="141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9">
            <a:extLst>
              <a:ext uri="{FF2B5EF4-FFF2-40B4-BE49-F238E27FC236}">
                <a16:creationId xmlns:a16="http://schemas.microsoft.com/office/drawing/2014/main" id="{D0B89A67-A3B5-650B-C8CD-EDB276FA884A}"/>
              </a:ext>
            </a:extLst>
          </p:cNvPr>
          <p:cNvSpPr txBox="1"/>
          <p:nvPr/>
        </p:nvSpPr>
        <p:spPr>
          <a:xfrm>
            <a:off x="3586855" y="824435"/>
            <a:ext cx="4718311"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CÂU</a:t>
            </a:r>
            <a:r>
              <a:rPr kumimoji="0" lang="en-US" altLang="zh-CN" sz="3200" b="1" i="0" u="none" strike="noStrike" kern="1200" cap="none" spc="0" normalizeH="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 HỎI</a:t>
            </a:r>
            <a:endParaRPr kumimoji="0" lang="zh-CN" altLang="en-US"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sp>
        <p:nvSpPr>
          <p:cNvPr id="3" name="Rectangle 2"/>
          <p:cNvSpPr/>
          <p:nvPr/>
        </p:nvSpPr>
        <p:spPr>
          <a:xfrm>
            <a:off x="517674" y="1324360"/>
            <a:ext cx="10996039" cy="5047536"/>
          </a:xfrm>
          <a:prstGeom prst="rect">
            <a:avLst/>
          </a:prstGeom>
        </p:spPr>
        <p:txBody>
          <a:bodyPr wrap="square">
            <a:spAutoFit/>
          </a:bodyPr>
          <a:lstStyle/>
          <a:p>
            <a:r>
              <a:rPr lang="en-US" sz="2800" b="1" i="1" dirty="0" err="1">
                <a:latin typeface="Times New Roman" panose="02020603050405020304" pitchFamily="18" charset="0"/>
                <a:cs typeface="Times New Roman" panose="02020603050405020304" pitchFamily="18" charset="0"/>
              </a:rPr>
              <a:t>Câu</a:t>
            </a:r>
            <a:r>
              <a:rPr lang="en-US" sz="2800" b="1" i="1" dirty="0">
                <a:latin typeface="Times New Roman" panose="02020603050405020304" pitchFamily="18" charset="0"/>
                <a:cs typeface="Times New Roman" panose="02020603050405020304" pitchFamily="18" charset="0"/>
              </a:rPr>
              <a:t> 2</a:t>
            </a:r>
            <a:r>
              <a:rPr lang="vi-VN" sz="2800" b="1" i="1" dirty="0">
                <a:latin typeface="Times New Roman" panose="02020603050405020304" pitchFamily="18" charset="0"/>
                <a:cs typeface="Times New Roman" panose="02020603050405020304" pitchFamily="18" charset="0"/>
              </a:rPr>
              <a:t>: Hãy chỉ ra các phương tiện liên kết được sử dụng trong đoạn trích sau và nêu chức năng của chúng:</a:t>
            </a:r>
            <a:endParaRPr lang="en-US" sz="2800" b="1"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Cách chiếc tàu chiến một hải lí rưỡi, có một vật dài màu đen nổi lên khỏi mặt nước độ một mét. Đuôi nó quẫy mạnh làm nước biển sủi bọt. Chưa ai thấy đuôi cá quẫy sóng mạnh như vậy bao giờ! Con cá lượn hình vòng cung, để lại phía sau một vệt sáng lấp lánh. Chiếc tàu tiến lại gần. Tôi bắt đầu ngắm kĩ con cá. Báo cáo của tàu Hen-vơ-chi-a và San-nông hơi cường điệu kích thước của nó. Theo tôi, con cá không dài quá tám mươi mét. Chiều ngang hơi khó xác định, nhưng tôi có cảm tưởng rằng nó cân đối một cách lạ lùng về cả ba chiều.</a:t>
            </a:r>
            <a:endParaRPr lang="en-US" sz="2800" dirty="0">
              <a:latin typeface="Times New Roman" panose="02020603050405020304" pitchFamily="18" charset="0"/>
              <a:cs typeface="Times New Roman" panose="02020603050405020304" pitchFamily="18" charset="0"/>
            </a:endParaRPr>
          </a:p>
          <a:p>
            <a:pPr algn="just">
              <a:lnSpc>
                <a:spcPct val="150000"/>
              </a:lnSpc>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7505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0647" y="220853"/>
            <a:ext cx="11925835" cy="6400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Câu 2: </a:t>
            </a:r>
            <a:endParaRPr lang="en-US" dirty="0"/>
          </a:p>
          <a:p>
            <a:r>
              <a:rPr lang="vi-VN" dirty="0"/>
              <a:t>- Phép thế: nó trong câu văn thứ hai thay cho vật dài màu đen trong câu thứ nhất; nó trong câu văn thứ bảy và thứ chín thay cho con cá trong câu văn thứ sáu và thứ tám</a:t>
            </a:r>
            <a:endParaRPr lang="en-US" dirty="0"/>
          </a:p>
          <a:p>
            <a:r>
              <a:rPr lang="vi-VN" dirty="0"/>
              <a:t>- Từ đồng nghĩa trong ngữ cảnh: chiếc tàu trong câu văn thứ năm thay cho tàu chiến trong câu văn thứ nhất</a:t>
            </a:r>
            <a:endParaRPr lang="en-US" dirty="0"/>
          </a:p>
          <a:p>
            <a:r>
              <a:rPr lang="vi-VN" dirty="0"/>
              <a:t>- Phép lặp: con cá được lặp lại ba lần, trong các câu văn thứ tư, thứ sáu và thứ tám</a:t>
            </a:r>
            <a:endParaRPr lang="en-US" dirty="0"/>
          </a:p>
          <a:p>
            <a:r>
              <a:rPr lang="vi-VN" dirty="0"/>
              <a:t>=&gt; Chức năng: bảo đảm sự kết nối về hình thức giữa các câu tạo thành một chỉnh thể thống nhất. Sự liên kết đó cùng với sự mạch lạc về nội dung làm cho các câu tạo thành một chỉnh thể thống nhất, chứ không phải là những câu rời rạc được sắp xếp cạnh nhau một cách cơ học.</a:t>
            </a:r>
            <a:endParaRPr lang="en-US" dirty="0"/>
          </a:p>
        </p:txBody>
      </p:sp>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261970"/>
            <a:ext cx="787224" cy="467414"/>
          </a:xfrm>
          <a:prstGeom prst="rect">
            <a:avLst/>
          </a:prstGeom>
        </p:spPr>
      </p:pic>
      <p:pic>
        <p:nvPicPr>
          <p:cNvPr id="2" name="图片 1" descr="df2efac5b64d287f63289893aed64758">
            <a:extLst>
              <a:ext uri="{FF2B5EF4-FFF2-40B4-BE49-F238E27FC236}">
                <a16:creationId xmlns:a16="http://schemas.microsoft.com/office/drawing/2014/main" id="{633A11AF-5024-8ECD-5192-1E1E7FA16B3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62344" y="-110954"/>
            <a:ext cx="3862443" cy="141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9">
            <a:extLst>
              <a:ext uri="{FF2B5EF4-FFF2-40B4-BE49-F238E27FC236}">
                <a16:creationId xmlns:a16="http://schemas.microsoft.com/office/drawing/2014/main" id="{D0B89A67-A3B5-650B-C8CD-EDB276FA884A}"/>
              </a:ext>
            </a:extLst>
          </p:cNvPr>
          <p:cNvSpPr txBox="1"/>
          <p:nvPr/>
        </p:nvSpPr>
        <p:spPr>
          <a:xfrm>
            <a:off x="3586855" y="824435"/>
            <a:ext cx="4718311"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a:solidFill>
                  <a:srgbClr val="D54529"/>
                </a:solidFill>
                <a:latin typeface="Times New Roman" panose="02020603050405020304" pitchFamily="18" charset="0"/>
                <a:ea typeface="思源黑体 CN Light" panose="020B0300000000000000" charset="-122"/>
                <a:cs typeface="Times New Roman" panose="02020603050405020304" pitchFamily="18" charset="0"/>
              </a:rPr>
              <a:t>TRẢ LỜI</a:t>
            </a:r>
            <a:endParaRPr kumimoji="0" lang="zh-CN" altLang="en-US"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sp>
        <p:nvSpPr>
          <p:cNvPr id="4" name="Rectangle 3"/>
          <p:cNvSpPr/>
          <p:nvPr/>
        </p:nvSpPr>
        <p:spPr>
          <a:xfrm>
            <a:off x="823935" y="725983"/>
            <a:ext cx="10106908" cy="5170646"/>
          </a:xfrm>
          <a:prstGeom prst="rect">
            <a:avLst/>
          </a:prstGeom>
        </p:spPr>
        <p:txBody>
          <a:bodyPr wrap="square">
            <a:spAutoFit/>
          </a:bodyPr>
          <a:lstStyle/>
          <a:p>
            <a:pPr algn="just">
              <a:lnSpc>
                <a:spcPct val="150000"/>
              </a:lnSpc>
              <a:spcAft>
                <a:spcPts val="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Câu 2: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000" b="1" dirty="0">
                <a:latin typeface="Times New Roman" panose="02020603050405020304" pitchFamily="18" charset="0"/>
                <a:ea typeface="Calibri" panose="020F0502020204030204" pitchFamily="34" charset="0"/>
                <a:cs typeface="Times New Roman" panose="02020603050405020304" pitchFamily="18" charset="0"/>
              </a:rPr>
              <a:t>- Phép thế:</a:t>
            </a:r>
            <a:r>
              <a:rPr lang="vi-VN" sz="2000" dirty="0">
                <a:latin typeface="Times New Roman" panose="02020603050405020304" pitchFamily="18" charset="0"/>
                <a:ea typeface="Calibri" panose="020F0502020204030204" pitchFamily="34" charset="0"/>
                <a:cs typeface="Times New Roman" panose="02020603050405020304" pitchFamily="18" charset="0"/>
              </a:rPr>
              <a:t> nó trong câu văn thứ hai thay cho vật dài màu đen trong câu thứ nhất; nó trong câu văn thứ bảy và thứ chín thay cho con cá trong câu văn thứ sáu và thứ tám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b="1" dirty="0">
                <a:latin typeface="Times New Roman" panose="02020603050405020304" pitchFamily="18" charset="0"/>
                <a:ea typeface="Calibri" panose="020F0502020204030204" pitchFamily="34" charset="0"/>
                <a:cs typeface="Times New Roman" panose="02020603050405020304" pitchFamily="18" charset="0"/>
              </a:rPr>
              <a:t>Từ đồng nghĩa trong ngữ cảnh:</a:t>
            </a:r>
            <a:r>
              <a:rPr lang="vi-VN" sz="2000" dirty="0">
                <a:latin typeface="Times New Roman" panose="02020603050405020304" pitchFamily="18" charset="0"/>
                <a:ea typeface="Calibri" panose="020F0502020204030204" pitchFamily="34" charset="0"/>
                <a:cs typeface="Times New Roman" panose="02020603050405020304" pitchFamily="18" charset="0"/>
              </a:rPr>
              <a:t> chiếc tàu trong câu văn thứ năm thay cho tàu chiến trong câu văn thứ nhất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b="1" dirty="0">
                <a:latin typeface="Times New Roman" panose="02020603050405020304" pitchFamily="18" charset="0"/>
                <a:ea typeface="Calibri" panose="020F0502020204030204" pitchFamily="34" charset="0"/>
                <a:cs typeface="Times New Roman" panose="02020603050405020304" pitchFamily="18" charset="0"/>
              </a:rPr>
              <a:t>Phép lặp:</a:t>
            </a:r>
            <a:r>
              <a:rPr lang="vi-VN" sz="2000" dirty="0">
                <a:latin typeface="Times New Roman" panose="02020603050405020304" pitchFamily="18" charset="0"/>
                <a:ea typeface="Calibri" panose="020F0502020204030204" pitchFamily="34" charset="0"/>
                <a:cs typeface="Times New Roman" panose="02020603050405020304" pitchFamily="18" charset="0"/>
              </a:rPr>
              <a:t> con cá được lặp lại ba lần, trong các câu văn thứ tư, thứ sáu và thứ tám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=&gt;</a:t>
            </a:r>
            <a:r>
              <a:rPr lang="vi-VN"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Chức năng: </a:t>
            </a:r>
            <a:r>
              <a:rPr lang="vi-VN"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bảo đảm sự kết nối về hình thức giữa các câu tạo thành một chỉnh thể thống nhất. Sự liên kết đó cùng với sự mạch lạc về nội dung làm cho các câu tạo thành một chỉnh thể thống nhất, chứ không phải là những câu rời rạc được sắp xếp cạnh nhau một cách cơ học.</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941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082" y="133270"/>
            <a:ext cx="11925835" cy="6400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err="1"/>
              <a:t>Nhóm</a:t>
            </a:r>
            <a:r>
              <a:rPr lang="en-US" i="1" dirty="0"/>
              <a:t> </a:t>
            </a:r>
            <a:r>
              <a:rPr lang="vi-VN" i="1" dirty="0"/>
              <a:t>3,4 (</a:t>
            </a:r>
            <a:r>
              <a:rPr lang="en-US" i="1" dirty="0" err="1"/>
              <a:t>Câu</a:t>
            </a:r>
            <a:r>
              <a:rPr lang="en-US" i="1" dirty="0"/>
              <a:t> 2</a:t>
            </a:r>
            <a:r>
              <a:rPr lang="vi-VN" i="1" dirty="0"/>
              <a:t>): Hãy chỉ ra các phương tiện liên kết được sử</a:t>
            </a:r>
            <a:endParaRPr lang="en-US" dirty="0"/>
          </a:p>
        </p:txBody>
      </p:sp>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261970"/>
            <a:ext cx="787224" cy="467414"/>
          </a:xfrm>
          <a:prstGeom prst="rect">
            <a:avLst/>
          </a:prstGeom>
        </p:spPr>
      </p:pic>
      <p:pic>
        <p:nvPicPr>
          <p:cNvPr id="2" name="图片 1" descr="df2efac5b64d287f63289893aed64758">
            <a:extLst>
              <a:ext uri="{FF2B5EF4-FFF2-40B4-BE49-F238E27FC236}">
                <a16:creationId xmlns:a16="http://schemas.microsoft.com/office/drawing/2014/main" id="{633A11AF-5024-8ECD-5192-1E1E7FA16B3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62344" y="-110954"/>
            <a:ext cx="3862443" cy="141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9">
            <a:extLst>
              <a:ext uri="{FF2B5EF4-FFF2-40B4-BE49-F238E27FC236}">
                <a16:creationId xmlns:a16="http://schemas.microsoft.com/office/drawing/2014/main" id="{D0B89A67-A3B5-650B-C8CD-EDB276FA884A}"/>
              </a:ext>
            </a:extLst>
          </p:cNvPr>
          <p:cNvSpPr txBox="1"/>
          <p:nvPr/>
        </p:nvSpPr>
        <p:spPr>
          <a:xfrm>
            <a:off x="3586855" y="824435"/>
            <a:ext cx="4718311"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CÂU</a:t>
            </a:r>
            <a:r>
              <a:rPr kumimoji="0" lang="en-US" altLang="zh-CN" sz="3200" b="1" i="0" u="none" strike="noStrike" kern="1200" cap="none" spc="0" normalizeH="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 HỎI</a:t>
            </a:r>
            <a:endParaRPr kumimoji="0" lang="zh-CN" altLang="en-US"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sp>
        <p:nvSpPr>
          <p:cNvPr id="14" name="Rectangle 13"/>
          <p:cNvSpPr/>
          <p:nvPr/>
        </p:nvSpPr>
        <p:spPr>
          <a:xfrm>
            <a:off x="605308" y="1116822"/>
            <a:ext cx="10165744" cy="4616648"/>
          </a:xfrm>
          <a:prstGeom prst="rect">
            <a:avLst/>
          </a:prstGeom>
        </p:spPr>
        <p:txBody>
          <a:bodyPr wrap="square">
            <a:spAutoFit/>
          </a:bodyPr>
          <a:lstStyle/>
          <a:p>
            <a:pPr algn="just">
              <a:lnSpc>
                <a:spcPct val="150000"/>
              </a:lnSpc>
              <a:spcAft>
                <a:spcPts val="0"/>
              </a:spcAft>
            </a:pP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3 </a:t>
            </a:r>
            <a:r>
              <a:rPr lang="vi-VN"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vi-VN" sz="2800" b="1" i="1" dirty="0">
                <a:latin typeface="Times New Roman" panose="02020603050405020304" pitchFamily="18" charset="0"/>
                <a:ea typeface="Calibri" panose="020F0502020204030204" pitchFamily="34" charset="0"/>
                <a:cs typeface="Times New Roman" panose="02020603050405020304" pitchFamily="18" charset="0"/>
              </a:rPr>
              <a:t>Theo em, có thể sắp xếp các câu trong đoạn văn dưới đây theo một trật tự khác được không? Vì sao?</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i="1" dirty="0">
                <a:latin typeface="Times New Roman" panose="02020603050405020304" pitchFamily="18" charset="0"/>
                <a:ea typeface="Calibri" panose="020F0502020204030204" pitchFamily="34" charset="0"/>
                <a:cs typeface="Times New Roman" panose="02020603050405020304" pitchFamily="18" charset="0"/>
              </a:rPr>
              <a:t>(1) Nhưng con cá cũng bơi với tốc độ y như vậy! (2) Trong suốt một giờ, chiếc tàu chiến không tiến gần thêm được một sải! (3) Thật là nhục nhã cho một trong những chiếc tàu chạy nhanh nhất của hạm đội Mỹ! (4) Anh em thủy thủ tức giận điên người. (5) Họ nguyền rủa quái vật, nhưng nó vẫn phớt lờ.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68120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0647" y="220853"/>
            <a:ext cx="11925835" cy="6400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Câu 2: </a:t>
            </a:r>
            <a:endParaRPr lang="en-US" dirty="0"/>
          </a:p>
          <a:p>
            <a:r>
              <a:rPr lang="vi-VN" dirty="0"/>
              <a:t>- Phép thế: nó trong câu văn thứ hai thay cho vật dài màu đen trong câu thứ nhất; nó trong câu văn thứ bảy và thứ chín thay cho con cá trong câu văn thứ sáu và thứ tám</a:t>
            </a:r>
            <a:endParaRPr lang="en-US" dirty="0"/>
          </a:p>
          <a:p>
            <a:r>
              <a:rPr lang="vi-VN" dirty="0"/>
              <a:t>- Từ đồng nghĩa trong ngữ cảnh: chiếc tàu trong câu văn thứ năm thay cho tàu chiến trong câu văn thứ nhất</a:t>
            </a:r>
            <a:endParaRPr lang="en-US" dirty="0"/>
          </a:p>
          <a:p>
            <a:r>
              <a:rPr lang="vi-VN" dirty="0"/>
              <a:t>- Phép lặp: con cá được lặp lại ba lần, trong các câu văn thứ tư, thứ sáu và thứ tám</a:t>
            </a:r>
            <a:endParaRPr lang="en-US" dirty="0"/>
          </a:p>
          <a:p>
            <a:r>
              <a:rPr lang="vi-VN" dirty="0"/>
              <a:t>=&gt; Chức năng: bảo đảm sự kết nối về hình thức giữa các câu tạo thành một chỉnh thể thống nhất. Sự liên kết đó cùng với sự mạch lạc về nội dung làm cho các câu tạo thành một chỉnh thể thống nhất, chứ không phải là những câu rời rạc được sắp xếp cạnh nhau một cách cơ học.</a:t>
            </a:r>
            <a:endParaRPr lang="en-US" dirty="0"/>
          </a:p>
        </p:txBody>
      </p:sp>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261970"/>
            <a:ext cx="787224" cy="467414"/>
          </a:xfrm>
          <a:prstGeom prst="rect">
            <a:avLst/>
          </a:prstGeom>
        </p:spPr>
      </p:pic>
      <p:pic>
        <p:nvPicPr>
          <p:cNvPr id="2" name="图片 1" descr="df2efac5b64d287f63289893aed64758">
            <a:extLst>
              <a:ext uri="{FF2B5EF4-FFF2-40B4-BE49-F238E27FC236}">
                <a16:creationId xmlns:a16="http://schemas.microsoft.com/office/drawing/2014/main" id="{633A11AF-5024-8ECD-5192-1E1E7FA16B3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62344" y="-110954"/>
            <a:ext cx="3862443" cy="141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9">
            <a:extLst>
              <a:ext uri="{FF2B5EF4-FFF2-40B4-BE49-F238E27FC236}">
                <a16:creationId xmlns:a16="http://schemas.microsoft.com/office/drawing/2014/main" id="{D0B89A67-A3B5-650B-C8CD-EDB276FA884A}"/>
              </a:ext>
            </a:extLst>
          </p:cNvPr>
          <p:cNvSpPr txBox="1"/>
          <p:nvPr/>
        </p:nvSpPr>
        <p:spPr>
          <a:xfrm>
            <a:off x="3586855" y="824435"/>
            <a:ext cx="4718311"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a:solidFill>
                  <a:srgbClr val="D54529"/>
                </a:solidFill>
                <a:latin typeface="Times New Roman" panose="02020603050405020304" pitchFamily="18" charset="0"/>
                <a:ea typeface="思源黑体 CN Light" panose="020B0300000000000000" charset="-122"/>
                <a:cs typeface="Times New Roman" panose="02020603050405020304" pitchFamily="18" charset="0"/>
              </a:rPr>
              <a:t>TRẢ LỜI</a:t>
            </a:r>
            <a:endParaRPr kumimoji="0" lang="zh-CN" altLang="en-US"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sp>
        <p:nvSpPr>
          <p:cNvPr id="5" name="Rectangle 4"/>
          <p:cNvSpPr/>
          <p:nvPr/>
        </p:nvSpPr>
        <p:spPr>
          <a:xfrm>
            <a:off x="1785870" y="1453803"/>
            <a:ext cx="8531936" cy="3785652"/>
          </a:xfrm>
          <a:prstGeom prst="rect">
            <a:avLst/>
          </a:prstGeom>
        </p:spPr>
        <p:txBody>
          <a:bodyPr wrap="square">
            <a:spAutoFit/>
          </a:bodyPr>
          <a:lstStyle/>
          <a:p>
            <a:pPr algn="just">
              <a:lnSpc>
                <a:spcPct val="150000"/>
              </a:lnSpc>
              <a:spcAft>
                <a:spcPts val="0"/>
              </a:spcAft>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latin typeface="Times New Roman" panose="02020603050405020304" pitchFamily="18" charset="0"/>
                <a:ea typeface="Calibri" panose="020F0502020204030204" pitchFamily="34" charset="0"/>
                <a:cs typeface="Times New Roman" panose="02020603050405020304" pitchFamily="18" charset="0"/>
              </a:rPr>
              <a:t> 3:</a:t>
            </a:r>
          </a:p>
          <a:p>
            <a:pPr algn="just">
              <a:lnSpc>
                <a:spcPct val="150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a:latin typeface="Times New Roman" panose="02020603050405020304" pitchFamily="18" charset="0"/>
                <a:ea typeface="Calibri" panose="020F0502020204030204" pitchFamily="34" charset="0"/>
                <a:cs typeface="Times New Roman" panose="02020603050405020304" pitchFamily="18" charset="0"/>
              </a:rPr>
              <a:t>Theo em thì trật tự các câu trong đoạn trích không thể thay thế và đảo được. Bởi vì nếu đảo tính mạch lạc trong đoạn trích sẽ bị thay đổi, đoạn văn sẽ lủng củng hơn.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4202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74864" y="-486292"/>
            <a:ext cx="12341727" cy="6411272"/>
            <a:chOff x="9835" y="-455139"/>
            <a:chExt cx="12341727" cy="6411272"/>
          </a:xfrm>
        </p:grpSpPr>
        <p:grpSp>
          <p:nvGrpSpPr>
            <p:cNvPr id="8" name="组合 7"/>
            <p:cNvGrpSpPr/>
            <p:nvPr/>
          </p:nvGrpSpPr>
          <p:grpSpPr>
            <a:xfrm>
              <a:off x="9835" y="-455139"/>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grpSp>
      <p:pic>
        <p:nvPicPr>
          <p:cNvPr id="102" name="图片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42" name="图片 38">
            <a:extLst>
              <a:ext uri="{FF2B5EF4-FFF2-40B4-BE49-F238E27FC236}">
                <a16:creationId xmlns:a16="http://schemas.microsoft.com/office/drawing/2014/main" id="{CF10BEC7-2A40-4992-ABA1-9B8EB4C486F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8897" y="2598098"/>
            <a:ext cx="3160891" cy="3206476"/>
          </a:xfrm>
          <a:prstGeom prst="rect">
            <a:avLst/>
          </a:prstGeom>
        </p:spPr>
      </p:pic>
      <p:sp>
        <p:nvSpPr>
          <p:cNvPr id="2" name="Rectangle 1"/>
          <p:cNvSpPr/>
          <p:nvPr/>
        </p:nvSpPr>
        <p:spPr>
          <a:xfrm>
            <a:off x="2708253" y="1327592"/>
            <a:ext cx="7489964" cy="3046988"/>
          </a:xfrm>
          <a:prstGeom prst="rect">
            <a:avLst/>
          </a:prstGeom>
        </p:spPr>
        <p:txBody>
          <a:bodyPr wrap="square">
            <a:spAutoFit/>
          </a:bodyPr>
          <a:lstStyle/>
          <a:p>
            <a:pPr algn="just">
              <a:lnSpc>
                <a:spcPct val="150000"/>
              </a:lnSpc>
              <a:spcAft>
                <a:spcPts val="0"/>
              </a:spcAft>
            </a:pP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vi-VN" sz="3200" i="1" dirty="0">
                <a:latin typeface="Times New Roman" panose="02020603050405020304" pitchFamily="18" charset="0"/>
                <a:ea typeface="Calibri" panose="020F0502020204030204" pitchFamily="34" charset="0"/>
                <a:cs typeface="Times New Roman" panose="02020603050405020304" pitchFamily="18" charset="0"/>
              </a:rPr>
              <a:t>Viết đoạn văn (khoảng 5-7 câu) kể lại một tình huống trong Cuộc chạm trán trên đại dương. Thuyết minh ngắn gọn về mạch lạc và liên kết của đoạn văn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文本框 19">
            <a:extLst>
              <a:ext uri="{FF2B5EF4-FFF2-40B4-BE49-F238E27FC236}">
                <a16:creationId xmlns:a16="http://schemas.microsoft.com/office/drawing/2014/main" id="{D0B89A67-A3B5-650B-C8CD-EDB276FA884A}"/>
              </a:ext>
            </a:extLst>
          </p:cNvPr>
          <p:cNvSpPr txBox="1"/>
          <p:nvPr/>
        </p:nvSpPr>
        <p:spPr>
          <a:xfrm>
            <a:off x="3586855" y="824435"/>
            <a:ext cx="4718311"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CÂU</a:t>
            </a:r>
            <a:r>
              <a:rPr kumimoji="0" lang="en-US" altLang="zh-CN" sz="3200" b="1" i="0" u="none" strike="noStrike" kern="1200" cap="none" spc="0" normalizeH="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 4</a:t>
            </a:r>
            <a:endParaRPr kumimoji="0" lang="zh-CN" altLang="en-US" sz="32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spTree>
    <p:extLst>
      <p:ext uri="{BB962C8B-B14F-4D97-AF65-F5344CB8AC3E}">
        <p14:creationId xmlns:p14="http://schemas.microsoft.com/office/powerpoint/2010/main" val="144929312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5" y="45306"/>
            <a:ext cx="12109583" cy="6394131"/>
          </a:xfrm>
          <a:prstGeom prst="rect">
            <a:avLst/>
          </a:prstGeom>
        </p:spPr>
      </p:pic>
      <p:pic>
        <p:nvPicPr>
          <p:cNvPr id="102" name="图片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46" name="图片 4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467582">
            <a:off x="11118135" y="3261970"/>
            <a:ext cx="787224" cy="467414"/>
          </a:xfrm>
          <a:prstGeom prst="rect">
            <a:avLst/>
          </a:prstGeom>
        </p:spPr>
      </p:pic>
      <p:sp>
        <p:nvSpPr>
          <p:cNvPr id="2" name="Rectangle 1"/>
          <p:cNvSpPr/>
          <p:nvPr/>
        </p:nvSpPr>
        <p:spPr>
          <a:xfrm>
            <a:off x="720588" y="347236"/>
            <a:ext cx="10525268" cy="5632311"/>
          </a:xfrm>
          <a:prstGeom prst="rect">
            <a:avLst/>
          </a:prstGeom>
        </p:spPr>
        <p:txBody>
          <a:bodyPr wrap="square">
            <a:spAutoFit/>
          </a:bodyPr>
          <a:lstStyle/>
          <a:p>
            <a:pPr algn="just">
              <a:lnSpc>
                <a:spcPct val="150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Cuộc chạm chán trên đại dương là một văn bản rất ý nghĩa khi đã đề cao sự thám hiểm, đam mê khám phá của các nhà khoa học. Văn bản để lại ấn tượng trong lòng người đọc bởi hình ảnh của con tàu ngầm dưới con mắt của nhân vật “tôi” sau khi đã bị ngất. Sau khi hồi phục, nhân vật tôi đã trèo lên lưng chiếc tàu ngầm, lấy chân gõ gõ thì nhận lại được sự cứng cáp đến từ “con vật”. Hàng loạt những câu hỏi đã hiện ra trước mắt nhà thám hiểm về sự lạ lẫm của “con vật”. Không chỉ độ cứng mà cái lưng đen bóng cũng nhẵn nhụi, không có một chút vẩy, thì ra nó là được làm bằng thép. Giờ phút này nhà thám hiểm mới phát hiện ra một sự thật về hiện tượng kỳ lạ của thiên nhiên nhiên mà các nhà thám hiểm theo đuổi bấy lâu nay thì ra lại là sản phẩm của con người.</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3621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CAA2AF3-0207-42B8-8858-F340B074B729}"/>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5" name="图片 4" descr="图片包含 物体&#10;&#10;自动生成的说明">
            <a:extLst>
              <a:ext uri="{FF2B5EF4-FFF2-40B4-BE49-F238E27FC236}">
                <a16:creationId xmlns:a16="http://schemas.microsoft.com/office/drawing/2014/main" id="{49F5C1ED-B68D-41A0-AE3F-4B2680157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4" y="254397"/>
            <a:ext cx="11428571" cy="6349206"/>
          </a:xfrm>
          <a:prstGeom prst="rect">
            <a:avLst/>
          </a:prstGeom>
        </p:spPr>
      </p:pic>
      <p:pic>
        <p:nvPicPr>
          <p:cNvPr id="9" name="图片 8">
            <a:extLst>
              <a:ext uri="{FF2B5EF4-FFF2-40B4-BE49-F238E27FC236}">
                <a16:creationId xmlns:a16="http://schemas.microsoft.com/office/drawing/2014/main" id="{DFE59916-D908-46E5-B5BB-2D2536CC5A72}"/>
              </a:ext>
            </a:extLst>
          </p:cNvPr>
          <p:cNvPicPr>
            <a:picLocks noChangeAspect="1"/>
          </p:cNvPicPr>
          <p:nvPr/>
        </p:nvPicPr>
        <p:blipFill rotWithShape="1">
          <a:blip r:embed="rId4">
            <a:extLst>
              <a:ext uri="{28A0092B-C50C-407E-A947-70E740481C1C}">
                <a14:useLocalDpi xmlns:a14="http://schemas.microsoft.com/office/drawing/2010/main" val="0"/>
              </a:ext>
            </a:extLst>
          </a:blip>
          <a:srcRect l="73949" t="43578" r="443" b="-365"/>
          <a:stretch/>
        </p:blipFill>
        <p:spPr>
          <a:xfrm>
            <a:off x="9074552" y="3252486"/>
            <a:ext cx="2926590" cy="3605514"/>
          </a:xfrm>
          <a:prstGeom prst="rect">
            <a:avLst/>
          </a:prstGeom>
        </p:spPr>
      </p:pic>
      <p:pic>
        <p:nvPicPr>
          <p:cNvPr id="4" name="图片 3">
            <a:extLst>
              <a:ext uri="{FF2B5EF4-FFF2-40B4-BE49-F238E27FC236}">
                <a16:creationId xmlns:a16="http://schemas.microsoft.com/office/drawing/2014/main" id="{B55D8927-D35D-4B9F-A83D-89BC4369A9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429" y="613459"/>
            <a:ext cx="2642323" cy="1868446"/>
          </a:xfrm>
          <a:prstGeom prst="rect">
            <a:avLst/>
          </a:prstGeom>
        </p:spPr>
      </p:pic>
      <p:pic>
        <p:nvPicPr>
          <p:cNvPr id="10" name="图片 9" descr="图片包含 玩具, 玩偶&#10;&#10;自动生成的说明">
            <a:extLst>
              <a:ext uri="{FF2B5EF4-FFF2-40B4-BE49-F238E27FC236}">
                <a16:creationId xmlns:a16="http://schemas.microsoft.com/office/drawing/2014/main" id="{B4A60235-364B-4F8F-BC85-9B778D38A7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837" y="3200399"/>
            <a:ext cx="5105522" cy="3605514"/>
          </a:xfrm>
          <a:prstGeom prst="rect">
            <a:avLst/>
          </a:prstGeom>
        </p:spPr>
      </p:pic>
      <p:sp>
        <p:nvSpPr>
          <p:cNvPr id="2" name="TextBox 1">
            <a:extLst>
              <a:ext uri="{FF2B5EF4-FFF2-40B4-BE49-F238E27FC236}">
                <a16:creationId xmlns:a16="http://schemas.microsoft.com/office/drawing/2014/main" id="{B4394628-DF64-400A-91DB-E95F17B2A5BA}"/>
              </a:ext>
            </a:extLst>
          </p:cNvPr>
          <p:cNvSpPr txBox="1"/>
          <p:nvPr/>
        </p:nvSpPr>
        <p:spPr>
          <a:xfrm>
            <a:off x="2672005" y="2375477"/>
            <a:ext cx="6847987" cy="41549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Hoạt</a:t>
            </a:r>
            <a:r>
              <a:rPr kumimoji="0" lang="en-US" sz="8800" b="1" i="0" u="none" strike="noStrike" kern="1200" cap="none" spc="0" normalizeH="0" noProof="0">
                <a:ln>
                  <a:noFill/>
                </a:ln>
                <a:solidFill>
                  <a:srgbClr val="C00000"/>
                </a:solidFill>
                <a:effectLst/>
                <a:uLnTx/>
                <a:uFillTx/>
                <a:latin typeface="Times New Roman" panose="02020603050405020304" pitchFamily="18" charset="0"/>
                <a:ea typeface="+mn-ea"/>
                <a:cs typeface="Times New Roman" panose="02020603050405020304" pitchFamily="18" charset="0"/>
              </a:rPr>
              <a:t> động khởi động</a:t>
            </a:r>
            <a:endParaRPr kumimoji="0" lang="en-US" sz="88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800" b="0"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98267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71176" y="-519570"/>
            <a:ext cx="13378838" cy="6411272"/>
            <a:chOff x="9835" y="-455139"/>
            <a:chExt cx="12341727" cy="6411272"/>
          </a:xfrm>
        </p:grpSpPr>
        <p:grpSp>
          <p:nvGrpSpPr>
            <p:cNvPr id="8" name="组合 7"/>
            <p:cNvGrpSpPr/>
            <p:nvPr/>
          </p:nvGrpSpPr>
          <p:grpSpPr>
            <a:xfrm>
              <a:off x="9835" y="-455139"/>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grpSp>
      <p:pic>
        <p:nvPicPr>
          <p:cNvPr id="102" name="图片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4" name="图片 2" descr="2">
            <a:extLst>
              <a:ext uri="{FF2B5EF4-FFF2-40B4-BE49-F238E27FC236}">
                <a16:creationId xmlns:a16="http://schemas.microsoft.com/office/drawing/2014/main" id="{5855B57D-3C9D-0F3C-A32A-94605485414B}"/>
              </a:ext>
            </a:extLst>
          </p:cNvPr>
          <p:cNvPicPr>
            <a:picLocks noChangeAspect="1"/>
          </p:cNvPicPr>
          <p:nvPr/>
        </p:nvPicPr>
        <p:blipFill>
          <a:blip r:embed="rId13"/>
          <a:srcRect/>
          <a:stretch>
            <a:fillRect/>
          </a:stretch>
        </p:blipFill>
        <p:spPr>
          <a:xfrm>
            <a:off x="114540" y="2525611"/>
            <a:ext cx="5872101" cy="3210627"/>
          </a:xfrm>
          <a:prstGeom prst="rect">
            <a:avLst/>
          </a:prstGeom>
          <a:effectLst>
            <a:outerShdw blurRad="50800" dist="38100" dir="8100000" algn="tr" rotWithShape="0">
              <a:prstClr val="black">
                <a:alpha val="40000"/>
              </a:prstClr>
            </a:outerShdw>
          </a:effectLst>
        </p:spPr>
      </p:pic>
      <p:sp>
        <p:nvSpPr>
          <p:cNvPr id="2" name="Rectangle 1"/>
          <p:cNvSpPr/>
          <p:nvPr/>
        </p:nvSpPr>
        <p:spPr>
          <a:xfrm>
            <a:off x="5175843" y="1013125"/>
            <a:ext cx="5873459" cy="5196166"/>
          </a:xfrm>
          <a:prstGeom prst="rect">
            <a:avLst/>
          </a:prstGeom>
        </p:spPr>
        <p:txBody>
          <a:bodyPr wrap="square">
            <a:spAutoFit/>
          </a:bodyPr>
          <a:lstStyle/>
          <a:p>
            <a:pPr algn="just">
              <a:lnSpc>
                <a:spcPct val="150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Đoạn văn trên được viết hướng tới nội dung: tình huống nhân vật tôi cảm nhận về tàu ngầm- hiện tượng thiên nhiên kỳ lạ. Các câu trong đoạn văn đều hướng vào một chủ đề và được sắp xếp theo một trình tự hợp lý.</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br>
              <a:rPr lang="vi-VN" sz="2800" dirty="0">
                <a:latin typeface="Times New Roman" panose="02020603050405020304" pitchFamily="18" charset="0"/>
                <a:ea typeface="Calibri" panose="020F0502020204030204" pitchFamily="34" charset="0"/>
                <a:cs typeface="Times New Roman" panose="02020603050405020304" pitchFamily="18" charset="0"/>
              </a:rPr>
            </a:b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600977" y="1184593"/>
            <a:ext cx="2690160" cy="584775"/>
          </a:xfrm>
          <a:prstGeom prst="rect">
            <a:avLst/>
          </a:prstGeom>
        </p:spPr>
        <p:txBody>
          <a:bodyPr wrap="none">
            <a:spAutoFit/>
          </a:bodyPr>
          <a:lstStyle/>
          <a:p>
            <a:r>
              <a:rPr lang="vi-VN" sz="3200" b="1" dirty="0">
                <a:latin typeface="Times New Roman" panose="02020603050405020304" pitchFamily="18" charset="0"/>
                <a:ea typeface="Calibri" panose="020F0502020204030204" pitchFamily="34" charset="0"/>
                <a:cs typeface="Times New Roman" panose="02020603050405020304" pitchFamily="18" charset="0"/>
              </a:rPr>
              <a:t>Thuyết minh: </a:t>
            </a:r>
            <a:endParaRPr lang="en-US" sz="3200" dirty="0"/>
          </a:p>
        </p:txBody>
      </p:sp>
    </p:spTree>
    <p:extLst>
      <p:ext uri="{BB962C8B-B14F-4D97-AF65-F5344CB8AC3E}">
        <p14:creationId xmlns:p14="http://schemas.microsoft.com/office/powerpoint/2010/main" val="4031657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fade">
                                      <p:cBhvr>
                                        <p:cTn id="16" dur="1000"/>
                                        <p:tgtEl>
                                          <p:spTgt spid="99"/>
                                        </p:tgtEl>
                                      </p:cBhvr>
                                    </p:animEffect>
                                    <p:anim calcmode="lin" valueType="num">
                                      <p:cBhvr>
                                        <p:cTn id="17" dur="1000" fill="hold"/>
                                        <p:tgtEl>
                                          <p:spTgt spid="99"/>
                                        </p:tgtEl>
                                        <p:attrNameLst>
                                          <p:attrName>ppt_x</p:attrName>
                                        </p:attrNameLst>
                                      </p:cBhvr>
                                      <p:tavLst>
                                        <p:tav tm="0">
                                          <p:val>
                                            <p:strVal val="#ppt_x"/>
                                          </p:val>
                                        </p:tav>
                                        <p:tav tm="100000">
                                          <p:val>
                                            <p:strVal val="#ppt_x"/>
                                          </p:val>
                                        </p:tav>
                                      </p:tavLst>
                                    </p:anim>
                                    <p:anim calcmode="lin" valueType="num">
                                      <p:cBhvr>
                                        <p:cTn id="18" dur="1000" fill="hold"/>
                                        <p:tgtEl>
                                          <p:spTgt spid="9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1000"/>
                                        <p:tgtEl>
                                          <p:spTgt spid="98"/>
                                        </p:tgtEl>
                                      </p:cBhvr>
                                    </p:animEffect>
                                    <p:anim calcmode="lin" valueType="num">
                                      <p:cBhvr>
                                        <p:cTn id="22" dur="1000" fill="hold"/>
                                        <p:tgtEl>
                                          <p:spTgt spid="98"/>
                                        </p:tgtEl>
                                        <p:attrNameLst>
                                          <p:attrName>ppt_x</p:attrName>
                                        </p:attrNameLst>
                                      </p:cBhvr>
                                      <p:tavLst>
                                        <p:tav tm="0">
                                          <p:val>
                                            <p:strVal val="#ppt_x"/>
                                          </p:val>
                                        </p:tav>
                                        <p:tav tm="100000">
                                          <p:val>
                                            <p:strVal val="#ppt_x"/>
                                          </p:val>
                                        </p:tav>
                                      </p:tavLst>
                                    </p:anim>
                                    <p:anim calcmode="lin" valueType="num">
                                      <p:cBhvr>
                                        <p:cTn id="23" dur="1000" fill="hold"/>
                                        <p:tgtEl>
                                          <p:spTgt spid="9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0"/>
                                        </p:tgtEl>
                                        <p:attrNameLst>
                                          <p:attrName>style.visibility</p:attrName>
                                        </p:attrNameLst>
                                      </p:cBhvr>
                                      <p:to>
                                        <p:strVal val="visible"/>
                                      </p:to>
                                    </p:set>
                                    <p:animEffect transition="in" filter="fade">
                                      <p:cBhvr>
                                        <p:cTn id="26" dur="1000"/>
                                        <p:tgtEl>
                                          <p:spTgt spid="100"/>
                                        </p:tgtEl>
                                      </p:cBhvr>
                                    </p:animEffect>
                                    <p:anim calcmode="lin" valueType="num">
                                      <p:cBhvr>
                                        <p:cTn id="27" dur="1000" fill="hold"/>
                                        <p:tgtEl>
                                          <p:spTgt spid="100"/>
                                        </p:tgtEl>
                                        <p:attrNameLst>
                                          <p:attrName>ppt_x</p:attrName>
                                        </p:attrNameLst>
                                      </p:cBhvr>
                                      <p:tavLst>
                                        <p:tav tm="0">
                                          <p:val>
                                            <p:strVal val="#ppt_x"/>
                                          </p:val>
                                        </p:tav>
                                        <p:tav tm="100000">
                                          <p:val>
                                            <p:strVal val="#ppt_x"/>
                                          </p:val>
                                        </p:tav>
                                      </p:tavLst>
                                    </p:anim>
                                    <p:anim calcmode="lin" valueType="num">
                                      <p:cBhvr>
                                        <p:cTn id="28" dur="1000" fill="hold"/>
                                        <p:tgtEl>
                                          <p:spTgt spid="100"/>
                                        </p:tgtEl>
                                        <p:attrNameLst>
                                          <p:attrName>ppt_y</p:attrName>
                                        </p:attrNameLst>
                                      </p:cBhvr>
                                      <p:tavLst>
                                        <p:tav tm="0">
                                          <p:val>
                                            <p:strVal val="#ppt_y+.1"/>
                                          </p:val>
                                        </p:tav>
                                        <p:tav tm="100000">
                                          <p:val>
                                            <p:strVal val="#ppt_y"/>
                                          </p:val>
                                        </p:tav>
                                      </p:tavLst>
                                    </p:anim>
                                  </p:childTnLst>
                                </p:cTn>
                              </p:par>
                              <p:par>
                                <p:cTn id="29" presetID="2" presetClass="entr" presetSubtype="8" fill="hold" nodeType="withEffect">
                                  <p:stCondLst>
                                    <p:cond delay="150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0-#ppt_w/2"/>
                                          </p:val>
                                        </p:tav>
                                        <p:tav tm="100000">
                                          <p:val>
                                            <p:strVal val="#ppt_x"/>
                                          </p:val>
                                        </p:tav>
                                      </p:tavLst>
                                    </p:anim>
                                    <p:anim calcmode="lin" valueType="num">
                                      <p:cBhvr additive="base">
                                        <p:cTn id="32"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CAA2AF3-0207-42B8-8858-F340B074B729}"/>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5" name="图片 4" descr="图片包含 物体&#10;&#10;自动生成的说明">
            <a:extLst>
              <a:ext uri="{FF2B5EF4-FFF2-40B4-BE49-F238E27FC236}">
                <a16:creationId xmlns:a16="http://schemas.microsoft.com/office/drawing/2014/main" id="{49F5C1ED-B68D-41A0-AE3F-4B2680157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4" y="254397"/>
            <a:ext cx="11428571" cy="6349206"/>
          </a:xfrm>
          <a:prstGeom prst="rect">
            <a:avLst/>
          </a:prstGeom>
        </p:spPr>
      </p:pic>
      <p:pic>
        <p:nvPicPr>
          <p:cNvPr id="9" name="图片 8">
            <a:extLst>
              <a:ext uri="{FF2B5EF4-FFF2-40B4-BE49-F238E27FC236}">
                <a16:creationId xmlns:a16="http://schemas.microsoft.com/office/drawing/2014/main" id="{DFE59916-D908-46E5-B5BB-2D2536CC5A72}"/>
              </a:ext>
            </a:extLst>
          </p:cNvPr>
          <p:cNvPicPr>
            <a:picLocks noChangeAspect="1"/>
          </p:cNvPicPr>
          <p:nvPr/>
        </p:nvPicPr>
        <p:blipFill rotWithShape="1">
          <a:blip r:embed="rId4">
            <a:extLst>
              <a:ext uri="{28A0092B-C50C-407E-A947-70E740481C1C}">
                <a14:useLocalDpi xmlns:a14="http://schemas.microsoft.com/office/drawing/2010/main" val="0"/>
              </a:ext>
            </a:extLst>
          </a:blip>
          <a:srcRect l="73949" t="43578" r="443" b="-365"/>
          <a:stretch/>
        </p:blipFill>
        <p:spPr>
          <a:xfrm>
            <a:off x="9074552" y="3252486"/>
            <a:ext cx="2926590" cy="3605514"/>
          </a:xfrm>
          <a:prstGeom prst="rect">
            <a:avLst/>
          </a:prstGeom>
        </p:spPr>
      </p:pic>
      <p:pic>
        <p:nvPicPr>
          <p:cNvPr id="4" name="图片 3">
            <a:extLst>
              <a:ext uri="{FF2B5EF4-FFF2-40B4-BE49-F238E27FC236}">
                <a16:creationId xmlns:a16="http://schemas.microsoft.com/office/drawing/2014/main" id="{B55D8927-D35D-4B9F-A83D-89BC4369A9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429" y="613459"/>
            <a:ext cx="2642323" cy="1868446"/>
          </a:xfrm>
          <a:prstGeom prst="rect">
            <a:avLst/>
          </a:prstGeom>
        </p:spPr>
      </p:pic>
      <p:pic>
        <p:nvPicPr>
          <p:cNvPr id="10" name="图片 9" descr="图片包含 玩具, 玩偶&#10;&#10;自动生成的说明">
            <a:extLst>
              <a:ext uri="{FF2B5EF4-FFF2-40B4-BE49-F238E27FC236}">
                <a16:creationId xmlns:a16="http://schemas.microsoft.com/office/drawing/2014/main" id="{B4A60235-364B-4F8F-BC85-9B778D38A7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837" y="3200399"/>
            <a:ext cx="5105522" cy="3605514"/>
          </a:xfrm>
          <a:prstGeom prst="rect">
            <a:avLst/>
          </a:prstGeom>
        </p:spPr>
      </p:pic>
      <p:sp>
        <p:nvSpPr>
          <p:cNvPr id="2" name="TextBox 1">
            <a:extLst>
              <a:ext uri="{FF2B5EF4-FFF2-40B4-BE49-F238E27FC236}">
                <a16:creationId xmlns:a16="http://schemas.microsoft.com/office/drawing/2014/main" id="{B4394628-DF64-400A-91DB-E95F17B2A5BA}"/>
              </a:ext>
            </a:extLst>
          </p:cNvPr>
          <p:cNvSpPr txBox="1"/>
          <p:nvPr/>
        </p:nvSpPr>
        <p:spPr>
          <a:xfrm>
            <a:off x="2672005" y="2375477"/>
            <a:ext cx="6847987" cy="1446550"/>
          </a:xfrm>
          <a:prstGeom prst="rect">
            <a:avLst/>
          </a:prstGeom>
          <a:noFill/>
        </p:spPr>
        <p:txBody>
          <a:bodyPr wrap="square" rtlCol="0">
            <a:spAutoFit/>
          </a:bodyPr>
          <a:lstStyle/>
          <a:p>
            <a:pPr lvl="0" algn="ctr" defTabSz="457200">
              <a:defRPr/>
            </a:pPr>
            <a:r>
              <a:rPr lang="en-US" sz="8800" b="1" dirty="0">
                <a:latin typeface="Times New Roman" panose="02020603050405020304" pitchFamily="18" charset="0"/>
                <a:cs typeface="Times New Roman" panose="02020603050405020304" pitchFamily="18" charset="0"/>
              </a:rPr>
              <a:t>VẬN DỤNG</a:t>
            </a:r>
            <a:endParaRPr kumimoji="0" lang="en-US" sz="88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1942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569626" y="353374"/>
            <a:ext cx="10954819" cy="5816977"/>
          </a:xfrm>
          <a:prstGeom prst="rect">
            <a:avLst/>
          </a:prstGeom>
          <a:solidFill>
            <a:schemeClr val="bg1"/>
          </a:solidFill>
        </p:spPr>
        <p:txBody>
          <a:bodyPr wrap="square">
            <a:spAutoFit/>
          </a:bodyPr>
          <a:lstStyle/>
          <a:p>
            <a:pPr algn="ctr">
              <a:lnSpc>
                <a:spcPct val="150000"/>
              </a:lnSpc>
              <a:spcAft>
                <a:spcPts val="0"/>
              </a:spcAft>
              <a:tabLst>
                <a:tab pos="90170" algn="l"/>
                <a:tab pos="180340" algn="l"/>
              </a:tabLst>
            </a:pPr>
            <a:r>
              <a:rPr lang="vi-VN" sz="2400" b="1" i="1" kern="100" dirty="0">
                <a:latin typeface="Times New Roman" panose="02020603050405020304" pitchFamily="18" charset="0"/>
                <a:ea typeface="MS Mincho"/>
                <a:cs typeface="Times New Roman" panose="02020603050405020304" pitchFamily="18" charset="0"/>
              </a:rPr>
              <a:t>Em hãy thử đổi vị trí của các câu văn trong đoạn văn sau. Sau đó đối chiếu với bản gốc và rút ra nhận xét.</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vi-VN" sz="2000" i="1" dirty="0">
                <a:latin typeface="Times New Roman" panose="02020603050405020304" pitchFamily="18" charset="0"/>
                <a:ea typeface="Calibri" panose="020F0502020204030204" pitchFamily="34" charset="0"/>
                <a:cs typeface="Times New Roman" panose="02020603050405020304" pitchFamily="18" charset="0"/>
              </a:rPr>
              <a:t>Hằng năm cứ vào cuối thu, lá ngoài đường rụng nhiều và trên không có những đám mây bàng bạc, lòng tôi lại nao nức những kỷ niệm hoang mang của buổi tựu trường. Tôi không thể nào quên được những cảm giác trong sáng ấy nảy nở trong lòng tôi như mấy cành hoa tươi mỉm cười giữa bầu trời quang đãng. Những ý tưởng ấy tôi chưa lần nào ghi lên giấy, vì hồi ấy tôi không biết ghi và ngày nay tôi không nhớ hết. Nhưng mỗi lần thấy mấy em nhỏ rụt rè núp dưới nón mẹ lần đầu tiên đến trường, lòng tôi lại tưng bừng rộn rã. Buổi sáng mai hôm ấy, một buổi mai đầy sương thu và gió lạnh. Mẹ tôi âu yếm nắm tay tôi dẫn đi trên con đường làng dài và hẹp. Con đường này tôi đã quen đi lại lắm lần, nhưng lần này tự nhiên tôi thấy lạ. Cảnh vật chung quanh tôi đều thay đổi, vì chính lòng tôi đang có sự thay đổi lớn: Hôm nay tôi đi học.</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000" i="1" dirty="0">
                <a:latin typeface="Times New Roman" panose="02020603050405020304" pitchFamily="18" charset="0"/>
                <a:ea typeface="Calibri" panose="020F0502020204030204" pitchFamily="34" charset="0"/>
                <a:cs typeface="Times New Roman" panose="02020603050405020304" pitchFamily="18" charset="0"/>
              </a:rPr>
              <a:t>                  (Tôi đi học- Thanh Tịnh)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图片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4490" y="4701576"/>
            <a:ext cx="1470978" cy="2156423"/>
          </a:xfrm>
          <a:prstGeom prst="rect">
            <a:avLst/>
          </a:prstGeom>
        </p:spPr>
      </p:pic>
      <p:pic>
        <p:nvPicPr>
          <p:cNvPr id="5" name="图片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0064" y="5465592"/>
            <a:ext cx="1795472" cy="1392408"/>
          </a:xfrm>
          <a:prstGeom prst="rect">
            <a:avLst/>
          </a:prstGeom>
        </p:spPr>
      </p:pic>
      <p:pic>
        <p:nvPicPr>
          <p:cNvPr id="6" name="图片 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946" y="5819233"/>
            <a:ext cx="3282099" cy="1028811"/>
          </a:xfrm>
          <a:prstGeom prst="rect">
            <a:avLst/>
          </a:prstGeom>
        </p:spPr>
      </p:pic>
      <p:pic>
        <p:nvPicPr>
          <p:cNvPr id="7" name="图片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0935" y="5887527"/>
            <a:ext cx="3332330" cy="880637"/>
          </a:xfrm>
          <a:prstGeom prst="rect">
            <a:avLst/>
          </a:prstGeom>
        </p:spPr>
      </p:pic>
      <p:pic>
        <p:nvPicPr>
          <p:cNvPr id="8" name="图片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0122" y="5940420"/>
            <a:ext cx="660630" cy="827745"/>
          </a:xfrm>
          <a:prstGeom prst="rect">
            <a:avLst/>
          </a:prstGeom>
        </p:spPr>
      </p:pic>
    </p:spTree>
    <p:extLst>
      <p:ext uri="{BB962C8B-B14F-4D97-AF65-F5344CB8AC3E}">
        <p14:creationId xmlns:p14="http://schemas.microsoft.com/office/powerpoint/2010/main" val="841794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835" y="-455139"/>
            <a:ext cx="12341727" cy="6411272"/>
            <a:chOff x="9835" y="-455139"/>
            <a:chExt cx="12341727" cy="6411272"/>
          </a:xfrm>
        </p:grpSpPr>
        <p:grpSp>
          <p:nvGrpSpPr>
            <p:cNvPr id="8" name="组合 7"/>
            <p:cNvGrpSpPr/>
            <p:nvPr/>
          </p:nvGrpSpPr>
          <p:grpSpPr>
            <a:xfrm>
              <a:off x="9835" y="-455139"/>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grpSp>
      <p:pic>
        <p:nvPicPr>
          <p:cNvPr id="102" name="图片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24" name="图片 23">
            <a:extLst>
              <a:ext uri="{FF2B5EF4-FFF2-40B4-BE49-F238E27FC236}">
                <a16:creationId xmlns:a16="http://schemas.microsoft.com/office/drawing/2014/main" id="{C7863591-2BE9-4427-815A-37C2BB56D53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65141" y="1017348"/>
            <a:ext cx="4557444" cy="4917482"/>
          </a:xfrm>
          <a:prstGeom prst="rect">
            <a:avLst/>
          </a:prstGeom>
        </p:spPr>
      </p:pic>
      <p:grpSp>
        <p:nvGrpSpPr>
          <p:cNvPr id="2" name="组合 10">
            <a:extLst>
              <a:ext uri="{FF2B5EF4-FFF2-40B4-BE49-F238E27FC236}">
                <a16:creationId xmlns:a16="http://schemas.microsoft.com/office/drawing/2014/main" id="{3E4E86C0-49A4-FDDF-9450-1D9FE849FAFB}"/>
              </a:ext>
            </a:extLst>
          </p:cNvPr>
          <p:cNvGrpSpPr/>
          <p:nvPr/>
        </p:nvGrpSpPr>
        <p:grpSpPr>
          <a:xfrm>
            <a:off x="1286019" y="724990"/>
            <a:ext cx="5043800" cy="3969015"/>
            <a:chOff x="1762543" y="-20073"/>
            <a:chExt cx="8666914" cy="4883621"/>
          </a:xfrm>
        </p:grpSpPr>
        <p:cxnSp>
          <p:nvCxnSpPr>
            <p:cNvPr id="3" name="直接连接符 3">
              <a:extLst>
                <a:ext uri="{FF2B5EF4-FFF2-40B4-BE49-F238E27FC236}">
                  <a16:creationId xmlns:a16="http://schemas.microsoft.com/office/drawing/2014/main" id="{0E2884BC-6C11-588F-15DB-C720E381CA02}"/>
                </a:ext>
              </a:extLst>
            </p:cNvPr>
            <p:cNvCxnSpPr/>
            <p:nvPr/>
          </p:nvCxnSpPr>
          <p:spPr>
            <a:xfrm>
              <a:off x="4015408" y="0"/>
              <a:ext cx="0" cy="1762539"/>
            </a:xfrm>
            <a:prstGeom prst="line">
              <a:avLst/>
            </a:prstGeom>
            <a:solidFill>
              <a:srgbClr val="FFFFFF"/>
            </a:solidFill>
            <a:ln w="25400" cap="flat" cmpd="sng" algn="ctr">
              <a:solidFill>
                <a:srgbClr val="005EAC"/>
              </a:solidFill>
              <a:prstDash val="solid"/>
            </a:ln>
            <a:effectLst/>
          </p:spPr>
        </p:cxnSp>
        <p:cxnSp>
          <p:nvCxnSpPr>
            <p:cNvPr id="4" name="直接连接符 4">
              <a:extLst>
                <a:ext uri="{FF2B5EF4-FFF2-40B4-BE49-F238E27FC236}">
                  <a16:creationId xmlns:a16="http://schemas.microsoft.com/office/drawing/2014/main" id="{FAD6A2EF-D0C5-436F-6253-7923DEC93EE7}"/>
                </a:ext>
              </a:extLst>
            </p:cNvPr>
            <p:cNvCxnSpPr/>
            <p:nvPr/>
          </p:nvCxnSpPr>
          <p:spPr>
            <a:xfrm>
              <a:off x="8408503" y="-20073"/>
              <a:ext cx="0" cy="1762539"/>
            </a:xfrm>
            <a:prstGeom prst="line">
              <a:avLst/>
            </a:prstGeom>
            <a:solidFill>
              <a:srgbClr val="FFFFFF"/>
            </a:solidFill>
            <a:ln w="25400" cap="flat" cmpd="sng" algn="ctr">
              <a:solidFill>
                <a:srgbClr val="005EAC"/>
              </a:solidFill>
              <a:prstDash val="solid"/>
            </a:ln>
            <a:effectLst/>
          </p:spPr>
        </p:cxnSp>
        <p:sp>
          <p:nvSpPr>
            <p:cNvPr id="5" name="云形 5">
              <a:extLst>
                <a:ext uri="{FF2B5EF4-FFF2-40B4-BE49-F238E27FC236}">
                  <a16:creationId xmlns:a16="http://schemas.microsoft.com/office/drawing/2014/main" id="{D6852E54-35A5-04C0-A48D-8E1358882178}"/>
                </a:ext>
              </a:extLst>
            </p:cNvPr>
            <p:cNvSpPr/>
            <p:nvPr/>
          </p:nvSpPr>
          <p:spPr>
            <a:xfrm>
              <a:off x="1762543" y="1285461"/>
              <a:ext cx="8666914" cy="3578087"/>
            </a:xfrm>
            <a:prstGeom prst="cloud">
              <a:avLst/>
            </a:prstGeom>
            <a:solidFill>
              <a:srgbClr val="FFFFFF"/>
            </a:solidFill>
            <a:ln w="25400" cap="flat" cmpd="sng" algn="ctr">
              <a:solidFill>
                <a:srgbClr val="005EAC"/>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005A58"/>
                </a:solidFill>
                <a:effectLst/>
                <a:uLnTx/>
                <a:uFillTx/>
                <a:latin typeface="Arial"/>
                <a:ea typeface="宋体"/>
                <a:cs typeface="+mn-cs"/>
              </a:endParaRPr>
            </a:p>
          </p:txBody>
        </p:sp>
      </p:grpSp>
      <p:sp>
        <p:nvSpPr>
          <p:cNvPr id="28" name="文本框 13">
            <a:extLst>
              <a:ext uri="{FF2B5EF4-FFF2-40B4-BE49-F238E27FC236}">
                <a16:creationId xmlns:a16="http://schemas.microsoft.com/office/drawing/2014/main" id="{B44DFFAA-F4D7-4474-983E-6B3DCC028C1C}"/>
              </a:ext>
            </a:extLst>
          </p:cNvPr>
          <p:cNvSpPr txBox="1"/>
          <p:nvPr/>
        </p:nvSpPr>
        <p:spPr>
          <a:xfrm>
            <a:off x="2007352" y="2274718"/>
            <a:ext cx="3702071" cy="181588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Đoạn</a:t>
            </a:r>
            <a:r>
              <a:rPr lang="vi-VN" sz="2800" i="1" dirty="0">
                <a:latin typeface="Times New Roman" panose="02020603050405020304" pitchFamily="18" charset="0"/>
                <a:cs typeface="Times New Roman" panose="02020603050405020304" pitchFamily="18" charset="0"/>
              </a:rPr>
              <a:t> văn sắp xếp lại gây khó hiểu, mất đi tính liên kết và mạch lạc so với đoạn văn gốc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9891727"/>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par>
                                <p:cTn id="29" presetID="47" presetClass="entr" presetSubtype="0" fill="hold"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par>
                                <p:cTn id="34" presetID="22" presetClass="entr" presetSubtype="4" fill="hold" grpId="0" nodeType="withEffect">
                                  <p:stCondLst>
                                    <p:cond delay="150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618" y="515140"/>
            <a:ext cx="10166032" cy="5436669"/>
          </a:xfrm>
          <a:prstGeom prst="rect">
            <a:avLst/>
          </a:prstGeom>
        </p:spPr>
      </p:pic>
      <p:pic>
        <p:nvPicPr>
          <p:cNvPr id="102" name="图片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46" name="图片 4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467582">
            <a:off x="11118135" y="3261970"/>
            <a:ext cx="787224" cy="467414"/>
          </a:xfrm>
          <a:prstGeom prst="rect">
            <a:avLst/>
          </a:prstGeom>
        </p:spPr>
      </p:pic>
      <p:pic>
        <p:nvPicPr>
          <p:cNvPr id="10" name="图片 23">
            <a:extLst>
              <a:ext uri="{FF2B5EF4-FFF2-40B4-BE49-F238E27FC236}">
                <a16:creationId xmlns:a16="http://schemas.microsoft.com/office/drawing/2014/main" id="{1BED7618-8B9E-1527-EB45-C37BBA0A1C0E}"/>
              </a:ext>
            </a:extLst>
          </p:cNvPr>
          <p:cNvPicPr>
            <a:picLocks noChangeAspect="1"/>
          </p:cNvPicPr>
          <p:nvPr/>
        </p:nvPicPr>
        <p:blipFill rotWithShape="1">
          <a:blip r:embed="rId13">
            <a:extLst>
              <a:ext uri="{28A0092B-C50C-407E-A947-70E740481C1C}">
                <a14:useLocalDpi xmlns:a14="http://schemas.microsoft.com/office/drawing/2010/main" val="0"/>
              </a:ext>
            </a:extLst>
          </a:blip>
          <a:srcRect l="3522" t="72885" r="51708" b="5978"/>
          <a:stretch/>
        </p:blipFill>
        <p:spPr>
          <a:xfrm>
            <a:off x="3860370" y="2550008"/>
            <a:ext cx="4497100" cy="2838459"/>
          </a:xfrm>
          <a:prstGeom prst="rect">
            <a:avLst/>
          </a:prstGeom>
        </p:spPr>
      </p:pic>
      <p:sp>
        <p:nvSpPr>
          <p:cNvPr id="19" name="TextBox 18">
            <a:extLst>
              <a:ext uri="{FF2B5EF4-FFF2-40B4-BE49-F238E27FC236}">
                <a16:creationId xmlns:a16="http://schemas.microsoft.com/office/drawing/2014/main" id="{B4394628-DF64-400A-91DB-E95F17B2A5BA}"/>
              </a:ext>
            </a:extLst>
          </p:cNvPr>
          <p:cNvSpPr txBox="1"/>
          <p:nvPr/>
        </p:nvSpPr>
        <p:spPr>
          <a:xfrm>
            <a:off x="2468559" y="1278971"/>
            <a:ext cx="6847987" cy="1446550"/>
          </a:xfrm>
          <a:prstGeom prst="rect">
            <a:avLst/>
          </a:prstGeom>
          <a:noFill/>
        </p:spPr>
        <p:txBody>
          <a:bodyPr wrap="square" rtlCol="0">
            <a:spAutoFit/>
          </a:bodyPr>
          <a:lstStyle/>
          <a:p>
            <a:pPr lvl="0" algn="ctr" defTabSz="457200">
              <a:defRPr/>
            </a:pPr>
            <a:r>
              <a:rPr kumimoji="0" lang="en-US" sz="88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TẠM</a:t>
            </a:r>
            <a:r>
              <a:rPr kumimoji="0" lang="en-US" sz="8800" b="0" i="0" u="none" strike="noStrike" kern="120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BIỆT</a:t>
            </a:r>
            <a:endParaRPr kumimoji="0" lang="en-US" sz="88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195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835" y="-455139"/>
            <a:ext cx="12341727" cy="6411272"/>
            <a:chOff x="9835" y="-455139"/>
            <a:chExt cx="12341727" cy="6411272"/>
          </a:xfrm>
        </p:grpSpPr>
        <p:grpSp>
          <p:nvGrpSpPr>
            <p:cNvPr id="8" name="组合 7"/>
            <p:cNvGrpSpPr/>
            <p:nvPr/>
          </p:nvGrpSpPr>
          <p:grpSpPr>
            <a:xfrm>
              <a:off x="9835" y="-455139"/>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grpSp>
      <p:pic>
        <p:nvPicPr>
          <p:cNvPr id="102" name="图片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sp>
        <p:nvSpPr>
          <p:cNvPr id="28" name="文本框 2">
            <a:extLst>
              <a:ext uri="{FF2B5EF4-FFF2-40B4-BE49-F238E27FC236}">
                <a16:creationId xmlns:a16="http://schemas.microsoft.com/office/drawing/2014/main" id="{CAB1CE20-B901-402C-9DE4-77E6359A090E}"/>
              </a:ext>
            </a:extLst>
          </p:cNvPr>
          <p:cNvSpPr txBox="1"/>
          <p:nvPr/>
        </p:nvSpPr>
        <p:spPr>
          <a:xfrm>
            <a:off x="1706465" y="872092"/>
            <a:ext cx="784225" cy="649188"/>
          </a:xfrm>
          <a:prstGeom prst="ellipse">
            <a:avLst/>
          </a:prstGeom>
          <a:gradFill>
            <a:gsLst>
              <a:gs pos="24000">
                <a:srgbClr val="F59F11"/>
              </a:gs>
              <a:gs pos="92000">
                <a:srgbClr val="FDCF0A">
                  <a:alpha val="95000"/>
                </a:srgbClr>
              </a:gs>
            </a:gsLst>
            <a:lin ang="8100000" scaled="1"/>
          </a:gradFill>
          <a:effectLst>
            <a:outerShdw blurRad="63500" sx="102000" sy="102000" algn="ctr" rotWithShape="0">
              <a:prstClr val="black">
                <a:alpha val="18000"/>
              </a:prstClr>
            </a:outerShdw>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2400" b="1" dirty="0">
                <a:solidFill>
                  <a:prstClr val="white"/>
                </a:solidFill>
                <a:latin typeface="思源黑体 CN Light" panose="020B0300000000000000" charset="-122"/>
                <a:ea typeface="思源黑体 CN Light" panose="020B0300000000000000" charset="-122"/>
              </a:rPr>
              <a:t>A</a:t>
            </a:r>
            <a:r>
              <a:rPr kumimoji="0" lang="en-US" altLang="zh-CN" sz="2400" b="1" i="0" u="none" strike="noStrike" kern="1200" cap="none" spc="0" normalizeH="0" baseline="0" noProof="0" dirty="0">
                <a:ln>
                  <a:noFill/>
                </a:ln>
                <a:solidFill>
                  <a:prstClr val="white"/>
                </a:solidFill>
                <a:effectLst/>
                <a:uLnTx/>
                <a:uFillTx/>
                <a:latin typeface="思源黑体 CN Light" panose="020B0300000000000000" charset="-122"/>
                <a:ea typeface="思源黑体 CN Light" panose="020B0300000000000000" charset="-122"/>
                <a:cs typeface="+mn-cs"/>
              </a:rPr>
              <a:t>.</a:t>
            </a:r>
          </a:p>
        </p:txBody>
      </p:sp>
      <p:pic>
        <p:nvPicPr>
          <p:cNvPr id="19" name="图片 1">
            <a:extLst>
              <a:ext uri="{FF2B5EF4-FFF2-40B4-BE49-F238E27FC236}">
                <a16:creationId xmlns:a16="http://schemas.microsoft.com/office/drawing/2014/main" id="{CED26FD4-67B1-4D54-BCFE-3E42A71D26D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82325" y="2847142"/>
            <a:ext cx="3859058" cy="3108991"/>
          </a:xfrm>
          <a:prstGeom prst="rect">
            <a:avLst/>
          </a:prstGeom>
        </p:spPr>
      </p:pic>
      <p:pic>
        <p:nvPicPr>
          <p:cNvPr id="21" name="图片 11">
            <a:extLst>
              <a:ext uri="{FF2B5EF4-FFF2-40B4-BE49-F238E27FC236}">
                <a16:creationId xmlns:a16="http://schemas.microsoft.com/office/drawing/2014/main" id="{2DB022F0-E7D3-402F-9EB2-0673A2B04393}"/>
              </a:ext>
            </a:extLst>
          </p:cNvPr>
          <p:cNvPicPr>
            <a:picLocks noChangeAspect="1"/>
          </p:cNvPicPr>
          <p:nvPr/>
        </p:nvPicPr>
        <p:blipFill>
          <a:blip r:embed="rId14" cstate="print"/>
          <a:stretch>
            <a:fillRect/>
          </a:stretch>
        </p:blipFill>
        <p:spPr>
          <a:xfrm>
            <a:off x="108881" y="-188694"/>
            <a:ext cx="9432859" cy="7235387"/>
          </a:xfrm>
          <a:prstGeom prst="rect">
            <a:avLst/>
          </a:prstGeom>
        </p:spPr>
      </p:pic>
      <p:sp>
        <p:nvSpPr>
          <p:cNvPr id="22" name="矩形 13">
            <a:extLst>
              <a:ext uri="{FF2B5EF4-FFF2-40B4-BE49-F238E27FC236}">
                <a16:creationId xmlns:a16="http://schemas.microsoft.com/office/drawing/2014/main" id="{D2B7AFF3-5E02-46B4-B67E-E033AA79A2EB}"/>
              </a:ext>
            </a:extLst>
          </p:cNvPr>
          <p:cNvSpPr/>
          <p:nvPr/>
        </p:nvSpPr>
        <p:spPr>
          <a:xfrm>
            <a:off x="2068296" y="2563832"/>
            <a:ext cx="5724671" cy="2431435"/>
          </a:xfrm>
          <a:prstGeom prst="rect">
            <a:avLst/>
          </a:prstGeom>
        </p:spPr>
        <p:txBody>
          <a:bodyPr wrap="square">
            <a:spAutoFit/>
          </a:bodyPr>
          <a:lstStyle/>
          <a:p>
            <a:r>
              <a:rPr lang="en-US" sz="2400" i="1" dirty="0"/>
              <a:t>	</a:t>
            </a:r>
            <a:r>
              <a:rPr lang="en-US" sz="2400" i="1" dirty="0" err="1"/>
              <a:t>Chủ</a:t>
            </a:r>
            <a:r>
              <a:rPr lang="en-US" sz="2400" i="1" dirty="0"/>
              <a:t> </a:t>
            </a:r>
            <a:r>
              <a:rPr lang="en-US" sz="2400" i="1" dirty="0" err="1"/>
              <a:t>nhật</a:t>
            </a:r>
            <a:r>
              <a:rPr lang="en-US" sz="2400" i="1" dirty="0"/>
              <a:t> </a:t>
            </a:r>
            <a:r>
              <a:rPr lang="en-US" sz="2400" i="1" dirty="0" err="1"/>
              <a:t>tuần</a:t>
            </a:r>
            <a:r>
              <a:rPr lang="en-US" sz="2400" i="1" dirty="0"/>
              <a:t> </a:t>
            </a:r>
            <a:r>
              <a:rPr lang="en-US" sz="2400" i="1" dirty="0" err="1"/>
              <a:t>trước</a:t>
            </a:r>
            <a:r>
              <a:rPr lang="en-US" sz="2400" i="1" dirty="0"/>
              <a:t> </a:t>
            </a:r>
            <a:r>
              <a:rPr lang="en-US" sz="2400" i="1" dirty="0" err="1"/>
              <a:t>gia</a:t>
            </a:r>
            <a:r>
              <a:rPr lang="en-US" sz="2400" i="1" dirty="0"/>
              <a:t> </a:t>
            </a:r>
            <a:r>
              <a:rPr lang="en-US" sz="2400" i="1" dirty="0" err="1"/>
              <a:t>đình</a:t>
            </a:r>
            <a:r>
              <a:rPr lang="en-US" sz="2400" i="1" dirty="0"/>
              <a:t> </a:t>
            </a:r>
            <a:r>
              <a:rPr lang="en-US" sz="2400" i="1" dirty="0" err="1"/>
              <a:t>em</a:t>
            </a:r>
            <a:r>
              <a:rPr lang="en-US" sz="2400" i="1" dirty="0"/>
              <a:t> </a:t>
            </a:r>
            <a:r>
              <a:rPr lang="en-US" sz="2400" i="1" dirty="0" err="1"/>
              <a:t>đi</a:t>
            </a:r>
            <a:r>
              <a:rPr lang="en-US" sz="2400" i="1" dirty="0"/>
              <a:t> du </a:t>
            </a:r>
            <a:r>
              <a:rPr lang="en-US" sz="2400" i="1" dirty="0" err="1"/>
              <a:t>lịch</a:t>
            </a:r>
            <a:r>
              <a:rPr lang="en-US" sz="2400" i="1" dirty="0"/>
              <a:t> ở </a:t>
            </a:r>
            <a:r>
              <a:rPr lang="en-US" sz="2400" i="1" dirty="0" err="1"/>
              <a:t>Đà</a:t>
            </a:r>
            <a:r>
              <a:rPr lang="en-US" sz="2400" i="1" dirty="0"/>
              <a:t> </a:t>
            </a:r>
            <a:r>
              <a:rPr lang="en-US" sz="2400" i="1" dirty="0" err="1"/>
              <a:t>Nẵng</a:t>
            </a:r>
            <a:r>
              <a:rPr lang="en-US" sz="2400" i="1" dirty="0"/>
              <a:t> </a:t>
            </a:r>
            <a:r>
              <a:rPr lang="en-US" sz="2400" i="1" dirty="0" err="1"/>
              <a:t>bằng</a:t>
            </a:r>
            <a:r>
              <a:rPr lang="en-US" sz="2400" i="1" dirty="0"/>
              <a:t> </a:t>
            </a:r>
            <a:r>
              <a:rPr lang="en-US" sz="2400" i="1" dirty="0" err="1"/>
              <a:t>tàu</a:t>
            </a:r>
            <a:r>
              <a:rPr lang="en-US" sz="2400" i="1" dirty="0"/>
              <a:t> </a:t>
            </a:r>
            <a:r>
              <a:rPr lang="en-US" sz="2400" i="1" dirty="0" err="1"/>
              <a:t>hỏa</a:t>
            </a:r>
            <a:r>
              <a:rPr lang="en-US" sz="2400" i="1" dirty="0"/>
              <a:t>. </a:t>
            </a:r>
            <a:r>
              <a:rPr lang="en-US" sz="2400" i="1" dirty="0" err="1"/>
              <a:t>Sân</a:t>
            </a:r>
            <a:r>
              <a:rPr lang="en-US" sz="2400" i="1" dirty="0"/>
              <a:t> </a:t>
            </a:r>
            <a:r>
              <a:rPr lang="en-US" sz="2400" i="1" dirty="0" err="1"/>
              <a:t>ga</a:t>
            </a:r>
            <a:r>
              <a:rPr lang="en-US" sz="2400" i="1" dirty="0"/>
              <a:t> </a:t>
            </a:r>
            <a:r>
              <a:rPr lang="en-US" sz="2400" i="1" dirty="0" err="1"/>
              <a:t>đầu</a:t>
            </a:r>
            <a:r>
              <a:rPr lang="en-US" sz="2400" i="1" dirty="0"/>
              <a:t> </a:t>
            </a:r>
            <a:r>
              <a:rPr lang="en-US" sz="2400" i="1" dirty="0" err="1"/>
              <a:t>tuần</a:t>
            </a:r>
            <a:r>
              <a:rPr lang="en-US" sz="2400" i="1" dirty="0"/>
              <a:t> </a:t>
            </a:r>
            <a:r>
              <a:rPr lang="en-US" sz="2400" i="1" dirty="0" err="1"/>
              <a:t>thật</a:t>
            </a:r>
            <a:r>
              <a:rPr lang="en-US" sz="2400" i="1" dirty="0"/>
              <a:t> </a:t>
            </a:r>
            <a:r>
              <a:rPr lang="en-US" sz="2400" i="1" dirty="0" err="1"/>
              <a:t>náo</a:t>
            </a:r>
            <a:r>
              <a:rPr lang="en-US" sz="2400" i="1" dirty="0"/>
              <a:t> </a:t>
            </a:r>
            <a:r>
              <a:rPr lang="en-US" sz="2400" i="1" dirty="0" err="1"/>
              <a:t>nhiệt</a:t>
            </a:r>
            <a:r>
              <a:rPr lang="en-US" sz="2400" i="1" dirty="0"/>
              <a:t>, </a:t>
            </a:r>
            <a:r>
              <a:rPr lang="en-US" sz="2400" i="1" dirty="0" err="1"/>
              <a:t>ồn</a:t>
            </a:r>
            <a:r>
              <a:rPr lang="en-US" sz="2400" i="1" dirty="0"/>
              <a:t> ã. </a:t>
            </a:r>
            <a:r>
              <a:rPr lang="en-US" sz="2400" i="1" dirty="0" err="1"/>
              <a:t>Trên</a:t>
            </a:r>
            <a:r>
              <a:rPr lang="en-US" sz="2400" i="1" dirty="0"/>
              <a:t> </a:t>
            </a:r>
            <a:r>
              <a:rPr lang="en-US" sz="2400" i="1" dirty="0" err="1"/>
              <a:t>sân</a:t>
            </a:r>
            <a:r>
              <a:rPr lang="en-US" sz="2400" i="1" dirty="0"/>
              <a:t> </a:t>
            </a:r>
            <a:r>
              <a:rPr lang="en-US" sz="2400" i="1" dirty="0" err="1"/>
              <a:t>ga</a:t>
            </a:r>
            <a:r>
              <a:rPr lang="en-US" sz="2400" i="1" dirty="0"/>
              <a:t> </a:t>
            </a:r>
            <a:r>
              <a:rPr lang="en-US" sz="2400" i="1" dirty="0" err="1"/>
              <a:t>chỉ</a:t>
            </a:r>
            <a:r>
              <a:rPr lang="en-US" sz="2400" i="1" dirty="0"/>
              <a:t> </a:t>
            </a:r>
            <a:r>
              <a:rPr lang="en-US" sz="2400" i="1" dirty="0" err="1"/>
              <a:t>còn</a:t>
            </a:r>
            <a:r>
              <a:rPr lang="en-US" sz="2400" i="1" dirty="0"/>
              <a:t> </a:t>
            </a:r>
            <a:r>
              <a:rPr lang="en-US" sz="2400" i="1" dirty="0" err="1"/>
              <a:t>hai</a:t>
            </a:r>
            <a:r>
              <a:rPr lang="en-US" sz="2400" i="1" dirty="0"/>
              <a:t> </a:t>
            </a:r>
            <a:r>
              <a:rPr lang="en-US" sz="2400" i="1" dirty="0" err="1"/>
              <a:t>người</a:t>
            </a:r>
            <a:r>
              <a:rPr lang="en-US" sz="2400" i="1" dirty="0"/>
              <a:t>: </a:t>
            </a:r>
            <a:r>
              <a:rPr lang="en-US" sz="2400" i="1" dirty="0" err="1"/>
              <a:t>Một</a:t>
            </a:r>
            <a:r>
              <a:rPr lang="en-US" sz="2400" i="1" dirty="0"/>
              <a:t> </a:t>
            </a:r>
            <a:r>
              <a:rPr lang="en-US" sz="2400" i="1" dirty="0" err="1"/>
              <a:t>người</a:t>
            </a:r>
            <a:r>
              <a:rPr lang="en-US" sz="2400" i="1" dirty="0"/>
              <a:t> </a:t>
            </a:r>
            <a:r>
              <a:rPr lang="en-US" sz="2400" i="1" dirty="0" err="1"/>
              <a:t>cao</a:t>
            </a:r>
            <a:r>
              <a:rPr lang="en-US" sz="2400" i="1" dirty="0"/>
              <a:t>, </a:t>
            </a:r>
            <a:r>
              <a:rPr lang="en-US" sz="2400" i="1" dirty="0" err="1"/>
              <a:t>gầy</a:t>
            </a:r>
            <a:r>
              <a:rPr lang="en-US" sz="2400" i="1" dirty="0"/>
              <a:t> </a:t>
            </a:r>
            <a:r>
              <a:rPr lang="en-US" sz="2400" i="1" dirty="0" err="1"/>
              <a:t>và</a:t>
            </a:r>
            <a:r>
              <a:rPr lang="en-US" sz="2400" i="1" dirty="0"/>
              <a:t> </a:t>
            </a:r>
            <a:r>
              <a:rPr lang="en-US" sz="2400" i="1" dirty="0" err="1"/>
              <a:t>một</a:t>
            </a:r>
            <a:r>
              <a:rPr lang="en-US" sz="2400" i="1" dirty="0"/>
              <a:t> </a:t>
            </a:r>
            <a:r>
              <a:rPr lang="en-US" sz="2400" i="1" dirty="0" err="1"/>
              <a:t>người</a:t>
            </a:r>
            <a:r>
              <a:rPr lang="en-US" sz="2400" i="1" dirty="0"/>
              <a:t> </a:t>
            </a:r>
            <a:r>
              <a:rPr lang="en-US" sz="2400" i="1" dirty="0" err="1"/>
              <a:t>mặc</a:t>
            </a:r>
            <a:r>
              <a:rPr lang="en-US" sz="2400" i="1" dirty="0"/>
              <a:t> </a:t>
            </a:r>
            <a:r>
              <a:rPr lang="en-US" sz="2400" i="1" dirty="0" err="1"/>
              <a:t>áo</a:t>
            </a:r>
            <a:r>
              <a:rPr lang="en-US" sz="2400" i="1" dirty="0"/>
              <a:t> </a:t>
            </a:r>
            <a:r>
              <a:rPr lang="en-US" sz="2400" i="1" dirty="0" err="1"/>
              <a:t>trắng</a:t>
            </a:r>
            <a:r>
              <a:rPr lang="en-US" sz="2400" i="1" dirty="0"/>
              <a:t>.</a:t>
            </a:r>
            <a:endParaRPr lang="en-US" sz="2400" dirty="0"/>
          </a:p>
          <a:p>
            <a:pPr algn="ctr"/>
            <a:r>
              <a:rPr lang="en-US" sz="3200" i="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29" name="文本框 19">
            <a:extLst>
              <a:ext uri="{FF2B5EF4-FFF2-40B4-BE49-F238E27FC236}">
                <a16:creationId xmlns:a16="http://schemas.microsoft.com/office/drawing/2014/main" id="{768A741B-496A-428A-AB16-186471830874}"/>
              </a:ext>
            </a:extLst>
          </p:cNvPr>
          <p:cNvSpPr txBox="1"/>
          <p:nvPr/>
        </p:nvSpPr>
        <p:spPr>
          <a:xfrm>
            <a:off x="2580185" y="874382"/>
            <a:ext cx="71546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rgbClr val="D54529"/>
                </a:solidFill>
                <a:latin typeface="Times New Roman" panose="02020603050405020304" pitchFamily="18" charset="0"/>
                <a:ea typeface="思源黑体 CN Light" panose="020B0300000000000000" charset="-122"/>
                <a:cs typeface="Times New Roman" panose="02020603050405020304" pitchFamily="18" charset="0"/>
              </a:rPr>
              <a:t>ĐỌC VÀ NHẬN XÉT ĐOẠN VĂN SAU ?</a:t>
            </a:r>
            <a:endParaRPr kumimoji="0" lang="zh-CN" altLang="en-US" sz="28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spTree>
    <p:extLst>
      <p:ext uri="{BB962C8B-B14F-4D97-AF65-F5344CB8AC3E}">
        <p14:creationId xmlns:p14="http://schemas.microsoft.com/office/powerpoint/2010/main" val="4043742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par>
                                <p:cTn id="29" presetID="14" presetClass="entr" presetSubtype="10" fill="hold" nodeType="withEffect">
                                  <p:stCondLst>
                                    <p:cond delay="75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p:stCondLst>
                              <p:cond delay="2000"/>
                            </p:stCondLst>
                            <p:childTnLst>
                              <p:par>
                                <p:cTn id="33" presetID="47"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iterate type="lt">
                                    <p:tmPct val="10000"/>
                                  </p:iterate>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835" y="-455139"/>
            <a:ext cx="12341727" cy="6411273"/>
            <a:chOff x="9835" y="-455139"/>
            <a:chExt cx="12341727" cy="6411273"/>
          </a:xfrm>
        </p:grpSpPr>
        <p:grpSp>
          <p:nvGrpSpPr>
            <p:cNvPr id="8" name="组合 7"/>
            <p:cNvGrpSpPr/>
            <p:nvPr/>
          </p:nvGrpSpPr>
          <p:grpSpPr>
            <a:xfrm>
              <a:off x="9835" y="-455139"/>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759" y="89836"/>
              <a:ext cx="11594037" cy="5866298"/>
            </a:xfrm>
            <a:prstGeom prst="rect">
              <a:avLst/>
            </a:prstGeom>
          </p:spPr>
        </p:pic>
      </p:grpSp>
      <p:pic>
        <p:nvPicPr>
          <p:cNvPr id="102" name="图片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36" y="5252579"/>
            <a:ext cx="4977057" cy="1560115"/>
          </a:xfrm>
          <a:prstGeom prst="rect">
            <a:avLst/>
          </a:prstGeom>
        </p:spPr>
      </p:pic>
      <p:pic>
        <p:nvPicPr>
          <p:cNvPr id="97" name="图片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58294" y="-24538"/>
            <a:ext cx="710753" cy="890547"/>
          </a:xfrm>
          <a:prstGeom prst="rect">
            <a:avLst/>
          </a:prstGeom>
        </p:spPr>
      </p:pic>
      <p:sp>
        <p:nvSpPr>
          <p:cNvPr id="2" name="Rectangle 1"/>
          <p:cNvSpPr/>
          <p:nvPr/>
        </p:nvSpPr>
        <p:spPr>
          <a:xfrm>
            <a:off x="1732650" y="828188"/>
            <a:ext cx="9331046" cy="2677656"/>
          </a:xfrm>
          <a:prstGeom prst="rect">
            <a:avLst/>
          </a:prstGeom>
        </p:spPr>
        <p:txBody>
          <a:bodyPr wrap="square">
            <a:spAutoFit/>
          </a:bodyPr>
          <a:lstStyle/>
          <a:p>
            <a:pPr algn="just">
              <a:lnSpc>
                <a:spcPct val="150000"/>
              </a:lnSpc>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chỗ</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lý</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&gt;</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tuần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Ồn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náo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&gt;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gầy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&gt;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trắng</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501757" y="3870643"/>
            <a:ext cx="8384838" cy="1077218"/>
          </a:xfrm>
          <a:prstGeom prst="rect">
            <a:avLst/>
          </a:prstGeom>
        </p:spPr>
        <p:txBody>
          <a:bodyPr wrap="square">
            <a:spAutoFit/>
          </a:bodyPr>
          <a:lstStyle/>
          <a:p>
            <a:r>
              <a:rPr lang="en-US" sz="3200" dirty="0">
                <a:solidFill>
                  <a:srgbClr val="FF0000"/>
                </a:solidFill>
                <a:latin typeface="Times New Roman" panose="02020603050405020304" pitchFamily="18" charset="0"/>
                <a:ea typeface="Calibri" panose="020F0502020204030204" pitchFamily="34" charset="0"/>
              </a:rPr>
              <a:t>=&gt; </a:t>
            </a:r>
            <a:r>
              <a:rPr lang="en-US" sz="3200" dirty="0" err="1">
                <a:solidFill>
                  <a:srgbClr val="FF0000"/>
                </a:solidFill>
                <a:latin typeface="Times New Roman" panose="02020603050405020304" pitchFamily="18" charset="0"/>
                <a:ea typeface="Calibri" panose="020F0502020204030204" pitchFamily="34" charset="0"/>
              </a:rPr>
              <a:t>Đoạn</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văn</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vừa</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mắc</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lỗi</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diễn</a:t>
            </a:r>
            <a:r>
              <a:rPr lang="vi-VN" sz="3200" dirty="0">
                <a:solidFill>
                  <a:srgbClr val="FF0000"/>
                </a:solidFill>
                <a:latin typeface="Times New Roman" panose="02020603050405020304" pitchFamily="18" charset="0"/>
                <a:ea typeface="Calibri" panose="020F0502020204030204" pitchFamily="34" charset="0"/>
              </a:rPr>
              <a:t> đạt không rõ ràng, thiếu mạch lạc và lỗi liên kết</a:t>
            </a:r>
            <a:endParaRPr lang="en-US" sz="3200" dirty="0">
              <a:solidFill>
                <a:srgbClr val="FF0000"/>
              </a:solidFill>
            </a:endParaRPr>
          </a:p>
        </p:txBody>
      </p:sp>
    </p:spTree>
    <p:extLst>
      <p:ext uri="{BB962C8B-B14F-4D97-AF65-F5344CB8AC3E}">
        <p14:creationId xmlns:p14="http://schemas.microsoft.com/office/powerpoint/2010/main" val="12779400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CAA2AF3-0207-42B8-8858-F340B074B729}"/>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5" name="图片 4" descr="图片包含 物体&#10;&#10;自动生成的说明">
            <a:extLst>
              <a:ext uri="{FF2B5EF4-FFF2-40B4-BE49-F238E27FC236}">
                <a16:creationId xmlns:a16="http://schemas.microsoft.com/office/drawing/2014/main" id="{49F5C1ED-B68D-41A0-AE3F-4B2680157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14" y="254397"/>
            <a:ext cx="11428571" cy="6349206"/>
          </a:xfrm>
          <a:prstGeom prst="rect">
            <a:avLst/>
          </a:prstGeom>
        </p:spPr>
      </p:pic>
      <p:pic>
        <p:nvPicPr>
          <p:cNvPr id="9" name="图片 8">
            <a:extLst>
              <a:ext uri="{FF2B5EF4-FFF2-40B4-BE49-F238E27FC236}">
                <a16:creationId xmlns:a16="http://schemas.microsoft.com/office/drawing/2014/main" id="{DFE59916-D908-46E5-B5BB-2D2536CC5A72}"/>
              </a:ext>
            </a:extLst>
          </p:cNvPr>
          <p:cNvPicPr>
            <a:picLocks noChangeAspect="1"/>
          </p:cNvPicPr>
          <p:nvPr/>
        </p:nvPicPr>
        <p:blipFill rotWithShape="1">
          <a:blip r:embed="rId4">
            <a:extLst>
              <a:ext uri="{28A0092B-C50C-407E-A947-70E740481C1C}">
                <a14:useLocalDpi xmlns:a14="http://schemas.microsoft.com/office/drawing/2010/main" val="0"/>
              </a:ext>
            </a:extLst>
          </a:blip>
          <a:srcRect l="73949" t="43578" r="443" b="-365"/>
          <a:stretch/>
        </p:blipFill>
        <p:spPr>
          <a:xfrm>
            <a:off x="9074552" y="3252486"/>
            <a:ext cx="2926590" cy="3605514"/>
          </a:xfrm>
          <a:prstGeom prst="rect">
            <a:avLst/>
          </a:prstGeom>
        </p:spPr>
      </p:pic>
      <p:pic>
        <p:nvPicPr>
          <p:cNvPr id="4" name="图片 3">
            <a:extLst>
              <a:ext uri="{FF2B5EF4-FFF2-40B4-BE49-F238E27FC236}">
                <a16:creationId xmlns:a16="http://schemas.microsoft.com/office/drawing/2014/main" id="{B55D8927-D35D-4B9F-A83D-89BC4369A9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429" y="613459"/>
            <a:ext cx="2642323" cy="1868446"/>
          </a:xfrm>
          <a:prstGeom prst="rect">
            <a:avLst/>
          </a:prstGeom>
        </p:spPr>
      </p:pic>
      <p:pic>
        <p:nvPicPr>
          <p:cNvPr id="10" name="图片 9" descr="图片包含 玩具, 玩偶&#10;&#10;自动生成的说明">
            <a:extLst>
              <a:ext uri="{FF2B5EF4-FFF2-40B4-BE49-F238E27FC236}">
                <a16:creationId xmlns:a16="http://schemas.microsoft.com/office/drawing/2014/main" id="{B4A60235-364B-4F8F-BC85-9B778D38A7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837" y="3200399"/>
            <a:ext cx="5105522" cy="3605514"/>
          </a:xfrm>
          <a:prstGeom prst="rect">
            <a:avLst/>
          </a:prstGeom>
        </p:spPr>
      </p:pic>
      <p:sp>
        <p:nvSpPr>
          <p:cNvPr id="2" name="TextBox 1">
            <a:extLst>
              <a:ext uri="{FF2B5EF4-FFF2-40B4-BE49-F238E27FC236}">
                <a16:creationId xmlns:a16="http://schemas.microsoft.com/office/drawing/2014/main" id="{B4394628-DF64-400A-91DB-E95F17B2A5BA}"/>
              </a:ext>
            </a:extLst>
          </p:cNvPr>
          <p:cNvSpPr txBox="1"/>
          <p:nvPr/>
        </p:nvSpPr>
        <p:spPr>
          <a:xfrm>
            <a:off x="2672005" y="2375477"/>
            <a:ext cx="6847987" cy="41549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Hình</a:t>
            </a:r>
            <a:r>
              <a:rPr kumimoji="0" lang="en-US" sz="8800" b="1" i="0" u="none" strike="noStrike" kern="1200" cap="none" spc="0" normalizeH="0" noProof="0">
                <a:ln>
                  <a:noFill/>
                </a:ln>
                <a:solidFill>
                  <a:srgbClr val="C00000"/>
                </a:solidFill>
                <a:effectLst/>
                <a:uLnTx/>
                <a:uFillTx/>
                <a:latin typeface="Times New Roman" panose="02020603050405020304" pitchFamily="18" charset="0"/>
                <a:ea typeface="+mn-ea"/>
                <a:cs typeface="Times New Roman" panose="02020603050405020304" pitchFamily="18" charset="0"/>
              </a:rPr>
              <a:t> thành kiến thức</a:t>
            </a:r>
            <a:endParaRPr kumimoji="0" lang="en-US" sz="88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800" b="0"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272055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AC178282-8AFD-483A-AA26-A229C28DE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6214" y="0"/>
            <a:ext cx="12488214" cy="6858000"/>
          </a:xfrm>
          <a:prstGeom prst="rect">
            <a:avLst/>
          </a:prstGeom>
        </p:spPr>
      </p:pic>
      <p:sp>
        <p:nvSpPr>
          <p:cNvPr id="22" name="Shape 18">
            <a:extLst>
              <a:ext uri="{FF2B5EF4-FFF2-40B4-BE49-F238E27FC236}">
                <a16:creationId xmlns:a16="http://schemas.microsoft.com/office/drawing/2014/main" id="{28601E5D-6F84-4A4B-8BBA-ECDA7EA03BF5}"/>
              </a:ext>
            </a:extLst>
          </p:cNvPr>
          <p:cNvSpPr/>
          <p:nvPr/>
        </p:nvSpPr>
        <p:spPr>
          <a:xfrm>
            <a:off x="4935815" y="781223"/>
            <a:ext cx="1808710" cy="528861"/>
          </a:xfrm>
          <a:prstGeom prst="roundRect">
            <a:avLst>
              <a:gd name="adj" fmla="val 0"/>
            </a:avLst>
          </a:prstGeom>
          <a:solidFill>
            <a:srgbClr val="2BA4B7"/>
          </a:solidFill>
          <a:ln w="12700" cap="flat">
            <a:solidFill>
              <a:schemeClr val="bg1"/>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 </a:t>
            </a:r>
            <a:r>
              <a:rPr kumimoji="0" lang="en-US" sz="2400" b="1" i="0" u="none" strike="noStrike" kern="0" cap="none" spc="0" normalizeH="0" baseline="0" noProof="0" dirty="0" err="1">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Ví</a:t>
            </a:r>
            <a:r>
              <a:rPr kumimoji="0" lang="en-US" sz="2400" b="1" i="0" u="none" strike="noStrike" kern="0" cap="none" spc="0" normalizeH="0" noProof="0" dirty="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sz="2400" b="1" i="0" u="none" strike="noStrike" kern="0" cap="none" spc="0" normalizeH="0" noProof="0" dirty="0" err="1">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dụ</a:t>
            </a:r>
            <a:r>
              <a:rPr kumimoji="0" lang="en-US" sz="2400" b="1" i="0" u="none" strike="noStrike" kern="0" cap="none" spc="0" normalizeH="0" noProof="0" dirty="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 34</a:t>
            </a:r>
            <a:endParaRPr kumimoji="0" sz="2400" b="1" i="0" u="none" strike="noStrike" kern="0" cap="none" spc="0" normalizeH="0" baseline="0" noProof="0" dirty="0">
              <a:ln>
                <a:noFill/>
              </a:ln>
              <a:solidFill>
                <a:schemeClr val="bg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矩形 22">
            <a:extLst>
              <a:ext uri="{FF2B5EF4-FFF2-40B4-BE49-F238E27FC236}">
                <a16:creationId xmlns:a16="http://schemas.microsoft.com/office/drawing/2014/main" id="{FCB07085-C97E-4DE0-9555-0C3E29571A2C}"/>
              </a:ext>
            </a:extLst>
          </p:cNvPr>
          <p:cNvSpPr/>
          <p:nvPr/>
        </p:nvSpPr>
        <p:spPr>
          <a:xfrm>
            <a:off x="2300098" y="171724"/>
            <a:ext cx="7080144" cy="646331"/>
          </a:xfrm>
          <a:prstGeom prst="rect">
            <a:avLst/>
          </a:prstGeom>
        </p:spPr>
        <p:txBody>
          <a:bodyPr vert="horz" wrap="none">
            <a:spAutoFit/>
          </a:bodyPr>
          <a:lstStyle/>
          <a:p>
            <a:pPr algn="ctr"/>
            <a:r>
              <a:rPr lang="en-US" altLang="zh-CN" sz="36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 TÌM HIỂU LÍ THUYẾT</a:t>
            </a:r>
            <a:endParaRPr lang="zh-CN" altLang="en-US" sz="36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TextBox 1">
            <a:extLst>
              <a:ext uri="{FF2B5EF4-FFF2-40B4-BE49-F238E27FC236}">
                <a16:creationId xmlns:a16="http://schemas.microsoft.com/office/drawing/2014/main" id="{EAD8BA41-BCCC-4D9C-7A1A-E0A95DED8D90}"/>
              </a:ext>
            </a:extLst>
          </p:cNvPr>
          <p:cNvSpPr txBox="1"/>
          <p:nvPr/>
        </p:nvSpPr>
        <p:spPr>
          <a:xfrm>
            <a:off x="632238" y="2713316"/>
            <a:ext cx="10927524"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8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834033" y="1188564"/>
            <a:ext cx="9494823" cy="3416320"/>
          </a:xfrm>
          <a:prstGeom prst="rect">
            <a:avLst/>
          </a:prstGeom>
        </p:spPr>
        <p:txBody>
          <a:bodyPr wrap="square">
            <a:spAutoFit/>
          </a:bodyPr>
          <a:lstStyle/>
          <a:p>
            <a:pPr algn="just">
              <a:lnSpc>
                <a:spcPct val="150000"/>
              </a:lnSpc>
              <a:spcAft>
                <a:spcPts val="0"/>
              </a:spcAft>
            </a:pP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gian phòng lớn tràn ngập ánh sáng, những </a:t>
            </a:r>
            <a:r>
              <a:rPr lang="vi-VN"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bức tranh</a:t>
            </a: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của thí sinh treo kín bốn bức tường. Bố, mẹ tôi kéo tôi chen qua đám đông để xem </a:t>
            </a:r>
            <a:r>
              <a:rPr lang="vi-VN"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bức tranh</a:t>
            </a: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của Kiều Phương đã được đóng khung, lồng kính. Trong </a:t>
            </a:r>
            <a:r>
              <a:rPr lang="vi-VN"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một </a:t>
            </a:r>
            <a:r>
              <a:rPr lang="vi-VN"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 bé</a:t>
            </a: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đang ngồi nhìn ra ngoài cửa sổ, nơi bầu trời trong xanh. Mặt </a:t>
            </a:r>
            <a:r>
              <a:rPr lang="vi-VN"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 bé</a:t>
            </a: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như tỏa ra một ánh sáng rất lạ. Toát lên từ cặp mắt, tư thế ngồi của </a:t>
            </a:r>
            <a:r>
              <a:rPr lang="vi-VN"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a:t>
            </a: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không chỉ sự suy tư mà cả chất mơ mộng nữa.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5226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750"/>
                                        <p:tgtEl>
                                          <p:spTgt spid="2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250"/>
                            </p:stCondLst>
                            <p:childTnLst>
                              <p:par>
                                <p:cTn id="15" presetID="2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childTnLst>
                                </p:cTn>
                              </p:par>
                              <p:par>
                                <p:cTn id="19" presetID="2" presetClass="entr" presetSubtype="4" fill="hold" grpId="0" nodeType="withEffect" nodePh="1">
                                  <p:stCondLst>
                                    <p:cond delay="0"/>
                                  </p:stCondLst>
                                  <p:endCondLst>
                                    <p:cond evt="begin" delay="0">
                                      <p:tn val="19"/>
                                    </p:cond>
                                  </p:end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74864" y="-432459"/>
            <a:ext cx="12341727" cy="6411272"/>
            <a:chOff x="9835" y="-455139"/>
            <a:chExt cx="12341727" cy="6411272"/>
          </a:xfrm>
        </p:grpSpPr>
        <p:grpSp>
          <p:nvGrpSpPr>
            <p:cNvPr id="8" name="组合 7"/>
            <p:cNvGrpSpPr/>
            <p:nvPr/>
          </p:nvGrpSpPr>
          <p:grpSpPr>
            <a:xfrm>
              <a:off x="9835" y="-455139"/>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grpSp>
      <p:pic>
        <p:nvPicPr>
          <p:cNvPr id="102" name="图片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grpSp>
        <p:nvGrpSpPr>
          <p:cNvPr id="4" name="组合 10">
            <a:extLst>
              <a:ext uri="{FF2B5EF4-FFF2-40B4-BE49-F238E27FC236}">
                <a16:creationId xmlns:a16="http://schemas.microsoft.com/office/drawing/2014/main" id="{E87E003C-48B1-1A21-E591-20D786259481}"/>
              </a:ext>
            </a:extLst>
          </p:cNvPr>
          <p:cNvGrpSpPr/>
          <p:nvPr/>
        </p:nvGrpSpPr>
        <p:grpSpPr>
          <a:xfrm>
            <a:off x="1643046" y="1121814"/>
            <a:ext cx="8569900" cy="966470"/>
            <a:chOff x="2522" y="6133"/>
            <a:chExt cx="11022" cy="1522"/>
          </a:xfrm>
        </p:grpSpPr>
        <p:grpSp>
          <p:nvGrpSpPr>
            <p:cNvPr id="7" name="组合 11">
              <a:extLst>
                <a:ext uri="{FF2B5EF4-FFF2-40B4-BE49-F238E27FC236}">
                  <a16:creationId xmlns:a16="http://schemas.microsoft.com/office/drawing/2014/main" id="{8EFFCD00-B873-5C44-6A25-9A0D9622B5CF}"/>
                </a:ext>
              </a:extLst>
            </p:cNvPr>
            <p:cNvGrpSpPr/>
            <p:nvPr/>
          </p:nvGrpSpPr>
          <p:grpSpPr>
            <a:xfrm>
              <a:off x="2522" y="6427"/>
              <a:ext cx="1251" cy="1146"/>
              <a:chOff x="3250" y="6121"/>
              <a:chExt cx="1251" cy="1146"/>
            </a:xfrm>
          </p:grpSpPr>
          <p:sp>
            <p:nvSpPr>
              <p:cNvPr id="11" name="椭圆 1">
                <a:extLst>
                  <a:ext uri="{FF2B5EF4-FFF2-40B4-BE49-F238E27FC236}">
                    <a16:creationId xmlns:a16="http://schemas.microsoft.com/office/drawing/2014/main" id="{B8588F8E-AFBB-D498-578F-8C246B59EEEF}"/>
                  </a:ext>
                </a:extLst>
              </p:cNvPr>
              <p:cNvSpPr>
                <a:spLocks noChangeArrowheads="1"/>
              </p:cNvSpPr>
              <p:nvPr/>
            </p:nvSpPr>
            <p:spPr bwMode="auto">
              <a:xfrm>
                <a:off x="3250" y="6121"/>
                <a:ext cx="1146" cy="1146"/>
              </a:xfrm>
              <a:prstGeom prst="roundRect">
                <a:avLst/>
              </a:prstGeom>
              <a:solidFill>
                <a:srgbClr val="C5C979"/>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12" name="TextBox 32">
                <a:extLst>
                  <a:ext uri="{FF2B5EF4-FFF2-40B4-BE49-F238E27FC236}">
                    <a16:creationId xmlns:a16="http://schemas.microsoft.com/office/drawing/2014/main" id="{D1C5EA3C-D686-8371-5883-54EE9488478C}"/>
                  </a:ext>
                </a:extLst>
              </p:cNvPr>
              <p:cNvSpPr txBox="1">
                <a:spLocks noChangeArrowheads="1"/>
              </p:cNvSpPr>
              <p:nvPr/>
            </p:nvSpPr>
            <p:spPr bwMode="auto">
              <a:xfrm>
                <a:off x="3402" y="6130"/>
                <a:ext cx="1099" cy="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rPr>
                  <a:t>01</a:t>
                </a:r>
              </a:p>
            </p:txBody>
          </p:sp>
        </p:grpSp>
        <p:sp>
          <p:nvSpPr>
            <p:cNvPr id="10" name="TextBox 76">
              <a:extLst>
                <a:ext uri="{FF2B5EF4-FFF2-40B4-BE49-F238E27FC236}">
                  <a16:creationId xmlns:a16="http://schemas.microsoft.com/office/drawing/2014/main" id="{AC74C6B7-DC14-6449-39E2-5C8B081C5051}"/>
                </a:ext>
              </a:extLst>
            </p:cNvPr>
            <p:cNvSpPr txBox="1"/>
            <p:nvPr/>
          </p:nvSpPr>
          <p:spPr>
            <a:xfrm>
              <a:off x="4732" y="6133"/>
              <a:ext cx="8812" cy="1522"/>
            </a:xfrm>
            <a:prstGeom prst="rect">
              <a:avLst/>
            </a:prstGeom>
            <a:noFill/>
          </p:spPr>
          <p:txBody>
            <a:bodyPr wrap="square" rtlCol="0">
              <a:spAutoFit/>
            </a:bodyPr>
            <a:lstStyle/>
            <a:p>
              <a:pPr algn="just">
                <a:lnSpc>
                  <a:spcPct val="150000"/>
                </a:lnSpc>
              </a:pPr>
              <a:r>
                <a:rPr lang="vi-VN"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Nội dung chính của đoạn văn: </a:t>
              </a:r>
              <a:r>
                <a:rPr lang="vi-VN"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Nói về bức tranh của Kiều Phương</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图片 2">
            <a:extLst>
              <a:ext uri="{FF2B5EF4-FFF2-40B4-BE49-F238E27FC236}">
                <a16:creationId xmlns:a16="http://schemas.microsoft.com/office/drawing/2014/main" id="{E807DC2E-CDF5-5D9E-68CE-D5314BDE7D1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6748" y="542144"/>
            <a:ext cx="1701677" cy="1701677"/>
          </a:xfrm>
          <a:prstGeom prst="rect">
            <a:avLst/>
          </a:prstGeom>
        </p:spPr>
      </p:pic>
      <p:grpSp>
        <p:nvGrpSpPr>
          <p:cNvPr id="14" name="组合 33">
            <a:extLst>
              <a:ext uri="{FF2B5EF4-FFF2-40B4-BE49-F238E27FC236}">
                <a16:creationId xmlns:a16="http://schemas.microsoft.com/office/drawing/2014/main" id="{9C7A0A21-0AB9-9229-F04B-9879288393BE}"/>
              </a:ext>
            </a:extLst>
          </p:cNvPr>
          <p:cNvGrpSpPr/>
          <p:nvPr/>
        </p:nvGrpSpPr>
        <p:grpSpPr>
          <a:xfrm>
            <a:off x="2248206" y="2296323"/>
            <a:ext cx="7964740" cy="793115"/>
            <a:chOff x="6744" y="6406"/>
            <a:chExt cx="12075" cy="1249"/>
          </a:xfrm>
        </p:grpSpPr>
        <p:grpSp>
          <p:nvGrpSpPr>
            <p:cNvPr id="15" name="组合 34">
              <a:extLst>
                <a:ext uri="{FF2B5EF4-FFF2-40B4-BE49-F238E27FC236}">
                  <a16:creationId xmlns:a16="http://schemas.microsoft.com/office/drawing/2014/main" id="{05F6E3BB-59F4-E040-46A8-2CA317FDE477}"/>
                </a:ext>
              </a:extLst>
            </p:cNvPr>
            <p:cNvGrpSpPr/>
            <p:nvPr/>
          </p:nvGrpSpPr>
          <p:grpSpPr>
            <a:xfrm>
              <a:off x="6744" y="6427"/>
              <a:ext cx="1198" cy="1228"/>
              <a:chOff x="11167" y="6123"/>
              <a:chExt cx="1198" cy="1228"/>
            </a:xfrm>
          </p:grpSpPr>
          <p:sp>
            <p:nvSpPr>
              <p:cNvPr id="17" name="椭圆 1">
                <a:extLst>
                  <a:ext uri="{FF2B5EF4-FFF2-40B4-BE49-F238E27FC236}">
                    <a16:creationId xmlns:a16="http://schemas.microsoft.com/office/drawing/2014/main" id="{C14E8358-EA18-BF37-69F9-3B118333B4F1}"/>
                  </a:ext>
                </a:extLst>
              </p:cNvPr>
              <p:cNvSpPr>
                <a:spLocks noChangeArrowheads="1"/>
              </p:cNvSpPr>
              <p:nvPr/>
            </p:nvSpPr>
            <p:spPr bwMode="auto">
              <a:xfrm>
                <a:off x="11167" y="6123"/>
                <a:ext cx="1146" cy="1146"/>
              </a:xfrm>
              <a:prstGeom prst="roundRect">
                <a:avLst/>
              </a:prstGeom>
              <a:solidFill>
                <a:srgbClr val="E2B3BD"/>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18" name="TextBox 32">
                <a:extLst>
                  <a:ext uri="{FF2B5EF4-FFF2-40B4-BE49-F238E27FC236}">
                    <a16:creationId xmlns:a16="http://schemas.microsoft.com/office/drawing/2014/main" id="{BDF78874-9B0C-356B-FF90-BB4302DD9C92}"/>
                  </a:ext>
                </a:extLst>
              </p:cNvPr>
              <p:cNvSpPr txBox="1">
                <a:spLocks noChangeArrowheads="1"/>
              </p:cNvSpPr>
              <p:nvPr/>
            </p:nvSpPr>
            <p:spPr bwMode="auto">
              <a:xfrm>
                <a:off x="11266" y="6236"/>
                <a:ext cx="1099" cy="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rPr>
                  <a:t>02</a:t>
                </a:r>
              </a:p>
            </p:txBody>
          </p:sp>
        </p:grpSp>
        <p:sp>
          <p:nvSpPr>
            <p:cNvPr id="16" name="TextBox 76">
              <a:extLst>
                <a:ext uri="{FF2B5EF4-FFF2-40B4-BE49-F238E27FC236}">
                  <a16:creationId xmlns:a16="http://schemas.microsoft.com/office/drawing/2014/main" id="{4C741EF0-42B6-C51C-55C3-847A19D19CA9}"/>
                </a:ext>
              </a:extLst>
            </p:cNvPr>
            <p:cNvSpPr txBox="1"/>
            <p:nvPr/>
          </p:nvSpPr>
          <p:spPr>
            <a:xfrm>
              <a:off x="8461" y="6406"/>
              <a:ext cx="10358" cy="872"/>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400" i="0" u="none" strike="noStrike" cap="none" normalizeH="0" baseline="0">
                  <a:ln>
                    <a:noFill/>
                  </a:ln>
                  <a:solidFill>
                    <a:schemeClr val="tx1">
                      <a:lumMod val="75000"/>
                      <a:lumOff val="25000"/>
                    </a:schemeClr>
                  </a:solidFill>
                  <a:effectLst/>
                  <a:uLnTx/>
                  <a:uFillTx/>
                  <a:latin typeface="仓耳羽辰体-谷力 W04" panose="02020400000000000000" pitchFamily="18" charset="-122"/>
                  <a:ea typeface="仓耳羽辰体-谷力 W04" panose="02020400000000000000" pitchFamily="18" charset="-122"/>
                  <a:cs typeface="+mn-ea"/>
                </a:defRPr>
              </a:lvl1pPr>
            </a:lstStyle>
            <a:p>
              <a:pPr algn="just">
                <a:lnSpc>
                  <a:spcPct val="150000"/>
                </a:lnSpc>
              </a:pPr>
              <a:r>
                <a:rPr lang="vi-VN"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Trình tự sắp xếp các câu văn: </a:t>
              </a:r>
              <a:r>
                <a:rPr lang="vi-VN"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miêu tả sự vật từ xa đến gần</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9" name="图片 40">
            <a:extLst>
              <a:ext uri="{FF2B5EF4-FFF2-40B4-BE49-F238E27FC236}">
                <a16:creationId xmlns:a16="http://schemas.microsoft.com/office/drawing/2014/main" id="{33FBE948-5C2B-6D4A-98EC-BA7E09745E3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66974" y="3394701"/>
            <a:ext cx="1701677" cy="1701677"/>
          </a:xfrm>
          <a:prstGeom prst="rect">
            <a:avLst/>
          </a:prstGeom>
        </p:spPr>
      </p:pic>
      <p:grpSp>
        <p:nvGrpSpPr>
          <p:cNvPr id="20" name="组合 33">
            <a:extLst>
              <a:ext uri="{FF2B5EF4-FFF2-40B4-BE49-F238E27FC236}">
                <a16:creationId xmlns:a16="http://schemas.microsoft.com/office/drawing/2014/main" id="{0F860434-3381-D546-8AB5-7CB9B0C25B49}"/>
              </a:ext>
            </a:extLst>
          </p:cNvPr>
          <p:cNvGrpSpPr/>
          <p:nvPr/>
        </p:nvGrpSpPr>
        <p:grpSpPr>
          <a:xfrm>
            <a:off x="2555850" y="3233038"/>
            <a:ext cx="7657096" cy="1882775"/>
            <a:chOff x="6744" y="6270"/>
            <a:chExt cx="9044" cy="2965"/>
          </a:xfrm>
        </p:grpSpPr>
        <p:grpSp>
          <p:nvGrpSpPr>
            <p:cNvPr id="21" name="组合 34">
              <a:extLst>
                <a:ext uri="{FF2B5EF4-FFF2-40B4-BE49-F238E27FC236}">
                  <a16:creationId xmlns:a16="http://schemas.microsoft.com/office/drawing/2014/main" id="{3C883A33-EFCB-7003-0653-CDD305F04893}"/>
                </a:ext>
              </a:extLst>
            </p:cNvPr>
            <p:cNvGrpSpPr/>
            <p:nvPr/>
          </p:nvGrpSpPr>
          <p:grpSpPr>
            <a:xfrm>
              <a:off x="6744" y="6427"/>
              <a:ext cx="1416" cy="2808"/>
              <a:chOff x="11167" y="6123"/>
              <a:chExt cx="1416" cy="2808"/>
            </a:xfrm>
          </p:grpSpPr>
          <p:sp>
            <p:nvSpPr>
              <p:cNvPr id="23" name="椭圆 1">
                <a:extLst>
                  <a:ext uri="{FF2B5EF4-FFF2-40B4-BE49-F238E27FC236}">
                    <a16:creationId xmlns:a16="http://schemas.microsoft.com/office/drawing/2014/main" id="{EB767D91-7B86-6F5C-6C35-DED95A42A6E8}"/>
                  </a:ext>
                </a:extLst>
              </p:cNvPr>
              <p:cNvSpPr>
                <a:spLocks noChangeArrowheads="1"/>
              </p:cNvSpPr>
              <p:nvPr/>
            </p:nvSpPr>
            <p:spPr bwMode="auto">
              <a:xfrm>
                <a:off x="11167" y="6123"/>
                <a:ext cx="1146" cy="1146"/>
              </a:xfrm>
              <a:prstGeom prst="roundRect">
                <a:avLst/>
              </a:prstGeom>
              <a:solidFill>
                <a:schemeClr val="accent1">
                  <a:lumMod val="20000"/>
                  <a:lumOff val="80000"/>
                </a:schemeClr>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24" name="TextBox 32">
                <a:extLst>
                  <a:ext uri="{FF2B5EF4-FFF2-40B4-BE49-F238E27FC236}">
                    <a16:creationId xmlns:a16="http://schemas.microsoft.com/office/drawing/2014/main" id="{B18AA9E6-8BCE-AF96-EA95-E3B0F2185B88}"/>
                  </a:ext>
                </a:extLst>
              </p:cNvPr>
              <p:cNvSpPr txBox="1">
                <a:spLocks noChangeArrowheads="1"/>
              </p:cNvSpPr>
              <p:nvPr/>
            </p:nvSpPr>
            <p:spPr bwMode="auto">
              <a:xfrm>
                <a:off x="11266" y="6236"/>
                <a:ext cx="1099" cy="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rPr>
                  <a:t>03</a:t>
                </a:r>
              </a:p>
            </p:txBody>
          </p:sp>
          <p:sp>
            <p:nvSpPr>
              <p:cNvPr id="36" name="椭圆 1">
                <a:extLst>
                  <a:ext uri="{FF2B5EF4-FFF2-40B4-BE49-F238E27FC236}">
                    <a16:creationId xmlns:a16="http://schemas.microsoft.com/office/drawing/2014/main" id="{EB767D91-7B86-6F5C-6C35-DED95A42A6E8}"/>
                  </a:ext>
                </a:extLst>
              </p:cNvPr>
              <p:cNvSpPr>
                <a:spLocks noChangeArrowheads="1"/>
              </p:cNvSpPr>
              <p:nvPr/>
            </p:nvSpPr>
            <p:spPr bwMode="auto">
              <a:xfrm>
                <a:off x="11511" y="7785"/>
                <a:ext cx="1072" cy="1146"/>
              </a:xfrm>
              <a:prstGeom prst="roundRect">
                <a:avLst/>
              </a:prstGeom>
              <a:solidFill>
                <a:schemeClr val="accent4">
                  <a:lumMod val="20000"/>
                  <a:lumOff val="80000"/>
                </a:schemeClr>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rPr>
                  <a:t>04</a:t>
                </a:r>
                <a:endParaRPr kumimoji="0" lang="zh-CN" altLang="en-US" sz="4000" b="1" i="0" u="none" strike="noStrike" kern="1200" cap="none" spc="0" normalizeH="0" baseline="0" noProof="0" dirty="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endParaRPr>
              </a:p>
            </p:txBody>
          </p:sp>
        </p:grpSp>
        <p:sp>
          <p:nvSpPr>
            <p:cNvPr id="22" name="TextBox 76">
              <a:extLst>
                <a:ext uri="{FF2B5EF4-FFF2-40B4-BE49-F238E27FC236}">
                  <a16:creationId xmlns:a16="http://schemas.microsoft.com/office/drawing/2014/main" id="{BA4318BA-CEDE-E299-DA04-6DCB7E3CB1A3}"/>
                </a:ext>
              </a:extLst>
            </p:cNvPr>
            <p:cNvSpPr txBox="1"/>
            <p:nvPr/>
          </p:nvSpPr>
          <p:spPr>
            <a:xfrm>
              <a:off x="8140" y="6270"/>
              <a:ext cx="7648" cy="1599"/>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400" i="0" u="none" strike="noStrike" cap="none" normalizeH="0" baseline="0">
                  <a:ln>
                    <a:noFill/>
                  </a:ln>
                  <a:solidFill>
                    <a:schemeClr val="tx1">
                      <a:lumMod val="75000"/>
                      <a:lumOff val="25000"/>
                    </a:schemeClr>
                  </a:solidFill>
                  <a:effectLst/>
                  <a:uLnTx/>
                  <a:uFillTx/>
                  <a:latin typeface="仓耳羽辰体-谷力 W04" panose="02020400000000000000" pitchFamily="18" charset="-122"/>
                  <a:ea typeface="仓耳羽辰体-谷力 W04" panose="02020400000000000000" pitchFamily="18" charset="-122"/>
                  <a:cs typeface="+mn-ea"/>
                </a:defRPr>
              </a:lvl1pPr>
            </a:lstStyle>
            <a:p>
              <a:pPr algn="just">
                <a:lnSpc>
                  <a:spcPct val="150000"/>
                </a:lnSpc>
              </a:pPr>
              <a:r>
                <a:rPr lang="vi-VN"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Sự thống nhất về đề tài: </a:t>
              </a:r>
              <a:r>
                <a:rPr lang="vi-VN"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câu văn xoay quanh đề tài bức tranh</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6" name="图片 40">
            <a:extLst>
              <a:ext uri="{FF2B5EF4-FFF2-40B4-BE49-F238E27FC236}">
                <a16:creationId xmlns:a16="http://schemas.microsoft.com/office/drawing/2014/main" id="{2D890145-DCDD-FA0B-3066-04895EFB6DD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3358" y="2221141"/>
            <a:ext cx="1701677" cy="1701677"/>
          </a:xfrm>
          <a:prstGeom prst="rect">
            <a:avLst/>
          </a:prstGeom>
        </p:spPr>
      </p:pic>
      <p:sp>
        <p:nvSpPr>
          <p:cNvPr id="3" name="Rectangle 2"/>
          <p:cNvSpPr/>
          <p:nvPr/>
        </p:nvSpPr>
        <p:spPr>
          <a:xfrm>
            <a:off x="3820108" y="4276224"/>
            <a:ext cx="6096000" cy="923330"/>
          </a:xfrm>
          <a:prstGeom prst="rect">
            <a:avLst/>
          </a:prstGeom>
        </p:spPr>
        <p:txBody>
          <a:bodyPr>
            <a:spAutoFit/>
          </a:bodyPr>
          <a:lstStyle/>
          <a:p>
            <a:pPr algn="just">
              <a:lnSpc>
                <a:spcPct val="150000"/>
              </a:lnSpc>
              <a:spcAft>
                <a:spcPts val="0"/>
              </a:spcAft>
            </a:pPr>
            <a:r>
              <a:rPr lang="vi-VN"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 liên kết về mặt hình thức: </a:t>
            </a:r>
            <a:r>
              <a:rPr lang="vi-VN"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từ đồng nghĩa và các từ ngữ được lặp lại ( bức tranh, tranh, chú bé, chú)</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92301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6"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1+#ppt_w/2"/>
                                          </p:val>
                                        </p:tav>
                                        <p:tav tm="100000">
                                          <p:val>
                                            <p:strVal val="#ppt_x"/>
                                          </p:val>
                                        </p:tav>
                                      </p:tavLst>
                                    </p:anim>
                                    <p:anim calcmode="lin" valueType="num">
                                      <p:cBhvr additive="base">
                                        <p:cTn id="33" dur="75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750" fill="hold"/>
                                        <p:tgtEl>
                                          <p:spTgt spid="4"/>
                                        </p:tgtEl>
                                        <p:attrNameLst>
                                          <p:attrName>ppt_x</p:attrName>
                                        </p:attrNameLst>
                                      </p:cBhvr>
                                      <p:tavLst>
                                        <p:tav tm="0">
                                          <p:val>
                                            <p:strVal val="#ppt_x"/>
                                          </p:val>
                                        </p:tav>
                                        <p:tav tm="100000">
                                          <p:val>
                                            <p:strVal val="#ppt_x"/>
                                          </p:val>
                                        </p:tav>
                                      </p:tavLst>
                                    </p:anim>
                                    <p:anim calcmode="lin" valueType="num">
                                      <p:cBhvr additive="base">
                                        <p:cTn id="37" dur="750" fill="hold"/>
                                        <p:tgtEl>
                                          <p:spTgt spid="4"/>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750" fill="hold"/>
                                        <p:tgtEl>
                                          <p:spTgt spid="19"/>
                                        </p:tgtEl>
                                        <p:attrNameLst>
                                          <p:attrName>ppt_x</p:attrName>
                                        </p:attrNameLst>
                                      </p:cBhvr>
                                      <p:tavLst>
                                        <p:tav tm="0">
                                          <p:val>
                                            <p:strVal val="1+#ppt_w/2"/>
                                          </p:val>
                                        </p:tav>
                                        <p:tav tm="100000">
                                          <p:val>
                                            <p:strVal val="#ppt_x"/>
                                          </p:val>
                                        </p:tav>
                                      </p:tavLst>
                                    </p:anim>
                                    <p:anim calcmode="lin" valueType="num">
                                      <p:cBhvr additive="base">
                                        <p:cTn id="41" dur="750" fill="hold"/>
                                        <p:tgtEl>
                                          <p:spTgt spid="1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750" fill="hold"/>
                                        <p:tgtEl>
                                          <p:spTgt spid="14"/>
                                        </p:tgtEl>
                                        <p:attrNameLst>
                                          <p:attrName>ppt_x</p:attrName>
                                        </p:attrNameLst>
                                      </p:cBhvr>
                                      <p:tavLst>
                                        <p:tav tm="0">
                                          <p:val>
                                            <p:strVal val="#ppt_x"/>
                                          </p:val>
                                        </p:tav>
                                        <p:tav tm="100000">
                                          <p:val>
                                            <p:strVal val="#ppt_x"/>
                                          </p:val>
                                        </p:tav>
                                      </p:tavLst>
                                    </p:anim>
                                    <p:anim calcmode="lin" valueType="num">
                                      <p:cBhvr additive="base">
                                        <p:cTn id="45" dur="75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6"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750" fill="hold"/>
                                        <p:tgtEl>
                                          <p:spTgt spid="26"/>
                                        </p:tgtEl>
                                        <p:attrNameLst>
                                          <p:attrName>ppt_x</p:attrName>
                                        </p:attrNameLst>
                                      </p:cBhvr>
                                      <p:tavLst>
                                        <p:tav tm="0">
                                          <p:val>
                                            <p:strVal val="1+#ppt_w/2"/>
                                          </p:val>
                                        </p:tav>
                                        <p:tav tm="100000">
                                          <p:val>
                                            <p:strVal val="#ppt_x"/>
                                          </p:val>
                                        </p:tav>
                                      </p:tavLst>
                                    </p:anim>
                                    <p:anim calcmode="lin" valueType="num">
                                      <p:cBhvr additive="base">
                                        <p:cTn id="49" dur="750" fill="hold"/>
                                        <p:tgtEl>
                                          <p:spTgt spid="26"/>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750" fill="hold"/>
                                        <p:tgtEl>
                                          <p:spTgt spid="20"/>
                                        </p:tgtEl>
                                        <p:attrNameLst>
                                          <p:attrName>ppt_x</p:attrName>
                                        </p:attrNameLst>
                                      </p:cBhvr>
                                      <p:tavLst>
                                        <p:tav tm="0">
                                          <p:val>
                                            <p:strVal val="#ppt_x"/>
                                          </p:val>
                                        </p:tav>
                                        <p:tav tm="100000">
                                          <p:val>
                                            <p:strVal val="#ppt_x"/>
                                          </p:val>
                                        </p:tav>
                                      </p:tavLst>
                                    </p:anim>
                                    <p:anim calcmode="lin" valueType="num">
                                      <p:cBhvr additive="base">
                                        <p:cTn id="53" dur="750" fill="hold"/>
                                        <p:tgtEl>
                                          <p:spTgt spid="2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313519"/>
            <a:ext cx="12341727" cy="6411272"/>
            <a:chOff x="9835" y="-455139"/>
            <a:chExt cx="12341727" cy="6411272"/>
          </a:xfrm>
        </p:grpSpPr>
        <p:grpSp>
          <p:nvGrpSpPr>
            <p:cNvPr id="8" name="组合 7"/>
            <p:cNvGrpSpPr/>
            <p:nvPr/>
          </p:nvGrpSpPr>
          <p:grpSpPr>
            <a:xfrm>
              <a:off x="9835" y="-455139"/>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grpSp>
      <p:pic>
        <p:nvPicPr>
          <p:cNvPr id="102" name="图片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sp>
        <p:nvSpPr>
          <p:cNvPr id="3" name="文本框 2">
            <a:extLst>
              <a:ext uri="{FF2B5EF4-FFF2-40B4-BE49-F238E27FC236}">
                <a16:creationId xmlns:a16="http://schemas.microsoft.com/office/drawing/2014/main" id="{C2044EFA-BA68-C65E-ED7E-0C3673961678}"/>
              </a:ext>
            </a:extLst>
          </p:cNvPr>
          <p:cNvSpPr txBox="1"/>
          <p:nvPr/>
        </p:nvSpPr>
        <p:spPr>
          <a:xfrm>
            <a:off x="1501535" y="899577"/>
            <a:ext cx="784225" cy="649188"/>
          </a:xfrm>
          <a:prstGeom prst="ellipse">
            <a:avLst/>
          </a:prstGeom>
          <a:gradFill>
            <a:gsLst>
              <a:gs pos="24000">
                <a:srgbClr val="F59F11"/>
              </a:gs>
              <a:gs pos="92000">
                <a:srgbClr val="FDCF0A">
                  <a:alpha val="95000"/>
                </a:srgbClr>
              </a:gs>
            </a:gsLst>
            <a:lin ang="8100000" scaled="1"/>
          </a:gradFill>
          <a:effectLst>
            <a:outerShdw blurRad="63500" sx="102000" sy="102000" algn="ctr" rotWithShape="0">
              <a:prstClr val="black">
                <a:alpha val="18000"/>
              </a:prstClr>
            </a:outerShdw>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思源黑体 CN Light" panose="020B0300000000000000" charset="-122"/>
                <a:ea typeface="思源黑体 CN Light" panose="020B0300000000000000" charset="-122"/>
                <a:cs typeface="+mn-cs"/>
              </a:rPr>
              <a:t>2.</a:t>
            </a:r>
          </a:p>
        </p:txBody>
      </p:sp>
      <p:sp>
        <p:nvSpPr>
          <p:cNvPr id="5" name="文本框 19">
            <a:extLst>
              <a:ext uri="{FF2B5EF4-FFF2-40B4-BE49-F238E27FC236}">
                <a16:creationId xmlns:a16="http://schemas.microsoft.com/office/drawing/2014/main" id="{ED681218-8BBE-22CE-BF09-8278E75CFBC9}"/>
              </a:ext>
            </a:extLst>
          </p:cNvPr>
          <p:cNvSpPr txBox="1"/>
          <p:nvPr/>
        </p:nvSpPr>
        <p:spPr>
          <a:xfrm>
            <a:off x="2340144" y="925555"/>
            <a:ext cx="32195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Kết</a:t>
            </a:r>
            <a:r>
              <a:rPr kumimoji="0" lang="en-US" altLang="zh-CN" sz="28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luận</a:t>
            </a:r>
            <a:r>
              <a:rPr kumimoji="0" lang="en-US" altLang="zh-CN" sz="28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a:t>
            </a:r>
            <a:endParaRPr kumimoji="0" lang="zh-CN" altLang="en-US" sz="28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pic>
        <p:nvPicPr>
          <p:cNvPr id="6" name="图片 52">
            <a:extLst>
              <a:ext uri="{FF2B5EF4-FFF2-40B4-BE49-F238E27FC236}">
                <a16:creationId xmlns:a16="http://schemas.microsoft.com/office/drawing/2014/main" id="{B40A066E-B98E-006E-8067-E6DDE467F3D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4039" y="2481202"/>
            <a:ext cx="2895640" cy="3396416"/>
          </a:xfrm>
          <a:prstGeom prst="rect">
            <a:avLst/>
          </a:prstGeom>
        </p:spPr>
      </p:pic>
      <p:sp>
        <p:nvSpPr>
          <p:cNvPr id="2" name="Rectangle 1"/>
          <p:cNvSpPr/>
          <p:nvPr/>
        </p:nvSpPr>
        <p:spPr>
          <a:xfrm>
            <a:off x="2703880" y="1456727"/>
            <a:ext cx="7629451" cy="3785652"/>
          </a:xfrm>
          <a:prstGeom prst="rect">
            <a:avLst/>
          </a:prstGeom>
        </p:spPr>
        <p:txBody>
          <a:bodyPr wrap="square">
            <a:spAutoFit/>
          </a:bodyPr>
          <a:lstStyle/>
          <a:p>
            <a:pPr algn="just">
              <a:lnSpc>
                <a:spcPct val="150000"/>
              </a:lnSpc>
              <a:spcAft>
                <a:spcPts val="100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lạc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liền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latin typeface="Times New Roman" panose="02020603050405020304" pitchFamily="18" charset="0"/>
                <a:ea typeface="Calibri" panose="020F0502020204030204" pitchFamily="34" charset="0"/>
                <a:cs typeface="Times New Roman" panose="02020603050405020304" pitchFamily="18" charset="0"/>
              </a:rPr>
              <a:t> dung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nối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7142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par>
                                <p:cTn id="29" presetID="14" presetClass="entr" presetSubtype="10" fill="hold" nodeType="withEffect">
                                  <p:stCondLst>
                                    <p:cond delay="75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313519"/>
            <a:ext cx="12341727" cy="6411272"/>
            <a:chOff x="9835" y="-455139"/>
            <a:chExt cx="12341727" cy="6411272"/>
          </a:xfrm>
        </p:grpSpPr>
        <p:grpSp>
          <p:nvGrpSpPr>
            <p:cNvPr id="8" name="组合 7"/>
            <p:cNvGrpSpPr/>
            <p:nvPr/>
          </p:nvGrpSpPr>
          <p:grpSpPr>
            <a:xfrm>
              <a:off x="9835" y="-455139"/>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grpSp>
      <p:pic>
        <p:nvPicPr>
          <p:cNvPr id="102" name="图片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9" name="图片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3840" y="5359949"/>
            <a:ext cx="1931696" cy="1498051"/>
          </a:xfrm>
          <a:prstGeom prst="rect">
            <a:avLst/>
          </a:prstGeom>
        </p:spPr>
      </p:pic>
      <p:pic>
        <p:nvPicPr>
          <p:cNvPr id="100" name="图片 9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930" y="5741177"/>
            <a:ext cx="3531115" cy="1106868"/>
          </a:xfrm>
          <a:prstGeom prst="rect">
            <a:avLst/>
          </a:prstGeom>
        </p:spPr>
      </p:pic>
      <p:pic>
        <p:nvPicPr>
          <p:cNvPr id="97" name="图片 9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sp>
        <p:nvSpPr>
          <p:cNvPr id="3" name="文本框 2">
            <a:extLst>
              <a:ext uri="{FF2B5EF4-FFF2-40B4-BE49-F238E27FC236}">
                <a16:creationId xmlns:a16="http://schemas.microsoft.com/office/drawing/2014/main" id="{C2044EFA-BA68-C65E-ED7E-0C3673961678}"/>
              </a:ext>
            </a:extLst>
          </p:cNvPr>
          <p:cNvSpPr txBox="1"/>
          <p:nvPr/>
        </p:nvSpPr>
        <p:spPr>
          <a:xfrm>
            <a:off x="1501535" y="899577"/>
            <a:ext cx="784225" cy="649188"/>
          </a:xfrm>
          <a:prstGeom prst="ellipse">
            <a:avLst/>
          </a:prstGeom>
          <a:gradFill>
            <a:gsLst>
              <a:gs pos="24000">
                <a:srgbClr val="F59F11"/>
              </a:gs>
              <a:gs pos="92000">
                <a:srgbClr val="FDCF0A">
                  <a:alpha val="95000"/>
                </a:srgbClr>
              </a:gs>
            </a:gsLst>
            <a:lin ang="8100000" scaled="1"/>
          </a:gradFill>
          <a:effectLst>
            <a:outerShdw blurRad="63500" sx="102000" sy="102000" algn="ctr" rotWithShape="0">
              <a:prstClr val="black">
                <a:alpha val="18000"/>
              </a:prstClr>
            </a:outerShdw>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思源黑体 CN Light" panose="020B0300000000000000" charset="-122"/>
                <a:ea typeface="思源黑体 CN Light" panose="020B0300000000000000" charset="-122"/>
                <a:cs typeface="+mn-cs"/>
              </a:rPr>
              <a:t>2.</a:t>
            </a:r>
          </a:p>
        </p:txBody>
      </p:sp>
      <p:sp>
        <p:nvSpPr>
          <p:cNvPr id="5" name="文本框 19">
            <a:extLst>
              <a:ext uri="{FF2B5EF4-FFF2-40B4-BE49-F238E27FC236}">
                <a16:creationId xmlns:a16="http://schemas.microsoft.com/office/drawing/2014/main" id="{ED681218-8BBE-22CE-BF09-8278E75CFBC9}"/>
              </a:ext>
            </a:extLst>
          </p:cNvPr>
          <p:cNvSpPr txBox="1"/>
          <p:nvPr/>
        </p:nvSpPr>
        <p:spPr>
          <a:xfrm>
            <a:off x="2340144" y="925555"/>
            <a:ext cx="32195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Kết</a:t>
            </a:r>
            <a:r>
              <a:rPr kumimoji="0" lang="en-US" altLang="zh-CN" sz="28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 </a:t>
            </a:r>
            <a:r>
              <a:rPr kumimoji="0" lang="en-US" altLang="zh-CN" sz="2800" b="1" i="0" u="none" strike="noStrike" kern="1200" cap="none" spc="0" normalizeH="0" baseline="0" noProof="0" dirty="0" err="1">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luận</a:t>
            </a:r>
            <a:r>
              <a:rPr kumimoji="0" lang="en-US" altLang="zh-CN" sz="28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rPr>
              <a:t>.</a:t>
            </a:r>
            <a:endParaRPr kumimoji="0" lang="zh-CN" altLang="en-US" sz="2800" b="1" i="0" u="none" strike="noStrike" kern="1200" cap="none" spc="0" normalizeH="0" baseline="0" noProof="0" dirty="0">
              <a:ln>
                <a:noFill/>
              </a:ln>
              <a:solidFill>
                <a:srgbClr val="D54529"/>
              </a:solidFill>
              <a:effectLst/>
              <a:uLnTx/>
              <a:uFillTx/>
              <a:latin typeface="Times New Roman" panose="02020603050405020304" pitchFamily="18" charset="0"/>
              <a:ea typeface="思源黑体 CN Light" panose="020B0300000000000000" charset="-122"/>
              <a:cs typeface="Times New Roman" panose="02020603050405020304" pitchFamily="18" charset="0"/>
            </a:endParaRPr>
          </a:p>
        </p:txBody>
      </p:sp>
      <p:pic>
        <p:nvPicPr>
          <p:cNvPr id="6" name="图片 52">
            <a:extLst>
              <a:ext uri="{FF2B5EF4-FFF2-40B4-BE49-F238E27FC236}">
                <a16:creationId xmlns:a16="http://schemas.microsoft.com/office/drawing/2014/main" id="{B40A066E-B98E-006E-8067-E6DDE467F3D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9681" y="2404821"/>
            <a:ext cx="2895640" cy="3396416"/>
          </a:xfrm>
          <a:prstGeom prst="rect">
            <a:avLst/>
          </a:prstGeom>
        </p:spPr>
      </p:pic>
      <p:sp>
        <p:nvSpPr>
          <p:cNvPr id="4" name="Rectangle 3"/>
          <p:cNvSpPr/>
          <p:nvPr/>
        </p:nvSpPr>
        <p:spPr>
          <a:xfrm>
            <a:off x="3300702" y="1752410"/>
            <a:ext cx="6782631" cy="3046988"/>
          </a:xfrm>
          <a:prstGeom prst="rect">
            <a:avLst/>
          </a:prstGeom>
        </p:spPr>
        <p:txBody>
          <a:bodyPr wrap="square">
            <a:spAutoFit/>
          </a:bodyPr>
          <a:lstStyle/>
          <a:p>
            <a:r>
              <a:rPr lang="en-US" sz="3200" b="1" dirty="0" err="1">
                <a:latin typeface="Times New Roman" panose="02020603050405020304" pitchFamily="18" charset="0"/>
                <a:ea typeface="Calibri" panose="020F0502020204030204" pitchFamily="34" charset="0"/>
              </a:rPr>
              <a:t>Liên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kết</a:t>
            </a:r>
            <a:r>
              <a:rPr lang="en-US" sz="3200" b="1" dirty="0">
                <a:latin typeface="Times New Roman" panose="02020603050405020304" pitchFamily="18" charset="0"/>
                <a:ea typeface="Calibri" panose="020F0502020204030204" pitchFamily="34" charset="0"/>
              </a:rPr>
              <a: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quan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hệ</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về</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mặt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hình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thức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giữa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câu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trong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đoạn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văn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hoặc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giữa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đoạn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trong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văn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bản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thể</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hiện</a:t>
            </a:r>
            <a:r>
              <a:rPr lang="en-US" sz="3200" dirty="0">
                <a:latin typeface="Times New Roman" panose="02020603050405020304" pitchFamily="18" charset="0"/>
                <a:ea typeface="Calibri" panose="020F0502020204030204" pitchFamily="34" charset="0"/>
              </a:rPr>
              <a:t> qua </a:t>
            </a:r>
            <a:r>
              <a:rPr lang="en-US" sz="3200" dirty="0" err="1">
                <a:latin typeface="Times New Roman" panose="02020603050405020304" pitchFamily="18" charset="0"/>
                <a:ea typeface="Calibri" panose="020F0502020204030204" pitchFamily="34" charset="0"/>
              </a:rPr>
              <a:t>các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phương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tiện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ngôn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ngữ</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như</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từ</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ngữ</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nối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từ</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ngữ</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lập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từ</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ngữ</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thay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thế</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từ</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đồng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nghĩa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từ</a:t>
            </a:r>
            <a:r>
              <a:rPr lang="en-US" sz="3200" dirty="0">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33277609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1000"/>
                                        <p:tgtEl>
                                          <p:spTgt spid="98"/>
                                        </p:tgtEl>
                                      </p:cBhvr>
                                    </p:animEffect>
                                    <p:anim calcmode="lin" valueType="num">
                                      <p:cBhvr>
                                        <p:cTn id="18" dur="1000" fill="hold"/>
                                        <p:tgtEl>
                                          <p:spTgt spid="98"/>
                                        </p:tgtEl>
                                        <p:attrNameLst>
                                          <p:attrName>ppt_x</p:attrName>
                                        </p:attrNameLst>
                                      </p:cBhvr>
                                      <p:tavLst>
                                        <p:tav tm="0">
                                          <p:val>
                                            <p:strVal val="#ppt_x"/>
                                          </p:val>
                                        </p:tav>
                                        <p:tav tm="100000">
                                          <p:val>
                                            <p:strVal val="#ppt_x"/>
                                          </p:val>
                                        </p:tav>
                                      </p:tavLst>
                                    </p:anim>
                                    <p:anim calcmode="lin" valueType="num">
                                      <p:cBhvr>
                                        <p:cTn id="19" dur="1000" fill="hold"/>
                                        <p:tgtEl>
                                          <p:spTgt spid="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anim calcmode="lin" valueType="num">
                                      <p:cBhvr>
                                        <p:cTn id="23" dur="1000" fill="hold"/>
                                        <p:tgtEl>
                                          <p:spTgt spid="100"/>
                                        </p:tgtEl>
                                        <p:attrNameLst>
                                          <p:attrName>ppt_x</p:attrName>
                                        </p:attrNameLst>
                                      </p:cBhvr>
                                      <p:tavLst>
                                        <p:tav tm="0">
                                          <p:val>
                                            <p:strVal val="#ppt_x"/>
                                          </p:val>
                                        </p:tav>
                                        <p:tav tm="100000">
                                          <p:val>
                                            <p:strVal val="#ppt_x"/>
                                          </p:val>
                                        </p:tav>
                                      </p:tavLst>
                                    </p:anim>
                                    <p:anim calcmode="lin" valueType="num">
                                      <p:cBhvr>
                                        <p:cTn id="24" dur="1000" fill="hold"/>
                                        <p:tgtEl>
                                          <p:spTgt spid="100"/>
                                        </p:tgtEl>
                                        <p:attrNameLst>
                                          <p:attrName>ppt_y</p:attrName>
                                        </p:attrNameLst>
                                      </p:cBhvr>
                                      <p:tavLst>
                                        <p:tav tm="0">
                                          <p:val>
                                            <p:strVal val="#ppt_y+.1"/>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par>
                                <p:cTn id="29" presetID="14" presetClass="entr" presetSubtype="10" fill="hold" nodeType="withEffect">
                                  <p:stCondLst>
                                    <p:cond delay="75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2145</Words>
  <Application>Microsoft Office PowerPoint</Application>
  <PresentationFormat>Widescreen</PresentationFormat>
  <Paragraphs>110</Paragraphs>
  <Slides>24</Slides>
  <Notes>20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24</vt:i4>
      </vt:variant>
    </vt:vector>
  </HeadingPairs>
  <TitlesOfParts>
    <vt:vector size="38" baseType="lpstr">
      <vt:lpstr>等线</vt:lpstr>
      <vt:lpstr>等线 Light</vt:lpstr>
      <vt:lpstr>微软雅黑</vt:lpstr>
      <vt:lpstr>宋体</vt:lpstr>
      <vt:lpstr>Arial</vt:lpstr>
      <vt:lpstr>Calibri</vt:lpstr>
      <vt:lpstr>Calibri Light</vt:lpstr>
      <vt:lpstr>Open Sans</vt:lpstr>
      <vt:lpstr>Roboto Light</vt:lpstr>
      <vt:lpstr>Times New Roman</vt:lpstr>
      <vt:lpstr>思源黑体 CN Light</vt:lpstr>
      <vt:lpstr>千图网拥有20W+精美PPT模板 更多PPT模板下载至：www.58pic.com/office/ppt​​</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OS</cp:lastModifiedBy>
  <cp:revision>251</cp:revision>
  <dcterms:created xsi:type="dcterms:W3CDTF">2018-02-23T07:21:57Z</dcterms:created>
  <dcterms:modified xsi:type="dcterms:W3CDTF">2024-05-21T02:35:12Z</dcterms:modified>
</cp:coreProperties>
</file>