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67" r:id="rId2"/>
    <p:sldId id="268" r:id="rId3"/>
    <p:sldId id="271" r:id="rId4"/>
    <p:sldId id="272" r:id="rId5"/>
    <p:sldId id="270" r:id="rId6"/>
    <p:sldId id="273" r:id="rId7"/>
    <p:sldId id="269" r:id="rId8"/>
    <p:sldId id="274" r:id="rId9"/>
    <p:sldId id="261" r:id="rId10"/>
    <p:sldId id="275" r:id="rId11"/>
    <p:sldId id="276" r:id="rId12"/>
    <p:sldId id="277" r:id="rId13"/>
    <p:sldId id="256" r:id="rId14"/>
    <p:sldId id="262" r:id="rId15"/>
    <p:sldId id="259" r:id="rId16"/>
    <p:sldId id="278" r:id="rId17"/>
    <p:sldId id="279" r:id="rId18"/>
    <p:sldId id="280" r:id="rId19"/>
    <p:sldId id="258" r:id="rId20"/>
    <p:sldId id="281" r:id="rId21"/>
    <p:sldId id="282" r:id="rId22"/>
    <p:sldId id="283" r:id="rId23"/>
    <p:sldId id="260" r:id="rId24"/>
    <p:sldId id="284" r:id="rId25"/>
    <p:sldId id="285" r:id="rId26"/>
    <p:sldId id="265" r:id="rId27"/>
    <p:sldId id="257" r:id="rId28"/>
    <p:sldId id="286" r:id="rId29"/>
    <p:sldId id="263" r:id="rId30"/>
    <p:sldId id="266" r:id="rId31"/>
  </p:sldIdLst>
  <p:sldSz cx="18288000" cy="10287000"/>
  <p:notesSz cx="6858000" cy="9144000"/>
  <p:embeddedFontLst>
    <p:embeddedFont>
      <p:font typeface="Londrina Solid" panose="020B0604020202020204" charset="0"/>
      <p:regular r:id="rId33"/>
    </p:embeddedFont>
    <p:embeddedFont>
      <p:font typeface="Patrick Hand" panose="00000500000000000000" pitchFamily="2" charset="0"/>
      <p:regular r:id="rId34"/>
    </p:embeddedFont>
    <p:embeddedFont>
      <p:font typeface="ROG Fonts" panose="00000500000000000000" pitchFamily="50" charset="0"/>
      <p:regular r:id="rId35"/>
    </p:embeddedFont>
    <p:embeddedFont>
      <p:font typeface="ไอติม" panose="020B0604020202020204" charset="-3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DE"/>
    <a:srgbClr val="FEEFC6"/>
    <a:srgbClr val="FEEFBC"/>
    <a:srgbClr val="F82C3E"/>
    <a:srgbClr val="B7EEE7"/>
    <a:srgbClr val="4F81BD"/>
    <a:srgbClr val="72DDD0"/>
    <a:srgbClr val="FFE1E9"/>
    <a:srgbClr val="FFC5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381" autoAdjust="0"/>
  </p:normalViewPr>
  <p:slideViewPr>
    <p:cSldViewPr>
      <p:cViewPr varScale="1">
        <p:scale>
          <a:sx n="39" d="100"/>
          <a:sy n="39" d="100"/>
        </p:scale>
        <p:origin x="89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3551E-38BA-4B80-8F2C-A7098030AD7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2D01B-C8C2-4582-935F-F5CCCA175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8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3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5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1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8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2D01B-C8C2-4582-935F-F5CCCA175F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0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sv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5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4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12" Type="http://schemas.openxmlformats.org/officeDocument/2006/relationships/slide" Target="slide8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5" Type="http://schemas.openxmlformats.org/officeDocument/2006/relationships/image" Target="../media/image13.svg"/><Relationship Id="rId10" Type="http://schemas.openxmlformats.org/officeDocument/2006/relationships/slide" Target="slide10.xml"/><Relationship Id="rId4" Type="http://schemas.openxmlformats.org/officeDocument/2006/relationships/slide" Target="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5.svg"/><Relationship Id="rId7" Type="http://schemas.openxmlformats.org/officeDocument/2006/relationships/image" Target="../media/image4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5.svg"/><Relationship Id="rId10" Type="http://schemas.openxmlformats.org/officeDocument/2006/relationships/image" Target="../media/image53.png"/><Relationship Id="rId4" Type="http://schemas.openxmlformats.org/officeDocument/2006/relationships/image" Target="../media/image24.png"/><Relationship Id="rId9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1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1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openxmlformats.org/officeDocument/2006/relationships/image" Target="../media/image13.sv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svg"/><Relationship Id="rId12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gif"/><Relationship Id="rId5" Type="http://schemas.openxmlformats.org/officeDocument/2006/relationships/image" Target="../media/image3.sv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image" Target="../media/image15.svg"/><Relationship Id="rId1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svg"/><Relationship Id="rId3" Type="http://schemas.openxmlformats.org/officeDocument/2006/relationships/audio" Target="../media/audio3.wav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.xml"/><Relationship Id="rId5" Type="http://schemas.microsoft.com/office/2007/relationships/hdphoto" Target="../media/hdphoto1.wdp"/><Relationship Id="rId10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8801" y="3312684"/>
            <a:ext cx="11730398" cy="2900947"/>
            <a:chOff x="0" y="0"/>
            <a:chExt cx="2102738" cy="429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2738" cy="429417"/>
            </a:xfrm>
            <a:custGeom>
              <a:avLst/>
              <a:gdLst/>
              <a:ahLst/>
              <a:cxnLst/>
              <a:rect l="l" t="t" r="r" b="b"/>
              <a:pathLst>
                <a:path w="2102738" h="429417">
                  <a:moveTo>
                    <a:pt x="1899538" y="0"/>
                  </a:moveTo>
                  <a:cubicBezTo>
                    <a:pt x="2011762" y="0"/>
                    <a:pt x="2102738" y="96128"/>
                    <a:pt x="2102738" y="214709"/>
                  </a:cubicBezTo>
                  <a:cubicBezTo>
                    <a:pt x="2102738" y="333289"/>
                    <a:pt x="2011762" y="429417"/>
                    <a:pt x="1899538" y="429417"/>
                  </a:cubicBezTo>
                  <a:lnTo>
                    <a:pt x="203200" y="429417"/>
                  </a:lnTo>
                  <a:cubicBezTo>
                    <a:pt x="90976" y="429417"/>
                    <a:pt x="0" y="333289"/>
                    <a:pt x="0" y="214709"/>
                  </a:cubicBezTo>
                  <a:cubicBezTo>
                    <a:pt x="0" y="961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A1F44"/>
            </a:solidFill>
            <a:ln w="57150" cap="sq">
              <a:solidFill>
                <a:srgbClr val="5169A2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2738" cy="467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01167" y="3703528"/>
            <a:ext cx="342562" cy="3425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20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30011" y="3703528"/>
            <a:ext cx="342562" cy="3425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58297" y="3703528"/>
            <a:ext cx="342562" cy="3425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D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87141" y="3703528"/>
            <a:ext cx="342562" cy="3425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009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15428" y="3703528"/>
            <a:ext cx="342562" cy="3425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CE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044271" y="3703528"/>
            <a:ext cx="342562" cy="3425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34A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8242" y="8121702"/>
            <a:ext cx="18520359" cy="4167081"/>
          </a:xfrm>
          <a:custGeom>
            <a:avLst/>
            <a:gdLst/>
            <a:ahLst/>
            <a:cxnLst/>
            <a:rect l="l" t="t" r="r" b="b"/>
            <a:pathLst>
              <a:path w="18520359" h="4167081">
                <a:moveTo>
                  <a:pt x="0" y="0"/>
                </a:moveTo>
                <a:lnTo>
                  <a:pt x="18520359" y="0"/>
                </a:lnTo>
                <a:lnTo>
                  <a:pt x="18520359" y="4167080"/>
                </a:lnTo>
                <a:lnTo>
                  <a:pt x="0" y="416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846568" y="3874808"/>
            <a:ext cx="4223257" cy="4114800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99082" y="1535985"/>
            <a:ext cx="4250091" cy="4545552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1370570" y="619233"/>
            <a:ext cx="4157852" cy="4114800"/>
          </a:xfrm>
          <a:custGeom>
            <a:avLst/>
            <a:gdLst/>
            <a:ahLst/>
            <a:cxnLst/>
            <a:rect l="l" t="t" r="r" b="b"/>
            <a:pathLst>
              <a:path w="4157852" h="4114800">
                <a:moveTo>
                  <a:pt x="0" y="0"/>
                </a:moveTo>
                <a:lnTo>
                  <a:pt x="4157852" y="0"/>
                </a:lnTo>
                <a:lnTo>
                  <a:pt x="4157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441185" y="572210"/>
            <a:ext cx="3873965" cy="4134786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3203545" y="4271361"/>
            <a:ext cx="11730398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G Fonts" panose="00000500000000000000" pitchFamily="50" charset="0"/>
              </a:rPr>
              <a:t>BOMB GAME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34549" y="6729879"/>
            <a:ext cx="473262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ROG Fonts" panose="00000500000000000000" pitchFamily="50" charset="0"/>
                <a:cs typeface="Arcade Gamer" panose="020B0604020202020204" charset="0"/>
              </a:rPr>
              <a:t>START!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AD883E94-2062-765B-4670-FEEE1F65EE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19256" y="6899391"/>
            <a:ext cx="1763268" cy="1937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55603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+ 30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551679" y="911596"/>
            <a:ext cx="8093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Complete the second sentence.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6F2DD-749C-0DED-3C4E-00D0483C61AA}"/>
              </a:ext>
            </a:extLst>
          </p:cNvPr>
          <p:cNvSpPr txBox="1"/>
          <p:nvPr/>
        </p:nvSpPr>
        <p:spPr>
          <a:xfrm>
            <a:off x="1698171" y="2464400"/>
            <a:ext cx="1558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Patrick Hand" panose="00000500000000000000" pitchFamily="2" charset="0"/>
              </a:rPr>
              <a:t>“What are you doing now?”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698171" y="3788054"/>
            <a:ext cx="14532429" cy="22171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Duong asked me what ________ doing then.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8597714" y="4342645"/>
            <a:ext cx="16337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Patrick Hand" panose="00000500000000000000" pitchFamily="2" charset="0"/>
              </a:rPr>
              <a:t>I was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5632650" y="7908018"/>
            <a:ext cx="2045750" cy="19766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FB2B66-B0F7-68AC-33A7-E56E0F768FE5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10" name="Rectangle: Rounded Corners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E9B6F17-CC1F-8399-C313-2EAF44AA19F1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8</a:t>
              </a: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84B489D-B499-6598-627E-10332422358B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815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985E7E-3B6E-5ACF-0D83-BD3B58F7ED20}"/>
              </a:ext>
            </a:extLst>
          </p:cNvPr>
          <p:cNvSpPr txBox="1"/>
          <p:nvPr/>
        </p:nvSpPr>
        <p:spPr>
          <a:xfrm>
            <a:off x="6052448" y="164629"/>
            <a:ext cx="61831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Patrick Hand" panose="00000500000000000000" pitchFamily="2" charset="0"/>
              </a:rPr>
              <a:t>REPORTED SPEECH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50D1C8-CD70-1189-5FC4-D3B8BCCCDC9A}"/>
              </a:ext>
            </a:extLst>
          </p:cNvPr>
          <p:cNvSpPr txBox="1"/>
          <p:nvPr/>
        </p:nvSpPr>
        <p:spPr>
          <a:xfrm>
            <a:off x="381000" y="1261739"/>
            <a:ext cx="124027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1. “I will take an English online club to improve my speaking.” </a:t>
            </a:r>
          </a:p>
          <a:p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Mary said that she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would take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an English online club to improve her speaking.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C9DF31-C137-32BF-F813-34FC66D4FDA3}"/>
              </a:ext>
            </a:extLst>
          </p:cNvPr>
          <p:cNvSpPr txBox="1"/>
          <p:nvPr/>
        </p:nvSpPr>
        <p:spPr>
          <a:xfrm>
            <a:off x="381000" y="3352597"/>
            <a:ext cx="132791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latin typeface="Patrick Hand" panose="00000500000000000000" pitchFamily="2" charset="0"/>
              </a:rPr>
              <a:t>2</a:t>
            </a: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. “We are having a science test tomorrow.” </a:t>
            </a:r>
          </a:p>
          <a:p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Nam said to me that we were having a science test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 next day/ the following day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AD3F4F-8D56-1E74-74D2-9ED9A7A7A924}"/>
              </a:ext>
            </a:extLst>
          </p:cNvPr>
          <p:cNvSpPr txBox="1"/>
          <p:nvPr/>
        </p:nvSpPr>
        <p:spPr>
          <a:xfrm>
            <a:off x="440870" y="5396608"/>
            <a:ext cx="12980105" cy="152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3. “You can park your car here.” </a:t>
            </a:r>
          </a:p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security guard said that I could park my car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there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5F010-9CC4-D2A7-32F2-9960D18E1EA1}"/>
              </a:ext>
            </a:extLst>
          </p:cNvPr>
          <p:cNvSpPr txBox="1"/>
          <p:nvPr/>
        </p:nvSpPr>
        <p:spPr>
          <a:xfrm>
            <a:off x="440870" y="6933557"/>
            <a:ext cx="12980105" cy="152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200" dirty="0">
                <a:latin typeface="Patrick Hand" panose="00000500000000000000" pitchFamily="2" charset="0"/>
              </a:rPr>
              <a:t>4</a:t>
            </a: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. “They are going to send me an email tonight.”</a:t>
            </a:r>
          </a:p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Mai said that they were going to send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her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 an email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that night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5036D1-581B-876B-949E-80B8DC3CF17A}"/>
              </a:ext>
            </a:extLst>
          </p:cNvPr>
          <p:cNvSpPr txBox="1"/>
          <p:nvPr/>
        </p:nvSpPr>
        <p:spPr>
          <a:xfrm>
            <a:off x="440869" y="8386971"/>
            <a:ext cx="12980105" cy="152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5. “What are you doing now?”</a:t>
            </a:r>
          </a:p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Duong asked me what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I was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doing then.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ED05717-D6D5-DBF1-3075-6E8314579A41}"/>
              </a:ext>
            </a:extLst>
          </p:cNvPr>
          <p:cNvSpPr/>
          <p:nvPr/>
        </p:nvSpPr>
        <p:spPr>
          <a:xfrm>
            <a:off x="13902582" y="1704767"/>
            <a:ext cx="3051474" cy="876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Verb tenses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40A5166-1D2A-8D44-7D32-BB54C5C496FD}"/>
              </a:ext>
            </a:extLst>
          </p:cNvPr>
          <p:cNvSpPr/>
          <p:nvPr/>
        </p:nvSpPr>
        <p:spPr>
          <a:xfrm>
            <a:off x="13902582" y="4076700"/>
            <a:ext cx="3051474" cy="876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time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162E60-FC5A-1DD3-BA38-C40F3F0E9FEE}"/>
              </a:ext>
            </a:extLst>
          </p:cNvPr>
          <p:cNvSpPr/>
          <p:nvPr/>
        </p:nvSpPr>
        <p:spPr>
          <a:xfrm>
            <a:off x="13902582" y="5720589"/>
            <a:ext cx="3051474" cy="876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place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3F1AC2-835C-7061-51B2-74C73A2935FA}"/>
              </a:ext>
            </a:extLst>
          </p:cNvPr>
          <p:cNvSpPr/>
          <p:nvPr/>
        </p:nvSpPr>
        <p:spPr>
          <a:xfrm>
            <a:off x="13902582" y="7581520"/>
            <a:ext cx="3051474" cy="876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pronouns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0C2EB1-2B44-6AD6-3D23-2B0A270F5859}"/>
              </a:ext>
            </a:extLst>
          </p:cNvPr>
          <p:cNvSpPr/>
          <p:nvPr/>
        </p:nvSpPr>
        <p:spPr>
          <a:xfrm>
            <a:off x="13902582" y="8975709"/>
            <a:ext cx="3051474" cy="876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pronouns</a:t>
            </a:r>
          </a:p>
        </p:txBody>
      </p:sp>
    </p:spTree>
    <p:extLst>
      <p:ext uri="{BB962C8B-B14F-4D97-AF65-F5344CB8AC3E}">
        <p14:creationId xmlns:p14="http://schemas.microsoft.com/office/powerpoint/2010/main" val="38240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985E7E-3B6E-5ACF-0D83-BD3B58F7ED20}"/>
              </a:ext>
            </a:extLst>
          </p:cNvPr>
          <p:cNvSpPr txBox="1"/>
          <p:nvPr/>
        </p:nvSpPr>
        <p:spPr>
          <a:xfrm>
            <a:off x="6052448" y="164629"/>
            <a:ext cx="61831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Patrick Hand" panose="00000500000000000000" pitchFamily="2" charset="0"/>
              </a:rPr>
              <a:t>REPORTED SPEECH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50D1C8-CD70-1189-5FC4-D3B8BCCCDC9A}"/>
              </a:ext>
            </a:extLst>
          </p:cNvPr>
          <p:cNvSpPr txBox="1"/>
          <p:nvPr/>
        </p:nvSpPr>
        <p:spPr>
          <a:xfrm>
            <a:off x="381000" y="1261739"/>
            <a:ext cx="124027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1. “I will take an English online club to improve my speaking.” </a:t>
            </a:r>
          </a:p>
          <a:p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Mary said that she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would take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an English online club to improve her speaking.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C9DF31-C137-32BF-F813-34FC66D4FDA3}"/>
              </a:ext>
            </a:extLst>
          </p:cNvPr>
          <p:cNvSpPr txBox="1"/>
          <p:nvPr/>
        </p:nvSpPr>
        <p:spPr>
          <a:xfrm>
            <a:off x="381000" y="3352597"/>
            <a:ext cx="132791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latin typeface="Patrick Hand" panose="00000500000000000000" pitchFamily="2" charset="0"/>
              </a:rPr>
              <a:t>2</a:t>
            </a: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. “We are having a science test tomorrow.” </a:t>
            </a:r>
          </a:p>
          <a:p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Nam said to me that we were having a science test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 next day/ the following day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AD3F4F-8D56-1E74-74D2-9ED9A7A7A924}"/>
              </a:ext>
            </a:extLst>
          </p:cNvPr>
          <p:cNvSpPr txBox="1"/>
          <p:nvPr/>
        </p:nvSpPr>
        <p:spPr>
          <a:xfrm>
            <a:off x="440870" y="5396608"/>
            <a:ext cx="12980105" cy="152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3. “You can park your car here.” </a:t>
            </a:r>
          </a:p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security guard said that I could park my car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there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5F010-9CC4-D2A7-32F2-9960D18E1EA1}"/>
              </a:ext>
            </a:extLst>
          </p:cNvPr>
          <p:cNvSpPr txBox="1"/>
          <p:nvPr/>
        </p:nvSpPr>
        <p:spPr>
          <a:xfrm>
            <a:off x="440870" y="6933557"/>
            <a:ext cx="12980105" cy="152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200" dirty="0">
                <a:latin typeface="Patrick Hand" panose="00000500000000000000" pitchFamily="2" charset="0"/>
              </a:rPr>
              <a:t>4</a:t>
            </a: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. “They are going to send me an email tonight.”</a:t>
            </a:r>
          </a:p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Mai said that they were going to send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her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 an email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that night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5036D1-581B-876B-949E-80B8DC3CF17A}"/>
              </a:ext>
            </a:extLst>
          </p:cNvPr>
          <p:cNvSpPr txBox="1"/>
          <p:nvPr/>
        </p:nvSpPr>
        <p:spPr>
          <a:xfrm>
            <a:off x="440869" y="8386971"/>
            <a:ext cx="12980105" cy="152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</a:rPr>
              <a:t>5. “What are you doing now?”</a:t>
            </a:r>
          </a:p>
          <a:p>
            <a:pPr>
              <a:lnSpc>
                <a:spcPct val="114000"/>
              </a:lnSpc>
            </a:pPr>
            <a:r>
              <a:rPr lang="en-US" sz="42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Duong asked me what </a:t>
            </a:r>
            <a:r>
              <a:rPr lang="en-US" sz="4200" b="1" dirty="0">
                <a:solidFill>
                  <a:srgbClr val="C00000"/>
                </a:solidFill>
                <a:latin typeface="Patrick Hand" panose="00000500000000000000" pitchFamily="2" charset="0"/>
              </a:rPr>
              <a:t>I was </a:t>
            </a:r>
            <a:r>
              <a:rPr lang="en-US" sz="4200" b="1" dirty="0">
                <a:solidFill>
                  <a:schemeClr val="tx1"/>
                </a:solidFill>
                <a:latin typeface="Patrick Hand" panose="00000500000000000000" pitchFamily="2" charset="0"/>
              </a:rPr>
              <a:t>doing then.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49AD414-D6DF-0F12-C1B5-21CF3DF92B3B}"/>
              </a:ext>
            </a:extLst>
          </p:cNvPr>
          <p:cNvSpPr/>
          <p:nvPr/>
        </p:nvSpPr>
        <p:spPr>
          <a:xfrm>
            <a:off x="13491423" y="1319167"/>
            <a:ext cx="817814" cy="6842675"/>
          </a:xfrm>
          <a:prstGeom prst="rightBrace">
            <a:avLst>
              <a:gd name="adj1" fmla="val 76556"/>
              <a:gd name="adj2" fmla="val 50000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FCECF7-588E-2FE6-DFB7-375BF5412CF9}"/>
              </a:ext>
            </a:extLst>
          </p:cNvPr>
          <p:cNvSpPr/>
          <p:nvPr/>
        </p:nvSpPr>
        <p:spPr>
          <a:xfrm>
            <a:off x="14478000" y="4229100"/>
            <a:ext cx="3581400" cy="914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Patrick Hand" panose="00000500000000000000" pitchFamily="2" charset="0"/>
              </a:rPr>
              <a:t>STATEMENTS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A84CFF-047B-3963-D78E-3587CF5C7BE2}"/>
              </a:ext>
            </a:extLst>
          </p:cNvPr>
          <p:cNvSpPr/>
          <p:nvPr/>
        </p:nvSpPr>
        <p:spPr>
          <a:xfrm>
            <a:off x="9791775" y="8748966"/>
            <a:ext cx="4887551" cy="914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Patrick Hand" panose="00000500000000000000" pitchFamily="2" charset="0"/>
              </a:rPr>
              <a:t>WH-QUESTIONS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048AA4D-3D53-3617-88DD-854B851D71E1}"/>
              </a:ext>
            </a:extLst>
          </p:cNvPr>
          <p:cNvSpPr/>
          <p:nvPr/>
        </p:nvSpPr>
        <p:spPr>
          <a:xfrm>
            <a:off x="9110419" y="8555587"/>
            <a:ext cx="408906" cy="1187030"/>
          </a:xfrm>
          <a:prstGeom prst="rightBrace">
            <a:avLst>
              <a:gd name="adj1" fmla="val 17057"/>
              <a:gd name="adj2" fmla="val 51306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756" y="242316"/>
            <a:ext cx="5913376" cy="1916478"/>
          </a:xfrm>
          <a:custGeom>
            <a:avLst/>
            <a:gdLst/>
            <a:ahLst/>
            <a:cxnLst/>
            <a:rect l="l" t="t" r="r" b="b"/>
            <a:pathLst>
              <a:path w="5913376" h="1916478">
                <a:moveTo>
                  <a:pt x="0" y="0"/>
                </a:moveTo>
                <a:lnTo>
                  <a:pt x="5913376" y="0"/>
                </a:lnTo>
                <a:lnTo>
                  <a:pt x="5913376" y="1916478"/>
                </a:lnTo>
                <a:lnTo>
                  <a:pt x="0" y="1916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9064" y="470956"/>
            <a:ext cx="5913376" cy="1916478"/>
          </a:xfrm>
          <a:custGeom>
            <a:avLst/>
            <a:gdLst/>
            <a:ahLst/>
            <a:cxnLst/>
            <a:rect l="l" t="t" r="r" b="b"/>
            <a:pathLst>
              <a:path w="5913376" h="1916478">
                <a:moveTo>
                  <a:pt x="0" y="0"/>
                </a:moveTo>
                <a:lnTo>
                  <a:pt x="5913376" y="0"/>
                </a:lnTo>
                <a:lnTo>
                  <a:pt x="5913376" y="1916478"/>
                </a:lnTo>
                <a:lnTo>
                  <a:pt x="0" y="1916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53187" y="1630639"/>
            <a:ext cx="13838222" cy="7100545"/>
            <a:chOff x="0" y="0"/>
            <a:chExt cx="5707320" cy="2928489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5721651" cy="2960543"/>
            </a:xfrm>
            <a:custGeom>
              <a:avLst/>
              <a:gdLst/>
              <a:ahLst/>
              <a:cxnLst/>
              <a:rect l="l" t="t" r="r" b="b"/>
              <a:pathLst>
                <a:path w="5721651" h="2960543">
                  <a:moveTo>
                    <a:pt x="63030" y="2366989"/>
                  </a:moveTo>
                  <a:cubicBezTo>
                    <a:pt x="63030" y="2366989"/>
                    <a:pt x="0" y="212042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828578" y="6965"/>
                  </a:cubicBezTo>
                  <a:cubicBezTo>
                    <a:pt x="5045326" y="16819"/>
                    <a:pt x="5249641" y="36481"/>
                    <a:pt x="5383829" y="101690"/>
                  </a:cubicBezTo>
                  <a:cubicBezTo>
                    <a:pt x="5639875" y="226120"/>
                    <a:pt x="5721650" y="459160"/>
                    <a:pt x="5716163" y="704684"/>
                  </a:cubicBezTo>
                  <a:cubicBezTo>
                    <a:pt x="5716163" y="704684"/>
                    <a:pt x="5672875" y="1013073"/>
                    <a:pt x="5680308" y="1248607"/>
                  </a:cubicBezTo>
                  <a:cubicBezTo>
                    <a:pt x="5687432" y="2108791"/>
                    <a:pt x="5694588" y="2304394"/>
                    <a:pt x="5694588" y="2304394"/>
                  </a:cubicBezTo>
                  <a:cubicBezTo>
                    <a:pt x="5677907" y="2520126"/>
                    <a:pt x="5563262" y="2730737"/>
                    <a:pt x="5366393" y="2842362"/>
                  </a:cubicBezTo>
                  <a:cubicBezTo>
                    <a:pt x="5216042" y="2927610"/>
                    <a:pt x="5018011" y="2942708"/>
                    <a:pt x="3984293" y="2931966"/>
                  </a:cubicBezTo>
                  <a:cubicBezTo>
                    <a:pt x="645952" y="2926690"/>
                    <a:pt x="384604" y="2960543"/>
                    <a:pt x="254278" y="2851385"/>
                  </a:cubicBezTo>
                  <a:cubicBezTo>
                    <a:pt x="145767" y="2760500"/>
                    <a:pt x="81795" y="2567188"/>
                    <a:pt x="63030" y="2366989"/>
                  </a:cubicBezTo>
                  <a:close/>
                </a:path>
              </a:pathLst>
            </a:custGeom>
            <a:solidFill>
              <a:srgbClr val="0E335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48991" y="1708217"/>
            <a:ext cx="13390019" cy="6870567"/>
            <a:chOff x="0" y="0"/>
            <a:chExt cx="5707320" cy="2928489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721651" cy="2960543"/>
            </a:xfrm>
            <a:custGeom>
              <a:avLst/>
              <a:gdLst/>
              <a:ahLst/>
              <a:cxnLst/>
              <a:rect l="l" t="t" r="r" b="b"/>
              <a:pathLst>
                <a:path w="5721651" h="2960543">
                  <a:moveTo>
                    <a:pt x="63030" y="2366989"/>
                  </a:moveTo>
                  <a:cubicBezTo>
                    <a:pt x="63030" y="2366989"/>
                    <a:pt x="0" y="212042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828578" y="6965"/>
                  </a:cubicBezTo>
                  <a:cubicBezTo>
                    <a:pt x="5045326" y="16819"/>
                    <a:pt x="5249641" y="36481"/>
                    <a:pt x="5383829" y="101690"/>
                  </a:cubicBezTo>
                  <a:cubicBezTo>
                    <a:pt x="5639875" y="226120"/>
                    <a:pt x="5721650" y="459160"/>
                    <a:pt x="5716163" y="704684"/>
                  </a:cubicBezTo>
                  <a:cubicBezTo>
                    <a:pt x="5716163" y="704684"/>
                    <a:pt x="5672875" y="1013073"/>
                    <a:pt x="5680308" y="1248607"/>
                  </a:cubicBezTo>
                  <a:cubicBezTo>
                    <a:pt x="5687432" y="2108791"/>
                    <a:pt x="5694588" y="2304394"/>
                    <a:pt x="5694588" y="2304394"/>
                  </a:cubicBezTo>
                  <a:cubicBezTo>
                    <a:pt x="5677907" y="2520126"/>
                    <a:pt x="5563262" y="2730737"/>
                    <a:pt x="5366393" y="2842362"/>
                  </a:cubicBezTo>
                  <a:cubicBezTo>
                    <a:pt x="5216042" y="2927610"/>
                    <a:pt x="5018011" y="2942708"/>
                    <a:pt x="3984293" y="2931966"/>
                  </a:cubicBezTo>
                  <a:cubicBezTo>
                    <a:pt x="645952" y="2926690"/>
                    <a:pt x="384604" y="2960543"/>
                    <a:pt x="254278" y="2851385"/>
                  </a:cubicBezTo>
                  <a:cubicBezTo>
                    <a:pt x="145767" y="2760500"/>
                    <a:pt x="81795" y="2567188"/>
                    <a:pt x="63030" y="23669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2434173" y="5471090"/>
            <a:ext cx="5394162" cy="4158184"/>
          </a:xfrm>
          <a:custGeom>
            <a:avLst/>
            <a:gdLst/>
            <a:ahLst/>
            <a:cxnLst/>
            <a:rect l="l" t="t" r="r" b="b"/>
            <a:pathLst>
              <a:path w="5394162" h="4158184">
                <a:moveTo>
                  <a:pt x="0" y="0"/>
                </a:moveTo>
                <a:lnTo>
                  <a:pt x="5394163" y="0"/>
                </a:lnTo>
                <a:lnTo>
                  <a:pt x="5394163" y="4158184"/>
                </a:lnTo>
                <a:lnTo>
                  <a:pt x="0" y="415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1131" y="470956"/>
            <a:ext cx="3875871" cy="3875871"/>
          </a:xfrm>
          <a:custGeom>
            <a:avLst/>
            <a:gdLst/>
            <a:ahLst/>
            <a:cxnLst/>
            <a:rect l="l" t="t" r="r" b="b"/>
            <a:pathLst>
              <a:path w="3875871" h="3875871">
                <a:moveTo>
                  <a:pt x="0" y="0"/>
                </a:moveTo>
                <a:lnTo>
                  <a:pt x="3875871" y="0"/>
                </a:lnTo>
                <a:lnTo>
                  <a:pt x="3875871" y="3875871"/>
                </a:lnTo>
                <a:lnTo>
                  <a:pt x="0" y="3875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44137" y="242316"/>
            <a:ext cx="2766548" cy="2776645"/>
          </a:xfrm>
          <a:custGeom>
            <a:avLst/>
            <a:gdLst/>
            <a:ahLst/>
            <a:cxnLst/>
            <a:rect l="l" t="t" r="r" b="b"/>
            <a:pathLst>
              <a:path w="2766548" h="2776645">
                <a:moveTo>
                  <a:pt x="0" y="0"/>
                </a:moveTo>
                <a:lnTo>
                  <a:pt x="2766549" y="0"/>
                </a:lnTo>
                <a:lnTo>
                  <a:pt x="2766549" y="2776645"/>
                </a:lnTo>
                <a:lnTo>
                  <a:pt x="0" y="2776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6415324"/>
            <a:ext cx="5883931" cy="3089885"/>
          </a:xfrm>
          <a:custGeom>
            <a:avLst/>
            <a:gdLst/>
            <a:ahLst/>
            <a:cxnLst/>
            <a:rect l="l" t="t" r="r" b="b"/>
            <a:pathLst>
              <a:path w="5883931" h="3089885">
                <a:moveTo>
                  <a:pt x="0" y="0"/>
                </a:moveTo>
                <a:lnTo>
                  <a:pt x="5883931" y="0"/>
                </a:lnTo>
                <a:lnTo>
                  <a:pt x="5883931" y="3089885"/>
                </a:lnTo>
                <a:lnTo>
                  <a:pt x="0" y="3089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093241" y="2507118"/>
            <a:ext cx="9991443" cy="164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9942" spc="457" dirty="0">
                <a:solidFill>
                  <a:srgbClr val="202F5A"/>
                </a:solidFill>
                <a:latin typeface="Londrina Solid"/>
              </a:rPr>
              <a:t>Unit 12: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36713" y="4762711"/>
            <a:ext cx="13374900" cy="964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</a:pPr>
            <a:r>
              <a:rPr lang="en-US" sz="8800" spc="395" dirty="0">
                <a:solidFill>
                  <a:srgbClr val="F05A39"/>
                </a:solidFill>
                <a:latin typeface="Londrina Solid"/>
              </a:rPr>
              <a:t>LIFE ON OTHER PLANETS</a:t>
            </a:r>
            <a:r>
              <a:rPr lang="en-US" sz="8800" spc="395" dirty="0">
                <a:solidFill>
                  <a:srgbClr val="202F5A"/>
                </a:solidFill>
                <a:latin typeface="Londrina Solid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811613" y="2912494"/>
            <a:ext cx="2016723" cy="2015689"/>
          </a:xfrm>
          <a:custGeom>
            <a:avLst/>
            <a:gdLst/>
            <a:ahLst/>
            <a:cxnLst/>
            <a:rect l="l" t="t" r="r" b="b"/>
            <a:pathLst>
              <a:path w="2016723" h="2015689">
                <a:moveTo>
                  <a:pt x="0" y="0"/>
                </a:moveTo>
                <a:lnTo>
                  <a:pt x="2016723" y="0"/>
                </a:lnTo>
                <a:lnTo>
                  <a:pt x="2016723" y="2015690"/>
                </a:lnTo>
                <a:lnTo>
                  <a:pt x="0" y="201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9002" t="-25005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07428" y="7768277"/>
            <a:ext cx="2360615" cy="2359405"/>
          </a:xfrm>
          <a:custGeom>
            <a:avLst/>
            <a:gdLst/>
            <a:ahLst/>
            <a:cxnLst/>
            <a:rect l="l" t="t" r="r" b="b"/>
            <a:pathLst>
              <a:path w="2360615" h="2359405">
                <a:moveTo>
                  <a:pt x="0" y="0"/>
                </a:moveTo>
                <a:lnTo>
                  <a:pt x="2360615" y="0"/>
                </a:lnTo>
                <a:lnTo>
                  <a:pt x="2360615" y="2359405"/>
                </a:lnTo>
                <a:lnTo>
                  <a:pt x="0" y="235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9002" t="-2500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64052" y="8947979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97804" y="5978588"/>
            <a:ext cx="7483324" cy="63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6"/>
              </a:lnSpc>
            </a:pPr>
            <a:r>
              <a:rPr lang="en-US" sz="4800" b="1" spc="264" dirty="0">
                <a:solidFill>
                  <a:srgbClr val="202F5A"/>
                </a:solidFill>
                <a:latin typeface="Patrick Hand" panose="00000500000000000000" pitchFamily="2" charset="0"/>
              </a:rPr>
              <a:t>LESSON 3: A CLOSER LOOK 2</a:t>
            </a:r>
          </a:p>
        </p:txBody>
      </p:sp>
      <p:sp>
        <p:nvSpPr>
          <p:cNvPr id="18" name="Freeform 18"/>
          <p:cNvSpPr/>
          <p:nvPr/>
        </p:nvSpPr>
        <p:spPr>
          <a:xfrm rot="1754029">
            <a:off x="6396795" y="634584"/>
            <a:ext cx="1031672" cy="1992110"/>
          </a:xfrm>
          <a:custGeom>
            <a:avLst/>
            <a:gdLst/>
            <a:ahLst/>
            <a:cxnLst/>
            <a:rect l="l" t="t" r="r" b="b"/>
            <a:pathLst>
              <a:path w="1031672" h="1992110">
                <a:moveTo>
                  <a:pt x="0" y="0"/>
                </a:moveTo>
                <a:lnTo>
                  <a:pt x="1031672" y="0"/>
                </a:lnTo>
                <a:lnTo>
                  <a:pt x="1031672" y="1992110"/>
                </a:lnTo>
                <a:lnTo>
                  <a:pt x="0" y="1992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1B923DF0-C7AB-626C-EBD9-1BA9F7FD05CF}"/>
              </a:ext>
            </a:extLst>
          </p:cNvPr>
          <p:cNvSpPr txBox="1"/>
          <p:nvPr/>
        </p:nvSpPr>
        <p:spPr>
          <a:xfrm>
            <a:off x="5779845" y="6708768"/>
            <a:ext cx="6618233" cy="58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6"/>
              </a:lnSpc>
            </a:pPr>
            <a:r>
              <a:rPr lang="en-US" sz="3600" spc="264" dirty="0">
                <a:solidFill>
                  <a:srgbClr val="F05A39"/>
                </a:solidFill>
                <a:latin typeface="Patrick Hand" panose="00000500000000000000" pitchFamily="2" charset="0"/>
              </a:rPr>
              <a:t>Reported speech (Questions)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2076" y="4016503"/>
            <a:ext cx="14563014" cy="4568618"/>
          </a:xfrm>
          <a:custGeom>
            <a:avLst/>
            <a:gdLst/>
            <a:ahLst/>
            <a:cxnLst/>
            <a:rect l="l" t="t" r="r" b="b"/>
            <a:pathLst>
              <a:path w="14563014" h="6089988">
                <a:moveTo>
                  <a:pt x="0" y="0"/>
                </a:moveTo>
                <a:lnTo>
                  <a:pt x="14563014" y="0"/>
                </a:lnTo>
                <a:lnTo>
                  <a:pt x="14563014" y="6089988"/>
                </a:lnTo>
                <a:lnTo>
                  <a:pt x="0" y="6089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54029">
            <a:off x="1586835" y="2566169"/>
            <a:ext cx="2035926" cy="3931276"/>
          </a:xfrm>
          <a:custGeom>
            <a:avLst/>
            <a:gdLst/>
            <a:ahLst/>
            <a:cxnLst/>
            <a:rect l="l" t="t" r="r" b="b"/>
            <a:pathLst>
              <a:path w="2035926" h="3931276">
                <a:moveTo>
                  <a:pt x="0" y="0"/>
                </a:moveTo>
                <a:lnTo>
                  <a:pt x="2035926" y="0"/>
                </a:lnTo>
                <a:lnTo>
                  <a:pt x="2035926" y="3931276"/>
                </a:lnTo>
                <a:lnTo>
                  <a:pt x="0" y="393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01794" y="6460620"/>
            <a:ext cx="3167106" cy="3109522"/>
          </a:xfrm>
          <a:custGeom>
            <a:avLst/>
            <a:gdLst/>
            <a:ahLst/>
            <a:cxnLst/>
            <a:rect l="l" t="t" r="r" b="b"/>
            <a:pathLst>
              <a:path w="3167106" h="3109522">
                <a:moveTo>
                  <a:pt x="0" y="0"/>
                </a:moveTo>
                <a:lnTo>
                  <a:pt x="3167106" y="0"/>
                </a:lnTo>
                <a:lnTo>
                  <a:pt x="3167106" y="3109522"/>
                </a:lnTo>
                <a:lnTo>
                  <a:pt x="0" y="3109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30926" y="1107314"/>
            <a:ext cx="7826148" cy="121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9"/>
              </a:lnSpc>
            </a:pPr>
            <a:r>
              <a:rPr lang="en-US" sz="11500" spc="575" dirty="0">
                <a:solidFill>
                  <a:srgbClr val="FFFFFF"/>
                </a:solidFill>
                <a:latin typeface="Londrina Solid"/>
              </a:rPr>
              <a:t>OBJECTIVES </a:t>
            </a:r>
          </a:p>
        </p:txBody>
      </p:sp>
      <p:sp>
        <p:nvSpPr>
          <p:cNvPr id="8" name="Freeform 8"/>
          <p:cNvSpPr/>
          <p:nvPr/>
        </p:nvSpPr>
        <p:spPr>
          <a:xfrm>
            <a:off x="13445125" y="-2540749"/>
            <a:ext cx="9030024" cy="6747891"/>
          </a:xfrm>
          <a:custGeom>
            <a:avLst/>
            <a:gdLst/>
            <a:ahLst/>
            <a:cxnLst/>
            <a:rect l="l" t="t" r="r" b="b"/>
            <a:pathLst>
              <a:path w="9030024" h="6747891">
                <a:moveTo>
                  <a:pt x="0" y="0"/>
                </a:moveTo>
                <a:lnTo>
                  <a:pt x="9030024" y="0"/>
                </a:lnTo>
                <a:lnTo>
                  <a:pt x="9030024" y="6747891"/>
                </a:lnTo>
                <a:lnTo>
                  <a:pt x="0" y="6747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83182">
            <a:off x="-3480164" y="8645773"/>
            <a:ext cx="6754305" cy="5047308"/>
          </a:xfrm>
          <a:custGeom>
            <a:avLst/>
            <a:gdLst/>
            <a:ahLst/>
            <a:cxnLst/>
            <a:rect l="l" t="t" r="r" b="b"/>
            <a:pathLst>
              <a:path w="6754305" h="5047308">
                <a:moveTo>
                  <a:pt x="0" y="0"/>
                </a:moveTo>
                <a:lnTo>
                  <a:pt x="6754305" y="0"/>
                </a:lnTo>
                <a:lnTo>
                  <a:pt x="6754305" y="5047308"/>
                </a:lnTo>
                <a:lnTo>
                  <a:pt x="0" y="5047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18531" y="759902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7"/>
                </a:lnTo>
                <a:lnTo>
                  <a:pt x="0" y="1106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76445" y="280183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8"/>
                </a:lnTo>
                <a:lnTo>
                  <a:pt x="0" y="110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28233-D1CE-B005-16C6-1DD5D6829257}"/>
              </a:ext>
            </a:extLst>
          </p:cNvPr>
          <p:cNvSpPr txBox="1"/>
          <p:nvPr/>
        </p:nvSpPr>
        <p:spPr>
          <a:xfrm>
            <a:off x="4013429" y="2521760"/>
            <a:ext cx="102611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2FF63-B536-6D01-9837-7CB244BCB743}"/>
              </a:ext>
            </a:extLst>
          </p:cNvPr>
          <p:cNvSpPr txBox="1"/>
          <p:nvPr/>
        </p:nvSpPr>
        <p:spPr>
          <a:xfrm>
            <a:off x="2438266" y="5134338"/>
            <a:ext cx="132506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use correctly </a:t>
            </a:r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reported speech </a:t>
            </a:r>
            <a:r>
              <a:rPr lang="en-US" sz="6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to </a:t>
            </a:r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report questions</a:t>
            </a:r>
            <a:r>
              <a:rPr lang="en-US" sz="60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. 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latin typeface="Patrick Hand" panose="00000500000000000000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772988" y="-2267386"/>
            <a:ext cx="9030024" cy="6747891"/>
          </a:xfrm>
          <a:custGeom>
            <a:avLst/>
            <a:gdLst/>
            <a:ahLst/>
            <a:cxnLst/>
            <a:rect l="l" t="t" r="r" b="b"/>
            <a:pathLst>
              <a:path w="9030024" h="6747891">
                <a:moveTo>
                  <a:pt x="0" y="0"/>
                </a:moveTo>
                <a:lnTo>
                  <a:pt x="9030023" y="0"/>
                </a:lnTo>
                <a:lnTo>
                  <a:pt x="9030023" y="6747891"/>
                </a:lnTo>
                <a:lnTo>
                  <a:pt x="0" y="6747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61170" y="841032"/>
            <a:ext cx="1556481" cy="1460263"/>
          </a:xfrm>
          <a:custGeom>
            <a:avLst/>
            <a:gdLst/>
            <a:ahLst/>
            <a:cxnLst/>
            <a:rect l="l" t="t" r="r" b="b"/>
            <a:pathLst>
              <a:path w="1556481" h="1460263">
                <a:moveTo>
                  <a:pt x="0" y="0"/>
                </a:moveTo>
                <a:lnTo>
                  <a:pt x="1556481" y="0"/>
                </a:lnTo>
                <a:lnTo>
                  <a:pt x="1556481" y="1460263"/>
                </a:lnTo>
                <a:lnTo>
                  <a:pt x="0" y="146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717554">
            <a:off x="-5386805" y="-2532914"/>
            <a:ext cx="9030024" cy="6747891"/>
          </a:xfrm>
          <a:custGeom>
            <a:avLst/>
            <a:gdLst/>
            <a:ahLst/>
            <a:cxnLst/>
            <a:rect l="l" t="t" r="r" b="b"/>
            <a:pathLst>
              <a:path w="9030024" h="6747891">
                <a:moveTo>
                  <a:pt x="0" y="0"/>
                </a:moveTo>
                <a:lnTo>
                  <a:pt x="9030024" y="0"/>
                </a:lnTo>
                <a:lnTo>
                  <a:pt x="9030024" y="6747890"/>
                </a:lnTo>
                <a:lnTo>
                  <a:pt x="0" y="6747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42222" y="603281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8"/>
                </a:lnTo>
                <a:lnTo>
                  <a:pt x="0" y="110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22153" y="304096"/>
            <a:ext cx="988887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Reported speech</a:t>
            </a:r>
          </a:p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(questions)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7198325" y="603281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7"/>
                </a:lnTo>
                <a:lnTo>
                  <a:pt x="0" y="1106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057007" y="3100472"/>
            <a:ext cx="966125" cy="906401"/>
          </a:xfrm>
          <a:custGeom>
            <a:avLst/>
            <a:gdLst/>
            <a:ahLst/>
            <a:cxnLst/>
            <a:rect l="l" t="t" r="r" b="b"/>
            <a:pathLst>
              <a:path w="966125" h="906401">
                <a:moveTo>
                  <a:pt x="0" y="0"/>
                </a:moveTo>
                <a:lnTo>
                  <a:pt x="966126" y="0"/>
                </a:lnTo>
                <a:lnTo>
                  <a:pt x="966126" y="906401"/>
                </a:lnTo>
                <a:lnTo>
                  <a:pt x="0" y="90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035CB-E1A5-CD04-FC5E-B8B9EC6B4FC5}"/>
              </a:ext>
            </a:extLst>
          </p:cNvPr>
          <p:cNvSpPr txBox="1"/>
          <p:nvPr/>
        </p:nvSpPr>
        <p:spPr>
          <a:xfrm>
            <a:off x="1479072" y="3026535"/>
            <a:ext cx="11579590" cy="99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“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</a:t>
            </a: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 are you doing now?”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FDBEA7-A28E-ACBA-7D87-AF44601FE1DA}"/>
              </a:ext>
            </a:extLst>
          </p:cNvPr>
          <p:cNvSpPr/>
          <p:nvPr/>
        </p:nvSpPr>
        <p:spPr>
          <a:xfrm>
            <a:off x="8153078" y="3100472"/>
            <a:ext cx="4267200" cy="9144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Patrick Hand" panose="00000500000000000000" pitchFamily="2" charset="0"/>
              </a:rPr>
              <a:t>WH-QUESTIONS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740E7-94E4-DF95-8A1D-DF56C3139294}"/>
              </a:ext>
            </a:extLst>
          </p:cNvPr>
          <p:cNvSpPr txBox="1"/>
          <p:nvPr/>
        </p:nvSpPr>
        <p:spPr>
          <a:xfrm>
            <a:off x="12853661" y="3082840"/>
            <a:ext cx="3182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Direct speech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890B4-9FEE-592E-28E5-D2F4747E7481}"/>
              </a:ext>
            </a:extLst>
          </p:cNvPr>
          <p:cNvSpPr txBox="1"/>
          <p:nvPr/>
        </p:nvSpPr>
        <p:spPr>
          <a:xfrm>
            <a:off x="12848218" y="4627759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Reported speech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BB6F1-775A-F479-61D5-0A6774728586}"/>
              </a:ext>
            </a:extLst>
          </p:cNvPr>
          <p:cNvSpPr txBox="1"/>
          <p:nvPr/>
        </p:nvSpPr>
        <p:spPr>
          <a:xfrm>
            <a:off x="1579965" y="4512921"/>
            <a:ext cx="10908550" cy="986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Duong </a:t>
            </a:r>
            <a:r>
              <a:rPr lang="en-US" sz="5400" b="1" dirty="0">
                <a:solidFill>
                  <a:srgbClr val="F82C3E"/>
                </a:solidFill>
                <a:latin typeface="Patrick Hand" panose="00000500000000000000" pitchFamily="2" charset="0"/>
              </a:rPr>
              <a:t>asked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me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5400" b="1" dirty="0">
                <a:latin typeface="Patrick Hand" panose="00000500000000000000" pitchFamily="2" charset="0"/>
              </a:rPr>
              <a:t>I was 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doing then.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0D8E8F-5FC0-9A77-2498-32372A2B250F}"/>
              </a:ext>
            </a:extLst>
          </p:cNvPr>
          <p:cNvSpPr/>
          <p:nvPr/>
        </p:nvSpPr>
        <p:spPr>
          <a:xfrm>
            <a:off x="1796716" y="6158905"/>
            <a:ext cx="15718398" cy="1237960"/>
          </a:xfrm>
          <a:prstGeom prst="roundRect">
            <a:avLst/>
          </a:prstGeom>
          <a:solidFill>
            <a:srgbClr val="FEEF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Use </a:t>
            </a:r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</a:rPr>
              <a:t>ASK</a:t>
            </a:r>
            <a:r>
              <a:rPr lang="en-US" sz="4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, </a:t>
            </a:r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</a:rPr>
              <a:t>WONDER</a:t>
            </a:r>
            <a:r>
              <a:rPr lang="en-US" sz="4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, and </a:t>
            </a:r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</a:rPr>
              <a:t>WANT TO KNOW</a:t>
            </a:r>
            <a:r>
              <a:rPr lang="en-US" sz="48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when reporting </a:t>
            </a:r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QUESTIONS</a:t>
            </a:r>
            <a:r>
              <a:rPr lang="en-US" sz="4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F4869-5D9D-6DBD-8767-15E5FD159EA8}"/>
              </a:ext>
            </a:extLst>
          </p:cNvPr>
          <p:cNvSpPr txBox="1"/>
          <p:nvPr/>
        </p:nvSpPr>
        <p:spPr>
          <a:xfrm>
            <a:off x="1796716" y="7668523"/>
            <a:ext cx="129028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Patrick Hand" panose="00000500000000000000" pitchFamily="2" charset="0"/>
              </a:rPr>
              <a:t>S +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asked</a:t>
            </a:r>
            <a:r>
              <a:rPr lang="en-US" sz="5400" dirty="0">
                <a:latin typeface="Patrick Hand" panose="00000500000000000000" pitchFamily="2" charset="0"/>
              </a:rPr>
              <a:t> +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sb</a:t>
            </a:r>
            <a:r>
              <a:rPr lang="en-US" sz="5400" dirty="0">
                <a:latin typeface="Patrick Hand" panose="00000500000000000000" pitchFamily="2" charset="0"/>
              </a:rPr>
              <a:t> +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5400" dirty="0">
                <a:latin typeface="Patrick Hand" panose="00000500000000000000" pitchFamily="2" charset="0"/>
              </a:rPr>
              <a:t>+ …</a:t>
            </a:r>
          </a:p>
          <a:p>
            <a:r>
              <a:rPr lang="en-US" sz="5400" dirty="0">
                <a:latin typeface="Patrick Hand" panose="00000500000000000000" pitchFamily="2" charset="0"/>
              </a:rPr>
              <a:t>S +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wondered/ wanted to know</a:t>
            </a:r>
            <a:r>
              <a:rPr lang="en-US" sz="54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5400" dirty="0">
                <a:latin typeface="Patrick Hand" panose="00000500000000000000" pitchFamily="2" charset="0"/>
              </a:rPr>
              <a:t>+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5400" dirty="0">
                <a:latin typeface="Patrick Hand" panose="00000500000000000000" pitchFamily="2" charset="0"/>
              </a:rPr>
              <a:t>+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1" grpId="0"/>
      <p:bldP spid="13" grpId="0"/>
      <p:bldP spid="14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7717554">
            <a:off x="-5508641" y="-2851728"/>
            <a:ext cx="9030024" cy="6747891"/>
          </a:xfrm>
          <a:custGeom>
            <a:avLst/>
            <a:gdLst/>
            <a:ahLst/>
            <a:cxnLst/>
            <a:rect l="l" t="t" r="r" b="b"/>
            <a:pathLst>
              <a:path w="9030024" h="6747891">
                <a:moveTo>
                  <a:pt x="0" y="0"/>
                </a:moveTo>
                <a:lnTo>
                  <a:pt x="9030024" y="0"/>
                </a:lnTo>
                <a:lnTo>
                  <a:pt x="9030024" y="6747890"/>
                </a:lnTo>
                <a:lnTo>
                  <a:pt x="0" y="6747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42222" y="603281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8"/>
                </a:lnTo>
                <a:lnTo>
                  <a:pt x="0" y="1106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22153" y="304096"/>
            <a:ext cx="988887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Reported speech</a:t>
            </a:r>
          </a:p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(questions)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7198325" y="603281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7"/>
                </a:lnTo>
                <a:lnTo>
                  <a:pt x="0" y="1106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035CB-E1A5-CD04-FC5E-B8B9EC6B4FC5}"/>
              </a:ext>
            </a:extLst>
          </p:cNvPr>
          <p:cNvSpPr txBox="1"/>
          <p:nvPr/>
        </p:nvSpPr>
        <p:spPr>
          <a:xfrm>
            <a:off x="2150112" y="3026535"/>
            <a:ext cx="10908550" cy="99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“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</a:t>
            </a: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 are you doing now</a:t>
            </a:r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?</a:t>
            </a: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740E7-94E4-DF95-8A1D-DF56C3139294}"/>
              </a:ext>
            </a:extLst>
          </p:cNvPr>
          <p:cNvSpPr txBox="1"/>
          <p:nvPr/>
        </p:nvSpPr>
        <p:spPr>
          <a:xfrm>
            <a:off x="12853661" y="3082840"/>
            <a:ext cx="3182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Direct speech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890B4-9FEE-592E-28E5-D2F4747E7481}"/>
              </a:ext>
            </a:extLst>
          </p:cNvPr>
          <p:cNvSpPr txBox="1"/>
          <p:nvPr/>
        </p:nvSpPr>
        <p:spPr>
          <a:xfrm>
            <a:off x="12848217" y="4694829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Reported speech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BB6F1-775A-F479-61D5-0A6774728586}"/>
              </a:ext>
            </a:extLst>
          </p:cNvPr>
          <p:cNvSpPr txBox="1"/>
          <p:nvPr/>
        </p:nvSpPr>
        <p:spPr>
          <a:xfrm>
            <a:off x="1579964" y="4512921"/>
            <a:ext cx="11268253" cy="1194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Duong </a:t>
            </a:r>
            <a:r>
              <a:rPr lang="en-US" sz="5400" b="1" dirty="0">
                <a:solidFill>
                  <a:srgbClr val="F82C3E"/>
                </a:solidFill>
                <a:latin typeface="Patrick Hand" panose="00000500000000000000" pitchFamily="2" charset="0"/>
              </a:rPr>
              <a:t>asked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me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5400" b="1" dirty="0">
                <a:latin typeface="Patrick Hand" panose="00000500000000000000" pitchFamily="2" charset="0"/>
              </a:rPr>
              <a:t>I was 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doing then</a:t>
            </a:r>
            <a:r>
              <a:rPr lang="en-US" sz="6600" dirty="0">
                <a:solidFill>
                  <a:srgbClr val="C00000"/>
                </a:solidFill>
                <a:latin typeface="Patrick Hand" panose="00000500000000000000" pitchFamily="2" charset="0"/>
              </a:rPr>
              <a:t>.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0D8E8F-5FC0-9A77-2498-32372A2B250F}"/>
              </a:ext>
            </a:extLst>
          </p:cNvPr>
          <p:cNvSpPr/>
          <p:nvPr/>
        </p:nvSpPr>
        <p:spPr>
          <a:xfrm>
            <a:off x="3435985" y="6266091"/>
            <a:ext cx="11416030" cy="1237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use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 SAME WORD ORDER </a:t>
            </a:r>
            <a:r>
              <a:rPr lang="en-US" sz="5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as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IN STATEMENTS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9BCA382-0112-7D33-ADB4-5FF21FCEC64C}"/>
              </a:ext>
            </a:extLst>
          </p:cNvPr>
          <p:cNvSpPr/>
          <p:nvPr/>
        </p:nvSpPr>
        <p:spPr>
          <a:xfrm rot="1754029">
            <a:off x="1407108" y="1780033"/>
            <a:ext cx="583448" cy="1126610"/>
          </a:xfrm>
          <a:custGeom>
            <a:avLst/>
            <a:gdLst/>
            <a:ahLst/>
            <a:cxnLst/>
            <a:rect l="l" t="t" r="r" b="b"/>
            <a:pathLst>
              <a:path w="2035926" h="3931276">
                <a:moveTo>
                  <a:pt x="0" y="0"/>
                </a:moveTo>
                <a:lnTo>
                  <a:pt x="2035926" y="0"/>
                </a:lnTo>
                <a:lnTo>
                  <a:pt x="2035926" y="3931276"/>
                </a:lnTo>
                <a:lnTo>
                  <a:pt x="0" y="3931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43B4A-8AD7-AB6D-873E-539E6E53958B}"/>
              </a:ext>
            </a:extLst>
          </p:cNvPr>
          <p:cNvSpPr txBox="1"/>
          <p:nvPr/>
        </p:nvSpPr>
        <p:spPr>
          <a:xfrm>
            <a:off x="3733800" y="315337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are you doing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8AB8-824F-B183-59F9-27C971BF94D5}"/>
              </a:ext>
            </a:extLst>
          </p:cNvPr>
          <p:cNvSpPr txBox="1"/>
          <p:nvPr/>
        </p:nvSpPr>
        <p:spPr>
          <a:xfrm>
            <a:off x="7696200" y="4753570"/>
            <a:ext cx="3020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I was doing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7CC1D26-15C3-F6CB-D694-C4E85110F960}"/>
              </a:ext>
            </a:extLst>
          </p:cNvPr>
          <p:cNvSpPr/>
          <p:nvPr/>
        </p:nvSpPr>
        <p:spPr>
          <a:xfrm>
            <a:off x="3435985" y="7755911"/>
            <a:ext cx="11416030" cy="1237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OMIT</a:t>
            </a:r>
            <a:r>
              <a:rPr lang="en-US" sz="5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the question mark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127275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7717554">
            <a:off x="-5508641" y="-2851728"/>
            <a:ext cx="9030024" cy="6747891"/>
          </a:xfrm>
          <a:custGeom>
            <a:avLst/>
            <a:gdLst/>
            <a:ahLst/>
            <a:cxnLst/>
            <a:rect l="l" t="t" r="r" b="b"/>
            <a:pathLst>
              <a:path w="9030024" h="6747891">
                <a:moveTo>
                  <a:pt x="0" y="0"/>
                </a:moveTo>
                <a:lnTo>
                  <a:pt x="9030024" y="0"/>
                </a:lnTo>
                <a:lnTo>
                  <a:pt x="9030024" y="6747890"/>
                </a:lnTo>
                <a:lnTo>
                  <a:pt x="0" y="6747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42222" y="603281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8"/>
                </a:lnTo>
                <a:lnTo>
                  <a:pt x="0" y="1106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22153" y="304096"/>
            <a:ext cx="988887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Reported speech</a:t>
            </a:r>
          </a:p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(questions)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7198325" y="603281"/>
            <a:ext cx="2538938" cy="1106028"/>
          </a:xfrm>
          <a:custGeom>
            <a:avLst/>
            <a:gdLst/>
            <a:ahLst/>
            <a:cxnLst/>
            <a:rect l="l" t="t" r="r" b="b"/>
            <a:pathLst>
              <a:path w="2538938" h="1106028">
                <a:moveTo>
                  <a:pt x="0" y="0"/>
                </a:moveTo>
                <a:lnTo>
                  <a:pt x="2538938" y="0"/>
                </a:lnTo>
                <a:lnTo>
                  <a:pt x="2538938" y="1106027"/>
                </a:lnTo>
                <a:lnTo>
                  <a:pt x="0" y="1106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035CB-E1A5-CD04-FC5E-B8B9EC6B4FC5}"/>
              </a:ext>
            </a:extLst>
          </p:cNvPr>
          <p:cNvSpPr txBox="1"/>
          <p:nvPr/>
        </p:nvSpPr>
        <p:spPr>
          <a:xfrm>
            <a:off x="2150112" y="3082325"/>
            <a:ext cx="10908550" cy="99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“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</a:t>
            </a: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 are you doing now</a:t>
            </a:r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?</a:t>
            </a: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740E7-94E4-DF95-8A1D-DF56C3139294}"/>
              </a:ext>
            </a:extLst>
          </p:cNvPr>
          <p:cNvSpPr txBox="1"/>
          <p:nvPr/>
        </p:nvSpPr>
        <p:spPr>
          <a:xfrm>
            <a:off x="12853661" y="3082840"/>
            <a:ext cx="3182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Direct speech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890B4-9FEE-592E-28E5-D2F4747E7481}"/>
              </a:ext>
            </a:extLst>
          </p:cNvPr>
          <p:cNvSpPr txBox="1"/>
          <p:nvPr/>
        </p:nvSpPr>
        <p:spPr>
          <a:xfrm>
            <a:off x="12848217" y="4694829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Reported speech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BB6F1-775A-F479-61D5-0A6774728586}"/>
              </a:ext>
            </a:extLst>
          </p:cNvPr>
          <p:cNvSpPr txBox="1"/>
          <p:nvPr/>
        </p:nvSpPr>
        <p:spPr>
          <a:xfrm>
            <a:off x="1579964" y="4512921"/>
            <a:ext cx="11268253" cy="1194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  <a:sym typeface="Wingdings 3" panose="05040102010807070707" pitchFamily="18" charset="2"/>
              </a:rPr>
              <a:t> 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Duong </a:t>
            </a:r>
            <a:r>
              <a:rPr lang="en-US" sz="5400" b="1" dirty="0">
                <a:solidFill>
                  <a:srgbClr val="F82C3E"/>
                </a:solidFill>
                <a:latin typeface="Patrick Hand" panose="00000500000000000000" pitchFamily="2" charset="0"/>
              </a:rPr>
              <a:t>asked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me </a:t>
            </a:r>
            <a:r>
              <a:rPr lang="en-US" sz="54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5400" b="1" dirty="0">
                <a:latin typeface="Patrick Hand" panose="00000500000000000000" pitchFamily="2" charset="0"/>
              </a:rPr>
              <a:t>I was 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doing then</a:t>
            </a:r>
            <a:r>
              <a:rPr lang="en-US" sz="6600" dirty="0">
                <a:solidFill>
                  <a:srgbClr val="C00000"/>
                </a:solidFill>
                <a:latin typeface="Patrick Hand" panose="00000500000000000000" pitchFamily="2" charset="0"/>
              </a:rPr>
              <a:t>.</a:t>
            </a:r>
            <a:r>
              <a:rPr lang="en-US" sz="5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0D8E8F-5FC0-9A77-2498-32372A2B250F}"/>
              </a:ext>
            </a:extLst>
          </p:cNvPr>
          <p:cNvSpPr/>
          <p:nvPr/>
        </p:nvSpPr>
        <p:spPr>
          <a:xfrm>
            <a:off x="2362200" y="6317704"/>
            <a:ext cx="13563600" cy="26334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Pronouns, possessive adjectives, verb tenses, place and time expressions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change</a:t>
            </a:r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 in reported questions just</a:t>
            </a:r>
            <a:r>
              <a:rPr lang="en-US" sz="5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as in reported statements</a:t>
            </a:r>
            <a:r>
              <a:rPr lang="en-US" sz="5000" dirty="0">
                <a:solidFill>
                  <a:srgbClr val="C00000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9BCA382-0112-7D33-ADB4-5FF21FCEC64C}"/>
              </a:ext>
            </a:extLst>
          </p:cNvPr>
          <p:cNvSpPr/>
          <p:nvPr/>
        </p:nvSpPr>
        <p:spPr>
          <a:xfrm rot="1754029">
            <a:off x="1407108" y="1780033"/>
            <a:ext cx="583448" cy="1126610"/>
          </a:xfrm>
          <a:custGeom>
            <a:avLst/>
            <a:gdLst/>
            <a:ahLst/>
            <a:cxnLst/>
            <a:rect l="l" t="t" r="r" b="b"/>
            <a:pathLst>
              <a:path w="2035926" h="3931276">
                <a:moveTo>
                  <a:pt x="0" y="0"/>
                </a:moveTo>
                <a:lnTo>
                  <a:pt x="2035926" y="0"/>
                </a:lnTo>
                <a:lnTo>
                  <a:pt x="2035926" y="3931276"/>
                </a:lnTo>
                <a:lnTo>
                  <a:pt x="0" y="3931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43B4A-8AD7-AB6D-873E-539E6E53958B}"/>
              </a:ext>
            </a:extLst>
          </p:cNvPr>
          <p:cNvSpPr txBox="1"/>
          <p:nvPr/>
        </p:nvSpPr>
        <p:spPr>
          <a:xfrm>
            <a:off x="3733800" y="315337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are you doing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8AB8-824F-B183-59F9-27C971BF94D5}"/>
              </a:ext>
            </a:extLst>
          </p:cNvPr>
          <p:cNvSpPr txBox="1"/>
          <p:nvPr/>
        </p:nvSpPr>
        <p:spPr>
          <a:xfrm>
            <a:off x="7696200" y="4753570"/>
            <a:ext cx="3020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I was doing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6270C-EF4F-8B86-AA6C-80ABE439DE4D}"/>
              </a:ext>
            </a:extLst>
          </p:cNvPr>
          <p:cNvSpPr txBox="1"/>
          <p:nvPr/>
        </p:nvSpPr>
        <p:spPr>
          <a:xfrm>
            <a:off x="7146209" y="3153370"/>
            <a:ext cx="1099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highlight>
                  <a:srgbClr val="FD9205"/>
                </a:highlight>
                <a:latin typeface="Patrick Hand" panose="00000500000000000000" pitchFamily="2" charset="0"/>
              </a:rPr>
              <a:t>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C2F4A-5E30-6ED2-B0B3-A2FFFB680C3F}"/>
              </a:ext>
            </a:extLst>
          </p:cNvPr>
          <p:cNvSpPr txBox="1"/>
          <p:nvPr/>
        </p:nvSpPr>
        <p:spPr>
          <a:xfrm>
            <a:off x="10505835" y="4753570"/>
            <a:ext cx="1305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highlight>
                  <a:srgbClr val="FD9205"/>
                </a:highlight>
                <a:latin typeface="Patrick Hand" panose="00000500000000000000" pitchFamily="2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4780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06600" y="5173472"/>
            <a:ext cx="8549776" cy="7033952"/>
          </a:xfrm>
          <a:custGeom>
            <a:avLst/>
            <a:gdLst/>
            <a:ahLst/>
            <a:cxnLst/>
            <a:rect l="l" t="t" r="r" b="b"/>
            <a:pathLst>
              <a:path w="11384552" h="9363794">
                <a:moveTo>
                  <a:pt x="0" y="0"/>
                </a:moveTo>
                <a:lnTo>
                  <a:pt x="11384552" y="0"/>
                </a:lnTo>
                <a:lnTo>
                  <a:pt x="11384552" y="9363794"/>
                </a:lnTo>
                <a:lnTo>
                  <a:pt x="0" y="936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6923" y="1265916"/>
            <a:ext cx="7298925" cy="154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77"/>
              </a:lnSpc>
            </a:pPr>
            <a:r>
              <a:rPr lang="en-US" sz="9055" spc="814">
                <a:solidFill>
                  <a:srgbClr val="FFFFFF"/>
                </a:solidFill>
                <a:latin typeface="Londrina Solid"/>
              </a:rPr>
              <a:t>OUR TEAM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097000" y="-4533900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968313" y="7277100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8" y="0"/>
                </a:lnTo>
                <a:lnTo>
                  <a:pt x="7460228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0E4EEF9-4424-3214-0877-2C8DDABD7835}"/>
              </a:ext>
            </a:extLst>
          </p:cNvPr>
          <p:cNvSpPr txBox="1"/>
          <p:nvPr/>
        </p:nvSpPr>
        <p:spPr>
          <a:xfrm>
            <a:off x="939933" y="277224"/>
            <a:ext cx="143948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spc="383" dirty="0">
                <a:solidFill>
                  <a:srgbClr val="27428B"/>
                </a:solidFill>
                <a:latin typeface="Londrina Solid"/>
              </a:rPr>
              <a:t>Reported speech (questions)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42B773-A848-AF3A-E8BE-4930F7F655FD}"/>
              </a:ext>
            </a:extLst>
          </p:cNvPr>
          <p:cNvSpPr/>
          <p:nvPr/>
        </p:nvSpPr>
        <p:spPr>
          <a:xfrm>
            <a:off x="1443157" y="1712466"/>
            <a:ext cx="13723124" cy="1862472"/>
          </a:xfrm>
          <a:prstGeom prst="roundRect">
            <a:avLst/>
          </a:prstGeom>
          <a:solidFill>
            <a:srgbClr val="FEEF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S + </a:t>
            </a:r>
            <a:r>
              <a:rPr lang="en-US" sz="5000" b="1" dirty="0">
                <a:solidFill>
                  <a:srgbClr val="FF0000"/>
                </a:solidFill>
                <a:latin typeface="Patrick Hand" panose="00000500000000000000" pitchFamily="2" charset="0"/>
              </a:rPr>
              <a:t>asked</a:t>
            </a:r>
            <a:r>
              <a:rPr lang="en-US" sz="5000" dirty="0"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5000" dirty="0"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FF0000"/>
                </a:solidFill>
                <a:latin typeface="Patrick Hand" panose="00000500000000000000" pitchFamily="2" charset="0"/>
              </a:rPr>
              <a:t>sb</a:t>
            </a:r>
            <a:r>
              <a:rPr lang="en-US" sz="5000" dirty="0"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5000" dirty="0"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clause.</a:t>
            </a:r>
          </a:p>
          <a:p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S + </a:t>
            </a:r>
            <a:r>
              <a:rPr lang="en-US" sz="5000" b="1" dirty="0">
                <a:solidFill>
                  <a:srgbClr val="FF0000"/>
                </a:solidFill>
                <a:latin typeface="Patrick Hand" panose="00000500000000000000" pitchFamily="2" charset="0"/>
              </a:rPr>
              <a:t>wondered/ wanted to know</a:t>
            </a:r>
            <a:r>
              <a:rPr lang="en-US" sz="50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5000" dirty="0"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clause.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78D415-6137-8B9C-6B48-0FF5B370175C}"/>
              </a:ext>
            </a:extLst>
          </p:cNvPr>
          <p:cNvSpPr/>
          <p:nvPr/>
        </p:nvSpPr>
        <p:spPr>
          <a:xfrm>
            <a:off x="1443156" y="3837469"/>
            <a:ext cx="13723123" cy="1237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use</a:t>
            </a:r>
            <a:r>
              <a:rPr lang="en-US" sz="5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 SAME WORD ORDER </a:t>
            </a:r>
            <a:r>
              <a:rPr lang="en-US" sz="50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as</a:t>
            </a:r>
            <a:r>
              <a:rPr lang="en-US" sz="5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IN STATEMENTS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1ED73D-542C-67D5-C9D9-B1BAE72A9C01}"/>
              </a:ext>
            </a:extLst>
          </p:cNvPr>
          <p:cNvSpPr/>
          <p:nvPr/>
        </p:nvSpPr>
        <p:spPr>
          <a:xfrm>
            <a:off x="1443157" y="5348846"/>
            <a:ext cx="13723122" cy="1237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OMIT</a:t>
            </a:r>
            <a:r>
              <a:rPr lang="en-US" sz="5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the question mark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(?)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A3C3DF-8BCF-1CE6-3DEA-819A1729CFA0}"/>
              </a:ext>
            </a:extLst>
          </p:cNvPr>
          <p:cNvSpPr/>
          <p:nvPr/>
        </p:nvSpPr>
        <p:spPr>
          <a:xfrm>
            <a:off x="1344151" y="6850809"/>
            <a:ext cx="13822128" cy="26334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chemeClr val="tx1"/>
                </a:solidFill>
                <a:latin typeface="Patrick Hand" panose="00000500000000000000" pitchFamily="2" charset="0"/>
              </a:rPr>
              <a:t>Pronouns, possessive adjectives, verb tenses, place and time expressions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change</a:t>
            </a:r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 in reported questions just</a:t>
            </a:r>
            <a:r>
              <a:rPr lang="en-US" sz="5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5000" b="1" dirty="0">
                <a:solidFill>
                  <a:srgbClr val="C00000"/>
                </a:solidFill>
                <a:latin typeface="Patrick Hand" panose="00000500000000000000" pitchFamily="2" charset="0"/>
              </a:rPr>
              <a:t>as in reported statements</a:t>
            </a:r>
            <a:r>
              <a:rPr lang="en-US" sz="5000" dirty="0">
                <a:solidFill>
                  <a:srgbClr val="C00000"/>
                </a:solidFill>
                <a:latin typeface="Patrick Hand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04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2107" y="1905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81200" y="8566436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25800" y="8039100"/>
            <a:ext cx="2756952" cy="2721863"/>
          </a:xfrm>
          <a:custGeom>
            <a:avLst/>
            <a:gdLst/>
            <a:ahLst/>
            <a:cxnLst/>
            <a:rect l="l" t="t" r="r" b="b"/>
            <a:pathLst>
              <a:path w="3533661" h="3488687">
                <a:moveTo>
                  <a:pt x="0" y="0"/>
                </a:moveTo>
                <a:lnTo>
                  <a:pt x="3533661" y="0"/>
                </a:lnTo>
                <a:lnTo>
                  <a:pt x="3533661" y="3488688"/>
                </a:lnTo>
                <a:lnTo>
                  <a:pt x="0" y="34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78604" y="8868499"/>
            <a:ext cx="1742623" cy="1634897"/>
          </a:xfrm>
          <a:custGeom>
            <a:avLst/>
            <a:gdLst/>
            <a:ahLst/>
            <a:cxnLst/>
            <a:rect l="l" t="t" r="r" b="b"/>
            <a:pathLst>
              <a:path w="1742623" h="1634897">
                <a:moveTo>
                  <a:pt x="0" y="0"/>
                </a:moveTo>
                <a:lnTo>
                  <a:pt x="1742623" y="0"/>
                </a:lnTo>
                <a:lnTo>
                  <a:pt x="1742623" y="1634897"/>
                </a:lnTo>
                <a:lnTo>
                  <a:pt x="0" y="1634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B3A19-84FE-5422-2030-F2A693894098}"/>
              </a:ext>
            </a:extLst>
          </p:cNvPr>
          <p:cNvSpPr txBox="1"/>
          <p:nvPr/>
        </p:nvSpPr>
        <p:spPr>
          <a:xfrm>
            <a:off x="609600" y="229794"/>
            <a:ext cx="14135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1. </a:t>
            </a:r>
            <a:r>
              <a:rPr lang="en-US" sz="4800" b="1" u="sng" dirty="0">
                <a:latin typeface="Patrick Hand" panose="00000500000000000000" pitchFamily="2" charset="0"/>
              </a:rPr>
              <a:t>Underline</a:t>
            </a:r>
            <a:r>
              <a:rPr lang="en-US" sz="4800" b="1" dirty="0">
                <a:latin typeface="Patrick Hand" panose="00000500000000000000" pitchFamily="2" charset="0"/>
              </a:rPr>
              <a:t> the correct word or phrase for each sentence.  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32BE453B-7D20-3C71-8F7C-3DE849D46918}"/>
              </a:ext>
            </a:extLst>
          </p:cNvPr>
          <p:cNvSpPr txBox="1"/>
          <p:nvPr/>
        </p:nvSpPr>
        <p:spPr>
          <a:xfrm>
            <a:off x="609600" y="1180240"/>
            <a:ext cx="13922189" cy="76882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600" b="1" dirty="0">
                <a:latin typeface="Patrick Hand" panose="00000500000000000000" pitchFamily="2" charset="0"/>
              </a:rPr>
              <a:t>1. </a:t>
            </a:r>
            <a:r>
              <a:rPr lang="en-US" sz="4600" dirty="0">
                <a:latin typeface="Patrick Hand" panose="00000500000000000000" pitchFamily="2" charset="0"/>
              </a:rPr>
              <a:t>He phoned to ask his mother what she was doing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now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i="1" dirty="0">
                <a:latin typeface="Patrick Hand" panose="00000500000000000000" pitchFamily="2" charset="0"/>
              </a:rPr>
              <a:t>/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then</a:t>
            </a:r>
            <a:r>
              <a:rPr lang="en-US" sz="4600" i="1" dirty="0">
                <a:latin typeface="Patrick Hand" panose="00000500000000000000" pitchFamily="2" charset="0"/>
              </a:rPr>
              <a:t>.</a:t>
            </a:r>
            <a:r>
              <a:rPr lang="en-US" sz="4600" b="1" dirty="0">
                <a:latin typeface="Patrick Hand" panose="00000500000000000000" pitchFamily="2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600" b="1" dirty="0">
                <a:latin typeface="Patrick Hand" panose="00000500000000000000" pitchFamily="2" charset="0"/>
              </a:rPr>
              <a:t>2. </a:t>
            </a:r>
            <a:r>
              <a:rPr lang="en-US" sz="4600" dirty="0">
                <a:latin typeface="Patrick Hand" panose="00000500000000000000" pitchFamily="2" charset="0"/>
              </a:rPr>
              <a:t>Ann wondered what plants Vietnamese people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grow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i="1" dirty="0">
                <a:latin typeface="Patrick Hand" panose="00000500000000000000" pitchFamily="2" charset="0"/>
              </a:rPr>
              <a:t>/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grew</a:t>
            </a:r>
            <a:r>
              <a:rPr lang="en-US" sz="4600" dirty="0">
                <a:latin typeface="Patrick Hand" panose="00000500000000000000" pitchFamily="2" charset="0"/>
              </a:rPr>
              <a:t> for food.</a:t>
            </a:r>
          </a:p>
          <a:p>
            <a:pPr>
              <a:lnSpc>
                <a:spcPct val="120000"/>
              </a:lnSpc>
            </a:pPr>
            <a:r>
              <a:rPr lang="en-US" sz="4600" b="1" dirty="0">
                <a:latin typeface="Patrick Hand" panose="00000500000000000000" pitchFamily="2" charset="0"/>
              </a:rPr>
              <a:t>3. </a:t>
            </a:r>
            <a:r>
              <a:rPr lang="en-US" sz="4600" dirty="0">
                <a:latin typeface="Patrick Hand" panose="00000500000000000000" pitchFamily="2" charset="0"/>
              </a:rPr>
              <a:t>Peter phoned the shop to ask what </a:t>
            </a:r>
            <a:r>
              <a:rPr lang="en-US" sz="4600" dirty="0" err="1">
                <a:latin typeface="Patrick Hand" panose="00000500000000000000" pitchFamily="2" charset="0"/>
              </a:rPr>
              <a:t>specialities</a:t>
            </a:r>
            <a:r>
              <a:rPr lang="en-US" sz="4600" dirty="0">
                <a:latin typeface="Patrick Hand" panose="00000500000000000000" pitchFamily="2" charset="0"/>
              </a:rPr>
              <a:t> they are selling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there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i="1" dirty="0">
                <a:latin typeface="Patrick Hand" panose="00000500000000000000" pitchFamily="2" charset="0"/>
              </a:rPr>
              <a:t>/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here</a:t>
            </a:r>
            <a:r>
              <a:rPr lang="en-US" sz="4600" i="1" dirty="0">
                <a:latin typeface="Patrick Hand" panose="00000500000000000000" pitchFamily="2" charset="0"/>
              </a:rPr>
              <a:t>.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endParaRPr lang="en-US" sz="4600" dirty="0">
              <a:latin typeface="Patrick Hand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4600" b="1" dirty="0">
                <a:latin typeface="Patrick Hand" panose="00000500000000000000" pitchFamily="2" charset="0"/>
              </a:rPr>
              <a:t>4. </a:t>
            </a:r>
            <a:r>
              <a:rPr lang="en-US" sz="4600" dirty="0">
                <a:latin typeface="Patrick Hand" panose="00000500000000000000" pitchFamily="2" charset="0"/>
              </a:rPr>
              <a:t>The student asked his professor what forms of life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can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i="1" dirty="0">
                <a:latin typeface="Patrick Hand" panose="00000500000000000000" pitchFamily="2" charset="0"/>
              </a:rPr>
              <a:t>/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could</a:t>
            </a:r>
            <a:r>
              <a:rPr lang="en-US" sz="4600" dirty="0">
                <a:latin typeface="Patrick Hand" panose="00000500000000000000" pitchFamily="2" charset="0"/>
              </a:rPr>
              <a:t> exist on Mars.</a:t>
            </a:r>
          </a:p>
          <a:p>
            <a:pPr>
              <a:lnSpc>
                <a:spcPct val="120000"/>
              </a:lnSpc>
            </a:pPr>
            <a:r>
              <a:rPr lang="en-US" sz="4600" b="1" dirty="0">
                <a:latin typeface="Patrick Hand" panose="00000500000000000000" pitchFamily="2" charset="0"/>
              </a:rPr>
              <a:t>5. </a:t>
            </a:r>
            <a:r>
              <a:rPr lang="en-US" sz="4600" dirty="0">
                <a:latin typeface="Patrick Hand" panose="00000500000000000000" pitchFamily="2" charset="0"/>
              </a:rPr>
              <a:t>He wanted to know how many planets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there were </a:t>
            </a:r>
            <a:r>
              <a:rPr lang="en-US" sz="4600" i="1" dirty="0">
                <a:latin typeface="Patrick Hand" panose="00000500000000000000" pitchFamily="2" charset="0"/>
              </a:rPr>
              <a:t>/</a:t>
            </a:r>
            <a:r>
              <a:rPr lang="en-US" sz="4600" b="1" i="1" dirty="0">
                <a:latin typeface="Patrick Hand" panose="00000500000000000000" pitchFamily="2" charset="0"/>
              </a:rPr>
              <a:t> </a:t>
            </a:r>
            <a:r>
              <a:rPr lang="en-US" sz="4600" b="1" i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were there </a:t>
            </a:r>
            <a:r>
              <a:rPr lang="en-US" sz="4600" dirty="0">
                <a:latin typeface="Patrick Hand" panose="00000500000000000000" pitchFamily="2" charset="0"/>
              </a:rPr>
              <a:t>in our solar system.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37A8F3-5D0B-A667-E52E-A4A2D53C8619}"/>
              </a:ext>
            </a:extLst>
          </p:cNvPr>
          <p:cNvSpPr txBox="1"/>
          <p:nvPr/>
        </p:nvSpPr>
        <p:spPr>
          <a:xfrm>
            <a:off x="1737055" y="1295281"/>
            <a:ext cx="32159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highlight>
                  <a:srgbClr val="FDC93E"/>
                </a:highlight>
                <a:latin typeface="Patrick Hand" panose="00000500000000000000" pitchFamily="2" charset="0"/>
              </a:rPr>
              <a:t>phoned to ask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F52534-F213-F01A-4528-150396E6EB17}"/>
              </a:ext>
            </a:extLst>
          </p:cNvPr>
          <p:cNvSpPr/>
          <p:nvPr/>
        </p:nvSpPr>
        <p:spPr>
          <a:xfrm>
            <a:off x="6325344" y="8566436"/>
            <a:ext cx="5637312" cy="115432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REPORTED QUESTIONS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004F8-DF55-C30A-B50F-E6B5AEB9E797}"/>
              </a:ext>
            </a:extLst>
          </p:cNvPr>
          <p:cNvSpPr txBox="1"/>
          <p:nvPr/>
        </p:nvSpPr>
        <p:spPr>
          <a:xfrm>
            <a:off x="2057400" y="2121976"/>
            <a:ext cx="21259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highlight>
                  <a:srgbClr val="FDC93E"/>
                </a:highlight>
                <a:latin typeface="Patrick Hand" panose="00000500000000000000" pitchFamily="2" charset="0"/>
              </a:rPr>
              <a:t>wondered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8D88A9-3CA0-33E3-13E9-D086070807EE}"/>
              </a:ext>
            </a:extLst>
          </p:cNvPr>
          <p:cNvSpPr txBox="1"/>
          <p:nvPr/>
        </p:nvSpPr>
        <p:spPr>
          <a:xfrm>
            <a:off x="2438400" y="3771900"/>
            <a:ext cx="16594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highlight>
                  <a:srgbClr val="FDC93E"/>
                </a:highlight>
                <a:latin typeface="Patrick Hand" panose="00000500000000000000" pitchFamily="2" charset="0"/>
              </a:rPr>
              <a:t>phoned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00EB8C-1C9A-3AD2-6C1D-7D1E4BE14DDC}"/>
              </a:ext>
            </a:extLst>
          </p:cNvPr>
          <p:cNvSpPr txBox="1"/>
          <p:nvPr/>
        </p:nvSpPr>
        <p:spPr>
          <a:xfrm>
            <a:off x="5926629" y="3791919"/>
            <a:ext cx="14686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highlight>
                  <a:srgbClr val="FDC93E"/>
                </a:highlight>
                <a:latin typeface="Patrick Hand" panose="00000500000000000000" pitchFamily="2" charset="0"/>
              </a:rPr>
              <a:t>to ask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DEF903-EADC-E7F1-1EB9-0F6031D98DCB}"/>
              </a:ext>
            </a:extLst>
          </p:cNvPr>
          <p:cNvSpPr txBox="1"/>
          <p:nvPr/>
        </p:nvSpPr>
        <p:spPr>
          <a:xfrm>
            <a:off x="3672738" y="5486281"/>
            <a:ext cx="13564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highlight>
                  <a:srgbClr val="FDC93E"/>
                </a:highlight>
                <a:latin typeface="Patrick Hand" panose="00000500000000000000" pitchFamily="2" charset="0"/>
              </a:rPr>
              <a:t>asked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22D965-DAA5-1CA4-9230-74EED30107CE}"/>
              </a:ext>
            </a:extLst>
          </p:cNvPr>
          <p:cNvSpPr txBox="1"/>
          <p:nvPr/>
        </p:nvSpPr>
        <p:spPr>
          <a:xfrm>
            <a:off x="1737055" y="7190976"/>
            <a:ext cx="55563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>
                <a:highlight>
                  <a:srgbClr val="FDC93E"/>
                </a:highlight>
                <a:latin typeface="Patrick Hand" panose="00000500000000000000" pitchFamily="2" charset="0"/>
              </a:rPr>
              <a:t>wanted to know how many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039543-244F-450D-DCCC-C4C575CAC725}"/>
              </a:ext>
            </a:extLst>
          </p:cNvPr>
          <p:cNvSpPr/>
          <p:nvPr/>
        </p:nvSpPr>
        <p:spPr>
          <a:xfrm>
            <a:off x="14745201" y="1174249"/>
            <a:ext cx="3451411" cy="947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now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then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9C4ED30-7768-D6D6-ABB6-205E6B3943E2}"/>
              </a:ext>
            </a:extLst>
          </p:cNvPr>
          <p:cNvSpPr/>
          <p:nvPr/>
        </p:nvSpPr>
        <p:spPr>
          <a:xfrm>
            <a:off x="14745200" y="2440968"/>
            <a:ext cx="3451411" cy="947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grow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grew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BD2F5F-5160-D9D2-DA1A-A1BF75F2A5E6}"/>
              </a:ext>
            </a:extLst>
          </p:cNvPr>
          <p:cNvSpPr/>
          <p:nvPr/>
        </p:nvSpPr>
        <p:spPr>
          <a:xfrm>
            <a:off x="14765832" y="4076642"/>
            <a:ext cx="3451411" cy="947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here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there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B0CB4E1-CE68-C91E-4AC5-D52F59FBBB36}"/>
              </a:ext>
            </a:extLst>
          </p:cNvPr>
          <p:cNvSpPr/>
          <p:nvPr/>
        </p:nvSpPr>
        <p:spPr>
          <a:xfrm>
            <a:off x="14745199" y="5584007"/>
            <a:ext cx="3451411" cy="947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can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could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57B785-172C-08C8-FE87-78C2A33F7CE0}"/>
              </a:ext>
            </a:extLst>
          </p:cNvPr>
          <p:cNvSpPr/>
          <p:nvPr/>
        </p:nvSpPr>
        <p:spPr>
          <a:xfrm>
            <a:off x="14745198" y="6912826"/>
            <a:ext cx="3451411" cy="13171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are there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there were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7F2430-A755-FD22-C21C-BDF94E88A244}"/>
              </a:ext>
            </a:extLst>
          </p:cNvPr>
          <p:cNvCxnSpPr>
            <a:cxnSpLocks/>
          </p:cNvCxnSpPr>
          <p:nvPr/>
        </p:nvCxnSpPr>
        <p:spPr>
          <a:xfrm>
            <a:off x="12648078" y="1963338"/>
            <a:ext cx="9155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B49C16-1883-8CD3-9D0D-CD86C60026D1}"/>
              </a:ext>
            </a:extLst>
          </p:cNvPr>
          <p:cNvCxnSpPr>
            <a:cxnSpLocks/>
          </p:cNvCxnSpPr>
          <p:nvPr/>
        </p:nvCxnSpPr>
        <p:spPr>
          <a:xfrm>
            <a:off x="12396583" y="2781300"/>
            <a:ext cx="1167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7F4AD9-ABBC-AC01-5033-DA0D08D21863}"/>
              </a:ext>
            </a:extLst>
          </p:cNvPr>
          <p:cNvCxnSpPr>
            <a:cxnSpLocks/>
          </p:cNvCxnSpPr>
          <p:nvPr/>
        </p:nvCxnSpPr>
        <p:spPr>
          <a:xfrm>
            <a:off x="704122" y="5295900"/>
            <a:ext cx="1167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7047B-9DD9-B7A9-2E50-3E8716BE700B}"/>
              </a:ext>
            </a:extLst>
          </p:cNvPr>
          <p:cNvCxnSpPr>
            <a:cxnSpLocks/>
          </p:cNvCxnSpPr>
          <p:nvPr/>
        </p:nvCxnSpPr>
        <p:spPr>
          <a:xfrm>
            <a:off x="13182600" y="6134100"/>
            <a:ext cx="1167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FD1A86D-0001-8CAE-CBA9-A9E399B1A42C}"/>
              </a:ext>
            </a:extLst>
          </p:cNvPr>
          <p:cNvCxnSpPr>
            <a:cxnSpLocks/>
          </p:cNvCxnSpPr>
          <p:nvPr/>
        </p:nvCxnSpPr>
        <p:spPr>
          <a:xfrm>
            <a:off x="8991600" y="78105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  <p:bldP spid="19" grpId="0"/>
      <p:bldP spid="20" grpId="0"/>
      <p:bldP spid="21" grpId="0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>
            <a:hlinkClick r:id="rId2" action="ppaction://hlinksldjump"/>
            <a:extLst>
              <a:ext uri="{FF2B5EF4-FFF2-40B4-BE49-F238E27FC236}">
                <a16:creationId xmlns:a16="http://schemas.microsoft.com/office/drawing/2014/main" id="{135A3D41-C6AE-E443-84F3-8B9105648638}"/>
              </a:ext>
            </a:extLst>
          </p:cNvPr>
          <p:cNvSpPr/>
          <p:nvPr/>
        </p:nvSpPr>
        <p:spPr>
          <a:xfrm rot="384853">
            <a:off x="14097000" y="5143500"/>
            <a:ext cx="3810000" cy="4858124"/>
          </a:xfrm>
          <a:custGeom>
            <a:avLst/>
            <a:gdLst/>
            <a:ahLst/>
            <a:cxnLst/>
            <a:rect l="l" t="t" r="r" b="b"/>
            <a:pathLst>
              <a:path w="3552822" h="4705724">
                <a:moveTo>
                  <a:pt x="0" y="0"/>
                </a:moveTo>
                <a:lnTo>
                  <a:pt x="3552822" y="0"/>
                </a:lnTo>
                <a:lnTo>
                  <a:pt x="3552822" y="4705724"/>
                </a:lnTo>
                <a:lnTo>
                  <a:pt x="0" y="470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C068BEF7-5750-48B6-91BE-9F89E60FBB5C}"/>
              </a:ext>
            </a:extLst>
          </p:cNvPr>
          <p:cNvSpPr txBox="1"/>
          <p:nvPr/>
        </p:nvSpPr>
        <p:spPr>
          <a:xfrm>
            <a:off x="304800" y="285376"/>
            <a:ext cx="9750455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G Fonts" panose="00000500000000000000" pitchFamily="50" charset="0"/>
              </a:rPr>
              <a:t>BOMB GAME</a:t>
            </a:r>
          </a:p>
        </p:txBody>
      </p:sp>
      <p:sp>
        <p:nvSpPr>
          <p:cNvPr id="38" name="Rectangle: Rounded Corners 37">
            <a:hlinkClick r:id="rId4" action="ppaction://hlinksldjump"/>
            <a:extLst>
              <a:ext uri="{FF2B5EF4-FFF2-40B4-BE49-F238E27FC236}">
                <a16:creationId xmlns:a16="http://schemas.microsoft.com/office/drawing/2014/main" id="{1B34FEAD-8EB3-DCA7-FF53-1AFAF9CA7319}"/>
              </a:ext>
            </a:extLst>
          </p:cNvPr>
          <p:cNvSpPr/>
          <p:nvPr/>
        </p:nvSpPr>
        <p:spPr>
          <a:xfrm>
            <a:off x="3626340" y="2748002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CD5873AB-8749-D048-1A1E-4B73064ED080}"/>
              </a:ext>
            </a:extLst>
          </p:cNvPr>
          <p:cNvSpPr/>
          <p:nvPr/>
        </p:nvSpPr>
        <p:spPr>
          <a:xfrm>
            <a:off x="5009590" y="2171700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Rectangle: Rounded Corners 38">
            <a:hlinkClick r:id="rId7" action="ppaction://hlinksldjump"/>
            <a:extLst>
              <a:ext uri="{FF2B5EF4-FFF2-40B4-BE49-F238E27FC236}">
                <a16:creationId xmlns:a16="http://schemas.microsoft.com/office/drawing/2014/main" id="{09DE3E84-9A8C-0CE2-70EC-47A903B789E5}"/>
              </a:ext>
            </a:extLst>
          </p:cNvPr>
          <p:cNvSpPr/>
          <p:nvPr/>
        </p:nvSpPr>
        <p:spPr>
          <a:xfrm>
            <a:off x="6227560" y="2748002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58CECC57-49C1-2851-2EC4-0AC0099B3E6F}"/>
              </a:ext>
            </a:extLst>
          </p:cNvPr>
          <p:cNvSpPr/>
          <p:nvPr/>
        </p:nvSpPr>
        <p:spPr>
          <a:xfrm>
            <a:off x="7621142" y="2171700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Rectangle: Rounded Corners 39">
            <a:hlinkClick r:id="rId8" action="ppaction://hlinksldjump"/>
            <a:extLst>
              <a:ext uri="{FF2B5EF4-FFF2-40B4-BE49-F238E27FC236}">
                <a16:creationId xmlns:a16="http://schemas.microsoft.com/office/drawing/2014/main" id="{BF9A0A4B-3CCF-F650-ED25-83192E0C753A}"/>
              </a:ext>
            </a:extLst>
          </p:cNvPr>
          <p:cNvSpPr/>
          <p:nvPr/>
        </p:nvSpPr>
        <p:spPr>
          <a:xfrm>
            <a:off x="8828780" y="2748002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8FE47D1A-4F01-9438-1C54-0D22A7820CEB}"/>
              </a:ext>
            </a:extLst>
          </p:cNvPr>
          <p:cNvSpPr/>
          <p:nvPr/>
        </p:nvSpPr>
        <p:spPr>
          <a:xfrm>
            <a:off x="10232694" y="2171700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Rectangle: Rounded Corners 40">
            <a:hlinkClick r:id="rId9" action="ppaction://hlinksldjump"/>
            <a:extLst>
              <a:ext uri="{FF2B5EF4-FFF2-40B4-BE49-F238E27FC236}">
                <a16:creationId xmlns:a16="http://schemas.microsoft.com/office/drawing/2014/main" id="{6723D929-21FB-C1D1-2993-A810A7D4FA05}"/>
              </a:ext>
            </a:extLst>
          </p:cNvPr>
          <p:cNvSpPr/>
          <p:nvPr/>
        </p:nvSpPr>
        <p:spPr>
          <a:xfrm>
            <a:off x="11430000" y="2748002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4</a:t>
            </a:r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02C7EA50-5263-8B4F-19AC-4E4CED304636}"/>
              </a:ext>
            </a:extLst>
          </p:cNvPr>
          <p:cNvSpPr/>
          <p:nvPr/>
        </p:nvSpPr>
        <p:spPr>
          <a:xfrm>
            <a:off x="12868521" y="2171699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Rectangle: Rounded Corners 44">
            <a:hlinkClick r:id="rId10" action="ppaction://hlinksldjump"/>
            <a:extLst>
              <a:ext uri="{FF2B5EF4-FFF2-40B4-BE49-F238E27FC236}">
                <a16:creationId xmlns:a16="http://schemas.microsoft.com/office/drawing/2014/main" id="{9EB9C7D4-6A9E-BAAA-CA14-BA34F6A1A86C}"/>
              </a:ext>
            </a:extLst>
          </p:cNvPr>
          <p:cNvSpPr/>
          <p:nvPr/>
        </p:nvSpPr>
        <p:spPr>
          <a:xfrm>
            <a:off x="11419668" y="5457904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8</a:t>
            </a:r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59BDB6E0-4AB2-4459-4B38-C6EA6AC1E926}"/>
              </a:ext>
            </a:extLst>
          </p:cNvPr>
          <p:cNvSpPr/>
          <p:nvPr/>
        </p:nvSpPr>
        <p:spPr>
          <a:xfrm>
            <a:off x="12868521" y="4881602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Rectangle: Rounded Corners 43">
            <a:hlinkClick r:id="rId11" action="ppaction://hlinksldjump"/>
            <a:extLst>
              <a:ext uri="{FF2B5EF4-FFF2-40B4-BE49-F238E27FC236}">
                <a16:creationId xmlns:a16="http://schemas.microsoft.com/office/drawing/2014/main" id="{0D669824-3B4C-1E0E-2179-6F6AB1185E79}"/>
              </a:ext>
            </a:extLst>
          </p:cNvPr>
          <p:cNvSpPr/>
          <p:nvPr/>
        </p:nvSpPr>
        <p:spPr>
          <a:xfrm>
            <a:off x="8818448" y="5457904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7</a:t>
            </a:r>
          </a:p>
        </p:txBody>
      </p:sp>
      <p:sp>
        <p:nvSpPr>
          <p:cNvPr id="51" name="Freeform 3">
            <a:extLst>
              <a:ext uri="{FF2B5EF4-FFF2-40B4-BE49-F238E27FC236}">
                <a16:creationId xmlns:a16="http://schemas.microsoft.com/office/drawing/2014/main" id="{CA8026D0-649B-ECFC-2821-9ADE0822793B}"/>
              </a:ext>
            </a:extLst>
          </p:cNvPr>
          <p:cNvSpPr/>
          <p:nvPr/>
        </p:nvSpPr>
        <p:spPr>
          <a:xfrm>
            <a:off x="10232693" y="4881601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Rectangle: Rounded Corners 42">
            <a:hlinkClick r:id="rId12" action="ppaction://hlinksldjump"/>
            <a:extLst>
              <a:ext uri="{FF2B5EF4-FFF2-40B4-BE49-F238E27FC236}">
                <a16:creationId xmlns:a16="http://schemas.microsoft.com/office/drawing/2014/main" id="{D8CDD42A-0730-F7C6-B6BE-177C9BE3EFD9}"/>
              </a:ext>
            </a:extLst>
          </p:cNvPr>
          <p:cNvSpPr/>
          <p:nvPr/>
        </p:nvSpPr>
        <p:spPr>
          <a:xfrm>
            <a:off x="6217228" y="5457904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6</a:t>
            </a: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54C14469-FA0A-7EC4-5111-8174BE9E6B16}"/>
              </a:ext>
            </a:extLst>
          </p:cNvPr>
          <p:cNvSpPr/>
          <p:nvPr/>
        </p:nvSpPr>
        <p:spPr>
          <a:xfrm>
            <a:off x="7629915" y="4881600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936018C2-DE68-178F-5658-3CDA1A85F5FC}"/>
              </a:ext>
            </a:extLst>
          </p:cNvPr>
          <p:cNvSpPr/>
          <p:nvPr/>
        </p:nvSpPr>
        <p:spPr>
          <a:xfrm>
            <a:off x="3616008" y="5457904"/>
            <a:ext cx="1884159" cy="18288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5</a:t>
            </a: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617369E9-E625-92E1-0B72-D3609ADA0BBA}"/>
              </a:ext>
            </a:extLst>
          </p:cNvPr>
          <p:cNvSpPr/>
          <p:nvPr/>
        </p:nvSpPr>
        <p:spPr>
          <a:xfrm>
            <a:off x="5009590" y="4881600"/>
            <a:ext cx="981153" cy="115260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2">
            <a:extLst>
              <a:ext uri="{FF2B5EF4-FFF2-40B4-BE49-F238E27FC236}">
                <a16:creationId xmlns:a16="http://schemas.microsoft.com/office/drawing/2014/main" id="{A11006CE-8DC3-AC16-ED82-5FF016C3B916}"/>
              </a:ext>
            </a:extLst>
          </p:cNvPr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910D8854-ABE0-CCCC-17B8-D65A38F7B8ED}"/>
              </a:ext>
            </a:extLst>
          </p:cNvPr>
          <p:cNvSpPr/>
          <p:nvPr/>
        </p:nvSpPr>
        <p:spPr>
          <a:xfrm>
            <a:off x="-2229301" y="7395819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5" grpId="0" animBg="1"/>
      <p:bldP spid="44" grpId="0" animBg="1"/>
      <p:bldP spid="43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2107" y="1905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81200" y="8566436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78604" y="8868499"/>
            <a:ext cx="1742623" cy="1634897"/>
          </a:xfrm>
          <a:custGeom>
            <a:avLst/>
            <a:gdLst/>
            <a:ahLst/>
            <a:cxnLst/>
            <a:rect l="l" t="t" r="r" b="b"/>
            <a:pathLst>
              <a:path w="1742623" h="1634897">
                <a:moveTo>
                  <a:pt x="0" y="0"/>
                </a:moveTo>
                <a:lnTo>
                  <a:pt x="1742623" y="0"/>
                </a:lnTo>
                <a:lnTo>
                  <a:pt x="1742623" y="1634897"/>
                </a:lnTo>
                <a:lnTo>
                  <a:pt x="0" y="163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B3A19-84FE-5422-2030-F2A693894098}"/>
              </a:ext>
            </a:extLst>
          </p:cNvPr>
          <p:cNvSpPr txBox="1"/>
          <p:nvPr/>
        </p:nvSpPr>
        <p:spPr>
          <a:xfrm>
            <a:off x="609600" y="229794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2.</a:t>
            </a:r>
            <a:r>
              <a:rPr lang="en-US" sz="4400" b="1" dirty="0">
                <a:latin typeface="Patrick Hand" panose="00000500000000000000" pitchFamily="2" charset="0"/>
              </a:rPr>
              <a:t> Put the words and phrases in the correct order to make reported questions.  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35BD1CB-0B89-70BD-C71E-87EEC8BD9B80}"/>
              </a:ext>
            </a:extLst>
          </p:cNvPr>
          <p:cNvSpPr txBox="1"/>
          <p:nvPr/>
        </p:nvSpPr>
        <p:spPr>
          <a:xfrm>
            <a:off x="1371599" y="1238498"/>
            <a:ext cx="16275803" cy="84946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200" b="1" dirty="0">
                <a:solidFill>
                  <a:srgbClr val="F26649"/>
                </a:solidFill>
                <a:latin typeface="Patrick Hand" panose="00000500000000000000" pitchFamily="2" charset="0"/>
              </a:rPr>
              <a:t>1. </a:t>
            </a:r>
            <a:r>
              <a:rPr lang="en-US" sz="4200" dirty="0">
                <a:latin typeface="Patrick Hand" panose="00000500000000000000" pitchFamily="2" charset="0"/>
              </a:rPr>
              <a:t>how many moons / My little brother / asked me / had / Venus / .</a:t>
            </a:r>
          </a:p>
          <a:p>
            <a:r>
              <a:rPr lang="en-US" sz="42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2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r>
              <a:rPr lang="en-US" sz="4200" b="1" dirty="0">
                <a:solidFill>
                  <a:srgbClr val="F26649"/>
                </a:solidFill>
                <a:latin typeface="Patrick Hand" panose="00000500000000000000" pitchFamily="2" charset="0"/>
              </a:rPr>
              <a:t>2. </a:t>
            </a:r>
            <a:r>
              <a:rPr lang="en-US" sz="4200" dirty="0">
                <a:latin typeface="Patrick Hand" panose="00000500000000000000" pitchFamily="2" charset="0"/>
              </a:rPr>
              <a:t>which / She / planet / the closest / wanted to know / was / to the sun / .</a:t>
            </a:r>
          </a:p>
          <a:p>
            <a:r>
              <a:rPr lang="en-US" sz="42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2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  <a:p>
            <a:r>
              <a:rPr lang="en-US" sz="4200" b="1" dirty="0">
                <a:solidFill>
                  <a:srgbClr val="F26649"/>
                </a:solidFill>
                <a:latin typeface="Patrick Hand" panose="00000500000000000000" pitchFamily="2" charset="0"/>
              </a:rPr>
              <a:t>3. </a:t>
            </a:r>
            <a:r>
              <a:rPr lang="en-US" sz="4200" dirty="0">
                <a:latin typeface="Patrick Hand" panose="00000500000000000000" pitchFamily="2" charset="0"/>
              </a:rPr>
              <a:t>asked the scientists / The journalist / what / for / were using / telescopes / in space / they / .</a:t>
            </a:r>
          </a:p>
          <a:p>
            <a:r>
              <a:rPr lang="en-US" sz="42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</a:p>
          <a:p>
            <a:r>
              <a:rPr lang="en-US" sz="4200" b="1" dirty="0">
                <a:solidFill>
                  <a:srgbClr val="F26649"/>
                </a:solidFill>
                <a:latin typeface="Patrick Hand" panose="00000500000000000000" pitchFamily="2" charset="0"/>
              </a:rPr>
              <a:t>4. </a:t>
            </a:r>
            <a:r>
              <a:rPr lang="en-US" sz="4200" dirty="0">
                <a:latin typeface="Patrick Hand" panose="00000500000000000000" pitchFamily="2" charset="0"/>
              </a:rPr>
              <a:t>wanted to know / when / The scientists / travel to Mars / would be able to / humans / .</a:t>
            </a:r>
          </a:p>
          <a:p>
            <a:r>
              <a:rPr lang="en-US" sz="42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2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r>
              <a:rPr lang="en-US" sz="4200" b="1" dirty="0">
                <a:solidFill>
                  <a:srgbClr val="F26649"/>
                </a:solidFill>
                <a:latin typeface="Patrick Hand" panose="00000500000000000000" pitchFamily="2" charset="0"/>
              </a:rPr>
              <a:t>5. </a:t>
            </a:r>
            <a:r>
              <a:rPr lang="en-US" sz="4200" dirty="0">
                <a:latin typeface="Patrick Hand" panose="00000500000000000000" pitchFamily="2" charset="0"/>
              </a:rPr>
              <a:t>He / what / were / asked the professor / to have life / for a planet / the conditions / on it / .</a:t>
            </a:r>
          </a:p>
          <a:p>
            <a:r>
              <a:rPr lang="en-US" sz="42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2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4081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2107" y="1905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81200" y="8566436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78604" y="8868499"/>
            <a:ext cx="1742623" cy="1634897"/>
          </a:xfrm>
          <a:custGeom>
            <a:avLst/>
            <a:gdLst/>
            <a:ahLst/>
            <a:cxnLst/>
            <a:rect l="l" t="t" r="r" b="b"/>
            <a:pathLst>
              <a:path w="1742623" h="1634897">
                <a:moveTo>
                  <a:pt x="0" y="0"/>
                </a:moveTo>
                <a:lnTo>
                  <a:pt x="1742623" y="0"/>
                </a:lnTo>
                <a:lnTo>
                  <a:pt x="1742623" y="1634897"/>
                </a:lnTo>
                <a:lnTo>
                  <a:pt x="0" y="163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B3A19-84FE-5422-2030-F2A693894098}"/>
              </a:ext>
            </a:extLst>
          </p:cNvPr>
          <p:cNvSpPr txBox="1"/>
          <p:nvPr/>
        </p:nvSpPr>
        <p:spPr>
          <a:xfrm>
            <a:off x="609600" y="229794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2.</a:t>
            </a:r>
            <a:r>
              <a:rPr lang="en-US" sz="4400" b="1" dirty="0">
                <a:latin typeface="Patrick Hand" panose="00000500000000000000" pitchFamily="2" charset="0"/>
              </a:rPr>
              <a:t> Put the words and phrases in the correct order to make reported questions.  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35BD1CB-0B89-70BD-C71E-87EEC8BD9B80}"/>
              </a:ext>
            </a:extLst>
          </p:cNvPr>
          <p:cNvSpPr txBox="1"/>
          <p:nvPr/>
        </p:nvSpPr>
        <p:spPr>
          <a:xfrm>
            <a:off x="673125" y="1238498"/>
            <a:ext cx="16974278" cy="70973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how many moons / My little brother / asked me / had / Venus / 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4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which / She / planet / the closest / wanted to know / was / to the sun / 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4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asked the scientists / The journalist / what / for / were using / telescopes / in space / they / 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0F8D5-3241-6ED1-86B6-4C7E18585E7C}"/>
              </a:ext>
            </a:extLst>
          </p:cNvPr>
          <p:cNvSpPr/>
          <p:nvPr/>
        </p:nvSpPr>
        <p:spPr>
          <a:xfrm>
            <a:off x="1524000" y="2324100"/>
            <a:ext cx="12192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 dirty="0">
                <a:solidFill>
                  <a:srgbClr val="C00000"/>
                </a:solidFill>
                <a:latin typeface="Patrick Hand" panose="00000500000000000000" pitchFamily="2" charset="0"/>
              </a:rPr>
              <a:t>My little brother asked me how many moons Venus had.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71736-C655-2980-5459-1E44F346F489}"/>
              </a:ext>
            </a:extLst>
          </p:cNvPr>
          <p:cNvSpPr/>
          <p:nvPr/>
        </p:nvSpPr>
        <p:spPr>
          <a:xfrm>
            <a:off x="1524000" y="4415595"/>
            <a:ext cx="128778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 dirty="0">
                <a:solidFill>
                  <a:srgbClr val="C00000"/>
                </a:solidFill>
                <a:latin typeface="Patrick Hand" panose="00000500000000000000" pitchFamily="2" charset="0"/>
              </a:rPr>
              <a:t>She wanted to know which planet was the closest to the sun.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347D8-FBC9-3AD0-215A-EB7411C8B9DC}"/>
              </a:ext>
            </a:extLst>
          </p:cNvPr>
          <p:cNvSpPr/>
          <p:nvPr/>
        </p:nvSpPr>
        <p:spPr>
          <a:xfrm>
            <a:off x="1524000" y="7357307"/>
            <a:ext cx="15849600" cy="1511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 journalist asked the scientists what they were using telescopes in space for.</a:t>
            </a:r>
          </a:p>
        </p:txBody>
      </p:sp>
    </p:spTree>
    <p:extLst>
      <p:ext uri="{BB962C8B-B14F-4D97-AF65-F5344CB8AC3E}">
        <p14:creationId xmlns:p14="http://schemas.microsoft.com/office/powerpoint/2010/main" val="6889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2107" y="1905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81200" y="8566436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78604" y="8868499"/>
            <a:ext cx="1742623" cy="1634897"/>
          </a:xfrm>
          <a:custGeom>
            <a:avLst/>
            <a:gdLst/>
            <a:ahLst/>
            <a:cxnLst/>
            <a:rect l="l" t="t" r="r" b="b"/>
            <a:pathLst>
              <a:path w="1742623" h="1634897">
                <a:moveTo>
                  <a:pt x="0" y="0"/>
                </a:moveTo>
                <a:lnTo>
                  <a:pt x="1742623" y="0"/>
                </a:lnTo>
                <a:lnTo>
                  <a:pt x="1742623" y="1634897"/>
                </a:lnTo>
                <a:lnTo>
                  <a:pt x="0" y="163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B3A19-84FE-5422-2030-F2A693894098}"/>
              </a:ext>
            </a:extLst>
          </p:cNvPr>
          <p:cNvSpPr txBox="1"/>
          <p:nvPr/>
        </p:nvSpPr>
        <p:spPr>
          <a:xfrm>
            <a:off x="609600" y="229794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2.</a:t>
            </a:r>
            <a:r>
              <a:rPr lang="en-US" sz="4400" b="1" dirty="0">
                <a:latin typeface="Patrick Hand" panose="00000500000000000000" pitchFamily="2" charset="0"/>
              </a:rPr>
              <a:t> Put the words and phrases in the correct order to make reported questions.  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35BD1CB-0B89-70BD-C71E-87EEC8BD9B80}"/>
              </a:ext>
            </a:extLst>
          </p:cNvPr>
          <p:cNvSpPr txBox="1"/>
          <p:nvPr/>
        </p:nvSpPr>
        <p:spPr>
          <a:xfrm>
            <a:off x="673125" y="1238498"/>
            <a:ext cx="16974278" cy="65433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wanted to know / when / The scientists / travel to Mars / would be able to / humans / 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He / what / were / asked the professor / to have life / for a planet / the conditions / on it / .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4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D0B00D-45B5-019B-F46D-E4FFD514D1A4}"/>
              </a:ext>
            </a:extLst>
          </p:cNvPr>
          <p:cNvSpPr/>
          <p:nvPr/>
        </p:nvSpPr>
        <p:spPr>
          <a:xfrm>
            <a:off x="1358924" y="3314700"/>
            <a:ext cx="16090876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>
                <a:solidFill>
                  <a:srgbClr val="C00000"/>
                </a:solidFill>
                <a:latin typeface="Patrick Hand" panose="00000500000000000000" pitchFamily="2" charset="0"/>
              </a:rPr>
              <a:t>The scientists wanted to know when humans would be able to travel to Mars. </a:t>
            </a:r>
            <a:endParaRPr lang="en-US" sz="46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B5E158-4351-5E57-F0BA-07F6270F44FD}"/>
              </a:ext>
            </a:extLst>
          </p:cNvPr>
          <p:cNvSpPr/>
          <p:nvPr/>
        </p:nvSpPr>
        <p:spPr>
          <a:xfrm>
            <a:off x="1360216" y="6813281"/>
            <a:ext cx="16089584" cy="15567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 dirty="0">
                <a:solidFill>
                  <a:srgbClr val="C00000"/>
                </a:solidFill>
                <a:latin typeface="Patrick Hand" panose="00000500000000000000" pitchFamily="2" charset="0"/>
              </a:rPr>
              <a:t>He asked the professor what the conditions for a planet to have life on it were. </a:t>
            </a:r>
          </a:p>
        </p:txBody>
      </p:sp>
    </p:spTree>
    <p:extLst>
      <p:ext uri="{BB962C8B-B14F-4D97-AF65-F5344CB8AC3E}">
        <p14:creationId xmlns:p14="http://schemas.microsoft.com/office/powerpoint/2010/main" val="24507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992526" y="0"/>
            <a:ext cx="3743006" cy="3275130"/>
          </a:xfrm>
          <a:custGeom>
            <a:avLst/>
            <a:gdLst/>
            <a:ahLst/>
            <a:cxnLst/>
            <a:rect l="l" t="t" r="r" b="b"/>
            <a:pathLst>
              <a:path w="3743006" h="3275130">
                <a:moveTo>
                  <a:pt x="0" y="0"/>
                </a:moveTo>
                <a:lnTo>
                  <a:pt x="3743005" y="0"/>
                </a:lnTo>
                <a:lnTo>
                  <a:pt x="3743005" y="3275130"/>
                </a:lnTo>
                <a:lnTo>
                  <a:pt x="0" y="3275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64052" y="8947979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5" name="Freeform 5"/>
          <p:cNvSpPr/>
          <p:nvPr/>
        </p:nvSpPr>
        <p:spPr>
          <a:xfrm rot="20900080" flipH="1">
            <a:off x="14135221" y="7546083"/>
            <a:ext cx="5370646" cy="2820339"/>
          </a:xfrm>
          <a:custGeom>
            <a:avLst/>
            <a:gdLst/>
            <a:ahLst/>
            <a:cxnLst/>
            <a:rect l="l" t="t" r="r" b="b"/>
            <a:pathLst>
              <a:path w="7651850" h="4018290">
                <a:moveTo>
                  <a:pt x="7651850" y="0"/>
                </a:moveTo>
                <a:lnTo>
                  <a:pt x="0" y="0"/>
                </a:lnTo>
                <a:lnTo>
                  <a:pt x="0" y="4018290"/>
                </a:lnTo>
                <a:lnTo>
                  <a:pt x="7651850" y="4018290"/>
                </a:lnTo>
                <a:lnTo>
                  <a:pt x="76518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60734" y="1111672"/>
            <a:ext cx="7607370" cy="184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44"/>
              </a:lnSpc>
            </a:pPr>
            <a:r>
              <a:rPr lang="en-US" sz="10674" spc="960">
                <a:solidFill>
                  <a:srgbClr val="FFFFFF"/>
                </a:solidFill>
                <a:latin typeface="Londrina Solid"/>
              </a:rPr>
              <a:t>RESEARCH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0734" y="2910831"/>
            <a:ext cx="6494417" cy="968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98"/>
              </a:lnSpc>
              <a:spcBef>
                <a:spcPct val="0"/>
              </a:spcBef>
            </a:pPr>
            <a:r>
              <a:rPr lang="en-US" sz="2887" u="none">
                <a:solidFill>
                  <a:srgbClr val="FFFFFF"/>
                </a:solidFill>
                <a:latin typeface="ไอติม Bold"/>
              </a:rPr>
              <a:t>CONDUCTING THOROUGH RESEARCH ON THE TOPIC.</a:t>
            </a:r>
          </a:p>
        </p:txBody>
      </p:sp>
      <p:sp>
        <p:nvSpPr>
          <p:cNvPr id="9" name="Freeform 9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A4885-E745-572D-49CF-30C4C83252AF}"/>
              </a:ext>
            </a:extLst>
          </p:cNvPr>
          <p:cNvSpPr txBox="1"/>
          <p:nvPr/>
        </p:nvSpPr>
        <p:spPr>
          <a:xfrm>
            <a:off x="609600" y="187632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3. </a:t>
            </a:r>
            <a:r>
              <a:rPr lang="en-US" sz="4400" b="1" dirty="0">
                <a:latin typeface="Patrick Hand" panose="00000500000000000000" pitchFamily="2" charset="0"/>
              </a:rPr>
              <a:t>Change the following questions into reported questions.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52547A61-F7CE-8A5E-0F46-89F702EFFA8A}"/>
              </a:ext>
            </a:extLst>
          </p:cNvPr>
          <p:cNvSpPr txBox="1"/>
          <p:nvPr/>
        </p:nvSpPr>
        <p:spPr>
          <a:xfrm>
            <a:off x="615043" y="1239968"/>
            <a:ext cx="16225157" cy="82176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1. </a:t>
            </a:r>
            <a:r>
              <a:rPr lang="en-US" sz="4800" dirty="0">
                <a:latin typeface="Patrick Hand" panose="00000500000000000000" pitchFamily="2" charset="0"/>
              </a:rPr>
              <a:t>“Who will be the first to step on Mars?” Mary asked the scientist.</a:t>
            </a:r>
          </a:p>
          <a:p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24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2. </a:t>
            </a:r>
            <a:r>
              <a:rPr lang="en-US" sz="4800" dirty="0">
                <a:latin typeface="Patrick Hand" panose="00000500000000000000" pitchFamily="2" charset="0"/>
              </a:rPr>
              <a:t>“How fast can a UFO travel?” I asked my father.</a:t>
            </a:r>
          </a:p>
          <a:p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24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  <a:p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3. </a:t>
            </a:r>
            <a:r>
              <a:rPr lang="en-US" sz="4800" dirty="0">
                <a:latin typeface="Patrick Hand" panose="00000500000000000000" pitchFamily="2" charset="0"/>
              </a:rPr>
              <a:t>The student asked his friend, “How many craters does the moon have?”</a:t>
            </a:r>
          </a:p>
          <a:p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</a:p>
          <a:p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4. </a:t>
            </a:r>
            <a:r>
              <a:rPr lang="en-US" sz="4800" dirty="0">
                <a:latin typeface="Patrick Hand" panose="00000500000000000000" pitchFamily="2" charset="0"/>
              </a:rPr>
              <a:t>The pupils asked the teacher, “Where can we find information about the solar system?”</a:t>
            </a:r>
          </a:p>
          <a:p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28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5. </a:t>
            </a:r>
            <a:r>
              <a:rPr lang="en-US" sz="4800" dirty="0">
                <a:latin typeface="Patrick Hand" panose="00000500000000000000" pitchFamily="2" charset="0"/>
              </a:rPr>
              <a:t>“What is the weather on Mars like?” I asked my teacher.</a:t>
            </a:r>
          </a:p>
          <a:p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8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992526" y="0"/>
            <a:ext cx="3743006" cy="3275130"/>
          </a:xfrm>
          <a:custGeom>
            <a:avLst/>
            <a:gdLst/>
            <a:ahLst/>
            <a:cxnLst/>
            <a:rect l="l" t="t" r="r" b="b"/>
            <a:pathLst>
              <a:path w="3743006" h="3275130">
                <a:moveTo>
                  <a:pt x="0" y="0"/>
                </a:moveTo>
                <a:lnTo>
                  <a:pt x="3743005" y="0"/>
                </a:lnTo>
                <a:lnTo>
                  <a:pt x="3743005" y="3275130"/>
                </a:lnTo>
                <a:lnTo>
                  <a:pt x="0" y="3275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64052" y="8947979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60734" y="2910831"/>
            <a:ext cx="6494417" cy="968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98"/>
              </a:lnSpc>
              <a:spcBef>
                <a:spcPct val="0"/>
              </a:spcBef>
            </a:pPr>
            <a:r>
              <a:rPr lang="en-US" sz="2887" u="none">
                <a:solidFill>
                  <a:srgbClr val="FFFFFF"/>
                </a:solidFill>
                <a:latin typeface="ไอติม Bold"/>
              </a:rPr>
              <a:t>CONDUCTING THOROUGH RESEARCH ON THE TOPIC.</a:t>
            </a:r>
          </a:p>
        </p:txBody>
      </p:sp>
      <p:sp>
        <p:nvSpPr>
          <p:cNvPr id="9" name="Freeform 9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A4885-E745-572D-49CF-30C4C83252AF}"/>
              </a:ext>
            </a:extLst>
          </p:cNvPr>
          <p:cNvSpPr txBox="1"/>
          <p:nvPr/>
        </p:nvSpPr>
        <p:spPr>
          <a:xfrm>
            <a:off x="609600" y="187632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3. </a:t>
            </a:r>
            <a:r>
              <a:rPr lang="en-US" sz="4400" b="1" dirty="0">
                <a:latin typeface="Patrick Hand" panose="00000500000000000000" pitchFamily="2" charset="0"/>
              </a:rPr>
              <a:t>Change the following questions into reported questions.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52547A61-F7CE-8A5E-0F46-89F702EFFA8A}"/>
              </a:ext>
            </a:extLst>
          </p:cNvPr>
          <p:cNvSpPr txBox="1"/>
          <p:nvPr/>
        </p:nvSpPr>
        <p:spPr>
          <a:xfrm>
            <a:off x="615043" y="1239968"/>
            <a:ext cx="16225157" cy="66261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1. </a:t>
            </a:r>
            <a:r>
              <a:rPr lang="en-US" sz="4800" dirty="0">
                <a:latin typeface="Patrick Hand" panose="00000500000000000000" pitchFamily="2" charset="0"/>
              </a:rPr>
              <a:t>“Who will be the first to step on Mars?” Mary asked the scientist.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24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2. </a:t>
            </a:r>
            <a:r>
              <a:rPr lang="en-US" sz="4800" dirty="0">
                <a:latin typeface="Patrick Hand" panose="00000500000000000000" pitchFamily="2" charset="0"/>
              </a:rPr>
              <a:t>“How fast can a UFO travel?” I asked my father.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24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3. </a:t>
            </a:r>
            <a:r>
              <a:rPr lang="en-US" sz="4800" dirty="0">
                <a:latin typeface="Patrick Hand" panose="00000500000000000000" pitchFamily="2" charset="0"/>
              </a:rPr>
              <a:t>The student asked his friend, “How many craters does the moon have?”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F7C19A-1EC2-9CDC-A608-A8A89ECD0E3E}"/>
              </a:ext>
            </a:extLst>
          </p:cNvPr>
          <p:cNvSpPr/>
          <p:nvPr/>
        </p:nvSpPr>
        <p:spPr>
          <a:xfrm>
            <a:off x="1510952" y="2577986"/>
            <a:ext cx="1448157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Mary asked the scientist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who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dirty="0">
                <a:solidFill>
                  <a:schemeClr val="tx2"/>
                </a:solidFill>
                <a:latin typeface="Patrick Hand" panose="00000500000000000000" pitchFamily="2" charset="0"/>
              </a:rPr>
              <a:t>would be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 the first to step on Mars.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4C4CE-17E4-0B59-7573-6F5657C3F831}"/>
              </a:ext>
            </a:extLst>
          </p:cNvPr>
          <p:cNvSpPr txBox="1"/>
          <p:nvPr/>
        </p:nvSpPr>
        <p:spPr>
          <a:xfrm>
            <a:off x="1295400" y="1493479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Who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A71A1-EF80-F0B0-0894-34B8B0F8CD44}"/>
              </a:ext>
            </a:extLst>
          </p:cNvPr>
          <p:cNvSpPr txBox="1"/>
          <p:nvPr/>
        </p:nvSpPr>
        <p:spPr>
          <a:xfrm>
            <a:off x="2337040" y="1493478"/>
            <a:ext cx="158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will be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6D800-0ACC-26AE-47B2-ABE7D6F10F31}"/>
              </a:ext>
            </a:extLst>
          </p:cNvPr>
          <p:cNvSpPr txBox="1"/>
          <p:nvPr/>
        </p:nvSpPr>
        <p:spPr>
          <a:xfrm>
            <a:off x="11049000" y="1513167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EEFC6"/>
                </a:highlight>
                <a:latin typeface="Patrick Hand" panose="00000500000000000000" pitchFamily="2" charset="0"/>
              </a:rPr>
              <a:t>asked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642DF7-3A89-811F-9314-080973FE874C}"/>
              </a:ext>
            </a:extLst>
          </p:cNvPr>
          <p:cNvSpPr txBox="1"/>
          <p:nvPr/>
        </p:nvSpPr>
        <p:spPr>
          <a:xfrm>
            <a:off x="1367217" y="3702069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How fast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C74426-87B9-533F-95AC-AAF81CD6291C}"/>
              </a:ext>
            </a:extLst>
          </p:cNvPr>
          <p:cNvSpPr txBox="1"/>
          <p:nvPr/>
        </p:nvSpPr>
        <p:spPr>
          <a:xfrm>
            <a:off x="3352800" y="3702903"/>
            <a:ext cx="944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D4B82C-D0AA-A232-25F3-472B8174101D}"/>
              </a:ext>
            </a:extLst>
          </p:cNvPr>
          <p:cNvSpPr txBox="1"/>
          <p:nvPr/>
        </p:nvSpPr>
        <p:spPr>
          <a:xfrm>
            <a:off x="5666788" y="3709080"/>
            <a:ext cx="153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travel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E7589-11FE-4E4A-6C6C-A33A5C69BC31}"/>
              </a:ext>
            </a:extLst>
          </p:cNvPr>
          <p:cNvSpPr/>
          <p:nvPr/>
        </p:nvSpPr>
        <p:spPr>
          <a:xfrm>
            <a:off x="1510952" y="4756518"/>
            <a:ext cx="1448157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I asked my father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how fast 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a UFO </a:t>
            </a:r>
            <a:r>
              <a:rPr lang="en-US" sz="4800" b="1" dirty="0">
                <a:solidFill>
                  <a:schemeClr val="tx2"/>
                </a:solidFill>
                <a:latin typeface="Patrick Hand" panose="00000500000000000000" pitchFamily="2" charset="0"/>
              </a:rPr>
              <a:t>could travel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F3EA3BE6-798A-463A-3D59-3BE92E607241}"/>
              </a:ext>
            </a:extLst>
          </p:cNvPr>
          <p:cNvSpPr/>
          <p:nvPr/>
        </p:nvSpPr>
        <p:spPr>
          <a:xfrm flipH="1">
            <a:off x="15697200" y="8065186"/>
            <a:ext cx="3036433" cy="3104160"/>
          </a:xfrm>
          <a:custGeom>
            <a:avLst/>
            <a:gdLst/>
            <a:ahLst/>
            <a:cxnLst/>
            <a:rect l="l" t="t" r="r" b="b"/>
            <a:pathLst>
              <a:path w="3036433" h="3104160">
                <a:moveTo>
                  <a:pt x="3036432" y="0"/>
                </a:moveTo>
                <a:lnTo>
                  <a:pt x="0" y="0"/>
                </a:lnTo>
                <a:lnTo>
                  <a:pt x="0" y="3104160"/>
                </a:lnTo>
                <a:lnTo>
                  <a:pt x="3036432" y="3104160"/>
                </a:lnTo>
                <a:lnTo>
                  <a:pt x="303643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D7A42-BFAA-C29F-60B2-3A6281976ABF}"/>
              </a:ext>
            </a:extLst>
          </p:cNvPr>
          <p:cNvSpPr txBox="1"/>
          <p:nvPr/>
        </p:nvSpPr>
        <p:spPr>
          <a:xfrm>
            <a:off x="7772400" y="5915040"/>
            <a:ext cx="2351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How many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47104F-0D9B-4436-BE44-E6A58BE73D2F}"/>
              </a:ext>
            </a:extLst>
          </p:cNvPr>
          <p:cNvSpPr txBox="1"/>
          <p:nvPr/>
        </p:nvSpPr>
        <p:spPr>
          <a:xfrm>
            <a:off x="11874114" y="5912703"/>
            <a:ext cx="115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does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0A350-E9D0-7B56-EB3D-0DAE61F7535C}"/>
              </a:ext>
            </a:extLst>
          </p:cNvPr>
          <p:cNvSpPr txBox="1"/>
          <p:nvPr/>
        </p:nvSpPr>
        <p:spPr>
          <a:xfrm>
            <a:off x="15107936" y="5887359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have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5AB23E-DA49-A83E-B944-FC225B82C5E4}"/>
              </a:ext>
            </a:extLst>
          </p:cNvPr>
          <p:cNvSpPr/>
          <p:nvPr/>
        </p:nvSpPr>
        <p:spPr>
          <a:xfrm>
            <a:off x="1414364" y="6884113"/>
            <a:ext cx="1448157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student asked his friend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how many 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craters the moon </a:t>
            </a:r>
            <a:r>
              <a:rPr lang="en-US" sz="4800" b="1" dirty="0">
                <a:solidFill>
                  <a:schemeClr val="tx2"/>
                </a:solidFill>
                <a:latin typeface="Patrick Hand" panose="00000500000000000000" pitchFamily="2" charset="0"/>
              </a:rPr>
              <a:t>had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6260FE6-1475-AB82-5C6E-2E15B9C89718}"/>
              </a:ext>
            </a:extLst>
          </p:cNvPr>
          <p:cNvSpPr/>
          <p:nvPr/>
        </p:nvSpPr>
        <p:spPr>
          <a:xfrm>
            <a:off x="2942932" y="8276339"/>
            <a:ext cx="11617612" cy="1530522"/>
          </a:xfrm>
          <a:prstGeom prst="roundRect">
            <a:avLst/>
          </a:prstGeom>
          <a:solidFill>
            <a:srgbClr val="FEEF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S +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asked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sb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clause.</a:t>
            </a:r>
          </a:p>
          <a:p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S +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wondered/ wanted to know</a:t>
            </a:r>
            <a:r>
              <a:rPr lang="en-US" sz="44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clause. </a:t>
            </a:r>
          </a:p>
        </p:txBody>
      </p:sp>
    </p:spTree>
    <p:extLst>
      <p:ext uri="{BB962C8B-B14F-4D97-AF65-F5344CB8AC3E}">
        <p14:creationId xmlns:p14="http://schemas.microsoft.com/office/powerpoint/2010/main" val="42222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/>
      <p:bldP spid="14" grpId="0"/>
      <p:bldP spid="15" grpId="0"/>
      <p:bldP spid="16" grpId="0"/>
      <p:bldP spid="17" grpId="0"/>
      <p:bldP spid="18" grpId="0" animBg="1"/>
      <p:bldP spid="21" grpId="0"/>
      <p:bldP spid="22" grpId="0"/>
      <p:bldP spid="23" grpId="0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992526" y="0"/>
            <a:ext cx="3743006" cy="3275130"/>
          </a:xfrm>
          <a:custGeom>
            <a:avLst/>
            <a:gdLst/>
            <a:ahLst/>
            <a:cxnLst/>
            <a:rect l="l" t="t" r="r" b="b"/>
            <a:pathLst>
              <a:path w="3743006" h="3275130">
                <a:moveTo>
                  <a:pt x="0" y="0"/>
                </a:moveTo>
                <a:lnTo>
                  <a:pt x="3743005" y="0"/>
                </a:lnTo>
                <a:lnTo>
                  <a:pt x="3743005" y="3275130"/>
                </a:lnTo>
                <a:lnTo>
                  <a:pt x="0" y="3275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64052" y="8947979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60734" y="2910831"/>
            <a:ext cx="6494417" cy="968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98"/>
              </a:lnSpc>
              <a:spcBef>
                <a:spcPct val="0"/>
              </a:spcBef>
            </a:pPr>
            <a:r>
              <a:rPr lang="en-US" sz="2887" u="none">
                <a:solidFill>
                  <a:srgbClr val="FFFFFF"/>
                </a:solidFill>
                <a:latin typeface="ไอติม Bold"/>
              </a:rPr>
              <a:t>CONDUCTING THOROUGH RESEARCH ON THE TOPIC.</a:t>
            </a:r>
          </a:p>
        </p:txBody>
      </p:sp>
      <p:sp>
        <p:nvSpPr>
          <p:cNvPr id="9" name="Freeform 9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A4885-E745-572D-49CF-30C4C83252AF}"/>
              </a:ext>
            </a:extLst>
          </p:cNvPr>
          <p:cNvSpPr txBox="1"/>
          <p:nvPr/>
        </p:nvSpPr>
        <p:spPr>
          <a:xfrm>
            <a:off x="609600" y="187632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3. </a:t>
            </a:r>
            <a:r>
              <a:rPr lang="en-US" sz="4400" b="1" dirty="0">
                <a:latin typeface="Patrick Hand" panose="00000500000000000000" pitchFamily="2" charset="0"/>
              </a:rPr>
              <a:t>Change the following questions into reported questions. 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F3EA3BE6-798A-463A-3D59-3BE92E607241}"/>
              </a:ext>
            </a:extLst>
          </p:cNvPr>
          <p:cNvSpPr/>
          <p:nvPr/>
        </p:nvSpPr>
        <p:spPr>
          <a:xfrm flipH="1">
            <a:off x="15697200" y="8065186"/>
            <a:ext cx="3036433" cy="3104160"/>
          </a:xfrm>
          <a:custGeom>
            <a:avLst/>
            <a:gdLst/>
            <a:ahLst/>
            <a:cxnLst/>
            <a:rect l="l" t="t" r="r" b="b"/>
            <a:pathLst>
              <a:path w="3036433" h="3104160">
                <a:moveTo>
                  <a:pt x="3036432" y="0"/>
                </a:moveTo>
                <a:lnTo>
                  <a:pt x="0" y="0"/>
                </a:lnTo>
                <a:lnTo>
                  <a:pt x="0" y="3104160"/>
                </a:lnTo>
                <a:lnTo>
                  <a:pt x="3036432" y="3104160"/>
                </a:lnTo>
                <a:lnTo>
                  <a:pt x="303643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6260FE6-1475-AB82-5C6E-2E15B9C89718}"/>
              </a:ext>
            </a:extLst>
          </p:cNvPr>
          <p:cNvSpPr/>
          <p:nvPr/>
        </p:nvSpPr>
        <p:spPr>
          <a:xfrm>
            <a:off x="2942932" y="8276339"/>
            <a:ext cx="11617612" cy="1530522"/>
          </a:xfrm>
          <a:prstGeom prst="roundRect">
            <a:avLst/>
          </a:prstGeom>
          <a:solidFill>
            <a:srgbClr val="FEEF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S +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asked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sb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clause.</a:t>
            </a:r>
          </a:p>
          <a:p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S +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wondered/ wanted to know</a:t>
            </a:r>
            <a:r>
              <a:rPr lang="en-US" sz="4400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question word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+</a:t>
            </a:r>
            <a:r>
              <a:rPr lang="en-US" sz="4400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Patrick Hand" panose="00000500000000000000" pitchFamily="2" charset="0"/>
              </a:rPr>
              <a:t>clause.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ED2FC52-029F-5698-8117-0C047F550931}"/>
              </a:ext>
            </a:extLst>
          </p:cNvPr>
          <p:cNvSpPr txBox="1"/>
          <p:nvPr/>
        </p:nvSpPr>
        <p:spPr>
          <a:xfrm>
            <a:off x="838200" y="1239968"/>
            <a:ext cx="16002000" cy="6164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4. </a:t>
            </a:r>
            <a:r>
              <a:rPr lang="en-US" sz="4800" dirty="0">
                <a:latin typeface="Patrick Hand" panose="00000500000000000000" pitchFamily="2" charset="0"/>
              </a:rPr>
              <a:t>The pupils asked the teacher, “Where can we find information about the solar system?”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7030A0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26649"/>
                </a:solidFill>
                <a:latin typeface="Patrick Hand" panose="00000500000000000000" pitchFamily="2" charset="0"/>
              </a:rPr>
              <a:t>5. </a:t>
            </a:r>
            <a:r>
              <a:rPr lang="en-US" sz="4800" dirty="0">
                <a:latin typeface="Patrick Hand" panose="00000500000000000000" pitchFamily="2" charset="0"/>
              </a:rPr>
              <a:t>“What is the weather on Mars like?” I asked my teacher.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  <a:sym typeface="Wingdings 3" panose="05040102010807070707" pitchFamily="18" charset="2"/>
              </a:rPr>
              <a:t></a:t>
            </a:r>
            <a:endParaRPr lang="en-US" sz="4800" dirty="0">
              <a:solidFill>
                <a:srgbClr val="7030A0"/>
              </a:solidFill>
              <a:latin typeface="Patrick Hand" panose="00000500000000000000" pitchFamily="2" charset="0"/>
              <a:sym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C3A2A-4F57-DF24-0E44-71488201C156}"/>
              </a:ext>
            </a:extLst>
          </p:cNvPr>
          <p:cNvSpPr txBox="1"/>
          <p:nvPr/>
        </p:nvSpPr>
        <p:spPr>
          <a:xfrm>
            <a:off x="8001000" y="1485900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Where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B948E-7A5F-BC33-9B5E-E4CBC4123470}"/>
              </a:ext>
            </a:extLst>
          </p:cNvPr>
          <p:cNvSpPr txBox="1"/>
          <p:nvPr/>
        </p:nvSpPr>
        <p:spPr>
          <a:xfrm>
            <a:off x="9495833" y="1485900"/>
            <a:ext cx="26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can we find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6E5655-6CA8-A330-5773-5606E63E8B75}"/>
              </a:ext>
            </a:extLst>
          </p:cNvPr>
          <p:cNvSpPr/>
          <p:nvPr/>
        </p:nvSpPr>
        <p:spPr>
          <a:xfrm>
            <a:off x="1645693" y="3489832"/>
            <a:ext cx="14813507" cy="15211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pupils asked the teacher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where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dirty="0">
                <a:solidFill>
                  <a:schemeClr val="tx2"/>
                </a:solidFill>
                <a:latin typeface="Patrick Hand" panose="00000500000000000000" pitchFamily="2" charset="0"/>
              </a:rPr>
              <a:t>they could find 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information about the solar system.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A828EE-6C3D-D1EF-02F5-8DDE32F4D5A4}"/>
              </a:ext>
            </a:extLst>
          </p:cNvPr>
          <p:cNvSpPr txBox="1"/>
          <p:nvPr/>
        </p:nvSpPr>
        <p:spPr>
          <a:xfrm>
            <a:off x="1541486" y="5448300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What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A56F6F-784C-550B-0FCA-94F568E4B666}"/>
              </a:ext>
            </a:extLst>
          </p:cNvPr>
          <p:cNvSpPr txBox="1"/>
          <p:nvPr/>
        </p:nvSpPr>
        <p:spPr>
          <a:xfrm>
            <a:off x="2803071" y="5436108"/>
            <a:ext cx="559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3223BD-AD0D-3D61-29B5-6C2266D572EB}"/>
              </a:ext>
            </a:extLst>
          </p:cNvPr>
          <p:cNvSpPr txBox="1"/>
          <p:nvPr/>
        </p:nvSpPr>
        <p:spPr>
          <a:xfrm>
            <a:off x="7849827" y="5433466"/>
            <a:ext cx="989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highlight>
                  <a:srgbClr val="FEEFC6"/>
                </a:highlight>
                <a:latin typeface="Patrick Hand" panose="00000500000000000000" pitchFamily="2" charset="0"/>
              </a:rPr>
              <a:t>like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DF641D-0779-2762-1637-AE7C8A958C2E}"/>
              </a:ext>
            </a:extLst>
          </p:cNvPr>
          <p:cNvSpPr/>
          <p:nvPr/>
        </p:nvSpPr>
        <p:spPr>
          <a:xfrm>
            <a:off x="1645692" y="6477185"/>
            <a:ext cx="14813507" cy="11731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I asked my teacher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 the weather on Mars </a:t>
            </a:r>
            <a:r>
              <a:rPr lang="en-US" sz="4800" b="1" dirty="0">
                <a:solidFill>
                  <a:schemeClr val="tx2"/>
                </a:solidFill>
                <a:latin typeface="Patrick Hand" panose="00000500000000000000" pitchFamily="2" charset="0"/>
              </a:rPr>
              <a:t>was like</a:t>
            </a:r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33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0" grpId="0" animBg="1"/>
      <p:bldP spid="26" grpId="0"/>
      <p:bldP spid="27" grpId="0"/>
      <p:bldP spid="29" grpId="0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00" y="793482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28336" y="7737467"/>
            <a:ext cx="3875871" cy="3875871"/>
          </a:xfrm>
          <a:custGeom>
            <a:avLst/>
            <a:gdLst/>
            <a:ahLst/>
            <a:cxnLst/>
            <a:rect l="l" t="t" r="r" b="b"/>
            <a:pathLst>
              <a:path w="3875871" h="3875871">
                <a:moveTo>
                  <a:pt x="0" y="0"/>
                </a:moveTo>
                <a:lnTo>
                  <a:pt x="3875871" y="0"/>
                </a:lnTo>
                <a:lnTo>
                  <a:pt x="3875871" y="3875871"/>
                </a:lnTo>
                <a:lnTo>
                  <a:pt x="0" y="3875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01322" y="572352"/>
            <a:ext cx="4209913" cy="3462653"/>
          </a:xfrm>
          <a:custGeom>
            <a:avLst/>
            <a:gdLst/>
            <a:ahLst/>
            <a:cxnLst/>
            <a:rect l="l" t="t" r="r" b="b"/>
            <a:pathLst>
              <a:path w="4209913" h="3462653">
                <a:moveTo>
                  <a:pt x="0" y="0"/>
                </a:moveTo>
                <a:lnTo>
                  <a:pt x="4209913" y="0"/>
                </a:lnTo>
                <a:lnTo>
                  <a:pt x="4209913" y="3462653"/>
                </a:lnTo>
                <a:lnTo>
                  <a:pt x="0" y="3462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294438" y="7934820"/>
            <a:ext cx="3036433" cy="3104160"/>
          </a:xfrm>
          <a:custGeom>
            <a:avLst/>
            <a:gdLst/>
            <a:ahLst/>
            <a:cxnLst/>
            <a:rect l="l" t="t" r="r" b="b"/>
            <a:pathLst>
              <a:path w="3036433" h="3104160">
                <a:moveTo>
                  <a:pt x="3036432" y="0"/>
                </a:moveTo>
                <a:lnTo>
                  <a:pt x="0" y="0"/>
                </a:lnTo>
                <a:lnTo>
                  <a:pt x="0" y="3104160"/>
                </a:lnTo>
                <a:lnTo>
                  <a:pt x="3036432" y="3104160"/>
                </a:lnTo>
                <a:lnTo>
                  <a:pt x="3036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74079" y="226429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B36B2C-D031-8120-ED14-D6673BF07F75}"/>
              </a:ext>
            </a:extLst>
          </p:cNvPr>
          <p:cNvSpPr txBox="1"/>
          <p:nvPr/>
        </p:nvSpPr>
        <p:spPr>
          <a:xfrm>
            <a:off x="609600" y="187632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4. </a:t>
            </a:r>
            <a:r>
              <a:rPr lang="en-US" sz="4400" b="1" dirty="0">
                <a:latin typeface="Patrick Hand" panose="00000500000000000000" pitchFamily="2" charset="0"/>
              </a:rPr>
              <a:t>Report the conversation between An and Mai.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B0325-326C-C4A0-8025-DF7A77A626B5}"/>
              </a:ext>
            </a:extLst>
          </p:cNvPr>
          <p:cNvSpPr txBox="1"/>
          <p:nvPr/>
        </p:nvSpPr>
        <p:spPr>
          <a:xfrm>
            <a:off x="9218087" y="1049143"/>
            <a:ext cx="8086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Patrick Hand" panose="00000500000000000000" pitchFamily="2" charset="0"/>
              </a:rPr>
              <a:t>Example: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An asked Mai what she was reading.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Mai told An that she was reading Aliens</a:t>
            </a:r>
          </a:p>
          <a:p>
            <a:r>
              <a:rPr lang="en-US" sz="4400" b="1" dirty="0">
                <a:latin typeface="Patrick Hand" panose="00000500000000000000" pitchFamily="2" charset="0"/>
              </a:rPr>
              <a:t>and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she was</a:t>
            </a:r>
            <a:r>
              <a:rPr lang="en-US" sz="4400" b="1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4400" b="1" dirty="0">
                <a:latin typeface="Patrick Hand" panose="00000500000000000000" pitchFamily="2" charset="0"/>
              </a:rPr>
              <a:t>almost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done</a:t>
            </a:r>
            <a:r>
              <a:rPr lang="en-US" sz="4400" b="1" dirty="0"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43050-82E9-AF91-BA9F-F7474EDD9E42}"/>
              </a:ext>
            </a:extLst>
          </p:cNvPr>
          <p:cNvSpPr txBox="1"/>
          <p:nvPr/>
        </p:nvSpPr>
        <p:spPr>
          <a:xfrm>
            <a:off x="9218087" y="3840659"/>
            <a:ext cx="9280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Next, An asked Mai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</a:t>
            </a:r>
            <a:r>
              <a:rPr lang="en-US" sz="4400" b="1" dirty="0">
                <a:latin typeface="Patrick Hand" panose="00000500000000000000" pitchFamily="2" charset="0"/>
              </a:rPr>
              <a:t> kind of book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it was</a:t>
            </a:r>
            <a:r>
              <a:rPr lang="en-US" sz="4400" b="1" dirty="0">
                <a:latin typeface="Patrick Hand" panose="00000500000000000000" pitchFamily="2" charset="0"/>
              </a:rPr>
              <a:t>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19F85-9D74-C0E7-4865-BD9BCD202D95}"/>
              </a:ext>
            </a:extLst>
          </p:cNvPr>
          <p:cNvSpPr txBox="1"/>
          <p:nvPr/>
        </p:nvSpPr>
        <p:spPr>
          <a:xfrm>
            <a:off x="9238594" y="4531620"/>
            <a:ext cx="8736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Mai said to An that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it was </a:t>
            </a:r>
            <a:r>
              <a:rPr lang="en-US" sz="4400" b="1" dirty="0">
                <a:latin typeface="Patrick Hand" panose="00000500000000000000" pitchFamily="2" charset="0"/>
              </a:rPr>
              <a:t>science fiction.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C1B228-9602-9B17-DEC6-F1700BF1A534}"/>
              </a:ext>
            </a:extLst>
          </p:cNvPr>
          <p:cNvSpPr txBox="1"/>
          <p:nvPr/>
        </p:nvSpPr>
        <p:spPr>
          <a:xfrm>
            <a:off x="9244037" y="5291037"/>
            <a:ext cx="65854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An asked Mai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 it was </a:t>
            </a:r>
            <a:r>
              <a:rPr lang="en-US" sz="4400" b="1" dirty="0">
                <a:latin typeface="Patrick Hand" panose="00000500000000000000" pitchFamily="2" charset="0"/>
              </a:rPr>
              <a:t>about.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C6A237-DA33-DB2E-4B39-7C20CE1A12B2}"/>
              </a:ext>
            </a:extLst>
          </p:cNvPr>
          <p:cNvSpPr txBox="1"/>
          <p:nvPr/>
        </p:nvSpPr>
        <p:spPr>
          <a:xfrm>
            <a:off x="9218087" y="6141966"/>
            <a:ext cx="8326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Mai said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it was </a:t>
            </a:r>
            <a:r>
              <a:rPr lang="en-US" sz="4400" b="1" dirty="0">
                <a:latin typeface="Patrick Hand" panose="00000500000000000000" pitchFamily="2" charset="0"/>
              </a:rPr>
              <a:t>about three aliens who try to take over Earth.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2CB4E5-A253-1415-568F-C8A1C47BFCFB}"/>
              </a:ext>
            </a:extLst>
          </p:cNvPr>
          <p:cNvGrpSpPr/>
          <p:nvPr/>
        </p:nvGrpSpPr>
        <p:grpSpPr>
          <a:xfrm>
            <a:off x="412510" y="1870067"/>
            <a:ext cx="8636897" cy="5867400"/>
            <a:chOff x="501063" y="1329053"/>
            <a:chExt cx="8636897" cy="5867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C782AF-8023-B81E-62C9-40D4BECC2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85" t="2906" r="1848" b="1550"/>
            <a:stretch/>
          </p:blipFill>
          <p:spPr>
            <a:xfrm>
              <a:off x="501063" y="1329053"/>
              <a:ext cx="8636897" cy="58674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BCC277-09C0-7EDC-737E-9B948B4CB2C6}"/>
                </a:ext>
              </a:extLst>
            </p:cNvPr>
            <p:cNvSpPr/>
            <p:nvPr/>
          </p:nvSpPr>
          <p:spPr>
            <a:xfrm>
              <a:off x="1071562" y="1671896"/>
              <a:ext cx="7843838" cy="5116656"/>
            </a:xfrm>
            <a:prstGeom prst="rect">
              <a:avLst/>
            </a:prstGeom>
            <a:solidFill>
              <a:srgbClr val="FEEFB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An: </a:t>
              </a:r>
              <a:r>
                <a:rPr lang="en-US" sz="4400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What are you reading, Mai? </a:t>
              </a:r>
            </a:p>
            <a:p>
              <a:r>
                <a:rPr lang="en-US" sz="4400" b="1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Mai: </a:t>
              </a:r>
              <a:r>
                <a:rPr lang="en-US" sz="4400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I’m reading Aliens, and I’m almost done.</a:t>
              </a:r>
            </a:p>
            <a:p>
              <a:r>
                <a:rPr lang="en-US" sz="4400" b="1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An: </a:t>
              </a:r>
              <a:r>
                <a:rPr lang="en-US" sz="4400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What kind of books is it?</a:t>
              </a:r>
            </a:p>
            <a:p>
              <a:r>
                <a:rPr lang="en-US" sz="4400" b="1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Mai: </a:t>
              </a:r>
              <a:r>
                <a:rPr lang="en-US" sz="4400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It’s science fiction.</a:t>
              </a:r>
            </a:p>
            <a:p>
              <a:r>
                <a:rPr lang="en-US" sz="4400" b="1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An: </a:t>
              </a:r>
              <a:r>
                <a:rPr lang="en-US" sz="4400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What’s it about?</a:t>
              </a:r>
            </a:p>
            <a:p>
              <a:r>
                <a:rPr lang="en-US" sz="4400" b="1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Mai: </a:t>
              </a:r>
              <a:r>
                <a:rPr lang="en-US" sz="4400" dirty="0">
                  <a:solidFill>
                    <a:sysClr val="windowText" lastClr="000000"/>
                  </a:solidFill>
                  <a:latin typeface="Patrick Hand" panose="00000500000000000000" pitchFamily="2" charset="0"/>
                </a:rPr>
                <a:t>It’s about three aliens who try to take over Earth. 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70FF9DF-E51E-96D5-3659-9A246BC46BCA}"/>
              </a:ext>
            </a:extLst>
          </p:cNvPr>
          <p:cNvSpPr txBox="1"/>
          <p:nvPr/>
        </p:nvSpPr>
        <p:spPr>
          <a:xfrm>
            <a:off x="6627412" y="2705100"/>
            <a:ext cx="954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I’m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E47C66-973B-8BBC-BF53-DDDC574A9144}"/>
              </a:ext>
            </a:extLst>
          </p:cNvPr>
          <p:cNvSpPr txBox="1"/>
          <p:nvPr/>
        </p:nvSpPr>
        <p:spPr>
          <a:xfrm>
            <a:off x="2491152" y="3383459"/>
            <a:ext cx="12426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done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8A4448-6D80-5433-0A7C-38D1FB1F744B}"/>
              </a:ext>
            </a:extLst>
          </p:cNvPr>
          <p:cNvSpPr txBox="1"/>
          <p:nvPr/>
        </p:nvSpPr>
        <p:spPr>
          <a:xfrm>
            <a:off x="1768839" y="4083369"/>
            <a:ext cx="1444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What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3211AA-D711-ED17-C7CC-CF8A7ED7F571}"/>
              </a:ext>
            </a:extLst>
          </p:cNvPr>
          <p:cNvSpPr txBox="1"/>
          <p:nvPr/>
        </p:nvSpPr>
        <p:spPr>
          <a:xfrm>
            <a:off x="5660602" y="4054723"/>
            <a:ext cx="1239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is it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AE80C9-9096-1543-F7DE-72963372670C}"/>
              </a:ext>
            </a:extLst>
          </p:cNvPr>
          <p:cNvSpPr txBox="1"/>
          <p:nvPr/>
        </p:nvSpPr>
        <p:spPr>
          <a:xfrm>
            <a:off x="1917155" y="4729900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It’s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FDA748-5002-6B8D-D406-3ACF7E5CA381}"/>
              </a:ext>
            </a:extLst>
          </p:cNvPr>
          <p:cNvSpPr txBox="1"/>
          <p:nvPr/>
        </p:nvSpPr>
        <p:spPr>
          <a:xfrm>
            <a:off x="1768839" y="5383202"/>
            <a:ext cx="2367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What’s it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28EAEB-54C8-4D91-CABE-3D2A32F91D3A}"/>
              </a:ext>
            </a:extLst>
          </p:cNvPr>
          <p:cNvSpPr txBox="1"/>
          <p:nvPr/>
        </p:nvSpPr>
        <p:spPr>
          <a:xfrm>
            <a:off x="1909903" y="6047406"/>
            <a:ext cx="854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highlight>
                  <a:srgbClr val="72DDD0"/>
                </a:highlight>
                <a:latin typeface="Patrick Hand" panose="00000500000000000000" pitchFamily="2" charset="0"/>
              </a:rPr>
              <a:t>It’s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258800" y="999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95600" y="90297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D2168-56EF-1CB1-CED6-69B04DA42920}"/>
              </a:ext>
            </a:extLst>
          </p:cNvPr>
          <p:cNvSpPr txBox="1"/>
          <p:nvPr/>
        </p:nvSpPr>
        <p:spPr>
          <a:xfrm>
            <a:off x="304800" y="99900"/>
            <a:ext cx="1783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5. </a:t>
            </a:r>
            <a:r>
              <a:rPr lang="en-US" sz="4400" b="1" dirty="0">
                <a:latin typeface="Patrick Hand" panose="00000500000000000000" pitchFamily="2" charset="0"/>
              </a:rPr>
              <a:t>Work in pairs. Ask your partner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five questions</a:t>
            </a:r>
            <a:r>
              <a:rPr lang="en-US" sz="4400" b="1" dirty="0">
                <a:latin typeface="Patrick Hand" panose="00000500000000000000" pitchFamily="2" charset="0"/>
              </a:rPr>
              <a:t> about his/her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daily routine </a:t>
            </a:r>
            <a:r>
              <a:rPr lang="en-US" sz="4400" b="1" dirty="0">
                <a:latin typeface="Patrick Hand" panose="00000500000000000000" pitchFamily="2" charset="0"/>
              </a:rPr>
              <a:t>and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make notes </a:t>
            </a:r>
            <a:r>
              <a:rPr lang="en-US" sz="4400" b="1" dirty="0">
                <a:latin typeface="Patrick Hand" panose="00000500000000000000" pitchFamily="2" charset="0"/>
              </a:rPr>
              <a:t>of his/her answers. Then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report your questions </a:t>
            </a:r>
            <a:r>
              <a:rPr lang="en-US" sz="4400" b="1" dirty="0">
                <a:latin typeface="Patrick Hand" panose="00000500000000000000" pitchFamily="2" charset="0"/>
              </a:rPr>
              <a:t>and your partner’s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answers</a:t>
            </a:r>
            <a:r>
              <a:rPr lang="en-US" sz="4400" b="1" dirty="0">
                <a:latin typeface="Patrick Hand" panose="00000500000000000000" pitchFamily="2" charset="0"/>
              </a:rPr>
              <a:t> to the class. </a:t>
            </a:r>
          </a:p>
        </p:txBody>
      </p:sp>
      <p:pic>
        <p:nvPicPr>
          <p:cNvPr id="1026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BF74A5CD-47E9-F830-76D7-FF6B1904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376363"/>
            <a:ext cx="7000875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B3A07E2-0E05-1E32-C55D-B9DEA726D12E}"/>
              </a:ext>
            </a:extLst>
          </p:cNvPr>
          <p:cNvSpPr/>
          <p:nvPr/>
        </p:nvSpPr>
        <p:spPr>
          <a:xfrm>
            <a:off x="4953000" y="2537228"/>
            <a:ext cx="4921118" cy="1316192"/>
          </a:xfrm>
          <a:prstGeom prst="wedgeRoundRectCallout">
            <a:avLst>
              <a:gd name="adj1" fmla="val -9895"/>
              <a:gd name="adj2" fmla="val 8794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What time do you get up in the morning?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EDA4F14-BDC4-6824-40C5-E0AFEA7F6483}"/>
              </a:ext>
            </a:extLst>
          </p:cNvPr>
          <p:cNvSpPr/>
          <p:nvPr/>
        </p:nvSpPr>
        <p:spPr>
          <a:xfrm>
            <a:off x="555559" y="2665286"/>
            <a:ext cx="3984559" cy="1188134"/>
          </a:xfrm>
          <a:prstGeom prst="wedgeRoundRectCallout">
            <a:avLst>
              <a:gd name="adj1" fmla="val -1427"/>
              <a:gd name="adj2" fmla="val 940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I get up at 6 o’clock.</a:t>
            </a:r>
          </a:p>
        </p:txBody>
      </p:sp>
      <p:pic>
        <p:nvPicPr>
          <p:cNvPr id="18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C0326831-BCC0-DD9E-65FC-5F3FE5AF9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 flipH="1">
            <a:off x="12725400" y="4489040"/>
            <a:ext cx="28956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C452524-5452-5828-565C-8AEC6833BCD2}"/>
              </a:ext>
            </a:extLst>
          </p:cNvPr>
          <p:cNvSpPr/>
          <p:nvPr/>
        </p:nvSpPr>
        <p:spPr>
          <a:xfrm>
            <a:off x="10782300" y="1714500"/>
            <a:ext cx="6781800" cy="26618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asked 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Minh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 time he got up 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in the morning and he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told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me (that)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he got up 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at 6 o’clock.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86CC34-48F1-6312-836A-8E868C3FE2E4}"/>
              </a:ext>
            </a:extLst>
          </p:cNvPr>
          <p:cNvSpPr/>
          <p:nvPr/>
        </p:nvSpPr>
        <p:spPr>
          <a:xfrm>
            <a:off x="7391400" y="9182100"/>
            <a:ext cx="16764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atrick Hand" panose="00000500000000000000" pitchFamily="2" charset="0"/>
              </a:rPr>
              <a:t>Lily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DFAEBA-3A7C-F465-83D4-22E88C5F174B}"/>
              </a:ext>
            </a:extLst>
          </p:cNvPr>
          <p:cNvSpPr/>
          <p:nvPr/>
        </p:nvSpPr>
        <p:spPr>
          <a:xfrm>
            <a:off x="2895600" y="9182100"/>
            <a:ext cx="16764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atrick Hand" panose="00000500000000000000" pitchFamily="2" charset="0"/>
              </a:rPr>
              <a:t>Minh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258800" y="999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6" y="0"/>
                </a:lnTo>
                <a:lnTo>
                  <a:pt x="5370646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95600" y="9029700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D2168-56EF-1CB1-CED6-69B04DA42920}"/>
              </a:ext>
            </a:extLst>
          </p:cNvPr>
          <p:cNvSpPr txBox="1"/>
          <p:nvPr/>
        </p:nvSpPr>
        <p:spPr>
          <a:xfrm>
            <a:off x="304800" y="99900"/>
            <a:ext cx="1783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Ex 5. </a:t>
            </a:r>
            <a:r>
              <a:rPr lang="en-US" sz="4400" b="1" dirty="0">
                <a:latin typeface="Patrick Hand" panose="00000500000000000000" pitchFamily="2" charset="0"/>
              </a:rPr>
              <a:t>Work in pairs. Ask your partner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five questions</a:t>
            </a:r>
            <a:r>
              <a:rPr lang="en-US" sz="4400" b="1" dirty="0">
                <a:latin typeface="Patrick Hand" panose="00000500000000000000" pitchFamily="2" charset="0"/>
              </a:rPr>
              <a:t> about his/her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daily routine </a:t>
            </a:r>
            <a:r>
              <a:rPr lang="en-US" sz="4400" b="1" dirty="0">
                <a:latin typeface="Patrick Hand" panose="00000500000000000000" pitchFamily="2" charset="0"/>
              </a:rPr>
              <a:t>and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make notes </a:t>
            </a:r>
            <a:r>
              <a:rPr lang="en-US" sz="4400" b="1" dirty="0">
                <a:latin typeface="Patrick Hand" panose="00000500000000000000" pitchFamily="2" charset="0"/>
              </a:rPr>
              <a:t>of his/her answers. Then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report your questions </a:t>
            </a:r>
            <a:r>
              <a:rPr lang="en-US" sz="4400" b="1" dirty="0">
                <a:latin typeface="Patrick Hand" panose="00000500000000000000" pitchFamily="2" charset="0"/>
              </a:rPr>
              <a:t>and your partner’s </a:t>
            </a:r>
            <a:r>
              <a:rPr lang="en-US" sz="4400" b="1" dirty="0">
                <a:solidFill>
                  <a:srgbClr val="F82C3E"/>
                </a:solidFill>
                <a:latin typeface="Patrick Hand" panose="00000500000000000000" pitchFamily="2" charset="0"/>
              </a:rPr>
              <a:t>answers</a:t>
            </a:r>
            <a:r>
              <a:rPr lang="en-US" sz="4400" b="1" dirty="0">
                <a:latin typeface="Patrick Hand" panose="00000500000000000000" pitchFamily="2" charset="0"/>
              </a:rPr>
              <a:t> to the class. </a:t>
            </a:r>
          </a:p>
        </p:txBody>
      </p:sp>
      <p:pic>
        <p:nvPicPr>
          <p:cNvPr id="18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C0326831-BCC0-DD9E-65FC-5F3FE5AF9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 flipH="1">
            <a:off x="13186425" y="4376363"/>
            <a:ext cx="28956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C452524-5452-5828-565C-8AEC6833BCD2}"/>
              </a:ext>
            </a:extLst>
          </p:cNvPr>
          <p:cNvSpPr/>
          <p:nvPr/>
        </p:nvSpPr>
        <p:spPr>
          <a:xfrm>
            <a:off x="11353799" y="1714500"/>
            <a:ext cx="6560853" cy="26618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asked 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Minh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 time he got up 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in the morning and he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told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me (that) 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he got up </a:t>
            </a:r>
            <a:r>
              <a:rPr lang="en-US" sz="4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at 6 o’clock.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1E333-333D-404E-CEBD-8D52A79488A8}"/>
              </a:ext>
            </a:extLst>
          </p:cNvPr>
          <p:cNvSpPr txBox="1"/>
          <p:nvPr/>
        </p:nvSpPr>
        <p:spPr>
          <a:xfrm>
            <a:off x="373347" y="2359316"/>
            <a:ext cx="10751853" cy="5672579"/>
          </a:xfrm>
          <a:prstGeom prst="rect">
            <a:avLst/>
          </a:prstGeom>
          <a:solidFill>
            <a:srgbClr val="FEF6DE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>
                <a:solidFill>
                  <a:schemeClr val="tx2"/>
                </a:solidFill>
                <a:latin typeface="Patrick Hand" panose="00000500000000000000" pitchFamily="2" charset="0"/>
              </a:rPr>
              <a:t>Suggested questions: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 What time do you usually wake up?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What is the first thing you do after getting out of bed? 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What do you usually have for breakfast?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What time do you go to school?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How do you get to school?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Who do you go to school with?</a:t>
            </a:r>
          </a:p>
          <a:p>
            <a:pPr>
              <a:lnSpc>
                <a:spcPct val="114000"/>
              </a:lnSpc>
            </a:pP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- What time do you get home from school?</a:t>
            </a:r>
          </a:p>
        </p:txBody>
      </p:sp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6C0FD294-088D-F7A6-2A39-1BD00A90E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790" y="8194867"/>
            <a:ext cx="3225800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4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DE4AF6F0-C1A5-FB59-6BF0-1E27EA766921}"/>
              </a:ext>
            </a:extLst>
          </p:cNvPr>
          <p:cNvSpPr txBox="1"/>
          <p:nvPr/>
        </p:nvSpPr>
        <p:spPr>
          <a:xfrm>
            <a:off x="2916248" y="6431703"/>
            <a:ext cx="12500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A. </a:t>
            </a:r>
            <a:r>
              <a:rPr lang="en-US" sz="4400" dirty="0">
                <a:latin typeface="Patrick Hand" panose="00000500000000000000" pitchFamily="2" charset="0"/>
              </a:rPr>
              <a:t>the day before 		</a:t>
            </a:r>
            <a:r>
              <a:rPr lang="en-US" sz="4400" b="1" dirty="0">
                <a:latin typeface="Patrick Hand" panose="00000500000000000000" pitchFamily="2" charset="0"/>
              </a:rPr>
              <a:t>B. </a:t>
            </a:r>
            <a:r>
              <a:rPr lang="en-US" sz="4400" dirty="0">
                <a:latin typeface="Patrick Hand" panose="00000500000000000000" pitchFamily="2" charset="0"/>
              </a:rPr>
              <a:t>tomorrow 			</a:t>
            </a:r>
            <a:r>
              <a:rPr lang="en-US" sz="4400" b="1" dirty="0">
                <a:latin typeface="Patrick Hand" panose="00000500000000000000" pitchFamily="2" charset="0"/>
              </a:rPr>
              <a:t>C. </a:t>
            </a:r>
            <a:r>
              <a:rPr lang="en-US" sz="4400" dirty="0">
                <a:latin typeface="Patrick Hand" panose="00000500000000000000" pitchFamily="2" charset="0"/>
              </a:rPr>
              <a:t>the next day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-1816170" y="-9164689"/>
            <a:ext cx="22390169" cy="11701535"/>
            <a:chOff x="0" y="0"/>
            <a:chExt cx="123663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6630" cy="812800"/>
            </a:xfrm>
            <a:custGeom>
              <a:avLst/>
              <a:gdLst/>
              <a:ahLst/>
              <a:cxnLst/>
              <a:rect l="l" t="t" r="r" b="b"/>
              <a:pathLst>
                <a:path w="1236630" h="812800">
                  <a:moveTo>
                    <a:pt x="618315" y="0"/>
                  </a:moveTo>
                  <a:cubicBezTo>
                    <a:pt x="276829" y="0"/>
                    <a:pt x="0" y="181951"/>
                    <a:pt x="0" y="406400"/>
                  </a:cubicBezTo>
                  <a:cubicBezTo>
                    <a:pt x="0" y="630849"/>
                    <a:pt x="276829" y="812800"/>
                    <a:pt x="618315" y="812800"/>
                  </a:cubicBezTo>
                  <a:cubicBezTo>
                    <a:pt x="959801" y="812800"/>
                    <a:pt x="1236630" y="630849"/>
                    <a:pt x="1236630" y="406400"/>
                  </a:cubicBezTo>
                  <a:cubicBezTo>
                    <a:pt x="1236630" y="181951"/>
                    <a:pt x="959801" y="0"/>
                    <a:pt x="618315" y="0"/>
                  </a:cubicBezTo>
                  <a:close/>
                </a:path>
              </a:pathLst>
            </a:custGeom>
            <a:solidFill>
              <a:srgbClr val="2742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5934" y="133350"/>
              <a:ext cx="1004762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71168" y="2396743"/>
            <a:ext cx="8145664" cy="97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34"/>
              </a:lnSpc>
              <a:spcBef>
                <a:spcPct val="0"/>
              </a:spcBef>
            </a:pPr>
            <a:r>
              <a:rPr lang="en-US" sz="2881" u="none" spc="221">
                <a:solidFill>
                  <a:srgbClr val="FFFFFF"/>
                </a:solidFill>
                <a:latin typeface="ไอติม"/>
              </a:rPr>
              <a:t> Analyzing the data and presenting the findings of the project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398740" y="520068"/>
            <a:ext cx="3598687" cy="3474369"/>
          </a:xfrm>
          <a:custGeom>
            <a:avLst/>
            <a:gdLst/>
            <a:ahLst/>
            <a:cxnLst/>
            <a:rect l="l" t="t" r="r" b="b"/>
            <a:pathLst>
              <a:path w="3598687" h="3474369">
                <a:moveTo>
                  <a:pt x="0" y="0"/>
                </a:moveTo>
                <a:lnTo>
                  <a:pt x="3598687" y="0"/>
                </a:lnTo>
                <a:lnTo>
                  <a:pt x="3598687" y="3474369"/>
                </a:lnTo>
                <a:lnTo>
                  <a:pt x="0" y="347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135447" y="-367666"/>
            <a:ext cx="3227602" cy="2824151"/>
          </a:xfrm>
          <a:custGeom>
            <a:avLst/>
            <a:gdLst/>
            <a:ahLst/>
            <a:cxnLst/>
            <a:rect l="l" t="t" r="r" b="b"/>
            <a:pathLst>
              <a:path w="3227602" h="2824151">
                <a:moveTo>
                  <a:pt x="0" y="0"/>
                </a:moveTo>
                <a:lnTo>
                  <a:pt x="3227602" y="0"/>
                </a:lnTo>
                <a:lnTo>
                  <a:pt x="3227602" y="2824152"/>
                </a:lnTo>
                <a:lnTo>
                  <a:pt x="0" y="2824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974608" y="1256184"/>
            <a:ext cx="3743006" cy="3275130"/>
          </a:xfrm>
          <a:custGeom>
            <a:avLst/>
            <a:gdLst/>
            <a:ahLst/>
            <a:cxnLst/>
            <a:rect l="l" t="t" r="r" b="b"/>
            <a:pathLst>
              <a:path w="3743006" h="3275130">
                <a:moveTo>
                  <a:pt x="0" y="0"/>
                </a:moveTo>
                <a:lnTo>
                  <a:pt x="3743006" y="0"/>
                </a:lnTo>
                <a:lnTo>
                  <a:pt x="3743006" y="3275130"/>
                </a:lnTo>
                <a:lnTo>
                  <a:pt x="0" y="327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428839" y="800413"/>
            <a:ext cx="7430322" cy="11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6"/>
              </a:lnSpc>
            </a:pPr>
            <a:r>
              <a:rPr lang="en-US" sz="9600" spc="546" dirty="0">
                <a:solidFill>
                  <a:srgbClr val="FFFFFF"/>
                </a:solidFill>
                <a:latin typeface="Londrina Solid"/>
              </a:rPr>
              <a:t>WRAP-UP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B04D14-78BD-80BC-A34C-C4DC0940DC50}"/>
              </a:ext>
            </a:extLst>
          </p:cNvPr>
          <p:cNvGrpSpPr/>
          <p:nvPr/>
        </p:nvGrpSpPr>
        <p:grpSpPr>
          <a:xfrm>
            <a:off x="1393541" y="2797958"/>
            <a:ext cx="1397228" cy="1294183"/>
            <a:chOff x="1194847" y="3884222"/>
            <a:chExt cx="1397228" cy="1294183"/>
          </a:xfrm>
        </p:grpSpPr>
        <p:sp>
          <p:nvSpPr>
            <p:cNvPr id="8" name="Freeform 8"/>
            <p:cNvSpPr/>
            <p:nvPr/>
          </p:nvSpPr>
          <p:spPr>
            <a:xfrm>
              <a:off x="1194847" y="3884222"/>
              <a:ext cx="1397228" cy="1294183"/>
            </a:xfrm>
            <a:custGeom>
              <a:avLst/>
              <a:gdLst/>
              <a:ahLst/>
              <a:cxnLst/>
              <a:rect l="l" t="t" r="r" b="b"/>
              <a:pathLst>
                <a:path w="1397228" h="1294183">
                  <a:moveTo>
                    <a:pt x="0" y="0"/>
                  </a:moveTo>
                  <a:lnTo>
                    <a:pt x="1397228" y="0"/>
                  </a:lnTo>
                  <a:lnTo>
                    <a:pt x="1397228" y="1294183"/>
                  </a:lnTo>
                  <a:lnTo>
                    <a:pt x="0" y="1294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194847" y="4052031"/>
              <a:ext cx="1302780" cy="1015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1"/>
                </a:lnSpc>
              </a:pPr>
              <a:r>
                <a:rPr lang="en-US" sz="5929" dirty="0">
                  <a:solidFill>
                    <a:srgbClr val="FFFFFF"/>
                  </a:solidFill>
                  <a:latin typeface="Londrina Solid"/>
                </a:rPr>
                <a:t>01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770A27-9CA7-4546-A7C3-6E2A87EFF3BB}"/>
              </a:ext>
            </a:extLst>
          </p:cNvPr>
          <p:cNvSpPr txBox="1"/>
          <p:nvPr/>
        </p:nvSpPr>
        <p:spPr>
          <a:xfrm>
            <a:off x="2972677" y="3060328"/>
            <a:ext cx="103493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Patrick Hand" panose="00000500000000000000" pitchFamily="2" charset="0"/>
              </a:rPr>
              <a:t>Mary asked me what time the next train _____?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4C739A-383F-2C96-75A2-41149A804071}"/>
              </a:ext>
            </a:extLst>
          </p:cNvPr>
          <p:cNvSpPr txBox="1"/>
          <p:nvPr/>
        </p:nvSpPr>
        <p:spPr>
          <a:xfrm>
            <a:off x="2867524" y="4146593"/>
            <a:ext cx="12240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A. </a:t>
            </a:r>
            <a:r>
              <a:rPr lang="en-US" sz="4400" dirty="0">
                <a:latin typeface="Patrick Hand" panose="00000500000000000000" pitchFamily="2" charset="0"/>
              </a:rPr>
              <a:t>leaves 			</a:t>
            </a:r>
            <a:r>
              <a:rPr lang="en-US" sz="4400" b="1" dirty="0">
                <a:latin typeface="Patrick Hand" panose="00000500000000000000" pitchFamily="2" charset="0"/>
              </a:rPr>
              <a:t>B. </a:t>
            </a:r>
            <a:r>
              <a:rPr lang="en-US" sz="4400" dirty="0">
                <a:latin typeface="Patrick Hand" panose="00000500000000000000" pitchFamily="2" charset="0"/>
              </a:rPr>
              <a:t>left 				</a:t>
            </a:r>
            <a:r>
              <a:rPr lang="en-US" sz="4400" b="1" dirty="0">
                <a:latin typeface="Patrick Hand" panose="00000500000000000000" pitchFamily="2" charset="0"/>
              </a:rPr>
              <a:t>C. </a:t>
            </a:r>
            <a:r>
              <a:rPr lang="en-US" sz="4400" dirty="0">
                <a:latin typeface="Patrick Hand" panose="00000500000000000000" pitchFamily="2" charset="0"/>
              </a:rPr>
              <a:t>would leave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79AA4B-A4B4-19B9-034C-F645EF320835}"/>
              </a:ext>
            </a:extLst>
          </p:cNvPr>
          <p:cNvSpPr/>
          <p:nvPr/>
        </p:nvSpPr>
        <p:spPr>
          <a:xfrm>
            <a:off x="11887200" y="6451632"/>
            <a:ext cx="769441" cy="7694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F08C37-DE25-7242-82D4-F979E7D94249}"/>
              </a:ext>
            </a:extLst>
          </p:cNvPr>
          <p:cNvGrpSpPr/>
          <p:nvPr/>
        </p:nvGrpSpPr>
        <p:grpSpPr>
          <a:xfrm>
            <a:off x="1393541" y="5087278"/>
            <a:ext cx="1397228" cy="1294183"/>
            <a:chOff x="1194847" y="3884222"/>
            <a:chExt cx="1397228" cy="1294183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74003E3-F61B-E072-CDCD-CE4FF0F906AF}"/>
                </a:ext>
              </a:extLst>
            </p:cNvPr>
            <p:cNvSpPr/>
            <p:nvPr/>
          </p:nvSpPr>
          <p:spPr>
            <a:xfrm>
              <a:off x="1194847" y="3884222"/>
              <a:ext cx="1397228" cy="1294183"/>
            </a:xfrm>
            <a:custGeom>
              <a:avLst/>
              <a:gdLst/>
              <a:ahLst/>
              <a:cxnLst/>
              <a:rect l="l" t="t" r="r" b="b"/>
              <a:pathLst>
                <a:path w="1397228" h="1294183">
                  <a:moveTo>
                    <a:pt x="0" y="0"/>
                  </a:moveTo>
                  <a:lnTo>
                    <a:pt x="1397228" y="0"/>
                  </a:lnTo>
                  <a:lnTo>
                    <a:pt x="1397228" y="1294183"/>
                  </a:lnTo>
                  <a:lnTo>
                    <a:pt x="0" y="1294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1723356F-0485-71BC-5376-CB87E1545BBE}"/>
                </a:ext>
              </a:extLst>
            </p:cNvPr>
            <p:cNvSpPr txBox="1"/>
            <p:nvPr/>
          </p:nvSpPr>
          <p:spPr>
            <a:xfrm>
              <a:off x="1194847" y="4052031"/>
              <a:ext cx="1302780" cy="1015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1"/>
                </a:lnSpc>
              </a:pPr>
              <a:r>
                <a:rPr lang="en-US" sz="5929" dirty="0">
                  <a:solidFill>
                    <a:srgbClr val="FFFFFF"/>
                  </a:solidFill>
                  <a:latin typeface="Londrina Solid"/>
                </a:rPr>
                <a:t>02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8B39FA1-6635-0A21-959B-755FF5167893}"/>
              </a:ext>
            </a:extLst>
          </p:cNvPr>
          <p:cNvSpPr txBox="1"/>
          <p:nvPr/>
        </p:nvSpPr>
        <p:spPr>
          <a:xfrm>
            <a:off x="2972677" y="5349648"/>
            <a:ext cx="9761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Patrick Hand" panose="00000500000000000000" pitchFamily="2" charset="0"/>
              </a:rPr>
              <a:t>Ann wondered what she was going to do ____?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C1481D-4B59-D676-37E7-411C03601858}"/>
              </a:ext>
            </a:extLst>
          </p:cNvPr>
          <p:cNvSpPr/>
          <p:nvPr/>
        </p:nvSpPr>
        <p:spPr>
          <a:xfrm>
            <a:off x="7279055" y="4140849"/>
            <a:ext cx="769441" cy="7694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534D8D-415B-6F92-5FA3-93C8688C060B}"/>
              </a:ext>
            </a:extLst>
          </p:cNvPr>
          <p:cNvGrpSpPr/>
          <p:nvPr/>
        </p:nvGrpSpPr>
        <p:grpSpPr>
          <a:xfrm>
            <a:off x="1519020" y="7353300"/>
            <a:ext cx="1397228" cy="1294183"/>
            <a:chOff x="1194847" y="3884222"/>
            <a:chExt cx="1397228" cy="1294183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9291F376-6E74-2249-8941-4C3F039039BC}"/>
                </a:ext>
              </a:extLst>
            </p:cNvPr>
            <p:cNvSpPr/>
            <p:nvPr/>
          </p:nvSpPr>
          <p:spPr>
            <a:xfrm>
              <a:off x="1194847" y="3884222"/>
              <a:ext cx="1397228" cy="1294183"/>
            </a:xfrm>
            <a:custGeom>
              <a:avLst/>
              <a:gdLst/>
              <a:ahLst/>
              <a:cxnLst/>
              <a:rect l="l" t="t" r="r" b="b"/>
              <a:pathLst>
                <a:path w="1397228" h="1294183">
                  <a:moveTo>
                    <a:pt x="0" y="0"/>
                  </a:moveTo>
                  <a:lnTo>
                    <a:pt x="1397228" y="0"/>
                  </a:lnTo>
                  <a:lnTo>
                    <a:pt x="1397228" y="1294183"/>
                  </a:lnTo>
                  <a:lnTo>
                    <a:pt x="0" y="1294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5AF3FEFE-9079-0E0B-DEF9-F0EF164774F6}"/>
                </a:ext>
              </a:extLst>
            </p:cNvPr>
            <p:cNvSpPr txBox="1"/>
            <p:nvPr/>
          </p:nvSpPr>
          <p:spPr>
            <a:xfrm>
              <a:off x="1194847" y="4052031"/>
              <a:ext cx="1302780" cy="1015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1"/>
                </a:lnSpc>
              </a:pPr>
              <a:r>
                <a:rPr lang="en-US" sz="5929" dirty="0">
                  <a:solidFill>
                    <a:srgbClr val="FFFFFF"/>
                  </a:solidFill>
                  <a:latin typeface="Londrina Solid"/>
                </a:rPr>
                <a:t>03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98FB8AA-A83D-D1D1-A68D-583B75D7694F}"/>
              </a:ext>
            </a:extLst>
          </p:cNvPr>
          <p:cNvSpPr txBox="1"/>
          <p:nvPr/>
        </p:nvSpPr>
        <p:spPr>
          <a:xfrm>
            <a:off x="3098156" y="7615670"/>
            <a:ext cx="10565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Patrick Hand" panose="00000500000000000000" pitchFamily="2" charset="0"/>
              </a:rPr>
              <a:t>Harry asked his teacher what _____ on Mars like?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7FE012-D119-18BB-C644-C790F80EECA8}"/>
              </a:ext>
            </a:extLst>
          </p:cNvPr>
          <p:cNvSpPr txBox="1"/>
          <p:nvPr/>
        </p:nvSpPr>
        <p:spPr>
          <a:xfrm>
            <a:off x="2872967" y="8536297"/>
            <a:ext cx="13175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Patrick Hand" panose="00000500000000000000" pitchFamily="2" charset="0"/>
              </a:rPr>
              <a:t>A. </a:t>
            </a:r>
            <a:r>
              <a:rPr lang="en-US" sz="4400" dirty="0">
                <a:latin typeface="Patrick Hand" panose="00000500000000000000" pitchFamily="2" charset="0"/>
              </a:rPr>
              <a:t>the weather is		</a:t>
            </a:r>
            <a:r>
              <a:rPr lang="en-US" sz="4400" b="1" dirty="0">
                <a:latin typeface="Patrick Hand" panose="00000500000000000000" pitchFamily="2" charset="0"/>
              </a:rPr>
              <a:t>B. </a:t>
            </a:r>
            <a:r>
              <a:rPr lang="en-US" sz="4400" dirty="0">
                <a:latin typeface="Patrick Hand" panose="00000500000000000000" pitchFamily="2" charset="0"/>
              </a:rPr>
              <a:t>was the weather  	</a:t>
            </a:r>
            <a:r>
              <a:rPr lang="en-US" sz="4400" b="1" dirty="0">
                <a:latin typeface="Patrick Hand" panose="00000500000000000000" pitchFamily="2" charset="0"/>
              </a:rPr>
              <a:t>C. </a:t>
            </a:r>
            <a:r>
              <a:rPr lang="en-US" sz="4400" dirty="0">
                <a:latin typeface="Patrick Hand" panose="00000500000000000000" pitchFamily="2" charset="0"/>
              </a:rPr>
              <a:t>the weather was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D1AAE07-D7A8-BA1D-EBF2-17DAFC7D26D2}"/>
              </a:ext>
            </a:extLst>
          </p:cNvPr>
          <p:cNvSpPr/>
          <p:nvPr/>
        </p:nvSpPr>
        <p:spPr>
          <a:xfrm>
            <a:off x="11837588" y="8527061"/>
            <a:ext cx="769441" cy="7694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0"/>
      <p:bldP spid="29" grpId="0"/>
      <p:bldP spid="30" grpId="0" animBg="1"/>
      <p:bldP spid="30" grpId="1" animBg="1"/>
      <p:bldP spid="34" grpId="0"/>
      <p:bldP spid="36" grpId="0" animBg="1"/>
      <p:bldP spid="36" grpId="1" animBg="1"/>
      <p:bldP spid="40" grpId="0"/>
      <p:bldP spid="41" grpId="0"/>
      <p:bldP spid="42" grpId="0" animBg="1"/>
      <p:bldP spid="4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651E3-722E-1142-79F3-836842DE903D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E5775-4E56-244D-3454-F532E5E5FD8C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1</a:t>
              </a: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62B20A2-C2A8-538F-86E0-66D11920E3AE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55603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+ 10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551679" y="911596"/>
            <a:ext cx="8093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Complete the second sentence.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6F2DD-749C-0DED-3C4E-00D0483C61AA}"/>
              </a:ext>
            </a:extLst>
          </p:cNvPr>
          <p:cNvSpPr txBox="1"/>
          <p:nvPr/>
        </p:nvSpPr>
        <p:spPr>
          <a:xfrm>
            <a:off x="1698170" y="2562560"/>
            <a:ext cx="15586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schemeClr val="tx2"/>
                </a:solidFill>
                <a:latin typeface="Patrick Hand" panose="00000500000000000000" pitchFamily="2" charset="0"/>
              </a:rPr>
              <a:t>“I will take an English online club to improve my speaking.”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752599" y="3823377"/>
            <a:ext cx="15586811" cy="21512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Mary said that she __________ an English online club to improve her speaking.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6930435" y="3857349"/>
            <a:ext cx="3207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would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take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biLevel thresh="75000"/>
          </a:blip>
          <a:srcRect t="20049" b="25585"/>
          <a:stretch/>
        </p:blipFill>
        <p:spPr>
          <a:xfrm>
            <a:off x="15632650" y="7908018"/>
            <a:ext cx="2045750" cy="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66531" y="-1987868"/>
            <a:ext cx="14262736" cy="14262736"/>
          </a:xfrm>
          <a:custGeom>
            <a:avLst/>
            <a:gdLst/>
            <a:ahLst/>
            <a:cxnLst/>
            <a:rect l="l" t="t" r="r" b="b"/>
            <a:pathLst>
              <a:path w="14262736" h="14262736">
                <a:moveTo>
                  <a:pt x="0" y="0"/>
                </a:moveTo>
                <a:lnTo>
                  <a:pt x="14262735" y="0"/>
                </a:lnTo>
                <a:lnTo>
                  <a:pt x="14262735" y="14262736"/>
                </a:lnTo>
                <a:lnTo>
                  <a:pt x="0" y="1426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2921" y="2259440"/>
            <a:ext cx="13709192" cy="5563475"/>
            <a:chOff x="0" y="0"/>
            <a:chExt cx="5654104" cy="2294553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5668435" cy="2326606"/>
            </a:xfrm>
            <a:custGeom>
              <a:avLst/>
              <a:gdLst/>
              <a:ahLst/>
              <a:cxnLst/>
              <a:rect l="l" t="t" r="r" b="b"/>
              <a:pathLst>
                <a:path w="5668435" h="2326606">
                  <a:moveTo>
                    <a:pt x="63030" y="1733053"/>
                  </a:moveTo>
                  <a:cubicBezTo>
                    <a:pt x="63030" y="1733053"/>
                    <a:pt x="0" y="14864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775362" y="6965"/>
                  </a:cubicBezTo>
                  <a:cubicBezTo>
                    <a:pt x="4992110" y="16819"/>
                    <a:pt x="5196425" y="36481"/>
                    <a:pt x="5330613" y="101690"/>
                  </a:cubicBezTo>
                  <a:cubicBezTo>
                    <a:pt x="5586659" y="226120"/>
                    <a:pt x="5668434" y="459160"/>
                    <a:pt x="5662947" y="704684"/>
                  </a:cubicBezTo>
                  <a:cubicBezTo>
                    <a:pt x="5662947" y="704684"/>
                    <a:pt x="5619659" y="1013073"/>
                    <a:pt x="5627092" y="1248607"/>
                  </a:cubicBezTo>
                  <a:cubicBezTo>
                    <a:pt x="5634216" y="1474855"/>
                    <a:pt x="5641372" y="1670457"/>
                    <a:pt x="5641372" y="1670457"/>
                  </a:cubicBezTo>
                  <a:cubicBezTo>
                    <a:pt x="5624691" y="1886190"/>
                    <a:pt x="5510046" y="2096801"/>
                    <a:pt x="5313177" y="2208426"/>
                  </a:cubicBezTo>
                  <a:cubicBezTo>
                    <a:pt x="5162826" y="2293674"/>
                    <a:pt x="4964795" y="2308772"/>
                    <a:pt x="3941912" y="2298030"/>
                  </a:cubicBezTo>
                  <a:cubicBezTo>
                    <a:pt x="645952" y="2292754"/>
                    <a:pt x="384604" y="2326607"/>
                    <a:pt x="254278" y="2217449"/>
                  </a:cubicBezTo>
                  <a:cubicBezTo>
                    <a:pt x="145767" y="2126564"/>
                    <a:pt x="81795" y="1933252"/>
                    <a:pt x="63030" y="1733053"/>
                  </a:cubicBezTo>
                  <a:close/>
                </a:path>
              </a:pathLst>
            </a:custGeom>
            <a:solidFill>
              <a:srgbClr val="0E335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448991" y="2423771"/>
            <a:ext cx="13390019" cy="5200166"/>
            <a:chOff x="0" y="0"/>
            <a:chExt cx="5707320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721651" cy="2248556"/>
            </a:xfrm>
            <a:custGeom>
              <a:avLst/>
              <a:gdLst/>
              <a:ahLst/>
              <a:cxnLst/>
              <a:rect l="l" t="t" r="r" b="b"/>
              <a:pathLst>
                <a:path w="5721651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828578" y="6965"/>
                  </a:cubicBezTo>
                  <a:cubicBezTo>
                    <a:pt x="5045326" y="16819"/>
                    <a:pt x="5249641" y="36481"/>
                    <a:pt x="5383829" y="101690"/>
                  </a:cubicBezTo>
                  <a:cubicBezTo>
                    <a:pt x="5639875" y="226120"/>
                    <a:pt x="5721650" y="459160"/>
                    <a:pt x="5716163" y="704684"/>
                  </a:cubicBezTo>
                  <a:cubicBezTo>
                    <a:pt x="5716163" y="704684"/>
                    <a:pt x="5672875" y="1013073"/>
                    <a:pt x="5680308" y="1248607"/>
                  </a:cubicBezTo>
                  <a:cubicBezTo>
                    <a:pt x="5687432" y="1396804"/>
                    <a:pt x="5694588" y="1592407"/>
                    <a:pt x="5694588" y="1592407"/>
                  </a:cubicBezTo>
                  <a:cubicBezTo>
                    <a:pt x="5677907" y="1808139"/>
                    <a:pt x="5563262" y="2018751"/>
                    <a:pt x="5366393" y="2130375"/>
                  </a:cubicBezTo>
                  <a:cubicBezTo>
                    <a:pt x="5216042" y="2215624"/>
                    <a:pt x="5018011" y="2230722"/>
                    <a:pt x="3984293" y="2219980"/>
                  </a:cubicBez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979075" y="3176235"/>
            <a:ext cx="12186447" cy="28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78"/>
              </a:lnSpc>
            </a:pPr>
            <a:r>
              <a:rPr lang="en-US" sz="16627" spc="1496" dirty="0">
                <a:solidFill>
                  <a:srgbClr val="27428B"/>
                </a:solidFill>
                <a:latin typeface="Londrina Solid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79075" y="5895344"/>
            <a:ext cx="12186447" cy="87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6"/>
              </a:lnSpc>
              <a:spcBef>
                <a:spcPct val="0"/>
              </a:spcBef>
            </a:pPr>
            <a:r>
              <a:rPr lang="en-US" sz="5147" u="none" dirty="0">
                <a:solidFill>
                  <a:srgbClr val="27428B"/>
                </a:solidFill>
                <a:latin typeface="Patrick Hand" panose="00000500000000000000" pitchFamily="2" charset="0"/>
              </a:rPr>
              <a:t> Do you have any questions?</a:t>
            </a:r>
          </a:p>
        </p:txBody>
      </p:sp>
      <p:sp>
        <p:nvSpPr>
          <p:cNvPr id="9" name="Freeform 9"/>
          <p:cNvSpPr/>
          <p:nvPr/>
        </p:nvSpPr>
        <p:spPr>
          <a:xfrm>
            <a:off x="15438990" y="0"/>
            <a:ext cx="2016723" cy="2015689"/>
          </a:xfrm>
          <a:custGeom>
            <a:avLst/>
            <a:gdLst/>
            <a:ahLst/>
            <a:cxnLst/>
            <a:rect l="l" t="t" r="r" b="b"/>
            <a:pathLst>
              <a:path w="2016723" h="2015689">
                <a:moveTo>
                  <a:pt x="0" y="0"/>
                </a:moveTo>
                <a:lnTo>
                  <a:pt x="2016723" y="0"/>
                </a:lnTo>
                <a:lnTo>
                  <a:pt x="2016723" y="2015689"/>
                </a:lnTo>
                <a:lnTo>
                  <a:pt x="0" y="201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9002" t="-25005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50939" y="7623937"/>
            <a:ext cx="2016723" cy="2015689"/>
          </a:xfrm>
          <a:custGeom>
            <a:avLst/>
            <a:gdLst/>
            <a:ahLst/>
            <a:cxnLst/>
            <a:rect l="l" t="t" r="r" b="b"/>
            <a:pathLst>
              <a:path w="2016723" h="2015689">
                <a:moveTo>
                  <a:pt x="0" y="0"/>
                </a:moveTo>
                <a:lnTo>
                  <a:pt x="2016722" y="0"/>
                </a:lnTo>
                <a:lnTo>
                  <a:pt x="2016722" y="2015689"/>
                </a:lnTo>
                <a:lnTo>
                  <a:pt x="0" y="201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9002" t="-250057"/>
            </a:stretch>
          </a:blipFill>
        </p:spPr>
      </p:sp>
      <p:sp>
        <p:nvSpPr>
          <p:cNvPr id="11" name="Freeform 11"/>
          <p:cNvSpPr/>
          <p:nvPr/>
        </p:nvSpPr>
        <p:spPr>
          <a:xfrm rot="1754029">
            <a:off x="14235027" y="4989874"/>
            <a:ext cx="2407925" cy="4649588"/>
          </a:xfrm>
          <a:custGeom>
            <a:avLst/>
            <a:gdLst/>
            <a:ahLst/>
            <a:cxnLst/>
            <a:rect l="l" t="t" r="r" b="b"/>
            <a:pathLst>
              <a:path w="2407925" h="4649588">
                <a:moveTo>
                  <a:pt x="0" y="0"/>
                </a:moveTo>
                <a:lnTo>
                  <a:pt x="2407925" y="0"/>
                </a:lnTo>
                <a:lnTo>
                  <a:pt x="2407925" y="4649588"/>
                </a:lnTo>
                <a:lnTo>
                  <a:pt x="0" y="4649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651E3-722E-1142-79F3-836842DE903D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E5775-4E56-244D-3454-F532E5E5FD8C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2</a:t>
              </a: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62B20A2-C2A8-538F-86E0-66D11920E3AE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55603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+ 20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551679" y="911596"/>
            <a:ext cx="8093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Complete the second sentence.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6F2DD-749C-0DED-3C4E-00D0483C61AA}"/>
              </a:ext>
            </a:extLst>
          </p:cNvPr>
          <p:cNvSpPr txBox="1"/>
          <p:nvPr/>
        </p:nvSpPr>
        <p:spPr>
          <a:xfrm>
            <a:off x="1698170" y="2562560"/>
            <a:ext cx="15586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schemeClr val="tx2"/>
                </a:solidFill>
                <a:latin typeface="Patrick Hand" panose="00000500000000000000" pitchFamily="2" charset="0"/>
              </a:rPr>
              <a:t>“We are having a science test tomorrow.”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698171" y="3788054"/>
            <a:ext cx="14837230" cy="27108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Nam said to me that we were having a science test _______________________.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1779813" y="5313738"/>
            <a:ext cx="88585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 next day/ the following day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biLevel thresh="75000"/>
          </a:blip>
          <a:srcRect t="20049" b="25585"/>
          <a:stretch/>
        </p:blipFill>
        <p:spPr>
          <a:xfrm>
            <a:off x="15632650" y="7908018"/>
            <a:ext cx="2045750" cy="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5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134089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LUCKY NUMBER: + 50 points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410B932-E1A9-90ED-966C-FFFF85867AA0}"/>
              </a:ext>
            </a:extLst>
          </p:cNvPr>
          <p:cNvSpPr/>
          <p:nvPr/>
        </p:nvSpPr>
        <p:spPr>
          <a:xfrm>
            <a:off x="2283148" y="1959520"/>
            <a:ext cx="3357402" cy="4637467"/>
          </a:xfrm>
          <a:custGeom>
            <a:avLst/>
            <a:gdLst/>
            <a:ahLst/>
            <a:cxnLst/>
            <a:rect l="l" t="t" r="r" b="b"/>
            <a:pathLst>
              <a:path w="2865397" h="4114800">
                <a:moveTo>
                  <a:pt x="0" y="0"/>
                </a:moveTo>
                <a:lnTo>
                  <a:pt x="2865397" y="0"/>
                </a:lnTo>
                <a:lnTo>
                  <a:pt x="2865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73BEB1-B296-0B8E-DA37-F1111DE5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48" y="3439828"/>
            <a:ext cx="10637237" cy="28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255BCF-8BD5-BD80-147A-6A9F5C3E5BAE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9" name="Rectangle: Rounded Corners 8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61B726-4541-AE65-C6F7-3071F475969B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3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43FF4F-586E-357F-18C9-D974623714F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74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55603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+ 20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551679" y="911596"/>
            <a:ext cx="8093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Complete the second sentence.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6F2DD-749C-0DED-3C4E-00D0483C61AA}"/>
              </a:ext>
            </a:extLst>
          </p:cNvPr>
          <p:cNvSpPr txBox="1"/>
          <p:nvPr/>
        </p:nvSpPr>
        <p:spPr>
          <a:xfrm>
            <a:off x="1698171" y="2433507"/>
            <a:ext cx="1558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Patrick Hand" panose="00000500000000000000" pitchFamily="2" charset="0"/>
              </a:rPr>
              <a:t>“You can park your car here.”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698171" y="3788054"/>
            <a:ext cx="14837230" cy="2092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The security guard said that I could park my car 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13993680" y="4340313"/>
            <a:ext cx="1686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there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5632650" y="7908018"/>
            <a:ext cx="2045750" cy="1976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41868A-22FD-5DEE-7A1B-D315F69A5DEB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5" name="Rectangle: Rounded Corners 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6C68741-69A4-2A74-B819-95BEB9C3CD0F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4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43F1475F-FF54-826B-B277-EB13064F10A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889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5">
            <a:extLst>
              <a:ext uri="{FF2B5EF4-FFF2-40B4-BE49-F238E27FC236}">
                <a16:creationId xmlns:a16="http://schemas.microsoft.com/office/drawing/2014/main" id="{42EFEED5-9493-3FF6-ED16-2B2A81263577}"/>
              </a:ext>
            </a:extLst>
          </p:cNvPr>
          <p:cNvSpPr/>
          <p:nvPr/>
        </p:nvSpPr>
        <p:spPr>
          <a:xfrm flipH="1">
            <a:off x="8382000" y="3771669"/>
            <a:ext cx="3873965" cy="3557691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079E9132-31FF-F096-68E6-3B20C046EEBF}"/>
              </a:ext>
            </a:extLst>
          </p:cNvPr>
          <p:cNvSpPr/>
          <p:nvPr/>
        </p:nvSpPr>
        <p:spPr>
          <a:xfrm>
            <a:off x="5590829" y="1890377"/>
            <a:ext cx="5582343" cy="5438983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134089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LOSE </a:t>
            </a:r>
            <a:r>
              <a:rPr lang="en-US" sz="11500" b="1" dirty="0">
                <a:solidFill>
                  <a:schemeClr val="bg1"/>
                </a:solidFill>
                <a:latin typeface="Patrick Hand" panose="00000500000000000000" pitchFamily="2" charset="0"/>
              </a:rPr>
              <a:t>½</a:t>
            </a:r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 POINTS</a:t>
            </a: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29FF922E-D8C6-C2A2-725D-EEA243FDB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32441" y="1394464"/>
            <a:ext cx="4250091" cy="4545552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E8FCDB91-3EB2-45FB-16D6-6D5A05E2BE2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574437" y="247419"/>
            <a:ext cx="3873965" cy="41347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B6C067-3CD3-B11A-5880-88881A1E36FB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9" name="Rectangle: Rounded Corners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6887DF3B-5143-6C6B-C8C9-37FE3E440D67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5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FCE81FC-82FD-6706-562A-BEA0EB53F7C3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813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55603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+ 20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551679" y="911596"/>
            <a:ext cx="8093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Complete the second sentence.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6F2DD-749C-0DED-3C4E-00D0483C61AA}"/>
              </a:ext>
            </a:extLst>
          </p:cNvPr>
          <p:cNvSpPr txBox="1"/>
          <p:nvPr/>
        </p:nvSpPr>
        <p:spPr>
          <a:xfrm>
            <a:off x="1698171" y="2427094"/>
            <a:ext cx="1558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Patrick Hand" panose="00000500000000000000" pitchFamily="2" charset="0"/>
              </a:rPr>
              <a:t>“They are going to send me an email tonight.”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1698171" y="3788054"/>
            <a:ext cx="14837230" cy="3166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Mai said that they were going to send ________ an email 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12060441" y="4219907"/>
            <a:ext cx="1112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her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5632650" y="7908018"/>
            <a:ext cx="2045750" cy="1976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AAE36-915A-1003-6A9B-0C80A09E0E5A}"/>
              </a:ext>
            </a:extLst>
          </p:cNvPr>
          <p:cNvSpPr txBox="1"/>
          <p:nvPr/>
        </p:nvSpPr>
        <p:spPr>
          <a:xfrm>
            <a:off x="1965636" y="5456542"/>
            <a:ext cx="3153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that night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CE6DF-71E3-E531-0CC7-893D467B1775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10" name="Rectangle: Rounded Corners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5F9EAF-12CE-7D34-8C66-E9ED4C7F7888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6</a:t>
              </a: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CFDBACCF-01FD-5425-0B2A-39BF74ABAFC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049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loded Bomb Clipart Transparent PNG Hd, The Bomb Exploded, Clipart Black  And White, Bomb, Explosion PNG Image For Free Download | Cartoon  characters, Clip art, Clipart black and white">
            <a:extLst>
              <a:ext uri="{FF2B5EF4-FFF2-40B4-BE49-F238E27FC236}">
                <a16:creationId xmlns:a16="http://schemas.microsoft.com/office/drawing/2014/main" id="{31127813-254F-A2FC-F45E-C52F9C82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385" y1="28418" x2="15385" y2="28418"/>
                        <a14:foregroundMark x1="17077" y1="30261" x2="17077" y2="30261"/>
                        <a14:foregroundMark x1="17385" y1="31951" x2="17385" y2="31951"/>
                        <a14:foregroundMark x1="16000" y1="34409" x2="16000" y2="34409"/>
                        <a14:foregroundMark x1="12923" y1="34101" x2="12923" y2="34101"/>
                        <a14:foregroundMark x1="19538" y1="62826" x2="19538" y2="62826"/>
                        <a14:foregroundMark x1="19538" y1="62826" x2="19538" y2="62826"/>
                        <a14:foregroundMark x1="17538" y1="59754" x2="17538" y2="59754"/>
                        <a14:foregroundMark x1="16769" y1="63748" x2="18615" y2="68664"/>
                        <a14:foregroundMark x1="18615" y1="68664" x2="22154" y2="67281"/>
                        <a14:foregroundMark x1="14000" y1="68203" x2="14000" y2="68203"/>
                        <a14:foregroundMark x1="11077" y1="69278" x2="11077" y2="69278"/>
                        <a14:foregroundMark x1="10923" y1="69124" x2="10923" y2="69124"/>
                        <a14:foregroundMark x1="59231" y1="10292" x2="59231" y2="10292"/>
                        <a14:foregroundMark x1="55692" y1="9985" x2="57538" y2="15668"/>
                        <a14:foregroundMark x1="57538" y1="15668" x2="60154" y2="11674"/>
                        <a14:foregroundMark x1="85077" y1="15668" x2="81692" y2="13978"/>
                        <a14:foregroundMark x1="87538" y1="28264" x2="87538" y2="28264"/>
                        <a14:foregroundMark x1="87538" y1="28264" x2="87538" y2="28264"/>
                        <a14:foregroundMark x1="86923" y1="19201" x2="86923" y2="19201"/>
                        <a14:foregroundMark x1="86923" y1="19201" x2="86923" y2="19201"/>
                        <a14:foregroundMark x1="85231" y1="52535" x2="85231" y2="52535"/>
                        <a14:foregroundMark x1="85231" y1="52535" x2="85231" y2="52535"/>
                        <a14:foregroundMark x1="86308" y1="54685" x2="88308" y2="50230"/>
                        <a14:foregroundMark x1="88308" y1="50230" x2="84923" y2="54378"/>
                        <a14:foregroundMark x1="84923" y1="54378" x2="85385" y2="55760"/>
                        <a14:foregroundMark x1="84000" y1="77727" x2="83231" y2="84178"/>
                        <a14:foregroundMark x1="83231" y1="84178" x2="84769" y2="74808"/>
                        <a14:foregroundMark x1="84769" y1="74808" x2="86154" y2="73272"/>
                        <a14:foregroundMark x1="87538" y1="75883" x2="87538" y2="75883"/>
                        <a14:foregroundMark x1="87538" y1="78648" x2="87538" y2="78648"/>
                        <a14:foregroundMark x1="88462" y1="79877" x2="88462" y2="79877"/>
                        <a14:foregroundMark x1="89231" y1="78955" x2="89231" y2="78955"/>
                        <a14:foregroundMark x1="44923" y1="80184" x2="40308" y2="77573"/>
                        <a14:foregroundMark x1="40308" y1="77573" x2="41385" y2="82949"/>
                        <a14:foregroundMark x1="47385" y1="82796" x2="41077" y2="81106"/>
                        <a14:foregroundMark x1="41077" y1="81106" x2="36462" y2="72657"/>
                        <a14:foregroundMark x1="36462" y1="72657" x2="38923" y2="71121"/>
                        <a14:foregroundMark x1="32769" y1="81106" x2="32769" y2="81106"/>
                        <a14:foregroundMark x1="32000" y1="82949" x2="32000" y2="82949"/>
                        <a14:foregroundMark x1="20769" y1="80799" x2="20769" y2="80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23" y="-210851"/>
            <a:ext cx="9914879" cy="99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13173246" y="-4346912"/>
            <a:ext cx="7460227" cy="6910035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923521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7703" y="402334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32441" y="-858483"/>
            <a:ext cx="5370645" cy="1740583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C8AF68F-45AF-98BC-F8C5-C84E75C5D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934200" y="299999"/>
            <a:ext cx="4419600" cy="69600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2974003" y="8348523"/>
            <a:ext cx="13713797" cy="14907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atrick Hand" panose="00000500000000000000" pitchFamily="2" charset="0"/>
              </a:rPr>
              <a:t>LOSE ALL YOUR POINTS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FCC97F-1B15-36B5-B520-E2720758AFD1}"/>
              </a:ext>
            </a:extLst>
          </p:cNvPr>
          <p:cNvGrpSpPr/>
          <p:nvPr/>
        </p:nvGrpSpPr>
        <p:grpSpPr>
          <a:xfrm>
            <a:off x="609600" y="7581900"/>
            <a:ext cx="2364403" cy="2405102"/>
            <a:chOff x="3626340" y="1671598"/>
            <a:chExt cx="2364403" cy="2405102"/>
          </a:xfrm>
        </p:grpSpPr>
        <p:sp>
          <p:nvSpPr>
            <p:cNvPr id="36" name="Rectangle: Rounded Corners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F6790B25-C380-6E54-9408-B52712EE4E01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Patrick Hand" panose="00000500000000000000" pitchFamily="2" charset="0"/>
                </a:rPr>
                <a:t>7</a:t>
              </a:r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45385472-EAF2-D013-D98A-D64EEB511726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2149</Words>
  <Application>Microsoft Office PowerPoint</Application>
  <PresentationFormat>Custom</PresentationFormat>
  <Paragraphs>291</Paragraphs>
  <Slides>30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ROG Fonts</vt:lpstr>
      <vt:lpstr>Londrina Solid</vt:lpstr>
      <vt:lpstr>Patrick Hand</vt:lpstr>
      <vt:lpstr>ไอติม</vt:lpstr>
      <vt:lpstr>ไอติม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Dung Thuy</cp:lastModifiedBy>
  <cp:revision>15</cp:revision>
  <dcterms:created xsi:type="dcterms:W3CDTF">2006-08-16T00:00:00Z</dcterms:created>
  <dcterms:modified xsi:type="dcterms:W3CDTF">2024-01-16T15:35:07Z</dcterms:modified>
  <dc:identifier>DAF5yCs8kKo</dc:identifier>
</cp:coreProperties>
</file>