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8" r:id="rId2"/>
    <p:sldId id="304" r:id="rId3"/>
    <p:sldId id="293" r:id="rId4"/>
    <p:sldId id="388" r:id="rId5"/>
    <p:sldId id="270" r:id="rId6"/>
    <p:sldId id="389" r:id="rId7"/>
    <p:sldId id="272" r:id="rId8"/>
    <p:sldId id="273" r:id="rId9"/>
    <p:sldId id="390" r:id="rId10"/>
    <p:sldId id="411" r:id="rId11"/>
    <p:sldId id="416" r:id="rId12"/>
    <p:sldId id="6202" r:id="rId13"/>
    <p:sldId id="6203" r:id="rId14"/>
    <p:sldId id="392" r:id="rId15"/>
    <p:sldId id="397" r:id="rId16"/>
    <p:sldId id="6206" r:id="rId17"/>
    <p:sldId id="6208" r:id="rId18"/>
    <p:sldId id="6211" r:id="rId19"/>
    <p:sldId id="6209" r:id="rId20"/>
    <p:sldId id="6210" r:id="rId21"/>
    <p:sldId id="6213" r:id="rId22"/>
    <p:sldId id="400" r:id="rId23"/>
    <p:sldId id="6218" r:id="rId24"/>
    <p:sldId id="6214" r:id="rId25"/>
    <p:sldId id="6215" r:id="rId26"/>
    <p:sldId id="6212" r:id="rId27"/>
    <p:sldId id="6219" r:id="rId28"/>
    <p:sldId id="6217" r:id="rId29"/>
    <p:sldId id="6220" r:id="rId30"/>
    <p:sldId id="6221" r:id="rId31"/>
    <p:sldId id="6222" r:id="rId32"/>
    <p:sldId id="6223" r:id="rId33"/>
    <p:sldId id="6224" r:id="rId34"/>
    <p:sldId id="259" r:id="rId35"/>
    <p:sldId id="263" r:id="rId36"/>
    <p:sldId id="264" r:id="rId37"/>
    <p:sldId id="265" r:id="rId38"/>
    <p:sldId id="410" r:id="rId39"/>
    <p:sldId id="348" r:id="rId40"/>
  </p:sldIdLst>
  <p:sldSz cx="16778288" cy="9475788"/>
  <p:notesSz cx="6858000" cy="9144000"/>
  <p:custDataLst>
    <p:tags r:id="rId42"/>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AB"/>
    <a:srgbClr val="FBFED6"/>
    <a:srgbClr val="2409ED"/>
    <a:srgbClr val="B4DE86"/>
    <a:srgbClr val="FFEB71"/>
    <a:srgbClr val="FF3399"/>
    <a:srgbClr val="21484D"/>
    <a:srgbClr val="663300"/>
    <a:srgbClr val="FFC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6" autoAdjust="0"/>
    <p:restoredTop sz="85943" autoAdjust="0"/>
  </p:normalViewPr>
  <p:slideViewPr>
    <p:cSldViewPr showGuides="1">
      <p:cViewPr varScale="1">
        <p:scale>
          <a:sx n="43" d="100"/>
          <a:sy n="43" d="100"/>
        </p:scale>
        <p:origin x="840" y="30"/>
      </p:cViewPr>
      <p:guideLst>
        <p:guide orient="horz" pos="2984"/>
        <p:guide pos="5284"/>
      </p:guideLst>
    </p:cSldViewPr>
  </p:slideViewPr>
  <p:notesTextViewPr>
    <p:cViewPr>
      <p:scale>
        <a:sx n="75" d="100"/>
        <a:sy n="75" d="100"/>
      </p:scale>
      <p:origin x="0" y="0"/>
    </p:cViewPr>
  </p:notesTextViewPr>
  <p:sorterViewPr>
    <p:cViewPr>
      <p:scale>
        <a:sx n="100" d="100"/>
        <a:sy n="100" d="100"/>
      </p:scale>
      <p:origin x="0" y="18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379397890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a:t>
            </a:r>
            <a:r>
              <a:rPr lang="en-US" baseline="0"/>
              <a:t> HS quan sát thấy gì? </a:t>
            </a:r>
            <a:endParaRPr lang="en-US" baseline="0" dirty="0"/>
          </a:p>
          <a:p>
            <a:r>
              <a:rPr lang="en-US" baseline="0" dirty="0" err="1"/>
              <a:t>Dẫn</a:t>
            </a:r>
            <a:r>
              <a:rPr lang="en-US" baseline="0" dirty="0"/>
              <a:t> </a:t>
            </a:r>
            <a:r>
              <a:rPr lang="en-US" baseline="0" dirty="0" err="1"/>
              <a:t>dắt</a:t>
            </a:r>
            <a:r>
              <a:rPr lang="en-US" baseline="0" dirty="0"/>
              <a:t> </a:t>
            </a:r>
            <a:r>
              <a:rPr lang="en-US" baseline="0" dirty="0" err="1"/>
              <a:t>vào</a:t>
            </a:r>
            <a:r>
              <a:rPr lang="en-US" baseline="0" dirty="0"/>
              <a:t> game: </a:t>
            </a:r>
            <a:r>
              <a:rPr lang="en-US" baseline="0" dirty="0" err="1"/>
              <a:t>cùng</a:t>
            </a:r>
            <a:r>
              <a:rPr lang="en-US" baseline="0" dirty="0"/>
              <a:t> </a:t>
            </a:r>
            <a:r>
              <a:rPr lang="en-US" baseline="0" dirty="0" err="1"/>
              <a:t>lật</a:t>
            </a:r>
            <a:r>
              <a:rPr lang="en-US" baseline="0" dirty="0"/>
              <a:t> </a:t>
            </a:r>
            <a:r>
              <a:rPr lang="en-US" baseline="0" dirty="0" err="1"/>
              <a:t>mảnh</a:t>
            </a:r>
            <a:r>
              <a:rPr lang="en-US" baseline="0" dirty="0"/>
              <a:t> </a:t>
            </a:r>
            <a:r>
              <a:rPr lang="en-US" baseline="0" dirty="0" err="1"/>
              <a:t>ghép</a:t>
            </a:r>
            <a:r>
              <a:rPr lang="en-US" baseline="0" dirty="0"/>
              <a:t> </a:t>
            </a:r>
            <a:r>
              <a:rPr lang="en-US" baseline="0" dirty="0" err="1"/>
              <a:t>để</a:t>
            </a:r>
            <a:r>
              <a:rPr lang="en-US" baseline="0" dirty="0"/>
              <a:t> </a:t>
            </a:r>
            <a:r>
              <a:rPr lang="en-US" baseline="0" dirty="0" err="1"/>
              <a:t>tiêu</a:t>
            </a:r>
            <a:r>
              <a:rPr lang="en-US" baseline="0" dirty="0"/>
              <a:t> </a:t>
            </a:r>
            <a:r>
              <a:rPr lang="en-US" baseline="0" dirty="0" err="1"/>
              <a:t>diệt</a:t>
            </a:r>
            <a:r>
              <a:rPr lang="en-US" baseline="0" dirty="0"/>
              <a:t> con virus corona </a:t>
            </a:r>
            <a:r>
              <a:rPr lang="en-US" baseline="0" err="1"/>
              <a:t>này</a:t>
            </a:r>
            <a:r>
              <a:rPr lang="en-US" baseline="0"/>
              <a:t>….</a:t>
            </a:r>
            <a:endParaRPr lang="en-US" baseline="0"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177736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0" i="1" u="none" kern="1200" baseline="0">
                <a:solidFill>
                  <a:schemeClr val="tx1"/>
                </a:solidFill>
                <a:effectLst/>
                <a:latin typeface="Arial" panose="020B0604020202020204" pitchFamily="34" charset="0"/>
                <a:ea typeface="SimSun" panose="02010600030101010101" pitchFamily="2" charset="-122"/>
              </a:rPr>
              <a:t>Trong các thảm thực vật ở đới nóng, rừng nhiệt đới có vai trò hết sức quan trọng đối với môi trường trên Trái Đất. Rừng nhiệt đới có đặc điểm gì? Cần làm gì để bảo vệ rừng nhiệt đới?</a:t>
            </a:r>
            <a:endParaRPr lang="en-US" sz="1200" b="0" i="0" u="none" kern="1200" baseline="0">
              <a:solidFill>
                <a:schemeClr val="tx1"/>
              </a:solidFill>
              <a:effectLst/>
              <a:latin typeface="Arial" panose="020B0604020202020204" pitchFamily="34" charset="0"/>
              <a:ea typeface="SimSun" panose="02010600030101010101" pitchFamily="2" charset="-122"/>
            </a:endParaRPr>
          </a:p>
          <a:p>
            <a:endParaRPr lang="en-US"/>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10</a:t>
            </a:fld>
            <a:endParaRPr lang="zh-CN" sz="1200" dirty="0"/>
          </a:p>
        </p:txBody>
      </p:sp>
    </p:spTree>
    <p:extLst>
      <p:ext uri="{BB962C8B-B14F-4D97-AF65-F5344CB8AC3E}">
        <p14:creationId xmlns:p14="http://schemas.microsoft.com/office/powerpoint/2010/main" val="376888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kern="1200" baseline="0">
                <a:solidFill>
                  <a:schemeClr val="tx1"/>
                </a:solidFill>
                <a:effectLst/>
                <a:latin typeface="Arial" panose="020B0604020202020204" pitchFamily="34" charset="0"/>
                <a:ea typeface="SimSun" panose="02010600030101010101" pitchFamily="2" charset="-122"/>
              </a:rPr>
              <a:t> Trong các thảm thực vật ở đới nóng, rừng nhiệt đới có vai trò hết sức quan trọng đối với môi trường trên Trái Đất. Rừng nhiệt đới có đặc điểm gì? Cần làm gì để bảo vệ rừng nhiệt đới? Bài học hôm nay </a:t>
            </a:r>
          </a:p>
          <a:p>
            <a:r>
              <a:rPr lang="en-US" sz="1200" b="0" i="1" u="none" kern="1200" baseline="0">
                <a:solidFill>
                  <a:schemeClr val="tx1"/>
                </a:solidFill>
                <a:effectLst/>
                <a:latin typeface="Arial" panose="020B0604020202020204" pitchFamily="34" charset="0"/>
                <a:ea typeface="SimSun" panose="02010600030101010101" pitchFamily="2" charset="-122"/>
              </a:rPr>
              <a:t>Chúng ta sẽ cùng tìm hiểu</a:t>
            </a:r>
          </a:p>
          <a:p>
            <a:endParaRPr lang="en-US"/>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11</a:t>
            </a:fld>
            <a:endParaRPr lang="zh-CN" sz="1200" dirty="0"/>
          </a:p>
        </p:txBody>
      </p:sp>
    </p:spTree>
    <p:extLst>
      <p:ext uri="{BB962C8B-B14F-4D97-AF65-F5344CB8AC3E}">
        <p14:creationId xmlns:p14="http://schemas.microsoft.com/office/powerpoint/2010/main" val="177746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14</a:t>
            </a:fld>
            <a:endParaRPr lang="zh-CN" sz="1200" dirty="0"/>
          </a:p>
        </p:txBody>
      </p:sp>
    </p:spTree>
    <p:extLst>
      <p:ext uri="{BB962C8B-B14F-4D97-AF65-F5344CB8AC3E}">
        <p14:creationId xmlns:p14="http://schemas.microsoft.com/office/powerpoint/2010/main" val="362005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21</a:t>
            </a:fld>
            <a:endParaRPr lang="zh-CN" sz="1200" dirty="0"/>
          </a:p>
        </p:txBody>
      </p:sp>
    </p:spTree>
    <p:extLst>
      <p:ext uri="{BB962C8B-B14F-4D97-AF65-F5344CB8AC3E}">
        <p14:creationId xmlns:p14="http://schemas.microsoft.com/office/powerpoint/2010/main" val="427349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22</a:t>
            </a:fld>
            <a:endParaRPr lang="zh-CN" sz="1200" dirty="0"/>
          </a:p>
        </p:txBody>
      </p:sp>
    </p:spTree>
    <p:extLst>
      <p:ext uri="{BB962C8B-B14F-4D97-AF65-F5344CB8AC3E}">
        <p14:creationId xmlns:p14="http://schemas.microsoft.com/office/powerpoint/2010/main" val="312999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 sẽ bổ sung trò ch</a:t>
            </a:r>
            <a:r>
              <a:rPr lang="vi-VN"/>
              <a:t>ơ</a:t>
            </a:r>
            <a:r>
              <a:rPr lang="en-US"/>
              <a:t>i cho cô</a:t>
            </a:r>
          </a:p>
        </p:txBody>
      </p:sp>
      <p:sp>
        <p:nvSpPr>
          <p:cNvPr id="4" name="Slide Number Placeholder 3"/>
          <p:cNvSpPr>
            <a:spLocks noGrp="1"/>
          </p:cNvSpPr>
          <p:nvPr>
            <p:ph type="sldNum" sz="quarter" idx="5"/>
          </p:nvPr>
        </p:nvSpPr>
        <p:spPr/>
        <p:txBody>
          <a:bodyPr/>
          <a:lstStyle/>
          <a:p>
            <a:pPr lvl="0" algn="r"/>
            <a:fld id="{9A0DB2DC-4C9A-4742-B13C-FB6460FD3503}" type="slidenum">
              <a:rPr lang="en-US" altLang="zh-CN" sz="1200" smtClean="0"/>
              <a:t>38</a:t>
            </a:fld>
            <a:endParaRPr lang="zh-CN" sz="1200" dirty="0"/>
          </a:p>
        </p:txBody>
      </p:sp>
    </p:spTree>
    <p:extLst>
      <p:ext uri="{BB962C8B-B14F-4D97-AF65-F5344CB8AC3E}">
        <p14:creationId xmlns:p14="http://schemas.microsoft.com/office/powerpoint/2010/main" val="363166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5983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43886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84873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1781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25560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15331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77653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05995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5241373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2364381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9635433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25"/>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3" r:id="rId4"/>
    <p:sldLayoutId id="2147483661" r:id="rId5"/>
    <p:sldLayoutId id="2147483651" r:id="rId6"/>
    <p:sldLayoutId id="2147483652" r:id="rId7"/>
    <p:sldLayoutId id="2147483653" r:id="rId8"/>
    <p:sldLayoutId id="2147483654" r:id="rId9"/>
    <p:sldLayoutId id="2147483655" r:id="rId10"/>
    <p:sldLayoutId id="2147483671" r:id="rId11"/>
    <p:sldLayoutId id="2147483670" r:id="rId12"/>
    <p:sldLayoutId id="2147483669" r:id="rId13"/>
    <p:sldLayoutId id="2147483668" r:id="rId14"/>
    <p:sldLayoutId id="2147483667" r:id="rId15"/>
    <p:sldLayoutId id="2147483666" r:id="rId16"/>
    <p:sldLayoutId id="2147483664" r:id="rId17"/>
    <p:sldLayoutId id="2147483662" r:id="rId18"/>
    <p:sldLayoutId id="2147483656" r:id="rId19"/>
    <p:sldLayoutId id="2147483657" r:id="rId20"/>
    <p:sldLayoutId id="2147483658" r:id="rId21"/>
    <p:sldLayoutId id="2147483659" r:id="rId22"/>
    <p:sldLayoutId id="2147483660" r:id="rId23"/>
  </p:sldLayoutIdLst>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gif"/><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image" Target="../media/image40.png"/><Relationship Id="rId16"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45.png"/><Relationship Id="rId5" Type="http://schemas.openxmlformats.org/officeDocument/2006/relationships/image" Target="../media/image28.png"/><Relationship Id="rId15" Type="http://schemas.openxmlformats.org/officeDocument/2006/relationships/image" Target="../media/image24.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0.xml"/><Relationship Id="rId7"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slide" Target="slide6.xml"/><Relationship Id="rId3" Type="http://schemas.openxmlformats.org/officeDocument/2006/relationships/slideLayout" Target="../slideLayouts/slideLayout10.xml"/><Relationship Id="rId21" Type="http://schemas.openxmlformats.org/officeDocument/2006/relationships/slide" Target="slide9.xml"/><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slide" Target="slide4.xml"/><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17.png"/><Relationship Id="rId10" Type="http://schemas.openxmlformats.org/officeDocument/2006/relationships/image" Target="../media/image11.png"/><Relationship Id="rId19"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26.png"/><Relationship Id="rId18" Type="http://schemas.openxmlformats.org/officeDocument/2006/relationships/image" Target="../media/image42.png"/><Relationship Id="rId26" Type="http://schemas.openxmlformats.org/officeDocument/2006/relationships/image" Target="../media/image36.png"/><Relationship Id="rId3" Type="http://schemas.openxmlformats.org/officeDocument/2006/relationships/image" Target="../media/image79.png"/><Relationship Id="rId21" Type="http://schemas.openxmlformats.org/officeDocument/2006/relationships/image" Target="../media/image90.png"/><Relationship Id="rId7" Type="http://schemas.openxmlformats.org/officeDocument/2006/relationships/image" Target="../media/image83.png"/><Relationship Id="rId12" Type="http://schemas.openxmlformats.org/officeDocument/2006/relationships/image" Target="../media/image40.png"/><Relationship Id="rId17" Type="http://schemas.openxmlformats.org/officeDocument/2006/relationships/image" Target="../media/image46.png"/><Relationship Id="rId25" Type="http://schemas.openxmlformats.org/officeDocument/2006/relationships/image" Target="../media/image45.png"/><Relationship Id="rId2" Type="http://schemas.openxmlformats.org/officeDocument/2006/relationships/image" Target="../media/image78.png"/><Relationship Id="rId16" Type="http://schemas.openxmlformats.org/officeDocument/2006/relationships/image" Target="../media/image29.png"/><Relationship Id="rId20" Type="http://schemas.openxmlformats.org/officeDocument/2006/relationships/image" Target="../media/image89.png"/><Relationship Id="rId29"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44.png"/><Relationship Id="rId5" Type="http://schemas.openxmlformats.org/officeDocument/2006/relationships/image" Target="../media/image81.png"/><Relationship Id="rId15" Type="http://schemas.openxmlformats.org/officeDocument/2006/relationships/image" Target="../media/image28.png"/><Relationship Id="rId23" Type="http://schemas.openxmlformats.org/officeDocument/2006/relationships/image" Target="../media/image43.png"/><Relationship Id="rId28" Type="http://schemas.openxmlformats.org/officeDocument/2006/relationships/image" Target="../media/image24.png"/><Relationship Id="rId10" Type="http://schemas.openxmlformats.org/officeDocument/2006/relationships/image" Target="../media/image86.png"/><Relationship Id="rId19" Type="http://schemas.openxmlformats.org/officeDocument/2006/relationships/image" Target="../media/image88.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41.png"/><Relationship Id="rId22" Type="http://schemas.openxmlformats.org/officeDocument/2006/relationships/image" Target="../media/image91.png"/><Relationship Id="rId27"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7.wdp"/><Relationship Id="rId3" Type="http://schemas.openxmlformats.org/officeDocument/2006/relationships/slide" Target="slide36.xml"/><Relationship Id="rId7" Type="http://schemas.microsoft.com/office/2007/relationships/hdphoto" Target="../media/hdphoto4.wdp"/><Relationship Id="rId12"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7.wdp"/><Relationship Id="rId3" Type="http://schemas.openxmlformats.org/officeDocument/2006/relationships/slide" Target="slide36.xml"/><Relationship Id="rId7" Type="http://schemas.microsoft.com/office/2007/relationships/hdphoto" Target="../media/hdphoto4.wdp"/><Relationship Id="rId12"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5.wdp"/></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7.wdp"/><Relationship Id="rId3" Type="http://schemas.openxmlformats.org/officeDocument/2006/relationships/slide" Target="slide36.xml"/><Relationship Id="rId7" Type="http://schemas.microsoft.com/office/2007/relationships/hdphoto" Target="../media/hdphoto4.wdp"/><Relationship Id="rId12"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7.wdp"/><Relationship Id="rId3" Type="http://schemas.openxmlformats.org/officeDocument/2006/relationships/slide" Target="slide36.xml"/><Relationship Id="rId7" Type="http://schemas.microsoft.com/office/2007/relationships/hdphoto" Target="../media/hdphoto4.wdp"/><Relationship Id="rId12"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09578-9C91-407F-8645-F392348EFD19}"/>
              </a:ext>
            </a:extLst>
          </p:cNvPr>
          <p:cNvPicPr>
            <a:picLocks noChangeAspect="1"/>
          </p:cNvPicPr>
          <p:nvPr/>
        </p:nvPicPr>
        <p:blipFill rotWithShape="1">
          <a:blip r:embed="rId2"/>
          <a:srcRect l="21167" t="16297" r="22084" b="6074"/>
          <a:stretch/>
        </p:blipFill>
        <p:spPr>
          <a:xfrm>
            <a:off x="1" y="19002"/>
            <a:ext cx="16778286" cy="9437785"/>
          </a:xfrm>
          <a:prstGeom prst="rect">
            <a:avLst/>
          </a:prstGeom>
        </p:spPr>
      </p:pic>
      <p:sp>
        <p:nvSpPr>
          <p:cNvPr id="3" name="TextBox 2">
            <a:extLst>
              <a:ext uri="{FF2B5EF4-FFF2-40B4-BE49-F238E27FC236}">
                <a16:creationId xmlns:a16="http://schemas.microsoft.com/office/drawing/2014/main" id="{73455459-689D-4715-9C1D-B2B4EBBC52B3}"/>
              </a:ext>
            </a:extLst>
          </p:cNvPr>
          <p:cNvSpPr txBox="1"/>
          <p:nvPr/>
        </p:nvSpPr>
        <p:spPr>
          <a:xfrm>
            <a:off x="8663579" y="8172404"/>
            <a:ext cx="8263307" cy="1108893"/>
          </a:xfrm>
          <a:prstGeom prst="rect">
            <a:avLst/>
          </a:prstGeom>
          <a:noFill/>
        </p:spPr>
        <p:txBody>
          <a:bodyPr wrap="square" rtlCol="0">
            <a:spAutoFit/>
          </a:bodyPr>
          <a:lstStyle/>
          <a:p>
            <a:r>
              <a:rPr lang="en-US" sz="3303" b="1" err="1">
                <a:solidFill>
                  <a:srgbClr val="0070C0"/>
                </a:solidFill>
                <a:cs typeface="Arial" panose="020B0604020202020204" pitchFamily="34" charset="0"/>
              </a:rPr>
              <a:t>Giáo</a:t>
            </a:r>
            <a:r>
              <a:rPr lang="en-US" sz="3303" b="1">
                <a:solidFill>
                  <a:srgbClr val="0070C0"/>
                </a:solidFill>
                <a:cs typeface="Arial" panose="020B0604020202020204" pitchFamily="34" charset="0"/>
              </a:rPr>
              <a:t> viên: Lê Thị </a:t>
            </a:r>
            <a:r>
              <a:rPr lang="en-US" sz="3303" b="1" dirty="0" err="1">
                <a:solidFill>
                  <a:srgbClr val="0070C0"/>
                </a:solidFill>
                <a:cs typeface="Arial" panose="020B0604020202020204" pitchFamily="34" charset="0"/>
              </a:rPr>
              <a:t>Chinh</a:t>
            </a:r>
            <a:endParaRPr lang="en-US" sz="3303" b="1" dirty="0">
              <a:solidFill>
                <a:srgbClr val="0070C0"/>
              </a:solidFill>
              <a:cs typeface="Arial" panose="020B0604020202020204" pitchFamily="34" charset="0"/>
            </a:endParaRPr>
          </a:p>
          <a:p>
            <a:r>
              <a:rPr lang="en-US" sz="3303" b="1">
                <a:solidFill>
                  <a:srgbClr val="0070C0"/>
                </a:solidFill>
                <a:cs typeface="Arial" panose="020B0604020202020204" pitchFamily="34" charset="0"/>
              </a:rPr>
              <a:t>Email       : lethichinh09sdl</a:t>
            </a:r>
            <a:r>
              <a:rPr lang="en-US" sz="3303" b="1" dirty="0">
                <a:solidFill>
                  <a:srgbClr val="0070C0"/>
                </a:solidFill>
                <a:cs typeface="Arial" panose="020B0604020202020204" pitchFamily="34" charset="0"/>
              </a:rPr>
              <a:t>@gmail.com</a:t>
            </a:r>
          </a:p>
        </p:txBody>
      </p:sp>
    </p:spTree>
    <p:extLst>
      <p:ext uri="{BB962C8B-B14F-4D97-AF65-F5344CB8AC3E}">
        <p14:creationId xmlns:p14="http://schemas.microsoft.com/office/powerpoint/2010/main" val="144875493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B732D6-51FB-4F13-802E-88BE01F3B49A}"/>
              </a:ext>
            </a:extLst>
          </p:cNvPr>
          <p:cNvSpPr/>
          <p:nvPr/>
        </p:nvSpPr>
        <p:spPr>
          <a:xfrm>
            <a:off x="-794" y="-158650"/>
            <a:ext cx="16778288" cy="976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Em có biết ngày 21/3 có ý nghĩa gì?</a:t>
            </a:r>
          </a:p>
        </p:txBody>
      </p:sp>
      <p:sp>
        <p:nvSpPr>
          <p:cNvPr id="5" name="TextBox 4">
            <a:extLst>
              <a:ext uri="{FF2B5EF4-FFF2-40B4-BE49-F238E27FC236}">
                <a16:creationId xmlns:a16="http://schemas.microsoft.com/office/drawing/2014/main" id="{D9F3C9D5-FE6C-4DC1-AF5B-6C0684DAF2CC}"/>
              </a:ext>
            </a:extLst>
          </p:cNvPr>
          <p:cNvSpPr txBox="1"/>
          <p:nvPr/>
        </p:nvSpPr>
        <p:spPr>
          <a:xfrm>
            <a:off x="2915043" y="518690"/>
            <a:ext cx="13321480" cy="1292662"/>
          </a:xfrm>
          <a:prstGeom prst="rect">
            <a:avLst/>
          </a:prstGeom>
          <a:noFill/>
        </p:spPr>
        <p:txBody>
          <a:bodyPr wrap="square" rtlCol="0">
            <a:spAutoFit/>
          </a:bodyPr>
          <a:lstStyle/>
          <a:p>
            <a:r>
              <a:rPr lang="en-US" sz="4800" b="1">
                <a:solidFill>
                  <a:srgbClr val="FF3399"/>
                </a:solidFill>
              </a:rPr>
              <a:t>Em có biết ngày 21/3 có ý nghĩa gì?</a:t>
            </a:r>
          </a:p>
          <a:p>
            <a:endParaRPr lang="en-US"/>
          </a:p>
        </p:txBody>
      </p:sp>
      <p:pic>
        <p:nvPicPr>
          <p:cNvPr id="6" name="Hình ảnh 1">
            <a:extLst>
              <a:ext uri="{FF2B5EF4-FFF2-40B4-BE49-F238E27FC236}">
                <a16:creationId xmlns:a16="http://schemas.microsoft.com/office/drawing/2014/main" id="{D1A26616-35A2-4BA1-8553-CC645E6106A9}"/>
              </a:ext>
            </a:extLst>
          </p:cNvPr>
          <p:cNvPicPr/>
          <p:nvPr/>
        </p:nvPicPr>
        <p:blipFill rotWithShape="1">
          <a:blip r:embed="rId3"/>
          <a:srcRect l="431" t="-296" r="-3160" b="8213"/>
          <a:stretch/>
        </p:blipFill>
        <p:spPr bwMode="auto">
          <a:xfrm>
            <a:off x="5134918" y="1497534"/>
            <a:ext cx="10362339" cy="695899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B6A9A85E-0D68-4609-B4EB-6EA105F8CD79}"/>
              </a:ext>
            </a:extLst>
          </p:cNvPr>
          <p:cNvSpPr/>
          <p:nvPr/>
        </p:nvSpPr>
        <p:spPr>
          <a:xfrm>
            <a:off x="396256" y="3225726"/>
            <a:ext cx="4536503" cy="3215689"/>
          </a:xfrm>
          <a:prstGeom prst="rect">
            <a:avLst/>
          </a:prstGeom>
          <a:ln>
            <a:solidFill>
              <a:srgbClr val="0070C0"/>
            </a:solidFill>
            <a:prstDash val="sysDash"/>
          </a:ln>
        </p:spPr>
        <p:txBody>
          <a:bodyPr wrap="square">
            <a:spAutoFit/>
          </a:bodyPr>
          <a:lstStyle/>
          <a:p>
            <a:pPr algn="ctr">
              <a:lnSpc>
                <a:spcPct val="107000"/>
              </a:lnSpc>
              <a:spcAft>
                <a:spcPts val="0"/>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70C0"/>
                </a:solidFill>
                <a:latin typeface="+mj-lt"/>
                <a:ea typeface="Times New Roman" panose="02020603050405020304" pitchFamily="18" charset="0"/>
                <a:cs typeface="Times New Roman" panose="02020603050405020304" pitchFamily="18" charset="0"/>
              </a:rPr>
              <a:t>Ngày quốc tế về rừng 21/3/2021 với chủ đề:</a:t>
            </a:r>
          </a:p>
          <a:p>
            <a:pPr algn="ctr">
              <a:lnSpc>
                <a:spcPct val="107000"/>
              </a:lnSpc>
              <a:spcAft>
                <a:spcPts val="0"/>
              </a:spcAft>
            </a:pPr>
            <a:r>
              <a:rPr lang="en-US" sz="3200">
                <a:solidFill>
                  <a:srgbClr val="000000"/>
                </a:solidFill>
                <a:latin typeface="+mj-lt"/>
                <a:ea typeface="Times New Roman" panose="02020603050405020304" pitchFamily="18" charset="0"/>
                <a:cs typeface="Times New Roman" panose="02020603050405020304" pitchFamily="18" charset="0"/>
              </a:rPr>
              <a:t> </a:t>
            </a:r>
            <a:r>
              <a:rPr lang="en-US" sz="3200" b="1">
                <a:solidFill>
                  <a:srgbClr val="00B050"/>
                </a:solidFill>
                <a:latin typeface="+mj-lt"/>
                <a:ea typeface="Times New Roman" panose="02020603050405020304" pitchFamily="18" charset="0"/>
                <a:cs typeface="Times New Roman" panose="02020603050405020304" pitchFamily="18" charset="0"/>
              </a:rPr>
              <a:t>KHÔI PHỤC RỪNG CON ĐƯỜNG DẪN TỚI KHÔI PHỤC KINH TẾ VÀ HẠNH PHÚC.</a:t>
            </a:r>
            <a:endParaRPr lang="en-US" sz="240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49803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B732D6-51FB-4F13-802E-88BE01F3B49A}"/>
              </a:ext>
            </a:extLst>
          </p:cNvPr>
          <p:cNvSpPr/>
          <p:nvPr/>
        </p:nvSpPr>
        <p:spPr>
          <a:xfrm>
            <a:off x="518" y="0"/>
            <a:ext cx="16778288" cy="947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1AA1F3-9AB8-4C1F-8A1A-E3C5C693249D}"/>
              </a:ext>
            </a:extLst>
          </p:cNvPr>
          <p:cNvPicPr>
            <a:picLocks noChangeAspect="1"/>
          </p:cNvPicPr>
          <p:nvPr/>
        </p:nvPicPr>
        <p:blipFill rotWithShape="1">
          <a:blip r:embed="rId3"/>
          <a:srcRect l="2369" b="821"/>
          <a:stretch/>
        </p:blipFill>
        <p:spPr>
          <a:xfrm>
            <a:off x="288244" y="948288"/>
            <a:ext cx="16201800" cy="8496944"/>
          </a:xfrm>
          <a:prstGeom prst="rect">
            <a:avLst/>
          </a:prstGeom>
        </p:spPr>
      </p:pic>
      <p:sp>
        <p:nvSpPr>
          <p:cNvPr id="5" name="Rectangle: Single Corner Snipped 4">
            <a:extLst>
              <a:ext uri="{FF2B5EF4-FFF2-40B4-BE49-F238E27FC236}">
                <a16:creationId xmlns:a16="http://schemas.microsoft.com/office/drawing/2014/main" id="{43FB7F04-B4F7-49E4-8576-BDBE87C701CE}"/>
              </a:ext>
            </a:extLst>
          </p:cNvPr>
          <p:cNvSpPr/>
          <p:nvPr/>
        </p:nvSpPr>
        <p:spPr>
          <a:xfrm rot="10800000">
            <a:off x="288243" y="128658"/>
            <a:ext cx="3348371" cy="1179799"/>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solidFill>
                <a:srgbClr val="00FF00"/>
              </a:solidFill>
            </a:endParaRPr>
          </a:p>
        </p:txBody>
      </p:sp>
      <p:sp>
        <p:nvSpPr>
          <p:cNvPr id="6" name="TextBox 5">
            <a:extLst>
              <a:ext uri="{FF2B5EF4-FFF2-40B4-BE49-F238E27FC236}">
                <a16:creationId xmlns:a16="http://schemas.microsoft.com/office/drawing/2014/main" id="{EC75A2E1-D289-44CD-8E9D-04D515C6B064}"/>
              </a:ext>
            </a:extLst>
          </p:cNvPr>
          <p:cNvSpPr txBox="1"/>
          <p:nvPr/>
        </p:nvSpPr>
        <p:spPr>
          <a:xfrm>
            <a:off x="475385" y="128659"/>
            <a:ext cx="4432264" cy="1108893"/>
          </a:xfrm>
          <a:prstGeom prst="rect">
            <a:avLst/>
          </a:prstGeom>
          <a:noFill/>
        </p:spPr>
        <p:txBody>
          <a:bodyPr wrap="square" rtlCol="0">
            <a:spAutoFit/>
          </a:bodyPr>
          <a:lstStyle/>
          <a:p>
            <a:r>
              <a:rPr lang="en-US" sz="6606" b="1">
                <a:solidFill>
                  <a:schemeClr val="bg1"/>
                </a:solidFill>
                <a:cs typeface="Arial" panose="020B0604020202020204" pitchFamily="34" charset="0"/>
              </a:rPr>
              <a:t>BÀI 24</a:t>
            </a:r>
          </a:p>
        </p:txBody>
      </p:sp>
      <p:sp>
        <p:nvSpPr>
          <p:cNvPr id="7" name="TextBox 6">
            <a:extLst>
              <a:ext uri="{FF2B5EF4-FFF2-40B4-BE49-F238E27FC236}">
                <a16:creationId xmlns:a16="http://schemas.microsoft.com/office/drawing/2014/main" id="{190A9523-BDA4-4EB5-92E5-F42259D39B75}"/>
              </a:ext>
            </a:extLst>
          </p:cNvPr>
          <p:cNvSpPr txBox="1"/>
          <p:nvPr/>
        </p:nvSpPr>
        <p:spPr>
          <a:xfrm>
            <a:off x="2691517" y="108129"/>
            <a:ext cx="13226883" cy="1200329"/>
          </a:xfrm>
          <a:prstGeom prst="rect">
            <a:avLst/>
          </a:prstGeom>
          <a:noFill/>
        </p:spPr>
        <p:txBody>
          <a:bodyPr wrap="square" rtlCol="0">
            <a:spAutoFit/>
          </a:bodyPr>
          <a:lstStyle/>
          <a:p>
            <a:pPr algn="ctr"/>
            <a:r>
              <a:rPr lang="en-US" sz="7200" b="1">
                <a:solidFill>
                  <a:srgbClr val="00B050"/>
                </a:solidFill>
                <a:cs typeface="Arial" panose="020B0604020202020204" pitchFamily="34" charset="0"/>
              </a:rPr>
              <a:t>RỪNG NHIỆT ĐỚI</a:t>
            </a:r>
          </a:p>
        </p:txBody>
      </p:sp>
    </p:spTree>
    <p:extLst>
      <p:ext uri="{BB962C8B-B14F-4D97-AF65-F5344CB8AC3E}">
        <p14:creationId xmlns:p14="http://schemas.microsoft.com/office/powerpoint/2010/main" val="270183183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276DE169-9913-42A6-959F-F88E87BD8A37}"/>
              </a:ext>
            </a:extLst>
          </p:cNvPr>
          <p:cNvPicPr>
            <a:picLocks noChangeAspect="1"/>
          </p:cNvPicPr>
          <p:nvPr/>
        </p:nvPicPr>
        <p:blipFill rotWithShape="1">
          <a:blip r:embed="rId2"/>
          <a:srcRect l="17318"/>
          <a:stretch/>
        </p:blipFill>
        <p:spPr>
          <a:xfrm>
            <a:off x="28" y="20765"/>
            <a:ext cx="16778260" cy="9436022"/>
          </a:xfrm>
          <a:prstGeom prst="rect">
            <a:avLst/>
          </a:prstGeom>
        </p:spPr>
      </p:pic>
      <p:sp>
        <p:nvSpPr>
          <p:cNvPr id="4" name="TextBox 3">
            <a:extLst>
              <a:ext uri="{FF2B5EF4-FFF2-40B4-BE49-F238E27FC236}">
                <a16:creationId xmlns:a16="http://schemas.microsoft.com/office/drawing/2014/main" id="{96244FF2-31CD-4F86-B41B-010B1747AF77}"/>
              </a:ext>
            </a:extLst>
          </p:cNvPr>
          <p:cNvSpPr txBox="1"/>
          <p:nvPr/>
        </p:nvSpPr>
        <p:spPr>
          <a:xfrm>
            <a:off x="7575196" y="8946759"/>
            <a:ext cx="6625403" cy="461665"/>
          </a:xfrm>
          <a:prstGeom prst="rect">
            <a:avLst/>
          </a:prstGeom>
          <a:noFill/>
        </p:spPr>
        <p:txBody>
          <a:bodyPr wrap="square" rtlCol="0">
            <a:spAutoFit/>
          </a:bodyPr>
          <a:lstStyle/>
          <a:p>
            <a:r>
              <a:rPr lang="en-US" sz="2400">
                <a:solidFill>
                  <a:srgbClr val="FF3399"/>
                </a:solidFill>
                <a:latin typeface="#9Slide03 Arima Madurai ExtraLi" panose="00000300000000000000" pitchFamily="2" charset="0"/>
                <a:cs typeface="#9Slide03 Arima Madurai ExtraLi" panose="00000300000000000000" pitchFamily="2" charset="0"/>
              </a:rPr>
              <a:t>Kho giáo án PPT Địa lí -Lê Chinh- 0982.276.629</a:t>
            </a:r>
          </a:p>
        </p:txBody>
      </p:sp>
      <p:grpSp>
        <p:nvGrpSpPr>
          <p:cNvPr id="5" name="Google Shape;245;p19">
            <a:extLst>
              <a:ext uri="{FF2B5EF4-FFF2-40B4-BE49-F238E27FC236}">
                <a16:creationId xmlns:a16="http://schemas.microsoft.com/office/drawing/2014/main" id="{FB255047-DC15-4B47-9444-1063EEC3F0DD}"/>
              </a:ext>
            </a:extLst>
          </p:cNvPr>
          <p:cNvGrpSpPr/>
          <p:nvPr/>
        </p:nvGrpSpPr>
        <p:grpSpPr>
          <a:xfrm>
            <a:off x="1552616" y="2698207"/>
            <a:ext cx="8419980" cy="2478578"/>
            <a:chOff x="1394800" y="1382988"/>
            <a:chExt cx="4588805" cy="1350800"/>
          </a:xfrm>
        </p:grpSpPr>
        <p:sp>
          <p:nvSpPr>
            <p:cNvPr id="6" name="Google Shape;246;p19">
              <a:extLst>
                <a:ext uri="{FF2B5EF4-FFF2-40B4-BE49-F238E27FC236}">
                  <a16:creationId xmlns:a16="http://schemas.microsoft.com/office/drawing/2014/main" id="{F99404DA-5579-4B99-87B3-2E6CD19200F5}"/>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67755" tIns="167755" rIns="167755" bIns="167755" anchor="ctr" anchorCtr="0">
              <a:noAutofit/>
            </a:bodyPr>
            <a:lstStyle/>
            <a:p>
              <a:endParaRPr sz="4404"/>
            </a:p>
          </p:txBody>
        </p:sp>
        <p:sp>
          <p:nvSpPr>
            <p:cNvPr id="8" name="Google Shape;247;p19">
              <a:extLst>
                <a:ext uri="{FF2B5EF4-FFF2-40B4-BE49-F238E27FC236}">
                  <a16:creationId xmlns:a16="http://schemas.microsoft.com/office/drawing/2014/main" id="{DAAB3BEE-F71B-40ED-95BB-6ACD3FC2E2F5}"/>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67755" tIns="167755" rIns="167755" bIns="167755" anchor="ctr" anchorCtr="0">
              <a:noAutofit/>
            </a:bodyPr>
            <a:lstStyle/>
            <a:p>
              <a:endParaRPr sz="4404"/>
            </a:p>
          </p:txBody>
        </p:sp>
        <p:sp>
          <p:nvSpPr>
            <p:cNvPr id="9" name="Google Shape;248;p19">
              <a:extLst>
                <a:ext uri="{FF2B5EF4-FFF2-40B4-BE49-F238E27FC236}">
                  <a16:creationId xmlns:a16="http://schemas.microsoft.com/office/drawing/2014/main" id="{AFF0E812-7B20-41CB-A536-FF5599B7C437}"/>
                </a:ext>
              </a:extLst>
            </p:cNvPr>
            <p:cNvSpPr/>
            <p:nvPr/>
          </p:nvSpPr>
          <p:spPr>
            <a:xfrm>
              <a:off x="1792475" y="1594938"/>
              <a:ext cx="4191130" cy="107902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67755" tIns="167755" rIns="167755" bIns="167755" anchor="ctr" anchorCtr="0">
              <a:noAutofit/>
            </a:bodyPr>
            <a:lstStyle/>
            <a:p>
              <a:endParaRPr sz="4404"/>
            </a:p>
          </p:txBody>
        </p:sp>
        <p:sp>
          <p:nvSpPr>
            <p:cNvPr id="10" name="Google Shape;249;p19">
              <a:extLst>
                <a:ext uri="{FF2B5EF4-FFF2-40B4-BE49-F238E27FC236}">
                  <a16:creationId xmlns:a16="http://schemas.microsoft.com/office/drawing/2014/main" id="{61FB64F5-3A8B-4A1C-9667-1FB6C7BD8BFD}"/>
                </a:ext>
              </a:extLst>
            </p:cNvPr>
            <p:cNvSpPr/>
            <p:nvPr/>
          </p:nvSpPr>
          <p:spPr>
            <a:xfrm>
              <a:off x="1394800" y="1382988"/>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01</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11" name="Google Shape;251;p19">
              <a:extLst>
                <a:ext uri="{FF2B5EF4-FFF2-40B4-BE49-F238E27FC236}">
                  <a16:creationId xmlns:a16="http://schemas.microsoft.com/office/drawing/2014/main" id="{6049C91B-F99E-4F1F-8275-4E6604F6F644}"/>
                </a:ext>
              </a:extLst>
            </p:cNvPr>
            <p:cNvSpPr txBox="1"/>
            <p:nvPr/>
          </p:nvSpPr>
          <p:spPr>
            <a:xfrm>
              <a:off x="2190150" y="1873483"/>
              <a:ext cx="3793455"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Đặc điểm rừng nhiệt đới</a:t>
              </a:r>
            </a:p>
          </p:txBody>
        </p:sp>
      </p:grpSp>
      <p:grpSp>
        <p:nvGrpSpPr>
          <p:cNvPr id="12" name="Google Shape;252;p19">
            <a:extLst>
              <a:ext uri="{FF2B5EF4-FFF2-40B4-BE49-F238E27FC236}">
                <a16:creationId xmlns:a16="http://schemas.microsoft.com/office/drawing/2014/main" id="{B6499907-BC93-4F02-B9A1-4658191192A3}"/>
              </a:ext>
            </a:extLst>
          </p:cNvPr>
          <p:cNvGrpSpPr/>
          <p:nvPr/>
        </p:nvGrpSpPr>
        <p:grpSpPr>
          <a:xfrm>
            <a:off x="4114442" y="6121569"/>
            <a:ext cx="8249059" cy="2478578"/>
            <a:chOff x="4665150" y="1382988"/>
            <a:chExt cx="4495655" cy="1350800"/>
          </a:xfrm>
        </p:grpSpPr>
        <p:sp>
          <p:nvSpPr>
            <p:cNvPr id="13" name="Google Shape;253;p19">
              <a:extLst>
                <a:ext uri="{FF2B5EF4-FFF2-40B4-BE49-F238E27FC236}">
                  <a16:creationId xmlns:a16="http://schemas.microsoft.com/office/drawing/2014/main" id="{CFF5D4DA-F5CC-4337-9F6F-34236D26B8A9}"/>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67755" tIns="167755" rIns="167755" bIns="167755" anchor="ctr" anchorCtr="0">
              <a:noAutofit/>
            </a:bodyPr>
            <a:lstStyle/>
            <a:p>
              <a:endParaRPr sz="4404"/>
            </a:p>
          </p:txBody>
        </p:sp>
        <p:sp>
          <p:nvSpPr>
            <p:cNvPr id="14" name="Google Shape;254;p19">
              <a:extLst>
                <a:ext uri="{FF2B5EF4-FFF2-40B4-BE49-F238E27FC236}">
                  <a16:creationId xmlns:a16="http://schemas.microsoft.com/office/drawing/2014/main" id="{81CA0A42-67CD-4618-95D6-4ADB93262171}"/>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67755" tIns="167755" rIns="167755" bIns="167755" anchor="ctr" anchorCtr="0">
              <a:noAutofit/>
            </a:bodyPr>
            <a:lstStyle/>
            <a:p>
              <a:endParaRPr sz="4404"/>
            </a:p>
          </p:txBody>
        </p:sp>
        <p:sp>
          <p:nvSpPr>
            <p:cNvPr id="15" name="Google Shape;255;p19">
              <a:extLst>
                <a:ext uri="{FF2B5EF4-FFF2-40B4-BE49-F238E27FC236}">
                  <a16:creationId xmlns:a16="http://schemas.microsoft.com/office/drawing/2014/main" id="{FE1EDA1D-C346-4253-8E4A-25A88E75C3DE}"/>
                </a:ext>
              </a:extLst>
            </p:cNvPr>
            <p:cNvSpPr/>
            <p:nvPr/>
          </p:nvSpPr>
          <p:spPr>
            <a:xfrm>
              <a:off x="5062825" y="1594938"/>
              <a:ext cx="4097980" cy="107902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8A8"/>
            </a:solidFill>
            <a:ln>
              <a:noFill/>
            </a:ln>
          </p:spPr>
          <p:txBody>
            <a:bodyPr spcFirstLastPara="1" wrap="square" lIns="167755" tIns="167755" rIns="167755" bIns="167755" anchor="ctr" anchorCtr="0">
              <a:noAutofit/>
            </a:bodyPr>
            <a:lstStyle/>
            <a:p>
              <a:endParaRPr sz="4404"/>
            </a:p>
          </p:txBody>
        </p:sp>
        <p:sp>
          <p:nvSpPr>
            <p:cNvPr id="16" name="Google Shape;256;p19">
              <a:extLst>
                <a:ext uri="{FF2B5EF4-FFF2-40B4-BE49-F238E27FC236}">
                  <a16:creationId xmlns:a16="http://schemas.microsoft.com/office/drawing/2014/main" id="{0D562E99-B695-4427-8647-03144D54850F}"/>
                </a:ext>
              </a:extLst>
            </p:cNvPr>
            <p:cNvSpPr/>
            <p:nvPr/>
          </p:nvSpPr>
          <p:spPr>
            <a:xfrm>
              <a:off x="4665150" y="1382988"/>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02</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17" name="Google Shape;258;p19">
              <a:extLst>
                <a:ext uri="{FF2B5EF4-FFF2-40B4-BE49-F238E27FC236}">
                  <a16:creationId xmlns:a16="http://schemas.microsoft.com/office/drawing/2014/main" id="{3A06BF7B-B7A7-49BC-9311-3C5BF089F3BB}"/>
                </a:ext>
              </a:extLst>
            </p:cNvPr>
            <p:cNvSpPr txBox="1"/>
            <p:nvPr/>
          </p:nvSpPr>
          <p:spPr>
            <a:xfrm>
              <a:off x="5628889" y="1887240"/>
              <a:ext cx="3410706"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Bảo vệ rừng nhiệt đới</a:t>
              </a:r>
            </a:p>
          </p:txBody>
        </p:sp>
      </p:grpSp>
      <p:sp>
        <p:nvSpPr>
          <p:cNvPr id="18" name="TextBox 17">
            <a:extLst>
              <a:ext uri="{FF2B5EF4-FFF2-40B4-BE49-F238E27FC236}">
                <a16:creationId xmlns:a16="http://schemas.microsoft.com/office/drawing/2014/main" id="{4BDBB630-C450-4F54-85A7-00B88CFA9CBF}"/>
              </a:ext>
            </a:extLst>
          </p:cNvPr>
          <p:cNvSpPr txBox="1"/>
          <p:nvPr/>
        </p:nvSpPr>
        <p:spPr>
          <a:xfrm>
            <a:off x="2974913" y="421688"/>
            <a:ext cx="8815070" cy="1524289"/>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94291" tIns="47145" rIns="94291" bIns="47145" numCol="1" spcCol="0" rtlCol="0" fromWordArt="0" anchor="t" anchorCtr="0" forceAA="0" compatLnSpc="1">
            <a:prstTxWarp prst="textNoShape">
              <a:avLst/>
            </a:prstTxWarp>
            <a:noAutofit/>
          </a:bodyPr>
          <a:lstStyle/>
          <a:p>
            <a:endParaRPr lang="en-US" sz="4949" dirty="0"/>
          </a:p>
        </p:txBody>
      </p:sp>
    </p:spTree>
    <p:extLst>
      <p:ext uri="{BB962C8B-B14F-4D97-AF65-F5344CB8AC3E}">
        <p14:creationId xmlns:p14="http://schemas.microsoft.com/office/powerpoint/2010/main" val="258267000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8"/>
                                        </p:tgtEl>
                                        <p:attrNameLst>
                                          <p:attrName>style.color</p:attrName>
                                        </p:attrNameLst>
                                      </p:cBhvr>
                                      <p:by>
                                        <p:hsl h="7200000" s="0" l="0"/>
                                      </p:by>
                                    </p:animClr>
                                    <p:animClr clrSpc="hsl" dir="cw">
                                      <p:cBhvr>
                                        <p:cTn id="7" dur="500" fill="hold"/>
                                        <p:tgtEl>
                                          <p:spTgt spid="18"/>
                                        </p:tgtEl>
                                        <p:attrNameLst>
                                          <p:attrName>fillcolor</p:attrName>
                                        </p:attrNameLst>
                                      </p:cBhvr>
                                      <p:by>
                                        <p:hsl h="7200000" s="0" l="0"/>
                                      </p:by>
                                    </p:animClr>
                                    <p:animClr clrSpc="hsl" dir="cw">
                                      <p:cBhvr>
                                        <p:cTn id="8" dur="500" fill="hold"/>
                                        <p:tgtEl>
                                          <p:spTgt spid="18"/>
                                        </p:tgtEl>
                                        <p:attrNameLst>
                                          <p:attrName>stroke.color</p:attrName>
                                        </p:attrNameLst>
                                      </p:cBhvr>
                                      <p:by>
                                        <p:hsl h="7200000" s="0" l="0"/>
                                      </p:by>
                                    </p:animClr>
                                    <p:set>
                                      <p:cBhvr>
                                        <p:cTn id="9" dur="500" fill="hold"/>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97" y="0"/>
            <a:ext cx="16774093" cy="947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Graphical user interface, application&#10;&#10;Description automatically generated">
            <a:extLst>
              <a:ext uri="{FF2B5EF4-FFF2-40B4-BE49-F238E27FC236}">
                <a16:creationId xmlns:a16="http://schemas.microsoft.com/office/drawing/2014/main" id="{2F420879-E84D-4AEF-B60C-141DDA454229}"/>
              </a:ext>
            </a:extLst>
          </p:cNvPr>
          <p:cNvPicPr>
            <a:picLocks noChangeAspect="1"/>
          </p:cNvPicPr>
          <p:nvPr/>
        </p:nvPicPr>
        <p:blipFill rotWithShape="1">
          <a:blip r:embed="rId2"/>
          <a:srcRect l="17484" r="167" b="1"/>
          <a:stretch/>
        </p:blipFill>
        <p:spPr>
          <a:xfrm>
            <a:off x="20" y="1771"/>
            <a:ext cx="16778267" cy="9474016"/>
          </a:xfrm>
          <a:prstGeom prst="rect">
            <a:avLst/>
          </a:prstGeom>
        </p:spPr>
      </p:pic>
      <p:grpSp>
        <p:nvGrpSpPr>
          <p:cNvPr id="4" name="Google Shape;245;p19">
            <a:extLst>
              <a:ext uri="{FF2B5EF4-FFF2-40B4-BE49-F238E27FC236}">
                <a16:creationId xmlns:a16="http://schemas.microsoft.com/office/drawing/2014/main" id="{675CE5EF-A0CD-4D67-89FC-1DB5871EB231}"/>
              </a:ext>
            </a:extLst>
          </p:cNvPr>
          <p:cNvGrpSpPr/>
          <p:nvPr/>
        </p:nvGrpSpPr>
        <p:grpSpPr>
          <a:xfrm>
            <a:off x="25365" y="201390"/>
            <a:ext cx="8419980" cy="2478578"/>
            <a:chOff x="1394800" y="1382988"/>
            <a:chExt cx="4588805" cy="1350800"/>
          </a:xfrm>
        </p:grpSpPr>
        <p:sp>
          <p:nvSpPr>
            <p:cNvPr id="5" name="Google Shape;246;p19">
              <a:extLst>
                <a:ext uri="{FF2B5EF4-FFF2-40B4-BE49-F238E27FC236}">
                  <a16:creationId xmlns:a16="http://schemas.microsoft.com/office/drawing/2014/main" id="{6DB5C4C0-0D15-4620-83CB-10CFC0F8D33D}"/>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67755" tIns="167755" rIns="167755" bIns="167755" anchor="ctr" anchorCtr="0">
              <a:noAutofit/>
            </a:bodyPr>
            <a:lstStyle/>
            <a:p>
              <a:endParaRPr sz="4404"/>
            </a:p>
          </p:txBody>
        </p:sp>
        <p:sp>
          <p:nvSpPr>
            <p:cNvPr id="6" name="Google Shape;247;p19">
              <a:extLst>
                <a:ext uri="{FF2B5EF4-FFF2-40B4-BE49-F238E27FC236}">
                  <a16:creationId xmlns:a16="http://schemas.microsoft.com/office/drawing/2014/main" id="{18C2690E-097B-4E0D-B266-77757F9E8F15}"/>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67755" tIns="167755" rIns="167755" bIns="167755" anchor="ctr" anchorCtr="0">
              <a:noAutofit/>
            </a:bodyPr>
            <a:lstStyle/>
            <a:p>
              <a:endParaRPr sz="4404"/>
            </a:p>
          </p:txBody>
        </p:sp>
        <p:sp>
          <p:nvSpPr>
            <p:cNvPr id="8" name="Google Shape;248;p19">
              <a:extLst>
                <a:ext uri="{FF2B5EF4-FFF2-40B4-BE49-F238E27FC236}">
                  <a16:creationId xmlns:a16="http://schemas.microsoft.com/office/drawing/2014/main" id="{3DE4E23D-CEE0-449E-9414-BAC0DDB85F12}"/>
                </a:ext>
              </a:extLst>
            </p:cNvPr>
            <p:cNvSpPr/>
            <p:nvPr/>
          </p:nvSpPr>
          <p:spPr>
            <a:xfrm>
              <a:off x="1792475" y="1594938"/>
              <a:ext cx="4191130" cy="107902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67755" tIns="167755" rIns="167755" bIns="167755" anchor="ctr" anchorCtr="0">
              <a:noAutofit/>
            </a:bodyPr>
            <a:lstStyle/>
            <a:p>
              <a:endParaRPr sz="4404"/>
            </a:p>
          </p:txBody>
        </p:sp>
        <p:sp>
          <p:nvSpPr>
            <p:cNvPr id="9" name="Google Shape;249;p19">
              <a:extLst>
                <a:ext uri="{FF2B5EF4-FFF2-40B4-BE49-F238E27FC236}">
                  <a16:creationId xmlns:a16="http://schemas.microsoft.com/office/drawing/2014/main" id="{B3F0D8FB-8555-46DA-8D34-A1BFDC2750FF}"/>
                </a:ext>
              </a:extLst>
            </p:cNvPr>
            <p:cNvSpPr/>
            <p:nvPr/>
          </p:nvSpPr>
          <p:spPr>
            <a:xfrm>
              <a:off x="1394800" y="1382988"/>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01</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10" name="Google Shape;251;p19">
              <a:extLst>
                <a:ext uri="{FF2B5EF4-FFF2-40B4-BE49-F238E27FC236}">
                  <a16:creationId xmlns:a16="http://schemas.microsoft.com/office/drawing/2014/main" id="{75794059-513D-4DF7-93EA-93E2B7FAD476}"/>
                </a:ext>
              </a:extLst>
            </p:cNvPr>
            <p:cNvSpPr txBox="1"/>
            <p:nvPr/>
          </p:nvSpPr>
          <p:spPr>
            <a:xfrm>
              <a:off x="2190150" y="1873483"/>
              <a:ext cx="3793455"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Đặc điểm rừng nhiệt đới</a:t>
              </a:r>
            </a:p>
          </p:txBody>
        </p:sp>
      </p:grpSp>
      <p:grpSp>
        <p:nvGrpSpPr>
          <p:cNvPr id="3" name="Group 2">
            <a:extLst>
              <a:ext uri="{FF2B5EF4-FFF2-40B4-BE49-F238E27FC236}">
                <a16:creationId xmlns:a16="http://schemas.microsoft.com/office/drawing/2014/main" id="{B26DBBBA-F09D-40C0-8048-F14C8A54A35F}"/>
              </a:ext>
            </a:extLst>
          </p:cNvPr>
          <p:cNvGrpSpPr/>
          <p:nvPr/>
        </p:nvGrpSpPr>
        <p:grpSpPr>
          <a:xfrm>
            <a:off x="4428704" y="3221411"/>
            <a:ext cx="6042609" cy="4635347"/>
            <a:chOff x="4428704" y="3221411"/>
            <a:chExt cx="6042609" cy="4635347"/>
          </a:xfrm>
        </p:grpSpPr>
        <p:sp>
          <p:nvSpPr>
            <p:cNvPr id="12" name="Explosion: 8 Points 11">
              <a:extLst>
                <a:ext uri="{FF2B5EF4-FFF2-40B4-BE49-F238E27FC236}">
                  <a16:creationId xmlns:a16="http://schemas.microsoft.com/office/drawing/2014/main" id="{EB31EA1C-768F-4AA5-A545-4064E92A1CB1}"/>
                </a:ext>
              </a:extLst>
            </p:cNvPr>
            <p:cNvSpPr/>
            <p:nvPr/>
          </p:nvSpPr>
          <p:spPr>
            <a:xfrm>
              <a:off x="4428704" y="3221411"/>
              <a:ext cx="6042609" cy="4635347"/>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013DC4C-C0E0-4594-B59B-857677AACCE6}"/>
                </a:ext>
              </a:extLst>
            </p:cNvPr>
            <p:cNvSpPr txBox="1"/>
            <p:nvPr/>
          </p:nvSpPr>
          <p:spPr>
            <a:xfrm>
              <a:off x="5797478" y="4706056"/>
              <a:ext cx="3305060" cy="1569660"/>
            </a:xfrm>
            <a:prstGeom prst="rect">
              <a:avLst/>
            </a:prstGeom>
            <a:noFill/>
          </p:spPr>
          <p:txBody>
            <a:bodyPr wrap="square" rtlCol="0">
              <a:spAutoFit/>
            </a:bodyPr>
            <a:lstStyle/>
            <a:p>
              <a:pPr algn="ctr"/>
              <a:r>
                <a:rPr lang="vi-VN" sz="3200">
                  <a:solidFill>
                    <a:srgbClr val="FFFF00"/>
                  </a:solidFill>
                  <a:latin typeface="Arial" panose="020B0604020202020204" pitchFamily="34" charset="0"/>
                  <a:cs typeface="Arial" panose="020B0604020202020204" pitchFamily="34" charset="0"/>
                </a:rPr>
                <a:t>Nêu đặc điểm khí hậu đới nóng (nhiệt đới)</a:t>
              </a:r>
              <a:endParaRPr lang="en-US" sz="3200">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7347472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pic>
        <p:nvPicPr>
          <p:cNvPr id="6" name="Picture 5" descr="DOI KHI HAU TD">
            <a:extLst>
              <a:ext uri="{FF2B5EF4-FFF2-40B4-BE49-F238E27FC236}">
                <a16:creationId xmlns:a16="http://schemas.microsoft.com/office/drawing/2014/main" id="{61AE08E7-A012-469E-9EDF-8F1154839279}"/>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418101" y="284830"/>
            <a:ext cx="15942086" cy="8906127"/>
          </a:xfrm>
          <a:prstGeom prst="rect">
            <a:avLst/>
          </a:prstGeom>
          <a:noFill/>
          <a:ln w="889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38413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9" descr="Cover">
            <a:extLst>
              <a:ext uri="{FF2B5EF4-FFF2-40B4-BE49-F238E27FC236}">
                <a16:creationId xmlns:a16="http://schemas.microsoft.com/office/drawing/2014/main" id="{D05935DF-962D-42A9-88D9-32B8216FF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4918" y="8208395"/>
            <a:ext cx="1603550" cy="852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Cover">
            <a:extLst>
              <a:ext uri="{FF2B5EF4-FFF2-40B4-BE49-F238E27FC236}">
                <a16:creationId xmlns:a16="http://schemas.microsoft.com/office/drawing/2014/main" id="{48E28525-D1E7-4F5B-955B-C6E10DF07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7401" y="7417246"/>
            <a:ext cx="1518347" cy="11098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Cover">
            <a:extLst>
              <a:ext uri="{FF2B5EF4-FFF2-40B4-BE49-F238E27FC236}">
                <a16:creationId xmlns:a16="http://schemas.microsoft.com/office/drawing/2014/main" id="{BA291412-A36D-4C65-8909-26EADB720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495" y="5344092"/>
            <a:ext cx="6674175" cy="33687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over">
            <a:extLst>
              <a:ext uri="{FF2B5EF4-FFF2-40B4-BE49-F238E27FC236}">
                <a16:creationId xmlns:a16="http://schemas.microsoft.com/office/drawing/2014/main" id="{462733A0-95F1-4BF6-BE31-5A3BA51F6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9628" y="5185650"/>
            <a:ext cx="3467077" cy="1356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over">
            <a:extLst>
              <a:ext uri="{FF2B5EF4-FFF2-40B4-BE49-F238E27FC236}">
                <a16:creationId xmlns:a16="http://schemas.microsoft.com/office/drawing/2014/main" id="{944D1593-B1CE-4FD7-B749-042B09CFF1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89379" y="4741888"/>
            <a:ext cx="2455572" cy="8389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over">
            <a:extLst>
              <a:ext uri="{FF2B5EF4-FFF2-40B4-BE49-F238E27FC236}">
                <a16:creationId xmlns:a16="http://schemas.microsoft.com/office/drawing/2014/main" id="{A4E5752A-455B-426E-B844-A99759AAD9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7644" y="4742161"/>
            <a:ext cx="4515718" cy="1308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over">
            <a:extLst>
              <a:ext uri="{FF2B5EF4-FFF2-40B4-BE49-F238E27FC236}">
                <a16:creationId xmlns:a16="http://schemas.microsoft.com/office/drawing/2014/main" id="{9539C5DF-0E3D-409D-8F53-D61348FFDB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89379" y="3767797"/>
            <a:ext cx="2776719" cy="8258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over">
            <a:extLst>
              <a:ext uri="{FF2B5EF4-FFF2-40B4-BE49-F238E27FC236}">
                <a16:creationId xmlns:a16="http://schemas.microsoft.com/office/drawing/2014/main" id="{D86D278B-908E-4A69-B18B-BEFAE0698C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91068" y="2581520"/>
            <a:ext cx="1739000" cy="16035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over">
            <a:extLst>
              <a:ext uri="{FF2B5EF4-FFF2-40B4-BE49-F238E27FC236}">
                <a16:creationId xmlns:a16="http://schemas.microsoft.com/office/drawing/2014/main" id="{35048544-7844-4116-B2A6-4EC6F0A74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7644" y="3396402"/>
            <a:ext cx="4465471" cy="26521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over">
            <a:extLst>
              <a:ext uri="{FF2B5EF4-FFF2-40B4-BE49-F238E27FC236}">
                <a16:creationId xmlns:a16="http://schemas.microsoft.com/office/drawing/2014/main" id="{D54DC8BA-55F8-4A01-B56C-26EA279C39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1027" y="5259927"/>
            <a:ext cx="5476976" cy="26653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over">
            <a:extLst>
              <a:ext uri="{FF2B5EF4-FFF2-40B4-BE49-F238E27FC236}">
                <a16:creationId xmlns:a16="http://schemas.microsoft.com/office/drawing/2014/main" id="{09F20953-64CC-49C6-BBFE-5C7B0A7D28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32784" y="1620262"/>
            <a:ext cx="2208705" cy="8389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ver">
            <a:extLst>
              <a:ext uri="{FF2B5EF4-FFF2-40B4-BE49-F238E27FC236}">
                <a16:creationId xmlns:a16="http://schemas.microsoft.com/office/drawing/2014/main" id="{B1345ECA-6F9F-44BA-9EFF-1B37A366CC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60689" y="842520"/>
            <a:ext cx="2036115" cy="11840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over">
            <a:extLst>
              <a:ext uri="{FF2B5EF4-FFF2-40B4-BE49-F238E27FC236}">
                <a16:creationId xmlns:a16="http://schemas.microsoft.com/office/drawing/2014/main" id="{3F9469A0-034A-4DA8-ACE5-EC1FB63978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04536" y="1323148"/>
            <a:ext cx="4035090" cy="47123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ver">
            <a:extLst>
              <a:ext uri="{FF2B5EF4-FFF2-40B4-BE49-F238E27FC236}">
                <a16:creationId xmlns:a16="http://schemas.microsoft.com/office/drawing/2014/main" id="{9D445A80-14D7-4D64-806B-EFD5054D18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60964" y="4322703"/>
            <a:ext cx="3379690" cy="27133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931198F-62A8-47B5-88B6-BF9C0AF4A02A}"/>
              </a:ext>
            </a:extLst>
          </p:cNvPr>
          <p:cNvSpPr txBox="1"/>
          <p:nvPr/>
        </p:nvSpPr>
        <p:spPr>
          <a:xfrm>
            <a:off x="100928" y="897604"/>
            <a:ext cx="8719075" cy="3056927"/>
          </a:xfrm>
          <a:prstGeom prst="rect">
            <a:avLst/>
          </a:prstGeom>
          <a:solidFill>
            <a:schemeClr val="bg1"/>
          </a:solidFill>
          <a:ln>
            <a:solidFill>
              <a:schemeClr val="accent5">
                <a:lumMod val="75000"/>
              </a:schemeClr>
            </a:solidFill>
            <a:prstDash val="sysDash"/>
          </a:ln>
        </p:spPr>
        <p:txBody>
          <a:bodyPr wrap="square" rtlCol="0">
            <a:spAutoFit/>
          </a:bodyPr>
          <a:lstStyle/>
          <a:p>
            <a:pPr marL="629199" indent="-629199">
              <a:buFont typeface="Wingdings" panose="05000000000000000000" pitchFamily="2" charset="2"/>
              <a:buChar char="ü"/>
            </a:pPr>
            <a:r>
              <a:rPr lang="vi-VN" sz="3853">
                <a:solidFill>
                  <a:srgbClr val="2409ED"/>
                </a:solidFill>
              </a:rPr>
              <a:t>Thời gian </a:t>
            </a:r>
            <a:r>
              <a:rPr lang="vi-VN" sz="3853">
                <a:solidFill>
                  <a:srgbClr val="FF0000"/>
                </a:solidFill>
              </a:rPr>
              <a:t>3 phút / CẶP ĐÔI</a:t>
            </a:r>
          </a:p>
          <a:p>
            <a:pPr marL="629199" indent="-629199">
              <a:buFont typeface="Wingdings" panose="05000000000000000000" pitchFamily="2" charset="2"/>
              <a:buChar char="ü"/>
            </a:pPr>
            <a:r>
              <a:rPr lang="vi-VN" sz="3853">
                <a:solidFill>
                  <a:srgbClr val="2409ED"/>
                </a:solidFill>
              </a:rPr>
              <a:t>Đọc thông tin SGK (trang </a:t>
            </a:r>
            <a:r>
              <a:rPr lang="en-US" sz="3853">
                <a:solidFill>
                  <a:srgbClr val="2409ED"/>
                </a:solidFill>
              </a:rPr>
              <a:t>173</a:t>
            </a:r>
            <a:r>
              <a:rPr lang="vi-VN" sz="3853">
                <a:solidFill>
                  <a:srgbClr val="2409ED"/>
                </a:solidFill>
              </a:rPr>
              <a:t>) kết hợp quan sát hình </a:t>
            </a:r>
            <a:r>
              <a:rPr lang="en-US" sz="3853">
                <a:solidFill>
                  <a:srgbClr val="2409ED"/>
                </a:solidFill>
              </a:rPr>
              <a:t>1</a:t>
            </a:r>
            <a:endParaRPr lang="vi-VN" sz="3853">
              <a:solidFill>
                <a:srgbClr val="2409ED"/>
              </a:solidFill>
            </a:endParaRPr>
          </a:p>
          <a:p>
            <a:pPr marL="629199" indent="-629199">
              <a:buFont typeface="Wingdings" panose="05000000000000000000" pitchFamily="2" charset="2"/>
              <a:buChar char="ü"/>
            </a:pPr>
            <a:r>
              <a:rPr lang="vi-VN" sz="3853">
                <a:solidFill>
                  <a:srgbClr val="2409ED"/>
                </a:solidFill>
              </a:rPr>
              <a:t>Điền các thông tin còn thiếu vào các vị trí được đánh số</a:t>
            </a:r>
            <a:endParaRPr lang="en-US" sz="4404">
              <a:solidFill>
                <a:srgbClr val="2409ED"/>
              </a:solidFill>
            </a:endParaRPr>
          </a:p>
        </p:txBody>
      </p:sp>
      <p:pic>
        <p:nvPicPr>
          <p:cNvPr id="28" name="Picture 27">
            <a:extLst>
              <a:ext uri="{FF2B5EF4-FFF2-40B4-BE49-F238E27FC236}">
                <a16:creationId xmlns:a16="http://schemas.microsoft.com/office/drawing/2014/main" id="{716ADF91-5FE0-409A-BF48-4C5392DA3A21}"/>
              </a:ext>
            </a:extLst>
          </p:cNvPr>
          <p:cNvPicPr>
            <a:picLocks noChangeAspect="1"/>
          </p:cNvPicPr>
          <p:nvPr/>
        </p:nvPicPr>
        <p:blipFill rotWithShape="1">
          <a:blip r:embed="rId16"/>
          <a:srcRect l="1666" b="8233"/>
          <a:stretch/>
        </p:blipFill>
        <p:spPr>
          <a:xfrm>
            <a:off x="2649017" y="4936790"/>
            <a:ext cx="2779296" cy="4198553"/>
          </a:xfrm>
          <a:prstGeom prst="rect">
            <a:avLst/>
          </a:prstGeom>
        </p:spPr>
      </p:pic>
      <p:sp>
        <p:nvSpPr>
          <p:cNvPr id="29" name="TextBox 28">
            <a:extLst>
              <a:ext uri="{FF2B5EF4-FFF2-40B4-BE49-F238E27FC236}">
                <a16:creationId xmlns:a16="http://schemas.microsoft.com/office/drawing/2014/main" id="{CB904F32-6652-4C27-B47B-997D39074F99}"/>
              </a:ext>
            </a:extLst>
          </p:cNvPr>
          <p:cNvSpPr txBox="1"/>
          <p:nvPr/>
        </p:nvSpPr>
        <p:spPr>
          <a:xfrm rot="5400000">
            <a:off x="13531846" y="1519122"/>
            <a:ext cx="1117635" cy="515847"/>
          </a:xfrm>
          <a:prstGeom prst="rect">
            <a:avLst/>
          </a:prstGeom>
          <a:noFill/>
        </p:spPr>
        <p:txBody>
          <a:bodyPr wrap="square" rtlCol="0">
            <a:spAutoFit/>
          </a:bodyPr>
          <a:lstStyle/>
          <a:p>
            <a:r>
              <a:rPr lang="vi-VN" sz="2752">
                <a:solidFill>
                  <a:srgbClr val="2409ED"/>
                </a:solidFill>
              </a:rPr>
              <a:t>đến</a:t>
            </a:r>
            <a:endParaRPr lang="en-US" sz="2752">
              <a:solidFill>
                <a:srgbClr val="2409ED"/>
              </a:solidFill>
            </a:endParaRPr>
          </a:p>
        </p:txBody>
      </p:sp>
      <p:sp>
        <p:nvSpPr>
          <p:cNvPr id="30" name="Arc 29">
            <a:extLst>
              <a:ext uri="{FF2B5EF4-FFF2-40B4-BE49-F238E27FC236}">
                <a16:creationId xmlns:a16="http://schemas.microsoft.com/office/drawing/2014/main" id="{0564C1D1-7896-4785-BE3A-FC1F5879121E}"/>
              </a:ext>
            </a:extLst>
          </p:cNvPr>
          <p:cNvSpPr/>
          <p:nvPr/>
        </p:nvSpPr>
        <p:spPr>
          <a:xfrm rot="259669">
            <a:off x="13155096" y="1041131"/>
            <a:ext cx="577482" cy="2215652"/>
          </a:xfrm>
          <a:prstGeom prst="arc">
            <a:avLst>
              <a:gd name="adj1" fmla="val 16200000"/>
              <a:gd name="adj2" fmla="val 1453723"/>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129"/>
          </a:p>
        </p:txBody>
      </p:sp>
      <p:sp>
        <p:nvSpPr>
          <p:cNvPr id="31" name="TextBox 30">
            <a:extLst>
              <a:ext uri="{FF2B5EF4-FFF2-40B4-BE49-F238E27FC236}">
                <a16:creationId xmlns:a16="http://schemas.microsoft.com/office/drawing/2014/main" id="{C26A4202-9820-4902-84C8-B21EEE2A5ED4}"/>
              </a:ext>
            </a:extLst>
          </p:cNvPr>
          <p:cNvSpPr txBox="1"/>
          <p:nvPr/>
        </p:nvSpPr>
        <p:spPr>
          <a:xfrm rot="462771">
            <a:off x="12646682" y="1877311"/>
            <a:ext cx="3380522" cy="515847"/>
          </a:xfrm>
          <a:prstGeom prst="rect">
            <a:avLst/>
          </a:prstGeom>
          <a:noFill/>
        </p:spPr>
        <p:txBody>
          <a:bodyPr wrap="square" rtlCol="0">
            <a:spAutoFit/>
          </a:bodyPr>
          <a:lstStyle/>
          <a:p>
            <a:r>
              <a:rPr lang="vi-VN" sz="2752" b="1">
                <a:solidFill>
                  <a:srgbClr val="00B050"/>
                </a:solidFill>
                <a:latin typeface="+mj-lt"/>
              </a:rPr>
              <a:t>(2)</a:t>
            </a:r>
            <a:endParaRPr lang="en-US" sz="2752" b="1">
              <a:solidFill>
                <a:srgbClr val="00B050"/>
              </a:solidFill>
              <a:latin typeface="+mj-lt"/>
            </a:endParaRPr>
          </a:p>
        </p:txBody>
      </p:sp>
      <p:sp>
        <p:nvSpPr>
          <p:cNvPr id="32" name="TextBox 31">
            <a:extLst>
              <a:ext uri="{FF2B5EF4-FFF2-40B4-BE49-F238E27FC236}">
                <a16:creationId xmlns:a16="http://schemas.microsoft.com/office/drawing/2014/main" id="{315117B4-5DFC-45C1-89D3-C78C585B82D3}"/>
              </a:ext>
            </a:extLst>
          </p:cNvPr>
          <p:cNvSpPr txBox="1"/>
          <p:nvPr/>
        </p:nvSpPr>
        <p:spPr>
          <a:xfrm rot="21094620">
            <a:off x="12957773" y="2574202"/>
            <a:ext cx="3380522" cy="515847"/>
          </a:xfrm>
          <a:prstGeom prst="rect">
            <a:avLst/>
          </a:prstGeom>
          <a:noFill/>
        </p:spPr>
        <p:txBody>
          <a:bodyPr wrap="square" rtlCol="0">
            <a:spAutoFit/>
          </a:bodyPr>
          <a:lstStyle/>
          <a:p>
            <a:r>
              <a:rPr lang="vi-VN" sz="2752" b="1">
                <a:solidFill>
                  <a:srgbClr val="00B050"/>
                </a:solidFill>
                <a:latin typeface="+mj-lt"/>
              </a:rPr>
              <a:t>(3)</a:t>
            </a:r>
            <a:endParaRPr lang="en-US" sz="2752" b="1">
              <a:solidFill>
                <a:srgbClr val="00B050"/>
              </a:solidFill>
              <a:latin typeface="+mj-lt"/>
            </a:endParaRPr>
          </a:p>
        </p:txBody>
      </p:sp>
      <p:sp>
        <p:nvSpPr>
          <p:cNvPr id="33" name="TextBox 32">
            <a:extLst>
              <a:ext uri="{FF2B5EF4-FFF2-40B4-BE49-F238E27FC236}">
                <a16:creationId xmlns:a16="http://schemas.microsoft.com/office/drawing/2014/main" id="{07FCB6A4-48B7-4FAB-8E8A-A8B409404B0A}"/>
              </a:ext>
            </a:extLst>
          </p:cNvPr>
          <p:cNvSpPr txBox="1"/>
          <p:nvPr/>
        </p:nvSpPr>
        <p:spPr>
          <a:xfrm rot="21094620">
            <a:off x="13005691" y="4309885"/>
            <a:ext cx="3380522" cy="515847"/>
          </a:xfrm>
          <a:prstGeom prst="rect">
            <a:avLst/>
          </a:prstGeom>
          <a:noFill/>
        </p:spPr>
        <p:txBody>
          <a:bodyPr wrap="square" rtlCol="0">
            <a:spAutoFit/>
          </a:bodyPr>
          <a:lstStyle/>
          <a:p>
            <a:r>
              <a:rPr lang="vi-VN" sz="2752" b="1">
                <a:solidFill>
                  <a:srgbClr val="00B050"/>
                </a:solidFill>
                <a:latin typeface="+mj-lt"/>
              </a:rPr>
              <a:t>(4)</a:t>
            </a:r>
            <a:endParaRPr lang="en-US" sz="2752" b="1">
              <a:solidFill>
                <a:srgbClr val="00B050"/>
              </a:solidFill>
              <a:latin typeface="+mj-lt"/>
            </a:endParaRPr>
          </a:p>
        </p:txBody>
      </p:sp>
      <p:sp>
        <p:nvSpPr>
          <p:cNvPr id="34" name="TextBox 33">
            <a:extLst>
              <a:ext uri="{FF2B5EF4-FFF2-40B4-BE49-F238E27FC236}">
                <a16:creationId xmlns:a16="http://schemas.microsoft.com/office/drawing/2014/main" id="{C810A64A-2FA2-4743-95AC-0BB79EA7F24F}"/>
              </a:ext>
            </a:extLst>
          </p:cNvPr>
          <p:cNvSpPr txBox="1"/>
          <p:nvPr/>
        </p:nvSpPr>
        <p:spPr>
          <a:xfrm rot="20864169">
            <a:off x="12949357" y="283514"/>
            <a:ext cx="3380522" cy="515847"/>
          </a:xfrm>
          <a:prstGeom prst="rect">
            <a:avLst/>
          </a:prstGeom>
          <a:noFill/>
        </p:spPr>
        <p:txBody>
          <a:bodyPr wrap="square" rtlCol="0">
            <a:spAutoFit/>
          </a:bodyPr>
          <a:lstStyle/>
          <a:p>
            <a:r>
              <a:rPr lang="vi-VN" sz="2752" b="1">
                <a:solidFill>
                  <a:srgbClr val="00B050"/>
                </a:solidFill>
                <a:latin typeface="+mj-lt"/>
              </a:rPr>
              <a:t>(1)</a:t>
            </a:r>
            <a:endParaRPr lang="en-US" sz="2752" b="1">
              <a:solidFill>
                <a:srgbClr val="00B050"/>
              </a:solidFill>
              <a:latin typeface="+mj-lt"/>
            </a:endParaRPr>
          </a:p>
        </p:txBody>
      </p:sp>
      <p:sp>
        <p:nvSpPr>
          <p:cNvPr id="41" name="TextBox 40">
            <a:extLst>
              <a:ext uri="{FF2B5EF4-FFF2-40B4-BE49-F238E27FC236}">
                <a16:creationId xmlns:a16="http://schemas.microsoft.com/office/drawing/2014/main" id="{77AE4AA9-5707-4B32-A74D-70AF22D8A098}"/>
              </a:ext>
            </a:extLst>
          </p:cNvPr>
          <p:cNvSpPr txBox="1"/>
          <p:nvPr/>
        </p:nvSpPr>
        <p:spPr>
          <a:xfrm rot="21094620">
            <a:off x="14261573" y="6924625"/>
            <a:ext cx="3380522" cy="515847"/>
          </a:xfrm>
          <a:prstGeom prst="rect">
            <a:avLst/>
          </a:prstGeom>
          <a:noFill/>
        </p:spPr>
        <p:txBody>
          <a:bodyPr wrap="square" rtlCol="0">
            <a:spAutoFit/>
          </a:bodyPr>
          <a:lstStyle/>
          <a:p>
            <a:r>
              <a:rPr lang="vi-VN" sz="2752" b="1">
                <a:solidFill>
                  <a:srgbClr val="00B050"/>
                </a:solidFill>
                <a:latin typeface="+mj-lt"/>
              </a:rPr>
              <a:t>(5)</a:t>
            </a:r>
            <a:endParaRPr lang="en-US" sz="2752" b="1">
              <a:solidFill>
                <a:srgbClr val="00B050"/>
              </a:solidFill>
              <a:latin typeface="+mj-lt"/>
            </a:endParaRPr>
          </a:p>
        </p:txBody>
      </p:sp>
      <p:sp>
        <p:nvSpPr>
          <p:cNvPr id="42" name="TextBox 41">
            <a:extLst>
              <a:ext uri="{FF2B5EF4-FFF2-40B4-BE49-F238E27FC236}">
                <a16:creationId xmlns:a16="http://schemas.microsoft.com/office/drawing/2014/main" id="{C2407936-EFE8-4EC7-B500-F9AE24FC9038}"/>
              </a:ext>
            </a:extLst>
          </p:cNvPr>
          <p:cNvSpPr txBox="1"/>
          <p:nvPr/>
        </p:nvSpPr>
        <p:spPr>
          <a:xfrm>
            <a:off x="14441670" y="8169655"/>
            <a:ext cx="3380522" cy="515847"/>
          </a:xfrm>
          <a:prstGeom prst="rect">
            <a:avLst/>
          </a:prstGeom>
          <a:noFill/>
        </p:spPr>
        <p:txBody>
          <a:bodyPr wrap="square" rtlCol="0">
            <a:spAutoFit/>
          </a:bodyPr>
          <a:lstStyle/>
          <a:p>
            <a:r>
              <a:rPr lang="vi-VN" sz="2752" b="1">
                <a:solidFill>
                  <a:srgbClr val="00B050"/>
                </a:solidFill>
                <a:latin typeface="+mj-lt"/>
              </a:rPr>
              <a:t>(6)</a:t>
            </a:r>
            <a:endParaRPr lang="en-US" sz="2752" b="1">
              <a:solidFill>
                <a:srgbClr val="00B050"/>
              </a:solidFill>
              <a:latin typeface="+mj-lt"/>
            </a:endParaRPr>
          </a:p>
        </p:txBody>
      </p:sp>
      <p:sp>
        <p:nvSpPr>
          <p:cNvPr id="43" name="TextBox 42">
            <a:extLst>
              <a:ext uri="{FF2B5EF4-FFF2-40B4-BE49-F238E27FC236}">
                <a16:creationId xmlns:a16="http://schemas.microsoft.com/office/drawing/2014/main" id="{0A03277C-3BBE-485C-A026-AE505562C988}"/>
              </a:ext>
            </a:extLst>
          </p:cNvPr>
          <p:cNvSpPr txBox="1"/>
          <p:nvPr/>
        </p:nvSpPr>
        <p:spPr>
          <a:xfrm>
            <a:off x="15121804" y="7193356"/>
            <a:ext cx="1502513" cy="515847"/>
          </a:xfrm>
          <a:prstGeom prst="rect">
            <a:avLst/>
          </a:prstGeom>
          <a:noFill/>
        </p:spPr>
        <p:txBody>
          <a:bodyPr wrap="square" rtlCol="0">
            <a:spAutoFit/>
          </a:bodyPr>
          <a:lstStyle/>
          <a:p>
            <a:r>
              <a:rPr lang="en-US" sz="2752">
                <a:solidFill>
                  <a:srgbClr val="FF0000"/>
                </a:solidFill>
              </a:rPr>
              <a:t>4-5 tầng</a:t>
            </a:r>
          </a:p>
        </p:txBody>
      </p:sp>
      <p:sp>
        <p:nvSpPr>
          <p:cNvPr id="44" name="TextBox 43">
            <a:extLst>
              <a:ext uri="{FF2B5EF4-FFF2-40B4-BE49-F238E27FC236}">
                <a16:creationId xmlns:a16="http://schemas.microsoft.com/office/drawing/2014/main" id="{0AA0D3EC-CF18-44FF-82B5-212D885CD611}"/>
              </a:ext>
            </a:extLst>
          </p:cNvPr>
          <p:cNvSpPr txBox="1"/>
          <p:nvPr/>
        </p:nvSpPr>
        <p:spPr>
          <a:xfrm>
            <a:off x="15085049" y="8786594"/>
            <a:ext cx="1502513" cy="515847"/>
          </a:xfrm>
          <a:prstGeom prst="rect">
            <a:avLst/>
          </a:prstGeom>
          <a:noFill/>
        </p:spPr>
        <p:txBody>
          <a:bodyPr wrap="square" rtlCol="0">
            <a:spAutoFit/>
          </a:bodyPr>
          <a:lstStyle/>
          <a:p>
            <a:r>
              <a:rPr lang="en-US" sz="2752">
                <a:solidFill>
                  <a:srgbClr val="FF0000"/>
                </a:solidFill>
              </a:rPr>
              <a:t>3-4 tầng</a:t>
            </a:r>
          </a:p>
        </p:txBody>
      </p:sp>
      <p:pic>
        <p:nvPicPr>
          <p:cNvPr id="4" name="Picture 3" descr="A picture containing hat&#10;&#10;Description automatically generated">
            <a:extLst>
              <a:ext uri="{FF2B5EF4-FFF2-40B4-BE49-F238E27FC236}">
                <a16:creationId xmlns:a16="http://schemas.microsoft.com/office/drawing/2014/main" id="{B0A8F4CA-ED5E-4F6B-9D64-576A386133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117246" y="3213598"/>
            <a:ext cx="743036" cy="743036"/>
          </a:xfrm>
          <a:prstGeom prst="rect">
            <a:avLst/>
          </a:prstGeom>
        </p:spPr>
      </p:pic>
    </p:spTree>
    <p:extLst>
      <p:ext uri="{BB962C8B-B14F-4D97-AF65-F5344CB8AC3E}">
        <p14:creationId xmlns:p14="http://schemas.microsoft.com/office/powerpoint/2010/main" val="57230913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713814-D557-4034-9190-CE993A847D3C}"/>
              </a:ext>
            </a:extLst>
          </p:cNvPr>
          <p:cNvPicPr>
            <a:picLocks noChangeAspect="1"/>
          </p:cNvPicPr>
          <p:nvPr/>
        </p:nvPicPr>
        <p:blipFill>
          <a:blip r:embed="rId2"/>
          <a:stretch>
            <a:fillRect/>
          </a:stretch>
        </p:blipFill>
        <p:spPr>
          <a:xfrm>
            <a:off x="2061599" y="1147376"/>
            <a:ext cx="12063114" cy="7548348"/>
          </a:xfrm>
          <a:prstGeom prst="rect">
            <a:avLst/>
          </a:prstGeom>
        </p:spPr>
      </p:pic>
      <p:sp>
        <p:nvSpPr>
          <p:cNvPr id="10" name="TextBox 9">
            <a:extLst>
              <a:ext uri="{FF2B5EF4-FFF2-40B4-BE49-F238E27FC236}">
                <a16:creationId xmlns:a16="http://schemas.microsoft.com/office/drawing/2014/main" id="{2B5F2AF2-BE0E-420A-82BF-ADC4769C341C}"/>
              </a:ext>
            </a:extLst>
          </p:cNvPr>
          <p:cNvSpPr txBox="1"/>
          <p:nvPr/>
        </p:nvSpPr>
        <p:spPr>
          <a:xfrm>
            <a:off x="1692400" y="7948271"/>
            <a:ext cx="12272648" cy="553998"/>
          </a:xfrm>
          <a:prstGeom prst="rect">
            <a:avLst/>
          </a:prstGeom>
          <a:solidFill>
            <a:schemeClr val="bg1"/>
          </a:solidFill>
        </p:spPr>
        <p:txBody>
          <a:bodyPr wrap="square" rtlCol="0">
            <a:spAutoFit/>
          </a:bodyPr>
          <a:lstStyle/>
          <a:p>
            <a:r>
              <a:rPr lang="vi-VN">
                <a:solidFill>
                  <a:srgbClr val="0070C0"/>
                </a:solidFill>
                <a:latin typeface="Arial" panose="020B0604020202020204" pitchFamily="34" charset="0"/>
                <a:cs typeface="Arial" panose="020B0604020202020204" pitchFamily="34" charset="0"/>
              </a:rPr>
              <a:t>Hình 22.3. Lược đồ sự phân bố các kiểu rừng nhiệt đới trên Trái Đất</a:t>
            </a:r>
            <a:endParaRPr lang="en-US">
              <a:solidFill>
                <a:srgbClr val="0070C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0627AB99-AF8C-43D7-B547-688AF8722EDC}"/>
              </a:ext>
            </a:extLst>
          </p:cNvPr>
          <p:cNvCxnSpPr>
            <a:cxnSpLocks/>
          </p:cNvCxnSpPr>
          <p:nvPr/>
        </p:nvCxnSpPr>
        <p:spPr>
          <a:xfrm>
            <a:off x="3132560" y="4089822"/>
            <a:ext cx="1015312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23A793-14F4-41BB-A2C4-27096881BF49}"/>
              </a:ext>
            </a:extLst>
          </p:cNvPr>
          <p:cNvCxnSpPr>
            <a:cxnSpLocks/>
          </p:cNvCxnSpPr>
          <p:nvPr/>
        </p:nvCxnSpPr>
        <p:spPr>
          <a:xfrm>
            <a:off x="3348584" y="3297734"/>
            <a:ext cx="9793088"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38D837-84CE-4433-A48B-86F8BAE78CDA}"/>
              </a:ext>
            </a:extLst>
          </p:cNvPr>
          <p:cNvCxnSpPr>
            <a:cxnSpLocks/>
          </p:cNvCxnSpPr>
          <p:nvPr/>
        </p:nvCxnSpPr>
        <p:spPr>
          <a:xfrm>
            <a:off x="3348584" y="4838644"/>
            <a:ext cx="9793088"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A02F45-1B15-45E4-A226-4A69C803EAC3}"/>
              </a:ext>
            </a:extLst>
          </p:cNvPr>
          <p:cNvCxnSpPr>
            <a:cxnSpLocks/>
          </p:cNvCxnSpPr>
          <p:nvPr/>
        </p:nvCxnSpPr>
        <p:spPr>
          <a:xfrm>
            <a:off x="3348584" y="3153718"/>
            <a:ext cx="9649072"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E96F1DA-39A8-477B-BC7F-F4AF3B0994DB}"/>
              </a:ext>
            </a:extLst>
          </p:cNvPr>
          <p:cNvCxnSpPr>
            <a:cxnSpLocks/>
          </p:cNvCxnSpPr>
          <p:nvPr/>
        </p:nvCxnSpPr>
        <p:spPr>
          <a:xfrm>
            <a:off x="3348584" y="5025926"/>
            <a:ext cx="9649072"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9304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descr="Cover">
            <a:extLst>
              <a:ext uri="{FF2B5EF4-FFF2-40B4-BE49-F238E27FC236}">
                <a16:creationId xmlns:a16="http://schemas.microsoft.com/office/drawing/2014/main" id="{1EA4DBC8-38F8-4C18-9789-2293E2613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707" y="4475074"/>
            <a:ext cx="5446390" cy="32311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over">
            <a:extLst>
              <a:ext uri="{FF2B5EF4-FFF2-40B4-BE49-F238E27FC236}">
                <a16:creationId xmlns:a16="http://schemas.microsoft.com/office/drawing/2014/main" id="{A155DA63-C24F-43C4-B6D9-C16B6D57F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6157" y="4316684"/>
            <a:ext cx="2829152" cy="1107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over">
            <a:extLst>
              <a:ext uri="{FF2B5EF4-FFF2-40B4-BE49-F238E27FC236}">
                <a16:creationId xmlns:a16="http://schemas.microsoft.com/office/drawing/2014/main" id="{483DBAAD-6F41-41EC-A5D1-F1280D9FC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6496" y="3724638"/>
            <a:ext cx="2809489" cy="9153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over">
            <a:extLst>
              <a:ext uri="{FF2B5EF4-FFF2-40B4-BE49-F238E27FC236}">
                <a16:creationId xmlns:a16="http://schemas.microsoft.com/office/drawing/2014/main" id="{A1114DAA-1C4B-4090-8679-DD14C6259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779" y="3956212"/>
            <a:ext cx="3685544" cy="1066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over">
            <a:extLst>
              <a:ext uri="{FF2B5EF4-FFF2-40B4-BE49-F238E27FC236}">
                <a16:creationId xmlns:a16="http://schemas.microsoft.com/office/drawing/2014/main" id="{4C4C1FAB-0C84-44FF-8089-F034501F76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3263" y="3156853"/>
            <a:ext cx="2265506" cy="6750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over">
            <a:extLst>
              <a:ext uri="{FF2B5EF4-FFF2-40B4-BE49-F238E27FC236}">
                <a16:creationId xmlns:a16="http://schemas.microsoft.com/office/drawing/2014/main" id="{B08383F3-1C5F-4F69-A429-19278029BE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777" y="2807073"/>
            <a:ext cx="3487482" cy="2204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over">
            <a:extLst>
              <a:ext uri="{FF2B5EF4-FFF2-40B4-BE49-F238E27FC236}">
                <a16:creationId xmlns:a16="http://schemas.microsoft.com/office/drawing/2014/main" id="{76A431C0-208E-4565-8E04-E94ABE22A1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584" y="4377854"/>
            <a:ext cx="4469841" cy="21737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over">
            <a:extLst>
              <a:ext uri="{FF2B5EF4-FFF2-40B4-BE49-F238E27FC236}">
                <a16:creationId xmlns:a16="http://schemas.microsoft.com/office/drawing/2014/main" id="{69816C99-FE51-4134-B628-10C39509DE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3255" y="1328051"/>
            <a:ext cx="2728656" cy="7143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ver">
            <a:extLst>
              <a:ext uri="{FF2B5EF4-FFF2-40B4-BE49-F238E27FC236}">
                <a16:creationId xmlns:a16="http://schemas.microsoft.com/office/drawing/2014/main" id="{127E270E-ED5E-4346-BD18-4AE4D56F42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007" y="521908"/>
            <a:ext cx="2416248" cy="1168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over">
            <a:extLst>
              <a:ext uri="{FF2B5EF4-FFF2-40B4-BE49-F238E27FC236}">
                <a16:creationId xmlns:a16="http://schemas.microsoft.com/office/drawing/2014/main" id="{73BA358A-F854-441F-831A-A665D22128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5466" y="1132752"/>
            <a:ext cx="3292301" cy="38952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ver">
            <a:extLst>
              <a:ext uri="{FF2B5EF4-FFF2-40B4-BE49-F238E27FC236}">
                <a16:creationId xmlns:a16="http://schemas.microsoft.com/office/drawing/2014/main" id="{0855B5AA-A974-41A0-A138-E593DF820E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7148" y="3613221"/>
            <a:ext cx="2759241" cy="2215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A1B0C90-EBE2-4CD5-894B-00871112BB9D}"/>
              </a:ext>
            </a:extLst>
          </p:cNvPr>
          <p:cNvPicPr>
            <a:picLocks noChangeAspect="1"/>
          </p:cNvPicPr>
          <p:nvPr/>
        </p:nvPicPr>
        <p:blipFill rotWithShape="1">
          <a:blip r:embed="rId13"/>
          <a:srcRect l="1666" b="8233"/>
          <a:stretch/>
        </p:blipFill>
        <p:spPr>
          <a:xfrm>
            <a:off x="1250610" y="3021370"/>
            <a:ext cx="3623450" cy="5473776"/>
          </a:xfrm>
          <a:prstGeom prst="rect">
            <a:avLst/>
          </a:prstGeom>
        </p:spPr>
      </p:pic>
      <p:sp>
        <p:nvSpPr>
          <p:cNvPr id="20" name="TextBox 19">
            <a:extLst>
              <a:ext uri="{FF2B5EF4-FFF2-40B4-BE49-F238E27FC236}">
                <a16:creationId xmlns:a16="http://schemas.microsoft.com/office/drawing/2014/main" id="{28DEA21D-CC18-4B02-881A-68898A4D7A85}"/>
              </a:ext>
            </a:extLst>
          </p:cNvPr>
          <p:cNvSpPr txBox="1"/>
          <p:nvPr/>
        </p:nvSpPr>
        <p:spPr>
          <a:xfrm rot="5400000">
            <a:off x="12427572" y="1352268"/>
            <a:ext cx="1117635" cy="515847"/>
          </a:xfrm>
          <a:prstGeom prst="rect">
            <a:avLst/>
          </a:prstGeom>
          <a:noFill/>
        </p:spPr>
        <p:txBody>
          <a:bodyPr wrap="square" rtlCol="0">
            <a:spAutoFit/>
          </a:bodyPr>
          <a:lstStyle/>
          <a:p>
            <a:r>
              <a:rPr lang="vi-VN" sz="2752">
                <a:solidFill>
                  <a:srgbClr val="2409ED"/>
                </a:solidFill>
              </a:rPr>
              <a:t>đến</a:t>
            </a:r>
            <a:endParaRPr lang="en-US" sz="2752">
              <a:solidFill>
                <a:srgbClr val="2409ED"/>
              </a:solidFill>
            </a:endParaRPr>
          </a:p>
        </p:txBody>
      </p:sp>
      <p:sp>
        <p:nvSpPr>
          <p:cNvPr id="21" name="Arc 20">
            <a:extLst>
              <a:ext uri="{FF2B5EF4-FFF2-40B4-BE49-F238E27FC236}">
                <a16:creationId xmlns:a16="http://schemas.microsoft.com/office/drawing/2014/main" id="{BD582B97-BE2B-4AEC-BEE7-2F9668CEDA88}"/>
              </a:ext>
            </a:extLst>
          </p:cNvPr>
          <p:cNvSpPr/>
          <p:nvPr/>
        </p:nvSpPr>
        <p:spPr>
          <a:xfrm rot="259669">
            <a:off x="11978659" y="894083"/>
            <a:ext cx="727128" cy="1549245"/>
          </a:xfrm>
          <a:prstGeom prst="arc">
            <a:avLst>
              <a:gd name="adj1" fmla="val 16200000"/>
              <a:gd name="adj2" fmla="val 1453723"/>
            </a:avLst>
          </a:prstGeom>
          <a:ln w="12700">
            <a:solidFill>
              <a:srgbClr val="2409ED"/>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129"/>
          </a:p>
        </p:txBody>
      </p:sp>
      <p:grpSp>
        <p:nvGrpSpPr>
          <p:cNvPr id="22" name="Group 21">
            <a:extLst>
              <a:ext uri="{FF2B5EF4-FFF2-40B4-BE49-F238E27FC236}">
                <a16:creationId xmlns:a16="http://schemas.microsoft.com/office/drawing/2014/main" id="{294733BB-F01F-4470-91C1-48A8CC0F1B70}"/>
              </a:ext>
            </a:extLst>
          </p:cNvPr>
          <p:cNvGrpSpPr/>
          <p:nvPr/>
        </p:nvGrpSpPr>
        <p:grpSpPr>
          <a:xfrm>
            <a:off x="10273996" y="1698882"/>
            <a:ext cx="1953098" cy="1728406"/>
            <a:chOff x="7943871" y="1704736"/>
            <a:chExt cx="1419225" cy="1255952"/>
          </a:xfrm>
        </p:grpSpPr>
        <p:pic>
          <p:nvPicPr>
            <p:cNvPr id="23" name="Picture 10" descr="Cover">
              <a:extLst>
                <a:ext uri="{FF2B5EF4-FFF2-40B4-BE49-F238E27FC236}">
                  <a16:creationId xmlns:a16="http://schemas.microsoft.com/office/drawing/2014/main" id="{513F32AD-A172-4303-A41A-FF916F4AF2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3871" y="1833563"/>
              <a:ext cx="1419225" cy="11271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F799939-A7AB-4841-AABB-AED2302AB67B}"/>
                </a:ext>
              </a:extLst>
            </p:cNvPr>
            <p:cNvSpPr txBox="1"/>
            <p:nvPr/>
          </p:nvSpPr>
          <p:spPr>
            <a:xfrm>
              <a:off x="8799351" y="1704736"/>
              <a:ext cx="253388" cy="313339"/>
            </a:xfrm>
            <a:prstGeom prst="rect">
              <a:avLst/>
            </a:prstGeom>
            <a:noFill/>
          </p:spPr>
          <p:txBody>
            <a:bodyPr wrap="square" rtlCol="0">
              <a:spAutoFit/>
            </a:bodyPr>
            <a:lstStyle/>
            <a:p>
              <a:r>
                <a:rPr lang="en-US" sz="2202">
                  <a:solidFill>
                    <a:srgbClr val="FF0000"/>
                  </a:solidFill>
                </a:rPr>
                <a:t>o</a:t>
              </a:r>
            </a:p>
          </p:txBody>
        </p:sp>
      </p:grpSp>
      <p:pic>
        <p:nvPicPr>
          <p:cNvPr id="25" name="Picture 17" descr="Cover">
            <a:extLst>
              <a:ext uri="{FF2B5EF4-FFF2-40B4-BE49-F238E27FC236}">
                <a16:creationId xmlns:a16="http://schemas.microsoft.com/office/drawing/2014/main" id="{0B0FF899-F0D5-4854-83AA-8F9B6D8D4B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33560" y="6139511"/>
            <a:ext cx="2376264" cy="14787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9" descr="Cover">
            <a:extLst>
              <a:ext uri="{FF2B5EF4-FFF2-40B4-BE49-F238E27FC236}">
                <a16:creationId xmlns:a16="http://schemas.microsoft.com/office/drawing/2014/main" id="{E4CA869D-670F-4A89-A6B3-5C1F1C6EFB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227094" y="7162720"/>
            <a:ext cx="2642770" cy="119766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F266674-9422-4B41-811D-FE54D4F1513E}"/>
              </a:ext>
            </a:extLst>
          </p:cNvPr>
          <p:cNvSpPr txBox="1"/>
          <p:nvPr/>
        </p:nvSpPr>
        <p:spPr>
          <a:xfrm>
            <a:off x="14401340" y="6090639"/>
            <a:ext cx="1502513" cy="515847"/>
          </a:xfrm>
          <a:prstGeom prst="rect">
            <a:avLst/>
          </a:prstGeom>
          <a:noFill/>
        </p:spPr>
        <p:txBody>
          <a:bodyPr wrap="square" rtlCol="0">
            <a:spAutoFit/>
          </a:bodyPr>
          <a:lstStyle/>
          <a:p>
            <a:r>
              <a:rPr lang="en-US" sz="2752">
                <a:solidFill>
                  <a:srgbClr val="FF0000"/>
                </a:solidFill>
              </a:rPr>
              <a:t>4-5 tầng</a:t>
            </a:r>
          </a:p>
        </p:txBody>
      </p:sp>
      <p:sp>
        <p:nvSpPr>
          <p:cNvPr id="28" name="TextBox 27">
            <a:extLst>
              <a:ext uri="{FF2B5EF4-FFF2-40B4-BE49-F238E27FC236}">
                <a16:creationId xmlns:a16="http://schemas.microsoft.com/office/drawing/2014/main" id="{804B33EA-7D62-473F-8F25-2525FA39B7F9}"/>
              </a:ext>
            </a:extLst>
          </p:cNvPr>
          <p:cNvSpPr txBox="1"/>
          <p:nvPr/>
        </p:nvSpPr>
        <p:spPr>
          <a:xfrm>
            <a:off x="14739479" y="7678639"/>
            <a:ext cx="1502513" cy="515847"/>
          </a:xfrm>
          <a:prstGeom prst="rect">
            <a:avLst/>
          </a:prstGeom>
          <a:noFill/>
        </p:spPr>
        <p:txBody>
          <a:bodyPr wrap="square" rtlCol="0">
            <a:spAutoFit/>
          </a:bodyPr>
          <a:lstStyle/>
          <a:p>
            <a:r>
              <a:rPr lang="en-US" sz="2752">
                <a:solidFill>
                  <a:srgbClr val="FF0000"/>
                </a:solidFill>
              </a:rPr>
              <a:t>3-4 tầng</a:t>
            </a:r>
          </a:p>
        </p:txBody>
      </p:sp>
      <p:sp>
        <p:nvSpPr>
          <p:cNvPr id="29" name="TextBox 28">
            <a:extLst>
              <a:ext uri="{FF2B5EF4-FFF2-40B4-BE49-F238E27FC236}">
                <a16:creationId xmlns:a16="http://schemas.microsoft.com/office/drawing/2014/main" id="{F525C3F4-7A0E-4B49-98C2-6BA63965F89F}"/>
              </a:ext>
            </a:extLst>
          </p:cNvPr>
          <p:cNvSpPr txBox="1"/>
          <p:nvPr/>
        </p:nvSpPr>
        <p:spPr>
          <a:xfrm rot="20709916">
            <a:off x="12143227" y="5844014"/>
            <a:ext cx="3608490" cy="400110"/>
          </a:xfrm>
          <a:prstGeom prst="rect">
            <a:avLst/>
          </a:prstGeom>
          <a:noFill/>
        </p:spPr>
        <p:txBody>
          <a:bodyPr wrap="square" rtlCol="0">
            <a:spAutoFit/>
          </a:bodyPr>
          <a:lstStyle/>
          <a:p>
            <a:r>
              <a:rPr lang="en-US" sz="2000">
                <a:solidFill>
                  <a:srgbClr val="2409ED"/>
                </a:solidFill>
              </a:rPr>
              <a:t>Rừng mưa nhiệt đới</a:t>
            </a:r>
          </a:p>
        </p:txBody>
      </p:sp>
      <p:sp>
        <p:nvSpPr>
          <p:cNvPr id="30" name="TextBox 29">
            <a:extLst>
              <a:ext uri="{FF2B5EF4-FFF2-40B4-BE49-F238E27FC236}">
                <a16:creationId xmlns:a16="http://schemas.microsoft.com/office/drawing/2014/main" id="{2CB59BF0-C8B8-442D-89B6-0CF4766652DA}"/>
              </a:ext>
            </a:extLst>
          </p:cNvPr>
          <p:cNvSpPr txBox="1"/>
          <p:nvPr/>
        </p:nvSpPr>
        <p:spPr>
          <a:xfrm>
            <a:off x="12472047" y="8133358"/>
            <a:ext cx="3608490" cy="400110"/>
          </a:xfrm>
          <a:prstGeom prst="rect">
            <a:avLst/>
          </a:prstGeom>
          <a:noFill/>
        </p:spPr>
        <p:txBody>
          <a:bodyPr wrap="square" rtlCol="0">
            <a:spAutoFit/>
          </a:bodyPr>
          <a:lstStyle/>
          <a:p>
            <a:r>
              <a:rPr lang="en-US" sz="2000">
                <a:solidFill>
                  <a:srgbClr val="2409ED"/>
                </a:solidFill>
              </a:rPr>
              <a:t>Rừng nhiệt đới gió mùa</a:t>
            </a:r>
          </a:p>
        </p:txBody>
      </p:sp>
    </p:spTree>
    <p:extLst>
      <p:ext uri="{BB962C8B-B14F-4D97-AF65-F5344CB8AC3E}">
        <p14:creationId xmlns:p14="http://schemas.microsoft.com/office/powerpoint/2010/main" val="382814944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B732D6-51FB-4F13-802E-88BE01F3B49A}"/>
              </a:ext>
            </a:extLst>
          </p:cNvPr>
          <p:cNvSpPr/>
          <p:nvPr/>
        </p:nvSpPr>
        <p:spPr>
          <a:xfrm>
            <a:off x="33644" y="19001"/>
            <a:ext cx="16711002" cy="94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3"/>
          </a:p>
        </p:txBody>
      </p:sp>
      <p:sp>
        <p:nvSpPr>
          <p:cNvPr id="2" name="Rectangle 1">
            <a:extLst>
              <a:ext uri="{FF2B5EF4-FFF2-40B4-BE49-F238E27FC236}">
                <a16:creationId xmlns:a16="http://schemas.microsoft.com/office/drawing/2014/main" id="{99903466-5766-4693-BFBC-201695CAFEE9}"/>
              </a:ext>
            </a:extLst>
          </p:cNvPr>
          <p:cNvSpPr/>
          <p:nvPr/>
        </p:nvSpPr>
        <p:spPr>
          <a:xfrm>
            <a:off x="263592" y="1923091"/>
            <a:ext cx="15563073" cy="3665619"/>
          </a:xfrm>
          <a:prstGeom prst="rect">
            <a:avLst/>
          </a:prstGeom>
        </p:spPr>
        <p:txBody>
          <a:bodyPr wrap="square">
            <a:spAutoFit/>
          </a:bodyPr>
          <a:lstStyle/>
          <a:p>
            <a:pPr algn="just">
              <a:lnSpc>
                <a:spcPct val="107000"/>
              </a:lnSpc>
            </a:pPr>
            <a:r>
              <a:rPr lang="en-US" sz="4404" b="1">
                <a:solidFill>
                  <a:srgbClr val="6044D8"/>
                </a:solidFill>
                <a:ea typeface="Times New Roman" panose="02020603050405020304" pitchFamily="18" charset="0"/>
                <a:cs typeface="Arial" panose="020B0604020202020204" pitchFamily="34" charset="0"/>
              </a:rPr>
              <a:t>- Phân bố</a:t>
            </a:r>
            <a:r>
              <a:rPr lang="en-US" sz="4404">
                <a:solidFill>
                  <a:srgbClr val="6044D8"/>
                </a:solidFill>
                <a:ea typeface="Times New Roman" panose="02020603050405020304" pitchFamily="18" charset="0"/>
                <a:cs typeface="Arial" panose="020B0604020202020204" pitchFamily="34" charset="0"/>
              </a:rPr>
              <a:t>: Từ vùng Xích đạo đến hết vành đai nhiệt đới ở cả bán cầu Bắc và bán cầu Nam</a:t>
            </a:r>
          </a:p>
          <a:p>
            <a:pPr algn="just">
              <a:lnSpc>
                <a:spcPct val="107000"/>
              </a:lnSpc>
            </a:pPr>
            <a:r>
              <a:rPr lang="en-US" sz="4404" b="1">
                <a:solidFill>
                  <a:srgbClr val="6044D8"/>
                </a:solidFill>
                <a:ea typeface="Times New Roman" panose="02020603050405020304" pitchFamily="18" charset="0"/>
                <a:cs typeface="Arial" panose="020B0604020202020204" pitchFamily="34" charset="0"/>
              </a:rPr>
              <a:t>- Khí hậu:</a:t>
            </a:r>
          </a:p>
          <a:p>
            <a:pPr algn="just">
              <a:lnSpc>
                <a:spcPct val="107000"/>
              </a:lnSpc>
            </a:pPr>
            <a:r>
              <a:rPr lang="en-US" sz="4404">
                <a:solidFill>
                  <a:srgbClr val="6044D8"/>
                </a:solidFill>
                <a:ea typeface="Times New Roman" panose="02020603050405020304" pitchFamily="18" charset="0"/>
                <a:cs typeface="Arial" panose="020B0604020202020204" pitchFamily="34" charset="0"/>
              </a:rPr>
              <a:t>+ Nhiệt độ trung bình năm trên 21°C</a:t>
            </a:r>
          </a:p>
          <a:p>
            <a:pPr algn="just">
              <a:lnSpc>
                <a:spcPct val="107000"/>
              </a:lnSpc>
            </a:pPr>
            <a:r>
              <a:rPr lang="en-US" sz="4404">
                <a:solidFill>
                  <a:srgbClr val="6044D8"/>
                </a:solidFill>
                <a:ea typeface="Times New Roman" panose="02020603050405020304" pitchFamily="18" charset="0"/>
                <a:cs typeface="Arial" panose="020B0604020202020204" pitchFamily="34" charset="0"/>
              </a:rPr>
              <a:t>+ Lượng mưa trung bình năm trên 1700 mm</a:t>
            </a:r>
          </a:p>
        </p:txBody>
      </p:sp>
      <p:pic>
        <p:nvPicPr>
          <p:cNvPr id="8" name="Picture 7" descr="book9">
            <a:extLst>
              <a:ext uri="{FF2B5EF4-FFF2-40B4-BE49-F238E27FC236}">
                <a16:creationId xmlns:a16="http://schemas.microsoft.com/office/drawing/2014/main" id="{98CAF2E3-E1CE-4010-AE9C-16FA3CD541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30615" y="461803"/>
            <a:ext cx="2365424" cy="13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DA14A6B-CB7C-48E1-BBF9-C2D52A7FC6C1}"/>
              </a:ext>
            </a:extLst>
          </p:cNvPr>
          <p:cNvSpPr/>
          <p:nvPr/>
        </p:nvSpPr>
        <p:spPr>
          <a:xfrm>
            <a:off x="263593" y="5803079"/>
            <a:ext cx="16208547" cy="3665619"/>
          </a:xfrm>
          <a:prstGeom prst="rect">
            <a:avLst/>
          </a:prstGeom>
        </p:spPr>
        <p:txBody>
          <a:bodyPr wrap="square">
            <a:spAutoFit/>
          </a:bodyPr>
          <a:lstStyle/>
          <a:p>
            <a:pPr algn="just">
              <a:lnSpc>
                <a:spcPct val="107000"/>
              </a:lnSpc>
            </a:pPr>
            <a:r>
              <a:rPr lang="en-US" sz="4404" b="1">
                <a:solidFill>
                  <a:srgbClr val="6044D8"/>
                </a:solidFill>
                <a:ea typeface="Times New Roman" panose="02020603050405020304" pitchFamily="18" charset="0"/>
                <a:cs typeface="Arial" panose="020B0604020202020204" pitchFamily="34" charset="0"/>
              </a:rPr>
              <a:t>- Sinh vật</a:t>
            </a:r>
            <a:r>
              <a:rPr lang="en-US" sz="4404">
                <a:solidFill>
                  <a:srgbClr val="6044D8"/>
                </a:solidFill>
                <a:ea typeface="Times New Roman" panose="02020603050405020304" pitchFamily="18" charset="0"/>
                <a:cs typeface="Arial" panose="020B0604020202020204" pitchFamily="34" charset="0"/>
              </a:rPr>
              <a:t>: +Rừng có nhiều tầng</a:t>
            </a:r>
          </a:p>
          <a:p>
            <a:pPr algn="just">
              <a:lnSpc>
                <a:spcPct val="107000"/>
              </a:lnSpc>
            </a:pPr>
            <a:r>
              <a:rPr lang="en-US" sz="4404">
                <a:solidFill>
                  <a:srgbClr val="6044D8"/>
                </a:solidFill>
                <a:ea typeface="Times New Roman" panose="02020603050405020304" pitchFamily="18" charset="0"/>
                <a:cs typeface="Arial" panose="020B0604020202020204" pitchFamily="34" charset="0"/>
              </a:rPr>
              <a:t>		      + Động vật phong phú,đa dạng</a:t>
            </a:r>
          </a:p>
          <a:p>
            <a:pPr algn="just">
              <a:lnSpc>
                <a:spcPct val="107000"/>
              </a:lnSpc>
            </a:pPr>
            <a:r>
              <a:rPr lang="en-US" sz="4404" b="1">
                <a:solidFill>
                  <a:srgbClr val="6044D8"/>
                </a:solidFill>
                <a:ea typeface="Times New Roman" panose="02020603050405020304" pitchFamily="18" charset="0"/>
                <a:cs typeface="Arial" panose="020B0604020202020204" pitchFamily="34" charset="0"/>
              </a:rPr>
              <a:t>- Phân loại:</a:t>
            </a:r>
          </a:p>
          <a:p>
            <a:pPr algn="just">
              <a:lnSpc>
                <a:spcPct val="107000"/>
              </a:lnSpc>
            </a:pPr>
            <a:r>
              <a:rPr lang="en-US" sz="4404">
                <a:solidFill>
                  <a:srgbClr val="6044D8"/>
                </a:solidFill>
                <a:ea typeface="Times New Roman" panose="02020603050405020304" pitchFamily="18" charset="0"/>
                <a:cs typeface="Arial" panose="020B0604020202020204" pitchFamily="34" charset="0"/>
              </a:rPr>
              <a:t>+ Có 2 kiểu chính: rừng mưa nhiệt đới và rừng nhiệt đới gió mùa.</a:t>
            </a:r>
          </a:p>
        </p:txBody>
      </p:sp>
      <p:grpSp>
        <p:nvGrpSpPr>
          <p:cNvPr id="7" name="Google Shape;245;p19">
            <a:extLst>
              <a:ext uri="{FF2B5EF4-FFF2-40B4-BE49-F238E27FC236}">
                <a16:creationId xmlns:a16="http://schemas.microsoft.com/office/drawing/2014/main" id="{49A6E551-EDE3-47A5-B4E7-4441D7680CEA}"/>
              </a:ext>
            </a:extLst>
          </p:cNvPr>
          <p:cNvGrpSpPr/>
          <p:nvPr/>
        </p:nvGrpSpPr>
        <p:grpSpPr>
          <a:xfrm>
            <a:off x="278287" y="47048"/>
            <a:ext cx="8426772" cy="1523904"/>
            <a:chOff x="1576032" y="1903276"/>
            <a:chExt cx="4592506" cy="830512"/>
          </a:xfrm>
        </p:grpSpPr>
        <p:sp>
          <p:nvSpPr>
            <p:cNvPr id="11" name="Google Shape;246;p19">
              <a:extLst>
                <a:ext uri="{FF2B5EF4-FFF2-40B4-BE49-F238E27FC236}">
                  <a16:creationId xmlns:a16="http://schemas.microsoft.com/office/drawing/2014/main" id="{B9BF7155-B35C-41F4-A2AA-80A94005454A}"/>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67755" tIns="167755" rIns="167755" bIns="167755" anchor="ctr" anchorCtr="0">
              <a:noAutofit/>
            </a:bodyPr>
            <a:lstStyle/>
            <a:p>
              <a:endParaRPr sz="4404"/>
            </a:p>
          </p:txBody>
        </p:sp>
        <p:sp>
          <p:nvSpPr>
            <p:cNvPr id="12" name="Google Shape;247;p19">
              <a:extLst>
                <a:ext uri="{FF2B5EF4-FFF2-40B4-BE49-F238E27FC236}">
                  <a16:creationId xmlns:a16="http://schemas.microsoft.com/office/drawing/2014/main" id="{E910B84D-4F6C-48DA-BB38-E742693A7DD2}"/>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67755" tIns="167755" rIns="167755" bIns="167755" anchor="ctr" anchorCtr="0">
              <a:noAutofit/>
            </a:bodyPr>
            <a:lstStyle/>
            <a:p>
              <a:endParaRPr sz="4404"/>
            </a:p>
          </p:txBody>
        </p:sp>
        <p:sp>
          <p:nvSpPr>
            <p:cNvPr id="13" name="Google Shape;248;p19">
              <a:extLst>
                <a:ext uri="{FF2B5EF4-FFF2-40B4-BE49-F238E27FC236}">
                  <a16:creationId xmlns:a16="http://schemas.microsoft.com/office/drawing/2014/main" id="{61F8E89B-7063-4F3C-B9AE-28E58349A7FB}"/>
                </a:ext>
              </a:extLst>
            </p:cNvPr>
            <p:cNvSpPr/>
            <p:nvPr/>
          </p:nvSpPr>
          <p:spPr>
            <a:xfrm>
              <a:off x="1792475" y="2011507"/>
              <a:ext cx="4376063" cy="662456"/>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67755" tIns="167755" rIns="167755" bIns="167755" anchor="ctr" anchorCtr="0">
              <a:noAutofit/>
            </a:bodyPr>
            <a:lstStyle/>
            <a:p>
              <a:endParaRPr sz="4404"/>
            </a:p>
          </p:txBody>
        </p:sp>
        <p:sp>
          <p:nvSpPr>
            <p:cNvPr id="14" name="Google Shape;249;p19">
              <a:extLst>
                <a:ext uri="{FF2B5EF4-FFF2-40B4-BE49-F238E27FC236}">
                  <a16:creationId xmlns:a16="http://schemas.microsoft.com/office/drawing/2014/main" id="{38526A96-1041-4998-8D12-2E7E1DE3DD71}"/>
                </a:ext>
              </a:extLst>
            </p:cNvPr>
            <p:cNvSpPr/>
            <p:nvPr/>
          </p:nvSpPr>
          <p:spPr>
            <a:xfrm>
              <a:off x="1576032" y="1903276"/>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01</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15" name="Google Shape;251;p19">
              <a:extLst>
                <a:ext uri="{FF2B5EF4-FFF2-40B4-BE49-F238E27FC236}">
                  <a16:creationId xmlns:a16="http://schemas.microsoft.com/office/drawing/2014/main" id="{44EFEE33-A5B4-4B60-8496-F529CEAC8ED6}"/>
                </a:ext>
              </a:extLst>
            </p:cNvPr>
            <p:cNvSpPr txBox="1"/>
            <p:nvPr/>
          </p:nvSpPr>
          <p:spPr>
            <a:xfrm>
              <a:off x="2366800" y="2129313"/>
              <a:ext cx="3793455"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Đặc điểm rừng nhiệt đới</a:t>
              </a:r>
            </a:p>
          </p:txBody>
        </p:sp>
      </p:grpSp>
    </p:spTree>
    <p:extLst>
      <p:ext uri="{BB962C8B-B14F-4D97-AF65-F5344CB8AC3E}">
        <p14:creationId xmlns:p14="http://schemas.microsoft.com/office/powerpoint/2010/main" val="409053945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245;p19">
            <a:extLst>
              <a:ext uri="{FF2B5EF4-FFF2-40B4-BE49-F238E27FC236}">
                <a16:creationId xmlns:a16="http://schemas.microsoft.com/office/drawing/2014/main" id="{EA4C1F09-07B2-4812-9CB6-A31C2FB98DE5}"/>
              </a:ext>
            </a:extLst>
          </p:cNvPr>
          <p:cNvGrpSpPr/>
          <p:nvPr/>
        </p:nvGrpSpPr>
        <p:grpSpPr>
          <a:xfrm>
            <a:off x="278287" y="47048"/>
            <a:ext cx="8426772" cy="1523904"/>
            <a:chOff x="1576032" y="1903276"/>
            <a:chExt cx="4592506" cy="830512"/>
          </a:xfrm>
        </p:grpSpPr>
        <p:sp>
          <p:nvSpPr>
            <p:cNvPr id="4" name="Google Shape;246;p19">
              <a:extLst>
                <a:ext uri="{FF2B5EF4-FFF2-40B4-BE49-F238E27FC236}">
                  <a16:creationId xmlns:a16="http://schemas.microsoft.com/office/drawing/2014/main" id="{51A8B417-33F3-4DFB-A0F4-1E3D3B9AC1A3}"/>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67755" tIns="167755" rIns="167755" bIns="167755" anchor="ctr" anchorCtr="0">
              <a:noAutofit/>
            </a:bodyPr>
            <a:lstStyle/>
            <a:p>
              <a:endParaRPr sz="4404"/>
            </a:p>
          </p:txBody>
        </p:sp>
        <p:sp>
          <p:nvSpPr>
            <p:cNvPr id="5" name="Google Shape;247;p19">
              <a:extLst>
                <a:ext uri="{FF2B5EF4-FFF2-40B4-BE49-F238E27FC236}">
                  <a16:creationId xmlns:a16="http://schemas.microsoft.com/office/drawing/2014/main" id="{9F848E71-AC4C-4D36-BD42-DBD4328A4454}"/>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67755" tIns="167755" rIns="167755" bIns="167755" anchor="ctr" anchorCtr="0">
              <a:noAutofit/>
            </a:bodyPr>
            <a:lstStyle/>
            <a:p>
              <a:endParaRPr sz="4404"/>
            </a:p>
          </p:txBody>
        </p:sp>
        <p:sp>
          <p:nvSpPr>
            <p:cNvPr id="6" name="Google Shape;248;p19">
              <a:extLst>
                <a:ext uri="{FF2B5EF4-FFF2-40B4-BE49-F238E27FC236}">
                  <a16:creationId xmlns:a16="http://schemas.microsoft.com/office/drawing/2014/main" id="{D38AAB41-D31F-49F5-B22A-F4C5CC1109C2}"/>
                </a:ext>
              </a:extLst>
            </p:cNvPr>
            <p:cNvSpPr/>
            <p:nvPr/>
          </p:nvSpPr>
          <p:spPr>
            <a:xfrm>
              <a:off x="1792475" y="2011507"/>
              <a:ext cx="4376063" cy="662456"/>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67755" tIns="167755" rIns="167755" bIns="167755" anchor="ctr" anchorCtr="0">
              <a:noAutofit/>
            </a:bodyPr>
            <a:lstStyle/>
            <a:p>
              <a:endParaRPr sz="4404"/>
            </a:p>
          </p:txBody>
        </p:sp>
        <p:sp>
          <p:nvSpPr>
            <p:cNvPr id="7" name="Google Shape;249;p19">
              <a:extLst>
                <a:ext uri="{FF2B5EF4-FFF2-40B4-BE49-F238E27FC236}">
                  <a16:creationId xmlns:a16="http://schemas.microsoft.com/office/drawing/2014/main" id="{1798E678-802C-4A6A-A8C4-B9B2A3A85C39}"/>
                </a:ext>
              </a:extLst>
            </p:cNvPr>
            <p:cNvSpPr/>
            <p:nvPr/>
          </p:nvSpPr>
          <p:spPr>
            <a:xfrm>
              <a:off x="1576032" y="1903276"/>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01</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1;p19">
              <a:extLst>
                <a:ext uri="{FF2B5EF4-FFF2-40B4-BE49-F238E27FC236}">
                  <a16:creationId xmlns:a16="http://schemas.microsoft.com/office/drawing/2014/main" id="{C4947C3A-2EA2-48E8-BA24-706E289DDEBD}"/>
                </a:ext>
              </a:extLst>
            </p:cNvPr>
            <p:cNvSpPr txBox="1"/>
            <p:nvPr/>
          </p:nvSpPr>
          <p:spPr>
            <a:xfrm>
              <a:off x="2366800" y="2129313"/>
              <a:ext cx="3793455"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Đặc điểm rừng nhiệt đới</a:t>
              </a:r>
            </a:p>
          </p:txBody>
        </p:sp>
      </p:grpSp>
      <p:pic>
        <p:nvPicPr>
          <p:cNvPr id="9" name="Picture 8">
            <a:extLst>
              <a:ext uri="{FF2B5EF4-FFF2-40B4-BE49-F238E27FC236}">
                <a16:creationId xmlns:a16="http://schemas.microsoft.com/office/drawing/2014/main" id="{BED92A31-81F4-4C0E-8BC0-0422146A88B2}"/>
              </a:ext>
            </a:extLst>
          </p:cNvPr>
          <p:cNvPicPr>
            <a:picLocks noChangeAspect="1"/>
          </p:cNvPicPr>
          <p:nvPr/>
        </p:nvPicPr>
        <p:blipFill rotWithShape="1">
          <a:blip r:embed="rId2"/>
          <a:srcRect l="1666" b="8233"/>
          <a:stretch/>
        </p:blipFill>
        <p:spPr>
          <a:xfrm>
            <a:off x="10626376" y="496229"/>
            <a:ext cx="5615670" cy="8483330"/>
          </a:xfrm>
          <a:prstGeom prst="rect">
            <a:avLst/>
          </a:prstGeom>
        </p:spPr>
      </p:pic>
      <p:sp>
        <p:nvSpPr>
          <p:cNvPr id="10" name="TextBox 9">
            <a:extLst>
              <a:ext uri="{FF2B5EF4-FFF2-40B4-BE49-F238E27FC236}">
                <a16:creationId xmlns:a16="http://schemas.microsoft.com/office/drawing/2014/main" id="{63979455-89F0-4307-B59F-B6644049835D}"/>
              </a:ext>
            </a:extLst>
          </p:cNvPr>
          <p:cNvSpPr txBox="1"/>
          <p:nvPr/>
        </p:nvSpPr>
        <p:spPr>
          <a:xfrm>
            <a:off x="9973320" y="8993995"/>
            <a:ext cx="6408712" cy="553998"/>
          </a:xfrm>
          <a:prstGeom prst="rect">
            <a:avLst/>
          </a:prstGeom>
          <a:noFill/>
        </p:spPr>
        <p:txBody>
          <a:bodyPr wrap="square" rtlCol="0">
            <a:spAutoFit/>
          </a:bodyPr>
          <a:lstStyle/>
          <a:p>
            <a:r>
              <a:rPr lang="en-US">
                <a:solidFill>
                  <a:srgbClr val="2409ED"/>
                </a:solidFill>
              </a:rPr>
              <a:t>HÌnh 1. Cấu trúc rừng mưa nhiệt đới</a:t>
            </a:r>
          </a:p>
        </p:txBody>
      </p:sp>
      <p:sp>
        <p:nvSpPr>
          <p:cNvPr id="11" name="Speech Bubble: Rectangle with Corners Rounded 10">
            <a:extLst>
              <a:ext uri="{FF2B5EF4-FFF2-40B4-BE49-F238E27FC236}">
                <a16:creationId xmlns:a16="http://schemas.microsoft.com/office/drawing/2014/main" id="{9D986F0D-FF7B-4C23-8DE9-1F55121DBF23}"/>
              </a:ext>
            </a:extLst>
          </p:cNvPr>
          <p:cNvSpPr/>
          <p:nvPr/>
        </p:nvSpPr>
        <p:spPr>
          <a:xfrm>
            <a:off x="675437" y="3081710"/>
            <a:ext cx="5769491" cy="4320480"/>
          </a:xfrm>
          <a:prstGeom prst="wedgeRoundRectCallout">
            <a:avLst>
              <a:gd name="adj1" fmla="val 104826"/>
              <a:gd name="adj2" fmla="val -17622"/>
              <a:gd name="adj3" fmla="val 16667"/>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a:solidFill>
                  <a:srgbClr val="6044D8"/>
                </a:solidFill>
                <a:latin typeface="Arial" panose="020B0604020202020204" pitchFamily="34" charset="0"/>
                <a:cs typeface="Arial" panose="020B0604020202020204" pitchFamily="34" charset="0"/>
              </a:rPr>
              <a:t>Quan sát hình </a:t>
            </a:r>
            <a:r>
              <a:rPr lang="en-US" sz="5400">
                <a:solidFill>
                  <a:srgbClr val="6044D8"/>
                </a:solidFill>
                <a:latin typeface="Arial" panose="020B0604020202020204" pitchFamily="34" charset="0"/>
                <a:cs typeface="Arial" panose="020B0604020202020204" pitchFamily="34" charset="0"/>
              </a:rPr>
              <a:t>1</a:t>
            </a:r>
            <a:r>
              <a:rPr lang="vi-VN" sz="5400">
                <a:solidFill>
                  <a:srgbClr val="6044D8"/>
                </a:solidFill>
                <a:latin typeface="Arial" panose="020B0604020202020204" pitchFamily="34" charset="0"/>
                <a:cs typeface="Arial" panose="020B0604020202020204" pitchFamily="34" charset="0"/>
              </a:rPr>
              <a:t> mô tả cấu trúc của rừng</a:t>
            </a:r>
            <a:r>
              <a:rPr lang="en-US" sz="5400">
                <a:solidFill>
                  <a:srgbClr val="6044D8"/>
                </a:solidFill>
                <a:latin typeface="Arial" panose="020B0604020202020204" pitchFamily="34" charset="0"/>
                <a:cs typeface="Arial" panose="020B0604020202020204" pitchFamily="34" charset="0"/>
              </a:rPr>
              <a:t> m</a:t>
            </a:r>
            <a:r>
              <a:rPr lang="vi-VN" sz="5400">
                <a:solidFill>
                  <a:srgbClr val="6044D8"/>
                </a:solidFill>
                <a:latin typeface="Arial" panose="020B0604020202020204" pitchFamily="34" charset="0"/>
                <a:cs typeface="Arial" panose="020B0604020202020204" pitchFamily="34" charset="0"/>
              </a:rPr>
              <a:t>ư</a:t>
            </a:r>
            <a:r>
              <a:rPr lang="en-US" sz="5400">
                <a:solidFill>
                  <a:srgbClr val="6044D8"/>
                </a:solidFill>
                <a:latin typeface="Arial" panose="020B0604020202020204" pitchFamily="34" charset="0"/>
                <a:cs typeface="Arial" panose="020B0604020202020204" pitchFamily="34" charset="0"/>
              </a:rPr>
              <a:t>a</a:t>
            </a:r>
            <a:r>
              <a:rPr lang="vi-VN" sz="5400">
                <a:solidFill>
                  <a:srgbClr val="6044D8"/>
                </a:solidFill>
                <a:latin typeface="Arial" panose="020B0604020202020204" pitchFamily="34" charset="0"/>
                <a:cs typeface="Arial" panose="020B0604020202020204" pitchFamily="34" charset="0"/>
              </a:rPr>
              <a:t> nhiệt đới?</a:t>
            </a:r>
            <a:endParaRPr lang="en-US" sz="5400">
              <a:solidFill>
                <a:srgbClr val="6044D8"/>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4EF09E2-6B3B-41C4-97E6-6767F5A4BCE2}"/>
              </a:ext>
            </a:extLst>
          </p:cNvPr>
          <p:cNvPicPr>
            <a:picLocks noChangeAspect="1"/>
          </p:cNvPicPr>
          <p:nvPr/>
        </p:nvPicPr>
        <p:blipFill rotWithShape="1">
          <a:blip r:embed="rId3"/>
          <a:srcRect l="39749" t="43556" r="43417" b="27111"/>
          <a:stretch/>
        </p:blipFill>
        <p:spPr>
          <a:xfrm>
            <a:off x="264022" y="8053968"/>
            <a:ext cx="1465242" cy="1436227"/>
          </a:xfrm>
          <a:prstGeom prst="rect">
            <a:avLst/>
          </a:prstGeom>
        </p:spPr>
      </p:pic>
    </p:spTree>
    <p:extLst>
      <p:ext uri="{BB962C8B-B14F-4D97-AF65-F5344CB8AC3E}">
        <p14:creationId xmlns:p14="http://schemas.microsoft.com/office/powerpoint/2010/main" val="283186454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6778288" cy="94757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7" name="图片 37896" descr="1-26"/>
          <p:cNvPicPr>
            <a:picLocks noChangeAspect="1"/>
          </p:cNvPicPr>
          <p:nvPr/>
        </p:nvPicPr>
        <p:blipFill>
          <a:blip r:embed="rId3"/>
          <a:stretch>
            <a:fillRect/>
          </a:stretch>
        </p:blipFill>
        <p:spPr>
          <a:xfrm>
            <a:off x="1044328"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10344" y="5026025"/>
            <a:ext cx="4383087" cy="3962400"/>
          </a:xfrm>
          <a:prstGeom prst="rect">
            <a:avLst/>
          </a:prstGeom>
          <a:noFill/>
          <a:ln w="9525">
            <a:noFill/>
          </a:ln>
        </p:spPr>
      </p:pic>
      <p:pic>
        <p:nvPicPr>
          <p:cNvPr id="37895" name="图片 378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856" y="965200"/>
            <a:ext cx="10981432" cy="8128362"/>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6" name="矩形 5"/>
          <p:cNvSpPr/>
          <p:nvPr/>
        </p:nvSpPr>
        <p:spPr>
          <a:xfrm>
            <a:off x="8605343" y="3860731"/>
            <a:ext cx="5171551" cy="1754326"/>
          </a:xfrm>
          <a:prstGeom prst="rect">
            <a:avLst/>
          </a:prstGeom>
        </p:spPr>
        <p:txBody>
          <a:bodyPr wrap="square">
            <a:spAutoFit/>
          </a:bodyPr>
          <a:lstStyle/>
          <a:p>
            <a:pPr algn="ctr"/>
            <a:r>
              <a:rPr lang="en-US" altLang="zh-CN" sz="5400" b="1" dirty="0" err="1">
                <a:solidFill>
                  <a:srgbClr val="0070C0"/>
                </a:solidFill>
                <a:latin typeface="Arial-Rounded" pitchFamily="34" charset="0"/>
                <a:ea typeface="Arial-Rounded" pitchFamily="34" charset="0"/>
                <a:cs typeface="Arial-Rounded" pitchFamily="34" charset="0"/>
              </a:rPr>
              <a:t>Trò</a:t>
            </a:r>
            <a:r>
              <a:rPr lang="en-US" altLang="zh-CN" sz="5400" b="1" dirty="0">
                <a:solidFill>
                  <a:srgbClr val="0070C0"/>
                </a:solidFill>
                <a:latin typeface="Arial-Rounded" pitchFamily="34" charset="0"/>
                <a:ea typeface="Arial-Rounded" pitchFamily="34" charset="0"/>
                <a:cs typeface="Arial-Rounded" pitchFamily="34" charset="0"/>
              </a:rPr>
              <a:t> </a:t>
            </a:r>
            <a:r>
              <a:rPr lang="en-US" altLang="zh-CN" sz="5400" b="1" dirty="0" err="1">
                <a:solidFill>
                  <a:srgbClr val="0070C0"/>
                </a:solidFill>
                <a:latin typeface="Arial-Rounded" pitchFamily="34" charset="0"/>
                <a:ea typeface="Arial-Rounded" pitchFamily="34" charset="0"/>
                <a:cs typeface="Arial-Rounded" pitchFamily="34" charset="0"/>
              </a:rPr>
              <a:t>chơi</a:t>
            </a:r>
            <a:endParaRPr lang="en-US" altLang="zh-CN" sz="5400" b="1" dirty="0">
              <a:solidFill>
                <a:srgbClr val="0070C0"/>
              </a:solidFill>
              <a:latin typeface="Arial-Rounded" pitchFamily="34" charset="0"/>
              <a:ea typeface="Arial-Rounded" pitchFamily="34" charset="0"/>
              <a:cs typeface="Arial-Rounded" pitchFamily="34" charset="0"/>
            </a:endParaRPr>
          </a:p>
          <a:p>
            <a:pPr algn="ctr"/>
            <a:r>
              <a:rPr lang="en-US" altLang="zh-CN" sz="5400" b="1" dirty="0">
                <a:solidFill>
                  <a:srgbClr val="0070C0"/>
                </a:solidFill>
                <a:latin typeface="Arial-Rounded" pitchFamily="34" charset="0"/>
                <a:ea typeface="Arial-Rounded" pitchFamily="34" charset="0"/>
                <a:cs typeface="Arial-Rounded" pitchFamily="34" charset="0"/>
              </a:rPr>
              <a:t>LẬT MẢNH GHÉP</a:t>
            </a:r>
            <a:endParaRPr lang="zh-CN" altLang="en-US" sz="5400" b="1"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4643674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B84CB5D-11E0-4637-A902-9A33578912B4}"/>
              </a:ext>
            </a:extLst>
          </p:cNvPr>
          <p:cNvSpPr txBox="1"/>
          <p:nvPr/>
        </p:nvSpPr>
        <p:spPr>
          <a:xfrm>
            <a:off x="9020857" y="488995"/>
            <a:ext cx="6519274" cy="1447832"/>
          </a:xfrm>
          <a:prstGeom prst="rect">
            <a:avLst/>
          </a:prstGeom>
          <a:noFill/>
        </p:spPr>
        <p:txBody>
          <a:bodyPr wrap="square" rtlCol="0">
            <a:spAutoFit/>
          </a:bodyPr>
          <a:lstStyle/>
          <a:p>
            <a:r>
              <a:rPr lang="vi-VN" sz="4404" b="1">
                <a:solidFill>
                  <a:srgbClr val="6044D8"/>
                </a:solidFill>
                <a:cs typeface="Arial" panose="020B0604020202020204" pitchFamily="34" charset="0"/>
              </a:rPr>
              <a:t>RỪNG NHIỆT ĐỚI </a:t>
            </a:r>
          </a:p>
          <a:p>
            <a:r>
              <a:rPr lang="vi-VN" sz="4404" b="1">
                <a:solidFill>
                  <a:srgbClr val="6044D8"/>
                </a:solidFill>
                <a:cs typeface="Arial" panose="020B0604020202020204" pitchFamily="34" charset="0"/>
              </a:rPr>
              <a:t>CÓ NHIỀU TẦNG</a:t>
            </a:r>
            <a:endParaRPr lang="en-US" sz="4404" b="1">
              <a:solidFill>
                <a:srgbClr val="6044D8"/>
              </a:solidFill>
              <a:cs typeface="Arial" panose="020B0604020202020204" pitchFamily="34" charset="0"/>
            </a:endParaRPr>
          </a:p>
        </p:txBody>
      </p:sp>
      <p:grpSp>
        <p:nvGrpSpPr>
          <p:cNvPr id="24" name="Group 23">
            <a:extLst>
              <a:ext uri="{FF2B5EF4-FFF2-40B4-BE49-F238E27FC236}">
                <a16:creationId xmlns:a16="http://schemas.microsoft.com/office/drawing/2014/main" id="{7561620C-1B7E-4D0D-8FAD-DEDA2A16223B}"/>
              </a:ext>
            </a:extLst>
          </p:cNvPr>
          <p:cNvGrpSpPr/>
          <p:nvPr/>
        </p:nvGrpSpPr>
        <p:grpSpPr>
          <a:xfrm>
            <a:off x="8763120" y="2187040"/>
            <a:ext cx="5245741" cy="3244475"/>
            <a:chOff x="6367750" y="1575413"/>
            <a:chExt cx="3938985" cy="2357609"/>
          </a:xfrm>
        </p:grpSpPr>
        <p:sp>
          <p:nvSpPr>
            <p:cNvPr id="25" name="Diamond 24">
              <a:extLst>
                <a:ext uri="{FF2B5EF4-FFF2-40B4-BE49-F238E27FC236}">
                  <a16:creationId xmlns:a16="http://schemas.microsoft.com/office/drawing/2014/main" id="{0DB060E1-933F-421D-B3C3-1F27A72B740E}"/>
                </a:ext>
              </a:extLst>
            </p:cNvPr>
            <p:cNvSpPr/>
            <p:nvPr/>
          </p:nvSpPr>
          <p:spPr>
            <a:xfrm>
              <a:off x="6367750" y="1575413"/>
              <a:ext cx="3514380" cy="2357609"/>
            </a:xfrm>
            <a:prstGeom prst="diamond">
              <a:avLst/>
            </a:prstGeom>
            <a:solidFill>
              <a:srgbClr val="FFFF99">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26" name="TextBox 25">
              <a:extLst>
                <a:ext uri="{FF2B5EF4-FFF2-40B4-BE49-F238E27FC236}">
                  <a16:creationId xmlns:a16="http://schemas.microsoft.com/office/drawing/2014/main" id="{0D575B5C-202F-47F5-A006-C64D5A287D2B}"/>
                </a:ext>
              </a:extLst>
            </p:cNvPr>
            <p:cNvSpPr txBox="1"/>
            <p:nvPr/>
          </p:nvSpPr>
          <p:spPr>
            <a:xfrm>
              <a:off x="6924557" y="2400274"/>
              <a:ext cx="3382178" cy="682682"/>
            </a:xfrm>
            <a:prstGeom prst="rect">
              <a:avLst/>
            </a:prstGeom>
            <a:noFill/>
          </p:spPr>
          <p:txBody>
            <a:bodyPr wrap="square" rtlCol="0">
              <a:spAutoFit/>
            </a:bodyPr>
            <a:lstStyle/>
            <a:p>
              <a:r>
                <a:rPr lang="vi-VN" sz="5505" b="1">
                  <a:solidFill>
                    <a:srgbClr val="FF0000"/>
                  </a:solidFill>
                </a:rPr>
                <a:t>TẠI SAO?</a:t>
              </a:r>
              <a:endParaRPr lang="en-US" sz="5505" b="1">
                <a:solidFill>
                  <a:srgbClr val="FF0000"/>
                </a:solidFill>
              </a:endParaRPr>
            </a:p>
          </p:txBody>
        </p:sp>
      </p:grpSp>
      <p:pic>
        <p:nvPicPr>
          <p:cNvPr id="27" name="Picture 26">
            <a:extLst>
              <a:ext uri="{FF2B5EF4-FFF2-40B4-BE49-F238E27FC236}">
                <a16:creationId xmlns:a16="http://schemas.microsoft.com/office/drawing/2014/main" id="{BAC7DE85-572E-43C9-AED0-CA99B22014CC}"/>
              </a:ext>
            </a:extLst>
          </p:cNvPr>
          <p:cNvPicPr>
            <a:picLocks noChangeAspect="1"/>
          </p:cNvPicPr>
          <p:nvPr/>
        </p:nvPicPr>
        <p:blipFill rotWithShape="1">
          <a:blip r:embed="rId2"/>
          <a:srcRect l="1666" b="8233"/>
          <a:stretch/>
        </p:blipFill>
        <p:spPr>
          <a:xfrm>
            <a:off x="1001888" y="401422"/>
            <a:ext cx="5615670" cy="8483330"/>
          </a:xfrm>
          <a:prstGeom prst="rect">
            <a:avLst/>
          </a:prstGeom>
        </p:spPr>
      </p:pic>
      <p:sp>
        <p:nvSpPr>
          <p:cNvPr id="28" name="TextBox 27">
            <a:extLst>
              <a:ext uri="{FF2B5EF4-FFF2-40B4-BE49-F238E27FC236}">
                <a16:creationId xmlns:a16="http://schemas.microsoft.com/office/drawing/2014/main" id="{0A735D43-688C-477C-97D5-1289A8C24E1E}"/>
              </a:ext>
            </a:extLst>
          </p:cNvPr>
          <p:cNvSpPr txBox="1"/>
          <p:nvPr/>
        </p:nvSpPr>
        <p:spPr>
          <a:xfrm>
            <a:off x="348832" y="8899188"/>
            <a:ext cx="6408712" cy="553998"/>
          </a:xfrm>
          <a:prstGeom prst="rect">
            <a:avLst/>
          </a:prstGeom>
          <a:noFill/>
        </p:spPr>
        <p:txBody>
          <a:bodyPr wrap="square" rtlCol="0">
            <a:spAutoFit/>
          </a:bodyPr>
          <a:lstStyle/>
          <a:p>
            <a:r>
              <a:rPr lang="en-US">
                <a:solidFill>
                  <a:srgbClr val="2409ED"/>
                </a:solidFill>
              </a:rPr>
              <a:t>HÌnh 1. Cấu trúc rừng mưa nhiệt đới</a:t>
            </a:r>
          </a:p>
        </p:txBody>
      </p:sp>
    </p:spTree>
    <p:extLst>
      <p:ext uri="{BB962C8B-B14F-4D97-AF65-F5344CB8AC3E}">
        <p14:creationId xmlns:p14="http://schemas.microsoft.com/office/powerpoint/2010/main" val="302101033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5C7A5E-9FB0-457F-85EF-E66192054C86}"/>
              </a:ext>
            </a:extLst>
          </p:cNvPr>
          <p:cNvPicPr>
            <a:picLocks noChangeAspect="1"/>
          </p:cNvPicPr>
          <p:nvPr/>
        </p:nvPicPr>
        <p:blipFill rotWithShape="1">
          <a:blip r:embed="rId3"/>
          <a:srcRect l="1666" b="8233"/>
          <a:stretch/>
        </p:blipFill>
        <p:spPr>
          <a:xfrm>
            <a:off x="176291" y="0"/>
            <a:ext cx="5098318" cy="7701791"/>
          </a:xfrm>
          <a:prstGeom prst="rect">
            <a:avLst/>
          </a:prstGeom>
        </p:spPr>
      </p:pic>
      <p:pic>
        <p:nvPicPr>
          <p:cNvPr id="5" name="Picture 4">
            <a:extLst>
              <a:ext uri="{FF2B5EF4-FFF2-40B4-BE49-F238E27FC236}">
                <a16:creationId xmlns:a16="http://schemas.microsoft.com/office/drawing/2014/main" id="{AEFF3F1D-4695-49D8-8062-5D254840BCEE}"/>
              </a:ext>
            </a:extLst>
          </p:cNvPr>
          <p:cNvPicPr>
            <a:picLocks noChangeAspect="1"/>
          </p:cNvPicPr>
          <p:nvPr/>
        </p:nvPicPr>
        <p:blipFill>
          <a:blip r:embed="rId4"/>
          <a:stretch>
            <a:fillRect/>
          </a:stretch>
        </p:blipFill>
        <p:spPr>
          <a:xfrm>
            <a:off x="896535" y="7535808"/>
            <a:ext cx="1560074" cy="1232328"/>
          </a:xfrm>
          <a:prstGeom prst="rect">
            <a:avLst/>
          </a:prstGeom>
        </p:spPr>
      </p:pic>
      <p:pic>
        <p:nvPicPr>
          <p:cNvPr id="6" name="Picture 5">
            <a:extLst>
              <a:ext uri="{FF2B5EF4-FFF2-40B4-BE49-F238E27FC236}">
                <a16:creationId xmlns:a16="http://schemas.microsoft.com/office/drawing/2014/main" id="{2AFB81E7-7B59-467B-9141-7A53E937C0FC}"/>
              </a:ext>
            </a:extLst>
          </p:cNvPr>
          <p:cNvPicPr>
            <a:picLocks noChangeAspect="1"/>
          </p:cNvPicPr>
          <p:nvPr/>
        </p:nvPicPr>
        <p:blipFill>
          <a:blip r:embed="rId5"/>
          <a:stretch>
            <a:fillRect/>
          </a:stretch>
        </p:blipFill>
        <p:spPr>
          <a:xfrm>
            <a:off x="2767103" y="7535808"/>
            <a:ext cx="865252" cy="970130"/>
          </a:xfrm>
          <a:prstGeom prst="rect">
            <a:avLst/>
          </a:prstGeom>
        </p:spPr>
      </p:pic>
      <p:pic>
        <p:nvPicPr>
          <p:cNvPr id="7" name="Picture 6">
            <a:extLst>
              <a:ext uri="{FF2B5EF4-FFF2-40B4-BE49-F238E27FC236}">
                <a16:creationId xmlns:a16="http://schemas.microsoft.com/office/drawing/2014/main" id="{D0E0B812-2C9F-4690-A6B5-8341EB3A1A1F}"/>
              </a:ext>
            </a:extLst>
          </p:cNvPr>
          <p:cNvPicPr>
            <a:picLocks noChangeAspect="1"/>
          </p:cNvPicPr>
          <p:nvPr/>
        </p:nvPicPr>
        <p:blipFill>
          <a:blip r:embed="rId5"/>
          <a:stretch>
            <a:fillRect/>
          </a:stretch>
        </p:blipFill>
        <p:spPr>
          <a:xfrm>
            <a:off x="6454033" y="7584812"/>
            <a:ext cx="865252" cy="970130"/>
          </a:xfrm>
          <a:prstGeom prst="rect">
            <a:avLst/>
          </a:prstGeom>
        </p:spPr>
      </p:pic>
      <p:pic>
        <p:nvPicPr>
          <p:cNvPr id="8" name="Picture 7">
            <a:extLst>
              <a:ext uri="{FF2B5EF4-FFF2-40B4-BE49-F238E27FC236}">
                <a16:creationId xmlns:a16="http://schemas.microsoft.com/office/drawing/2014/main" id="{C4EA415D-9E39-4620-90B2-4277BF8DA402}"/>
              </a:ext>
            </a:extLst>
          </p:cNvPr>
          <p:cNvPicPr>
            <a:picLocks noChangeAspect="1"/>
          </p:cNvPicPr>
          <p:nvPr/>
        </p:nvPicPr>
        <p:blipFill rotWithShape="1">
          <a:blip r:embed="rId6"/>
          <a:srcRect t="27418" r="71843" b="15244"/>
          <a:stretch/>
        </p:blipFill>
        <p:spPr>
          <a:xfrm>
            <a:off x="10004950" y="7611433"/>
            <a:ext cx="1133260" cy="894505"/>
          </a:xfrm>
          <a:prstGeom prst="rect">
            <a:avLst/>
          </a:prstGeom>
        </p:spPr>
      </p:pic>
      <p:sp>
        <p:nvSpPr>
          <p:cNvPr id="9" name="TextBox 8">
            <a:extLst>
              <a:ext uri="{FF2B5EF4-FFF2-40B4-BE49-F238E27FC236}">
                <a16:creationId xmlns:a16="http://schemas.microsoft.com/office/drawing/2014/main" id="{55C26FCB-779A-48B7-869C-4780E0A1577C}"/>
              </a:ext>
            </a:extLst>
          </p:cNvPr>
          <p:cNvSpPr txBox="1"/>
          <p:nvPr/>
        </p:nvSpPr>
        <p:spPr>
          <a:xfrm>
            <a:off x="403039" y="8839902"/>
            <a:ext cx="2547066" cy="584775"/>
          </a:xfrm>
          <a:prstGeom prst="rect">
            <a:avLst/>
          </a:prstGeom>
          <a:noFill/>
        </p:spPr>
        <p:txBody>
          <a:bodyPr wrap="square" rtlCol="0">
            <a:spAutoFit/>
          </a:bodyPr>
          <a:lstStyle/>
          <a:p>
            <a:r>
              <a:rPr lang="vi-VN" sz="3200">
                <a:solidFill>
                  <a:srgbClr val="0070C0"/>
                </a:solidFill>
              </a:rPr>
              <a:t>Nhiệt độ cao</a:t>
            </a:r>
            <a:endParaRPr lang="en-US" sz="3200">
              <a:solidFill>
                <a:srgbClr val="0070C0"/>
              </a:solidFill>
            </a:endParaRPr>
          </a:p>
        </p:txBody>
      </p:sp>
      <p:grpSp>
        <p:nvGrpSpPr>
          <p:cNvPr id="10" name="Group 9">
            <a:extLst>
              <a:ext uri="{FF2B5EF4-FFF2-40B4-BE49-F238E27FC236}">
                <a16:creationId xmlns:a16="http://schemas.microsoft.com/office/drawing/2014/main" id="{7BA17C52-5AD4-436F-9A3F-B94F16676DCC}"/>
              </a:ext>
            </a:extLst>
          </p:cNvPr>
          <p:cNvGrpSpPr/>
          <p:nvPr/>
        </p:nvGrpSpPr>
        <p:grpSpPr>
          <a:xfrm>
            <a:off x="4204404" y="7522698"/>
            <a:ext cx="2547066" cy="1958715"/>
            <a:chOff x="3183875" y="5391139"/>
            <a:chExt cx="1850834" cy="1423307"/>
          </a:xfrm>
        </p:grpSpPr>
        <p:pic>
          <p:nvPicPr>
            <p:cNvPr id="11" name="Picture 10">
              <a:extLst>
                <a:ext uri="{FF2B5EF4-FFF2-40B4-BE49-F238E27FC236}">
                  <a16:creationId xmlns:a16="http://schemas.microsoft.com/office/drawing/2014/main" id="{F4D6B56E-B85D-41B7-B3A0-0F86F5F6C8A7}"/>
                </a:ext>
              </a:extLst>
            </p:cNvPr>
            <p:cNvPicPr>
              <a:picLocks noChangeAspect="1"/>
            </p:cNvPicPr>
            <p:nvPr/>
          </p:nvPicPr>
          <p:blipFill>
            <a:blip r:embed="rId7"/>
            <a:stretch>
              <a:fillRect/>
            </a:stretch>
          </p:blipFill>
          <p:spPr>
            <a:xfrm>
              <a:off x="3398884" y="5391139"/>
              <a:ext cx="885949" cy="905001"/>
            </a:xfrm>
            <a:prstGeom prst="rect">
              <a:avLst/>
            </a:prstGeom>
          </p:spPr>
        </p:pic>
        <p:sp>
          <p:nvSpPr>
            <p:cNvPr id="12" name="TextBox 11">
              <a:extLst>
                <a:ext uri="{FF2B5EF4-FFF2-40B4-BE49-F238E27FC236}">
                  <a16:creationId xmlns:a16="http://schemas.microsoft.com/office/drawing/2014/main" id="{92D849BA-401A-4B0D-AE6F-A67661B84A14}"/>
                </a:ext>
              </a:extLst>
            </p:cNvPr>
            <p:cNvSpPr txBox="1"/>
            <p:nvPr/>
          </p:nvSpPr>
          <p:spPr>
            <a:xfrm>
              <a:off x="3183875" y="6389517"/>
              <a:ext cx="1850834" cy="424929"/>
            </a:xfrm>
            <a:prstGeom prst="rect">
              <a:avLst/>
            </a:prstGeom>
            <a:noFill/>
          </p:spPr>
          <p:txBody>
            <a:bodyPr wrap="square" rtlCol="0">
              <a:spAutoFit/>
            </a:bodyPr>
            <a:lstStyle/>
            <a:p>
              <a:r>
                <a:rPr lang="vi-VN" sz="3200">
                  <a:solidFill>
                    <a:srgbClr val="0070C0"/>
                  </a:solidFill>
                </a:rPr>
                <a:t>Độ ẩm lớn</a:t>
              </a:r>
              <a:endParaRPr lang="en-US" sz="3200">
                <a:solidFill>
                  <a:srgbClr val="0070C0"/>
                </a:solidFill>
              </a:endParaRPr>
            </a:p>
          </p:txBody>
        </p:sp>
      </p:grpSp>
      <p:grpSp>
        <p:nvGrpSpPr>
          <p:cNvPr id="13" name="Group 12">
            <a:extLst>
              <a:ext uri="{FF2B5EF4-FFF2-40B4-BE49-F238E27FC236}">
                <a16:creationId xmlns:a16="http://schemas.microsoft.com/office/drawing/2014/main" id="{9F1CBAD3-7123-40C6-8826-05380DF8D8F8}"/>
              </a:ext>
            </a:extLst>
          </p:cNvPr>
          <p:cNvGrpSpPr/>
          <p:nvPr/>
        </p:nvGrpSpPr>
        <p:grpSpPr>
          <a:xfrm>
            <a:off x="7647706" y="7368500"/>
            <a:ext cx="2655505" cy="2056178"/>
            <a:chOff x="5685962" y="5279091"/>
            <a:chExt cx="1929632" cy="1494129"/>
          </a:xfrm>
        </p:grpSpPr>
        <p:pic>
          <p:nvPicPr>
            <p:cNvPr id="14" name="Picture 13">
              <a:extLst>
                <a:ext uri="{FF2B5EF4-FFF2-40B4-BE49-F238E27FC236}">
                  <a16:creationId xmlns:a16="http://schemas.microsoft.com/office/drawing/2014/main" id="{D336D84C-B98A-40C8-961D-EBE0B9FA632B}"/>
                </a:ext>
              </a:extLst>
            </p:cNvPr>
            <p:cNvPicPr>
              <a:picLocks noChangeAspect="1"/>
            </p:cNvPicPr>
            <p:nvPr/>
          </p:nvPicPr>
          <p:blipFill>
            <a:blip r:embed="rId8"/>
            <a:stretch>
              <a:fillRect/>
            </a:stretch>
          </p:blipFill>
          <p:spPr>
            <a:xfrm>
              <a:off x="5685962" y="5279091"/>
              <a:ext cx="1276528" cy="1019317"/>
            </a:xfrm>
            <a:prstGeom prst="rect">
              <a:avLst/>
            </a:prstGeom>
          </p:spPr>
        </p:pic>
        <p:sp>
          <p:nvSpPr>
            <p:cNvPr id="15" name="TextBox 14">
              <a:extLst>
                <a:ext uri="{FF2B5EF4-FFF2-40B4-BE49-F238E27FC236}">
                  <a16:creationId xmlns:a16="http://schemas.microsoft.com/office/drawing/2014/main" id="{8F0A623E-C140-46B0-8AA3-8AD1DE3E05DB}"/>
                </a:ext>
              </a:extLst>
            </p:cNvPr>
            <p:cNvSpPr txBox="1"/>
            <p:nvPr/>
          </p:nvSpPr>
          <p:spPr>
            <a:xfrm>
              <a:off x="5764760" y="6348291"/>
              <a:ext cx="1850834" cy="424929"/>
            </a:xfrm>
            <a:prstGeom prst="rect">
              <a:avLst/>
            </a:prstGeom>
            <a:noFill/>
          </p:spPr>
          <p:txBody>
            <a:bodyPr wrap="square" rtlCol="0">
              <a:spAutoFit/>
            </a:bodyPr>
            <a:lstStyle/>
            <a:p>
              <a:r>
                <a:rPr lang="vi-VN" sz="3200">
                  <a:solidFill>
                    <a:srgbClr val="0070C0"/>
                  </a:solidFill>
                </a:rPr>
                <a:t>Mưa nhiều</a:t>
              </a:r>
              <a:endParaRPr lang="en-US" sz="3200">
                <a:solidFill>
                  <a:srgbClr val="0070C0"/>
                </a:solidFill>
              </a:endParaRPr>
            </a:p>
          </p:txBody>
        </p:sp>
      </p:grpSp>
      <p:grpSp>
        <p:nvGrpSpPr>
          <p:cNvPr id="16" name="Group 15">
            <a:extLst>
              <a:ext uri="{FF2B5EF4-FFF2-40B4-BE49-F238E27FC236}">
                <a16:creationId xmlns:a16="http://schemas.microsoft.com/office/drawing/2014/main" id="{98BEF2DF-EAEE-46A1-924C-95B7589CA9B7}"/>
              </a:ext>
            </a:extLst>
          </p:cNvPr>
          <p:cNvGrpSpPr/>
          <p:nvPr/>
        </p:nvGrpSpPr>
        <p:grpSpPr>
          <a:xfrm>
            <a:off x="11307885" y="7042150"/>
            <a:ext cx="4138041" cy="2382531"/>
            <a:chOff x="8345644" y="5041946"/>
            <a:chExt cx="3006922" cy="1731274"/>
          </a:xfrm>
        </p:grpSpPr>
        <p:pic>
          <p:nvPicPr>
            <p:cNvPr id="17" name="Picture 16">
              <a:extLst>
                <a:ext uri="{FF2B5EF4-FFF2-40B4-BE49-F238E27FC236}">
                  <a16:creationId xmlns:a16="http://schemas.microsoft.com/office/drawing/2014/main" id="{049EE2F7-5233-4BA7-B412-494009DDDFAA}"/>
                </a:ext>
              </a:extLst>
            </p:cNvPr>
            <p:cNvPicPr>
              <a:picLocks noChangeAspect="1"/>
            </p:cNvPicPr>
            <p:nvPr/>
          </p:nvPicPr>
          <p:blipFill rotWithShape="1">
            <a:blip r:embed="rId6"/>
            <a:srcRect l="33794" r="22558"/>
            <a:stretch/>
          </p:blipFill>
          <p:spPr>
            <a:xfrm>
              <a:off x="9033478" y="5041946"/>
              <a:ext cx="1276528" cy="1133633"/>
            </a:xfrm>
            <a:prstGeom prst="rect">
              <a:avLst/>
            </a:prstGeom>
          </p:spPr>
        </p:pic>
        <p:sp>
          <p:nvSpPr>
            <p:cNvPr id="18" name="TextBox 17">
              <a:extLst>
                <a:ext uri="{FF2B5EF4-FFF2-40B4-BE49-F238E27FC236}">
                  <a16:creationId xmlns:a16="http://schemas.microsoft.com/office/drawing/2014/main" id="{19E2EBF2-222D-4A01-8953-190DD2BF9531}"/>
                </a:ext>
              </a:extLst>
            </p:cNvPr>
            <p:cNvSpPr txBox="1"/>
            <p:nvPr/>
          </p:nvSpPr>
          <p:spPr>
            <a:xfrm>
              <a:off x="8345644" y="6348291"/>
              <a:ext cx="3006922" cy="424929"/>
            </a:xfrm>
            <a:prstGeom prst="rect">
              <a:avLst/>
            </a:prstGeom>
            <a:noFill/>
          </p:spPr>
          <p:txBody>
            <a:bodyPr wrap="square" rtlCol="0">
              <a:spAutoFit/>
            </a:bodyPr>
            <a:lstStyle/>
            <a:p>
              <a:r>
                <a:rPr lang="vi-VN" sz="3200">
                  <a:solidFill>
                    <a:srgbClr val="0070C0"/>
                  </a:solidFill>
                </a:rPr>
                <a:t>Thực vật phát triển</a:t>
              </a:r>
              <a:endParaRPr lang="en-US" sz="3200">
                <a:solidFill>
                  <a:srgbClr val="0070C0"/>
                </a:solidFill>
              </a:endParaRPr>
            </a:p>
          </p:txBody>
        </p:sp>
      </p:grpSp>
      <p:pic>
        <p:nvPicPr>
          <p:cNvPr id="19" name="Picture 18">
            <a:extLst>
              <a:ext uri="{FF2B5EF4-FFF2-40B4-BE49-F238E27FC236}">
                <a16:creationId xmlns:a16="http://schemas.microsoft.com/office/drawing/2014/main" id="{CF685A37-729D-4F64-AD0F-A7A4C7C9F6C4}"/>
              </a:ext>
            </a:extLst>
          </p:cNvPr>
          <p:cNvPicPr>
            <a:picLocks noChangeAspect="1"/>
          </p:cNvPicPr>
          <p:nvPr/>
        </p:nvPicPr>
        <p:blipFill rotWithShape="1">
          <a:blip r:embed="rId9"/>
          <a:srcRect t="3945" r="1636" b="3419"/>
          <a:stretch/>
        </p:blipFill>
        <p:spPr>
          <a:xfrm>
            <a:off x="10497162" y="132596"/>
            <a:ext cx="6281126" cy="6152939"/>
          </a:xfrm>
          <a:prstGeom prst="rect">
            <a:avLst/>
          </a:prstGeom>
        </p:spPr>
      </p:pic>
      <p:sp>
        <p:nvSpPr>
          <p:cNvPr id="20" name="TextBox 19">
            <a:extLst>
              <a:ext uri="{FF2B5EF4-FFF2-40B4-BE49-F238E27FC236}">
                <a16:creationId xmlns:a16="http://schemas.microsoft.com/office/drawing/2014/main" id="{403310A4-120C-4AFA-9AC6-AF6B7B5962E8}"/>
              </a:ext>
            </a:extLst>
          </p:cNvPr>
          <p:cNvSpPr txBox="1"/>
          <p:nvPr/>
        </p:nvSpPr>
        <p:spPr>
          <a:xfrm>
            <a:off x="5998227" y="2404674"/>
            <a:ext cx="4314849" cy="2803332"/>
          </a:xfrm>
          <a:prstGeom prst="rect">
            <a:avLst/>
          </a:prstGeom>
          <a:solidFill>
            <a:srgbClr val="FFFF99"/>
          </a:solidFill>
          <a:ln>
            <a:solidFill>
              <a:srgbClr val="00B0F0"/>
            </a:solidFill>
            <a:prstDash val="sysDash"/>
          </a:ln>
        </p:spPr>
        <p:txBody>
          <a:bodyPr wrap="square" rtlCol="0">
            <a:spAutoFit/>
          </a:bodyPr>
          <a:lstStyle/>
          <a:p>
            <a:pPr algn="just"/>
            <a:r>
              <a:rPr lang="vi-VN" sz="4404">
                <a:solidFill>
                  <a:srgbClr val="6044D8"/>
                </a:solidFill>
                <a:cs typeface="Arial" panose="020B0604020202020204" pitchFamily="34" charset="0"/>
              </a:rPr>
              <a:t>Mỗi tầng cần một lượng ánh sáng Mặt trời khác nhau</a:t>
            </a:r>
            <a:endParaRPr lang="en-US" sz="4404">
              <a:solidFill>
                <a:srgbClr val="6044D8"/>
              </a:solidFill>
              <a:cs typeface="Arial" panose="020B0604020202020204" pitchFamily="34" charset="0"/>
            </a:endParaRPr>
          </a:p>
        </p:txBody>
      </p:sp>
      <p:sp>
        <p:nvSpPr>
          <p:cNvPr id="21" name="TextBox 20">
            <a:extLst>
              <a:ext uri="{FF2B5EF4-FFF2-40B4-BE49-F238E27FC236}">
                <a16:creationId xmlns:a16="http://schemas.microsoft.com/office/drawing/2014/main" id="{5A17F462-2250-4450-A0F7-E36E6B5921B5}"/>
              </a:ext>
            </a:extLst>
          </p:cNvPr>
          <p:cNvSpPr txBox="1"/>
          <p:nvPr/>
        </p:nvSpPr>
        <p:spPr>
          <a:xfrm>
            <a:off x="6028771" y="3040799"/>
            <a:ext cx="4314849" cy="2125582"/>
          </a:xfrm>
          <a:prstGeom prst="rect">
            <a:avLst/>
          </a:prstGeom>
          <a:solidFill>
            <a:srgbClr val="FFFF99"/>
          </a:solidFill>
          <a:ln>
            <a:solidFill>
              <a:srgbClr val="00B0F0"/>
            </a:solidFill>
            <a:prstDash val="sysDash"/>
          </a:ln>
        </p:spPr>
        <p:txBody>
          <a:bodyPr wrap="square" rtlCol="0">
            <a:spAutoFit/>
          </a:bodyPr>
          <a:lstStyle/>
          <a:p>
            <a:pPr algn="just"/>
            <a:r>
              <a:rPr lang="vi-VN" sz="4404">
                <a:solidFill>
                  <a:srgbClr val="6044D8"/>
                </a:solidFill>
                <a:cs typeface="Arial" panose="020B0604020202020204" pitchFamily="34" charset="0"/>
              </a:rPr>
              <a:t>Các tầng cao hơn là các tầng thân gỗ</a:t>
            </a:r>
            <a:endParaRPr lang="en-US" sz="4404">
              <a:solidFill>
                <a:srgbClr val="6044D8"/>
              </a:solidFill>
              <a:cs typeface="Arial" panose="020B0604020202020204" pitchFamily="34" charset="0"/>
            </a:endParaRPr>
          </a:p>
        </p:txBody>
      </p:sp>
      <p:sp>
        <p:nvSpPr>
          <p:cNvPr id="22" name="TextBox 21">
            <a:extLst>
              <a:ext uri="{FF2B5EF4-FFF2-40B4-BE49-F238E27FC236}">
                <a16:creationId xmlns:a16="http://schemas.microsoft.com/office/drawing/2014/main" id="{A3E4A0F0-56FE-4B6A-AD7B-6335BD764A4D}"/>
              </a:ext>
            </a:extLst>
          </p:cNvPr>
          <p:cNvSpPr txBox="1"/>
          <p:nvPr/>
        </p:nvSpPr>
        <p:spPr>
          <a:xfrm>
            <a:off x="6013500" y="2946086"/>
            <a:ext cx="4314849" cy="2125582"/>
          </a:xfrm>
          <a:prstGeom prst="rect">
            <a:avLst/>
          </a:prstGeom>
          <a:solidFill>
            <a:srgbClr val="FFFF99"/>
          </a:solidFill>
          <a:ln>
            <a:solidFill>
              <a:srgbClr val="00B0F0"/>
            </a:solidFill>
            <a:prstDash val="sysDash"/>
          </a:ln>
        </p:spPr>
        <p:txBody>
          <a:bodyPr wrap="square" rtlCol="0">
            <a:spAutoFit/>
          </a:bodyPr>
          <a:lstStyle/>
          <a:p>
            <a:pPr algn="just"/>
            <a:r>
              <a:rPr lang="vi-VN" sz="4404">
                <a:solidFill>
                  <a:srgbClr val="6044D8"/>
                </a:solidFill>
                <a:cs typeface="Arial" panose="020B0604020202020204" pitchFamily="34" charset="0"/>
              </a:rPr>
              <a:t>Tầng dưới là cây bụi, tầm gửi, dây leo</a:t>
            </a:r>
            <a:endParaRPr lang="en-US" sz="4404">
              <a:solidFill>
                <a:srgbClr val="6044D8"/>
              </a:solidFill>
              <a:cs typeface="Arial" panose="020B0604020202020204" pitchFamily="34" charset="0"/>
            </a:endParaRPr>
          </a:p>
        </p:txBody>
      </p:sp>
      <p:sp>
        <p:nvSpPr>
          <p:cNvPr id="23" name="TextBox 22">
            <a:extLst>
              <a:ext uri="{FF2B5EF4-FFF2-40B4-BE49-F238E27FC236}">
                <a16:creationId xmlns:a16="http://schemas.microsoft.com/office/drawing/2014/main" id="{BE882F99-67FC-4BCE-AECD-494B51D4D77B}"/>
              </a:ext>
            </a:extLst>
          </p:cNvPr>
          <p:cNvSpPr txBox="1"/>
          <p:nvPr/>
        </p:nvSpPr>
        <p:spPr>
          <a:xfrm>
            <a:off x="4926558" y="383420"/>
            <a:ext cx="6519274" cy="1108893"/>
          </a:xfrm>
          <a:prstGeom prst="rect">
            <a:avLst/>
          </a:prstGeom>
          <a:noFill/>
        </p:spPr>
        <p:txBody>
          <a:bodyPr wrap="square" rtlCol="0">
            <a:spAutoFit/>
          </a:bodyPr>
          <a:lstStyle/>
          <a:p>
            <a:pPr algn="ctr"/>
            <a:r>
              <a:rPr lang="vi-VN" sz="3303" b="1">
                <a:solidFill>
                  <a:srgbClr val="6044D8"/>
                </a:solidFill>
                <a:cs typeface="Arial" panose="020B0604020202020204" pitchFamily="34" charset="0"/>
              </a:rPr>
              <a:t>RỪNG NHIỆT ĐỚI </a:t>
            </a:r>
          </a:p>
          <a:p>
            <a:pPr algn="ctr"/>
            <a:r>
              <a:rPr lang="vi-VN" sz="3303" b="1">
                <a:solidFill>
                  <a:srgbClr val="6044D8"/>
                </a:solidFill>
                <a:cs typeface="Arial" panose="020B0604020202020204" pitchFamily="34" charset="0"/>
              </a:rPr>
              <a:t>CÓ NHIỀU TẦNG</a:t>
            </a:r>
            <a:endParaRPr lang="en-US" sz="3303" b="1">
              <a:solidFill>
                <a:srgbClr val="6044D8"/>
              </a:solidFill>
              <a:cs typeface="Arial" panose="020B0604020202020204" pitchFamily="34" charset="0"/>
            </a:endParaRPr>
          </a:p>
        </p:txBody>
      </p:sp>
    </p:spTree>
    <p:extLst>
      <p:ext uri="{BB962C8B-B14F-4D97-AF65-F5344CB8AC3E}">
        <p14:creationId xmlns:p14="http://schemas.microsoft.com/office/powerpoint/2010/main" val="361489549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0" grpId="1" animBg="1"/>
      <p:bldP spid="21" grpId="0" animBg="1"/>
      <p:bldP spid="21" grpId="1" animBg="1"/>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707886"/>
          </a:xfrm>
          <a:prstGeom prst="rect">
            <a:avLst/>
          </a:prstGeom>
          <a:noFill/>
        </p:spPr>
        <p:txBody>
          <a:bodyPr wrap="square" rtlCol="0">
            <a:spAutoFit/>
          </a:bodyPr>
          <a:lstStyle/>
          <a:p>
            <a:r>
              <a:rPr lang="en-US" sz="4000" b="1">
                <a:solidFill>
                  <a:schemeClr val="bg1"/>
                </a:solidFill>
                <a:cs typeface="Arial" panose="020B0604020202020204" pitchFamily="34" charset="0"/>
              </a:rPr>
              <a:t>Đặc điểm rừng nhiệt đới</a:t>
            </a:r>
            <a:endParaRPr lang="en-US" sz="4000"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295394D-95E0-4FC3-A21E-4A59B75A401B}"/>
              </a:ext>
            </a:extLst>
          </p:cNvPr>
          <p:cNvSpPr txBox="1"/>
          <p:nvPr/>
        </p:nvSpPr>
        <p:spPr>
          <a:xfrm>
            <a:off x="745314" y="1316594"/>
            <a:ext cx="16438127" cy="830997"/>
          </a:xfrm>
          <a:prstGeom prst="rect">
            <a:avLst/>
          </a:prstGeom>
          <a:noFill/>
        </p:spPr>
        <p:txBody>
          <a:bodyPr wrap="square" rtlCol="0">
            <a:spAutoFit/>
          </a:bodyPr>
          <a:lstStyle/>
          <a:p>
            <a:r>
              <a:rPr lang="en-US" sz="4800">
                <a:solidFill>
                  <a:srgbClr val="FF0000"/>
                </a:solidFill>
              </a:rPr>
              <a:t>So sánh rừng mưa nhiệt đới và rừng nhiệt đới gió mùa</a:t>
            </a:r>
          </a:p>
        </p:txBody>
      </p:sp>
      <p:graphicFrame>
        <p:nvGraphicFramePr>
          <p:cNvPr id="11" name="Table 11">
            <a:extLst>
              <a:ext uri="{FF2B5EF4-FFF2-40B4-BE49-F238E27FC236}">
                <a16:creationId xmlns:a16="http://schemas.microsoft.com/office/drawing/2014/main" id="{132989A3-63D3-4A53-8A19-DC0626C89741}"/>
              </a:ext>
            </a:extLst>
          </p:cNvPr>
          <p:cNvGraphicFramePr>
            <a:graphicFrameLocks noGrp="1"/>
          </p:cNvGraphicFramePr>
          <p:nvPr>
            <p:extLst>
              <p:ext uri="{D42A27DB-BD31-4B8C-83A1-F6EECF244321}">
                <p14:modId xmlns:p14="http://schemas.microsoft.com/office/powerpoint/2010/main" val="2908574953"/>
              </p:ext>
            </p:extLst>
          </p:nvPr>
        </p:nvGraphicFramePr>
        <p:xfrm>
          <a:off x="324248" y="2148526"/>
          <a:ext cx="16438128" cy="7197880"/>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val="1554420447"/>
                    </a:ext>
                  </a:extLst>
                </a:gridCol>
                <a:gridCol w="6840760">
                  <a:extLst>
                    <a:ext uri="{9D8B030D-6E8A-4147-A177-3AD203B41FA5}">
                      <a16:colId xmlns:a16="http://schemas.microsoft.com/office/drawing/2014/main" val="4142738261"/>
                    </a:ext>
                  </a:extLst>
                </a:gridCol>
                <a:gridCol w="6501024">
                  <a:extLst>
                    <a:ext uri="{9D8B030D-6E8A-4147-A177-3AD203B41FA5}">
                      <a16:colId xmlns:a16="http://schemas.microsoft.com/office/drawing/2014/main" val="3736573377"/>
                    </a:ext>
                  </a:extLst>
                </a:gridCol>
              </a:tblGrid>
              <a:tr h="1221216">
                <a:tc>
                  <a:txBody>
                    <a:bodyPr/>
                    <a:lstStyle/>
                    <a:p>
                      <a:endParaRPr lang="en-US"/>
                    </a:p>
                  </a:txBody>
                  <a:tcPr>
                    <a:solidFill>
                      <a:srgbClr val="0070C0"/>
                    </a:solidFill>
                  </a:tcPr>
                </a:tc>
                <a:tc>
                  <a:txBody>
                    <a:bodyPr/>
                    <a:lstStyle/>
                    <a:p>
                      <a:endParaRPr lang="en-US"/>
                    </a:p>
                  </a:txBody>
                  <a:tcPr>
                    <a:solidFill>
                      <a:srgbClr val="0070C0"/>
                    </a:solidFill>
                  </a:tcPr>
                </a:tc>
                <a:tc>
                  <a:txBody>
                    <a:bodyPr/>
                    <a:lstStyle/>
                    <a:p>
                      <a:endParaRPr lang="en-US"/>
                    </a:p>
                  </a:txBody>
                  <a:tcPr>
                    <a:solidFill>
                      <a:srgbClr val="0070C0"/>
                    </a:solidFill>
                  </a:tcPr>
                </a:tc>
                <a:extLst>
                  <a:ext uri="{0D108BD9-81ED-4DB2-BD59-A6C34878D82A}">
                    <a16:rowId xmlns:a16="http://schemas.microsoft.com/office/drawing/2014/main" val="4161714795"/>
                  </a:ext>
                </a:extLst>
              </a:tr>
              <a:tr h="1838111">
                <a:tc>
                  <a:txBody>
                    <a:bodyPr/>
                    <a:lstStyle/>
                    <a:p>
                      <a:endParaRPr lang="en-US"/>
                    </a:p>
                  </a:txBody>
                  <a:tcPr>
                    <a:solidFill>
                      <a:srgbClr val="FFEFAB"/>
                    </a:solidFill>
                  </a:tcPr>
                </a:tc>
                <a:tc>
                  <a:txBody>
                    <a:bodyPr/>
                    <a:lstStyle/>
                    <a:p>
                      <a:endParaRPr lang="en-US"/>
                    </a:p>
                  </a:txBody>
                  <a:tcPr>
                    <a:solidFill>
                      <a:srgbClr val="FFEFAB"/>
                    </a:solidFill>
                  </a:tcPr>
                </a:tc>
                <a:tc>
                  <a:txBody>
                    <a:bodyPr/>
                    <a:lstStyle/>
                    <a:p>
                      <a:endParaRPr lang="en-US"/>
                    </a:p>
                  </a:txBody>
                  <a:tcPr>
                    <a:solidFill>
                      <a:srgbClr val="FFEFAB"/>
                    </a:solidFill>
                  </a:tcPr>
                </a:tc>
                <a:extLst>
                  <a:ext uri="{0D108BD9-81ED-4DB2-BD59-A6C34878D82A}">
                    <a16:rowId xmlns:a16="http://schemas.microsoft.com/office/drawing/2014/main" val="1832653829"/>
                  </a:ext>
                </a:extLst>
              </a:tr>
              <a:tr h="183811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32638393"/>
                  </a:ext>
                </a:extLst>
              </a:tr>
              <a:tr h="2300442">
                <a:tc>
                  <a:txBody>
                    <a:bodyPr/>
                    <a:lstStyle/>
                    <a:p>
                      <a:endParaRPr lang="en-US"/>
                    </a:p>
                  </a:txBody>
                  <a:tcPr>
                    <a:solidFill>
                      <a:srgbClr val="FFEB71"/>
                    </a:solidFill>
                  </a:tcPr>
                </a:tc>
                <a:tc>
                  <a:txBody>
                    <a:bodyPr/>
                    <a:lstStyle/>
                    <a:p>
                      <a:endParaRPr lang="en-US"/>
                    </a:p>
                  </a:txBody>
                  <a:tcPr>
                    <a:solidFill>
                      <a:srgbClr val="FFEB71"/>
                    </a:solidFill>
                  </a:tcPr>
                </a:tc>
                <a:tc>
                  <a:txBody>
                    <a:bodyPr/>
                    <a:lstStyle/>
                    <a:p>
                      <a:endParaRPr lang="en-US"/>
                    </a:p>
                  </a:txBody>
                  <a:tcPr>
                    <a:solidFill>
                      <a:srgbClr val="FFEB71"/>
                    </a:solidFill>
                  </a:tcPr>
                </a:tc>
                <a:extLst>
                  <a:ext uri="{0D108BD9-81ED-4DB2-BD59-A6C34878D82A}">
                    <a16:rowId xmlns:a16="http://schemas.microsoft.com/office/drawing/2014/main" val="4096726701"/>
                  </a:ext>
                </a:extLst>
              </a:tr>
            </a:tbl>
          </a:graphicData>
        </a:graphic>
      </p:graphicFrame>
      <p:sp>
        <p:nvSpPr>
          <p:cNvPr id="13" name="TextBox 12">
            <a:extLst>
              <a:ext uri="{FF2B5EF4-FFF2-40B4-BE49-F238E27FC236}">
                <a16:creationId xmlns:a16="http://schemas.microsoft.com/office/drawing/2014/main" id="{B57F0816-0701-4314-BB52-6790BFDD98EB}"/>
              </a:ext>
            </a:extLst>
          </p:cNvPr>
          <p:cNvSpPr txBox="1"/>
          <p:nvPr/>
        </p:nvSpPr>
        <p:spPr>
          <a:xfrm>
            <a:off x="608861" y="2408858"/>
            <a:ext cx="3960440" cy="769441"/>
          </a:xfrm>
          <a:prstGeom prst="rect">
            <a:avLst/>
          </a:prstGeom>
          <a:noFill/>
        </p:spPr>
        <p:txBody>
          <a:bodyPr wrap="square" rtlCol="0">
            <a:spAutoFit/>
          </a:bodyPr>
          <a:lstStyle/>
          <a:p>
            <a:r>
              <a:rPr lang="en-US" sz="4400" b="1">
                <a:solidFill>
                  <a:schemeClr val="bg1"/>
                </a:solidFill>
              </a:rPr>
              <a:t>Tiêu chí</a:t>
            </a:r>
          </a:p>
        </p:txBody>
      </p:sp>
      <p:sp>
        <p:nvSpPr>
          <p:cNvPr id="14" name="TextBox 13">
            <a:extLst>
              <a:ext uri="{FF2B5EF4-FFF2-40B4-BE49-F238E27FC236}">
                <a16:creationId xmlns:a16="http://schemas.microsoft.com/office/drawing/2014/main" id="{60C15EF8-48C6-4ECD-A918-5436E7E86C51}"/>
              </a:ext>
            </a:extLst>
          </p:cNvPr>
          <p:cNvSpPr txBox="1"/>
          <p:nvPr/>
        </p:nvSpPr>
        <p:spPr>
          <a:xfrm>
            <a:off x="477685" y="3629113"/>
            <a:ext cx="3960440" cy="1446550"/>
          </a:xfrm>
          <a:prstGeom prst="rect">
            <a:avLst/>
          </a:prstGeom>
          <a:noFill/>
        </p:spPr>
        <p:txBody>
          <a:bodyPr wrap="square" rtlCol="0">
            <a:spAutoFit/>
          </a:bodyPr>
          <a:lstStyle/>
          <a:p>
            <a:r>
              <a:rPr lang="en-US" sz="4400" b="1">
                <a:solidFill>
                  <a:srgbClr val="0070C0"/>
                </a:solidFill>
              </a:rPr>
              <a:t>Điều kiện phát triển</a:t>
            </a:r>
          </a:p>
        </p:txBody>
      </p:sp>
      <p:sp>
        <p:nvSpPr>
          <p:cNvPr id="15" name="TextBox 14">
            <a:extLst>
              <a:ext uri="{FF2B5EF4-FFF2-40B4-BE49-F238E27FC236}">
                <a16:creationId xmlns:a16="http://schemas.microsoft.com/office/drawing/2014/main" id="{E2AB4126-78A3-4FF7-B058-0226625A8364}"/>
              </a:ext>
            </a:extLst>
          </p:cNvPr>
          <p:cNvSpPr txBox="1"/>
          <p:nvPr/>
        </p:nvSpPr>
        <p:spPr>
          <a:xfrm>
            <a:off x="592080" y="5604279"/>
            <a:ext cx="3960440" cy="769441"/>
          </a:xfrm>
          <a:prstGeom prst="rect">
            <a:avLst/>
          </a:prstGeom>
          <a:noFill/>
        </p:spPr>
        <p:txBody>
          <a:bodyPr wrap="square" rtlCol="0">
            <a:spAutoFit/>
          </a:bodyPr>
          <a:lstStyle/>
          <a:p>
            <a:r>
              <a:rPr lang="en-US" sz="4400" b="1">
                <a:solidFill>
                  <a:srgbClr val="0070C0"/>
                </a:solidFill>
              </a:rPr>
              <a:t>Phân bố</a:t>
            </a:r>
          </a:p>
        </p:txBody>
      </p:sp>
      <p:sp>
        <p:nvSpPr>
          <p:cNvPr id="16" name="TextBox 15">
            <a:extLst>
              <a:ext uri="{FF2B5EF4-FFF2-40B4-BE49-F238E27FC236}">
                <a16:creationId xmlns:a16="http://schemas.microsoft.com/office/drawing/2014/main" id="{3BDA689A-2027-4F35-81CC-6655B5D41671}"/>
              </a:ext>
            </a:extLst>
          </p:cNvPr>
          <p:cNvSpPr txBox="1"/>
          <p:nvPr/>
        </p:nvSpPr>
        <p:spPr>
          <a:xfrm>
            <a:off x="639136" y="7426600"/>
            <a:ext cx="3960440" cy="1446550"/>
          </a:xfrm>
          <a:prstGeom prst="rect">
            <a:avLst/>
          </a:prstGeom>
          <a:noFill/>
        </p:spPr>
        <p:txBody>
          <a:bodyPr wrap="square" rtlCol="0">
            <a:spAutoFit/>
          </a:bodyPr>
          <a:lstStyle/>
          <a:p>
            <a:r>
              <a:rPr lang="en-US" sz="4400" b="1">
                <a:solidFill>
                  <a:srgbClr val="0070C0"/>
                </a:solidFill>
              </a:rPr>
              <a:t>Đặc điểm rừng</a:t>
            </a:r>
          </a:p>
        </p:txBody>
      </p:sp>
      <p:sp>
        <p:nvSpPr>
          <p:cNvPr id="17" name="TextBox 16">
            <a:extLst>
              <a:ext uri="{FF2B5EF4-FFF2-40B4-BE49-F238E27FC236}">
                <a16:creationId xmlns:a16="http://schemas.microsoft.com/office/drawing/2014/main" id="{022E2805-8FE9-48C4-A10F-C66DB6EA8BBF}"/>
              </a:ext>
            </a:extLst>
          </p:cNvPr>
          <p:cNvSpPr txBox="1"/>
          <p:nvPr/>
        </p:nvSpPr>
        <p:spPr>
          <a:xfrm>
            <a:off x="4099417" y="2348177"/>
            <a:ext cx="5688632" cy="769441"/>
          </a:xfrm>
          <a:prstGeom prst="rect">
            <a:avLst/>
          </a:prstGeom>
          <a:noFill/>
        </p:spPr>
        <p:txBody>
          <a:bodyPr wrap="square" rtlCol="0">
            <a:spAutoFit/>
          </a:bodyPr>
          <a:lstStyle/>
          <a:p>
            <a:r>
              <a:rPr lang="en-US" sz="4400" b="1">
                <a:solidFill>
                  <a:schemeClr val="bg1"/>
                </a:solidFill>
              </a:rPr>
              <a:t>Rừng mưa nhiệt đới</a:t>
            </a:r>
          </a:p>
        </p:txBody>
      </p:sp>
      <p:sp>
        <p:nvSpPr>
          <p:cNvPr id="18" name="TextBox 17">
            <a:extLst>
              <a:ext uri="{FF2B5EF4-FFF2-40B4-BE49-F238E27FC236}">
                <a16:creationId xmlns:a16="http://schemas.microsoft.com/office/drawing/2014/main" id="{5DD4DE14-0A31-4F94-82CC-7860876C2459}"/>
              </a:ext>
            </a:extLst>
          </p:cNvPr>
          <p:cNvSpPr txBox="1"/>
          <p:nvPr/>
        </p:nvSpPr>
        <p:spPr>
          <a:xfrm>
            <a:off x="10270249" y="2363738"/>
            <a:ext cx="6913192" cy="769441"/>
          </a:xfrm>
          <a:prstGeom prst="rect">
            <a:avLst/>
          </a:prstGeom>
          <a:noFill/>
        </p:spPr>
        <p:txBody>
          <a:bodyPr wrap="square" rtlCol="0">
            <a:spAutoFit/>
          </a:bodyPr>
          <a:lstStyle/>
          <a:p>
            <a:r>
              <a:rPr lang="en-US" sz="4400" b="1">
                <a:solidFill>
                  <a:schemeClr val="bg1"/>
                </a:solidFill>
              </a:rPr>
              <a:t>Rừng nhiệt đới gió mùa</a:t>
            </a:r>
          </a:p>
        </p:txBody>
      </p:sp>
      <p:sp>
        <p:nvSpPr>
          <p:cNvPr id="19" name="TextBox 18">
            <a:extLst>
              <a:ext uri="{FF2B5EF4-FFF2-40B4-BE49-F238E27FC236}">
                <a16:creationId xmlns:a16="http://schemas.microsoft.com/office/drawing/2014/main" id="{EB6538EB-9ACA-4D16-9D5F-B683987ABDD6}"/>
              </a:ext>
            </a:extLst>
          </p:cNvPr>
          <p:cNvSpPr txBox="1"/>
          <p:nvPr/>
        </p:nvSpPr>
        <p:spPr>
          <a:xfrm>
            <a:off x="3716212" y="3517420"/>
            <a:ext cx="5999472" cy="1323439"/>
          </a:xfrm>
          <a:prstGeom prst="rect">
            <a:avLst/>
          </a:prstGeom>
          <a:noFill/>
        </p:spPr>
        <p:txBody>
          <a:bodyPr wrap="square" rtlCol="0">
            <a:spAutoFit/>
          </a:bodyPr>
          <a:lstStyle/>
          <a:p>
            <a:pPr algn="ctr"/>
            <a:r>
              <a:rPr lang="en-US" sz="4000">
                <a:solidFill>
                  <a:srgbClr val="0070C0"/>
                </a:solidFill>
              </a:rPr>
              <a:t>Nơi có mưa nhiều quanh năm</a:t>
            </a:r>
            <a:endParaRPr lang="en-US" sz="4000" b="1">
              <a:solidFill>
                <a:srgbClr val="0070C0"/>
              </a:solidFill>
            </a:endParaRPr>
          </a:p>
        </p:txBody>
      </p:sp>
      <p:sp>
        <p:nvSpPr>
          <p:cNvPr id="20" name="TextBox 19">
            <a:extLst>
              <a:ext uri="{FF2B5EF4-FFF2-40B4-BE49-F238E27FC236}">
                <a16:creationId xmlns:a16="http://schemas.microsoft.com/office/drawing/2014/main" id="{13BB88BE-EC7A-4C8D-A685-C2C708B92DAB}"/>
              </a:ext>
            </a:extLst>
          </p:cNvPr>
          <p:cNvSpPr txBox="1"/>
          <p:nvPr/>
        </p:nvSpPr>
        <p:spPr>
          <a:xfrm>
            <a:off x="10086788" y="3629113"/>
            <a:ext cx="5999472" cy="1323439"/>
          </a:xfrm>
          <a:prstGeom prst="rect">
            <a:avLst/>
          </a:prstGeom>
          <a:noFill/>
        </p:spPr>
        <p:txBody>
          <a:bodyPr wrap="square" rtlCol="0">
            <a:spAutoFit/>
          </a:bodyPr>
          <a:lstStyle/>
          <a:p>
            <a:pPr algn="ctr"/>
            <a:r>
              <a:rPr lang="en-US" sz="4000">
                <a:solidFill>
                  <a:srgbClr val="0070C0"/>
                </a:solidFill>
              </a:rPr>
              <a:t>Nơi có một mùa mưa và một mùa khô rõ rệt</a:t>
            </a:r>
            <a:endParaRPr lang="en-US" sz="4000" b="1">
              <a:solidFill>
                <a:srgbClr val="0070C0"/>
              </a:solidFill>
            </a:endParaRPr>
          </a:p>
        </p:txBody>
      </p:sp>
      <p:sp>
        <p:nvSpPr>
          <p:cNvPr id="21" name="TextBox 20">
            <a:extLst>
              <a:ext uri="{FF2B5EF4-FFF2-40B4-BE49-F238E27FC236}">
                <a16:creationId xmlns:a16="http://schemas.microsoft.com/office/drawing/2014/main" id="{9D171367-F66B-4698-9DC9-3FB0194E2874}"/>
              </a:ext>
            </a:extLst>
          </p:cNvPr>
          <p:cNvSpPr txBox="1"/>
          <p:nvPr/>
        </p:nvSpPr>
        <p:spPr>
          <a:xfrm>
            <a:off x="3249850" y="5207850"/>
            <a:ext cx="7161096" cy="1938992"/>
          </a:xfrm>
          <a:prstGeom prst="rect">
            <a:avLst/>
          </a:prstGeom>
          <a:noFill/>
        </p:spPr>
        <p:txBody>
          <a:bodyPr wrap="square" rtlCol="0">
            <a:spAutoFit/>
          </a:bodyPr>
          <a:lstStyle/>
          <a:p>
            <a:pPr algn="ctr"/>
            <a:r>
              <a:rPr lang="en-US" sz="4000">
                <a:solidFill>
                  <a:srgbClr val="0070C0"/>
                </a:solidFill>
              </a:rPr>
              <a:t>Lưu vực sông A-ma-dôn (Nam Mỹ), Công-gô (châu Phi) và một phần Đông Nam Á</a:t>
            </a:r>
            <a:endParaRPr lang="en-US" sz="4000" b="1">
              <a:solidFill>
                <a:srgbClr val="0070C0"/>
              </a:solidFill>
            </a:endParaRPr>
          </a:p>
        </p:txBody>
      </p:sp>
      <p:sp>
        <p:nvSpPr>
          <p:cNvPr id="22" name="TextBox 21">
            <a:extLst>
              <a:ext uri="{FF2B5EF4-FFF2-40B4-BE49-F238E27FC236}">
                <a16:creationId xmlns:a16="http://schemas.microsoft.com/office/drawing/2014/main" id="{D3B642FA-CCB9-4E1E-9AAC-990AA2BFB92C}"/>
              </a:ext>
            </a:extLst>
          </p:cNvPr>
          <p:cNvSpPr txBox="1"/>
          <p:nvPr/>
        </p:nvSpPr>
        <p:spPr>
          <a:xfrm>
            <a:off x="10022345" y="5803387"/>
            <a:ext cx="7161096" cy="707886"/>
          </a:xfrm>
          <a:prstGeom prst="rect">
            <a:avLst/>
          </a:prstGeom>
          <a:noFill/>
        </p:spPr>
        <p:txBody>
          <a:bodyPr wrap="square" rtlCol="0">
            <a:spAutoFit/>
          </a:bodyPr>
          <a:lstStyle/>
          <a:p>
            <a:pPr algn="ctr"/>
            <a:r>
              <a:rPr lang="en-US" sz="4000">
                <a:solidFill>
                  <a:srgbClr val="0070C0"/>
                </a:solidFill>
              </a:rPr>
              <a:t>Đông Nam Á, Đông Ấn Độ,...</a:t>
            </a:r>
            <a:endParaRPr lang="en-US" sz="4000" b="1">
              <a:solidFill>
                <a:srgbClr val="0070C0"/>
              </a:solidFill>
            </a:endParaRPr>
          </a:p>
        </p:txBody>
      </p:sp>
      <p:sp>
        <p:nvSpPr>
          <p:cNvPr id="23" name="TextBox 22">
            <a:extLst>
              <a:ext uri="{FF2B5EF4-FFF2-40B4-BE49-F238E27FC236}">
                <a16:creationId xmlns:a16="http://schemas.microsoft.com/office/drawing/2014/main" id="{7ACF8E47-B218-4FEC-ABFC-5E59B0482704}"/>
              </a:ext>
            </a:extLst>
          </p:cNvPr>
          <p:cNvSpPr txBox="1"/>
          <p:nvPr/>
        </p:nvSpPr>
        <p:spPr>
          <a:xfrm>
            <a:off x="3249850" y="7742305"/>
            <a:ext cx="7161096" cy="707886"/>
          </a:xfrm>
          <a:prstGeom prst="rect">
            <a:avLst/>
          </a:prstGeom>
          <a:noFill/>
        </p:spPr>
        <p:txBody>
          <a:bodyPr wrap="square" rtlCol="0">
            <a:spAutoFit/>
          </a:bodyPr>
          <a:lstStyle/>
          <a:p>
            <a:pPr algn="ctr"/>
            <a:r>
              <a:rPr lang="en-US" sz="4000">
                <a:solidFill>
                  <a:srgbClr val="0070C0"/>
                </a:solidFill>
              </a:rPr>
              <a:t>Rừng rậm rạp, có 4-5 tầng</a:t>
            </a:r>
            <a:endParaRPr lang="en-US" sz="4000" b="1">
              <a:solidFill>
                <a:srgbClr val="0070C0"/>
              </a:solidFill>
            </a:endParaRPr>
          </a:p>
        </p:txBody>
      </p:sp>
      <p:sp>
        <p:nvSpPr>
          <p:cNvPr id="24" name="TextBox 23">
            <a:extLst>
              <a:ext uri="{FF2B5EF4-FFF2-40B4-BE49-F238E27FC236}">
                <a16:creationId xmlns:a16="http://schemas.microsoft.com/office/drawing/2014/main" id="{B48BB452-DC42-4D03-B5F9-80664E9B42F4}"/>
              </a:ext>
            </a:extLst>
          </p:cNvPr>
          <p:cNvSpPr txBox="1"/>
          <p:nvPr/>
        </p:nvSpPr>
        <p:spPr>
          <a:xfrm>
            <a:off x="9788049" y="7268821"/>
            <a:ext cx="7161096" cy="1938992"/>
          </a:xfrm>
          <a:prstGeom prst="rect">
            <a:avLst/>
          </a:prstGeom>
          <a:noFill/>
        </p:spPr>
        <p:txBody>
          <a:bodyPr wrap="square" rtlCol="0">
            <a:spAutoFit/>
          </a:bodyPr>
          <a:lstStyle/>
          <a:p>
            <a:pPr algn="ctr"/>
            <a:r>
              <a:rPr lang="en-US" sz="4000">
                <a:solidFill>
                  <a:srgbClr val="0070C0"/>
                </a:solidFill>
              </a:rPr>
              <a:t>Cây rụng lá vào mùa khô.</a:t>
            </a:r>
          </a:p>
          <a:p>
            <a:pPr algn="ctr"/>
            <a:r>
              <a:rPr lang="en-US" sz="4000">
                <a:solidFill>
                  <a:srgbClr val="0070C0"/>
                </a:solidFill>
              </a:rPr>
              <a:t> Cây thấp hơn và ít tầng hơn</a:t>
            </a:r>
          </a:p>
          <a:p>
            <a:pPr algn="ctr"/>
            <a:r>
              <a:rPr lang="en-US" sz="4000">
                <a:solidFill>
                  <a:srgbClr val="0070C0"/>
                </a:solidFill>
              </a:rPr>
              <a:t> ở rừng mưa nhiệt đới.</a:t>
            </a:r>
            <a:endParaRPr lang="en-US" sz="4000" b="1">
              <a:solidFill>
                <a:srgbClr val="0070C0"/>
              </a:solidFill>
            </a:endParaRPr>
          </a:p>
        </p:txBody>
      </p:sp>
      <p:pic>
        <p:nvPicPr>
          <p:cNvPr id="25" name="3 Minute Timer (Nho)">
            <a:hlinkClick r:id="" action="ppaction://media"/>
            <a:extLst>
              <a:ext uri="{FF2B5EF4-FFF2-40B4-BE49-F238E27FC236}">
                <a16:creationId xmlns:a16="http://schemas.microsoft.com/office/drawing/2014/main" id="{717C1FF2-9F55-487D-8A66-CB47440B7D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49003" y="162284"/>
            <a:ext cx="2196534" cy="1215120"/>
          </a:xfrm>
          <a:prstGeom prst="rect">
            <a:avLst/>
          </a:prstGeom>
        </p:spPr>
      </p:pic>
      <p:pic>
        <p:nvPicPr>
          <p:cNvPr id="3" name="Picture 2">
            <a:extLst>
              <a:ext uri="{FF2B5EF4-FFF2-40B4-BE49-F238E27FC236}">
                <a16:creationId xmlns:a16="http://schemas.microsoft.com/office/drawing/2014/main" id="{CB6540A8-C163-4902-9F77-93ED0AE15388}"/>
              </a:ext>
            </a:extLst>
          </p:cNvPr>
          <p:cNvPicPr>
            <a:picLocks noChangeAspect="1"/>
          </p:cNvPicPr>
          <p:nvPr/>
        </p:nvPicPr>
        <p:blipFill>
          <a:blip r:embed="rId6"/>
          <a:stretch>
            <a:fillRect/>
          </a:stretch>
        </p:blipFill>
        <p:spPr>
          <a:xfrm>
            <a:off x="4062306" y="3458881"/>
            <a:ext cx="12391734" cy="5744955"/>
          </a:xfrm>
          <a:prstGeom prst="rect">
            <a:avLst/>
          </a:prstGeom>
        </p:spPr>
      </p:pic>
      <p:sp>
        <p:nvSpPr>
          <p:cNvPr id="26" name="Rectangle: Rounded Corners 25">
            <a:extLst>
              <a:ext uri="{FF2B5EF4-FFF2-40B4-BE49-F238E27FC236}">
                <a16:creationId xmlns:a16="http://schemas.microsoft.com/office/drawing/2014/main" id="{BDAE6D1B-E015-4938-BC53-702FF92C9DC8}"/>
              </a:ext>
            </a:extLst>
          </p:cNvPr>
          <p:cNvSpPr/>
          <p:nvPr/>
        </p:nvSpPr>
        <p:spPr>
          <a:xfrm>
            <a:off x="5764910" y="382313"/>
            <a:ext cx="5433895" cy="8344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THỬ THÁCH CHO EM</a:t>
            </a:r>
          </a:p>
        </p:txBody>
      </p:sp>
      <p:pic>
        <p:nvPicPr>
          <p:cNvPr id="28" name="Picture 2" descr="Expo Recap: Education and Literacy 📚 | King County Employee Giving Program">
            <a:extLst>
              <a:ext uri="{FF2B5EF4-FFF2-40B4-BE49-F238E27FC236}">
                <a16:creationId xmlns:a16="http://schemas.microsoft.com/office/drawing/2014/main" id="{A5EC1043-59C3-4209-9870-59E0447B22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2640" y="129382"/>
            <a:ext cx="1376647" cy="139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0893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wipe(left)">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par>
                                <p:cTn id="75" presetID="22" presetClass="entr" presetSubtype="2"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right)">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8" fill="hold" display="0">
                  <p:stCondLst>
                    <p:cond delay="indefinite"/>
                  </p:stCondLst>
                </p:cTn>
                <p:tgtEl>
                  <p:spTgt spid="25"/>
                </p:tgtEl>
              </p:cMediaNode>
            </p:video>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4CECF8-661F-4102-989A-6DDE99CE3978}"/>
              </a:ext>
            </a:extLst>
          </p:cNvPr>
          <p:cNvSpPr txBox="1"/>
          <p:nvPr/>
        </p:nvSpPr>
        <p:spPr>
          <a:xfrm>
            <a:off x="7892505" y="2846225"/>
            <a:ext cx="8641830" cy="6021520"/>
          </a:xfrm>
          <a:prstGeom prst="rect">
            <a:avLst/>
          </a:prstGeom>
          <a:solidFill>
            <a:srgbClr val="FBFED6">
              <a:alpha val="55686"/>
            </a:srgbClr>
          </a:solidFill>
          <a:ln>
            <a:solidFill>
              <a:srgbClr val="00B0F0"/>
            </a:solidFill>
          </a:ln>
        </p:spPr>
        <p:txBody>
          <a:bodyPr wrap="square" rtlCol="0">
            <a:spAutoFit/>
          </a:bodyPr>
          <a:lstStyle/>
          <a:p>
            <a:pPr marL="393249" indent="-393249">
              <a:buFont typeface="Wingdings" panose="05000000000000000000" pitchFamily="2" charset="2"/>
              <a:buChar char="ü"/>
            </a:pPr>
            <a:r>
              <a:rPr lang="vi-VN" sz="3853">
                <a:solidFill>
                  <a:srgbClr val="2409ED"/>
                </a:solidFill>
              </a:rPr>
              <a:t>Ở nước ta,kiểu rừng nhiệt đới gió mùa chiếm ưu thế</a:t>
            </a:r>
          </a:p>
          <a:p>
            <a:pPr marL="393249" indent="-393249">
              <a:buFont typeface="Wingdings" panose="05000000000000000000" pitchFamily="2" charset="2"/>
              <a:buChar char="ü"/>
            </a:pPr>
            <a:r>
              <a:rPr lang="vi-VN" sz="3853">
                <a:solidFill>
                  <a:srgbClr val="2409ED"/>
                </a:solidFill>
              </a:rPr>
              <a:t>Tùy thuộc vào lượng mưa và sự phân bố mưa sẽ có đặc điểmkhác nhau</a:t>
            </a:r>
          </a:p>
          <a:p>
            <a:pPr marL="393249" indent="-393249">
              <a:buFont typeface="Wingdings" panose="05000000000000000000" pitchFamily="2" charset="2"/>
              <a:buChar char="ü"/>
            </a:pPr>
            <a:r>
              <a:rPr lang="vi-VN" sz="3853">
                <a:solidFill>
                  <a:srgbClr val="2409ED"/>
                </a:solidFill>
              </a:rPr>
              <a:t>Ở vùng mưa nhiều, rừng có khá nhiều tầng, trong rừng có một số cây rụng lá vào mùa khô</a:t>
            </a:r>
          </a:p>
          <a:p>
            <a:pPr marL="393249" indent="-393249">
              <a:buFont typeface="Wingdings" panose="05000000000000000000" pitchFamily="2" charset="2"/>
              <a:buChar char="ü"/>
            </a:pPr>
            <a:r>
              <a:rPr lang="vi-VN" sz="3853">
                <a:solidFill>
                  <a:srgbClr val="2409ED"/>
                </a:solidFill>
              </a:rPr>
              <a:t>Ở nơi ít mưa có đồng cỏ nhiệt đới</a:t>
            </a:r>
          </a:p>
          <a:p>
            <a:pPr marL="393249" indent="-393249">
              <a:buFont typeface="Wingdings" panose="05000000000000000000" pitchFamily="2" charset="2"/>
              <a:buChar char="ü"/>
            </a:pPr>
            <a:r>
              <a:rPr lang="vi-VN" sz="3853">
                <a:solidFill>
                  <a:srgbClr val="2409ED"/>
                </a:solidFill>
              </a:rPr>
              <a:t>Ở vùng ven biển có rừng ngập mặn</a:t>
            </a:r>
            <a:endParaRPr lang="en-US" sz="3853">
              <a:solidFill>
                <a:srgbClr val="2409ED"/>
              </a:solidFill>
            </a:endParaRPr>
          </a:p>
        </p:txBody>
      </p:sp>
      <p:grpSp>
        <p:nvGrpSpPr>
          <p:cNvPr id="4" name="Group 3">
            <a:extLst>
              <a:ext uri="{FF2B5EF4-FFF2-40B4-BE49-F238E27FC236}">
                <a16:creationId xmlns:a16="http://schemas.microsoft.com/office/drawing/2014/main" id="{E889DF52-C7F5-4873-98F8-AB7D8BAF2054}"/>
              </a:ext>
            </a:extLst>
          </p:cNvPr>
          <p:cNvGrpSpPr/>
          <p:nvPr/>
        </p:nvGrpSpPr>
        <p:grpSpPr>
          <a:xfrm>
            <a:off x="10113606" y="337383"/>
            <a:ext cx="4199625" cy="955150"/>
            <a:chOff x="7349086" y="231353"/>
            <a:chExt cx="3051672" cy="694063"/>
          </a:xfrm>
        </p:grpSpPr>
        <p:sp>
          <p:nvSpPr>
            <p:cNvPr id="5" name="Rectangle: Rounded Corners 4">
              <a:extLst>
                <a:ext uri="{FF2B5EF4-FFF2-40B4-BE49-F238E27FC236}">
                  <a16:creationId xmlns:a16="http://schemas.microsoft.com/office/drawing/2014/main" id="{4A196470-0A79-4483-972B-7048F6567286}"/>
                </a:ext>
              </a:extLst>
            </p:cNvPr>
            <p:cNvSpPr/>
            <p:nvPr/>
          </p:nvSpPr>
          <p:spPr>
            <a:xfrm>
              <a:off x="7349086" y="231353"/>
              <a:ext cx="3051672" cy="694063"/>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solidFill>
                  <a:schemeClr val="bg1"/>
                </a:solidFill>
              </a:endParaRPr>
            </a:p>
          </p:txBody>
        </p:sp>
        <p:sp>
          <p:nvSpPr>
            <p:cNvPr id="6" name="TextBox 5">
              <a:extLst>
                <a:ext uri="{FF2B5EF4-FFF2-40B4-BE49-F238E27FC236}">
                  <a16:creationId xmlns:a16="http://schemas.microsoft.com/office/drawing/2014/main" id="{7038E664-1235-430D-B88D-51D0D7539111}"/>
                </a:ext>
              </a:extLst>
            </p:cNvPr>
            <p:cNvSpPr txBox="1"/>
            <p:nvPr/>
          </p:nvSpPr>
          <p:spPr>
            <a:xfrm>
              <a:off x="7525356" y="279085"/>
              <a:ext cx="2875402" cy="621086"/>
            </a:xfrm>
            <a:prstGeom prst="rect">
              <a:avLst/>
            </a:prstGeom>
            <a:noFill/>
          </p:spPr>
          <p:txBody>
            <a:bodyPr wrap="square" rtlCol="0">
              <a:spAutoFit/>
            </a:bodyPr>
            <a:lstStyle/>
            <a:p>
              <a:r>
                <a:rPr lang="vi-VN" sz="4954" b="1">
                  <a:solidFill>
                    <a:schemeClr val="bg1"/>
                  </a:solidFill>
                </a:rPr>
                <a:t>EM CÓ BIẾT</a:t>
              </a:r>
              <a:endParaRPr lang="en-US" sz="4954" b="1">
                <a:solidFill>
                  <a:schemeClr val="bg1"/>
                </a:solidFill>
              </a:endParaRPr>
            </a:p>
          </p:txBody>
        </p:sp>
      </p:grpSp>
      <p:sp>
        <p:nvSpPr>
          <p:cNvPr id="7" name="TextBox 6">
            <a:extLst>
              <a:ext uri="{FF2B5EF4-FFF2-40B4-BE49-F238E27FC236}">
                <a16:creationId xmlns:a16="http://schemas.microsoft.com/office/drawing/2014/main" id="{027D5FF9-2D6A-4A46-9038-2C48AA0B228E}"/>
              </a:ext>
            </a:extLst>
          </p:cNvPr>
          <p:cNvSpPr txBox="1"/>
          <p:nvPr/>
        </p:nvSpPr>
        <p:spPr>
          <a:xfrm>
            <a:off x="9064100" y="1562679"/>
            <a:ext cx="7173916" cy="1024127"/>
          </a:xfrm>
          <a:prstGeom prst="rect">
            <a:avLst/>
          </a:prstGeom>
          <a:noFill/>
        </p:spPr>
        <p:txBody>
          <a:bodyPr wrap="square" rtlCol="0">
            <a:spAutoFit/>
          </a:bodyPr>
          <a:lstStyle/>
          <a:p>
            <a:r>
              <a:rPr lang="vi-VN" sz="6055" b="1">
                <a:solidFill>
                  <a:srgbClr val="F925D1"/>
                </a:solidFill>
              </a:rPr>
              <a:t>RỪNG VIỆT NAM</a:t>
            </a:r>
            <a:endParaRPr lang="en-US" sz="6055" b="1">
              <a:solidFill>
                <a:srgbClr val="F925D1"/>
              </a:solidFill>
            </a:endParaRPr>
          </a:p>
        </p:txBody>
      </p:sp>
      <p:pic>
        <p:nvPicPr>
          <p:cNvPr id="8" name="Picture 2" descr="Tìm Hiểu Bản Đồ Phân Bố Rừng Việt Nam">
            <a:extLst>
              <a:ext uri="{FF2B5EF4-FFF2-40B4-BE49-F238E27FC236}">
                <a16:creationId xmlns:a16="http://schemas.microsoft.com/office/drawing/2014/main" id="{6A5C0915-D87A-43EB-987A-50749B2E4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55" y="178191"/>
            <a:ext cx="7318847" cy="9278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39E6EC1-5AC2-4FA0-9870-90C0431A7E03}"/>
              </a:ext>
            </a:extLst>
          </p:cNvPr>
          <p:cNvSpPr txBox="1"/>
          <p:nvPr/>
        </p:nvSpPr>
        <p:spPr>
          <a:xfrm>
            <a:off x="1000026" y="8948523"/>
            <a:ext cx="5806702" cy="523220"/>
          </a:xfrm>
          <a:prstGeom prst="rect">
            <a:avLst/>
          </a:prstGeom>
          <a:solidFill>
            <a:schemeClr val="bg1"/>
          </a:solidFill>
        </p:spPr>
        <p:txBody>
          <a:bodyPr wrap="square" rtlCol="0">
            <a:spAutoFit/>
          </a:bodyPr>
          <a:lstStyle/>
          <a:p>
            <a:pPr algn="ctr"/>
            <a:r>
              <a:rPr lang="vi-VN" sz="2800">
                <a:solidFill>
                  <a:srgbClr val="2409ED"/>
                </a:solidFill>
                <a:cs typeface="Arial" panose="020B0604020202020204" pitchFamily="34" charset="0"/>
              </a:rPr>
              <a:t>Lược đồ phân bố rừng Việt Nam</a:t>
            </a:r>
            <a:endParaRPr lang="en-US" sz="2800">
              <a:solidFill>
                <a:srgbClr val="2409ED"/>
              </a:solidFill>
              <a:cs typeface="Arial" panose="020B0604020202020204" pitchFamily="34" charset="0"/>
            </a:endParaRPr>
          </a:p>
        </p:txBody>
      </p:sp>
    </p:spTree>
    <p:extLst>
      <p:ext uri="{BB962C8B-B14F-4D97-AF65-F5344CB8AC3E}">
        <p14:creationId xmlns:p14="http://schemas.microsoft.com/office/powerpoint/2010/main" val="147562054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76DEB7-9959-452F-A56C-1EE90AF824CF}"/>
              </a:ext>
            </a:extLst>
          </p:cNvPr>
          <p:cNvSpPr/>
          <p:nvPr/>
        </p:nvSpPr>
        <p:spPr>
          <a:xfrm>
            <a:off x="159680" y="2472427"/>
            <a:ext cx="16488541" cy="615389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5" name="Rectangle: Rounded Corners 4">
            <a:extLst>
              <a:ext uri="{FF2B5EF4-FFF2-40B4-BE49-F238E27FC236}">
                <a16:creationId xmlns:a16="http://schemas.microsoft.com/office/drawing/2014/main" id="{C9064F97-50B8-43C9-AE63-25F861FD6ADE}"/>
              </a:ext>
            </a:extLst>
          </p:cNvPr>
          <p:cNvSpPr/>
          <p:nvPr/>
        </p:nvSpPr>
        <p:spPr>
          <a:xfrm>
            <a:off x="7092712" y="2592956"/>
            <a:ext cx="9555509" cy="5671010"/>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6" name="TextBox 5">
            <a:extLst>
              <a:ext uri="{FF2B5EF4-FFF2-40B4-BE49-F238E27FC236}">
                <a16:creationId xmlns:a16="http://schemas.microsoft.com/office/drawing/2014/main" id="{AF96102F-B233-4C05-95D4-89F467B96A20}"/>
              </a:ext>
            </a:extLst>
          </p:cNvPr>
          <p:cNvSpPr txBox="1"/>
          <p:nvPr/>
        </p:nvSpPr>
        <p:spPr>
          <a:xfrm>
            <a:off x="10375687" y="2754413"/>
            <a:ext cx="2556736" cy="770083"/>
          </a:xfrm>
          <a:prstGeom prst="rect">
            <a:avLst/>
          </a:prstGeom>
          <a:noFill/>
        </p:spPr>
        <p:txBody>
          <a:bodyPr wrap="square" rtlCol="0">
            <a:spAutoFit/>
          </a:bodyPr>
          <a:lstStyle/>
          <a:p>
            <a:r>
              <a:rPr lang="vi-VN" sz="4404" b="1">
                <a:solidFill>
                  <a:srgbClr val="00B050"/>
                </a:solidFill>
                <a:cs typeface="Arial" panose="020B0604020202020204" pitchFamily="34" charset="0"/>
              </a:rPr>
              <a:t>Câu hỏi</a:t>
            </a:r>
            <a:endParaRPr lang="en-US" sz="4404" b="1">
              <a:solidFill>
                <a:srgbClr val="00B050"/>
              </a:solidFill>
              <a:cs typeface="Arial" panose="020B0604020202020204" pitchFamily="34" charset="0"/>
            </a:endParaRPr>
          </a:p>
        </p:txBody>
      </p:sp>
      <p:sp>
        <p:nvSpPr>
          <p:cNvPr id="7" name="TextBox 6">
            <a:extLst>
              <a:ext uri="{FF2B5EF4-FFF2-40B4-BE49-F238E27FC236}">
                <a16:creationId xmlns:a16="http://schemas.microsoft.com/office/drawing/2014/main" id="{FCFD7E3F-9481-4AF1-9CBB-F6C7B06FDD1A}"/>
              </a:ext>
            </a:extLst>
          </p:cNvPr>
          <p:cNvSpPr txBox="1"/>
          <p:nvPr/>
        </p:nvSpPr>
        <p:spPr>
          <a:xfrm>
            <a:off x="7458015" y="3720621"/>
            <a:ext cx="9555510" cy="3904915"/>
          </a:xfrm>
          <a:prstGeom prst="rect">
            <a:avLst/>
          </a:prstGeom>
          <a:noFill/>
        </p:spPr>
        <p:txBody>
          <a:bodyPr wrap="square" rtlCol="0">
            <a:spAutoFit/>
          </a:bodyPr>
          <a:lstStyle/>
          <a:p>
            <a:pPr marL="471899" indent="-471899">
              <a:buAutoNum type="arabicPeriod"/>
            </a:pPr>
            <a:r>
              <a:rPr lang="vi-VN" sz="4129">
                <a:solidFill>
                  <a:srgbClr val="6044D8"/>
                </a:solidFill>
                <a:cs typeface="Arial" panose="020B0604020202020204" pitchFamily="34" charset="0"/>
              </a:rPr>
              <a:t>Nêu vai trò của rừng Amazon nói riêng và rừng nhiệt đới nói chung?</a:t>
            </a:r>
          </a:p>
          <a:p>
            <a:pPr marL="471899" indent="-471899">
              <a:buAutoNum type="arabicPeriod"/>
            </a:pPr>
            <a:r>
              <a:rPr lang="vi-VN" sz="4129">
                <a:solidFill>
                  <a:srgbClr val="6044D8"/>
                </a:solidFill>
                <a:cs typeface="Arial" panose="020B0604020202020204" pitchFamily="34" charset="0"/>
              </a:rPr>
              <a:t>Vấn đề hiện nay rừng Amazon và rừng nhiệt đới nói chung đang đối</a:t>
            </a:r>
            <a:endParaRPr lang="en-US" sz="4129">
              <a:solidFill>
                <a:srgbClr val="6044D8"/>
              </a:solidFill>
              <a:cs typeface="Arial" panose="020B0604020202020204" pitchFamily="34" charset="0"/>
            </a:endParaRPr>
          </a:p>
          <a:p>
            <a:r>
              <a:rPr lang="en-US" sz="4129">
                <a:solidFill>
                  <a:srgbClr val="6044D8"/>
                </a:solidFill>
                <a:cs typeface="Arial" panose="020B0604020202020204" pitchFamily="34" charset="0"/>
              </a:rPr>
              <a:t>  </a:t>
            </a:r>
            <a:r>
              <a:rPr lang="vi-VN" sz="4129">
                <a:solidFill>
                  <a:srgbClr val="6044D8"/>
                </a:solidFill>
                <a:cs typeface="Arial" panose="020B0604020202020204" pitchFamily="34" charset="0"/>
              </a:rPr>
              <a:t> mặt là gì? Dẫn chứng?</a:t>
            </a:r>
          </a:p>
          <a:p>
            <a:r>
              <a:rPr lang="en-US" sz="4129">
                <a:solidFill>
                  <a:srgbClr val="6044D8"/>
                </a:solidFill>
                <a:cs typeface="Arial" panose="020B0604020202020204" pitchFamily="34" charset="0"/>
              </a:rPr>
              <a:t>3.</a:t>
            </a:r>
            <a:r>
              <a:rPr lang="vi-VN" sz="4129">
                <a:solidFill>
                  <a:srgbClr val="6044D8"/>
                </a:solidFill>
                <a:cs typeface="Arial" panose="020B0604020202020204" pitchFamily="34" charset="0"/>
              </a:rPr>
              <a:t>Nguyên nhân của vấn đề trên?</a:t>
            </a:r>
            <a:endParaRPr lang="en-US" sz="4129">
              <a:solidFill>
                <a:srgbClr val="6044D8"/>
              </a:solidFill>
              <a:cs typeface="Arial" panose="020B0604020202020204" pitchFamily="34" charset="0"/>
            </a:endParaRPr>
          </a:p>
        </p:txBody>
      </p:sp>
      <p:pic>
        <p:nvPicPr>
          <p:cNvPr id="8" name="Picture 7">
            <a:extLst>
              <a:ext uri="{FF2B5EF4-FFF2-40B4-BE49-F238E27FC236}">
                <a16:creationId xmlns:a16="http://schemas.microsoft.com/office/drawing/2014/main" id="{367DA5D9-533E-45FA-964B-D9DE9E5D5437}"/>
              </a:ext>
            </a:extLst>
          </p:cNvPr>
          <p:cNvPicPr>
            <a:picLocks noChangeAspect="1"/>
          </p:cNvPicPr>
          <p:nvPr/>
        </p:nvPicPr>
        <p:blipFill rotWithShape="1">
          <a:blip r:embed="rId2"/>
          <a:srcRect l="9618" t="69810" b="1396"/>
          <a:stretch/>
        </p:blipFill>
        <p:spPr>
          <a:xfrm>
            <a:off x="779822" y="6577239"/>
            <a:ext cx="1321081" cy="1336562"/>
          </a:xfrm>
          <a:prstGeom prst="rect">
            <a:avLst/>
          </a:prstGeom>
        </p:spPr>
      </p:pic>
      <p:pic>
        <p:nvPicPr>
          <p:cNvPr id="9" name="Picture 6" descr="Cậu Bé, Đứa Trẻ, Trẻ Em, Học Bài, Học Tập, Tải hình PNG 137 -  Free.Vector6.com">
            <a:extLst>
              <a:ext uri="{FF2B5EF4-FFF2-40B4-BE49-F238E27FC236}">
                <a16:creationId xmlns:a16="http://schemas.microsoft.com/office/drawing/2014/main" id="{037F1EF6-D09B-46FE-85B6-0BD070CB1F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86" y="2994539"/>
            <a:ext cx="2034121" cy="1566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34B21D-1161-4337-82B9-DAAA18209E82}"/>
              </a:ext>
            </a:extLst>
          </p:cNvPr>
          <p:cNvPicPr>
            <a:picLocks noChangeAspect="1"/>
          </p:cNvPicPr>
          <p:nvPr/>
        </p:nvPicPr>
        <p:blipFill>
          <a:blip r:embed="rId4"/>
          <a:stretch>
            <a:fillRect/>
          </a:stretch>
        </p:blipFill>
        <p:spPr>
          <a:xfrm>
            <a:off x="712846" y="4860520"/>
            <a:ext cx="1455036" cy="1160564"/>
          </a:xfrm>
          <a:prstGeom prst="rect">
            <a:avLst/>
          </a:prstGeom>
        </p:spPr>
      </p:pic>
      <p:sp>
        <p:nvSpPr>
          <p:cNvPr id="11" name="TextBox 10">
            <a:extLst>
              <a:ext uri="{FF2B5EF4-FFF2-40B4-BE49-F238E27FC236}">
                <a16:creationId xmlns:a16="http://schemas.microsoft.com/office/drawing/2014/main" id="{1A76B7C6-2998-4042-A401-DBE14C2F12A2}"/>
              </a:ext>
            </a:extLst>
          </p:cNvPr>
          <p:cNvSpPr txBox="1"/>
          <p:nvPr/>
        </p:nvSpPr>
        <p:spPr>
          <a:xfrm>
            <a:off x="2429112" y="3720622"/>
            <a:ext cx="4717294" cy="600614"/>
          </a:xfrm>
          <a:prstGeom prst="rect">
            <a:avLst/>
          </a:prstGeom>
          <a:noFill/>
        </p:spPr>
        <p:txBody>
          <a:bodyPr wrap="square" rtlCol="0">
            <a:spAutoFit/>
          </a:bodyPr>
          <a:lstStyle/>
          <a:p>
            <a:r>
              <a:rPr lang="vi-VN" sz="3303">
                <a:solidFill>
                  <a:srgbClr val="6044D8"/>
                </a:solidFill>
              </a:rPr>
              <a:t>Hoạt động cá nhân</a:t>
            </a:r>
            <a:endParaRPr lang="en-US" sz="3303">
              <a:solidFill>
                <a:srgbClr val="6044D8"/>
              </a:solidFill>
            </a:endParaRPr>
          </a:p>
        </p:txBody>
      </p:sp>
      <p:sp>
        <p:nvSpPr>
          <p:cNvPr id="12" name="TextBox 11">
            <a:extLst>
              <a:ext uri="{FF2B5EF4-FFF2-40B4-BE49-F238E27FC236}">
                <a16:creationId xmlns:a16="http://schemas.microsoft.com/office/drawing/2014/main" id="{4E520DDC-B5F9-486C-A314-EF3EC7D8B0F2}"/>
              </a:ext>
            </a:extLst>
          </p:cNvPr>
          <p:cNvSpPr txBox="1"/>
          <p:nvPr/>
        </p:nvSpPr>
        <p:spPr>
          <a:xfrm>
            <a:off x="2429111" y="4864497"/>
            <a:ext cx="3315966" cy="600614"/>
          </a:xfrm>
          <a:prstGeom prst="rect">
            <a:avLst/>
          </a:prstGeom>
          <a:noFill/>
        </p:spPr>
        <p:txBody>
          <a:bodyPr wrap="square" rtlCol="0">
            <a:spAutoFit/>
          </a:bodyPr>
          <a:lstStyle/>
          <a:p>
            <a:r>
              <a:rPr lang="vi-VN" sz="3303">
                <a:solidFill>
                  <a:srgbClr val="6044D8"/>
                </a:solidFill>
              </a:rPr>
              <a:t>Xem video</a:t>
            </a:r>
            <a:endParaRPr lang="en-US" sz="3303">
              <a:solidFill>
                <a:srgbClr val="6044D8"/>
              </a:solidFill>
            </a:endParaRPr>
          </a:p>
        </p:txBody>
      </p:sp>
      <p:sp>
        <p:nvSpPr>
          <p:cNvPr id="13" name="TextBox 12">
            <a:extLst>
              <a:ext uri="{FF2B5EF4-FFF2-40B4-BE49-F238E27FC236}">
                <a16:creationId xmlns:a16="http://schemas.microsoft.com/office/drawing/2014/main" id="{91FC0A2A-80A6-4560-8431-04CD52655889}"/>
              </a:ext>
            </a:extLst>
          </p:cNvPr>
          <p:cNvSpPr txBox="1"/>
          <p:nvPr/>
        </p:nvSpPr>
        <p:spPr>
          <a:xfrm>
            <a:off x="2429111" y="6554770"/>
            <a:ext cx="5005355" cy="1108893"/>
          </a:xfrm>
          <a:prstGeom prst="rect">
            <a:avLst/>
          </a:prstGeom>
          <a:noFill/>
        </p:spPr>
        <p:txBody>
          <a:bodyPr wrap="square" rtlCol="0">
            <a:spAutoFit/>
          </a:bodyPr>
          <a:lstStyle/>
          <a:p>
            <a:r>
              <a:rPr lang="vi-VN" sz="3303">
                <a:solidFill>
                  <a:srgbClr val="6044D8"/>
                </a:solidFill>
              </a:rPr>
              <a:t>Ghi chú kiến thức theo các câu hỏi gợi ý</a:t>
            </a:r>
            <a:endParaRPr lang="en-US" sz="3303">
              <a:solidFill>
                <a:srgbClr val="6044D8"/>
              </a:solidFill>
            </a:endParaRPr>
          </a:p>
        </p:txBody>
      </p:sp>
      <p:grpSp>
        <p:nvGrpSpPr>
          <p:cNvPr id="14" name="Google Shape;252;p19">
            <a:extLst>
              <a:ext uri="{FF2B5EF4-FFF2-40B4-BE49-F238E27FC236}">
                <a16:creationId xmlns:a16="http://schemas.microsoft.com/office/drawing/2014/main" id="{A824B6D2-0944-459B-A475-7D0F57B1217A}"/>
              </a:ext>
            </a:extLst>
          </p:cNvPr>
          <p:cNvGrpSpPr/>
          <p:nvPr/>
        </p:nvGrpSpPr>
        <p:grpSpPr>
          <a:xfrm>
            <a:off x="0" y="78050"/>
            <a:ext cx="7952913" cy="1661664"/>
            <a:chOff x="4846949" y="1828198"/>
            <a:chExt cx="4334258" cy="905590"/>
          </a:xfrm>
        </p:grpSpPr>
        <p:sp>
          <p:nvSpPr>
            <p:cNvPr id="15" name="Google Shape;253;p19">
              <a:extLst>
                <a:ext uri="{FF2B5EF4-FFF2-40B4-BE49-F238E27FC236}">
                  <a16:creationId xmlns:a16="http://schemas.microsoft.com/office/drawing/2014/main" id="{308DC743-592E-4729-9B05-EF3DC07980F0}"/>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67755" tIns="167755" rIns="167755" bIns="167755" anchor="ctr" anchorCtr="0">
              <a:noAutofit/>
            </a:bodyPr>
            <a:lstStyle/>
            <a:p>
              <a:endParaRPr sz="4404"/>
            </a:p>
          </p:txBody>
        </p:sp>
        <p:sp>
          <p:nvSpPr>
            <p:cNvPr id="16" name="Google Shape;254;p19">
              <a:extLst>
                <a:ext uri="{FF2B5EF4-FFF2-40B4-BE49-F238E27FC236}">
                  <a16:creationId xmlns:a16="http://schemas.microsoft.com/office/drawing/2014/main" id="{6F643BEF-CB6B-4B83-8357-BFB0F21D4943}"/>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67755" tIns="167755" rIns="167755" bIns="167755" anchor="ctr" anchorCtr="0">
              <a:noAutofit/>
            </a:bodyPr>
            <a:lstStyle/>
            <a:p>
              <a:endParaRPr sz="4404"/>
            </a:p>
          </p:txBody>
        </p:sp>
        <p:sp>
          <p:nvSpPr>
            <p:cNvPr id="17" name="Google Shape;255;p19">
              <a:extLst>
                <a:ext uri="{FF2B5EF4-FFF2-40B4-BE49-F238E27FC236}">
                  <a16:creationId xmlns:a16="http://schemas.microsoft.com/office/drawing/2014/main" id="{651035EE-6851-4B9C-BE3E-B55E358C3A1F}"/>
                </a:ext>
              </a:extLst>
            </p:cNvPr>
            <p:cNvSpPr/>
            <p:nvPr/>
          </p:nvSpPr>
          <p:spPr>
            <a:xfrm>
              <a:off x="5062825" y="1887240"/>
              <a:ext cx="4097980" cy="78672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8A8"/>
            </a:solidFill>
            <a:ln>
              <a:noFill/>
            </a:ln>
          </p:spPr>
          <p:txBody>
            <a:bodyPr spcFirstLastPara="1" wrap="square" lIns="167755" tIns="167755" rIns="167755" bIns="167755" anchor="ctr" anchorCtr="0">
              <a:noAutofit/>
            </a:bodyPr>
            <a:lstStyle/>
            <a:p>
              <a:endParaRPr sz="4404"/>
            </a:p>
          </p:txBody>
        </p:sp>
        <p:sp>
          <p:nvSpPr>
            <p:cNvPr id="18" name="Google Shape;256;p19">
              <a:extLst>
                <a:ext uri="{FF2B5EF4-FFF2-40B4-BE49-F238E27FC236}">
                  <a16:creationId xmlns:a16="http://schemas.microsoft.com/office/drawing/2014/main" id="{14D5F5E2-7069-4AFE-92A9-613445FF9BAE}"/>
                </a:ext>
              </a:extLst>
            </p:cNvPr>
            <p:cNvSpPr/>
            <p:nvPr/>
          </p:nvSpPr>
          <p:spPr>
            <a:xfrm>
              <a:off x="4846949" y="1828198"/>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02</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19" name="Google Shape;258;p19">
              <a:extLst>
                <a:ext uri="{FF2B5EF4-FFF2-40B4-BE49-F238E27FC236}">
                  <a16:creationId xmlns:a16="http://schemas.microsoft.com/office/drawing/2014/main" id="{0FECB39D-3B3E-4FA0-A7C8-D719C6B59C18}"/>
                </a:ext>
              </a:extLst>
            </p:cNvPr>
            <p:cNvSpPr txBox="1"/>
            <p:nvPr/>
          </p:nvSpPr>
          <p:spPr>
            <a:xfrm>
              <a:off x="5770501" y="2030400"/>
              <a:ext cx="3410706"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Bảo vệ rừng nhiệt đới</a:t>
              </a:r>
            </a:p>
          </p:txBody>
        </p:sp>
      </p:grpSp>
    </p:spTree>
    <p:extLst>
      <p:ext uri="{BB962C8B-B14F-4D97-AF65-F5344CB8AC3E}">
        <p14:creationId xmlns:p14="http://schemas.microsoft.com/office/powerpoint/2010/main" val="252892474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33644" y="19001"/>
            <a:ext cx="16711002" cy="9524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3"/>
          </a:p>
        </p:txBody>
      </p:sp>
      <p:sp>
        <p:nvSpPr>
          <p:cNvPr id="5" name="TextBox 4">
            <a:extLst>
              <a:ext uri="{FF2B5EF4-FFF2-40B4-BE49-F238E27FC236}">
                <a16:creationId xmlns:a16="http://schemas.microsoft.com/office/drawing/2014/main" id="{48639B4E-75C7-49B5-AB04-ADDC323E8177}"/>
              </a:ext>
            </a:extLst>
          </p:cNvPr>
          <p:cNvSpPr txBox="1"/>
          <p:nvPr/>
        </p:nvSpPr>
        <p:spPr>
          <a:xfrm>
            <a:off x="1552862" y="419394"/>
            <a:ext cx="7445881" cy="582788"/>
          </a:xfrm>
          <a:prstGeom prst="rect">
            <a:avLst/>
          </a:prstGeom>
          <a:noFill/>
        </p:spPr>
        <p:txBody>
          <a:bodyPr wrap="square" rtlCol="0">
            <a:spAutoFit/>
          </a:bodyPr>
          <a:lstStyle/>
          <a:p>
            <a:r>
              <a:rPr lang="en-US" sz="3187" b="1">
                <a:solidFill>
                  <a:schemeClr val="bg1"/>
                </a:solidFill>
                <a:cs typeface="Arial" panose="020B0604020202020204" pitchFamily="34" charset="0"/>
              </a:rPr>
              <a:t>Đặc điểm rừng nhiệt đới</a:t>
            </a:r>
          </a:p>
        </p:txBody>
      </p:sp>
      <p:pic>
        <p:nvPicPr>
          <p:cNvPr id="9" name="Hình ảnh 2">
            <a:extLst>
              <a:ext uri="{FF2B5EF4-FFF2-40B4-BE49-F238E27FC236}">
                <a16:creationId xmlns:a16="http://schemas.microsoft.com/office/drawing/2014/main" id="{017E6B2E-5DC1-49FC-9B9A-070948E3819C}"/>
              </a:ext>
            </a:extLst>
          </p:cNvPr>
          <p:cNvPicPr/>
          <p:nvPr/>
        </p:nvPicPr>
        <p:blipFill>
          <a:blip r:embed="rId2"/>
          <a:stretch>
            <a:fillRect/>
          </a:stretch>
        </p:blipFill>
        <p:spPr>
          <a:xfrm>
            <a:off x="1067706" y="462541"/>
            <a:ext cx="14267211" cy="8637001"/>
          </a:xfrm>
          <a:prstGeom prst="rect">
            <a:avLst/>
          </a:prstGeom>
        </p:spPr>
      </p:pic>
    </p:spTree>
    <p:extLst>
      <p:ext uri="{BB962C8B-B14F-4D97-AF65-F5344CB8AC3E}">
        <p14:creationId xmlns:p14="http://schemas.microsoft.com/office/powerpoint/2010/main" val="20479034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44167365-10B2-4972-8C38-D5801C509DE0}"/>
              </a:ext>
            </a:extLst>
          </p:cNvPr>
          <p:cNvPicPr/>
          <p:nvPr/>
        </p:nvPicPr>
        <p:blipFill>
          <a:blip r:embed="rId2"/>
          <a:stretch>
            <a:fillRect/>
          </a:stretch>
        </p:blipFill>
        <p:spPr>
          <a:xfrm>
            <a:off x="76764" y="194073"/>
            <a:ext cx="11048684" cy="5976664"/>
          </a:xfrm>
          <a:prstGeom prst="rect">
            <a:avLst/>
          </a:prstGeom>
        </p:spPr>
      </p:pic>
      <p:pic>
        <p:nvPicPr>
          <p:cNvPr id="8" name="Hình ảnh 7">
            <a:extLst>
              <a:ext uri="{FF2B5EF4-FFF2-40B4-BE49-F238E27FC236}">
                <a16:creationId xmlns:a16="http://schemas.microsoft.com/office/drawing/2014/main" id="{0D894C7B-7FE3-4B2A-8175-5D86A8B0E352}"/>
              </a:ext>
            </a:extLst>
          </p:cNvPr>
          <p:cNvPicPr/>
          <p:nvPr/>
        </p:nvPicPr>
        <p:blipFill>
          <a:blip r:embed="rId3"/>
          <a:stretch>
            <a:fillRect/>
          </a:stretch>
        </p:blipFill>
        <p:spPr>
          <a:xfrm>
            <a:off x="6516936" y="2721670"/>
            <a:ext cx="10112581" cy="6754118"/>
          </a:xfrm>
          <a:prstGeom prst="rect">
            <a:avLst/>
          </a:prstGeom>
        </p:spPr>
      </p:pic>
    </p:spTree>
    <p:extLst>
      <p:ext uri="{BB962C8B-B14F-4D97-AF65-F5344CB8AC3E}">
        <p14:creationId xmlns:p14="http://schemas.microsoft.com/office/powerpoint/2010/main" val="243899714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31DFE1-7175-430E-9E76-3322DBFF1609}"/>
              </a:ext>
            </a:extLst>
          </p:cNvPr>
          <p:cNvSpPr txBox="1"/>
          <p:nvPr/>
        </p:nvSpPr>
        <p:spPr>
          <a:xfrm>
            <a:off x="3487054" y="488994"/>
            <a:ext cx="10506644" cy="939488"/>
          </a:xfrm>
          <a:prstGeom prst="rect">
            <a:avLst/>
          </a:prstGeom>
          <a:solidFill>
            <a:srgbClr val="CCFF99"/>
          </a:solidFill>
          <a:ln>
            <a:noFill/>
          </a:ln>
        </p:spPr>
        <p:txBody>
          <a:bodyPr wrap="square" rtlCol="0">
            <a:spAutoFit/>
          </a:bodyPr>
          <a:lstStyle/>
          <a:p>
            <a:r>
              <a:rPr lang="vi-VN" sz="5505">
                <a:solidFill>
                  <a:srgbClr val="FF0000"/>
                </a:solidFill>
                <a:cs typeface="Arial" panose="020B0604020202020204" pitchFamily="34" charset="0"/>
              </a:rPr>
              <a:t>Nguyên nhân </a:t>
            </a:r>
            <a:r>
              <a:rPr lang="vi-VN" sz="5505">
                <a:solidFill>
                  <a:srgbClr val="6044D8"/>
                </a:solidFill>
                <a:cs typeface="Arial" panose="020B0604020202020204" pitchFamily="34" charset="0"/>
              </a:rPr>
              <a:t>rừng bị suy thoái</a:t>
            </a:r>
            <a:endParaRPr lang="en-US" sz="5505">
              <a:solidFill>
                <a:srgbClr val="6044D8"/>
              </a:solidFill>
              <a:cs typeface="Arial" panose="020B0604020202020204" pitchFamily="34" charset="0"/>
            </a:endParaRPr>
          </a:p>
        </p:txBody>
      </p:sp>
      <p:pic>
        <p:nvPicPr>
          <p:cNvPr id="4" name="Picture 3">
            <a:extLst>
              <a:ext uri="{FF2B5EF4-FFF2-40B4-BE49-F238E27FC236}">
                <a16:creationId xmlns:a16="http://schemas.microsoft.com/office/drawing/2014/main" id="{EE182512-48E5-43C1-A2A3-B65C53E745AF}"/>
              </a:ext>
            </a:extLst>
          </p:cNvPr>
          <p:cNvPicPr>
            <a:picLocks noChangeAspect="1"/>
          </p:cNvPicPr>
          <p:nvPr/>
        </p:nvPicPr>
        <p:blipFill rotWithShape="1">
          <a:blip r:embed="rId2"/>
          <a:srcRect l="4255"/>
          <a:stretch/>
        </p:blipFill>
        <p:spPr>
          <a:xfrm>
            <a:off x="676063" y="4146106"/>
            <a:ext cx="2077070" cy="2193358"/>
          </a:xfrm>
          <a:prstGeom prst="rect">
            <a:avLst/>
          </a:prstGeom>
        </p:spPr>
      </p:pic>
      <p:pic>
        <p:nvPicPr>
          <p:cNvPr id="5" name="Picture 4">
            <a:extLst>
              <a:ext uri="{FF2B5EF4-FFF2-40B4-BE49-F238E27FC236}">
                <a16:creationId xmlns:a16="http://schemas.microsoft.com/office/drawing/2014/main" id="{3450B1E8-5D99-4110-B780-3C9353434002}"/>
              </a:ext>
            </a:extLst>
          </p:cNvPr>
          <p:cNvPicPr>
            <a:picLocks noChangeAspect="1"/>
          </p:cNvPicPr>
          <p:nvPr/>
        </p:nvPicPr>
        <p:blipFill>
          <a:blip r:embed="rId3"/>
          <a:stretch>
            <a:fillRect/>
          </a:stretch>
        </p:blipFill>
        <p:spPr>
          <a:xfrm>
            <a:off x="4003324" y="4163226"/>
            <a:ext cx="2530205" cy="2176238"/>
          </a:xfrm>
          <a:prstGeom prst="rect">
            <a:avLst/>
          </a:prstGeom>
        </p:spPr>
      </p:pic>
      <p:pic>
        <p:nvPicPr>
          <p:cNvPr id="6" name="Picture 5">
            <a:extLst>
              <a:ext uri="{FF2B5EF4-FFF2-40B4-BE49-F238E27FC236}">
                <a16:creationId xmlns:a16="http://schemas.microsoft.com/office/drawing/2014/main" id="{7F8A1940-9EFF-4155-82B2-098186329BB4}"/>
              </a:ext>
            </a:extLst>
          </p:cNvPr>
          <p:cNvPicPr>
            <a:picLocks noChangeAspect="1"/>
          </p:cNvPicPr>
          <p:nvPr/>
        </p:nvPicPr>
        <p:blipFill>
          <a:blip r:embed="rId4"/>
          <a:stretch>
            <a:fillRect/>
          </a:stretch>
        </p:blipFill>
        <p:spPr>
          <a:xfrm>
            <a:off x="7120971" y="3939346"/>
            <a:ext cx="2276582" cy="2400118"/>
          </a:xfrm>
          <a:prstGeom prst="rect">
            <a:avLst/>
          </a:prstGeom>
        </p:spPr>
      </p:pic>
      <p:pic>
        <p:nvPicPr>
          <p:cNvPr id="7" name="Picture 6">
            <a:extLst>
              <a:ext uri="{FF2B5EF4-FFF2-40B4-BE49-F238E27FC236}">
                <a16:creationId xmlns:a16="http://schemas.microsoft.com/office/drawing/2014/main" id="{EBE38954-A696-478D-9C76-6471B69D1678}"/>
              </a:ext>
            </a:extLst>
          </p:cNvPr>
          <p:cNvPicPr>
            <a:picLocks noChangeAspect="1"/>
          </p:cNvPicPr>
          <p:nvPr/>
        </p:nvPicPr>
        <p:blipFill>
          <a:blip r:embed="rId5"/>
          <a:stretch>
            <a:fillRect/>
          </a:stretch>
        </p:blipFill>
        <p:spPr>
          <a:xfrm>
            <a:off x="10199139" y="3823758"/>
            <a:ext cx="2754422" cy="2515705"/>
          </a:xfrm>
          <a:prstGeom prst="rect">
            <a:avLst/>
          </a:prstGeom>
        </p:spPr>
      </p:pic>
      <p:pic>
        <p:nvPicPr>
          <p:cNvPr id="8" name="Picture 7">
            <a:extLst>
              <a:ext uri="{FF2B5EF4-FFF2-40B4-BE49-F238E27FC236}">
                <a16:creationId xmlns:a16="http://schemas.microsoft.com/office/drawing/2014/main" id="{C3028A26-A9A8-4C00-8C41-569A723DCE9C}"/>
              </a:ext>
            </a:extLst>
          </p:cNvPr>
          <p:cNvPicPr>
            <a:picLocks noChangeAspect="1"/>
          </p:cNvPicPr>
          <p:nvPr/>
        </p:nvPicPr>
        <p:blipFill>
          <a:blip r:embed="rId6"/>
          <a:stretch>
            <a:fillRect/>
          </a:stretch>
        </p:blipFill>
        <p:spPr>
          <a:xfrm>
            <a:off x="13634990" y="3839548"/>
            <a:ext cx="2785620" cy="2499915"/>
          </a:xfrm>
          <a:prstGeom prst="rect">
            <a:avLst/>
          </a:prstGeom>
        </p:spPr>
      </p:pic>
      <p:cxnSp>
        <p:nvCxnSpPr>
          <p:cNvPr id="9" name="Straight Arrow Connector 8">
            <a:extLst>
              <a:ext uri="{FF2B5EF4-FFF2-40B4-BE49-F238E27FC236}">
                <a16:creationId xmlns:a16="http://schemas.microsoft.com/office/drawing/2014/main" id="{4E96490C-AC83-403D-B4F8-0458A1520F53}"/>
              </a:ext>
            </a:extLst>
          </p:cNvPr>
          <p:cNvCxnSpPr>
            <a:cxnSpLocks/>
            <a:stCxn id="3" idx="2"/>
          </p:cNvCxnSpPr>
          <p:nvPr/>
        </p:nvCxnSpPr>
        <p:spPr>
          <a:xfrm flipH="1">
            <a:off x="2077074" y="1428482"/>
            <a:ext cx="6663302" cy="273474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A28215-775A-443A-8BE3-EB73F0676B33}"/>
              </a:ext>
            </a:extLst>
          </p:cNvPr>
          <p:cNvSpPr txBox="1"/>
          <p:nvPr/>
        </p:nvSpPr>
        <p:spPr>
          <a:xfrm>
            <a:off x="433633" y="6725593"/>
            <a:ext cx="2561930" cy="1108893"/>
          </a:xfrm>
          <a:prstGeom prst="rect">
            <a:avLst/>
          </a:prstGeom>
          <a:noFill/>
        </p:spPr>
        <p:txBody>
          <a:bodyPr wrap="square" rtlCol="0">
            <a:spAutoFit/>
          </a:bodyPr>
          <a:lstStyle/>
          <a:p>
            <a:pPr algn="ctr"/>
            <a:r>
              <a:rPr lang="vi-VN" sz="3303">
                <a:solidFill>
                  <a:srgbClr val="6044D8"/>
                </a:solidFill>
              </a:rPr>
              <a:t>Khai thác</a:t>
            </a:r>
          </a:p>
          <a:p>
            <a:pPr algn="ctr"/>
            <a:r>
              <a:rPr lang="vi-VN" sz="3303">
                <a:solidFill>
                  <a:srgbClr val="6044D8"/>
                </a:solidFill>
              </a:rPr>
              <a:t>chưa hợp lí</a:t>
            </a:r>
            <a:endParaRPr lang="en-US" sz="3303">
              <a:solidFill>
                <a:srgbClr val="6044D8"/>
              </a:solidFill>
            </a:endParaRPr>
          </a:p>
        </p:txBody>
      </p:sp>
      <p:sp>
        <p:nvSpPr>
          <p:cNvPr id="11" name="TextBox 10">
            <a:extLst>
              <a:ext uri="{FF2B5EF4-FFF2-40B4-BE49-F238E27FC236}">
                <a16:creationId xmlns:a16="http://schemas.microsoft.com/office/drawing/2014/main" id="{9F57DC4B-06D8-4EFF-87ED-36A5434568A5}"/>
              </a:ext>
            </a:extLst>
          </p:cNvPr>
          <p:cNvSpPr txBox="1"/>
          <p:nvPr/>
        </p:nvSpPr>
        <p:spPr>
          <a:xfrm>
            <a:off x="3971600" y="6725593"/>
            <a:ext cx="2561930" cy="1108893"/>
          </a:xfrm>
          <a:prstGeom prst="rect">
            <a:avLst/>
          </a:prstGeom>
          <a:noFill/>
        </p:spPr>
        <p:txBody>
          <a:bodyPr wrap="square" rtlCol="0">
            <a:spAutoFit/>
          </a:bodyPr>
          <a:lstStyle/>
          <a:p>
            <a:pPr algn="ctr"/>
            <a:r>
              <a:rPr lang="vi-VN" sz="3303">
                <a:solidFill>
                  <a:srgbClr val="6044D8"/>
                </a:solidFill>
              </a:rPr>
              <a:t>Làm </a:t>
            </a:r>
          </a:p>
          <a:p>
            <a:pPr algn="ctr"/>
            <a:r>
              <a:rPr lang="vi-VN" sz="3303">
                <a:solidFill>
                  <a:srgbClr val="6044D8"/>
                </a:solidFill>
              </a:rPr>
              <a:t>nôngnghiệp</a:t>
            </a:r>
            <a:endParaRPr lang="en-US" sz="3303">
              <a:solidFill>
                <a:srgbClr val="6044D8"/>
              </a:solidFill>
            </a:endParaRPr>
          </a:p>
        </p:txBody>
      </p:sp>
      <p:sp>
        <p:nvSpPr>
          <p:cNvPr id="12" name="TextBox 11">
            <a:extLst>
              <a:ext uri="{FF2B5EF4-FFF2-40B4-BE49-F238E27FC236}">
                <a16:creationId xmlns:a16="http://schemas.microsoft.com/office/drawing/2014/main" id="{881D0701-172F-466B-92A4-9648FEE1ACBC}"/>
              </a:ext>
            </a:extLst>
          </p:cNvPr>
          <p:cNvSpPr txBox="1"/>
          <p:nvPr/>
        </p:nvSpPr>
        <p:spPr>
          <a:xfrm>
            <a:off x="7120972" y="6725593"/>
            <a:ext cx="2561930" cy="600614"/>
          </a:xfrm>
          <a:prstGeom prst="rect">
            <a:avLst/>
          </a:prstGeom>
          <a:noFill/>
        </p:spPr>
        <p:txBody>
          <a:bodyPr wrap="square" rtlCol="0">
            <a:spAutoFit/>
          </a:bodyPr>
          <a:lstStyle/>
          <a:p>
            <a:r>
              <a:rPr lang="vi-VN" sz="3303">
                <a:solidFill>
                  <a:srgbClr val="6044D8"/>
                </a:solidFill>
              </a:rPr>
              <a:t>Chăn nuôi</a:t>
            </a:r>
            <a:endParaRPr lang="en-US" sz="3303">
              <a:solidFill>
                <a:srgbClr val="6044D8"/>
              </a:solidFill>
            </a:endParaRPr>
          </a:p>
        </p:txBody>
      </p:sp>
      <p:sp>
        <p:nvSpPr>
          <p:cNvPr id="13" name="TextBox 12">
            <a:extLst>
              <a:ext uri="{FF2B5EF4-FFF2-40B4-BE49-F238E27FC236}">
                <a16:creationId xmlns:a16="http://schemas.microsoft.com/office/drawing/2014/main" id="{37E9DD76-635F-4286-AA6F-BF6235CCC9E0}"/>
              </a:ext>
            </a:extLst>
          </p:cNvPr>
          <p:cNvSpPr txBox="1"/>
          <p:nvPr/>
        </p:nvSpPr>
        <p:spPr>
          <a:xfrm>
            <a:off x="11005308" y="6725591"/>
            <a:ext cx="2561930" cy="600614"/>
          </a:xfrm>
          <a:prstGeom prst="rect">
            <a:avLst/>
          </a:prstGeom>
          <a:noFill/>
        </p:spPr>
        <p:txBody>
          <a:bodyPr wrap="square" rtlCol="0">
            <a:spAutoFit/>
          </a:bodyPr>
          <a:lstStyle/>
          <a:p>
            <a:r>
              <a:rPr lang="vi-VN" sz="3303">
                <a:solidFill>
                  <a:srgbClr val="6044D8"/>
                </a:solidFill>
              </a:rPr>
              <a:t>Nhà ở</a:t>
            </a:r>
            <a:endParaRPr lang="en-US" sz="3303">
              <a:solidFill>
                <a:srgbClr val="6044D8"/>
              </a:solidFill>
            </a:endParaRPr>
          </a:p>
        </p:txBody>
      </p:sp>
      <p:sp>
        <p:nvSpPr>
          <p:cNvPr id="14" name="TextBox 13">
            <a:extLst>
              <a:ext uri="{FF2B5EF4-FFF2-40B4-BE49-F238E27FC236}">
                <a16:creationId xmlns:a16="http://schemas.microsoft.com/office/drawing/2014/main" id="{D7979067-F172-4169-AB78-75806F5C963E}"/>
              </a:ext>
            </a:extLst>
          </p:cNvPr>
          <p:cNvSpPr txBox="1"/>
          <p:nvPr/>
        </p:nvSpPr>
        <p:spPr>
          <a:xfrm>
            <a:off x="14332604" y="6662060"/>
            <a:ext cx="2561930" cy="600614"/>
          </a:xfrm>
          <a:prstGeom prst="rect">
            <a:avLst/>
          </a:prstGeom>
          <a:noFill/>
        </p:spPr>
        <p:txBody>
          <a:bodyPr wrap="square" rtlCol="0">
            <a:spAutoFit/>
          </a:bodyPr>
          <a:lstStyle/>
          <a:p>
            <a:r>
              <a:rPr lang="vi-VN" sz="3303">
                <a:solidFill>
                  <a:srgbClr val="6044D8"/>
                </a:solidFill>
              </a:rPr>
              <a:t>Giao thông</a:t>
            </a:r>
            <a:endParaRPr lang="en-US" sz="3303">
              <a:solidFill>
                <a:srgbClr val="6044D8"/>
              </a:solidFill>
            </a:endParaRPr>
          </a:p>
        </p:txBody>
      </p:sp>
      <p:cxnSp>
        <p:nvCxnSpPr>
          <p:cNvPr id="15" name="Straight Arrow Connector 14">
            <a:extLst>
              <a:ext uri="{FF2B5EF4-FFF2-40B4-BE49-F238E27FC236}">
                <a16:creationId xmlns:a16="http://schemas.microsoft.com/office/drawing/2014/main" id="{1AF38EBA-7686-4CC3-835D-9C4DB372C428}"/>
              </a:ext>
            </a:extLst>
          </p:cNvPr>
          <p:cNvCxnSpPr>
            <a:cxnSpLocks/>
            <a:stCxn id="3" idx="2"/>
          </p:cNvCxnSpPr>
          <p:nvPr/>
        </p:nvCxnSpPr>
        <p:spPr>
          <a:xfrm flipH="1">
            <a:off x="5609610" y="1428482"/>
            <a:ext cx="3130766" cy="271762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3022AE-FF8F-43D9-A3D8-60338F1422EE}"/>
              </a:ext>
            </a:extLst>
          </p:cNvPr>
          <p:cNvCxnSpPr>
            <a:cxnSpLocks/>
            <a:stCxn id="3" idx="2"/>
          </p:cNvCxnSpPr>
          <p:nvPr/>
        </p:nvCxnSpPr>
        <p:spPr>
          <a:xfrm flipH="1">
            <a:off x="8047582" y="1428482"/>
            <a:ext cx="692794" cy="266745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2622791-D3C7-45C4-B45A-1160DC78DAEC}"/>
              </a:ext>
            </a:extLst>
          </p:cNvPr>
          <p:cNvCxnSpPr>
            <a:cxnSpLocks/>
            <a:stCxn id="3" idx="2"/>
          </p:cNvCxnSpPr>
          <p:nvPr/>
        </p:nvCxnSpPr>
        <p:spPr>
          <a:xfrm>
            <a:off x="8740376" y="1428482"/>
            <a:ext cx="6117505" cy="249941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5776DA1-5D56-4C6A-9DB5-C1F1906FEBFA}"/>
              </a:ext>
            </a:extLst>
          </p:cNvPr>
          <p:cNvCxnSpPr>
            <a:cxnSpLocks/>
            <a:stCxn id="3" idx="2"/>
          </p:cNvCxnSpPr>
          <p:nvPr/>
        </p:nvCxnSpPr>
        <p:spPr>
          <a:xfrm>
            <a:off x="8740376" y="1428482"/>
            <a:ext cx="2532376" cy="252480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6580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22" presetClass="entr" presetSubtype="1"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500"/>
                                        <p:tgtEl>
                                          <p:spTgt spid="17"/>
                                        </p:tgtEl>
                                      </p:cBhvr>
                                    </p:animEffect>
                                  </p:childTnLst>
                                </p:cTn>
                              </p:par>
                              <p:par>
                                <p:cTn id="60" presetID="22" presetClass="entr" presetSubtype="1"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up)">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C5BDC9-42DF-4598-B35B-3A75DA9B9485}"/>
              </a:ext>
            </a:extLst>
          </p:cNvPr>
          <p:cNvSpPr txBox="1"/>
          <p:nvPr/>
        </p:nvSpPr>
        <p:spPr>
          <a:xfrm>
            <a:off x="5427676" y="989313"/>
            <a:ext cx="10900834" cy="1871090"/>
          </a:xfrm>
          <a:prstGeom prst="rect">
            <a:avLst/>
          </a:prstGeom>
          <a:noFill/>
          <a:ln>
            <a:solidFill>
              <a:schemeClr val="accent5">
                <a:lumMod val="75000"/>
              </a:schemeClr>
            </a:solidFill>
            <a:prstDash val="sysDot"/>
          </a:ln>
        </p:spPr>
        <p:txBody>
          <a:bodyPr wrap="square" rtlCol="0">
            <a:spAutoFit/>
          </a:bodyPr>
          <a:lstStyle/>
          <a:p>
            <a:pPr algn="just"/>
            <a:r>
              <a:rPr lang="vi-VN" sz="3853">
                <a:solidFill>
                  <a:srgbClr val="6044D8"/>
                </a:solidFill>
                <a:cs typeface="Arial" panose="020B0604020202020204" pitchFamily="34" charset="0"/>
              </a:rPr>
              <a:t>Bằng kiến thức thực tế và hình ảnh gợi ý, đề xuất các </a:t>
            </a:r>
            <a:r>
              <a:rPr lang="vi-VN" sz="3853">
                <a:solidFill>
                  <a:srgbClr val="FF0000"/>
                </a:solidFill>
                <a:cs typeface="Arial" panose="020B0604020202020204" pitchFamily="34" charset="0"/>
              </a:rPr>
              <a:t>giải pháp khắc phục </a:t>
            </a:r>
            <a:r>
              <a:rPr lang="vi-VN" sz="3853">
                <a:solidFill>
                  <a:srgbClr val="6044D8"/>
                </a:solidFill>
                <a:cs typeface="Arial" panose="020B0604020202020204" pitchFamily="34" charset="0"/>
              </a:rPr>
              <a:t>rừng nhiệt đới bị suy thoái?</a:t>
            </a:r>
            <a:endParaRPr lang="en-US" sz="3853">
              <a:solidFill>
                <a:srgbClr val="6044D8"/>
              </a:solidFill>
              <a:cs typeface="Arial" panose="020B0604020202020204" pitchFamily="34" charset="0"/>
            </a:endParaRPr>
          </a:p>
        </p:txBody>
      </p:sp>
      <p:pic>
        <p:nvPicPr>
          <p:cNvPr id="4" name="Picture 3">
            <a:extLst>
              <a:ext uri="{FF2B5EF4-FFF2-40B4-BE49-F238E27FC236}">
                <a16:creationId xmlns:a16="http://schemas.microsoft.com/office/drawing/2014/main" id="{40DE1265-AEAD-4D22-BA70-6411E683B6EE}"/>
              </a:ext>
            </a:extLst>
          </p:cNvPr>
          <p:cNvPicPr>
            <a:picLocks noChangeAspect="1"/>
          </p:cNvPicPr>
          <p:nvPr/>
        </p:nvPicPr>
        <p:blipFill>
          <a:blip r:embed="rId4"/>
          <a:stretch>
            <a:fillRect/>
          </a:stretch>
        </p:blipFill>
        <p:spPr>
          <a:xfrm>
            <a:off x="5427676" y="3794964"/>
            <a:ext cx="11234299" cy="4941671"/>
          </a:xfrm>
          <a:prstGeom prst="rect">
            <a:avLst/>
          </a:prstGeom>
        </p:spPr>
      </p:pic>
      <p:pic>
        <p:nvPicPr>
          <p:cNvPr id="5" name="Picture 4">
            <a:extLst>
              <a:ext uri="{FF2B5EF4-FFF2-40B4-BE49-F238E27FC236}">
                <a16:creationId xmlns:a16="http://schemas.microsoft.com/office/drawing/2014/main" id="{4121E426-8ADF-42D6-8589-92337D9F1CFE}"/>
              </a:ext>
            </a:extLst>
          </p:cNvPr>
          <p:cNvPicPr>
            <a:picLocks noChangeAspect="1"/>
          </p:cNvPicPr>
          <p:nvPr/>
        </p:nvPicPr>
        <p:blipFill>
          <a:blip r:embed="rId5"/>
          <a:stretch>
            <a:fillRect/>
          </a:stretch>
        </p:blipFill>
        <p:spPr>
          <a:xfrm>
            <a:off x="68641" y="2881657"/>
            <a:ext cx="1726204" cy="1294653"/>
          </a:xfrm>
          <a:prstGeom prst="rect">
            <a:avLst/>
          </a:prstGeom>
        </p:spPr>
      </p:pic>
      <p:sp>
        <p:nvSpPr>
          <p:cNvPr id="6" name="TextBox 5">
            <a:extLst>
              <a:ext uri="{FF2B5EF4-FFF2-40B4-BE49-F238E27FC236}">
                <a16:creationId xmlns:a16="http://schemas.microsoft.com/office/drawing/2014/main" id="{B292C580-C55E-489D-9121-78F5A29F74FA}"/>
              </a:ext>
            </a:extLst>
          </p:cNvPr>
          <p:cNvSpPr txBox="1"/>
          <p:nvPr/>
        </p:nvSpPr>
        <p:spPr>
          <a:xfrm>
            <a:off x="2048796" y="3211318"/>
            <a:ext cx="4717294" cy="600614"/>
          </a:xfrm>
          <a:prstGeom prst="rect">
            <a:avLst/>
          </a:prstGeom>
          <a:noFill/>
        </p:spPr>
        <p:txBody>
          <a:bodyPr wrap="square" rtlCol="0">
            <a:spAutoFit/>
          </a:bodyPr>
          <a:lstStyle/>
          <a:p>
            <a:r>
              <a:rPr lang="vi-VN" sz="3303">
                <a:solidFill>
                  <a:srgbClr val="FF0000"/>
                </a:solidFill>
              </a:rPr>
              <a:t>6 nhóm</a:t>
            </a:r>
            <a:endParaRPr lang="en-US" sz="3303">
              <a:solidFill>
                <a:srgbClr val="FF0000"/>
              </a:solidFill>
            </a:endParaRPr>
          </a:p>
        </p:txBody>
      </p:sp>
      <p:sp>
        <p:nvSpPr>
          <p:cNvPr id="7" name="TextBox 6">
            <a:extLst>
              <a:ext uri="{FF2B5EF4-FFF2-40B4-BE49-F238E27FC236}">
                <a16:creationId xmlns:a16="http://schemas.microsoft.com/office/drawing/2014/main" id="{012942A9-FC0F-41E7-A6AB-42D9806646D0}"/>
              </a:ext>
            </a:extLst>
          </p:cNvPr>
          <p:cNvSpPr txBox="1"/>
          <p:nvPr/>
        </p:nvSpPr>
        <p:spPr>
          <a:xfrm>
            <a:off x="2197880" y="4924803"/>
            <a:ext cx="4717294" cy="600614"/>
          </a:xfrm>
          <a:prstGeom prst="rect">
            <a:avLst/>
          </a:prstGeom>
          <a:noFill/>
        </p:spPr>
        <p:txBody>
          <a:bodyPr wrap="square" rtlCol="0">
            <a:spAutoFit/>
          </a:bodyPr>
          <a:lstStyle/>
          <a:p>
            <a:r>
              <a:rPr lang="vi-VN" sz="3303">
                <a:solidFill>
                  <a:srgbClr val="FF0000"/>
                </a:solidFill>
              </a:rPr>
              <a:t>3 phút</a:t>
            </a:r>
            <a:endParaRPr lang="en-US" sz="3303">
              <a:solidFill>
                <a:srgbClr val="FF0000"/>
              </a:solidFill>
            </a:endParaRPr>
          </a:p>
        </p:txBody>
      </p:sp>
      <p:pic>
        <p:nvPicPr>
          <p:cNvPr id="8" name="Picture 7">
            <a:extLst>
              <a:ext uri="{FF2B5EF4-FFF2-40B4-BE49-F238E27FC236}">
                <a16:creationId xmlns:a16="http://schemas.microsoft.com/office/drawing/2014/main" id="{EE6921B0-EE93-4E0B-995A-C40FBEE2DE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5734" y="820528"/>
            <a:ext cx="1176682" cy="1396667"/>
          </a:xfrm>
          <a:prstGeom prst="rect">
            <a:avLst/>
          </a:prstGeom>
          <a:noFill/>
        </p:spPr>
      </p:pic>
      <p:sp>
        <p:nvSpPr>
          <p:cNvPr id="9" name="TextBox 8">
            <a:extLst>
              <a:ext uri="{FF2B5EF4-FFF2-40B4-BE49-F238E27FC236}">
                <a16:creationId xmlns:a16="http://schemas.microsoft.com/office/drawing/2014/main" id="{C827899A-D130-491D-BF5F-775873D63E11}"/>
              </a:ext>
            </a:extLst>
          </p:cNvPr>
          <p:cNvSpPr txBox="1"/>
          <p:nvPr/>
        </p:nvSpPr>
        <p:spPr>
          <a:xfrm>
            <a:off x="962065" y="1096098"/>
            <a:ext cx="6482509" cy="685252"/>
          </a:xfrm>
          <a:prstGeom prst="rect">
            <a:avLst/>
          </a:prstGeom>
          <a:noFill/>
        </p:spPr>
        <p:txBody>
          <a:bodyPr wrap="square" rtlCol="0">
            <a:spAutoFit/>
          </a:bodyPr>
          <a:lstStyle/>
          <a:p>
            <a:pPr defTabSz="1677822">
              <a:defRPr/>
            </a:pPr>
            <a:r>
              <a:rPr lang="en-US" sz="3853" b="1">
                <a:solidFill>
                  <a:srgbClr val="00B050"/>
                </a:solidFill>
                <a:cs typeface="Arial" panose="020B0604020202020204" pitchFamily="34" charset="0"/>
              </a:rPr>
              <a:t>Nhiệm vụ- Nhóm</a:t>
            </a:r>
          </a:p>
        </p:txBody>
      </p:sp>
      <p:pic>
        <p:nvPicPr>
          <p:cNvPr id="10" name="3 Minute Timer (Nho)">
            <a:hlinkClick r:id="" action="ppaction://media"/>
            <a:extLst>
              <a:ext uri="{FF2B5EF4-FFF2-40B4-BE49-F238E27FC236}">
                <a16:creationId xmlns:a16="http://schemas.microsoft.com/office/drawing/2014/main" id="{EC1620C6-A046-4333-BCBA-002F9478AC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9458" y="4510544"/>
            <a:ext cx="1969338" cy="1106427"/>
          </a:xfrm>
          <a:prstGeom prst="rect">
            <a:avLst/>
          </a:prstGeom>
        </p:spPr>
      </p:pic>
    </p:spTree>
    <p:extLst>
      <p:ext uri="{BB962C8B-B14F-4D97-AF65-F5344CB8AC3E}">
        <p14:creationId xmlns:p14="http://schemas.microsoft.com/office/powerpoint/2010/main" val="55723323"/>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BEDBE5-B285-4A2C-B620-E9B224AFC50B}"/>
              </a:ext>
            </a:extLst>
          </p:cNvPr>
          <p:cNvSpPr txBox="1"/>
          <p:nvPr/>
        </p:nvSpPr>
        <p:spPr>
          <a:xfrm>
            <a:off x="3487054" y="488994"/>
            <a:ext cx="8884407" cy="939488"/>
          </a:xfrm>
          <a:prstGeom prst="rect">
            <a:avLst/>
          </a:prstGeom>
          <a:solidFill>
            <a:srgbClr val="CCFF99"/>
          </a:solidFill>
          <a:ln>
            <a:noFill/>
          </a:ln>
        </p:spPr>
        <p:txBody>
          <a:bodyPr wrap="square" rtlCol="0">
            <a:spAutoFit/>
          </a:bodyPr>
          <a:lstStyle/>
          <a:p>
            <a:r>
              <a:rPr lang="vi-VN" sz="5505">
                <a:solidFill>
                  <a:srgbClr val="6044D8"/>
                </a:solidFill>
                <a:cs typeface="Arial" panose="020B0604020202020204" pitchFamily="34" charset="0"/>
              </a:rPr>
              <a:t>Hãy cứu lấy rừng nhiệt đới</a:t>
            </a:r>
            <a:endParaRPr lang="en-US" sz="5505">
              <a:solidFill>
                <a:srgbClr val="6044D8"/>
              </a:solidFill>
              <a:cs typeface="Arial" panose="020B0604020202020204" pitchFamily="34" charset="0"/>
            </a:endParaRPr>
          </a:p>
        </p:txBody>
      </p:sp>
      <p:pic>
        <p:nvPicPr>
          <p:cNvPr id="4" name="Picture 3">
            <a:extLst>
              <a:ext uri="{FF2B5EF4-FFF2-40B4-BE49-F238E27FC236}">
                <a16:creationId xmlns:a16="http://schemas.microsoft.com/office/drawing/2014/main" id="{75683CCB-13EB-43EF-815A-CBBC855E30C3}"/>
              </a:ext>
            </a:extLst>
          </p:cNvPr>
          <p:cNvPicPr>
            <a:picLocks noChangeAspect="1"/>
          </p:cNvPicPr>
          <p:nvPr/>
        </p:nvPicPr>
        <p:blipFill rotWithShape="1">
          <a:blip r:embed="rId2"/>
          <a:srcRect l="16486" r="63846"/>
          <a:stretch/>
        </p:blipFill>
        <p:spPr>
          <a:xfrm>
            <a:off x="13128895" y="4511321"/>
            <a:ext cx="1895139" cy="2150018"/>
          </a:xfrm>
          <a:prstGeom prst="rect">
            <a:avLst/>
          </a:prstGeom>
        </p:spPr>
      </p:pic>
      <p:pic>
        <p:nvPicPr>
          <p:cNvPr id="5" name="Picture 4">
            <a:extLst>
              <a:ext uri="{FF2B5EF4-FFF2-40B4-BE49-F238E27FC236}">
                <a16:creationId xmlns:a16="http://schemas.microsoft.com/office/drawing/2014/main" id="{260EB8D5-25A8-47D3-BDE2-B5A5DCB0FDB8}"/>
              </a:ext>
            </a:extLst>
          </p:cNvPr>
          <p:cNvPicPr>
            <a:picLocks noChangeAspect="1"/>
          </p:cNvPicPr>
          <p:nvPr/>
        </p:nvPicPr>
        <p:blipFill>
          <a:blip r:embed="rId3"/>
          <a:stretch>
            <a:fillRect/>
          </a:stretch>
        </p:blipFill>
        <p:spPr>
          <a:xfrm>
            <a:off x="8373732" y="4257813"/>
            <a:ext cx="2616162" cy="2657037"/>
          </a:xfrm>
          <a:prstGeom prst="rect">
            <a:avLst/>
          </a:prstGeom>
        </p:spPr>
      </p:pic>
      <p:pic>
        <p:nvPicPr>
          <p:cNvPr id="6" name="Picture 5">
            <a:extLst>
              <a:ext uri="{FF2B5EF4-FFF2-40B4-BE49-F238E27FC236}">
                <a16:creationId xmlns:a16="http://schemas.microsoft.com/office/drawing/2014/main" id="{B5E0EAF1-4B92-4CB6-A5A1-6F7A0F7CACC6}"/>
              </a:ext>
            </a:extLst>
          </p:cNvPr>
          <p:cNvPicPr>
            <a:picLocks noChangeAspect="1"/>
          </p:cNvPicPr>
          <p:nvPr/>
        </p:nvPicPr>
        <p:blipFill rotWithShape="1">
          <a:blip r:embed="rId2"/>
          <a:srcRect l="37150" t="7315" r="44755" b="3812"/>
          <a:stretch/>
        </p:blipFill>
        <p:spPr>
          <a:xfrm>
            <a:off x="4960724" y="4750546"/>
            <a:ext cx="1743527" cy="1910793"/>
          </a:xfrm>
          <a:prstGeom prst="rect">
            <a:avLst/>
          </a:prstGeom>
        </p:spPr>
      </p:pic>
      <p:pic>
        <p:nvPicPr>
          <p:cNvPr id="7" name="Picture 6">
            <a:extLst>
              <a:ext uri="{FF2B5EF4-FFF2-40B4-BE49-F238E27FC236}">
                <a16:creationId xmlns:a16="http://schemas.microsoft.com/office/drawing/2014/main" id="{FAEE3425-B08E-4C52-897F-69682518989F}"/>
              </a:ext>
            </a:extLst>
          </p:cNvPr>
          <p:cNvPicPr>
            <a:picLocks noChangeAspect="1"/>
          </p:cNvPicPr>
          <p:nvPr/>
        </p:nvPicPr>
        <p:blipFill rotWithShape="1">
          <a:blip r:embed="rId2"/>
          <a:srcRect l="59423" t="-12348" r="26416" b="12348"/>
          <a:stretch/>
        </p:blipFill>
        <p:spPr>
          <a:xfrm>
            <a:off x="1154720" y="4511321"/>
            <a:ext cx="1364499" cy="2150018"/>
          </a:xfrm>
          <a:prstGeom prst="rect">
            <a:avLst/>
          </a:prstGeom>
        </p:spPr>
      </p:pic>
      <p:cxnSp>
        <p:nvCxnSpPr>
          <p:cNvPr id="8" name="Straight Arrow Connector 7">
            <a:extLst>
              <a:ext uri="{FF2B5EF4-FFF2-40B4-BE49-F238E27FC236}">
                <a16:creationId xmlns:a16="http://schemas.microsoft.com/office/drawing/2014/main" id="{EEBC4CF7-C76F-442B-80DB-982AAAC17CCB}"/>
              </a:ext>
            </a:extLst>
          </p:cNvPr>
          <p:cNvCxnSpPr>
            <a:cxnSpLocks/>
          </p:cNvCxnSpPr>
          <p:nvPr/>
        </p:nvCxnSpPr>
        <p:spPr>
          <a:xfrm flipH="1">
            <a:off x="1940624" y="1463167"/>
            <a:ext cx="5731461" cy="339747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D0E4E62-C1E3-412F-8A9F-BE062EE17336}"/>
              </a:ext>
            </a:extLst>
          </p:cNvPr>
          <p:cNvCxnSpPr>
            <a:cxnSpLocks/>
          </p:cNvCxnSpPr>
          <p:nvPr/>
        </p:nvCxnSpPr>
        <p:spPr>
          <a:xfrm flipH="1">
            <a:off x="5837026" y="1463167"/>
            <a:ext cx="1835059" cy="339747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B3FB255-5BF6-4838-8E73-D8E1F412DAF7}"/>
              </a:ext>
            </a:extLst>
          </p:cNvPr>
          <p:cNvCxnSpPr>
            <a:cxnSpLocks/>
          </p:cNvCxnSpPr>
          <p:nvPr/>
        </p:nvCxnSpPr>
        <p:spPr>
          <a:xfrm>
            <a:off x="7672085" y="1482672"/>
            <a:ext cx="1772526" cy="325522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CFE886F-240D-4D7D-AD24-B1293888D6E8}"/>
              </a:ext>
            </a:extLst>
          </p:cNvPr>
          <p:cNvCxnSpPr>
            <a:cxnSpLocks/>
          </p:cNvCxnSpPr>
          <p:nvPr/>
        </p:nvCxnSpPr>
        <p:spPr>
          <a:xfrm>
            <a:off x="7672085" y="1443662"/>
            <a:ext cx="5986235" cy="332923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6AB33F-3DE1-41AC-9A98-4CBF0C96E51E}"/>
              </a:ext>
            </a:extLst>
          </p:cNvPr>
          <p:cNvSpPr txBox="1"/>
          <p:nvPr/>
        </p:nvSpPr>
        <p:spPr>
          <a:xfrm>
            <a:off x="202307" y="7364926"/>
            <a:ext cx="3684874" cy="1108893"/>
          </a:xfrm>
          <a:prstGeom prst="rect">
            <a:avLst/>
          </a:prstGeom>
          <a:noFill/>
        </p:spPr>
        <p:txBody>
          <a:bodyPr wrap="square" rtlCol="0">
            <a:spAutoFit/>
          </a:bodyPr>
          <a:lstStyle/>
          <a:p>
            <a:pPr algn="ctr"/>
            <a:r>
              <a:rPr lang="vi-VN" sz="3303">
                <a:solidFill>
                  <a:srgbClr val="6044D8"/>
                </a:solidFill>
              </a:rPr>
              <a:t>Trồng cây</a:t>
            </a:r>
          </a:p>
          <a:p>
            <a:pPr algn="ctr"/>
            <a:r>
              <a:rPr lang="vi-VN" sz="3303">
                <a:solidFill>
                  <a:srgbClr val="6044D8"/>
                </a:solidFill>
              </a:rPr>
              <a:t>Gây rừng</a:t>
            </a:r>
            <a:endParaRPr lang="en-US" sz="3303">
              <a:solidFill>
                <a:srgbClr val="6044D8"/>
              </a:solidFill>
            </a:endParaRPr>
          </a:p>
        </p:txBody>
      </p:sp>
      <p:sp>
        <p:nvSpPr>
          <p:cNvPr id="13" name="TextBox 12">
            <a:extLst>
              <a:ext uri="{FF2B5EF4-FFF2-40B4-BE49-F238E27FC236}">
                <a16:creationId xmlns:a16="http://schemas.microsoft.com/office/drawing/2014/main" id="{FDCB541F-26C6-4014-B98C-21582B4EA717}"/>
              </a:ext>
            </a:extLst>
          </p:cNvPr>
          <p:cNvSpPr txBox="1"/>
          <p:nvPr/>
        </p:nvSpPr>
        <p:spPr>
          <a:xfrm>
            <a:off x="4522714" y="7338209"/>
            <a:ext cx="2561930" cy="1108893"/>
          </a:xfrm>
          <a:prstGeom prst="rect">
            <a:avLst/>
          </a:prstGeom>
          <a:noFill/>
        </p:spPr>
        <p:txBody>
          <a:bodyPr wrap="square" rtlCol="0">
            <a:spAutoFit/>
          </a:bodyPr>
          <a:lstStyle/>
          <a:p>
            <a:pPr algn="ctr"/>
            <a:r>
              <a:rPr lang="vi-VN" sz="3303">
                <a:solidFill>
                  <a:srgbClr val="6044D8"/>
                </a:solidFill>
              </a:rPr>
              <a:t>Chăm sóc</a:t>
            </a:r>
          </a:p>
          <a:p>
            <a:pPr algn="ctr"/>
            <a:r>
              <a:rPr lang="vi-VN" sz="3303">
                <a:solidFill>
                  <a:srgbClr val="6044D8"/>
                </a:solidFill>
              </a:rPr>
              <a:t>bảo vệ rừng</a:t>
            </a:r>
            <a:endParaRPr lang="en-US" sz="3303">
              <a:solidFill>
                <a:srgbClr val="6044D8"/>
              </a:solidFill>
            </a:endParaRPr>
          </a:p>
        </p:txBody>
      </p:sp>
      <p:sp>
        <p:nvSpPr>
          <p:cNvPr id="14" name="TextBox 13">
            <a:extLst>
              <a:ext uri="{FF2B5EF4-FFF2-40B4-BE49-F238E27FC236}">
                <a16:creationId xmlns:a16="http://schemas.microsoft.com/office/drawing/2014/main" id="{ED764A8F-6EBF-4C5E-B22F-54C960AB6D24}"/>
              </a:ext>
            </a:extLst>
          </p:cNvPr>
          <p:cNvSpPr txBox="1"/>
          <p:nvPr/>
        </p:nvSpPr>
        <p:spPr>
          <a:xfrm>
            <a:off x="8607613" y="7277191"/>
            <a:ext cx="2561930" cy="1108893"/>
          </a:xfrm>
          <a:prstGeom prst="rect">
            <a:avLst/>
          </a:prstGeom>
          <a:noFill/>
        </p:spPr>
        <p:txBody>
          <a:bodyPr wrap="square" rtlCol="0">
            <a:spAutoFit/>
          </a:bodyPr>
          <a:lstStyle/>
          <a:p>
            <a:pPr algn="ctr"/>
            <a:r>
              <a:rPr lang="vi-VN" sz="3303">
                <a:solidFill>
                  <a:srgbClr val="6044D8"/>
                </a:solidFill>
              </a:rPr>
              <a:t>Không đốt rừng</a:t>
            </a:r>
            <a:endParaRPr lang="en-US" sz="3303">
              <a:solidFill>
                <a:srgbClr val="6044D8"/>
              </a:solidFill>
            </a:endParaRPr>
          </a:p>
        </p:txBody>
      </p:sp>
      <p:sp>
        <p:nvSpPr>
          <p:cNvPr id="15" name="TextBox 14">
            <a:extLst>
              <a:ext uri="{FF2B5EF4-FFF2-40B4-BE49-F238E27FC236}">
                <a16:creationId xmlns:a16="http://schemas.microsoft.com/office/drawing/2014/main" id="{C96B8B4C-131B-405C-A4FF-E660CFC6530B}"/>
              </a:ext>
            </a:extLst>
          </p:cNvPr>
          <p:cNvSpPr txBox="1"/>
          <p:nvPr/>
        </p:nvSpPr>
        <p:spPr>
          <a:xfrm>
            <a:off x="12526496" y="7194161"/>
            <a:ext cx="3099941" cy="1108893"/>
          </a:xfrm>
          <a:prstGeom prst="rect">
            <a:avLst/>
          </a:prstGeom>
          <a:noFill/>
        </p:spPr>
        <p:txBody>
          <a:bodyPr wrap="square" rtlCol="0">
            <a:spAutoFit/>
          </a:bodyPr>
          <a:lstStyle/>
          <a:p>
            <a:pPr algn="ctr"/>
            <a:r>
              <a:rPr lang="vi-VN" sz="3303">
                <a:solidFill>
                  <a:srgbClr val="6044D8"/>
                </a:solidFill>
              </a:rPr>
              <a:t>Không chặt phá rừng</a:t>
            </a:r>
            <a:endParaRPr lang="en-US" sz="3303">
              <a:solidFill>
                <a:srgbClr val="6044D8"/>
              </a:solidFill>
            </a:endParaRPr>
          </a:p>
        </p:txBody>
      </p:sp>
    </p:spTree>
    <p:extLst>
      <p:ext uri="{BB962C8B-B14F-4D97-AF65-F5344CB8AC3E}">
        <p14:creationId xmlns:p14="http://schemas.microsoft.com/office/powerpoint/2010/main" val="349185778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par>
                                <p:cTn id="34" presetID="22" presetClass="entr" presetSubtype="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par>
                                <p:cTn id="47" presetID="22" presetClass="entr" presetSubtype="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up)">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36022" y="-2902635"/>
            <a:ext cx="16778288" cy="142004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3213680" y="4233838"/>
            <a:ext cx="3960440" cy="5529982"/>
            <a:chOff x="13213680" y="4233838"/>
            <a:chExt cx="3960440" cy="5529982"/>
          </a:xfrm>
        </p:grpSpPr>
        <p:pic>
          <p:nvPicPr>
            <p:cNvPr id="9" name="Picture 8"/>
            <p:cNvPicPr/>
            <p:nvPr/>
          </p:nvPicPr>
          <p:blipFill rotWithShape="1">
            <a:blip r:embed="rId5" cstate="print">
              <a:extLst>
                <a:ext uri="{28A0092B-C50C-407E-A947-70E740481C1C}">
                  <a14:useLocalDpi xmlns:a14="http://schemas.microsoft.com/office/drawing/2010/main" val="0"/>
                </a:ext>
              </a:extLst>
            </a:blip>
            <a:srcRect l="33261" t="23499" r="31622"/>
            <a:stretch/>
          </p:blipFill>
          <p:spPr>
            <a:xfrm>
              <a:off x="13213680" y="4233838"/>
              <a:ext cx="3960440" cy="5529982"/>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31205" y="5500811"/>
              <a:ext cx="2649890" cy="2225908"/>
            </a:xfrm>
            <a:prstGeom prst="rect">
              <a:avLst/>
            </a:prstGeom>
          </p:spPr>
        </p:pic>
      </p:grpSp>
      <p:pic>
        <p:nvPicPr>
          <p:cNvPr id="39"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974320" y="216248"/>
            <a:ext cx="609600" cy="609600"/>
          </a:xfrm>
          <a:prstGeom prst="rect">
            <a:avLst/>
          </a:prstGeom>
        </p:spPr>
      </p:pic>
      <p:pic>
        <p:nvPicPr>
          <p:cNvPr id="52"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279120" y="2390870"/>
            <a:ext cx="609600" cy="609600"/>
          </a:xfrm>
          <a:prstGeom prst="rect">
            <a:avLst/>
          </a:prstGeom>
        </p:spPr>
      </p:pic>
      <p:pic>
        <p:nvPicPr>
          <p:cNvPr id="53"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27240" y="4445285"/>
            <a:ext cx="609600" cy="609600"/>
          </a:xfrm>
          <a:prstGeom prst="rect">
            <a:avLst/>
          </a:prstGeom>
        </p:spPr>
      </p:pic>
      <p:pic>
        <p:nvPicPr>
          <p:cNvPr id="54"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09230" y="6560667"/>
            <a:ext cx="609600" cy="609600"/>
          </a:xfrm>
          <a:prstGeom prst="rect">
            <a:avLst/>
          </a:prstGeom>
        </p:spPr>
      </p:pic>
      <p:pic>
        <p:nvPicPr>
          <p:cNvPr id="55"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48370" y="8866188"/>
            <a:ext cx="609600" cy="609600"/>
          </a:xfrm>
          <a:prstGeom prst="rect">
            <a:avLst/>
          </a:prstGeom>
        </p:spPr>
      </p:pic>
      <p:pic>
        <p:nvPicPr>
          <p:cNvPr id="56" name="Hieu-ung-am-thanh-oh-nooo-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74225" y="9785009"/>
            <a:ext cx="609600" cy="609600"/>
          </a:xfrm>
          <a:prstGeom prst="rect">
            <a:avLst/>
          </a:prstGeom>
        </p:spPr>
      </p:pic>
      <p:pic>
        <p:nvPicPr>
          <p:cNvPr id="1026" name="Picture 2" descr="5 sự thật kỳ thú về rừng nhiệt đới Amazon | Công nghệ | Báo Nghệ An điện tử">
            <a:extLst>
              <a:ext uri="{FF2B5EF4-FFF2-40B4-BE49-F238E27FC236}">
                <a16:creationId xmlns:a16="http://schemas.microsoft.com/office/drawing/2014/main" id="{426C9368-7010-410F-8366-5C7C2CBDBF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8881" y="825848"/>
            <a:ext cx="9525000" cy="80648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088039-B022-46CB-AEEC-0B15659A619D}"/>
              </a:ext>
            </a:extLst>
          </p:cNvPr>
          <p:cNvSpPr txBox="1"/>
          <p:nvPr/>
        </p:nvSpPr>
        <p:spPr>
          <a:xfrm>
            <a:off x="5166936" y="9058374"/>
            <a:ext cx="6444416" cy="584775"/>
          </a:xfrm>
          <a:prstGeom prst="rect">
            <a:avLst/>
          </a:prstGeom>
          <a:noFill/>
        </p:spPr>
        <p:txBody>
          <a:bodyPr wrap="square" rtlCol="0">
            <a:spAutoFit/>
          </a:bodyPr>
          <a:lstStyle/>
          <a:p>
            <a:r>
              <a:rPr lang="en-US" sz="3200">
                <a:solidFill>
                  <a:srgbClr val="0070C0"/>
                </a:solidFill>
              </a:rPr>
              <a:t>Rừng mưa niệt đới ở Trung Mĩ</a:t>
            </a:r>
          </a:p>
        </p:txBody>
      </p:sp>
      <p:pic>
        <p:nvPicPr>
          <p:cNvPr id="31" name="Picture 3">
            <a:extLst>
              <a:ext uri="{FF2B5EF4-FFF2-40B4-BE49-F238E27FC236}">
                <a16:creationId xmlns:a16="http://schemas.microsoft.com/office/drawing/2014/main" id="{1535397A-8275-4993-9691-444EE2A775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8880" y="2481"/>
            <a:ext cx="4979632"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a:extLst>
              <a:ext uri="{FF2B5EF4-FFF2-40B4-BE49-F238E27FC236}">
                <a16:creationId xmlns:a16="http://schemas.microsoft.com/office/drawing/2014/main" id="{DF3B97CF-4362-4824-8AB1-B22E59D1C9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4249" y="0"/>
            <a:ext cx="497963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a:extLst>
              <a:ext uri="{FF2B5EF4-FFF2-40B4-BE49-F238E27FC236}">
                <a16:creationId xmlns:a16="http://schemas.microsoft.com/office/drawing/2014/main" id="{4BEBB040-E754-4528-BE44-746BDA83E0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881" y="3103563"/>
            <a:ext cx="497963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6">
            <a:extLst>
              <a:ext uri="{FF2B5EF4-FFF2-40B4-BE49-F238E27FC236}">
                <a16:creationId xmlns:a16="http://schemas.microsoft.com/office/drawing/2014/main" id="{F53B5C72-8662-4381-B7CF-0C44900B04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90272" y="3103563"/>
            <a:ext cx="497963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7">
            <a:extLst>
              <a:ext uri="{FF2B5EF4-FFF2-40B4-BE49-F238E27FC236}">
                <a16:creationId xmlns:a16="http://schemas.microsoft.com/office/drawing/2014/main" id="{FA0B862E-CE34-420D-A8E0-9AFFB9735B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8757" y="6190171"/>
            <a:ext cx="4986631"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8">
            <a:extLst>
              <a:ext uri="{FF2B5EF4-FFF2-40B4-BE49-F238E27FC236}">
                <a16:creationId xmlns:a16="http://schemas.microsoft.com/office/drawing/2014/main" id="{7EEC8522-EB09-45DE-9F2A-F51ACBFEF8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7195" y="6202871"/>
            <a:ext cx="4965634"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hlinkClick r:id="rId16" action="ppaction://hlinksldjump"/>
            <a:extLst>
              <a:ext uri="{FF2B5EF4-FFF2-40B4-BE49-F238E27FC236}">
                <a16:creationId xmlns:a16="http://schemas.microsoft.com/office/drawing/2014/main" id="{4277B2D3-0EB5-4214-812C-2F68C2D0F19D}"/>
              </a:ext>
            </a:extLst>
          </p:cNvPr>
          <p:cNvSpPr txBox="1"/>
          <p:nvPr/>
        </p:nvSpPr>
        <p:spPr>
          <a:xfrm>
            <a:off x="3647979" y="234017"/>
            <a:ext cx="528304" cy="830997"/>
          </a:xfrm>
          <a:prstGeom prst="rect">
            <a:avLst/>
          </a:prstGeom>
          <a:noFill/>
        </p:spPr>
        <p:txBody>
          <a:bodyPr wrap="square" rtlCol="0">
            <a:spAutoFit/>
          </a:bodyPr>
          <a:lstStyle/>
          <a:p>
            <a:r>
              <a:rPr lang="en-US" sz="4800" b="1"/>
              <a:t>1</a:t>
            </a:r>
          </a:p>
        </p:txBody>
      </p:sp>
      <p:sp>
        <p:nvSpPr>
          <p:cNvPr id="43" name="TextBox 42">
            <a:hlinkClick r:id="rId17" action="ppaction://hlinksldjump"/>
            <a:extLst>
              <a:ext uri="{FF2B5EF4-FFF2-40B4-BE49-F238E27FC236}">
                <a16:creationId xmlns:a16="http://schemas.microsoft.com/office/drawing/2014/main" id="{D2B4EBD8-E621-4720-A456-B78E5F5BBEC3}"/>
              </a:ext>
            </a:extLst>
          </p:cNvPr>
          <p:cNvSpPr txBox="1"/>
          <p:nvPr/>
        </p:nvSpPr>
        <p:spPr>
          <a:xfrm>
            <a:off x="11611351" y="187850"/>
            <a:ext cx="528304" cy="923330"/>
          </a:xfrm>
          <a:prstGeom prst="rect">
            <a:avLst/>
          </a:prstGeom>
          <a:noFill/>
        </p:spPr>
        <p:txBody>
          <a:bodyPr wrap="square" rtlCol="0">
            <a:spAutoFit/>
          </a:bodyPr>
          <a:lstStyle/>
          <a:p>
            <a:r>
              <a:rPr lang="en-US" sz="5400" b="1"/>
              <a:t>2</a:t>
            </a:r>
          </a:p>
        </p:txBody>
      </p:sp>
      <p:sp>
        <p:nvSpPr>
          <p:cNvPr id="44" name="TextBox 43">
            <a:hlinkClick r:id="rId18" action="ppaction://hlinksldjump"/>
            <a:extLst>
              <a:ext uri="{FF2B5EF4-FFF2-40B4-BE49-F238E27FC236}">
                <a16:creationId xmlns:a16="http://schemas.microsoft.com/office/drawing/2014/main" id="{99263D71-ABC5-48A7-901C-B6380FEA1B94}"/>
              </a:ext>
            </a:extLst>
          </p:cNvPr>
          <p:cNvSpPr txBox="1"/>
          <p:nvPr/>
        </p:nvSpPr>
        <p:spPr>
          <a:xfrm>
            <a:off x="3616101" y="3348692"/>
            <a:ext cx="528304" cy="923330"/>
          </a:xfrm>
          <a:prstGeom prst="rect">
            <a:avLst/>
          </a:prstGeom>
          <a:noFill/>
        </p:spPr>
        <p:txBody>
          <a:bodyPr wrap="square" rtlCol="0">
            <a:spAutoFit/>
          </a:bodyPr>
          <a:lstStyle/>
          <a:p>
            <a:r>
              <a:rPr lang="en-US" sz="5400" b="1"/>
              <a:t>3</a:t>
            </a:r>
          </a:p>
        </p:txBody>
      </p:sp>
      <p:sp>
        <p:nvSpPr>
          <p:cNvPr id="45" name="TextBox 44">
            <a:hlinkClick r:id="rId19" action="ppaction://hlinksldjump"/>
            <a:extLst>
              <a:ext uri="{FF2B5EF4-FFF2-40B4-BE49-F238E27FC236}">
                <a16:creationId xmlns:a16="http://schemas.microsoft.com/office/drawing/2014/main" id="{EA984DB2-B88B-4A9D-A874-04BEAF0EE646}"/>
              </a:ext>
            </a:extLst>
          </p:cNvPr>
          <p:cNvSpPr txBox="1"/>
          <p:nvPr/>
        </p:nvSpPr>
        <p:spPr>
          <a:xfrm>
            <a:off x="11611351" y="3873487"/>
            <a:ext cx="528304" cy="923330"/>
          </a:xfrm>
          <a:prstGeom prst="rect">
            <a:avLst/>
          </a:prstGeom>
          <a:noFill/>
        </p:spPr>
        <p:txBody>
          <a:bodyPr wrap="square" rtlCol="0">
            <a:spAutoFit/>
          </a:bodyPr>
          <a:lstStyle/>
          <a:p>
            <a:r>
              <a:rPr lang="en-US" sz="5400" b="1"/>
              <a:t>4</a:t>
            </a:r>
          </a:p>
        </p:txBody>
      </p:sp>
      <p:sp>
        <p:nvSpPr>
          <p:cNvPr id="46" name="TextBox 45">
            <a:hlinkClick r:id="rId20" action="ppaction://hlinksldjump"/>
            <a:extLst>
              <a:ext uri="{FF2B5EF4-FFF2-40B4-BE49-F238E27FC236}">
                <a16:creationId xmlns:a16="http://schemas.microsoft.com/office/drawing/2014/main" id="{06E75E42-71E7-472E-AC01-3917FCD54DAF}"/>
              </a:ext>
            </a:extLst>
          </p:cNvPr>
          <p:cNvSpPr txBox="1"/>
          <p:nvPr/>
        </p:nvSpPr>
        <p:spPr>
          <a:xfrm>
            <a:off x="3609542" y="8137525"/>
            <a:ext cx="528304" cy="923330"/>
          </a:xfrm>
          <a:prstGeom prst="rect">
            <a:avLst/>
          </a:prstGeom>
          <a:noFill/>
        </p:spPr>
        <p:txBody>
          <a:bodyPr wrap="square" rtlCol="0">
            <a:spAutoFit/>
          </a:bodyPr>
          <a:lstStyle/>
          <a:p>
            <a:r>
              <a:rPr lang="en-US" sz="5400" b="1"/>
              <a:t>5</a:t>
            </a:r>
          </a:p>
        </p:txBody>
      </p:sp>
      <p:sp>
        <p:nvSpPr>
          <p:cNvPr id="47" name="TextBox 46">
            <a:hlinkClick r:id="rId21" action="ppaction://hlinksldjump"/>
            <a:extLst>
              <a:ext uri="{FF2B5EF4-FFF2-40B4-BE49-F238E27FC236}">
                <a16:creationId xmlns:a16="http://schemas.microsoft.com/office/drawing/2014/main" id="{5B77E6E9-3222-483F-A44C-88660AE20326}"/>
              </a:ext>
            </a:extLst>
          </p:cNvPr>
          <p:cNvSpPr txBox="1"/>
          <p:nvPr/>
        </p:nvSpPr>
        <p:spPr>
          <a:xfrm>
            <a:off x="11551933" y="8115193"/>
            <a:ext cx="528304" cy="923330"/>
          </a:xfrm>
          <a:prstGeom prst="rect">
            <a:avLst/>
          </a:prstGeom>
          <a:noFill/>
        </p:spPr>
        <p:txBody>
          <a:bodyPr wrap="square" rtlCol="0">
            <a:spAutoFit/>
          </a:bodyPr>
          <a:lstStyle/>
          <a:p>
            <a:r>
              <a:rPr lang="en-US" sz="5400" b="1"/>
              <a:t>6</a:t>
            </a:r>
          </a:p>
        </p:txBody>
      </p:sp>
      <p:pic>
        <p:nvPicPr>
          <p:cNvPr id="48" name="Picture 47" descr="A picture containing text, building, window&#10;&#10;Description automatically generated">
            <a:hlinkClick r:id="rId22" action="ppaction://hlinksldjump"/>
            <a:extLst>
              <a:ext uri="{FF2B5EF4-FFF2-40B4-BE49-F238E27FC236}">
                <a16:creationId xmlns:a16="http://schemas.microsoft.com/office/drawing/2014/main" id="{8202927B-4842-4F7E-A725-78046E60353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194" y="8795068"/>
            <a:ext cx="882574" cy="751840"/>
          </a:xfrm>
          <a:prstGeom prst="rect">
            <a:avLst/>
          </a:prstGeom>
        </p:spPr>
      </p:pic>
    </p:spTree>
    <p:extLst>
      <p:ext uri="{BB962C8B-B14F-4D97-AF65-F5344CB8AC3E}">
        <p14:creationId xmlns:p14="http://schemas.microsoft.com/office/powerpoint/2010/main" val="158077795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9"/>
                </p:tgtEl>
              </p:cMediaNode>
            </p:audio>
            <p:audio>
              <p:cMediaNode vol="80000">
                <p:cTn id="3" fill="hold" display="0">
                  <p:stCondLst>
                    <p:cond delay="indefinite"/>
                  </p:stCondLst>
                  <p:endCondLst>
                    <p:cond evt="onStopAudio" delay="0">
                      <p:tgtEl>
                        <p:sldTgt/>
                      </p:tgtEl>
                    </p:cond>
                  </p:endCondLst>
                </p:cTn>
                <p:tgtEl>
                  <p:spTgt spid="52"/>
                </p:tgtEl>
              </p:cMediaNode>
            </p:audio>
            <p:audio>
              <p:cMediaNode vol="80000">
                <p:cTn id="4" fill="hold" display="0">
                  <p:stCondLst>
                    <p:cond delay="indefinite"/>
                  </p:stCondLst>
                  <p:endCondLst>
                    <p:cond evt="onStopAudio" delay="0">
                      <p:tgtEl>
                        <p:sldTgt/>
                      </p:tgtEl>
                    </p:cond>
                  </p:endCondLst>
                </p:cTn>
                <p:tgtEl>
                  <p:spTgt spid="53"/>
                </p:tgtEl>
              </p:cMediaNode>
            </p:audio>
            <p:audio>
              <p:cMediaNode vol="80000">
                <p:cTn id="5" fill="hold" display="0">
                  <p:stCondLst>
                    <p:cond delay="indefinite"/>
                  </p:stCondLst>
                  <p:endCondLst>
                    <p:cond evt="onStopAudio" delay="0">
                      <p:tgtEl>
                        <p:sldTgt/>
                      </p:tgtEl>
                    </p:cond>
                  </p:endCondLst>
                </p:cTn>
                <p:tgtEl>
                  <p:spTgt spid="54"/>
                </p:tgtEl>
              </p:cMediaNode>
            </p:audio>
            <p:audio>
              <p:cMediaNode vol="80000">
                <p:cTn id="6" fill="hold" display="0">
                  <p:stCondLst>
                    <p:cond delay="indefinite"/>
                  </p:stCondLst>
                  <p:endCondLst>
                    <p:cond evt="onStopAudio" delay="0">
                      <p:tgtEl>
                        <p:sldTgt/>
                      </p:tgtEl>
                    </p:cond>
                  </p:endCondLst>
                </p:cTn>
                <p:tgtEl>
                  <p:spTgt spid="55"/>
                </p:tgtEl>
              </p:cMediaNode>
            </p:audio>
            <p:audio>
              <p:cMediaNode vol="80000">
                <p:cTn id="7" fill="hold" display="0">
                  <p:stCondLst>
                    <p:cond delay="indefinite"/>
                  </p:stCondLst>
                  <p:endCondLst>
                    <p:cond evt="onStopAudio" delay="0">
                      <p:tgtEl>
                        <p:sldTgt/>
                      </p:tgtEl>
                    </p:cond>
                  </p:endCondLst>
                </p:cTn>
                <p:tgtEl>
                  <p:spTgt spid="56"/>
                </p:tgtEl>
              </p:cMediaNode>
            </p:audi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873" fill="hold"/>
                                        <p:tgtEl>
                                          <p:spTgt spid="39"/>
                                        </p:tgtEl>
                                      </p:cBhvr>
                                    </p:cmd>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32"/>
                                        </p:tgtEl>
                                        <p:attrNameLst>
                                          <p:attrName>ppt_x</p:attrName>
                                        </p:attrNameLst>
                                      </p:cBhvr>
                                      <p:tavLst>
                                        <p:tav tm="0">
                                          <p:val>
                                            <p:strVal val="ppt_x"/>
                                          </p:val>
                                        </p:tav>
                                        <p:tav tm="100000">
                                          <p:val>
                                            <p:strVal val="ppt_x"/>
                                          </p:val>
                                        </p:tav>
                                      </p:tavLst>
                                    </p:anim>
                                    <p:anim calcmode="lin" valueType="num">
                                      <p:cBhvr additive="base">
                                        <p:cTn id="22" dur="500"/>
                                        <p:tgtEl>
                                          <p:spTgt spid="32"/>
                                        </p:tgtEl>
                                        <p:attrNameLst>
                                          <p:attrName>ppt_y</p:attrName>
                                        </p:attrNameLst>
                                      </p:cBhvr>
                                      <p:tavLst>
                                        <p:tav tm="0">
                                          <p:val>
                                            <p:strVal val="ppt_y"/>
                                          </p:val>
                                        </p:tav>
                                        <p:tav tm="100000">
                                          <p:val>
                                            <p:strVal val="1+ppt_h/2"/>
                                          </p:val>
                                        </p:tav>
                                      </p:tavLst>
                                    </p:anim>
                                    <p:set>
                                      <p:cBhvr>
                                        <p:cTn id="23" dur="1" fill="hold">
                                          <p:stCondLst>
                                            <p:cond delay="499"/>
                                          </p:stCondLst>
                                        </p:cTn>
                                        <p:tgtEl>
                                          <p:spTgt spid="32"/>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2873" fill="hold"/>
                                        <p:tgtEl>
                                          <p:spTgt spid="52"/>
                                        </p:tgtEl>
                                      </p:cBhvr>
                                    </p:cmd>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7"/>
                                        </p:tgtEl>
                                        <p:attrNameLst>
                                          <p:attrName>ppt_x</p:attrName>
                                        </p:attrNameLst>
                                      </p:cBhvr>
                                      <p:tavLst>
                                        <p:tav tm="0">
                                          <p:val>
                                            <p:strVal val="ppt_x"/>
                                          </p:val>
                                        </p:tav>
                                        <p:tav tm="100000">
                                          <p:val>
                                            <p:strVal val="ppt_x"/>
                                          </p:val>
                                        </p:tav>
                                      </p:tavLst>
                                    </p:anim>
                                    <p:anim calcmode="lin" valueType="num">
                                      <p:cBhvr additive="base">
                                        <p:cTn id="31" dur="500"/>
                                        <p:tgtEl>
                                          <p:spTgt spid="37"/>
                                        </p:tgtEl>
                                        <p:attrNameLst>
                                          <p:attrName>ppt_y</p:attrName>
                                        </p:attrNameLst>
                                      </p:cBhvr>
                                      <p:tavLst>
                                        <p:tav tm="0">
                                          <p:val>
                                            <p:strVal val="ppt_y"/>
                                          </p:val>
                                        </p:tav>
                                        <p:tav tm="100000">
                                          <p:val>
                                            <p:strVal val="1+ppt_h/2"/>
                                          </p:val>
                                        </p:tav>
                                      </p:tavLst>
                                    </p:anim>
                                    <p:set>
                                      <p:cBhvr>
                                        <p:cTn id="32" dur="1" fill="hold">
                                          <p:stCondLst>
                                            <p:cond delay="499"/>
                                          </p:stCondLst>
                                        </p:cTn>
                                        <p:tgtEl>
                                          <p:spTgt spid="37"/>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2873" fill="hold"/>
                                        <p:tgtEl>
                                          <p:spTgt spid="53"/>
                                        </p:tgtEl>
                                      </p:cBhvr>
                                    </p:cmd>
                                  </p:childTnLst>
                                </p:cTn>
                              </p:par>
                            </p:childTnLst>
                          </p:cTn>
                        </p:par>
                      </p:childTnLst>
                    </p:cTn>
                  </p:par>
                </p:childTnLst>
              </p:cTn>
              <p:nextCondLst>
                <p:cond evt="onClick" delay="0">
                  <p:tgtEl>
                    <p:spTgt spid="37"/>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38"/>
                                        </p:tgtEl>
                                        <p:attrNameLst>
                                          <p:attrName>ppt_x</p:attrName>
                                        </p:attrNameLst>
                                      </p:cBhvr>
                                      <p:tavLst>
                                        <p:tav tm="0">
                                          <p:val>
                                            <p:strVal val="ppt_x"/>
                                          </p:val>
                                        </p:tav>
                                        <p:tav tm="100000">
                                          <p:val>
                                            <p:strVal val="ppt_x"/>
                                          </p:val>
                                        </p:tav>
                                      </p:tavLst>
                                    </p:anim>
                                    <p:anim calcmode="lin" valueType="num">
                                      <p:cBhvr additive="base">
                                        <p:cTn id="40" dur="500"/>
                                        <p:tgtEl>
                                          <p:spTgt spid="38"/>
                                        </p:tgtEl>
                                        <p:attrNameLst>
                                          <p:attrName>ppt_y</p:attrName>
                                        </p:attrNameLst>
                                      </p:cBhvr>
                                      <p:tavLst>
                                        <p:tav tm="0">
                                          <p:val>
                                            <p:strVal val="ppt_y"/>
                                          </p:val>
                                        </p:tav>
                                        <p:tav tm="100000">
                                          <p:val>
                                            <p:strVal val="1+ppt_h/2"/>
                                          </p:val>
                                        </p:tav>
                                      </p:tavLst>
                                    </p:anim>
                                    <p:set>
                                      <p:cBhvr>
                                        <p:cTn id="41" dur="1" fill="hold">
                                          <p:stCondLst>
                                            <p:cond delay="499"/>
                                          </p:stCondLst>
                                        </p:cTn>
                                        <p:tgtEl>
                                          <p:spTgt spid="38"/>
                                        </p:tgtEl>
                                        <p:attrNameLst>
                                          <p:attrName>style.visibility</p:attrName>
                                        </p:attrNameLst>
                                      </p:cBhvr>
                                      <p:to>
                                        <p:strVal val="hidden"/>
                                      </p:to>
                                    </p:set>
                                  </p:childTnLst>
                                </p:cTn>
                              </p:par>
                              <p:par>
                                <p:cTn id="42" presetID="1" presetClass="mediacall" presetSubtype="0" fill="hold" nodeType="withEffect">
                                  <p:stCondLst>
                                    <p:cond delay="0"/>
                                  </p:stCondLst>
                                  <p:childTnLst>
                                    <p:cmd type="call" cmd="playFrom(0.0)">
                                      <p:cBhvr>
                                        <p:cTn id="43" dur="2873" fill="hold"/>
                                        <p:tgtEl>
                                          <p:spTgt spid="55"/>
                                        </p:tgtEl>
                                      </p:cBhvr>
                                    </p:cmd>
                                  </p:childTnLst>
                                </p:cTn>
                              </p:par>
                            </p:childTnLst>
                          </p:cTn>
                        </p:par>
                      </p:childTnLst>
                    </p:cTn>
                  </p:par>
                </p:childTnLst>
              </p:cTn>
              <p:nextCondLst>
                <p:cond evt="onClick" delay="0">
                  <p:tgtEl>
                    <p:spTgt spid="38"/>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0"/>
                                        </p:tgtEl>
                                        <p:attrNameLst>
                                          <p:attrName>ppt_x</p:attrName>
                                        </p:attrNameLst>
                                      </p:cBhvr>
                                      <p:tavLst>
                                        <p:tav tm="0">
                                          <p:val>
                                            <p:strVal val="ppt_x"/>
                                          </p:val>
                                        </p:tav>
                                        <p:tav tm="100000">
                                          <p:val>
                                            <p:strVal val="ppt_x"/>
                                          </p:val>
                                        </p:tav>
                                      </p:tavLst>
                                    </p:anim>
                                    <p:anim calcmode="lin" valueType="num">
                                      <p:cBhvr additive="base">
                                        <p:cTn id="49" dur="500"/>
                                        <p:tgtEl>
                                          <p:spTgt spid="40"/>
                                        </p:tgtEl>
                                        <p:attrNameLst>
                                          <p:attrName>ppt_y</p:attrName>
                                        </p:attrNameLst>
                                      </p:cBhvr>
                                      <p:tavLst>
                                        <p:tav tm="0">
                                          <p:val>
                                            <p:strVal val="ppt_y"/>
                                          </p:val>
                                        </p:tav>
                                        <p:tav tm="100000">
                                          <p:val>
                                            <p:strVal val="1+ppt_h/2"/>
                                          </p:val>
                                        </p:tav>
                                      </p:tavLst>
                                    </p:anim>
                                    <p:set>
                                      <p:cBhvr>
                                        <p:cTn id="50" dur="1" fill="hold">
                                          <p:stCondLst>
                                            <p:cond delay="499"/>
                                          </p:stCondLst>
                                        </p:cTn>
                                        <p:tgtEl>
                                          <p:spTgt spid="40"/>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2873" fill="hold"/>
                                        <p:tgtEl>
                                          <p:spTgt spid="56"/>
                                        </p:tgtEl>
                                      </p:cBhvr>
                                    </p:cmd>
                                  </p:childTnLst>
                                </p:cTn>
                              </p:par>
                              <p:par>
                                <p:cTn id="53" presetID="1" presetClass="mediacall" presetSubtype="0" fill="hold" nodeType="withEffect">
                                  <p:stCondLst>
                                    <p:cond delay="0"/>
                                  </p:stCondLst>
                                  <p:childTnLst>
                                    <p:cmd type="call" cmd="playFrom(0.0)">
                                      <p:cBhvr>
                                        <p:cTn id="54" dur="2873" fill="hold"/>
                                        <p:tgtEl>
                                          <p:spTgt spid="54"/>
                                        </p:tgtEl>
                                      </p:cBhvr>
                                    </p:cmd>
                                  </p:childTnLst>
                                </p:cTn>
                              </p:par>
                            </p:childTnLst>
                          </p:cTn>
                        </p:par>
                      </p:childTnLst>
                    </p:cTn>
                  </p:par>
                </p:childTnLst>
              </p:cTn>
              <p:nextCondLst>
                <p:cond evt="onClick" delay="0">
                  <p:tgtEl>
                    <p:spTgt spid="40"/>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41"/>
                                        </p:tgtEl>
                                        <p:attrNameLst>
                                          <p:attrName>ppt_x</p:attrName>
                                        </p:attrNameLst>
                                      </p:cBhvr>
                                      <p:tavLst>
                                        <p:tav tm="0">
                                          <p:val>
                                            <p:strVal val="ppt_x"/>
                                          </p:val>
                                        </p:tav>
                                        <p:tav tm="100000">
                                          <p:val>
                                            <p:strVal val="ppt_x"/>
                                          </p:val>
                                        </p:tav>
                                      </p:tavLst>
                                    </p:anim>
                                    <p:anim calcmode="lin" valueType="num">
                                      <p:cBhvr additive="base">
                                        <p:cTn id="60" dur="500"/>
                                        <p:tgtEl>
                                          <p:spTgt spid="41"/>
                                        </p:tgtEl>
                                        <p:attrNameLst>
                                          <p:attrName>ppt_y</p:attrName>
                                        </p:attrNameLst>
                                      </p:cBhvr>
                                      <p:tavLst>
                                        <p:tav tm="0">
                                          <p:val>
                                            <p:strVal val="ppt_y"/>
                                          </p:val>
                                        </p:tav>
                                        <p:tav tm="100000">
                                          <p:val>
                                            <p:strVal val="1+ppt_h/2"/>
                                          </p:val>
                                        </p:tav>
                                      </p:tavLst>
                                    </p:anim>
                                    <p:set>
                                      <p:cBhvr>
                                        <p:cTn id="61" dur="1" fill="hold">
                                          <p:stCondLst>
                                            <p:cond delay="499"/>
                                          </p:stCondLst>
                                        </p:cTn>
                                        <p:tgtEl>
                                          <p:spTgt spid="4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barn(inVertical)">
                                      <p:cBhvr>
                                        <p:cTn id="66" dur="500"/>
                                        <p:tgtEl>
                                          <p:spTgt spid="4"/>
                                        </p:tgtEl>
                                      </p:cBhvr>
                                    </p:animEffect>
                                  </p:childTnLst>
                                </p:cTn>
                              </p:par>
                            </p:childTnLst>
                          </p:cTn>
                        </p:par>
                      </p:childTnLst>
                    </p:cTn>
                  </p:par>
                </p:childTnLst>
              </p:cTn>
              <p:nextCondLst>
                <p:cond evt="onClick" delay="0">
                  <p:tgtEl>
                    <p:spTgt spid="41"/>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3BFDFF-717F-45CB-963E-D50D14EB7BCF}"/>
              </a:ext>
            </a:extLst>
          </p:cNvPr>
          <p:cNvSpPr txBox="1"/>
          <p:nvPr/>
        </p:nvSpPr>
        <p:spPr>
          <a:xfrm>
            <a:off x="3487054" y="488994"/>
            <a:ext cx="8884407" cy="939488"/>
          </a:xfrm>
          <a:prstGeom prst="rect">
            <a:avLst/>
          </a:prstGeom>
          <a:solidFill>
            <a:srgbClr val="CCFF99"/>
          </a:solidFill>
          <a:ln>
            <a:noFill/>
          </a:ln>
        </p:spPr>
        <p:txBody>
          <a:bodyPr wrap="square" rtlCol="0">
            <a:spAutoFit/>
          </a:bodyPr>
          <a:lstStyle/>
          <a:p>
            <a:r>
              <a:rPr lang="vi-VN" sz="5505">
                <a:solidFill>
                  <a:srgbClr val="6044D8"/>
                </a:solidFill>
                <a:cs typeface="Arial" panose="020B0604020202020204" pitchFamily="34" charset="0"/>
              </a:rPr>
              <a:t>Hãy cứu lấy rừng nhiệt đới</a:t>
            </a:r>
            <a:endParaRPr lang="en-US" sz="5505">
              <a:solidFill>
                <a:srgbClr val="6044D8"/>
              </a:solidFill>
              <a:cs typeface="Arial" panose="020B0604020202020204" pitchFamily="34" charset="0"/>
            </a:endParaRPr>
          </a:p>
        </p:txBody>
      </p:sp>
      <p:pic>
        <p:nvPicPr>
          <p:cNvPr id="4" name="Picture 3">
            <a:extLst>
              <a:ext uri="{FF2B5EF4-FFF2-40B4-BE49-F238E27FC236}">
                <a16:creationId xmlns:a16="http://schemas.microsoft.com/office/drawing/2014/main" id="{91DFBED2-31D8-4F3A-9C69-E3A9F92D7ACE}"/>
              </a:ext>
            </a:extLst>
          </p:cNvPr>
          <p:cNvPicPr>
            <a:picLocks noChangeAspect="1"/>
          </p:cNvPicPr>
          <p:nvPr/>
        </p:nvPicPr>
        <p:blipFill>
          <a:blip r:embed="rId2"/>
          <a:stretch>
            <a:fillRect/>
          </a:stretch>
        </p:blipFill>
        <p:spPr>
          <a:xfrm>
            <a:off x="700362" y="4722963"/>
            <a:ext cx="2949496" cy="2471199"/>
          </a:xfrm>
          <a:prstGeom prst="rect">
            <a:avLst/>
          </a:prstGeom>
        </p:spPr>
      </p:pic>
      <p:pic>
        <p:nvPicPr>
          <p:cNvPr id="5" name="Picture 4">
            <a:extLst>
              <a:ext uri="{FF2B5EF4-FFF2-40B4-BE49-F238E27FC236}">
                <a16:creationId xmlns:a16="http://schemas.microsoft.com/office/drawing/2014/main" id="{1D4E85B5-1765-4F68-A949-8C9148AE6094}"/>
              </a:ext>
            </a:extLst>
          </p:cNvPr>
          <p:cNvPicPr>
            <a:picLocks noChangeAspect="1"/>
          </p:cNvPicPr>
          <p:nvPr/>
        </p:nvPicPr>
        <p:blipFill>
          <a:blip r:embed="rId3"/>
          <a:stretch>
            <a:fillRect/>
          </a:stretch>
        </p:blipFill>
        <p:spPr>
          <a:xfrm>
            <a:off x="4064500" y="4576071"/>
            <a:ext cx="2949496" cy="2618091"/>
          </a:xfrm>
          <a:prstGeom prst="rect">
            <a:avLst/>
          </a:prstGeom>
        </p:spPr>
      </p:pic>
      <p:pic>
        <p:nvPicPr>
          <p:cNvPr id="6" name="Picture 5">
            <a:extLst>
              <a:ext uri="{FF2B5EF4-FFF2-40B4-BE49-F238E27FC236}">
                <a16:creationId xmlns:a16="http://schemas.microsoft.com/office/drawing/2014/main" id="{6D500FEE-846C-42B8-AA25-DDB8DF92A9FC}"/>
              </a:ext>
            </a:extLst>
          </p:cNvPr>
          <p:cNvPicPr>
            <a:picLocks noChangeAspect="1"/>
          </p:cNvPicPr>
          <p:nvPr/>
        </p:nvPicPr>
        <p:blipFill>
          <a:blip r:embed="rId4"/>
          <a:stretch>
            <a:fillRect/>
          </a:stretch>
        </p:blipFill>
        <p:spPr>
          <a:xfrm>
            <a:off x="11818145" y="4480385"/>
            <a:ext cx="3428696" cy="2713777"/>
          </a:xfrm>
          <a:prstGeom prst="rect">
            <a:avLst/>
          </a:prstGeom>
        </p:spPr>
      </p:pic>
      <p:pic>
        <p:nvPicPr>
          <p:cNvPr id="7" name="Picture 6">
            <a:extLst>
              <a:ext uri="{FF2B5EF4-FFF2-40B4-BE49-F238E27FC236}">
                <a16:creationId xmlns:a16="http://schemas.microsoft.com/office/drawing/2014/main" id="{3271BC9D-32AB-4970-9544-20B506664924}"/>
              </a:ext>
            </a:extLst>
          </p:cNvPr>
          <p:cNvPicPr>
            <a:picLocks noChangeAspect="1"/>
          </p:cNvPicPr>
          <p:nvPr/>
        </p:nvPicPr>
        <p:blipFill rotWithShape="1">
          <a:blip r:embed="rId5"/>
          <a:srcRect l="77142"/>
          <a:stretch/>
        </p:blipFill>
        <p:spPr>
          <a:xfrm>
            <a:off x="8338609" y="4576070"/>
            <a:ext cx="3099941" cy="3026000"/>
          </a:xfrm>
          <a:prstGeom prst="rect">
            <a:avLst/>
          </a:prstGeom>
        </p:spPr>
      </p:pic>
      <p:cxnSp>
        <p:nvCxnSpPr>
          <p:cNvPr id="8" name="Straight Arrow Connector 7">
            <a:extLst>
              <a:ext uri="{FF2B5EF4-FFF2-40B4-BE49-F238E27FC236}">
                <a16:creationId xmlns:a16="http://schemas.microsoft.com/office/drawing/2014/main" id="{6A8A29C1-2F58-44AE-86A7-51C914C827D8}"/>
              </a:ext>
            </a:extLst>
          </p:cNvPr>
          <p:cNvCxnSpPr>
            <a:cxnSpLocks/>
          </p:cNvCxnSpPr>
          <p:nvPr/>
        </p:nvCxnSpPr>
        <p:spPr>
          <a:xfrm flipH="1">
            <a:off x="1940624" y="1463167"/>
            <a:ext cx="5731461" cy="339747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9907B1D-B80B-4E62-8739-C76B5934815C}"/>
              </a:ext>
            </a:extLst>
          </p:cNvPr>
          <p:cNvCxnSpPr>
            <a:cxnSpLocks/>
          </p:cNvCxnSpPr>
          <p:nvPr/>
        </p:nvCxnSpPr>
        <p:spPr>
          <a:xfrm flipH="1">
            <a:off x="5837026" y="1463167"/>
            <a:ext cx="1835059" cy="339747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34AAB3-41EA-4378-B569-343D18063AB9}"/>
              </a:ext>
            </a:extLst>
          </p:cNvPr>
          <p:cNvCxnSpPr>
            <a:cxnSpLocks/>
          </p:cNvCxnSpPr>
          <p:nvPr/>
        </p:nvCxnSpPr>
        <p:spPr>
          <a:xfrm>
            <a:off x="7672085" y="1482672"/>
            <a:ext cx="1772526" cy="325522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F4392C-46D2-47AF-AB0D-3D7B229E97F9}"/>
              </a:ext>
            </a:extLst>
          </p:cNvPr>
          <p:cNvCxnSpPr>
            <a:cxnSpLocks/>
          </p:cNvCxnSpPr>
          <p:nvPr/>
        </p:nvCxnSpPr>
        <p:spPr>
          <a:xfrm>
            <a:off x="7672085" y="1443662"/>
            <a:ext cx="5986235" cy="332923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3B8C18-75CF-4286-8DF3-EE7D97716D87}"/>
              </a:ext>
            </a:extLst>
          </p:cNvPr>
          <p:cNvSpPr txBox="1"/>
          <p:nvPr/>
        </p:nvSpPr>
        <p:spPr>
          <a:xfrm>
            <a:off x="202307" y="7364925"/>
            <a:ext cx="3684874" cy="1108893"/>
          </a:xfrm>
          <a:prstGeom prst="rect">
            <a:avLst/>
          </a:prstGeom>
          <a:noFill/>
        </p:spPr>
        <p:txBody>
          <a:bodyPr wrap="square" rtlCol="0">
            <a:spAutoFit/>
          </a:bodyPr>
          <a:lstStyle/>
          <a:p>
            <a:pPr algn="ctr"/>
            <a:r>
              <a:rPr lang="vi-VN" sz="3303">
                <a:solidFill>
                  <a:srgbClr val="6044D8"/>
                </a:solidFill>
              </a:rPr>
              <a:t>Không buôn bán</a:t>
            </a:r>
          </a:p>
          <a:p>
            <a:pPr algn="ctr"/>
            <a:r>
              <a:rPr lang="vi-VN" sz="3303">
                <a:solidFill>
                  <a:srgbClr val="6044D8"/>
                </a:solidFill>
              </a:rPr>
              <a:t>sử dụng</a:t>
            </a:r>
            <a:endParaRPr lang="en-US" sz="3303">
              <a:solidFill>
                <a:srgbClr val="6044D8"/>
              </a:solidFill>
            </a:endParaRPr>
          </a:p>
        </p:txBody>
      </p:sp>
      <p:sp>
        <p:nvSpPr>
          <p:cNvPr id="13" name="TextBox 12">
            <a:extLst>
              <a:ext uri="{FF2B5EF4-FFF2-40B4-BE49-F238E27FC236}">
                <a16:creationId xmlns:a16="http://schemas.microsoft.com/office/drawing/2014/main" id="{820DA0E2-80BF-4432-8BF6-F3CBE2274F6F}"/>
              </a:ext>
            </a:extLst>
          </p:cNvPr>
          <p:cNvSpPr txBox="1"/>
          <p:nvPr/>
        </p:nvSpPr>
        <p:spPr>
          <a:xfrm>
            <a:off x="4522714" y="7338209"/>
            <a:ext cx="2561930" cy="1617174"/>
          </a:xfrm>
          <a:prstGeom prst="rect">
            <a:avLst/>
          </a:prstGeom>
          <a:noFill/>
        </p:spPr>
        <p:txBody>
          <a:bodyPr wrap="square" rtlCol="0">
            <a:spAutoFit/>
          </a:bodyPr>
          <a:lstStyle/>
          <a:p>
            <a:pPr algn="ctr"/>
            <a:r>
              <a:rPr lang="vi-VN" sz="3303">
                <a:solidFill>
                  <a:srgbClr val="6044D8"/>
                </a:solidFill>
              </a:rPr>
              <a:t>Không nuôi</a:t>
            </a:r>
          </a:p>
          <a:p>
            <a:pPr algn="ctr"/>
            <a:r>
              <a:rPr lang="vi-VN" sz="3303">
                <a:solidFill>
                  <a:srgbClr val="6044D8"/>
                </a:solidFill>
              </a:rPr>
              <a:t>động vật hoang dã</a:t>
            </a:r>
            <a:endParaRPr lang="en-US" sz="3303">
              <a:solidFill>
                <a:srgbClr val="6044D8"/>
              </a:solidFill>
            </a:endParaRPr>
          </a:p>
        </p:txBody>
      </p:sp>
      <p:sp>
        <p:nvSpPr>
          <p:cNvPr id="14" name="TextBox 13">
            <a:extLst>
              <a:ext uri="{FF2B5EF4-FFF2-40B4-BE49-F238E27FC236}">
                <a16:creationId xmlns:a16="http://schemas.microsoft.com/office/drawing/2014/main" id="{D90B7D2E-FB1C-4F69-B7C1-80462F1BFFCF}"/>
              </a:ext>
            </a:extLst>
          </p:cNvPr>
          <p:cNvSpPr txBox="1"/>
          <p:nvPr/>
        </p:nvSpPr>
        <p:spPr>
          <a:xfrm>
            <a:off x="8607613" y="7277190"/>
            <a:ext cx="2561930" cy="1108893"/>
          </a:xfrm>
          <a:prstGeom prst="rect">
            <a:avLst/>
          </a:prstGeom>
          <a:noFill/>
        </p:spPr>
        <p:txBody>
          <a:bodyPr wrap="square" rtlCol="0">
            <a:spAutoFit/>
          </a:bodyPr>
          <a:lstStyle/>
          <a:p>
            <a:pPr algn="ctr"/>
            <a:r>
              <a:rPr lang="vi-VN" sz="3303">
                <a:solidFill>
                  <a:srgbClr val="6044D8"/>
                </a:solidFill>
              </a:rPr>
              <a:t>Dùng giấy tái chế</a:t>
            </a:r>
            <a:endParaRPr lang="en-US" sz="3303">
              <a:solidFill>
                <a:srgbClr val="6044D8"/>
              </a:solidFill>
            </a:endParaRPr>
          </a:p>
        </p:txBody>
      </p:sp>
      <p:sp>
        <p:nvSpPr>
          <p:cNvPr id="15" name="TextBox 14">
            <a:extLst>
              <a:ext uri="{FF2B5EF4-FFF2-40B4-BE49-F238E27FC236}">
                <a16:creationId xmlns:a16="http://schemas.microsoft.com/office/drawing/2014/main" id="{B79C211F-60C9-4DC7-8715-C571406C88D1}"/>
              </a:ext>
            </a:extLst>
          </p:cNvPr>
          <p:cNvSpPr txBox="1"/>
          <p:nvPr/>
        </p:nvSpPr>
        <p:spPr>
          <a:xfrm>
            <a:off x="12526496" y="7194161"/>
            <a:ext cx="3099941" cy="1617174"/>
          </a:xfrm>
          <a:prstGeom prst="rect">
            <a:avLst/>
          </a:prstGeom>
          <a:noFill/>
        </p:spPr>
        <p:txBody>
          <a:bodyPr wrap="square" rtlCol="0">
            <a:spAutoFit/>
          </a:bodyPr>
          <a:lstStyle/>
          <a:p>
            <a:pPr algn="ctr"/>
            <a:r>
              <a:rPr lang="vi-VN" sz="3303">
                <a:solidFill>
                  <a:srgbClr val="6044D8"/>
                </a:solidFill>
              </a:rPr>
              <a:t>Tuyên truyền về vai trò bảo vệ rừng</a:t>
            </a:r>
            <a:endParaRPr lang="en-US" sz="3303">
              <a:solidFill>
                <a:srgbClr val="6044D8"/>
              </a:solidFill>
            </a:endParaRPr>
          </a:p>
        </p:txBody>
      </p:sp>
    </p:spTree>
    <p:extLst>
      <p:ext uri="{BB962C8B-B14F-4D97-AF65-F5344CB8AC3E}">
        <p14:creationId xmlns:p14="http://schemas.microsoft.com/office/powerpoint/2010/main" val="1977245586"/>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par>
                                <p:cTn id="41" presetID="22" presetClass="entr" presetSubtype="1"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D4A9D0D-EC03-40D6-9C10-BB48A592A0E8}"/>
              </a:ext>
            </a:extLst>
          </p:cNvPr>
          <p:cNvSpPr/>
          <p:nvPr/>
        </p:nvSpPr>
        <p:spPr>
          <a:xfrm>
            <a:off x="266307" y="2479886"/>
            <a:ext cx="16153168" cy="2940420"/>
          </a:xfrm>
          <a:prstGeom prst="rect">
            <a:avLst/>
          </a:prstGeom>
        </p:spPr>
        <p:txBody>
          <a:bodyPr wrap="square">
            <a:spAutoFit/>
          </a:bodyPr>
          <a:lstStyle/>
          <a:p>
            <a:pPr algn="just">
              <a:lnSpc>
                <a:spcPct val="107000"/>
              </a:lnSpc>
              <a:spcAft>
                <a:spcPts val="0"/>
              </a:spcAft>
            </a:pPr>
            <a:r>
              <a:rPr lang="nl-NL" sz="4404" b="1">
                <a:solidFill>
                  <a:srgbClr val="0070C0"/>
                </a:solidFill>
                <a:ea typeface="Times New Roman" panose="02020603050405020304" pitchFamily="18" charset="0"/>
                <a:cs typeface="Arial" panose="020B0604020202020204" pitchFamily="34" charset="0"/>
              </a:rPr>
              <a:t>-Vai trò: </a:t>
            </a:r>
          </a:p>
          <a:p>
            <a:pPr algn="just">
              <a:lnSpc>
                <a:spcPct val="107000"/>
              </a:lnSpc>
              <a:spcAft>
                <a:spcPts val="0"/>
              </a:spcAft>
            </a:pPr>
            <a:r>
              <a:rPr lang="nl-NL" sz="4404" b="1">
                <a:solidFill>
                  <a:srgbClr val="0070C0"/>
                </a:solidFill>
                <a:ea typeface="Times New Roman" panose="02020603050405020304" pitchFamily="18" charset="0"/>
                <a:cs typeface="Arial" panose="020B0604020202020204" pitchFamily="34" charset="0"/>
              </a:rPr>
              <a:t>	 </a:t>
            </a:r>
            <a:r>
              <a:rPr lang="nl-NL" sz="4404">
                <a:solidFill>
                  <a:srgbClr val="0070C0"/>
                </a:solidFill>
                <a:ea typeface="Times New Roman" panose="02020603050405020304" pitchFamily="18" charset="0"/>
                <a:cs typeface="Arial" panose="020B0604020202020204" pitchFamily="34" charset="0"/>
              </a:rPr>
              <a:t>Rất quan trọng đối với việc ồn định khí hậu Trái Đất, đồng thời là nơi bảo tồn đa dạng sinh học, nguồn dược liệu, thực phẩm vả gỗ.</a:t>
            </a:r>
            <a:endParaRPr lang="en-US" sz="4404">
              <a:solidFill>
                <a:srgbClr val="0070C0"/>
              </a:solidFill>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43D814A0-0BE2-4374-8D94-880465DA513F}"/>
              </a:ext>
            </a:extLst>
          </p:cNvPr>
          <p:cNvSpPr/>
          <p:nvPr/>
        </p:nvSpPr>
        <p:spPr>
          <a:xfrm>
            <a:off x="180544" y="5657211"/>
            <a:ext cx="20117908" cy="2215222"/>
          </a:xfrm>
          <a:prstGeom prst="rect">
            <a:avLst/>
          </a:prstGeom>
        </p:spPr>
        <p:txBody>
          <a:bodyPr wrap="square">
            <a:spAutoFit/>
          </a:bodyPr>
          <a:lstStyle/>
          <a:p>
            <a:pPr marL="629199" indent="-629199" algn="just">
              <a:lnSpc>
                <a:spcPct val="107000"/>
              </a:lnSpc>
              <a:spcAft>
                <a:spcPts val="0"/>
              </a:spcAft>
              <a:buFontTx/>
              <a:buChar char="-"/>
            </a:pPr>
            <a:r>
              <a:rPr lang="nl-NL" sz="4404" b="1">
                <a:solidFill>
                  <a:srgbClr val="0070C0"/>
                </a:solidFill>
                <a:cs typeface="Arial" panose="020B0604020202020204" pitchFamily="34" charset="0"/>
              </a:rPr>
              <a:t>Biện pháp:</a:t>
            </a:r>
          </a:p>
          <a:p>
            <a:pPr algn="just">
              <a:lnSpc>
                <a:spcPct val="107000"/>
              </a:lnSpc>
              <a:spcAft>
                <a:spcPts val="0"/>
              </a:spcAft>
            </a:pPr>
            <a:r>
              <a:rPr lang="nl-NL" sz="4404">
                <a:solidFill>
                  <a:srgbClr val="0070C0"/>
                </a:solidFill>
                <a:cs typeface="Arial" panose="020B0604020202020204" pitchFamily="34" charset="0"/>
              </a:rPr>
              <a:t>	Khai thác và sử dụng tiết kiệm, hợp lí, đồng thời bảo vệ và</a:t>
            </a:r>
          </a:p>
          <a:p>
            <a:pPr algn="just">
              <a:lnSpc>
                <a:spcPct val="107000"/>
              </a:lnSpc>
              <a:spcAft>
                <a:spcPts val="0"/>
              </a:spcAft>
            </a:pPr>
            <a:r>
              <a:rPr lang="nl-NL" sz="4404">
                <a:solidFill>
                  <a:srgbClr val="0070C0"/>
                </a:solidFill>
                <a:cs typeface="Arial" panose="020B0604020202020204" pitchFamily="34" charset="0"/>
              </a:rPr>
              <a:t> phát triển rừng.</a:t>
            </a:r>
            <a:endParaRPr lang="en-US" sz="4404">
              <a:solidFill>
                <a:srgbClr val="0070C0"/>
              </a:solidFill>
              <a:ea typeface="Times New Roman" panose="02020603050405020304" pitchFamily="18" charset="0"/>
              <a:cs typeface="Arial" panose="020B0604020202020204" pitchFamily="34" charset="0"/>
            </a:endParaRPr>
          </a:p>
        </p:txBody>
      </p:sp>
      <p:pic>
        <p:nvPicPr>
          <p:cNvPr id="6" name="Picture 5" descr="book9">
            <a:extLst>
              <a:ext uri="{FF2B5EF4-FFF2-40B4-BE49-F238E27FC236}">
                <a16:creationId xmlns:a16="http://schemas.microsoft.com/office/drawing/2014/main" id="{0C5A9051-1B31-4516-AE20-85EA11C25F3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99332" y="1279099"/>
            <a:ext cx="1735570" cy="99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oogle Shape;252;p19">
            <a:extLst>
              <a:ext uri="{FF2B5EF4-FFF2-40B4-BE49-F238E27FC236}">
                <a16:creationId xmlns:a16="http://schemas.microsoft.com/office/drawing/2014/main" id="{1AAE42BD-7A57-4D0C-A440-15FC73519E58}"/>
              </a:ext>
            </a:extLst>
          </p:cNvPr>
          <p:cNvGrpSpPr/>
          <p:nvPr/>
        </p:nvGrpSpPr>
        <p:grpSpPr>
          <a:xfrm>
            <a:off x="0" y="78050"/>
            <a:ext cx="7952913" cy="1661664"/>
            <a:chOff x="4846949" y="1828198"/>
            <a:chExt cx="4334258" cy="905590"/>
          </a:xfrm>
        </p:grpSpPr>
        <p:sp>
          <p:nvSpPr>
            <p:cNvPr id="8" name="Google Shape;253;p19">
              <a:extLst>
                <a:ext uri="{FF2B5EF4-FFF2-40B4-BE49-F238E27FC236}">
                  <a16:creationId xmlns:a16="http://schemas.microsoft.com/office/drawing/2014/main" id="{CA92ACA4-4D87-4DD9-9083-DA8FD1F5AB5C}"/>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67755" tIns="167755" rIns="167755" bIns="167755" anchor="ctr" anchorCtr="0">
              <a:noAutofit/>
            </a:bodyPr>
            <a:lstStyle/>
            <a:p>
              <a:endParaRPr sz="4404"/>
            </a:p>
          </p:txBody>
        </p:sp>
        <p:sp>
          <p:nvSpPr>
            <p:cNvPr id="9" name="Google Shape;254;p19">
              <a:extLst>
                <a:ext uri="{FF2B5EF4-FFF2-40B4-BE49-F238E27FC236}">
                  <a16:creationId xmlns:a16="http://schemas.microsoft.com/office/drawing/2014/main" id="{3E7B6EB8-922C-4BBA-9923-016A6A155A4C}"/>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67755" tIns="167755" rIns="167755" bIns="167755" anchor="ctr" anchorCtr="0">
              <a:noAutofit/>
            </a:bodyPr>
            <a:lstStyle/>
            <a:p>
              <a:endParaRPr sz="4404"/>
            </a:p>
          </p:txBody>
        </p:sp>
        <p:sp>
          <p:nvSpPr>
            <p:cNvPr id="10" name="Google Shape;255;p19">
              <a:extLst>
                <a:ext uri="{FF2B5EF4-FFF2-40B4-BE49-F238E27FC236}">
                  <a16:creationId xmlns:a16="http://schemas.microsoft.com/office/drawing/2014/main" id="{C663C2E2-D323-46F0-A4C8-FE107651D0C3}"/>
                </a:ext>
              </a:extLst>
            </p:cNvPr>
            <p:cNvSpPr/>
            <p:nvPr/>
          </p:nvSpPr>
          <p:spPr>
            <a:xfrm>
              <a:off x="5062825" y="1887240"/>
              <a:ext cx="4097980" cy="78672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rgbClr val="FAF8A8"/>
            </a:solidFill>
            <a:ln>
              <a:noFill/>
            </a:ln>
          </p:spPr>
          <p:txBody>
            <a:bodyPr spcFirstLastPara="1" wrap="square" lIns="167755" tIns="167755" rIns="167755" bIns="167755" anchor="ctr" anchorCtr="0">
              <a:noAutofit/>
            </a:bodyPr>
            <a:lstStyle/>
            <a:p>
              <a:endParaRPr sz="4404"/>
            </a:p>
          </p:txBody>
        </p:sp>
        <p:sp>
          <p:nvSpPr>
            <p:cNvPr id="11" name="Google Shape;256;p19">
              <a:extLst>
                <a:ext uri="{FF2B5EF4-FFF2-40B4-BE49-F238E27FC236}">
                  <a16:creationId xmlns:a16="http://schemas.microsoft.com/office/drawing/2014/main" id="{E8645A3E-5A24-4D44-9DBA-3C9BCF95ABEC}"/>
                </a:ext>
              </a:extLst>
            </p:cNvPr>
            <p:cNvSpPr/>
            <p:nvPr/>
          </p:nvSpPr>
          <p:spPr>
            <a:xfrm>
              <a:off x="4846949" y="1828198"/>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67755" tIns="167755" rIns="167755" bIns="167755" anchor="ctr" anchorCtr="0">
              <a:noAutofit/>
            </a:bodyPr>
            <a:lstStyle/>
            <a:p>
              <a:pPr algn="ctr">
                <a:buClr>
                  <a:schemeClr val="dk1"/>
                </a:buClr>
                <a:buSzPts val="1100"/>
              </a:pPr>
              <a:r>
                <a:rPr lang="en" sz="4404">
                  <a:solidFill>
                    <a:srgbClr val="FFFFFF"/>
                  </a:solidFill>
                  <a:latin typeface="Fira Sans Extra Condensed Medium"/>
                  <a:ea typeface="Fira Sans Extra Condensed Medium"/>
                  <a:cs typeface="Fira Sans Extra Condensed Medium"/>
                  <a:sym typeface="Fira Sans Extra Condensed Medium"/>
                </a:rPr>
                <a:t>02</a:t>
              </a:r>
              <a:endParaRPr sz="4404">
                <a:solidFill>
                  <a:srgbClr val="FFFFFF"/>
                </a:solidFill>
                <a:latin typeface="Fira Sans Extra Condensed Medium"/>
                <a:ea typeface="Fira Sans Extra Condensed Medium"/>
                <a:cs typeface="Fira Sans Extra Condensed Medium"/>
                <a:sym typeface="Fira Sans Extra Condensed Medium"/>
              </a:endParaRPr>
            </a:p>
          </p:txBody>
        </p:sp>
        <p:sp>
          <p:nvSpPr>
            <p:cNvPr id="12" name="Google Shape;258;p19">
              <a:extLst>
                <a:ext uri="{FF2B5EF4-FFF2-40B4-BE49-F238E27FC236}">
                  <a16:creationId xmlns:a16="http://schemas.microsoft.com/office/drawing/2014/main" id="{1E09B9C9-C988-4FC4-9AC5-0DB96FA194B9}"/>
                </a:ext>
              </a:extLst>
            </p:cNvPr>
            <p:cNvSpPr txBox="1"/>
            <p:nvPr/>
          </p:nvSpPr>
          <p:spPr>
            <a:xfrm>
              <a:off x="5770501" y="2030400"/>
              <a:ext cx="3410706" cy="375900"/>
            </a:xfrm>
            <a:prstGeom prst="rect">
              <a:avLst/>
            </a:prstGeom>
            <a:noFill/>
            <a:ln>
              <a:noFill/>
            </a:ln>
          </p:spPr>
          <p:txBody>
            <a:bodyPr spcFirstLastPara="1" wrap="square" lIns="167755" tIns="167755" rIns="167755" bIns="167755" anchor="ctr" anchorCtr="0">
              <a:noAutofit/>
            </a:bodyPr>
            <a:lstStyle/>
            <a:p>
              <a:r>
                <a:rPr lang="en-US" sz="4400" b="1">
                  <a:solidFill>
                    <a:srgbClr val="2409ED"/>
                  </a:solidFill>
                  <a:cs typeface="Arial" panose="020B0604020202020204" pitchFamily="34" charset="0"/>
                </a:rPr>
                <a:t>Bảo vệ rừng nhiệt đới</a:t>
              </a:r>
            </a:p>
          </p:txBody>
        </p:sp>
      </p:grpSp>
    </p:spTree>
    <p:extLst>
      <p:ext uri="{BB962C8B-B14F-4D97-AF65-F5344CB8AC3E}">
        <p14:creationId xmlns:p14="http://schemas.microsoft.com/office/powerpoint/2010/main" val="335668091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0"/>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3" descr="Cover">
            <a:extLst>
              <a:ext uri="{FF2B5EF4-FFF2-40B4-BE49-F238E27FC236}">
                <a16:creationId xmlns:a16="http://schemas.microsoft.com/office/drawing/2014/main" id="{B4E0FF9B-3BF4-470A-951A-940D5A737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14" y="6618897"/>
            <a:ext cx="2219628" cy="506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Cover">
            <a:extLst>
              <a:ext uri="{FF2B5EF4-FFF2-40B4-BE49-F238E27FC236}">
                <a16:creationId xmlns:a16="http://schemas.microsoft.com/office/drawing/2014/main" id="{ED52B8F8-C5AE-4952-8B9B-A42DD11C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44" y="6166671"/>
            <a:ext cx="1712784" cy="7318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1" descr="Cover">
            <a:extLst>
              <a:ext uri="{FF2B5EF4-FFF2-40B4-BE49-F238E27FC236}">
                <a16:creationId xmlns:a16="http://schemas.microsoft.com/office/drawing/2014/main" id="{8781F02D-D623-472B-B8F2-CE160F740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371" y="5714444"/>
            <a:ext cx="1548932" cy="11906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Cover">
            <a:extLst>
              <a:ext uri="{FF2B5EF4-FFF2-40B4-BE49-F238E27FC236}">
                <a16:creationId xmlns:a16="http://schemas.microsoft.com/office/drawing/2014/main" id="{B1E6AC67-65DD-423C-A2F7-F089F98FF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176" y="5699149"/>
            <a:ext cx="1533640" cy="4981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descr="Cover">
            <a:extLst>
              <a:ext uri="{FF2B5EF4-FFF2-40B4-BE49-F238E27FC236}">
                <a16:creationId xmlns:a16="http://schemas.microsoft.com/office/drawing/2014/main" id="{1B6BA147-5E51-423D-AC65-E9AFFA6CB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4380" y="5550593"/>
            <a:ext cx="1752108" cy="528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descr="Cover">
            <a:extLst>
              <a:ext uri="{FF2B5EF4-FFF2-40B4-BE49-F238E27FC236}">
                <a16:creationId xmlns:a16="http://schemas.microsoft.com/office/drawing/2014/main" id="{00A45D82-1AE6-48CB-9CE4-58FADC0CBB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133" y="5201043"/>
            <a:ext cx="2195597" cy="552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7" descr="Cover">
            <a:extLst>
              <a:ext uri="{FF2B5EF4-FFF2-40B4-BE49-F238E27FC236}">
                <a16:creationId xmlns:a16="http://schemas.microsoft.com/office/drawing/2014/main" id="{2D6DA72A-7CDD-4D37-94E4-999A623CF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2555" y="5107105"/>
            <a:ext cx="2064517" cy="8258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descr="Cover">
            <a:extLst>
              <a:ext uri="{FF2B5EF4-FFF2-40B4-BE49-F238E27FC236}">
                <a16:creationId xmlns:a16="http://schemas.microsoft.com/office/drawing/2014/main" id="{06E42789-8751-4311-B7FF-989D261673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4079" y="2607837"/>
            <a:ext cx="2584469" cy="34343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5" descr="Cover">
            <a:extLst>
              <a:ext uri="{FF2B5EF4-FFF2-40B4-BE49-F238E27FC236}">
                <a16:creationId xmlns:a16="http://schemas.microsoft.com/office/drawing/2014/main" id="{12B15EC9-770A-40F1-9232-7A7DF2AA70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7201" y="4383978"/>
            <a:ext cx="2982079" cy="598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Cover">
            <a:extLst>
              <a:ext uri="{FF2B5EF4-FFF2-40B4-BE49-F238E27FC236}">
                <a16:creationId xmlns:a16="http://schemas.microsoft.com/office/drawing/2014/main" id="{AC37BC0F-F7DA-4204-BC1D-BADC53BEB7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9057" y="2577254"/>
            <a:ext cx="2811673" cy="23354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Cover">
            <a:extLst>
              <a:ext uri="{FF2B5EF4-FFF2-40B4-BE49-F238E27FC236}">
                <a16:creationId xmlns:a16="http://schemas.microsoft.com/office/drawing/2014/main" id="{0FEFCCD1-F8E3-499E-B4C7-E8268245FC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7422" y="4223404"/>
            <a:ext cx="4212049" cy="24992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7" descr="Cover">
            <a:extLst>
              <a:ext uri="{FF2B5EF4-FFF2-40B4-BE49-F238E27FC236}">
                <a16:creationId xmlns:a16="http://schemas.microsoft.com/office/drawing/2014/main" id="{DF7A17BF-B0C0-4BC1-BF0D-999F8D0E3F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256014" y="4177526"/>
            <a:ext cx="2189042" cy="8563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Cover">
            <a:extLst>
              <a:ext uri="{FF2B5EF4-FFF2-40B4-BE49-F238E27FC236}">
                <a16:creationId xmlns:a16="http://schemas.microsoft.com/office/drawing/2014/main" id="{033ADF6D-536E-4BBF-A44B-58BE0AF86A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38537" y="3716560"/>
            <a:ext cx="2171565" cy="7078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over">
            <a:extLst>
              <a:ext uri="{FF2B5EF4-FFF2-40B4-BE49-F238E27FC236}">
                <a16:creationId xmlns:a16="http://schemas.microsoft.com/office/drawing/2014/main" id="{B9168D2D-C609-4317-B522-395F381A06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17422" y="3895705"/>
            <a:ext cx="2850999" cy="8258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Cover">
            <a:extLst>
              <a:ext uri="{FF2B5EF4-FFF2-40B4-BE49-F238E27FC236}">
                <a16:creationId xmlns:a16="http://schemas.microsoft.com/office/drawing/2014/main" id="{9B9A8A29-AF44-4963-8D65-2268CAAFBD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223245" y="3242487"/>
            <a:ext cx="1752108" cy="5221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3" descr="Cover">
            <a:extLst>
              <a:ext uri="{FF2B5EF4-FFF2-40B4-BE49-F238E27FC236}">
                <a16:creationId xmlns:a16="http://schemas.microsoft.com/office/drawing/2014/main" id="{20CC5897-25CB-4092-9C77-92F854D10B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168627" y="2307448"/>
            <a:ext cx="1509610" cy="11993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Cover">
            <a:extLst>
              <a:ext uri="{FF2B5EF4-FFF2-40B4-BE49-F238E27FC236}">
                <a16:creationId xmlns:a16="http://schemas.microsoft.com/office/drawing/2014/main" id="{B457EAE1-9DDA-4920-99EB-8A7554E1808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17424" y="3008726"/>
            <a:ext cx="2818228" cy="17062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Cover">
            <a:extLst>
              <a:ext uri="{FF2B5EF4-FFF2-40B4-BE49-F238E27FC236}">
                <a16:creationId xmlns:a16="http://schemas.microsoft.com/office/drawing/2014/main" id="{D4F5E78B-2BC6-46A2-AB2B-C51BD8CFF89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5429" y="3652111"/>
            <a:ext cx="3674620" cy="6532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over">
            <a:extLst>
              <a:ext uri="{FF2B5EF4-FFF2-40B4-BE49-F238E27FC236}">
                <a16:creationId xmlns:a16="http://schemas.microsoft.com/office/drawing/2014/main" id="{C052B2BD-0896-4551-97AE-070720E2D47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64228" y="3169297"/>
            <a:ext cx="2523298" cy="7777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descr="Cover">
            <a:extLst>
              <a:ext uri="{FF2B5EF4-FFF2-40B4-BE49-F238E27FC236}">
                <a16:creationId xmlns:a16="http://schemas.microsoft.com/office/drawing/2014/main" id="{B6AE720B-B8C0-4F1A-BAB7-770852C5D9F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9521" y="2537930"/>
            <a:ext cx="2538590" cy="14091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over">
            <a:extLst>
              <a:ext uri="{FF2B5EF4-FFF2-40B4-BE49-F238E27FC236}">
                <a16:creationId xmlns:a16="http://schemas.microsoft.com/office/drawing/2014/main" id="{D788601B-1D28-40B4-8348-C60EE53136E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9825" y="2553222"/>
            <a:ext cx="2920907" cy="15096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Cover">
            <a:extLst>
              <a:ext uri="{FF2B5EF4-FFF2-40B4-BE49-F238E27FC236}">
                <a16:creationId xmlns:a16="http://schemas.microsoft.com/office/drawing/2014/main" id="{59186214-76C6-4619-8B56-545AA73C993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934868" y="1863957"/>
            <a:ext cx="2110394" cy="5527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ver">
            <a:extLst>
              <a:ext uri="{FF2B5EF4-FFF2-40B4-BE49-F238E27FC236}">
                <a16:creationId xmlns:a16="http://schemas.microsoft.com/office/drawing/2014/main" id="{DB5DCC97-F39E-451C-9ABB-7AE92855CE7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897728" y="1241328"/>
            <a:ext cx="1867896" cy="9022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over">
            <a:extLst>
              <a:ext uri="{FF2B5EF4-FFF2-40B4-BE49-F238E27FC236}">
                <a16:creationId xmlns:a16="http://schemas.microsoft.com/office/drawing/2014/main" id="{D4AA606A-AD7B-4108-9E8D-CF8B7930DEB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99947" y="1700108"/>
            <a:ext cx="2547329" cy="30126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over">
            <a:extLst>
              <a:ext uri="{FF2B5EF4-FFF2-40B4-BE49-F238E27FC236}">
                <a16:creationId xmlns:a16="http://schemas.microsoft.com/office/drawing/2014/main" id="{2680BF06-FBCB-4D89-87BE-1D226EC97FA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574840" y="3403453"/>
            <a:ext cx="2418434" cy="19406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4A3D42D6-0822-4095-9D0A-F5E4C53E46D3}"/>
              </a:ext>
            </a:extLst>
          </p:cNvPr>
          <p:cNvPicPr>
            <a:picLocks noChangeAspect="1"/>
          </p:cNvPicPr>
          <p:nvPr/>
        </p:nvPicPr>
        <p:blipFill rotWithShape="1">
          <a:blip r:embed="rId27"/>
          <a:srcRect l="1666" b="8233"/>
          <a:stretch/>
        </p:blipFill>
        <p:spPr>
          <a:xfrm>
            <a:off x="6520324" y="3036958"/>
            <a:ext cx="2069758" cy="3126687"/>
          </a:xfrm>
          <a:prstGeom prst="rect">
            <a:avLst/>
          </a:prstGeom>
        </p:spPr>
      </p:pic>
      <p:sp>
        <p:nvSpPr>
          <p:cNvPr id="44" name="Rectangle: Rounded Corners 43">
            <a:extLst>
              <a:ext uri="{FF2B5EF4-FFF2-40B4-BE49-F238E27FC236}">
                <a16:creationId xmlns:a16="http://schemas.microsoft.com/office/drawing/2014/main" id="{625C4591-EE1A-4231-BB87-B17C25F0054F}"/>
              </a:ext>
            </a:extLst>
          </p:cNvPr>
          <p:cNvSpPr/>
          <p:nvPr/>
        </p:nvSpPr>
        <p:spPr>
          <a:xfrm>
            <a:off x="6520325" y="2117042"/>
            <a:ext cx="1636895" cy="1030813"/>
          </a:xfrm>
          <a:prstGeom prst="roundRect">
            <a:avLst/>
          </a:prstGeom>
          <a:solidFill>
            <a:schemeClr val="bg1"/>
          </a:solidFill>
          <a:ln w="22225">
            <a:solidFill>
              <a:srgbClr val="604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45" name="TextBox 44">
            <a:extLst>
              <a:ext uri="{FF2B5EF4-FFF2-40B4-BE49-F238E27FC236}">
                <a16:creationId xmlns:a16="http://schemas.microsoft.com/office/drawing/2014/main" id="{661AB73C-F9E0-4E82-812A-872EF4AD41BF}"/>
              </a:ext>
            </a:extLst>
          </p:cNvPr>
          <p:cNvSpPr txBox="1"/>
          <p:nvPr/>
        </p:nvSpPr>
        <p:spPr>
          <a:xfrm>
            <a:off x="6647460" y="2347607"/>
            <a:ext cx="1520748" cy="558294"/>
          </a:xfrm>
          <a:prstGeom prst="rect">
            <a:avLst/>
          </a:prstGeom>
          <a:noFill/>
        </p:spPr>
        <p:txBody>
          <a:bodyPr wrap="square" rtlCol="0">
            <a:spAutoFit/>
          </a:bodyPr>
          <a:lstStyle/>
          <a:p>
            <a:r>
              <a:rPr lang="vi-VN" sz="3028">
                <a:solidFill>
                  <a:srgbClr val="6044D8"/>
                </a:solidFill>
              </a:rPr>
              <a:t>Vai trò</a:t>
            </a:r>
            <a:endParaRPr lang="en-US" sz="3028">
              <a:solidFill>
                <a:srgbClr val="6044D8"/>
              </a:solidFill>
            </a:endParaRPr>
          </a:p>
        </p:txBody>
      </p:sp>
      <p:sp>
        <p:nvSpPr>
          <p:cNvPr id="46" name="TextBox 45">
            <a:extLst>
              <a:ext uri="{FF2B5EF4-FFF2-40B4-BE49-F238E27FC236}">
                <a16:creationId xmlns:a16="http://schemas.microsoft.com/office/drawing/2014/main" id="{9A00149E-37F4-49A1-904B-A6008410A271}"/>
              </a:ext>
            </a:extLst>
          </p:cNvPr>
          <p:cNvSpPr txBox="1"/>
          <p:nvPr/>
        </p:nvSpPr>
        <p:spPr>
          <a:xfrm>
            <a:off x="6179346" y="6138521"/>
            <a:ext cx="2584469" cy="1363194"/>
          </a:xfrm>
          <a:prstGeom prst="rect">
            <a:avLst/>
          </a:prstGeom>
          <a:solidFill>
            <a:srgbClr val="FFFF99"/>
          </a:solidFill>
          <a:ln>
            <a:noFill/>
          </a:ln>
        </p:spPr>
        <p:txBody>
          <a:bodyPr wrap="square" rtlCol="0">
            <a:spAutoFit/>
          </a:bodyPr>
          <a:lstStyle/>
          <a:p>
            <a:pPr algn="ctr"/>
            <a:r>
              <a:rPr lang="vi-VN" sz="4129">
                <a:solidFill>
                  <a:srgbClr val="0070C0"/>
                </a:solidFill>
                <a:cs typeface="Arial" panose="020B0604020202020204" pitchFamily="34" charset="0"/>
              </a:rPr>
              <a:t>Rừng nhiệt đới</a:t>
            </a:r>
            <a:endParaRPr lang="en-US" sz="4129">
              <a:solidFill>
                <a:srgbClr val="0070C0"/>
              </a:solidFill>
              <a:cs typeface="Arial" panose="020B0604020202020204" pitchFamily="34" charset="0"/>
            </a:endParaRPr>
          </a:p>
        </p:txBody>
      </p:sp>
      <p:sp>
        <p:nvSpPr>
          <p:cNvPr id="47" name="Rectangle: Rounded Corners 46">
            <a:extLst>
              <a:ext uri="{FF2B5EF4-FFF2-40B4-BE49-F238E27FC236}">
                <a16:creationId xmlns:a16="http://schemas.microsoft.com/office/drawing/2014/main" id="{13F91C15-9C57-48C3-AAD2-20E385F64058}"/>
              </a:ext>
            </a:extLst>
          </p:cNvPr>
          <p:cNvSpPr/>
          <p:nvPr/>
        </p:nvSpPr>
        <p:spPr>
          <a:xfrm>
            <a:off x="5665951" y="227216"/>
            <a:ext cx="5080454" cy="110338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48" name="TextBox 47">
            <a:extLst>
              <a:ext uri="{FF2B5EF4-FFF2-40B4-BE49-F238E27FC236}">
                <a16:creationId xmlns:a16="http://schemas.microsoft.com/office/drawing/2014/main" id="{F807F067-5610-4F5D-9C50-AF6BAE2B6A13}"/>
              </a:ext>
            </a:extLst>
          </p:cNvPr>
          <p:cNvSpPr txBox="1"/>
          <p:nvPr/>
        </p:nvSpPr>
        <p:spPr>
          <a:xfrm>
            <a:off x="5477081" y="307960"/>
            <a:ext cx="5360276" cy="854721"/>
          </a:xfrm>
          <a:prstGeom prst="rect">
            <a:avLst/>
          </a:prstGeom>
          <a:noFill/>
          <a:ln>
            <a:noFill/>
          </a:ln>
        </p:spPr>
        <p:txBody>
          <a:bodyPr wrap="square" rtlCol="0">
            <a:spAutoFit/>
          </a:bodyPr>
          <a:lstStyle/>
          <a:p>
            <a:pPr algn="ctr"/>
            <a:r>
              <a:rPr lang="en-US" sz="4954" b="1">
                <a:solidFill>
                  <a:srgbClr val="FFFF00"/>
                </a:solidFill>
                <a:cs typeface="Arial" panose="020B0604020202020204" pitchFamily="34" charset="0"/>
              </a:rPr>
              <a:t>TỔNG KẾT BÀI</a:t>
            </a:r>
          </a:p>
        </p:txBody>
      </p:sp>
      <p:sp>
        <p:nvSpPr>
          <p:cNvPr id="49" name="TextBox 48">
            <a:extLst>
              <a:ext uri="{FF2B5EF4-FFF2-40B4-BE49-F238E27FC236}">
                <a16:creationId xmlns:a16="http://schemas.microsoft.com/office/drawing/2014/main" id="{69AC82A0-E51E-4A8B-A591-855875FFF9CA}"/>
              </a:ext>
            </a:extLst>
          </p:cNvPr>
          <p:cNvSpPr txBox="1"/>
          <p:nvPr/>
        </p:nvSpPr>
        <p:spPr>
          <a:xfrm rot="5400000">
            <a:off x="13785237" y="1883961"/>
            <a:ext cx="1117635" cy="515847"/>
          </a:xfrm>
          <a:prstGeom prst="rect">
            <a:avLst/>
          </a:prstGeom>
          <a:noFill/>
        </p:spPr>
        <p:txBody>
          <a:bodyPr wrap="square" rtlCol="0">
            <a:spAutoFit/>
          </a:bodyPr>
          <a:lstStyle/>
          <a:p>
            <a:r>
              <a:rPr lang="vi-VN" sz="2752">
                <a:solidFill>
                  <a:srgbClr val="2409ED"/>
                </a:solidFill>
              </a:rPr>
              <a:t>đến</a:t>
            </a:r>
            <a:endParaRPr lang="en-US" sz="2752">
              <a:solidFill>
                <a:srgbClr val="2409ED"/>
              </a:solidFill>
            </a:endParaRPr>
          </a:p>
        </p:txBody>
      </p:sp>
      <p:sp>
        <p:nvSpPr>
          <p:cNvPr id="50" name="Arc 49">
            <a:extLst>
              <a:ext uri="{FF2B5EF4-FFF2-40B4-BE49-F238E27FC236}">
                <a16:creationId xmlns:a16="http://schemas.microsoft.com/office/drawing/2014/main" id="{4CACDCD6-2E77-43E7-AA5A-0F2EA52752E8}"/>
              </a:ext>
            </a:extLst>
          </p:cNvPr>
          <p:cNvSpPr/>
          <p:nvPr/>
        </p:nvSpPr>
        <p:spPr>
          <a:xfrm rot="259669">
            <a:off x="13336324" y="1425776"/>
            <a:ext cx="727128" cy="1549245"/>
          </a:xfrm>
          <a:prstGeom prst="arc">
            <a:avLst>
              <a:gd name="adj1" fmla="val 16200000"/>
              <a:gd name="adj2" fmla="val 1453723"/>
            </a:avLst>
          </a:prstGeom>
          <a:ln>
            <a:solidFill>
              <a:srgbClr val="2409ED"/>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129"/>
          </a:p>
        </p:txBody>
      </p:sp>
      <p:pic>
        <p:nvPicPr>
          <p:cNvPr id="51" name="Picture 17" descr="Cover">
            <a:extLst>
              <a:ext uri="{FF2B5EF4-FFF2-40B4-BE49-F238E27FC236}">
                <a16:creationId xmlns:a16="http://schemas.microsoft.com/office/drawing/2014/main" id="{966B9CAD-8ABD-4FDB-A9EA-6D0C666F430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413846" y="5241447"/>
            <a:ext cx="2376264" cy="147870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95F49A3-5D4A-4D6D-9003-FA2C15A25F44}"/>
              </a:ext>
            </a:extLst>
          </p:cNvPr>
          <p:cNvSpPr txBox="1"/>
          <p:nvPr/>
        </p:nvSpPr>
        <p:spPr>
          <a:xfrm>
            <a:off x="15489465" y="5473037"/>
            <a:ext cx="1502513" cy="400110"/>
          </a:xfrm>
          <a:prstGeom prst="rect">
            <a:avLst/>
          </a:prstGeom>
          <a:noFill/>
        </p:spPr>
        <p:txBody>
          <a:bodyPr wrap="square" rtlCol="0">
            <a:spAutoFit/>
          </a:bodyPr>
          <a:lstStyle/>
          <a:p>
            <a:r>
              <a:rPr lang="en-US" sz="2000">
                <a:solidFill>
                  <a:srgbClr val="FF0000"/>
                </a:solidFill>
              </a:rPr>
              <a:t>4-5 tầng</a:t>
            </a:r>
          </a:p>
        </p:txBody>
      </p:sp>
      <p:sp>
        <p:nvSpPr>
          <p:cNvPr id="53" name="TextBox 52">
            <a:extLst>
              <a:ext uri="{FF2B5EF4-FFF2-40B4-BE49-F238E27FC236}">
                <a16:creationId xmlns:a16="http://schemas.microsoft.com/office/drawing/2014/main" id="{C39F55D8-2B86-4179-8B0F-7B68098FA32E}"/>
              </a:ext>
            </a:extLst>
          </p:cNvPr>
          <p:cNvSpPr txBox="1"/>
          <p:nvPr/>
        </p:nvSpPr>
        <p:spPr>
          <a:xfrm>
            <a:off x="15561249" y="6683357"/>
            <a:ext cx="1502513" cy="400110"/>
          </a:xfrm>
          <a:prstGeom prst="rect">
            <a:avLst/>
          </a:prstGeom>
          <a:noFill/>
        </p:spPr>
        <p:txBody>
          <a:bodyPr wrap="square" rtlCol="0">
            <a:spAutoFit/>
          </a:bodyPr>
          <a:lstStyle/>
          <a:p>
            <a:r>
              <a:rPr lang="en-US" sz="2000">
                <a:solidFill>
                  <a:srgbClr val="FF0000"/>
                </a:solidFill>
              </a:rPr>
              <a:t>3-4 tầng</a:t>
            </a:r>
          </a:p>
        </p:txBody>
      </p:sp>
      <p:sp>
        <p:nvSpPr>
          <p:cNvPr id="54" name="TextBox 53">
            <a:extLst>
              <a:ext uri="{FF2B5EF4-FFF2-40B4-BE49-F238E27FC236}">
                <a16:creationId xmlns:a16="http://schemas.microsoft.com/office/drawing/2014/main" id="{C4D01C68-E84B-4E86-82D4-5C84BB4390CB}"/>
              </a:ext>
            </a:extLst>
          </p:cNvPr>
          <p:cNvSpPr txBox="1"/>
          <p:nvPr/>
        </p:nvSpPr>
        <p:spPr>
          <a:xfrm rot="20709916">
            <a:off x="13423513" y="4945950"/>
            <a:ext cx="3608490" cy="400110"/>
          </a:xfrm>
          <a:prstGeom prst="rect">
            <a:avLst/>
          </a:prstGeom>
          <a:noFill/>
        </p:spPr>
        <p:txBody>
          <a:bodyPr wrap="square" rtlCol="0">
            <a:spAutoFit/>
          </a:bodyPr>
          <a:lstStyle/>
          <a:p>
            <a:r>
              <a:rPr lang="en-US" sz="2000">
                <a:solidFill>
                  <a:srgbClr val="2409ED"/>
                </a:solidFill>
              </a:rPr>
              <a:t>Rừng mưa nhiệt đới</a:t>
            </a:r>
          </a:p>
        </p:txBody>
      </p:sp>
      <p:pic>
        <p:nvPicPr>
          <p:cNvPr id="56" name="Picture 19" descr="Cover">
            <a:extLst>
              <a:ext uri="{FF2B5EF4-FFF2-40B4-BE49-F238E27FC236}">
                <a16:creationId xmlns:a16="http://schemas.microsoft.com/office/drawing/2014/main" id="{6C84E8E6-7E77-45B9-A1E3-A19C8D2AD1A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471721" y="6237683"/>
            <a:ext cx="2642770" cy="11976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7AD4E36-AFEB-416D-B55A-32C59C1D7F3F}"/>
              </a:ext>
            </a:extLst>
          </p:cNvPr>
          <p:cNvSpPr txBox="1"/>
          <p:nvPr/>
        </p:nvSpPr>
        <p:spPr>
          <a:xfrm>
            <a:off x="13752333" y="7235294"/>
            <a:ext cx="3608490" cy="400110"/>
          </a:xfrm>
          <a:prstGeom prst="rect">
            <a:avLst/>
          </a:prstGeom>
          <a:noFill/>
        </p:spPr>
        <p:txBody>
          <a:bodyPr wrap="square" rtlCol="0">
            <a:spAutoFit/>
          </a:bodyPr>
          <a:lstStyle/>
          <a:p>
            <a:r>
              <a:rPr lang="en-US" sz="2000">
                <a:solidFill>
                  <a:srgbClr val="2409ED"/>
                </a:solidFill>
              </a:rPr>
              <a:t>Rừng nhiệt đới gió mùa</a:t>
            </a:r>
          </a:p>
        </p:txBody>
      </p:sp>
    </p:spTree>
    <p:extLst>
      <p:ext uri="{BB962C8B-B14F-4D97-AF65-F5344CB8AC3E}">
        <p14:creationId xmlns:p14="http://schemas.microsoft.com/office/powerpoint/2010/main" val="312921839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6280"/>
            <a:ext cx="16778288" cy="9638053"/>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2102789" y="752047"/>
            <a:ext cx="12567444" cy="2092741"/>
          </a:xfrm>
          <a:prstGeom prst="rect">
            <a:avLst/>
          </a:prstGeom>
          <a:noFill/>
          <a:ln w="57150">
            <a:noFill/>
          </a:ln>
        </p:spPr>
        <p:txBody>
          <a:bodyPr wrap="square" lIns="125339" tIns="62669" rIns="125339" bIns="62669" rtlCol="0">
            <a:spAutoFit/>
          </a:bodyPr>
          <a:lstStyle/>
          <a:p>
            <a:pPr algn="ctr">
              <a:spcBef>
                <a:spcPts val="824"/>
              </a:spcBef>
            </a:pPr>
            <a:r>
              <a:rPr lang="en-US" sz="6055" b="1">
                <a:solidFill>
                  <a:srgbClr val="FF0066"/>
                </a:solidFill>
                <a:ea typeface="Kids" pitchFamily="2" charset="0"/>
                <a:cs typeface="Arial" panose="020B0604020202020204" pitchFamily="34" charset="0"/>
              </a:rPr>
              <a:t>LUYỆN TẬP</a:t>
            </a:r>
          </a:p>
          <a:p>
            <a:pPr algn="ctr">
              <a:spcBef>
                <a:spcPts val="824"/>
              </a:spcBef>
            </a:pPr>
            <a:r>
              <a:rPr lang="en-US" sz="6055" b="1">
                <a:solidFill>
                  <a:srgbClr val="FF0066"/>
                </a:solidFill>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35411"/>
            <a:ext cx="16778288" cy="9892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17297" y="6055179"/>
            <a:ext cx="3033795" cy="3958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562449" y="4709980"/>
            <a:ext cx="4089157" cy="4089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098161" y="8110329"/>
            <a:ext cx="2138426" cy="2063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3562450" y="6497337"/>
            <a:ext cx="3348276" cy="39955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6743" y="-202056"/>
            <a:ext cx="11465163" cy="607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82560" y="5017533"/>
            <a:ext cx="9020614" cy="4781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75115" y="1102598"/>
            <a:ext cx="8808601" cy="3013838"/>
          </a:xfrm>
          <a:prstGeom prst="rect">
            <a:avLst/>
          </a:prstGeom>
          <a:solidFill>
            <a:schemeClr val="bg1"/>
          </a:solidFill>
        </p:spPr>
        <p:txBody>
          <a:bodyPr wrap="square" rtlCol="0">
            <a:spAutoFit/>
          </a:bodyPr>
          <a:lstStyle/>
          <a:p>
            <a:pPr algn="ctr">
              <a:lnSpc>
                <a:spcPct val="150000"/>
              </a:lnSpc>
            </a:pPr>
            <a:r>
              <a:rPr lang="en-US" sz="4400" b="1" dirty="0">
                <a:solidFill>
                  <a:srgbClr val="00B050"/>
                </a:solidFill>
                <a:cs typeface="Arial" panose="020B0604020202020204" pitchFamily="34" charset="0"/>
              </a:rPr>
              <a:t>Câu 1</a:t>
            </a:r>
            <a:r>
              <a:rPr lang="en-US" sz="4400" b="1">
                <a:solidFill>
                  <a:srgbClr val="00B050"/>
                </a:solidFill>
                <a:cs typeface="Arial" panose="020B0604020202020204" pitchFamily="34" charset="0"/>
              </a:rPr>
              <a:t>. </a:t>
            </a:r>
            <a:r>
              <a:rPr lang="vi-VN" sz="4400" b="1">
                <a:solidFill>
                  <a:srgbClr val="00B050"/>
                </a:solidFill>
              </a:rPr>
              <a:t>Rừng nhiệt đới thường phát triển ở khu vực có lượng mưa như thế nào?</a:t>
            </a:r>
            <a:endParaRPr lang="en-US" sz="4400" b="1" dirty="0">
              <a:solidFill>
                <a:srgbClr val="00B050"/>
              </a:solidFill>
              <a:cs typeface="Arial" panose="020B0604020202020204" pitchFamily="34" charset="0"/>
            </a:endParaRPr>
          </a:p>
        </p:txBody>
      </p:sp>
      <p:sp>
        <p:nvSpPr>
          <p:cNvPr id="10" name="TextBox 9"/>
          <p:cNvSpPr txBox="1"/>
          <p:nvPr/>
        </p:nvSpPr>
        <p:spPr>
          <a:xfrm>
            <a:off x="5346938" y="6628072"/>
            <a:ext cx="6291858" cy="1560684"/>
          </a:xfrm>
          <a:prstGeom prst="rect">
            <a:avLst/>
          </a:prstGeom>
          <a:solidFill>
            <a:schemeClr val="bg1"/>
          </a:solidFill>
        </p:spPr>
        <p:txBody>
          <a:bodyPr wrap="square" rtlCol="0">
            <a:spAutoFit/>
          </a:bodyPr>
          <a:lstStyle/>
          <a:p>
            <a:pPr algn="ctr"/>
            <a:r>
              <a:rPr lang="en-US" sz="4771">
                <a:solidFill>
                  <a:srgbClr val="FF0000"/>
                </a:solidFill>
                <a:cs typeface="Arial" panose="020B0604020202020204" pitchFamily="34" charset="0"/>
              </a:rPr>
              <a:t>Lượng mưa trên 1700mm</a:t>
            </a:r>
            <a:endParaRPr lang="en-US" sz="4771" dirty="0">
              <a:solidFill>
                <a:srgbClr val="FF0000"/>
              </a:solidFill>
              <a:cs typeface="Arial" panose="020B0604020202020204" pitchFamily="34" charset="0"/>
            </a:endParaRPr>
          </a:p>
        </p:txBody>
      </p:sp>
    </p:spTree>
    <p:extLst>
      <p:ext uri="{BB962C8B-B14F-4D97-AF65-F5344CB8AC3E}">
        <p14:creationId xmlns:p14="http://schemas.microsoft.com/office/powerpoint/2010/main" val="326434270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35411"/>
            <a:ext cx="16778288" cy="9892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17297" y="6055179"/>
            <a:ext cx="3033795" cy="3958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562449" y="4709980"/>
            <a:ext cx="4089157" cy="4089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098161" y="8110329"/>
            <a:ext cx="2138426" cy="2063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3562450" y="6497337"/>
            <a:ext cx="3348276" cy="39955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6743" y="-202056"/>
            <a:ext cx="11465163" cy="607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82560" y="5017533"/>
            <a:ext cx="9020614" cy="4781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54753" y="1242418"/>
            <a:ext cx="8528963" cy="3425874"/>
          </a:xfrm>
          <a:prstGeom prst="rect">
            <a:avLst/>
          </a:prstGeom>
          <a:solidFill>
            <a:schemeClr val="bg1"/>
          </a:solidFill>
        </p:spPr>
        <p:txBody>
          <a:bodyPr wrap="square" rtlCol="0">
            <a:spAutoFit/>
          </a:bodyPr>
          <a:lstStyle/>
          <a:p>
            <a:pPr algn="ctr">
              <a:lnSpc>
                <a:spcPct val="150000"/>
              </a:lnSpc>
            </a:pPr>
            <a:r>
              <a:rPr lang="en-US" sz="5138" b="1" dirty="0">
                <a:solidFill>
                  <a:srgbClr val="00B050"/>
                </a:solidFill>
                <a:cs typeface="Arial" panose="020B0604020202020204" pitchFamily="34" charset="0"/>
              </a:rPr>
              <a:t>Câu 2</a:t>
            </a:r>
            <a:r>
              <a:rPr lang="en-US" sz="5138" b="1">
                <a:solidFill>
                  <a:srgbClr val="00B050"/>
                </a:solidFill>
                <a:cs typeface="Arial" panose="020B0604020202020204" pitchFamily="34" charset="0"/>
              </a:rPr>
              <a:t>. </a:t>
            </a:r>
            <a:r>
              <a:rPr lang="vi-VN" sz="4800" b="1">
                <a:solidFill>
                  <a:srgbClr val="00B050"/>
                </a:solidFill>
              </a:rPr>
              <a:t>Ở nước ta chủ yếu thuộc kiểu rừng nào?</a:t>
            </a:r>
            <a:endParaRPr lang="en-US" sz="4800" b="1">
              <a:solidFill>
                <a:srgbClr val="00B050"/>
              </a:solidFill>
            </a:endParaRPr>
          </a:p>
          <a:p>
            <a:pPr algn="ctr">
              <a:lnSpc>
                <a:spcPct val="150000"/>
              </a:lnSpc>
            </a:pPr>
            <a:endParaRPr lang="en-US" sz="5138" b="1" dirty="0">
              <a:solidFill>
                <a:srgbClr val="008000"/>
              </a:solidFill>
              <a:cs typeface="Arial" panose="020B0604020202020204" pitchFamily="34" charset="0"/>
            </a:endParaRPr>
          </a:p>
        </p:txBody>
      </p:sp>
      <p:sp>
        <p:nvSpPr>
          <p:cNvPr id="10" name="TextBox 9"/>
          <p:cNvSpPr txBox="1"/>
          <p:nvPr/>
        </p:nvSpPr>
        <p:spPr>
          <a:xfrm>
            <a:off x="5313125" y="6754559"/>
            <a:ext cx="6291858" cy="770083"/>
          </a:xfrm>
          <a:prstGeom prst="rect">
            <a:avLst/>
          </a:prstGeom>
          <a:solidFill>
            <a:schemeClr val="bg1"/>
          </a:solidFill>
        </p:spPr>
        <p:txBody>
          <a:bodyPr wrap="square" rtlCol="0">
            <a:spAutoFit/>
          </a:bodyPr>
          <a:lstStyle/>
          <a:p>
            <a:pPr algn="ctr"/>
            <a:r>
              <a:rPr lang="en-US" sz="4404">
                <a:solidFill>
                  <a:srgbClr val="FF0000"/>
                </a:solidFill>
                <a:cs typeface="Arial" panose="020B0604020202020204" pitchFamily="34" charset="0"/>
              </a:rPr>
              <a:t>Rừng nhiệt đới gió mùa</a:t>
            </a:r>
            <a:endParaRPr lang="en-US" sz="4404" dirty="0">
              <a:solidFill>
                <a:srgbClr val="FF0000"/>
              </a:solidFill>
              <a:cs typeface="Arial" panose="020B0604020202020204" pitchFamily="34" charset="0"/>
            </a:endParaRPr>
          </a:p>
        </p:txBody>
      </p:sp>
    </p:spTree>
    <p:extLst>
      <p:ext uri="{BB962C8B-B14F-4D97-AF65-F5344CB8AC3E}">
        <p14:creationId xmlns:p14="http://schemas.microsoft.com/office/powerpoint/2010/main" val="337276891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35411"/>
            <a:ext cx="16778288" cy="9892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17297" y="6055179"/>
            <a:ext cx="3033795" cy="3958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562449" y="4709980"/>
            <a:ext cx="4089157" cy="4089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098161" y="8110329"/>
            <a:ext cx="2138426" cy="2063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3562450" y="6497337"/>
            <a:ext cx="3348276" cy="39955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6743" y="-202056"/>
            <a:ext cx="11465163" cy="607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82560" y="5017533"/>
            <a:ext cx="9020614" cy="4781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14934" y="1102599"/>
            <a:ext cx="8880794" cy="4031360"/>
          </a:xfrm>
          <a:prstGeom prst="rect">
            <a:avLst/>
          </a:prstGeom>
          <a:solidFill>
            <a:schemeClr val="bg1"/>
          </a:solidFill>
        </p:spPr>
        <p:txBody>
          <a:bodyPr wrap="square" rtlCol="0">
            <a:spAutoFit/>
          </a:bodyPr>
          <a:lstStyle/>
          <a:p>
            <a:pPr algn="ctr">
              <a:lnSpc>
                <a:spcPct val="150000"/>
              </a:lnSpc>
            </a:pPr>
            <a:r>
              <a:rPr lang="en-US" sz="4404" b="1" dirty="0">
                <a:solidFill>
                  <a:srgbClr val="00B050"/>
                </a:solidFill>
                <a:cs typeface="Arial" panose="020B0604020202020204" pitchFamily="34" charset="0"/>
              </a:rPr>
              <a:t>Câu 3</a:t>
            </a:r>
            <a:r>
              <a:rPr lang="en-US" sz="4404" b="1">
                <a:solidFill>
                  <a:srgbClr val="00B050"/>
                </a:solidFill>
                <a:cs typeface="Arial" panose="020B0604020202020204" pitchFamily="34" charset="0"/>
              </a:rPr>
              <a:t>. </a:t>
            </a:r>
            <a:r>
              <a:rPr lang="vi-VN" sz="4400" b="1">
                <a:solidFill>
                  <a:srgbClr val="00B050"/>
                </a:solidFill>
              </a:rPr>
              <a:t>Vì sao rừng A-ma-dôn được coi là lá phổi của </a:t>
            </a:r>
            <a:endParaRPr lang="en-US" sz="4400" b="1">
              <a:solidFill>
                <a:srgbClr val="00B050"/>
              </a:solidFill>
            </a:endParaRPr>
          </a:p>
          <a:p>
            <a:pPr algn="ctr">
              <a:lnSpc>
                <a:spcPct val="150000"/>
              </a:lnSpc>
            </a:pPr>
            <a:r>
              <a:rPr lang="vi-VN" sz="4400" b="1">
                <a:solidFill>
                  <a:srgbClr val="00B050"/>
                </a:solidFill>
              </a:rPr>
              <a:t>hành tinh?</a:t>
            </a:r>
            <a:endParaRPr lang="en-US" sz="4400" b="1">
              <a:solidFill>
                <a:srgbClr val="00B050"/>
              </a:solidFill>
            </a:endParaRPr>
          </a:p>
          <a:p>
            <a:pPr algn="ctr">
              <a:lnSpc>
                <a:spcPct val="150000"/>
              </a:lnSpc>
            </a:pPr>
            <a:endParaRPr lang="en-US" sz="4404" b="1" dirty="0">
              <a:solidFill>
                <a:srgbClr val="008000"/>
              </a:solidFill>
              <a:cs typeface="Arial" panose="020B0604020202020204" pitchFamily="34" charset="0"/>
            </a:endParaRPr>
          </a:p>
        </p:txBody>
      </p:sp>
      <p:sp>
        <p:nvSpPr>
          <p:cNvPr id="10" name="TextBox 9"/>
          <p:cNvSpPr txBox="1"/>
          <p:nvPr/>
        </p:nvSpPr>
        <p:spPr>
          <a:xfrm>
            <a:off x="6571496" y="6695362"/>
            <a:ext cx="4893667" cy="1447832"/>
          </a:xfrm>
          <a:prstGeom prst="rect">
            <a:avLst/>
          </a:prstGeom>
          <a:solidFill>
            <a:schemeClr val="bg1"/>
          </a:solidFill>
        </p:spPr>
        <p:txBody>
          <a:bodyPr wrap="square" rtlCol="0">
            <a:spAutoFit/>
          </a:bodyPr>
          <a:lstStyle/>
          <a:p>
            <a:pPr algn="ctr"/>
            <a:r>
              <a:rPr lang="en-US" sz="4404">
                <a:solidFill>
                  <a:srgbClr val="FF0000"/>
                </a:solidFill>
                <a:cs typeface="Arial" panose="020B0604020202020204" pitchFamily="34" charset="0"/>
              </a:rPr>
              <a:t>Tạo ra 20% </a:t>
            </a:r>
          </a:p>
          <a:p>
            <a:pPr algn="ctr"/>
            <a:r>
              <a:rPr lang="en-US" sz="4404">
                <a:solidFill>
                  <a:srgbClr val="FF0000"/>
                </a:solidFill>
                <a:cs typeface="Arial" panose="020B0604020202020204" pitchFamily="34" charset="0"/>
              </a:rPr>
              <a:t>lượng oxi</a:t>
            </a:r>
            <a:endParaRPr lang="en-US" sz="4404" dirty="0">
              <a:solidFill>
                <a:srgbClr val="FF0000"/>
              </a:solidFill>
              <a:cs typeface="Arial" panose="020B0604020202020204" pitchFamily="34" charset="0"/>
            </a:endParaRPr>
          </a:p>
        </p:txBody>
      </p:sp>
    </p:spTree>
    <p:extLst>
      <p:ext uri="{BB962C8B-B14F-4D97-AF65-F5344CB8AC3E}">
        <p14:creationId xmlns:p14="http://schemas.microsoft.com/office/powerpoint/2010/main" val="1230226377"/>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35411"/>
            <a:ext cx="16778288" cy="9892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17297" y="6055179"/>
            <a:ext cx="3033795" cy="3958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562449" y="4709980"/>
            <a:ext cx="4089157" cy="4089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098161" y="8110329"/>
            <a:ext cx="2138426" cy="2063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13562450" y="6497337"/>
            <a:ext cx="3348276" cy="39955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6743" y="-202056"/>
            <a:ext cx="11465163" cy="6077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82560" y="5017533"/>
            <a:ext cx="9020614" cy="4781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14934" y="1242417"/>
            <a:ext cx="8668782" cy="3014736"/>
          </a:xfrm>
          <a:prstGeom prst="rect">
            <a:avLst/>
          </a:prstGeom>
          <a:solidFill>
            <a:schemeClr val="bg1"/>
          </a:solidFill>
        </p:spPr>
        <p:txBody>
          <a:bodyPr wrap="square" rtlCol="0">
            <a:spAutoFit/>
          </a:bodyPr>
          <a:lstStyle/>
          <a:p>
            <a:pPr algn="ctr">
              <a:lnSpc>
                <a:spcPct val="150000"/>
              </a:lnSpc>
            </a:pPr>
            <a:r>
              <a:rPr lang="en-US" sz="4400" b="1" dirty="0">
                <a:solidFill>
                  <a:srgbClr val="00B050"/>
                </a:solidFill>
                <a:cs typeface="Arial" panose="020B0604020202020204" pitchFamily="34" charset="0"/>
              </a:rPr>
              <a:t>Câu 4</a:t>
            </a:r>
            <a:r>
              <a:rPr lang="en-US" sz="4400" b="1">
                <a:solidFill>
                  <a:srgbClr val="00B050"/>
                </a:solidFill>
                <a:cs typeface="Arial" panose="020B0604020202020204" pitchFamily="34" charset="0"/>
              </a:rPr>
              <a:t>. </a:t>
            </a:r>
            <a:r>
              <a:rPr lang="vi-VN" sz="4400" b="1">
                <a:solidFill>
                  <a:srgbClr val="00B050"/>
                </a:solidFill>
              </a:rPr>
              <a:t>Chúng ta cần phải làm gì để góp phần bảo vệ rừng?</a:t>
            </a:r>
            <a:endParaRPr lang="en-US" sz="4400" b="1">
              <a:solidFill>
                <a:srgbClr val="00B050"/>
              </a:solidFill>
            </a:endParaRPr>
          </a:p>
          <a:p>
            <a:pPr algn="ctr">
              <a:lnSpc>
                <a:spcPct val="150000"/>
              </a:lnSpc>
            </a:pPr>
            <a:endParaRPr lang="en-US" sz="4404" b="1" dirty="0">
              <a:solidFill>
                <a:srgbClr val="008000"/>
              </a:solidFill>
              <a:cs typeface="Arial" panose="020B0604020202020204" pitchFamily="34" charset="0"/>
            </a:endParaRPr>
          </a:p>
        </p:txBody>
      </p:sp>
      <p:sp>
        <p:nvSpPr>
          <p:cNvPr id="10" name="TextBox 9"/>
          <p:cNvSpPr txBox="1"/>
          <p:nvPr/>
        </p:nvSpPr>
        <p:spPr>
          <a:xfrm>
            <a:off x="5452944" y="6136085"/>
            <a:ext cx="5872401" cy="2000035"/>
          </a:xfrm>
          <a:prstGeom prst="rect">
            <a:avLst/>
          </a:prstGeom>
          <a:solidFill>
            <a:schemeClr val="bg1"/>
          </a:solidFill>
        </p:spPr>
        <p:txBody>
          <a:bodyPr wrap="square" rtlCol="0">
            <a:spAutoFit/>
          </a:bodyPr>
          <a:lstStyle/>
          <a:p>
            <a:pPr algn="ctr">
              <a:lnSpc>
                <a:spcPct val="150000"/>
              </a:lnSpc>
            </a:pPr>
            <a:r>
              <a:rPr lang="en-US" sz="4404">
                <a:solidFill>
                  <a:srgbClr val="FF0000"/>
                </a:solidFill>
                <a:cs typeface="Arial" panose="020B0604020202020204" pitchFamily="34" charset="0"/>
              </a:rPr>
              <a:t>Sử dụng tiết kiệm và hợp lí tài nguyên rừng</a:t>
            </a:r>
            <a:endParaRPr lang="en-US" sz="4404" dirty="0">
              <a:solidFill>
                <a:srgbClr val="FF0000"/>
              </a:solidFill>
              <a:cs typeface="Arial" panose="020B0604020202020204" pitchFamily="34" charset="0"/>
            </a:endParaRPr>
          </a:p>
        </p:txBody>
      </p:sp>
    </p:spTree>
    <p:extLst>
      <p:ext uri="{BB962C8B-B14F-4D97-AF65-F5344CB8AC3E}">
        <p14:creationId xmlns:p14="http://schemas.microsoft.com/office/powerpoint/2010/main" val="2185162499"/>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0BC944-E878-4B50-A95C-0B3A77C74CA6}"/>
              </a:ext>
            </a:extLst>
          </p:cNvPr>
          <p:cNvSpPr/>
          <p:nvPr/>
        </p:nvSpPr>
        <p:spPr>
          <a:xfrm>
            <a:off x="0" y="-86642"/>
            <a:ext cx="16778288" cy="9562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639B4E-75C7-49B5-AB04-ADDC323E8177}"/>
              </a:ext>
            </a:extLst>
          </p:cNvPr>
          <p:cNvSpPr txBox="1"/>
          <p:nvPr/>
        </p:nvSpPr>
        <p:spPr>
          <a:xfrm>
            <a:off x="1525336" y="402005"/>
            <a:ext cx="7475861" cy="584775"/>
          </a:xfrm>
          <a:prstGeom prst="rect">
            <a:avLst/>
          </a:prstGeom>
          <a:noFill/>
        </p:spPr>
        <p:txBody>
          <a:bodyPr wrap="square" rtlCol="0">
            <a:spAutoFit/>
          </a:bodyPr>
          <a:lstStyle/>
          <a:p>
            <a:r>
              <a:rPr lang="en-US" sz="3200" b="1">
                <a:solidFill>
                  <a:schemeClr val="bg1"/>
                </a:solidFill>
                <a:cs typeface="Arial" panose="020B0604020202020204" pitchFamily="34" charset="0"/>
              </a:rPr>
              <a:t>Đặc điểm rừng nhiệt đới</a:t>
            </a:r>
            <a:endParaRPr lang="en-US" sz="32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1E03D9-9CA1-4297-85B1-A886B55D0E42}"/>
              </a:ext>
            </a:extLst>
          </p:cNvPr>
          <p:cNvSpPr txBox="1"/>
          <p:nvPr/>
        </p:nvSpPr>
        <p:spPr>
          <a:xfrm>
            <a:off x="1794868" y="387164"/>
            <a:ext cx="10511574"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Bảo vệ rừng nhiệt đới</a:t>
            </a:r>
          </a:p>
        </p:txBody>
      </p:sp>
      <p:pic>
        <p:nvPicPr>
          <p:cNvPr id="4" name="Picture 3" descr="A picture containing text, plant, palm, tree&#10;&#10;Description automatically generated">
            <a:extLst>
              <a:ext uri="{FF2B5EF4-FFF2-40B4-BE49-F238E27FC236}">
                <a16:creationId xmlns:a16="http://schemas.microsoft.com/office/drawing/2014/main" id="{53FC032A-65F1-4C83-9DCD-A22C2F58B2D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08000"/>
                    </a14:imgEffect>
                  </a14:imgLayer>
                </a14:imgProps>
              </a:ext>
              <a:ext uri="{28A0092B-C50C-407E-A947-70E740481C1C}">
                <a14:useLocalDpi xmlns:a14="http://schemas.microsoft.com/office/drawing/2010/main" val="0"/>
              </a:ext>
            </a:extLst>
          </a:blip>
          <a:srcRect b="12245"/>
          <a:stretch/>
        </p:blipFill>
        <p:spPr>
          <a:xfrm>
            <a:off x="125128" y="-302666"/>
            <a:ext cx="16528032" cy="10414580"/>
          </a:xfrm>
          <a:prstGeom prst="rect">
            <a:avLst/>
          </a:prstGeom>
        </p:spPr>
      </p:pic>
      <p:sp>
        <p:nvSpPr>
          <p:cNvPr id="7" name="Rectangle 6">
            <a:extLst>
              <a:ext uri="{FF2B5EF4-FFF2-40B4-BE49-F238E27FC236}">
                <a16:creationId xmlns:a16="http://schemas.microsoft.com/office/drawing/2014/main" id="{1BAC15B1-8761-4B3B-A1DC-C53C2C94E53D}"/>
              </a:ext>
            </a:extLst>
          </p:cNvPr>
          <p:cNvSpPr/>
          <p:nvPr/>
        </p:nvSpPr>
        <p:spPr>
          <a:xfrm>
            <a:off x="4284687" y="1922224"/>
            <a:ext cx="6172200" cy="1323439"/>
          </a:xfrm>
          <a:prstGeom prst="rect">
            <a:avLst/>
          </a:prstGeom>
        </p:spPr>
        <p:txBody>
          <a:bodyPr>
            <a:spAutoFit/>
          </a:bodyPr>
          <a:lstStyle/>
          <a:p>
            <a:pPr algn="ctr">
              <a:defRPr/>
            </a:pPr>
            <a:r>
              <a:rPr lang="en-US" sz="8000" kern="10">
                <a:ln w="9525">
                  <a:solidFill>
                    <a:srgbClr val="FF0000"/>
                  </a:solidFill>
                  <a:round/>
                  <a:headEnd/>
                  <a:tailEnd/>
                </a:ln>
                <a:solidFill>
                  <a:srgbClr val="FF0000"/>
                </a:solidFill>
                <a:latin typeface="Arial" panose="020B0604020202020204" pitchFamily="34" charset="0"/>
                <a:cs typeface="Arial" panose="020B0604020202020204" pitchFamily="34" charset="0"/>
              </a:rPr>
              <a:t>DẶN DÒ</a:t>
            </a:r>
            <a:endParaRPr lang="en-US" sz="8000" kern="10" dirty="0">
              <a:ln w="9525">
                <a:solidFill>
                  <a:srgbClr val="FF0000"/>
                </a:solidFill>
                <a:round/>
                <a:headEnd/>
                <a:tailEnd/>
              </a:ln>
              <a:solidFill>
                <a:srgbClr val="FF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A26ABF-7E06-44DF-AD03-30E4838BD654}"/>
              </a:ext>
            </a:extLst>
          </p:cNvPr>
          <p:cNvSpPr/>
          <p:nvPr/>
        </p:nvSpPr>
        <p:spPr>
          <a:xfrm>
            <a:off x="2844528" y="3149507"/>
            <a:ext cx="10221032" cy="923330"/>
          </a:xfrm>
          <a:prstGeom prst="rect">
            <a:avLst/>
          </a:prstGeom>
        </p:spPr>
        <p:txBody>
          <a:bodyPr wrap="square">
            <a:spAutoFit/>
          </a:bodyPr>
          <a:lstStyle/>
          <a:p>
            <a:pPr defTabSz="1657994">
              <a:lnSpc>
                <a:spcPct val="90000"/>
              </a:lnSpc>
              <a:spcBef>
                <a:spcPct val="0"/>
              </a:spcBef>
              <a:spcAft>
                <a:spcPct val="35000"/>
              </a:spcAft>
            </a:pPr>
            <a:r>
              <a:rPr lang="en-US" sz="6000" b="1">
                <a:solidFill>
                  <a:srgbClr val="00B050"/>
                </a:solidFill>
                <a:latin typeface="Arial" pitchFamily="34" charset="0"/>
                <a:cs typeface="Arial" pitchFamily="34" charset="0"/>
              </a:rPr>
              <a:t>1.Xem lại bài đã học</a:t>
            </a:r>
          </a:p>
        </p:txBody>
      </p:sp>
      <p:sp>
        <p:nvSpPr>
          <p:cNvPr id="10" name="Rectangle 9">
            <a:extLst>
              <a:ext uri="{FF2B5EF4-FFF2-40B4-BE49-F238E27FC236}">
                <a16:creationId xmlns:a16="http://schemas.microsoft.com/office/drawing/2014/main" id="{14AA527F-15BE-4520-95D6-0F6D2630A88A}"/>
              </a:ext>
            </a:extLst>
          </p:cNvPr>
          <p:cNvSpPr/>
          <p:nvPr/>
        </p:nvSpPr>
        <p:spPr>
          <a:xfrm>
            <a:off x="2868226" y="4143471"/>
            <a:ext cx="12021240" cy="923330"/>
          </a:xfrm>
          <a:prstGeom prst="rect">
            <a:avLst/>
          </a:prstGeom>
        </p:spPr>
        <p:txBody>
          <a:bodyPr wrap="none">
            <a:spAutoFit/>
          </a:bodyPr>
          <a:lstStyle/>
          <a:p>
            <a:pPr defTabSz="1657994">
              <a:lnSpc>
                <a:spcPct val="90000"/>
              </a:lnSpc>
              <a:spcBef>
                <a:spcPct val="0"/>
              </a:spcBef>
              <a:spcAft>
                <a:spcPct val="35000"/>
              </a:spcAft>
            </a:pPr>
            <a:r>
              <a:rPr lang="en-US" sz="6000" b="1">
                <a:solidFill>
                  <a:srgbClr val="FF99CC"/>
                </a:solidFill>
                <a:latin typeface="Arial" pitchFamily="34" charset="0"/>
                <a:cs typeface="Arial" pitchFamily="34" charset="0"/>
              </a:rPr>
              <a:t>2.Hoàn thành bài tập SGK (BT 1)</a:t>
            </a:r>
          </a:p>
        </p:txBody>
      </p:sp>
      <p:sp>
        <p:nvSpPr>
          <p:cNvPr id="11" name="Rectangle 10">
            <a:extLst>
              <a:ext uri="{FF2B5EF4-FFF2-40B4-BE49-F238E27FC236}">
                <a16:creationId xmlns:a16="http://schemas.microsoft.com/office/drawing/2014/main" id="{4AC64709-B8A1-4070-B718-2FCC50C9BC69}"/>
              </a:ext>
            </a:extLst>
          </p:cNvPr>
          <p:cNvSpPr/>
          <p:nvPr/>
        </p:nvSpPr>
        <p:spPr>
          <a:xfrm>
            <a:off x="2086392" y="5046607"/>
            <a:ext cx="12803074" cy="1754326"/>
          </a:xfrm>
          <a:prstGeom prst="rect">
            <a:avLst/>
          </a:prstGeom>
        </p:spPr>
        <p:txBody>
          <a:bodyPr wrap="square">
            <a:spAutoFit/>
          </a:bodyPr>
          <a:lstStyle/>
          <a:p>
            <a:pPr algn="ctr" defTabSz="1657994">
              <a:lnSpc>
                <a:spcPct val="90000"/>
              </a:lnSpc>
              <a:spcBef>
                <a:spcPct val="0"/>
              </a:spcBef>
              <a:spcAft>
                <a:spcPct val="35000"/>
              </a:spcAft>
            </a:pPr>
            <a:r>
              <a:rPr lang="en-US" sz="6000" b="1">
                <a:solidFill>
                  <a:srgbClr val="3399FF"/>
                </a:solidFill>
                <a:latin typeface="Arial" pitchFamily="34" charset="0"/>
                <a:cs typeface="Arial" pitchFamily="34" charset="0"/>
              </a:rPr>
              <a:t>3. Chuẩn bị bài 25: Sự phân bố các đ</a:t>
            </a:r>
            <a:r>
              <a:rPr lang="en-US" sz="6000" b="1">
                <a:solidFill>
                  <a:srgbClr val="3399FF"/>
                </a:solidFill>
                <a:cs typeface="Arial" pitchFamily="34" charset="0"/>
              </a:rPr>
              <a:t>ới thiên nhiên trên Trái Đất</a:t>
            </a:r>
            <a:endParaRPr lang="en-US" sz="6000" b="1">
              <a:solidFill>
                <a:srgbClr val="3399FF"/>
              </a:solidFill>
              <a:latin typeface="Arial" pitchFamily="34" charset="0"/>
              <a:cs typeface="Arial" pitchFamily="34" charset="0"/>
            </a:endParaRPr>
          </a:p>
        </p:txBody>
      </p:sp>
    </p:spTree>
    <p:extLst>
      <p:ext uri="{BB962C8B-B14F-4D97-AF65-F5344CB8AC3E}">
        <p14:creationId xmlns:p14="http://schemas.microsoft.com/office/powerpoint/2010/main" val="990928392"/>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 Powerful Ways to Give Thanks to Your People">
            <a:extLst>
              <a:ext uri="{FF2B5EF4-FFF2-40B4-BE49-F238E27FC236}">
                <a16:creationId xmlns:a16="http://schemas.microsoft.com/office/drawing/2014/main" id="{F7D4A91C-2DF9-4526-8EDF-8ABC6E06A8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85" b="1"/>
          <a:stretch/>
        </p:blipFill>
        <p:spPr bwMode="auto">
          <a:xfrm>
            <a:off x="92723" y="129382"/>
            <a:ext cx="16505333" cy="914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22175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12281" y="217205"/>
            <a:ext cx="15625736" cy="194139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55" b="1">
                <a:latin typeface="Arial" panose="020B0604020202020204" pitchFamily="34" charset="0"/>
                <a:ea typeface="Tahoma" panose="020B0604030504040204" pitchFamily="34" charset="0"/>
                <a:cs typeface="Arial" panose="020B0604020202020204" pitchFamily="34" charset="0"/>
              </a:rPr>
              <a:t>Câu 1. Nhận xét nào không đúng khi nói về sinh vật dưới đại dương?</a:t>
            </a:r>
            <a:endParaRPr lang="vi-VN" sz="605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241038" y="4333800"/>
            <a:ext cx="12859421"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ea typeface="Tahoma" panose="020B0604030504040204" pitchFamily="34" charset="0"/>
                <a:cs typeface="Arial" panose="020B0604020202020204" pitchFamily="34" charset="0"/>
              </a:rPr>
              <a:t>Chỉ có số ít loài sinh vật sinh sống</a:t>
            </a: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076546" y="4333800"/>
            <a:ext cx="1571279"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7108922-287A-4320-8FE9-E80B2EF75AD9}"/>
              </a:ext>
            </a:extLst>
          </p:cNvPr>
          <p:cNvSpPr/>
          <p:nvPr/>
        </p:nvSpPr>
        <p:spPr>
          <a:xfrm>
            <a:off x="2241040" y="2698277"/>
            <a:ext cx="12767663"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B050"/>
                </a:solidFill>
                <a:latin typeface="Arial" panose="020B0604020202020204" pitchFamily="34" charset="0"/>
                <a:ea typeface="Tahoma" panose="020B0604030504040204" pitchFamily="34" charset="0"/>
                <a:cs typeface="Arial" panose="020B0604020202020204" pitchFamily="34" charset="0"/>
              </a:rPr>
              <a:t>Vô cùng phong phú, đa dạng</a:t>
            </a:r>
            <a:endParaRPr lang="vi-VN" sz="48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Pentagon 18">
            <a:extLst>
              <a:ext uri="{FF2B5EF4-FFF2-40B4-BE49-F238E27FC236}">
                <a16:creationId xmlns:a16="http://schemas.microsoft.com/office/drawing/2014/main" id="{CB31563B-0B0F-4F02-ADB0-C7E1363838FE}"/>
              </a:ext>
            </a:extLst>
          </p:cNvPr>
          <p:cNvSpPr/>
          <p:nvPr/>
        </p:nvSpPr>
        <p:spPr>
          <a:xfrm>
            <a:off x="1090528" y="2698277"/>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C25A85EE-CF89-4C71-8D27-9E2ACC4CFC8F}"/>
              </a:ext>
            </a:extLst>
          </p:cNvPr>
          <p:cNvSpPr/>
          <p:nvPr/>
        </p:nvSpPr>
        <p:spPr>
          <a:xfrm>
            <a:off x="2241038" y="5969322"/>
            <a:ext cx="12873403"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ea typeface="Tahoma" panose="020B0604030504040204" pitchFamily="34" charset="0"/>
                <a:cs typeface="Arial" panose="020B0604020202020204" pitchFamily="34" charset="0"/>
              </a:rPr>
              <a:t>Các sinh vật phân hóa theo độ sâu</a:t>
            </a: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2" name="Pentagon 18">
            <a:extLst>
              <a:ext uri="{FF2B5EF4-FFF2-40B4-BE49-F238E27FC236}">
                <a16:creationId xmlns:a16="http://schemas.microsoft.com/office/drawing/2014/main" id="{DD2009E8-F88F-4140-850C-D0B2EA44372C}"/>
              </a:ext>
            </a:extLst>
          </p:cNvPr>
          <p:cNvSpPr/>
          <p:nvPr/>
        </p:nvSpPr>
        <p:spPr>
          <a:xfrm>
            <a:off x="1090527" y="5969322"/>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9C0CB185-63D0-4F92-8EB5-7F30500E1CDE}"/>
              </a:ext>
            </a:extLst>
          </p:cNvPr>
          <p:cNvSpPr/>
          <p:nvPr/>
        </p:nvSpPr>
        <p:spPr>
          <a:xfrm>
            <a:off x="2227056" y="7679344"/>
            <a:ext cx="12781646"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B050"/>
                </a:solidFill>
                <a:latin typeface="Arial" panose="020B0604020202020204" pitchFamily="34" charset="0"/>
                <a:ea typeface="Tahoma" panose="020B0604030504040204" pitchFamily="34" charset="0"/>
                <a:cs typeface="Arial" panose="020B0604020202020204" pitchFamily="34" charset="0"/>
              </a:rPr>
              <a:t>Gồm cả động vật và thực vật</a:t>
            </a: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Pentagon 18">
            <a:extLst>
              <a:ext uri="{FF2B5EF4-FFF2-40B4-BE49-F238E27FC236}">
                <a16:creationId xmlns:a16="http://schemas.microsoft.com/office/drawing/2014/main" id="{7104F2A1-A843-443D-B49C-97374C2571BF}"/>
              </a:ext>
            </a:extLst>
          </p:cNvPr>
          <p:cNvSpPr/>
          <p:nvPr/>
        </p:nvSpPr>
        <p:spPr>
          <a:xfrm>
            <a:off x="1076545" y="767934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picture containing text, building, window&#10;&#10;Description automatically generated">
            <a:hlinkClick r:id="rId2" action="ppaction://hlinksldjump"/>
            <a:extLst>
              <a:ext uri="{FF2B5EF4-FFF2-40B4-BE49-F238E27FC236}">
                <a16:creationId xmlns:a16="http://schemas.microsoft.com/office/drawing/2014/main" id="{ACADD77F-C7E8-4723-AE39-31846EAD2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2359321263"/>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6" grpId="0" animBg="1"/>
      <p:bldP spid="16" grpId="1" animBg="1"/>
      <p:bldP spid="7" grpId="0" animBg="1"/>
      <p:bldP spid="8" grpId="0" animBg="1"/>
      <p:bldP spid="9"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8773" y="128741"/>
            <a:ext cx="15387151" cy="2616733"/>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6606" b="1">
                <a:solidFill>
                  <a:prstClr val="white"/>
                </a:solidFill>
                <a:latin typeface="Arial" panose="020B0604020202020204" pitchFamily="34" charset="0"/>
                <a:ea typeface="Tahoma" panose="020B0604030504040204" pitchFamily="34" charset="0"/>
                <a:cs typeface="Arial" panose="020B0604020202020204" pitchFamily="34" charset="0"/>
              </a:rPr>
              <a:t>Câu 2. Sự khác biệt về thực vật ở các đới là do?</a:t>
            </a:r>
            <a:endParaRPr lang="vi-VN" sz="6606"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4045521" y="6104875"/>
            <a:ext cx="6807935"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954" b="1">
                <a:solidFill>
                  <a:srgbClr val="00B050"/>
                </a:solidFill>
                <a:latin typeface="Tahoma" panose="020B0604030504040204" pitchFamily="34" charset="0"/>
                <a:ea typeface="Tahoma" panose="020B0604030504040204" pitchFamily="34" charset="0"/>
                <a:cs typeface="Tahoma" panose="020B0604030504040204" pitchFamily="34" charset="0"/>
              </a:rPr>
              <a:t>Khí hậu</a:t>
            </a:r>
            <a:endParaRPr lang="vi-VN" sz="4954"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Pentagon 18"/>
          <p:cNvSpPr/>
          <p:nvPr/>
        </p:nvSpPr>
        <p:spPr>
          <a:xfrm>
            <a:off x="2593149" y="6104875"/>
            <a:ext cx="1687557"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vi-VN" sz="4404"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BF3BA1CA-E9BD-45DE-8A39-B5A0C241BDE8}"/>
              </a:ext>
            </a:extLst>
          </p:cNvPr>
          <p:cNvSpPr/>
          <p:nvPr/>
        </p:nvSpPr>
        <p:spPr>
          <a:xfrm>
            <a:off x="3787789" y="3006157"/>
            <a:ext cx="7065667"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Con người</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9" name="Pentagon 18">
            <a:extLst>
              <a:ext uri="{FF2B5EF4-FFF2-40B4-BE49-F238E27FC236}">
                <a16:creationId xmlns:a16="http://schemas.microsoft.com/office/drawing/2014/main" id="{6E66BD20-FCAC-4EB2-9046-DBF4A8E4720E}"/>
              </a:ext>
            </a:extLst>
          </p:cNvPr>
          <p:cNvSpPr/>
          <p:nvPr/>
        </p:nvSpPr>
        <p:spPr>
          <a:xfrm>
            <a:off x="2637277" y="3006157"/>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47A167DD-21F8-401E-B171-4A9B4DCAF1D5}"/>
              </a:ext>
            </a:extLst>
          </p:cNvPr>
          <p:cNvSpPr/>
          <p:nvPr/>
        </p:nvSpPr>
        <p:spPr>
          <a:xfrm>
            <a:off x="3743661" y="4640144"/>
            <a:ext cx="7109795"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Địa hình</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2" name="Pentagon 18">
            <a:extLst>
              <a:ext uri="{FF2B5EF4-FFF2-40B4-BE49-F238E27FC236}">
                <a16:creationId xmlns:a16="http://schemas.microsoft.com/office/drawing/2014/main" id="{5335346A-3494-42B7-89DA-2F9E9E691730}"/>
              </a:ext>
            </a:extLst>
          </p:cNvPr>
          <p:cNvSpPr/>
          <p:nvPr/>
        </p:nvSpPr>
        <p:spPr>
          <a:xfrm>
            <a:off x="2593148" y="464014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B39D6CB6-CE90-450F-BFB3-D53EB26AF085}"/>
              </a:ext>
            </a:extLst>
          </p:cNvPr>
          <p:cNvSpPr/>
          <p:nvPr/>
        </p:nvSpPr>
        <p:spPr>
          <a:xfrm>
            <a:off x="3813129" y="7679344"/>
            <a:ext cx="7040327"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Đất</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Pentagon 18">
            <a:extLst>
              <a:ext uri="{FF2B5EF4-FFF2-40B4-BE49-F238E27FC236}">
                <a16:creationId xmlns:a16="http://schemas.microsoft.com/office/drawing/2014/main" id="{648F7803-BA4D-429A-8877-C6B3DD4CF603}"/>
              </a:ext>
            </a:extLst>
          </p:cNvPr>
          <p:cNvSpPr/>
          <p:nvPr/>
        </p:nvSpPr>
        <p:spPr>
          <a:xfrm>
            <a:off x="2662617" y="767934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picture containing text, building, window&#10;&#10;Description automatically generated">
            <a:hlinkClick r:id="rId2" action="ppaction://hlinksldjump"/>
            <a:extLst>
              <a:ext uri="{FF2B5EF4-FFF2-40B4-BE49-F238E27FC236}">
                <a16:creationId xmlns:a16="http://schemas.microsoft.com/office/drawing/2014/main" id="{B9FB9496-9876-41C6-AAB2-A71FB3EC1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2459469560"/>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9"/>
                                        </p:tgtEl>
                                        <p:attrNameLst>
                                          <p:attrName>style.color</p:attrName>
                                        </p:attrNameLst>
                                      </p:cBhvr>
                                      <p:by>
                                        <p:hsl h="7200000" s="0" l="0"/>
                                      </p:by>
                                    </p:animClr>
                                    <p:animClr clrSpc="hsl" dir="cw">
                                      <p:cBhvr>
                                        <p:cTn id="45" dur="500" fill="hold"/>
                                        <p:tgtEl>
                                          <p:spTgt spid="19"/>
                                        </p:tgtEl>
                                        <p:attrNameLst>
                                          <p:attrName>fillcolor</p:attrName>
                                        </p:attrNameLst>
                                      </p:cBhvr>
                                      <p:by>
                                        <p:hsl h="7200000" s="0" l="0"/>
                                      </p:by>
                                    </p:animClr>
                                    <p:animClr clrSpc="hsl" dir="cw">
                                      <p:cBhvr>
                                        <p:cTn id="46" dur="500" fill="hold"/>
                                        <p:tgtEl>
                                          <p:spTgt spid="19"/>
                                        </p:tgtEl>
                                        <p:attrNameLst>
                                          <p:attrName>stroke.color</p:attrName>
                                        </p:attrNameLst>
                                      </p:cBhvr>
                                      <p:by>
                                        <p:hsl h="7200000" s="0" l="0"/>
                                      </p:by>
                                    </p:animClr>
                                    <p:set>
                                      <p:cBhvr>
                                        <p:cTn id="47" dur="500" fill="hold"/>
                                        <p:tgtEl>
                                          <p:spTgt spid="19"/>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8"/>
                                        </p:tgtEl>
                                        <p:attrNameLst>
                                          <p:attrName>style.color</p:attrName>
                                        </p:attrNameLst>
                                      </p:cBhvr>
                                      <p:by>
                                        <p:hsl h="7200000" s="0" l="0"/>
                                      </p:by>
                                    </p:animClr>
                                    <p:animClr clrSpc="hsl" dir="cw">
                                      <p:cBhvr>
                                        <p:cTn id="50" dur="500" fill="hold"/>
                                        <p:tgtEl>
                                          <p:spTgt spid="18"/>
                                        </p:tgtEl>
                                        <p:attrNameLst>
                                          <p:attrName>fillcolor</p:attrName>
                                        </p:attrNameLst>
                                      </p:cBhvr>
                                      <p:by>
                                        <p:hsl h="7200000" s="0" l="0"/>
                                      </p:by>
                                    </p:animClr>
                                    <p:animClr clrSpc="hsl" dir="cw">
                                      <p:cBhvr>
                                        <p:cTn id="51" dur="500" fill="hold"/>
                                        <p:tgtEl>
                                          <p:spTgt spid="18"/>
                                        </p:tgtEl>
                                        <p:attrNameLst>
                                          <p:attrName>stroke.color</p:attrName>
                                        </p:attrNameLst>
                                      </p:cBhvr>
                                      <p:by>
                                        <p:hsl h="7200000" s="0" l="0"/>
                                      </p:by>
                                    </p:animClr>
                                    <p:set>
                                      <p:cBhvr>
                                        <p:cTn id="52"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9" grpId="0" animBg="1"/>
      <p:bldP spid="19" grpId="1" animBg="1"/>
      <p:bldP spid="8" grpId="0" animBg="1"/>
      <p:bldP spid="9"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76545" y="294645"/>
            <a:ext cx="14625199" cy="209329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954" b="1">
                <a:solidFill>
                  <a:prstClr val="white"/>
                </a:solidFill>
                <a:latin typeface="Arial" panose="020B0604020202020204" pitchFamily="34" charset="0"/>
                <a:ea typeface="Tahoma" panose="020B0604030504040204" pitchFamily="34" charset="0"/>
                <a:cs typeface="Arial" panose="020B0604020202020204" pitchFamily="34" charset="0"/>
              </a:rPr>
              <a:t>Câu 3. Kiểu thảm thực vật nào dưới đây thuộc đới nóng?</a:t>
            </a:r>
            <a:endParaRPr lang="vi-VN" sz="4954"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2726409" y="4302554"/>
            <a:ext cx="10945274"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Xa van</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9" name="Pentagon 18"/>
          <p:cNvSpPr/>
          <p:nvPr/>
        </p:nvSpPr>
        <p:spPr>
          <a:xfrm>
            <a:off x="2241626" y="4325755"/>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prstClr val="white"/>
                </a:solidFill>
                <a:latin typeface="Tahoma" panose="020B0604030504040204" pitchFamily="34" charset="0"/>
                <a:ea typeface="Tahoma" panose="020B0604030504040204" pitchFamily="34" charset="0"/>
                <a:cs typeface="Tahoma" panose="020B0604030504040204" pitchFamily="34" charset="0"/>
              </a:rPr>
              <a:t>B</a:t>
            </a:r>
            <a:endParaRPr lang="vi-VN" sz="4404"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F8A6FD8A-0AC2-45FC-963D-E72D04C197C7}"/>
              </a:ext>
            </a:extLst>
          </p:cNvPr>
          <p:cNvSpPr/>
          <p:nvPr/>
        </p:nvSpPr>
        <p:spPr>
          <a:xfrm>
            <a:off x="3366798" y="2790240"/>
            <a:ext cx="10304885"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Đài nguyên</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6" name="Pentagon 18">
            <a:extLst>
              <a:ext uri="{FF2B5EF4-FFF2-40B4-BE49-F238E27FC236}">
                <a16:creationId xmlns:a16="http://schemas.microsoft.com/office/drawing/2014/main" id="{0D1DF0E6-805D-4BEE-B3FC-C90D613B1F88}"/>
              </a:ext>
            </a:extLst>
          </p:cNvPr>
          <p:cNvSpPr/>
          <p:nvPr/>
        </p:nvSpPr>
        <p:spPr>
          <a:xfrm>
            <a:off x="2216286" y="2790240"/>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01F67CBE-CCAB-41E0-B690-DC7D5383203D}"/>
              </a:ext>
            </a:extLst>
          </p:cNvPr>
          <p:cNvSpPr/>
          <p:nvPr/>
        </p:nvSpPr>
        <p:spPr>
          <a:xfrm>
            <a:off x="3392138" y="6014209"/>
            <a:ext cx="10279546"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Thảo nguyên</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0" name="Pentagon 18">
            <a:extLst>
              <a:ext uri="{FF2B5EF4-FFF2-40B4-BE49-F238E27FC236}">
                <a16:creationId xmlns:a16="http://schemas.microsoft.com/office/drawing/2014/main" id="{13EADA3D-5C03-40E0-BAAA-A24302CE6C28}"/>
              </a:ext>
            </a:extLst>
          </p:cNvPr>
          <p:cNvSpPr/>
          <p:nvPr/>
        </p:nvSpPr>
        <p:spPr>
          <a:xfrm>
            <a:off x="2241626" y="6014209"/>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83B85D1F-DB87-488C-B5DA-CC4D308EC012}"/>
              </a:ext>
            </a:extLst>
          </p:cNvPr>
          <p:cNvSpPr/>
          <p:nvPr/>
        </p:nvSpPr>
        <p:spPr>
          <a:xfrm>
            <a:off x="3392137" y="7810424"/>
            <a:ext cx="10279544" cy="1228411"/>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Rừng lá kim</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2" name="Pentagon 18">
            <a:extLst>
              <a:ext uri="{FF2B5EF4-FFF2-40B4-BE49-F238E27FC236}">
                <a16:creationId xmlns:a16="http://schemas.microsoft.com/office/drawing/2014/main" id="{8FABFEE3-87E3-4A8B-8514-21229574E3D6}"/>
              </a:ext>
            </a:extLst>
          </p:cNvPr>
          <p:cNvSpPr/>
          <p:nvPr/>
        </p:nvSpPr>
        <p:spPr>
          <a:xfrm>
            <a:off x="2241626" y="7810424"/>
            <a:ext cx="1452371" cy="1228411"/>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picture containing text, building, window&#10;&#10;Description automatically generated">
            <a:hlinkClick r:id="rId2" action="ppaction://hlinksldjump"/>
            <a:extLst>
              <a:ext uri="{FF2B5EF4-FFF2-40B4-BE49-F238E27FC236}">
                <a16:creationId xmlns:a16="http://schemas.microsoft.com/office/drawing/2014/main" id="{02B2D883-0346-4A51-8BCA-5F881EE3D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2013736943"/>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9"/>
                                        </p:tgtEl>
                                        <p:attrNameLst>
                                          <p:attrName>style.color</p:attrName>
                                        </p:attrNameLst>
                                      </p:cBhvr>
                                      <p:by>
                                        <p:hsl h="7200000" s="0" l="0"/>
                                      </p:by>
                                    </p:animClr>
                                    <p:animClr clrSpc="hsl" dir="cw">
                                      <p:cBhvr>
                                        <p:cTn id="45" dur="500" fill="hold"/>
                                        <p:tgtEl>
                                          <p:spTgt spid="19"/>
                                        </p:tgtEl>
                                        <p:attrNameLst>
                                          <p:attrName>fillcolor</p:attrName>
                                        </p:attrNameLst>
                                      </p:cBhvr>
                                      <p:by>
                                        <p:hsl h="7200000" s="0" l="0"/>
                                      </p:by>
                                    </p:animClr>
                                    <p:animClr clrSpc="hsl" dir="cw">
                                      <p:cBhvr>
                                        <p:cTn id="46" dur="500" fill="hold"/>
                                        <p:tgtEl>
                                          <p:spTgt spid="19"/>
                                        </p:tgtEl>
                                        <p:attrNameLst>
                                          <p:attrName>stroke.color</p:attrName>
                                        </p:attrNameLst>
                                      </p:cBhvr>
                                      <p:by>
                                        <p:hsl h="7200000" s="0" l="0"/>
                                      </p:by>
                                    </p:animClr>
                                    <p:set>
                                      <p:cBhvr>
                                        <p:cTn id="47" dur="500" fill="hold"/>
                                        <p:tgtEl>
                                          <p:spTgt spid="19"/>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8"/>
                                        </p:tgtEl>
                                        <p:attrNameLst>
                                          <p:attrName>style.color</p:attrName>
                                        </p:attrNameLst>
                                      </p:cBhvr>
                                      <p:by>
                                        <p:hsl h="7200000" s="0" l="0"/>
                                      </p:by>
                                    </p:animClr>
                                    <p:animClr clrSpc="hsl" dir="cw">
                                      <p:cBhvr>
                                        <p:cTn id="50" dur="500" fill="hold"/>
                                        <p:tgtEl>
                                          <p:spTgt spid="18"/>
                                        </p:tgtEl>
                                        <p:attrNameLst>
                                          <p:attrName>fillcolor</p:attrName>
                                        </p:attrNameLst>
                                      </p:cBhvr>
                                      <p:by>
                                        <p:hsl h="7200000" s="0" l="0"/>
                                      </p:by>
                                    </p:animClr>
                                    <p:animClr clrSpc="hsl" dir="cw">
                                      <p:cBhvr>
                                        <p:cTn id="51" dur="500" fill="hold"/>
                                        <p:tgtEl>
                                          <p:spTgt spid="18"/>
                                        </p:tgtEl>
                                        <p:attrNameLst>
                                          <p:attrName>stroke.color</p:attrName>
                                        </p:attrNameLst>
                                      </p:cBhvr>
                                      <p:by>
                                        <p:hsl h="7200000" s="0" l="0"/>
                                      </p:by>
                                    </p:animClr>
                                    <p:set>
                                      <p:cBhvr>
                                        <p:cTn id="52"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9" grpId="0" animBg="1"/>
      <p:bldP spid="19" grpId="1" animBg="1"/>
      <p:bldP spid="15" grpId="0" animBg="1"/>
      <p:bldP spid="16" grpId="0" animBg="1"/>
      <p:bldP spid="17"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8079" y="189467"/>
            <a:ext cx="15402131" cy="207257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5" b="1">
                <a:latin typeface="Arial" panose="020B0604020202020204" pitchFamily="34" charset="0"/>
                <a:ea typeface="Tahoma" panose="020B0604030504040204" pitchFamily="34" charset="0"/>
                <a:cs typeface="Arial" panose="020B0604020202020204" pitchFamily="34" charset="0"/>
              </a:rPr>
              <a:t>Câu 4. Các loài động vật chịu được khí hậu lạnh giá vùng cực là?</a:t>
            </a:r>
            <a:endParaRPr lang="vi-VN" sz="550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4947090" y="7923147"/>
            <a:ext cx="10354822" cy="1241519"/>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00B050"/>
                </a:solidFill>
                <a:latin typeface="Tahoma" panose="020B0604030504040204" pitchFamily="34" charset="0"/>
                <a:ea typeface="Tahoma" panose="020B0604030504040204" pitchFamily="34" charset="0"/>
                <a:cs typeface="Tahoma" panose="020B0604030504040204" pitchFamily="34" charset="0"/>
              </a:rPr>
              <a:t> Gấu trắng, chim cánh cụt, tuần lộc, cáo tuyết</a:t>
            </a:r>
            <a:endParaRPr lang="vi-VN" sz="4404"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Pentagon 15"/>
          <p:cNvSpPr/>
          <p:nvPr/>
        </p:nvSpPr>
        <p:spPr>
          <a:xfrm>
            <a:off x="3796579" y="7923147"/>
            <a:ext cx="1452371" cy="1241519"/>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D788533E-CAB8-414D-80D0-5F390C07578F}"/>
              </a:ext>
            </a:extLst>
          </p:cNvPr>
          <p:cNvSpPr/>
          <p:nvPr/>
        </p:nvSpPr>
        <p:spPr>
          <a:xfrm>
            <a:off x="4986654" y="4359604"/>
            <a:ext cx="10354822" cy="1349872"/>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00B050"/>
                </a:solidFill>
                <a:latin typeface="Arial" panose="020B0604020202020204" pitchFamily="34" charset="0"/>
                <a:ea typeface="Tahoma" panose="020B0604030504040204" pitchFamily="34" charset="0"/>
                <a:cs typeface="Arial" panose="020B0604020202020204" pitchFamily="34" charset="0"/>
              </a:rPr>
              <a:t>Rắn, hổ, gấu nâu, vẹt</a:t>
            </a:r>
            <a:endParaRPr lang="vi-VN" sz="440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9" name="Pentagon 18">
            <a:extLst>
              <a:ext uri="{FF2B5EF4-FFF2-40B4-BE49-F238E27FC236}">
                <a16:creationId xmlns:a16="http://schemas.microsoft.com/office/drawing/2014/main" id="{E0CB5A7C-D78A-454F-A1BA-3214D1F0F74B}"/>
              </a:ext>
            </a:extLst>
          </p:cNvPr>
          <p:cNvSpPr/>
          <p:nvPr/>
        </p:nvSpPr>
        <p:spPr>
          <a:xfrm>
            <a:off x="3816360" y="4359604"/>
            <a:ext cx="1452371" cy="13498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A811BF46-CDEB-4B5C-B18F-333209B7F0F7}"/>
              </a:ext>
            </a:extLst>
          </p:cNvPr>
          <p:cNvSpPr/>
          <p:nvPr/>
        </p:nvSpPr>
        <p:spPr>
          <a:xfrm>
            <a:off x="4986654" y="2492042"/>
            <a:ext cx="10354822" cy="1414658"/>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00B050"/>
                </a:solidFill>
                <a:latin typeface="Arial" panose="020B0604020202020204" pitchFamily="34" charset="0"/>
                <a:ea typeface="Tahoma" panose="020B0604030504040204" pitchFamily="34" charset="0"/>
                <a:cs typeface="Arial" panose="020B0604020202020204" pitchFamily="34" charset="0"/>
              </a:rPr>
              <a:t>Lạc đà, bò cạp, choột túi</a:t>
            </a:r>
            <a:endParaRPr lang="vi-VN" sz="440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3" name="Pentagon 18">
            <a:extLst>
              <a:ext uri="{FF2B5EF4-FFF2-40B4-BE49-F238E27FC236}">
                <a16:creationId xmlns:a16="http://schemas.microsoft.com/office/drawing/2014/main" id="{A3A3D474-56E1-4366-AA33-02A05AEC619C}"/>
              </a:ext>
            </a:extLst>
          </p:cNvPr>
          <p:cNvSpPr/>
          <p:nvPr/>
        </p:nvSpPr>
        <p:spPr>
          <a:xfrm>
            <a:off x="3816359" y="2492042"/>
            <a:ext cx="1616979" cy="1414658"/>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0A0330F1-A633-48B1-8786-0DB8160DFA3C}"/>
              </a:ext>
            </a:extLst>
          </p:cNvPr>
          <p:cNvSpPr/>
          <p:nvPr/>
        </p:nvSpPr>
        <p:spPr>
          <a:xfrm>
            <a:off x="4947090" y="6113264"/>
            <a:ext cx="10354822" cy="1369935"/>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00B050"/>
                </a:solidFill>
                <a:latin typeface="Arial" panose="020B0604020202020204" pitchFamily="34" charset="0"/>
                <a:ea typeface="Tahoma" panose="020B0604030504040204" pitchFamily="34" charset="0"/>
                <a:cs typeface="Arial" panose="020B0604020202020204" pitchFamily="34" charset="0"/>
              </a:rPr>
              <a:t>Linh dương, voi, đà điểu, thỏ</a:t>
            </a:r>
            <a:endParaRPr lang="vi-VN" sz="440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5" name="Pentagon 18">
            <a:extLst>
              <a:ext uri="{FF2B5EF4-FFF2-40B4-BE49-F238E27FC236}">
                <a16:creationId xmlns:a16="http://schemas.microsoft.com/office/drawing/2014/main" id="{46CBB48A-F13E-4450-B71E-A890CC533005}"/>
              </a:ext>
            </a:extLst>
          </p:cNvPr>
          <p:cNvSpPr/>
          <p:nvPr/>
        </p:nvSpPr>
        <p:spPr>
          <a:xfrm>
            <a:off x="3796579" y="6100308"/>
            <a:ext cx="1452371" cy="136993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picture containing text, building, window&#10;&#10;Description automatically generated">
            <a:hlinkClick r:id="rId2" action="ppaction://hlinksldjump"/>
            <a:extLst>
              <a:ext uri="{FF2B5EF4-FFF2-40B4-BE49-F238E27FC236}">
                <a16:creationId xmlns:a16="http://schemas.microsoft.com/office/drawing/2014/main" id="{AA7A92FD-55EE-4B2D-9AB4-B7E24767A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997576084"/>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6" grpId="0" animBg="1"/>
      <p:bldP spid="16" grpId="1" animBg="1"/>
      <p:bldP spid="8" grpId="0" animBg="1"/>
      <p:bldP spid="9"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71380" y="189163"/>
            <a:ext cx="15648127" cy="2395577"/>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55" b="1">
                <a:latin typeface="Arial" panose="020B0604020202020204" pitchFamily="34" charset="0"/>
                <a:ea typeface="Tahoma" panose="020B0604030504040204" pitchFamily="34" charset="0"/>
                <a:cs typeface="Arial" panose="020B0604020202020204" pitchFamily="34" charset="0"/>
              </a:rPr>
              <a:t>Câu 5. Đặc điểm nào đúng với </a:t>
            </a:r>
          </a:p>
          <a:p>
            <a:pPr algn="ctr"/>
            <a:r>
              <a:rPr lang="en-US" sz="6055" b="1">
                <a:latin typeface="Arial" panose="020B0604020202020204" pitchFamily="34" charset="0"/>
                <a:ea typeface="Tahoma" panose="020B0604030504040204" pitchFamily="34" charset="0"/>
                <a:cs typeface="Arial" panose="020B0604020202020204" pitchFamily="34" charset="0"/>
              </a:rPr>
              <a:t>rừng mưa nhiệt đới?</a:t>
            </a:r>
            <a:endParaRPr lang="vi-VN" sz="605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377678" y="2946206"/>
            <a:ext cx="13941829" cy="1349872"/>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Tahoma" panose="020B0604030504040204" pitchFamily="34" charset="0"/>
                <a:ea typeface="Tahoma" panose="020B0604030504040204" pitchFamily="34" charset="0"/>
                <a:cs typeface="Tahoma" panose="020B0604030504040204" pitchFamily="34" charset="0"/>
              </a:rPr>
              <a:t>Rừng rập rạp, nhiều thành phần loài, nhiều tầng</a:t>
            </a:r>
            <a:endPar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Pentagon 15"/>
          <p:cNvSpPr/>
          <p:nvPr/>
        </p:nvSpPr>
        <p:spPr>
          <a:xfrm>
            <a:off x="1076543" y="2946204"/>
            <a:ext cx="1616979" cy="13498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3948D9B-414A-4983-9C4C-E992EBA093AF}"/>
              </a:ext>
            </a:extLst>
          </p:cNvPr>
          <p:cNvSpPr/>
          <p:nvPr/>
        </p:nvSpPr>
        <p:spPr>
          <a:xfrm>
            <a:off x="2213070" y="6299195"/>
            <a:ext cx="14106437" cy="1349872"/>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Arial" panose="020B0604020202020204" pitchFamily="34" charset="0"/>
                <a:ea typeface="Tahoma" panose="020B0604030504040204" pitchFamily="34" charset="0"/>
                <a:cs typeface="Arial" panose="020B0604020202020204" pitchFamily="34" charset="0"/>
              </a:rPr>
              <a:t>Rêu, địa y và thân cây thảo, không có cây thân gỗ</a:t>
            </a:r>
            <a:endParaRPr lang="vi-VN" sz="40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Pentagon 18">
            <a:extLst>
              <a:ext uri="{FF2B5EF4-FFF2-40B4-BE49-F238E27FC236}">
                <a16:creationId xmlns:a16="http://schemas.microsoft.com/office/drawing/2014/main" id="{05D6AB04-0AE2-49E8-AF2C-46919090E0A2}"/>
              </a:ext>
            </a:extLst>
          </p:cNvPr>
          <p:cNvSpPr/>
          <p:nvPr/>
        </p:nvSpPr>
        <p:spPr>
          <a:xfrm>
            <a:off x="1062559" y="6299195"/>
            <a:ext cx="1452371" cy="13498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F3C0F8CB-AABD-44E4-80A8-E4A6F33B2157}"/>
              </a:ext>
            </a:extLst>
          </p:cNvPr>
          <p:cNvSpPr/>
          <p:nvPr/>
        </p:nvSpPr>
        <p:spPr>
          <a:xfrm>
            <a:off x="2227055" y="4507593"/>
            <a:ext cx="14092452" cy="1414658"/>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Arial" panose="020B0604020202020204" pitchFamily="34" charset="0"/>
                <a:ea typeface="Tahoma" panose="020B0604030504040204" pitchFamily="34" charset="0"/>
                <a:cs typeface="Arial" panose="020B0604020202020204" pitchFamily="34" charset="0"/>
              </a:rPr>
              <a:t>Ít thành phần loài, cây lá kim đặc trưng</a:t>
            </a:r>
            <a:endParaRPr lang="vi-VN" sz="40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2" name="Pentagon 18">
            <a:extLst>
              <a:ext uri="{FF2B5EF4-FFF2-40B4-BE49-F238E27FC236}">
                <a16:creationId xmlns:a16="http://schemas.microsoft.com/office/drawing/2014/main" id="{6EED6036-1261-4EBC-B69C-F3042413D6AB}"/>
              </a:ext>
            </a:extLst>
          </p:cNvPr>
          <p:cNvSpPr/>
          <p:nvPr/>
        </p:nvSpPr>
        <p:spPr>
          <a:xfrm>
            <a:off x="1076543" y="4507593"/>
            <a:ext cx="1616979" cy="1414658"/>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E6101CC1-F773-4891-AEE1-7CE68269A0D9}"/>
              </a:ext>
            </a:extLst>
          </p:cNvPr>
          <p:cNvSpPr/>
          <p:nvPr/>
        </p:nvSpPr>
        <p:spPr>
          <a:xfrm>
            <a:off x="2213071" y="7916690"/>
            <a:ext cx="14106436" cy="1369935"/>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50"/>
                </a:solidFill>
                <a:latin typeface="Arial" panose="020B0604020202020204" pitchFamily="34" charset="0"/>
                <a:ea typeface="Tahoma" panose="020B0604030504040204" pitchFamily="34" charset="0"/>
                <a:cs typeface="Arial" panose="020B0604020202020204" pitchFamily="34" charset="0"/>
              </a:rPr>
              <a:t>Đồng cỏ cao nhiệt đới, lác đác cây ưa khô</a:t>
            </a:r>
            <a:endParaRPr lang="vi-VN" sz="40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Pentagon 18">
            <a:extLst>
              <a:ext uri="{FF2B5EF4-FFF2-40B4-BE49-F238E27FC236}">
                <a16:creationId xmlns:a16="http://schemas.microsoft.com/office/drawing/2014/main" id="{30E0017A-E728-490D-8652-C59A32320BC8}"/>
              </a:ext>
            </a:extLst>
          </p:cNvPr>
          <p:cNvSpPr/>
          <p:nvPr/>
        </p:nvSpPr>
        <p:spPr>
          <a:xfrm>
            <a:off x="1062560" y="7916690"/>
            <a:ext cx="1452371" cy="136993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picture containing text, building, window&#10;&#10;Description automatically generated">
            <a:hlinkClick r:id="rId2" action="ppaction://hlinksldjump"/>
            <a:extLst>
              <a:ext uri="{FF2B5EF4-FFF2-40B4-BE49-F238E27FC236}">
                <a16:creationId xmlns:a16="http://schemas.microsoft.com/office/drawing/2014/main" id="{CBB82910-A7C4-4054-95E9-7AF9DB797A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1657" y="8723948"/>
            <a:ext cx="875058" cy="751840"/>
          </a:xfrm>
          <a:prstGeom prst="rect">
            <a:avLst/>
          </a:prstGeom>
        </p:spPr>
      </p:pic>
    </p:spTree>
    <p:extLst>
      <p:ext uri="{BB962C8B-B14F-4D97-AF65-F5344CB8AC3E}">
        <p14:creationId xmlns:p14="http://schemas.microsoft.com/office/powerpoint/2010/main" val="3029280328"/>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6"/>
                                        </p:tgtEl>
                                        <p:attrNameLst>
                                          <p:attrName>style.color</p:attrName>
                                        </p:attrNameLst>
                                      </p:cBhvr>
                                      <p:by>
                                        <p:hsl h="7200000" s="0" l="0"/>
                                      </p:by>
                                    </p:animClr>
                                    <p:animClr clrSpc="hsl" dir="cw">
                                      <p:cBhvr>
                                        <p:cTn id="45" dur="500" fill="hold"/>
                                        <p:tgtEl>
                                          <p:spTgt spid="16"/>
                                        </p:tgtEl>
                                        <p:attrNameLst>
                                          <p:attrName>fillcolor</p:attrName>
                                        </p:attrNameLst>
                                      </p:cBhvr>
                                      <p:by>
                                        <p:hsl h="7200000" s="0" l="0"/>
                                      </p:by>
                                    </p:animClr>
                                    <p:animClr clrSpc="hsl" dir="cw">
                                      <p:cBhvr>
                                        <p:cTn id="46" dur="500" fill="hold"/>
                                        <p:tgtEl>
                                          <p:spTgt spid="16"/>
                                        </p:tgtEl>
                                        <p:attrNameLst>
                                          <p:attrName>stroke.color</p:attrName>
                                        </p:attrNameLst>
                                      </p:cBhvr>
                                      <p:by>
                                        <p:hsl h="7200000" s="0" l="0"/>
                                      </p:by>
                                    </p:animClr>
                                    <p:set>
                                      <p:cBhvr>
                                        <p:cTn id="47" dur="500" fill="hold"/>
                                        <p:tgtEl>
                                          <p:spTgt spid="16"/>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1"/>
                                        </p:tgtEl>
                                        <p:attrNameLst>
                                          <p:attrName>style.color</p:attrName>
                                        </p:attrNameLst>
                                      </p:cBhvr>
                                      <p:by>
                                        <p:hsl h="7200000" s="0" l="0"/>
                                      </p:by>
                                    </p:animClr>
                                    <p:animClr clrSpc="hsl" dir="cw">
                                      <p:cBhvr>
                                        <p:cTn id="50" dur="500" fill="hold"/>
                                        <p:tgtEl>
                                          <p:spTgt spid="11"/>
                                        </p:tgtEl>
                                        <p:attrNameLst>
                                          <p:attrName>fillcolor</p:attrName>
                                        </p:attrNameLst>
                                      </p:cBhvr>
                                      <p:by>
                                        <p:hsl h="7200000" s="0" l="0"/>
                                      </p:by>
                                    </p:animClr>
                                    <p:animClr clrSpc="hsl" dir="cw">
                                      <p:cBhvr>
                                        <p:cTn id="51" dur="500" fill="hold"/>
                                        <p:tgtEl>
                                          <p:spTgt spid="11"/>
                                        </p:tgtEl>
                                        <p:attrNameLst>
                                          <p:attrName>stroke.color</p:attrName>
                                        </p:attrNameLst>
                                      </p:cBhvr>
                                      <p:by>
                                        <p:hsl h="7200000" s="0" l="0"/>
                                      </p:by>
                                    </p:animClr>
                                    <p:set>
                                      <p:cBhvr>
                                        <p:cTn id="5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6" grpId="0" animBg="1"/>
      <p:bldP spid="16" grpId="1" animBg="1"/>
      <p:bldP spid="7" grpId="0" animBg="1"/>
      <p:bldP spid="8" grpId="0" animBg="1"/>
      <p:bldP spid="9"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6688" y="309251"/>
            <a:ext cx="16004913" cy="243622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55" b="1">
                <a:latin typeface="Arial" panose="020B0604020202020204" pitchFamily="34" charset="0"/>
                <a:ea typeface="Tahoma" panose="020B0604030504040204" pitchFamily="34" charset="0"/>
                <a:cs typeface="Arial" panose="020B0604020202020204" pitchFamily="34" charset="0"/>
              </a:rPr>
              <a:t>Câu 6. Các loài sinh vật biển có ở vùng biển khơi mặt?</a:t>
            </a:r>
            <a:endParaRPr lang="vi-VN" sz="6055" b="1" dirty="0">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005312" y="6397186"/>
            <a:ext cx="12767664" cy="1218669"/>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Sao biển, bạch tuộc, hải quỳ</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854801" y="6397187"/>
            <a:ext cx="1452371" cy="1218669"/>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C</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943E2A19-8F9C-4590-AACF-35DFE617E6E9}"/>
              </a:ext>
            </a:extLst>
          </p:cNvPr>
          <p:cNvSpPr/>
          <p:nvPr/>
        </p:nvSpPr>
        <p:spPr>
          <a:xfrm>
            <a:off x="2055401" y="4809551"/>
            <a:ext cx="12767663" cy="1334472"/>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 Cua, cá mập, mực, hải quỳ</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9" name="Pentagon 18">
            <a:extLst>
              <a:ext uri="{FF2B5EF4-FFF2-40B4-BE49-F238E27FC236}">
                <a16:creationId xmlns:a16="http://schemas.microsoft.com/office/drawing/2014/main" id="{56EC6FBA-FA41-45D6-9616-A86EB5F06153}"/>
              </a:ext>
            </a:extLst>
          </p:cNvPr>
          <p:cNvSpPr/>
          <p:nvPr/>
        </p:nvSpPr>
        <p:spPr>
          <a:xfrm>
            <a:off x="904889" y="4809551"/>
            <a:ext cx="1452371" cy="1334472"/>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B</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7D8D3514-6472-4F64-B10F-5651A26C3964}"/>
              </a:ext>
            </a:extLst>
          </p:cNvPr>
          <p:cNvSpPr/>
          <p:nvPr/>
        </p:nvSpPr>
        <p:spPr>
          <a:xfrm>
            <a:off x="2055402" y="3114439"/>
            <a:ext cx="12717573" cy="1218670"/>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4" b="1">
                <a:solidFill>
                  <a:srgbClr val="00B050"/>
                </a:solidFill>
                <a:latin typeface="Arial" panose="020B0604020202020204" pitchFamily="34" charset="0"/>
                <a:ea typeface="Tahoma" panose="020B0604030504040204" pitchFamily="34" charset="0"/>
                <a:cs typeface="Arial" panose="020B0604020202020204" pitchFamily="34" charset="0"/>
              </a:rPr>
              <a:t>Hải quỳ, tôm, san hô, cua</a:t>
            </a:r>
            <a:endParaRPr lang="vi-VN" sz="495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3" name="Pentagon 18">
            <a:extLst>
              <a:ext uri="{FF2B5EF4-FFF2-40B4-BE49-F238E27FC236}">
                <a16:creationId xmlns:a16="http://schemas.microsoft.com/office/drawing/2014/main" id="{231DB632-521F-4DE4-9C48-CC23963FE703}"/>
              </a:ext>
            </a:extLst>
          </p:cNvPr>
          <p:cNvSpPr/>
          <p:nvPr/>
        </p:nvSpPr>
        <p:spPr>
          <a:xfrm>
            <a:off x="904891" y="3114439"/>
            <a:ext cx="1597405" cy="121867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latin typeface="Tahoma" panose="020B0604030504040204" pitchFamily="34" charset="0"/>
                <a:ea typeface="Tahoma" panose="020B0604030504040204" pitchFamily="34" charset="0"/>
                <a:cs typeface="Tahoma" panose="020B0604030504040204" pitchFamily="34" charset="0"/>
              </a:rPr>
              <a:t>A</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A58E26C-05CA-4C8D-B3DF-DF75202E589F}"/>
              </a:ext>
            </a:extLst>
          </p:cNvPr>
          <p:cNvSpPr/>
          <p:nvPr/>
        </p:nvSpPr>
        <p:spPr>
          <a:xfrm>
            <a:off x="2041419" y="7869019"/>
            <a:ext cx="12781646" cy="1218670"/>
          </a:xfrm>
          <a:prstGeom prst="rect">
            <a:avLst/>
          </a:prstGeom>
          <a:solidFill>
            <a:srgbClr val="FFEFA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00B050"/>
                </a:solidFill>
                <a:latin typeface="Arial" panose="020B0604020202020204" pitchFamily="34" charset="0"/>
                <a:ea typeface="Tahoma" panose="020B0604030504040204" pitchFamily="34" charset="0"/>
                <a:cs typeface="Arial" panose="020B0604020202020204" pitchFamily="34" charset="0"/>
              </a:rPr>
              <a:t>Cỏ biển, san hô, tôm,cá ngừ, sứa</a:t>
            </a:r>
            <a:endParaRPr lang="vi-VN" sz="4404"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5" name="Pentagon 18">
            <a:extLst>
              <a:ext uri="{FF2B5EF4-FFF2-40B4-BE49-F238E27FC236}">
                <a16:creationId xmlns:a16="http://schemas.microsoft.com/office/drawing/2014/main" id="{0F44F640-22E0-41FA-B67A-F9D4E8ED066D}"/>
              </a:ext>
            </a:extLst>
          </p:cNvPr>
          <p:cNvSpPr/>
          <p:nvPr/>
        </p:nvSpPr>
        <p:spPr>
          <a:xfrm>
            <a:off x="890908" y="7869019"/>
            <a:ext cx="1452371" cy="121867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dirty="0">
                <a:latin typeface="Tahoma" panose="020B0604030504040204" pitchFamily="34" charset="0"/>
                <a:ea typeface="Tahoma" panose="020B0604030504040204" pitchFamily="34" charset="0"/>
                <a:cs typeface="Tahoma" panose="020B0604030504040204" pitchFamily="34" charset="0"/>
              </a:rPr>
              <a:t>D</a:t>
            </a:r>
            <a:endParaRPr lang="vi-VN" sz="4404" b="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A picture containing text, building, window&#10;&#10;Description automatically generated">
            <a:hlinkClick r:id="rId2" action="ppaction://hlinksldjump"/>
            <a:extLst>
              <a:ext uri="{FF2B5EF4-FFF2-40B4-BE49-F238E27FC236}">
                <a16:creationId xmlns:a16="http://schemas.microsoft.com/office/drawing/2014/main" id="{820AF381-0EF6-45A0-A454-9CFB5B3E6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7563" y="8544818"/>
            <a:ext cx="875058" cy="751840"/>
          </a:xfrm>
          <a:prstGeom prst="rect">
            <a:avLst/>
          </a:prstGeom>
        </p:spPr>
      </p:pic>
    </p:spTree>
    <p:extLst>
      <p:ext uri="{BB962C8B-B14F-4D97-AF65-F5344CB8AC3E}">
        <p14:creationId xmlns:p14="http://schemas.microsoft.com/office/powerpoint/2010/main" val="1231310025"/>
      </p:ext>
    </p:extLst>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1"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1"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1"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mph" presetSubtype="0" fill="hold" grpId="2"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cTn>
                              </p:par>
                              <p:par>
                                <p:cTn id="48" presetID="21" presetClass="emph" presetSubtype="0" fill="hold" grpId="2" nodeType="withEffect">
                                  <p:stCondLst>
                                    <p:cond delay="0"/>
                                  </p:stCondLst>
                                  <p:childTnLst>
                                    <p:animClr clrSpc="hsl" dir="cw">
                                      <p:cBhvr override="childStyle">
                                        <p:cTn id="49" dur="500" fill="hold"/>
                                        <p:tgtEl>
                                          <p:spTgt spid="14"/>
                                        </p:tgtEl>
                                        <p:attrNameLst>
                                          <p:attrName>style.color</p:attrName>
                                        </p:attrNameLst>
                                      </p:cBhvr>
                                      <p:by>
                                        <p:hsl h="7200000" s="0" l="0"/>
                                      </p:by>
                                    </p:animClr>
                                    <p:animClr clrSpc="hsl" dir="cw">
                                      <p:cBhvr>
                                        <p:cTn id="50" dur="500" fill="hold"/>
                                        <p:tgtEl>
                                          <p:spTgt spid="14"/>
                                        </p:tgtEl>
                                        <p:attrNameLst>
                                          <p:attrName>fillcolor</p:attrName>
                                        </p:attrNameLst>
                                      </p:cBhvr>
                                      <p:by>
                                        <p:hsl h="7200000" s="0" l="0"/>
                                      </p:by>
                                    </p:animClr>
                                    <p:animClr clrSpc="hsl" dir="cw">
                                      <p:cBhvr>
                                        <p:cTn id="51" dur="500" fill="hold"/>
                                        <p:tgtEl>
                                          <p:spTgt spid="14"/>
                                        </p:tgtEl>
                                        <p:attrNameLst>
                                          <p:attrName>stroke.color</p:attrName>
                                        </p:attrNameLst>
                                      </p:cBhvr>
                                      <p:by>
                                        <p:hsl h="7200000" s="0" l="0"/>
                                      </p:by>
                                    </p:animClr>
                                    <p:set>
                                      <p:cBhvr>
                                        <p:cTn id="52"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6" grpId="1" animBg="1"/>
      <p:bldP spid="8" grpId="0" animBg="1"/>
      <p:bldP spid="9" grpId="0" animBg="1"/>
      <p:bldP spid="12" grpId="1" animBg="1"/>
      <p:bldP spid="13" grpId="1" animBg="1"/>
      <p:bldP spid="14" grpId="1" animBg="1"/>
      <p:bldP spid="14" grpId="2" animBg="1"/>
      <p:bldP spid="15" grpId="1" animBg="1"/>
      <p:bldP spid="15"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 name="INKNOELEADERBOARD" val="502818929"/>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1336</Words>
  <Application>Microsoft Office PowerPoint</Application>
  <PresentationFormat>Custom</PresentationFormat>
  <Paragraphs>236</Paragraphs>
  <Slides>39</Slides>
  <Notes>8</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宋体</vt:lpstr>
      <vt:lpstr>宋体</vt:lpstr>
      <vt:lpstr>#9Slide03 Arima Madurai ExtraLi</vt:lpstr>
      <vt:lpstr>Arial</vt:lpstr>
      <vt:lpstr>Arial-Rounded</vt:lpstr>
      <vt:lpstr>Fira Sans Extra Condensed Medium</vt:lpstr>
      <vt:lpstr>Kids</vt:lpstr>
      <vt:lpstr>Tahoma</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User</cp:lastModifiedBy>
  <cp:revision>14</cp:revision>
  <dcterms:created xsi:type="dcterms:W3CDTF">2022-08-11T03:22:17Z</dcterms:created>
  <dcterms:modified xsi:type="dcterms:W3CDTF">2024-05-24T17:33:51Z</dcterms:modified>
</cp:coreProperties>
</file>