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60" r:id="rId4"/>
    <p:sldId id="261" r:id="rId5"/>
    <p:sldId id="262" r:id="rId6"/>
    <p:sldId id="263" r:id="rId7"/>
    <p:sldId id="264" r:id="rId8"/>
    <p:sldId id="265" r:id="rId9"/>
    <p:sldId id="266" r:id="rId10"/>
    <p:sldId id="267" r:id="rId11"/>
    <p:sldId id="268" r:id="rId12"/>
    <p:sldId id="272" r:id="rId13"/>
    <p:sldId id="270" r:id="rId14"/>
    <p:sldId id="271"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25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69" d="100"/>
          <a:sy n="69" d="100"/>
        </p:scale>
        <p:origin x="56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4D1EE5-250D-45CA-ABAD-25A02A032D6C}" type="doc">
      <dgm:prSet loTypeId="urn:microsoft.com/office/officeart/2005/8/layout/pyramid2" loCatId="list" qsTypeId="urn:microsoft.com/office/officeart/2005/8/quickstyle/simple1" qsCatId="simple" csTypeId="urn:microsoft.com/office/officeart/2005/8/colors/colorful4" csCatId="colorful" phldr="1"/>
      <dgm:spPr/>
    </dgm:pt>
    <dgm:pt modelId="{E17C3079-8166-4392-8BAD-85ABF3FB4D55}">
      <dgm:prSet phldrT="[Text]" custT="1"/>
      <dgm:spPr/>
      <dgm:t>
        <a:bodyPr/>
        <a:lstStyle/>
        <a:p>
          <a:r>
            <a:rPr lang="en-US" sz="2400" b="1" dirty="0" smtClean="0">
              <a:latin typeface="Times New Roman" panose="02020603050405020304" pitchFamily="18" charset="0"/>
              <a:cs typeface="Times New Roman" panose="02020603050405020304" pitchFamily="18" charset="0"/>
            </a:rPr>
            <a:t>I. </a:t>
          </a:r>
          <a:r>
            <a:rPr lang="en-US" sz="2400" b="1" dirty="0" err="1" smtClean="0">
              <a:latin typeface="Times New Roman" panose="02020603050405020304" pitchFamily="18" charset="0"/>
              <a:cs typeface="Times New Roman" panose="02020603050405020304" pitchFamily="18" charset="0"/>
            </a:rPr>
            <a:t>Mở</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bài</a:t>
          </a:r>
          <a:r>
            <a:rPr lang="en-US" sz="2400" b="1" dirty="0" smtClean="0">
              <a:latin typeface="Times New Roman" panose="02020603050405020304" pitchFamily="18" charset="0"/>
              <a:cs typeface="Times New Roman" panose="02020603050405020304" pitchFamily="18" charset="0"/>
            </a:rPr>
            <a:t>:</a:t>
          </a:r>
        </a:p>
        <a:p>
          <a:r>
            <a:rPr lang="en-US" sz="2400" b="1" dirty="0" err="1" smtClean="0">
              <a:latin typeface="Times New Roman" panose="02020603050405020304" pitchFamily="18" charset="0"/>
              <a:cs typeface="Times New Roman" panose="02020603050405020304" pitchFamily="18" charset="0"/>
            </a:rPr>
            <a:t>Giới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thiệu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Trần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Bình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Trọng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nói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hủ</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dgm:t>
    </dgm:pt>
    <dgm:pt modelId="{37BAC2F1-7E8D-44BF-ABF4-03D6FA052760}" type="parTrans" cxnId="{C0770274-C25C-4A83-B512-E7703917AC13}">
      <dgm:prSet/>
      <dgm:spPr/>
      <dgm:t>
        <a:bodyPr/>
        <a:lstStyle/>
        <a:p>
          <a:endParaRPr lang="en-US"/>
        </a:p>
      </dgm:t>
    </dgm:pt>
    <dgm:pt modelId="{3490C725-9C7C-4BCD-9C7A-259BA49A718E}" type="sibTrans" cxnId="{C0770274-C25C-4A83-B512-E7703917AC13}">
      <dgm:prSet/>
      <dgm:spPr/>
      <dgm:t>
        <a:bodyPr/>
        <a:lstStyle/>
        <a:p>
          <a:endParaRPr lang="en-US"/>
        </a:p>
      </dgm:t>
    </dgm:pt>
    <dgm:pt modelId="{95B652DE-E063-4BE5-A90F-D3BB4EA146DE}">
      <dgm:prSet phldrT="[Text]" custT="1"/>
      <dgm:spPr/>
      <dgm:t>
        <a:bodyPr/>
        <a:lstStyle/>
        <a:p>
          <a:r>
            <a:rPr lang="en-US" sz="2400" b="1" dirty="0" smtClean="0">
              <a:latin typeface="Times New Roman" panose="02020603050405020304" pitchFamily="18" charset="0"/>
              <a:cs typeface="Times New Roman" panose="02020603050405020304" pitchFamily="18" charset="0"/>
            </a:rPr>
            <a:t>II. </a:t>
          </a:r>
          <a:r>
            <a:rPr lang="en-US" sz="2400" b="1" dirty="0" err="1" smtClean="0">
              <a:latin typeface="Times New Roman" panose="02020603050405020304" pitchFamily="18" charset="0"/>
              <a:cs typeface="Times New Roman" panose="02020603050405020304" pitchFamily="18" charset="0"/>
            </a:rPr>
            <a:t>Thân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bài</a:t>
          </a:r>
          <a:r>
            <a:rPr lang="en-US" sz="2400" b="1"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1. </a:t>
          </a:r>
          <a:r>
            <a:rPr lang="en-US" sz="2400" b="1" dirty="0" err="1" smtClean="0">
              <a:latin typeface="Times New Roman" panose="02020603050405020304" pitchFamily="18" charset="0"/>
              <a:cs typeface="Times New Roman" panose="02020603050405020304" pitchFamily="18" charset="0"/>
            </a:rPr>
            <a:t>Giải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thích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nói</a:t>
          </a:r>
          <a:r>
            <a:rPr lang="en-US" sz="2400" b="1" dirty="0" smtClean="0">
              <a:latin typeface="Times New Roman" panose="02020603050405020304" pitchFamily="18" charset="0"/>
              <a:cs typeface="Times New Roman" panose="02020603050405020304" pitchFamily="18" charset="0"/>
            </a:rPr>
            <a:t> 2. </a:t>
          </a:r>
          <a:r>
            <a:rPr lang="vi-VN" sz="2400" b="1" dirty="0" smtClean="0">
              <a:latin typeface="Times New Roman" panose="02020603050405020304" pitchFamily="18" charset="0"/>
              <a:cs typeface="Times New Roman" panose="02020603050405020304" pitchFamily="18" charset="0"/>
            </a:rPr>
            <a:t>Bàn luận</a:t>
          </a:r>
          <a:r>
            <a:rPr lang="en-US" sz="2400" b="1" dirty="0" smtClean="0">
              <a:latin typeface="Times New Roman" panose="02020603050405020304" pitchFamily="18" charset="0"/>
              <a:cs typeface="Times New Roman" panose="02020603050405020304" pitchFamily="18" charset="0"/>
            </a:rPr>
            <a:t> 3. </a:t>
          </a:r>
          <a:r>
            <a:rPr lang="en-US" sz="2400" b="1" dirty="0" err="1" smtClean="0">
              <a:latin typeface="Times New Roman" panose="02020603050405020304" pitchFamily="18" charset="0"/>
              <a:cs typeface="Times New Roman" panose="02020603050405020304" pitchFamily="18" charset="0"/>
            </a:rPr>
            <a:t>Chứng</a:t>
          </a:r>
          <a:r>
            <a:rPr lang="en-US" sz="2400" b="1" dirty="0" smtClean="0">
              <a:latin typeface="Times New Roman" panose="02020603050405020304" pitchFamily="18" charset="0"/>
              <a:cs typeface="Times New Roman" panose="02020603050405020304" pitchFamily="18" charset="0"/>
            </a:rPr>
            <a:t> minh: </a:t>
          </a:r>
        </a:p>
        <a:p>
          <a:r>
            <a:rPr lang="en-US" sz="2400" b="1" dirty="0" smtClean="0">
              <a:latin typeface="Times New Roman" panose="02020603050405020304" pitchFamily="18" charset="0"/>
              <a:cs typeface="Times New Roman" panose="02020603050405020304" pitchFamily="18" charset="0"/>
            </a:rPr>
            <a:t>4. </a:t>
          </a:r>
          <a:r>
            <a:rPr lang="en-US" sz="2400" b="1" dirty="0" err="1" smtClean="0">
              <a:latin typeface="Times New Roman" panose="02020603050405020304" pitchFamily="18" charset="0"/>
              <a:cs typeface="Times New Roman" panose="02020603050405020304" pitchFamily="18" charset="0"/>
            </a:rPr>
            <a:t>Bình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luận</a:t>
          </a:r>
          <a:r>
            <a:rPr lang="vi-VN" sz="2400" b="1" dirty="0" smtClean="0">
              <a:latin typeface="Times New Roman" panose="02020603050405020304" pitchFamily="18" charset="0"/>
              <a:cs typeface="Times New Roman" panose="02020603050405020304" pitchFamily="18" charset="0"/>
            </a:rPr>
            <a:t>- mở rộng</a:t>
          </a:r>
          <a:endParaRPr lang="en-US" sz="2400" dirty="0">
            <a:latin typeface="Times New Roman" panose="02020603050405020304" pitchFamily="18" charset="0"/>
            <a:cs typeface="Times New Roman" panose="02020603050405020304" pitchFamily="18" charset="0"/>
          </a:endParaRPr>
        </a:p>
      </dgm:t>
    </dgm:pt>
    <dgm:pt modelId="{C3C588FB-1D52-4D89-8474-53FD8E26495B}" type="parTrans" cxnId="{1F1D4B86-F835-4A2F-A6F8-67D60359BB9F}">
      <dgm:prSet/>
      <dgm:spPr/>
      <dgm:t>
        <a:bodyPr/>
        <a:lstStyle/>
        <a:p>
          <a:endParaRPr lang="en-US"/>
        </a:p>
      </dgm:t>
    </dgm:pt>
    <dgm:pt modelId="{C16E4D45-3DFE-4FFE-BFB0-5E09D146D453}" type="sibTrans" cxnId="{1F1D4B86-F835-4A2F-A6F8-67D60359BB9F}">
      <dgm:prSet/>
      <dgm:spPr/>
      <dgm:t>
        <a:bodyPr/>
        <a:lstStyle/>
        <a:p>
          <a:endParaRPr lang="en-US"/>
        </a:p>
      </dgm:t>
    </dgm:pt>
    <dgm:pt modelId="{0D88C01E-C77F-4198-8F02-4068019DAC5F}">
      <dgm:prSet phldrT="[Text]" custT="1"/>
      <dgm:spPr/>
      <dgm:t>
        <a:bodyPr/>
        <a:lstStyle/>
        <a:p>
          <a:r>
            <a:rPr lang="en-US" sz="2400" b="1" dirty="0" smtClean="0">
              <a:latin typeface="Times New Roman" panose="02020603050405020304" pitchFamily="18" charset="0"/>
              <a:cs typeface="Times New Roman" panose="02020603050405020304" pitchFamily="18" charset="0"/>
            </a:rPr>
            <a:t>III. </a:t>
          </a:r>
          <a:r>
            <a:rPr lang="en-US" sz="2400" b="1" dirty="0" err="1" smtClean="0">
              <a:latin typeface="Times New Roman" panose="02020603050405020304" pitchFamily="18" charset="0"/>
              <a:cs typeface="Times New Roman" panose="02020603050405020304" pitchFamily="18" charset="0"/>
            </a:rPr>
            <a:t>Kết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bài</a:t>
          </a:r>
          <a:r>
            <a:rPr lang="en-US" sz="2400" b="1"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Khái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quát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lại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các</a:t>
          </a:r>
          <a:r>
            <a:rPr lang="en-US" sz="2400" b="1" dirty="0" smtClean="0">
              <a:latin typeface="Times New Roman" panose="02020603050405020304" pitchFamily="18" charset="0"/>
              <a:cs typeface="Times New Roman" panose="02020603050405020304" pitchFamily="18" charset="0"/>
            </a:rPr>
            <a:t> ý </a:t>
          </a:r>
          <a:r>
            <a:rPr lang="en-US" sz="2400" b="1" dirty="0" err="1" smtClean="0">
              <a:latin typeface="Times New Roman" panose="02020603050405020304" pitchFamily="18" charset="0"/>
              <a:cs typeface="Times New Roman" panose="02020603050405020304" pitchFamily="18" charset="0"/>
            </a:rPr>
            <a:t>đã</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nêu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rút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ra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bài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học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thế</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hệ</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trẻ</a:t>
          </a:r>
          <a:r>
            <a:rPr lang="en-US" sz="2400" b="1"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dgm:t>
    </dgm:pt>
    <dgm:pt modelId="{A21700B9-FAD4-4BE7-84FC-F327FBEA746F}" type="parTrans" cxnId="{57534E6A-7F10-4884-91B0-F9C7D796E7F4}">
      <dgm:prSet/>
      <dgm:spPr/>
      <dgm:t>
        <a:bodyPr/>
        <a:lstStyle/>
        <a:p>
          <a:endParaRPr lang="en-US"/>
        </a:p>
      </dgm:t>
    </dgm:pt>
    <dgm:pt modelId="{958247D7-D136-4967-82EC-864514BB3D55}" type="sibTrans" cxnId="{57534E6A-7F10-4884-91B0-F9C7D796E7F4}">
      <dgm:prSet/>
      <dgm:spPr/>
      <dgm:t>
        <a:bodyPr/>
        <a:lstStyle/>
        <a:p>
          <a:endParaRPr lang="en-US"/>
        </a:p>
      </dgm:t>
    </dgm:pt>
    <dgm:pt modelId="{929873E3-76CE-431C-A52B-E174163455FD}" type="pres">
      <dgm:prSet presAssocID="{7A4D1EE5-250D-45CA-ABAD-25A02A032D6C}" presName="compositeShape" presStyleCnt="0">
        <dgm:presLayoutVars>
          <dgm:dir/>
          <dgm:resizeHandles/>
        </dgm:presLayoutVars>
      </dgm:prSet>
      <dgm:spPr/>
    </dgm:pt>
    <dgm:pt modelId="{75C8CF99-339A-41D1-B34D-28696CF7BC1A}" type="pres">
      <dgm:prSet presAssocID="{7A4D1EE5-250D-45CA-ABAD-25A02A032D6C}" presName="pyramid" presStyleLbl="node1" presStyleIdx="0" presStyleCnt="1" custLinFactNeighborX="-16292"/>
      <dgm:spPr/>
    </dgm:pt>
    <dgm:pt modelId="{5D1EDEB3-2E6B-46B4-B907-EBC313DFC7F9}" type="pres">
      <dgm:prSet presAssocID="{7A4D1EE5-250D-45CA-ABAD-25A02A032D6C}" presName="theList" presStyleCnt="0"/>
      <dgm:spPr/>
    </dgm:pt>
    <dgm:pt modelId="{377D0BC6-0431-49AA-BD47-EA1268627415}" type="pres">
      <dgm:prSet presAssocID="{E17C3079-8166-4392-8BAD-85ABF3FB4D55}" presName="aNode" presStyleLbl="fgAcc1" presStyleIdx="0" presStyleCnt="3" custScaleX="244319" custLinFactY="5501" custLinFactNeighborX="34877" custLinFactNeighborY="100000">
        <dgm:presLayoutVars>
          <dgm:bulletEnabled val="1"/>
        </dgm:presLayoutVars>
      </dgm:prSet>
      <dgm:spPr/>
      <dgm:t>
        <a:bodyPr/>
        <a:lstStyle/>
        <a:p>
          <a:endParaRPr lang="en-US"/>
        </a:p>
      </dgm:t>
    </dgm:pt>
    <dgm:pt modelId="{957DB17F-D0E7-40B7-AF73-2B5AD3B870D3}" type="pres">
      <dgm:prSet presAssocID="{E17C3079-8166-4392-8BAD-85ABF3FB4D55}" presName="aSpace" presStyleCnt="0"/>
      <dgm:spPr/>
    </dgm:pt>
    <dgm:pt modelId="{C030A4FA-0E05-409E-A64F-5195E5E0EC9B}" type="pres">
      <dgm:prSet presAssocID="{95B652DE-E063-4BE5-A90F-D3BB4EA146DE}" presName="aNode" presStyleLbl="fgAcc1" presStyleIdx="1" presStyleCnt="3" custScaleX="244319" custLinFactY="5501" custLinFactNeighborX="34877" custLinFactNeighborY="100000">
        <dgm:presLayoutVars>
          <dgm:bulletEnabled val="1"/>
        </dgm:presLayoutVars>
      </dgm:prSet>
      <dgm:spPr/>
      <dgm:t>
        <a:bodyPr/>
        <a:lstStyle/>
        <a:p>
          <a:endParaRPr lang="en-US"/>
        </a:p>
      </dgm:t>
    </dgm:pt>
    <dgm:pt modelId="{63355385-014A-4E72-9AF9-6ED097167803}" type="pres">
      <dgm:prSet presAssocID="{95B652DE-E063-4BE5-A90F-D3BB4EA146DE}" presName="aSpace" presStyleCnt="0"/>
      <dgm:spPr/>
    </dgm:pt>
    <dgm:pt modelId="{EA825371-C943-484D-B633-6F36CEEDE682}" type="pres">
      <dgm:prSet presAssocID="{0D88C01E-C77F-4198-8F02-4068019DAC5F}" presName="aNode" presStyleLbl="fgAcc1" presStyleIdx="2" presStyleCnt="3" custScaleX="244319" custLinFactY="5501" custLinFactNeighborX="34877" custLinFactNeighborY="100000">
        <dgm:presLayoutVars>
          <dgm:bulletEnabled val="1"/>
        </dgm:presLayoutVars>
      </dgm:prSet>
      <dgm:spPr/>
      <dgm:t>
        <a:bodyPr/>
        <a:lstStyle/>
        <a:p>
          <a:endParaRPr lang="en-US"/>
        </a:p>
      </dgm:t>
    </dgm:pt>
    <dgm:pt modelId="{A5A1A049-9C21-4F0D-9C9C-F4FE6F62BFFF}" type="pres">
      <dgm:prSet presAssocID="{0D88C01E-C77F-4198-8F02-4068019DAC5F}" presName="aSpace" presStyleCnt="0"/>
      <dgm:spPr/>
    </dgm:pt>
  </dgm:ptLst>
  <dgm:cxnLst>
    <dgm:cxn modelId="{CF91B1FF-7264-4D5E-9B54-4813C935AA31}" type="presOf" srcId="{0D88C01E-C77F-4198-8F02-4068019DAC5F}" destId="{EA825371-C943-484D-B633-6F36CEEDE682}" srcOrd="0" destOrd="0" presId="urn:microsoft.com/office/officeart/2005/8/layout/pyramid2"/>
    <dgm:cxn modelId="{1F1D4B86-F835-4A2F-A6F8-67D60359BB9F}" srcId="{7A4D1EE5-250D-45CA-ABAD-25A02A032D6C}" destId="{95B652DE-E063-4BE5-A90F-D3BB4EA146DE}" srcOrd="1" destOrd="0" parTransId="{C3C588FB-1D52-4D89-8474-53FD8E26495B}" sibTransId="{C16E4D45-3DFE-4FFE-BFB0-5E09D146D453}"/>
    <dgm:cxn modelId="{02D52E94-9B2D-4C1C-83F6-AA35C1B2690B}" type="presOf" srcId="{7A4D1EE5-250D-45CA-ABAD-25A02A032D6C}" destId="{929873E3-76CE-431C-A52B-E174163455FD}" srcOrd="0" destOrd="0" presId="urn:microsoft.com/office/officeart/2005/8/layout/pyramid2"/>
    <dgm:cxn modelId="{B586EEEA-01E0-4F03-8398-5087B3158E7E}" type="presOf" srcId="{E17C3079-8166-4392-8BAD-85ABF3FB4D55}" destId="{377D0BC6-0431-49AA-BD47-EA1268627415}" srcOrd="0" destOrd="0" presId="urn:microsoft.com/office/officeart/2005/8/layout/pyramid2"/>
    <dgm:cxn modelId="{89E45E31-4961-45E4-AE74-BE7E9C62D417}" type="presOf" srcId="{95B652DE-E063-4BE5-A90F-D3BB4EA146DE}" destId="{C030A4FA-0E05-409E-A64F-5195E5E0EC9B}" srcOrd="0" destOrd="0" presId="urn:microsoft.com/office/officeart/2005/8/layout/pyramid2"/>
    <dgm:cxn modelId="{C0770274-C25C-4A83-B512-E7703917AC13}" srcId="{7A4D1EE5-250D-45CA-ABAD-25A02A032D6C}" destId="{E17C3079-8166-4392-8BAD-85ABF3FB4D55}" srcOrd="0" destOrd="0" parTransId="{37BAC2F1-7E8D-44BF-ABF4-03D6FA052760}" sibTransId="{3490C725-9C7C-4BCD-9C7A-259BA49A718E}"/>
    <dgm:cxn modelId="{57534E6A-7F10-4884-91B0-F9C7D796E7F4}" srcId="{7A4D1EE5-250D-45CA-ABAD-25A02A032D6C}" destId="{0D88C01E-C77F-4198-8F02-4068019DAC5F}" srcOrd="2" destOrd="0" parTransId="{A21700B9-FAD4-4BE7-84FC-F327FBEA746F}" sibTransId="{958247D7-D136-4967-82EC-864514BB3D55}"/>
    <dgm:cxn modelId="{2F9282A1-A8BF-4003-8600-D87FE908D3E9}" type="presParOf" srcId="{929873E3-76CE-431C-A52B-E174163455FD}" destId="{75C8CF99-339A-41D1-B34D-28696CF7BC1A}" srcOrd="0" destOrd="0" presId="urn:microsoft.com/office/officeart/2005/8/layout/pyramid2"/>
    <dgm:cxn modelId="{8EA2A20A-7CA2-4AE1-B3A3-6C156BB79041}" type="presParOf" srcId="{929873E3-76CE-431C-A52B-E174163455FD}" destId="{5D1EDEB3-2E6B-46B4-B907-EBC313DFC7F9}" srcOrd="1" destOrd="0" presId="urn:microsoft.com/office/officeart/2005/8/layout/pyramid2"/>
    <dgm:cxn modelId="{D61B6478-AEC6-4A72-867B-72629C1D9FDB}" type="presParOf" srcId="{5D1EDEB3-2E6B-46B4-B907-EBC313DFC7F9}" destId="{377D0BC6-0431-49AA-BD47-EA1268627415}" srcOrd="0" destOrd="0" presId="urn:microsoft.com/office/officeart/2005/8/layout/pyramid2"/>
    <dgm:cxn modelId="{4561534A-6480-4683-94A3-6D1052961539}" type="presParOf" srcId="{5D1EDEB3-2E6B-46B4-B907-EBC313DFC7F9}" destId="{957DB17F-D0E7-40B7-AF73-2B5AD3B870D3}" srcOrd="1" destOrd="0" presId="urn:microsoft.com/office/officeart/2005/8/layout/pyramid2"/>
    <dgm:cxn modelId="{1ADC4D80-DA11-452A-BB96-F2DCEBD9F992}" type="presParOf" srcId="{5D1EDEB3-2E6B-46B4-B907-EBC313DFC7F9}" destId="{C030A4FA-0E05-409E-A64F-5195E5E0EC9B}" srcOrd="2" destOrd="0" presId="urn:microsoft.com/office/officeart/2005/8/layout/pyramid2"/>
    <dgm:cxn modelId="{C629C803-6838-4FAB-899F-C9C889D8F355}" type="presParOf" srcId="{5D1EDEB3-2E6B-46B4-B907-EBC313DFC7F9}" destId="{63355385-014A-4E72-9AF9-6ED097167803}" srcOrd="3" destOrd="0" presId="urn:microsoft.com/office/officeart/2005/8/layout/pyramid2"/>
    <dgm:cxn modelId="{23D182F9-C245-4919-BED4-43A8A73F4021}" type="presParOf" srcId="{5D1EDEB3-2E6B-46B4-B907-EBC313DFC7F9}" destId="{EA825371-C943-484D-B633-6F36CEEDE682}" srcOrd="4" destOrd="0" presId="urn:microsoft.com/office/officeart/2005/8/layout/pyramid2"/>
    <dgm:cxn modelId="{47EA2C3B-EF15-4875-BB0B-441A85CED86B}" type="presParOf" srcId="{5D1EDEB3-2E6B-46B4-B907-EBC313DFC7F9}" destId="{A5A1A049-9C21-4F0D-9C9C-F4FE6F62BFF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8CF99-339A-41D1-B34D-28696CF7BC1A}">
      <dsp:nvSpPr>
        <dsp:cNvPr id="0" name=""/>
        <dsp:cNvSpPr/>
      </dsp:nvSpPr>
      <dsp:spPr>
        <a:xfrm>
          <a:off x="665043" y="0"/>
          <a:ext cx="5418667" cy="5418667"/>
        </a:xfrm>
        <a:prstGeom prst="triangl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7D0BC6-0431-49AA-BD47-EA1268627415}">
      <dsp:nvSpPr>
        <dsp:cNvPr id="0" name=""/>
        <dsp:cNvSpPr/>
      </dsp:nvSpPr>
      <dsp:spPr>
        <a:xfrm>
          <a:off x="2944047" y="775675"/>
          <a:ext cx="8605241" cy="1282700"/>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I. </a:t>
          </a:r>
          <a:r>
            <a:rPr lang="en-US" sz="2400" b="1" kern="1200" dirty="0" err="1" smtClean="0">
              <a:latin typeface="Times New Roman" panose="02020603050405020304" pitchFamily="18" charset="0"/>
              <a:cs typeface="Times New Roman" panose="02020603050405020304" pitchFamily="18" charset="0"/>
            </a:rPr>
            <a:t>Mở</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bài</a:t>
          </a:r>
          <a:r>
            <a:rPr lang="en-US" sz="2400" b="1" kern="1200" dirty="0" smtClean="0">
              <a:latin typeface="Times New Roman" panose="02020603050405020304" pitchFamily="18" charset="0"/>
              <a:cs typeface="Times New Roman" panose="02020603050405020304" pitchFamily="18" charset="0"/>
            </a:rPr>
            <a:t>:</a:t>
          </a:r>
        </a:p>
        <a:p>
          <a:pPr lvl="0" algn="ctr" defTabSz="1066800">
            <a:lnSpc>
              <a:spcPct val="90000"/>
            </a:lnSpc>
            <a:spcBef>
              <a:spcPct val="0"/>
            </a:spcBef>
            <a:spcAft>
              <a:spcPct val="35000"/>
            </a:spcAft>
          </a:pPr>
          <a:r>
            <a:rPr lang="en-US" sz="2400" b="1" kern="1200" dirty="0" err="1" smtClean="0">
              <a:latin typeface="Times New Roman" panose="02020603050405020304" pitchFamily="18" charset="0"/>
              <a:cs typeface="Times New Roman" panose="02020603050405020304" pitchFamily="18" charset="0"/>
            </a:rPr>
            <a:t>Giới</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thiệu</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Trần</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Bình</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Trọng</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và</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câu</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nói</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bất</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hủ</a:t>
          </a:r>
          <a:r>
            <a:rPr lang="en-US" sz="2400" b="1" kern="1200" dirty="0" smtClean="0">
              <a:latin typeface="Times New Roman" panose="02020603050405020304" pitchFamily="18" charset="0"/>
              <a:cs typeface="Times New Roman" panose="02020603050405020304" pitchFamily="18" charset="0"/>
            </a:rPr>
            <a:t>.</a:t>
          </a:r>
          <a:endParaRPr lang="en-US" sz="2400" b="1" kern="1200" dirty="0">
            <a:latin typeface="Times New Roman" panose="02020603050405020304" pitchFamily="18" charset="0"/>
            <a:cs typeface="Times New Roman" panose="02020603050405020304" pitchFamily="18" charset="0"/>
          </a:endParaRPr>
        </a:p>
      </dsp:txBody>
      <dsp:txXfrm>
        <a:off x="3006663" y="838291"/>
        <a:ext cx="8480009" cy="1157468"/>
      </dsp:txXfrm>
    </dsp:sp>
    <dsp:sp modelId="{C030A4FA-0E05-409E-A64F-5195E5E0EC9B}">
      <dsp:nvSpPr>
        <dsp:cNvPr id="0" name=""/>
        <dsp:cNvSpPr/>
      </dsp:nvSpPr>
      <dsp:spPr>
        <a:xfrm>
          <a:off x="2944047" y="2218713"/>
          <a:ext cx="8605241" cy="1282700"/>
        </a:xfrm>
        <a:prstGeom prst="round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II. </a:t>
          </a:r>
          <a:r>
            <a:rPr lang="en-US" sz="2400" b="1" kern="1200" dirty="0" err="1" smtClean="0">
              <a:latin typeface="Times New Roman" panose="02020603050405020304" pitchFamily="18" charset="0"/>
              <a:cs typeface="Times New Roman" panose="02020603050405020304" pitchFamily="18" charset="0"/>
            </a:rPr>
            <a:t>Thân</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bài</a:t>
          </a:r>
          <a:r>
            <a:rPr lang="en-US" sz="2400" b="1" kern="1200" dirty="0" smtClean="0">
              <a:latin typeface="Times New Roman" panose="02020603050405020304" pitchFamily="18" charset="0"/>
              <a:cs typeface="Times New Roman" panose="02020603050405020304" pitchFamily="18" charset="0"/>
            </a:rPr>
            <a:t>:</a:t>
          </a:r>
          <a:endParaRPr lang="en-US" sz="2400" kern="1200" dirty="0" smtClean="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1. </a:t>
          </a:r>
          <a:r>
            <a:rPr lang="en-US" sz="2400" b="1" kern="1200" dirty="0" err="1" smtClean="0">
              <a:latin typeface="Times New Roman" panose="02020603050405020304" pitchFamily="18" charset="0"/>
              <a:cs typeface="Times New Roman" panose="02020603050405020304" pitchFamily="18" charset="0"/>
            </a:rPr>
            <a:t>Giải</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thích</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câu</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nói</a:t>
          </a:r>
          <a:r>
            <a:rPr lang="en-US" sz="2400" b="1" kern="1200" dirty="0" smtClean="0">
              <a:latin typeface="Times New Roman" panose="02020603050405020304" pitchFamily="18" charset="0"/>
              <a:cs typeface="Times New Roman" panose="02020603050405020304" pitchFamily="18" charset="0"/>
            </a:rPr>
            <a:t> 2. </a:t>
          </a:r>
          <a:r>
            <a:rPr lang="vi-VN" sz="2400" b="1" kern="1200" dirty="0" smtClean="0">
              <a:latin typeface="Times New Roman" panose="02020603050405020304" pitchFamily="18" charset="0"/>
              <a:cs typeface="Times New Roman" panose="02020603050405020304" pitchFamily="18" charset="0"/>
            </a:rPr>
            <a:t>Bàn luận</a:t>
          </a:r>
          <a:r>
            <a:rPr lang="en-US" sz="2400" b="1" kern="1200" dirty="0" smtClean="0">
              <a:latin typeface="Times New Roman" panose="02020603050405020304" pitchFamily="18" charset="0"/>
              <a:cs typeface="Times New Roman" panose="02020603050405020304" pitchFamily="18" charset="0"/>
            </a:rPr>
            <a:t> 3. </a:t>
          </a:r>
          <a:r>
            <a:rPr lang="en-US" sz="2400" b="1" kern="1200" dirty="0" err="1" smtClean="0">
              <a:latin typeface="Times New Roman" panose="02020603050405020304" pitchFamily="18" charset="0"/>
              <a:cs typeface="Times New Roman" panose="02020603050405020304" pitchFamily="18" charset="0"/>
            </a:rPr>
            <a:t>Chứng</a:t>
          </a:r>
          <a:r>
            <a:rPr lang="en-US" sz="2400" b="1" kern="1200" dirty="0" smtClean="0">
              <a:latin typeface="Times New Roman" panose="02020603050405020304" pitchFamily="18" charset="0"/>
              <a:cs typeface="Times New Roman" panose="02020603050405020304" pitchFamily="18" charset="0"/>
            </a:rPr>
            <a:t> minh: </a:t>
          </a:r>
        </a:p>
        <a:p>
          <a:pPr lvl="0" algn="ctr" defTabSz="1066800">
            <a:lnSpc>
              <a:spcPct val="9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4. </a:t>
          </a:r>
          <a:r>
            <a:rPr lang="en-US" sz="2400" b="1" kern="1200" dirty="0" err="1" smtClean="0">
              <a:latin typeface="Times New Roman" panose="02020603050405020304" pitchFamily="18" charset="0"/>
              <a:cs typeface="Times New Roman" panose="02020603050405020304" pitchFamily="18" charset="0"/>
            </a:rPr>
            <a:t>Bình</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luận</a:t>
          </a:r>
          <a:r>
            <a:rPr lang="vi-VN" sz="2400" b="1" kern="1200" dirty="0" smtClean="0">
              <a:latin typeface="Times New Roman" panose="02020603050405020304" pitchFamily="18" charset="0"/>
              <a:cs typeface="Times New Roman" panose="02020603050405020304" pitchFamily="18" charset="0"/>
            </a:rPr>
            <a:t>- mở rộng</a:t>
          </a:r>
          <a:endParaRPr lang="en-US" sz="2400" kern="1200" dirty="0">
            <a:latin typeface="Times New Roman" panose="02020603050405020304" pitchFamily="18" charset="0"/>
            <a:cs typeface="Times New Roman" panose="02020603050405020304" pitchFamily="18" charset="0"/>
          </a:endParaRPr>
        </a:p>
      </dsp:txBody>
      <dsp:txXfrm>
        <a:off x="3006663" y="2281329"/>
        <a:ext cx="8480009" cy="1157468"/>
      </dsp:txXfrm>
    </dsp:sp>
    <dsp:sp modelId="{EA825371-C943-484D-B633-6F36CEEDE682}">
      <dsp:nvSpPr>
        <dsp:cNvPr id="0" name=""/>
        <dsp:cNvSpPr/>
      </dsp:nvSpPr>
      <dsp:spPr>
        <a:xfrm>
          <a:off x="2944047" y="3661751"/>
          <a:ext cx="8605241" cy="1282700"/>
        </a:xfrm>
        <a:prstGeom prst="round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III. </a:t>
          </a:r>
          <a:r>
            <a:rPr lang="en-US" sz="2400" b="1" kern="1200" dirty="0" err="1" smtClean="0">
              <a:latin typeface="Times New Roman" panose="02020603050405020304" pitchFamily="18" charset="0"/>
              <a:cs typeface="Times New Roman" panose="02020603050405020304" pitchFamily="18" charset="0"/>
            </a:rPr>
            <a:t>Kết</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bài</a:t>
          </a:r>
          <a:r>
            <a:rPr lang="en-US" sz="2400" b="1" kern="1200" dirty="0" smtClean="0">
              <a:latin typeface="Times New Roman" panose="02020603050405020304" pitchFamily="18" charset="0"/>
              <a:cs typeface="Times New Roman" panose="02020603050405020304" pitchFamily="18" charset="0"/>
            </a:rPr>
            <a:t>:</a:t>
          </a:r>
          <a:r>
            <a:rPr lang="en-US" sz="2400"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Khái</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quát</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lại</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các</a:t>
          </a:r>
          <a:r>
            <a:rPr lang="en-US" sz="2400" b="1" kern="1200" dirty="0" smtClean="0">
              <a:latin typeface="Times New Roman" panose="02020603050405020304" pitchFamily="18" charset="0"/>
              <a:cs typeface="Times New Roman" panose="02020603050405020304" pitchFamily="18" charset="0"/>
            </a:rPr>
            <a:t> ý </a:t>
          </a:r>
          <a:r>
            <a:rPr lang="en-US" sz="2400" b="1" kern="1200" dirty="0" err="1" smtClean="0">
              <a:latin typeface="Times New Roman" panose="02020603050405020304" pitchFamily="18" charset="0"/>
              <a:cs typeface="Times New Roman" panose="02020603050405020304" pitchFamily="18" charset="0"/>
            </a:rPr>
            <a:t>đã</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nêu</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và</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rút</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ra</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bài</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học</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cho</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thế</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hệ</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trẻ</a:t>
          </a:r>
          <a:r>
            <a:rPr lang="en-US" sz="2400" b="1" kern="1200" dirty="0" smtClean="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dsp:txBody>
      <dsp:txXfrm>
        <a:off x="3006663" y="3724367"/>
        <a:ext cx="8480009" cy="1157468"/>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DA5981-0B8E-46E0-A87E-464F3C144188}" type="datetimeFigureOut">
              <a:rPr lang="en-US" smtClean="0"/>
              <a:t>26/11/2023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2D757-9C7E-4EF8-80E2-CE5484EED42C}" type="slidenum">
              <a:rPr lang="en-US" smtClean="0"/>
              <a:t>‹#›</a:t>
            </a:fld>
            <a:endParaRPr lang="en-US"/>
          </a:p>
        </p:txBody>
      </p:sp>
    </p:spTree>
    <p:extLst>
      <p:ext uri="{BB962C8B-B14F-4D97-AF65-F5344CB8AC3E}">
        <p14:creationId xmlns:p14="http://schemas.microsoft.com/office/powerpoint/2010/main" val="2009422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DA5981-0B8E-46E0-A87E-464F3C144188}" type="datetimeFigureOut">
              <a:rPr lang="en-US" smtClean="0"/>
              <a:t>26/11/2023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2D757-9C7E-4EF8-80E2-CE5484EED42C}" type="slidenum">
              <a:rPr lang="en-US" smtClean="0"/>
              <a:t>‹#›</a:t>
            </a:fld>
            <a:endParaRPr lang="en-US"/>
          </a:p>
        </p:txBody>
      </p:sp>
    </p:spTree>
    <p:extLst>
      <p:ext uri="{BB962C8B-B14F-4D97-AF65-F5344CB8AC3E}">
        <p14:creationId xmlns:p14="http://schemas.microsoft.com/office/powerpoint/2010/main" val="3257600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DA5981-0B8E-46E0-A87E-464F3C144188}" type="datetimeFigureOut">
              <a:rPr lang="en-US" smtClean="0"/>
              <a:t>26/11/2023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2D757-9C7E-4EF8-80E2-CE5484EED42C}" type="slidenum">
              <a:rPr lang="en-US" smtClean="0"/>
              <a:t>‹#›</a:t>
            </a:fld>
            <a:endParaRPr lang="en-US"/>
          </a:p>
        </p:txBody>
      </p:sp>
    </p:spTree>
    <p:extLst>
      <p:ext uri="{BB962C8B-B14F-4D97-AF65-F5344CB8AC3E}">
        <p14:creationId xmlns:p14="http://schemas.microsoft.com/office/powerpoint/2010/main" val="555561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DA5981-0B8E-46E0-A87E-464F3C144188}" type="datetimeFigureOut">
              <a:rPr lang="en-US" smtClean="0"/>
              <a:t>26/11/2023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2D757-9C7E-4EF8-80E2-CE5484EED42C}" type="slidenum">
              <a:rPr lang="en-US" smtClean="0"/>
              <a:t>‹#›</a:t>
            </a:fld>
            <a:endParaRPr lang="en-US"/>
          </a:p>
        </p:txBody>
      </p:sp>
    </p:spTree>
    <p:extLst>
      <p:ext uri="{BB962C8B-B14F-4D97-AF65-F5344CB8AC3E}">
        <p14:creationId xmlns:p14="http://schemas.microsoft.com/office/powerpoint/2010/main" val="671209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6DA5981-0B8E-46E0-A87E-464F3C144188}" type="datetimeFigureOut">
              <a:rPr lang="en-US" smtClean="0"/>
              <a:t>26/11/2023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2D757-9C7E-4EF8-80E2-CE5484EED42C}" type="slidenum">
              <a:rPr lang="en-US" smtClean="0"/>
              <a:t>‹#›</a:t>
            </a:fld>
            <a:endParaRPr lang="en-US"/>
          </a:p>
        </p:txBody>
      </p:sp>
    </p:spTree>
    <p:extLst>
      <p:ext uri="{BB962C8B-B14F-4D97-AF65-F5344CB8AC3E}">
        <p14:creationId xmlns:p14="http://schemas.microsoft.com/office/powerpoint/2010/main" val="2612158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DA5981-0B8E-46E0-A87E-464F3C144188}" type="datetimeFigureOut">
              <a:rPr lang="en-US" smtClean="0"/>
              <a:t>26/11/2023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2D757-9C7E-4EF8-80E2-CE5484EED42C}" type="slidenum">
              <a:rPr lang="en-US" smtClean="0"/>
              <a:t>‹#›</a:t>
            </a:fld>
            <a:endParaRPr lang="en-US"/>
          </a:p>
        </p:txBody>
      </p:sp>
    </p:spTree>
    <p:extLst>
      <p:ext uri="{BB962C8B-B14F-4D97-AF65-F5344CB8AC3E}">
        <p14:creationId xmlns:p14="http://schemas.microsoft.com/office/powerpoint/2010/main" val="496315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DA5981-0B8E-46E0-A87E-464F3C144188}" type="datetimeFigureOut">
              <a:rPr lang="en-US" smtClean="0"/>
              <a:t>26/11/2023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A2D757-9C7E-4EF8-80E2-CE5484EED42C}" type="slidenum">
              <a:rPr lang="en-US" smtClean="0"/>
              <a:t>‹#›</a:t>
            </a:fld>
            <a:endParaRPr lang="en-US"/>
          </a:p>
        </p:txBody>
      </p:sp>
    </p:spTree>
    <p:extLst>
      <p:ext uri="{BB962C8B-B14F-4D97-AF65-F5344CB8AC3E}">
        <p14:creationId xmlns:p14="http://schemas.microsoft.com/office/powerpoint/2010/main" val="2070884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DA5981-0B8E-46E0-A87E-464F3C144188}" type="datetimeFigureOut">
              <a:rPr lang="en-US" smtClean="0"/>
              <a:t>26/11/2023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A2D757-9C7E-4EF8-80E2-CE5484EED42C}" type="slidenum">
              <a:rPr lang="en-US" smtClean="0"/>
              <a:t>‹#›</a:t>
            </a:fld>
            <a:endParaRPr lang="en-US"/>
          </a:p>
        </p:txBody>
      </p:sp>
    </p:spTree>
    <p:extLst>
      <p:ext uri="{BB962C8B-B14F-4D97-AF65-F5344CB8AC3E}">
        <p14:creationId xmlns:p14="http://schemas.microsoft.com/office/powerpoint/2010/main" val="3697965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A5981-0B8E-46E0-A87E-464F3C144188}" type="datetimeFigureOut">
              <a:rPr lang="en-US" smtClean="0"/>
              <a:t>26/11/2023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A2D757-9C7E-4EF8-80E2-CE5484EED42C}" type="slidenum">
              <a:rPr lang="en-US" smtClean="0"/>
              <a:t>‹#›</a:t>
            </a:fld>
            <a:endParaRPr lang="en-US"/>
          </a:p>
        </p:txBody>
      </p:sp>
    </p:spTree>
    <p:extLst>
      <p:ext uri="{BB962C8B-B14F-4D97-AF65-F5344CB8AC3E}">
        <p14:creationId xmlns:p14="http://schemas.microsoft.com/office/powerpoint/2010/main" val="1696699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DA5981-0B8E-46E0-A87E-464F3C144188}" type="datetimeFigureOut">
              <a:rPr lang="en-US" smtClean="0"/>
              <a:t>26/11/2023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2D757-9C7E-4EF8-80E2-CE5484EED42C}" type="slidenum">
              <a:rPr lang="en-US" smtClean="0"/>
              <a:t>‹#›</a:t>
            </a:fld>
            <a:endParaRPr lang="en-US"/>
          </a:p>
        </p:txBody>
      </p:sp>
    </p:spTree>
    <p:extLst>
      <p:ext uri="{BB962C8B-B14F-4D97-AF65-F5344CB8AC3E}">
        <p14:creationId xmlns:p14="http://schemas.microsoft.com/office/powerpoint/2010/main" val="3425491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DA5981-0B8E-46E0-A87E-464F3C144188}" type="datetimeFigureOut">
              <a:rPr lang="en-US" smtClean="0"/>
              <a:t>26/11/2023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2D757-9C7E-4EF8-80E2-CE5484EED42C}" type="slidenum">
              <a:rPr lang="en-US" smtClean="0"/>
              <a:t>‹#›</a:t>
            </a:fld>
            <a:endParaRPr lang="en-US"/>
          </a:p>
        </p:txBody>
      </p:sp>
    </p:spTree>
    <p:extLst>
      <p:ext uri="{BB962C8B-B14F-4D97-AF65-F5344CB8AC3E}">
        <p14:creationId xmlns:p14="http://schemas.microsoft.com/office/powerpoint/2010/main" val="1717972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A5981-0B8E-46E0-A87E-464F3C144188}" type="datetimeFigureOut">
              <a:rPr lang="en-US" smtClean="0"/>
              <a:t>26/11/2023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2D757-9C7E-4EF8-80E2-CE5484EED42C}" type="slidenum">
              <a:rPr lang="en-US" smtClean="0"/>
              <a:t>‹#›</a:t>
            </a:fld>
            <a:endParaRPr lang="en-US"/>
          </a:p>
        </p:txBody>
      </p:sp>
    </p:spTree>
    <p:extLst>
      <p:ext uri="{BB962C8B-B14F-4D97-AF65-F5344CB8AC3E}">
        <p14:creationId xmlns:p14="http://schemas.microsoft.com/office/powerpoint/2010/main" val="2026823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vietjack.com/soan-van-lop-8-cd/suy-nghi-ve-cau-noi-cua-danh-tuong-tran-binh-trong.js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03555555"/>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545" y="171162"/>
            <a:ext cx="10515600" cy="1325563"/>
          </a:xfrm>
        </p:spPr>
        <p:txBody>
          <a:bodyPr>
            <a:normAutofit/>
          </a:bodyPr>
          <a:lstStyle/>
          <a:p>
            <a:r>
              <a:rPr lang="en-US" sz="2800" b="1" dirty="0">
                <a:solidFill>
                  <a:srgbClr val="FF0000"/>
                </a:solidFill>
                <a:latin typeface="Times New Roman" panose="02020603050405020304" pitchFamily="18" charset="0"/>
                <a:cs typeface="Times New Roman" panose="02020603050405020304" pitchFamily="18" charset="0"/>
              </a:rPr>
              <a:t>I. </a:t>
            </a:r>
            <a:r>
              <a:rPr lang="vi-VN" sz="2800" b="1" dirty="0">
                <a:solidFill>
                  <a:srgbClr val="FF0000"/>
                </a:solidFill>
                <a:latin typeface="Times New Roman" panose="02020603050405020304" pitchFamily="18" charset="0"/>
                <a:cs typeface="Times New Roman" panose="02020603050405020304" pitchFamily="18" charset="0"/>
              </a:rPr>
              <a:t>ĐỊNH HƯỚNG</a:t>
            </a:r>
            <a:r>
              <a:rPr lang="en-US" sz="2800" dirty="0">
                <a:solidFill>
                  <a:srgbClr val="FF0000"/>
                </a:solidFill>
                <a:latin typeface="Times New Roman" panose="02020603050405020304" pitchFamily="18" charset="0"/>
                <a:cs typeface="Times New Roman" panose="02020603050405020304" pitchFamily="18" charset="0"/>
              </a:rPr>
              <a:t/>
            </a:r>
            <a:br>
              <a:rPr lang="en-US" sz="2800" dirty="0">
                <a:solidFill>
                  <a:srgbClr val="FF0000"/>
                </a:solidFill>
                <a:latin typeface="Times New Roman" panose="02020603050405020304" pitchFamily="18" charset="0"/>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80290" y="1022796"/>
            <a:ext cx="11711709" cy="4616648"/>
          </a:xfrm>
          <a:prstGeom prst="rect">
            <a:avLst/>
          </a:prstGeom>
        </p:spPr>
        <p:txBody>
          <a:bodyPr wrap="square">
            <a:spAutoFit/>
          </a:bodyPr>
          <a:lstStyle/>
          <a:p>
            <a:pPr algn="just">
              <a:lnSpc>
                <a:spcPct val="150000"/>
              </a:lnSpc>
            </a:pPr>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Dạng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tưởng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lí</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tưởng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chú</a:t>
            </a:r>
            <a:r>
              <a:rPr lang="en-US" sz="2800" b="1" dirty="0">
                <a:latin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p>
          <a:p>
            <a:pPr algn="just">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p>
          <a:p>
            <a:pPr algn="just">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Tìm</a:t>
            </a:r>
            <a:r>
              <a:rPr lang="en-US" sz="2800" dirty="0">
                <a:latin typeface="Times New Roman" panose="02020603050405020304" pitchFamily="18" charset="0"/>
                <a:cs typeface="Times New Roman" panose="02020603050405020304" pitchFamily="18" charset="0"/>
              </a:rPr>
              <a:t> ý </a:t>
            </a:r>
            <a:r>
              <a:rPr lang="en-US" sz="2800" dirty="0" err="1">
                <a:latin typeface="Times New Roman" panose="02020603050405020304" pitchFamily="18" charset="0"/>
                <a:cs typeface="Times New Roman" panose="02020603050405020304" pitchFamily="18" charset="0"/>
              </a:rPr>
              <a:t>va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lập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dàn</a:t>
            </a:r>
            <a:r>
              <a:rPr lang="en-US" sz="2800" dirty="0">
                <a:latin typeface="Times New Roman" panose="02020603050405020304" pitchFamily="18" charset="0"/>
                <a:cs typeface="Times New Roman" panose="02020603050405020304" pitchFamily="18" charset="0"/>
              </a:rPr>
              <a:t> ý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tìm</a:t>
            </a:r>
            <a:r>
              <a:rPr lang="en-US" sz="2800" dirty="0">
                <a:latin typeface="Times New Roman" panose="02020603050405020304" pitchFamily="18" charset="0"/>
                <a:cs typeface="Times New Roman" panose="02020603050405020304" pitchFamily="18" charset="0"/>
              </a:rPr>
              <a:t> ý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hoặc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luận</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6131" y="5126182"/>
            <a:ext cx="2188240" cy="1731818"/>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2349" y="5126182"/>
            <a:ext cx="2188240" cy="1731818"/>
          </a:xfrm>
          <a:prstGeom prst="rect">
            <a:avLst/>
          </a:prstGeom>
        </p:spPr>
      </p:pic>
    </p:spTree>
    <p:extLst>
      <p:ext uri="{BB962C8B-B14F-4D97-AF65-F5344CB8AC3E}">
        <p14:creationId xmlns:p14="http://schemas.microsoft.com/office/powerpoint/2010/main" val="136008502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barn(inVertical)">
                                      <p:cBhvr>
                                        <p:cTn id="19" dur="500"/>
                                        <p:tgtEl>
                                          <p:spTgt spid="5">
                                            <p:txEl>
                                              <p:pRg st="1" end="1"/>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barn(inVertical)">
                                      <p:cBhvr>
                                        <p:cTn id="2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545" y="171162"/>
            <a:ext cx="10515600" cy="1325563"/>
          </a:xfrm>
        </p:spPr>
        <p:txBody>
          <a:bodyPr>
            <a:normAutofit/>
          </a:bodyPr>
          <a:lstStyle/>
          <a:p>
            <a:r>
              <a:rPr lang="en-US" sz="2800" b="1" dirty="0">
                <a:solidFill>
                  <a:srgbClr val="FF0000"/>
                </a:solidFill>
                <a:latin typeface="Times New Roman" panose="02020603050405020304" pitchFamily="18" charset="0"/>
                <a:cs typeface="Times New Roman" panose="02020603050405020304" pitchFamily="18" charset="0"/>
              </a:rPr>
              <a:t>I. </a:t>
            </a:r>
            <a:r>
              <a:rPr lang="vi-VN" sz="2800" b="1" dirty="0">
                <a:solidFill>
                  <a:srgbClr val="FF0000"/>
                </a:solidFill>
                <a:latin typeface="Times New Roman" panose="02020603050405020304" pitchFamily="18" charset="0"/>
                <a:cs typeface="Times New Roman" panose="02020603050405020304" pitchFamily="18" charset="0"/>
              </a:rPr>
              <a:t>ĐỊNH HƯỚNG</a:t>
            </a:r>
            <a:r>
              <a:rPr lang="en-US" sz="2800" dirty="0">
                <a:solidFill>
                  <a:srgbClr val="FF0000"/>
                </a:solidFill>
                <a:latin typeface="Times New Roman" panose="02020603050405020304" pitchFamily="18" charset="0"/>
                <a:cs typeface="Times New Roman" panose="02020603050405020304" pitchFamily="18" charset="0"/>
              </a:rPr>
              <a:t/>
            </a:r>
            <a:br>
              <a:rPr lang="en-US" sz="2800" dirty="0">
                <a:solidFill>
                  <a:srgbClr val="FF0000"/>
                </a:solidFill>
                <a:latin typeface="Times New Roman" panose="02020603050405020304" pitchFamily="18" charset="0"/>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591126" y="985850"/>
            <a:ext cx="11397673" cy="5831853"/>
          </a:xfrm>
          <a:prstGeom prst="rect">
            <a:avLst/>
          </a:prstGeom>
        </p:spPr>
        <p:txBody>
          <a:bodyPr wrap="square">
            <a:spAutoFit/>
          </a:bodyPr>
          <a:lstStyle/>
          <a:p>
            <a:pPr algn="just">
              <a:lnSpc>
                <a:spcPct val="150000"/>
              </a:lnSpc>
            </a:pPr>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Dạng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tưởng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lí</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tưởng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chú</a:t>
            </a:r>
            <a:r>
              <a:rPr lang="en-US" sz="2800" b="1" dirty="0">
                <a:latin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dụng</a:t>
            </a:r>
            <a:r>
              <a:rPr lang="en-US" sz="2800" dirty="0">
                <a:latin typeface="Times New Roman" panose="02020603050405020304" pitchFamily="18" charset="0"/>
                <a:cs typeface="Times New Roman" panose="02020603050405020304" pitchFamily="18" charset="0"/>
              </a:rPr>
              <a:t> lí lẽ </a:t>
            </a:r>
            <a:r>
              <a:rPr lang="en-US" sz="2800" dirty="0" err="1">
                <a:latin typeface="Times New Roman" panose="02020603050405020304" pitchFamily="18" charset="0"/>
                <a:cs typeface="Times New Roman" panose="02020603050405020304" pitchFamily="18" charset="0"/>
              </a:rPr>
              <a:t>va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ro</a:t>
            </a:r>
            <a:r>
              <a:rPr lang="en-US" sz="2800" dirty="0">
                <a:latin typeface="Times New Roman" panose="02020603050405020304" pitchFamily="18" charset="0"/>
                <a:cs typeface="Times New Roman" panose="02020603050405020304" pitchFamily="18" charset="0"/>
              </a:rPr>
              <a:t>̃ ý </a:t>
            </a:r>
            <a:r>
              <a:rPr lang="en-US" sz="2800" dirty="0" err="1">
                <a:latin typeface="Times New Roman" panose="02020603050405020304" pitchFamily="18" charset="0"/>
                <a:cs typeface="Times New Roman" panose="02020603050405020304" pitchFamily="18" charset="0"/>
              </a:rPr>
              <a:t>kiến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thuyết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phục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viết</a:t>
            </a:r>
            <a:r>
              <a:rPr lang="en-US" sz="2800" dirty="0">
                <a:latin typeface="Times New Roman" panose="02020603050405020304" pitchFamily="18" charset="0"/>
                <a:cs typeface="Times New Roman" panose="02020603050405020304" pitchFamily="18" charset="0"/>
              </a:rPr>
              <a:t>.</a:t>
            </a:r>
          </a:p>
          <a:p>
            <a:pPr algn="just">
              <a:lnSpc>
                <a:spcPct val="150000"/>
              </a:lnSpc>
            </a:pPr>
            <a:r>
              <a:rPr lang="vi-VN"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a:t>
            </a:r>
          </a:p>
          <a:p>
            <a:pPr algn="just">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a:t>
            </a:r>
          </a:p>
          <a:p>
            <a:pPr algn="just">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a:t>
            </a:r>
            <a:endParaRPr lang="en-US" sz="2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265426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barn(inVertical)">
                                      <p:cBhvr>
                                        <p:cTn id="14" dur="500"/>
                                        <p:tgtEl>
                                          <p:spTgt spid="5">
                                            <p:txEl>
                                              <p:pRg st="2" end="2"/>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barn(inVertical)">
                                      <p:cBhvr>
                                        <p:cTn id="20" dur="500"/>
                                        <p:tgtEl>
                                          <p:spTgt spid="5">
                                            <p:txEl>
                                              <p:pRg st="4" end="4"/>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barn(inVertical)">
                                      <p:cBhvr>
                                        <p:cTn id="2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7056" y="0"/>
            <a:ext cx="9254836" cy="5456527"/>
          </a:xfrm>
        </p:spPr>
      </p:pic>
      <p:sp>
        <p:nvSpPr>
          <p:cNvPr id="5" name="Rectangle 4"/>
          <p:cNvSpPr/>
          <p:nvPr/>
        </p:nvSpPr>
        <p:spPr>
          <a:xfrm>
            <a:off x="2115128" y="2630176"/>
            <a:ext cx="7758545" cy="1366528"/>
          </a:xfrm>
          <a:prstGeom prst="rect">
            <a:avLst/>
          </a:prstGeom>
        </p:spPr>
        <p:txBody>
          <a:bodyPr wrap="square">
            <a:spAutoFit/>
          </a:bodyPr>
          <a:lstStyle/>
          <a:p>
            <a:pPr algn="ctr">
              <a:lnSpc>
                <a:spcPct val="115000"/>
              </a:lnSpc>
              <a:spcAft>
                <a:spcPts val="0"/>
              </a:spcAft>
              <a:tabLst>
                <a:tab pos="424815" algn="l"/>
              </a:tabLst>
            </a:pP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luận</a:t>
            </a:r>
            <a:endPar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tabLst>
                <a:tab pos="424815" algn="l"/>
              </a:tabLst>
            </a:pP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đạo</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lí</a:t>
            </a:r>
            <a:endParaRPr lang="en-US" sz="3600" dirty="0">
              <a:solidFill>
                <a:srgbClr val="FF0000"/>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1136072" y="5482048"/>
            <a:ext cx="9605819" cy="1384995"/>
          </a:xfrm>
          <a:prstGeom prst="rect">
            <a:avLst/>
          </a:prstGeom>
        </p:spPr>
        <p:txBody>
          <a:bodyPr wrap="square">
            <a:spAutoFit/>
          </a:bodyPr>
          <a:lstStyle/>
          <a:p>
            <a:pPr algn="just"/>
            <a:r>
              <a:rPr lang="en-US" sz="2800" dirty="0" err="1">
                <a:latin typeface="Times New Roman" panose="02020603050405020304" pitchFamily="18" charset="0"/>
                <a:ea typeface="Times New Roman" panose="02020603050405020304" pitchFamily="18" charset="0"/>
              </a:rPr>
              <a:t>Đ</a:t>
            </a:r>
            <a:r>
              <a:rPr lang="en-US" sz="2800" dirty="0" err="1" smtClean="0">
                <a:latin typeface="Times New Roman" panose="02020603050405020304" pitchFamily="18" charset="0"/>
                <a:ea typeface="Times New Roman" panose="02020603050405020304" pitchFamily="18" charset="0"/>
              </a:rPr>
              <a:t>ọc</a:t>
            </a:r>
            <a:r>
              <a:rPr lang="en-US" sz="2800" spc="-80" dirty="0" smtClean="0">
                <a:latin typeface="Times New Roman" panose="02020603050405020304" pitchFamily="18" charset="0"/>
                <a:ea typeface="Times New Roman" panose="02020603050405020304" pitchFamily="18" charset="0"/>
              </a:rPr>
              <a:t> </a:t>
            </a:r>
            <a:r>
              <a:rPr lang="en-US" sz="2800" spc="-80" dirty="0" err="1">
                <a:latin typeface="Times New Roman" panose="02020603050405020304" pitchFamily="18" charset="0"/>
                <a:ea typeface="Times New Roman" panose="02020603050405020304" pitchFamily="18" charset="0"/>
              </a:rPr>
              <a:t>kĩ</a:t>
            </a:r>
            <a:r>
              <a:rPr lang="en-US" sz="2800" spc="-80" dirty="0">
                <a:latin typeface="Times New Roman" panose="02020603050405020304" pitchFamily="18" charset="0"/>
                <a:ea typeface="Times New Roman" panose="02020603050405020304" pitchFamily="18" charset="0"/>
              </a:rPr>
              <a:t> </a:t>
            </a:r>
            <a:r>
              <a:rPr lang="en-US" sz="2800" spc="-80" dirty="0" err="1">
                <a:latin typeface="Times New Roman" panose="02020603050405020304" pitchFamily="18" charset="0"/>
                <a:ea typeface="Times New Roman" panose="02020603050405020304" pitchFamily="18" charset="0"/>
              </a:rPr>
              <a:t>ví</a:t>
            </a:r>
            <a:r>
              <a:rPr lang="en-US" sz="2800" spc="-80" dirty="0">
                <a:latin typeface="Times New Roman" panose="02020603050405020304" pitchFamily="18" charset="0"/>
                <a:ea typeface="Times New Roman" panose="02020603050405020304" pitchFamily="18" charset="0"/>
              </a:rPr>
              <a:t> </a:t>
            </a:r>
            <a:r>
              <a:rPr lang="en-US" sz="2800" spc="-80" dirty="0" err="1">
                <a:latin typeface="Times New Roman" panose="02020603050405020304" pitchFamily="18" charset="0"/>
                <a:ea typeface="Times New Roman" panose="02020603050405020304" pitchFamily="18" charset="0"/>
              </a:rPr>
              <a:t>dụ</a:t>
            </a:r>
            <a:r>
              <a:rPr lang="en-US" sz="2800" spc="-80" dirty="0">
                <a:latin typeface="Times New Roman" panose="02020603050405020304" pitchFamily="18" charset="0"/>
                <a:ea typeface="Times New Roman" panose="02020603050405020304" pitchFamily="18" charset="0"/>
              </a:rPr>
              <a:t> </a:t>
            </a:r>
            <a:r>
              <a:rPr lang="en-US" sz="2800" spc="-80" dirty="0" err="1">
                <a:latin typeface="Times New Roman" panose="02020603050405020304" pitchFamily="18" charset="0"/>
                <a:ea typeface="Times New Roman" panose="02020603050405020304" pitchFamily="18" charset="0"/>
              </a:rPr>
              <a:t>trong</a:t>
            </a:r>
            <a:r>
              <a:rPr lang="en-US" sz="2800" spc="-80" dirty="0">
                <a:latin typeface="Times New Roman" panose="02020603050405020304" pitchFamily="18" charset="0"/>
                <a:ea typeface="Times New Roman" panose="02020603050405020304" pitchFamily="18" charset="0"/>
              </a:rPr>
              <a:t> SGK </a:t>
            </a:r>
            <a:r>
              <a:rPr lang="en-US" sz="2800" spc="-80" dirty="0" err="1">
                <a:latin typeface="Times New Roman" panose="02020603050405020304" pitchFamily="18" charset="0"/>
                <a:ea typeface="Times New Roman" panose="02020603050405020304" pitchFamily="18" charset="0"/>
              </a:rPr>
              <a:t>về</a:t>
            </a:r>
            <a:r>
              <a:rPr lang="en-US" sz="2800" spc="-8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các</a:t>
            </a:r>
            <a:r>
              <a:rPr lang="en-US" sz="2800" spc="-3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bước</a:t>
            </a:r>
            <a:r>
              <a:rPr lang="en-US" sz="2800" spc="-3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spc="-3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quy</a:t>
            </a:r>
            <a:r>
              <a:rPr lang="en-US" sz="2800" spc="-3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trình</a:t>
            </a:r>
            <a:r>
              <a:rPr lang="en-US" sz="2800" spc="-3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(SGK/</a:t>
            </a:r>
            <a:r>
              <a:rPr lang="en-US" sz="2800" spc="-80"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tr.</a:t>
            </a:r>
            <a:r>
              <a:rPr lang="vi-VN" sz="2800" dirty="0">
                <a:latin typeface="Times New Roman" panose="02020603050405020304" pitchFamily="18" charset="0"/>
                <a:ea typeface="Times New Roman" panose="02020603050405020304" pitchFamily="18" charset="0"/>
              </a:rPr>
              <a:t>73- 74</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sau</a:t>
            </a:r>
            <a:r>
              <a:rPr lang="en-US" sz="2800" spc="-15"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rPr>
              <a:t>,</a:t>
            </a:r>
            <a:r>
              <a:rPr lang="en-US" sz="2800" spc="-15"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thảo</a:t>
            </a:r>
            <a:r>
              <a:rPr lang="en-US" sz="2800" spc="-15"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luận</a:t>
            </a:r>
            <a:r>
              <a:rPr lang="en-US" sz="2800" spc="-15" dirty="0">
                <a:latin typeface="Times New Roman" panose="02020603050405020304" pitchFamily="18" charset="0"/>
                <a:ea typeface="Times New Roman" panose="02020603050405020304" pitchFamily="18" charset="0"/>
              </a:rPr>
              <a:t>  </a:t>
            </a:r>
            <a:r>
              <a:rPr lang="en-US" sz="2800" spc="-15" dirty="0" err="1">
                <a:latin typeface="Times New Roman" panose="02020603050405020304" pitchFamily="18" charset="0"/>
                <a:ea typeface="Times New Roman" panose="02020603050405020304" pitchFamily="18" charset="0"/>
              </a:rPr>
              <a:t>trong</a:t>
            </a:r>
            <a:r>
              <a:rPr lang="en-US" sz="2800" spc="-15" dirty="0">
                <a:latin typeface="Times New Roman" panose="02020603050405020304" pitchFamily="18" charset="0"/>
                <a:ea typeface="Times New Roman" panose="02020603050405020304" pitchFamily="18" charset="0"/>
              </a:rPr>
              <a:t> </a:t>
            </a:r>
            <a:r>
              <a:rPr lang="en-US" sz="2800" spc="-15" dirty="0" err="1">
                <a:latin typeface="Times New Roman" panose="02020603050405020304" pitchFamily="18" charset="0"/>
                <a:ea typeface="Times New Roman" panose="02020603050405020304" pitchFamily="18" charset="0"/>
              </a:rPr>
              <a:t>bàn</a:t>
            </a:r>
            <a:r>
              <a:rPr lang="en-US" sz="2800" spc="-15" dirty="0">
                <a:latin typeface="Times New Roman" panose="02020603050405020304" pitchFamily="18" charset="0"/>
                <a:ea typeface="Times New Roman" panose="02020603050405020304" pitchFamily="18" charset="0"/>
              </a:rPr>
              <a:t> </a:t>
            </a:r>
            <a:r>
              <a:rPr lang="en-US" sz="2800" spc="-15" dirty="0" err="1">
                <a:latin typeface="Times New Roman" panose="02020603050405020304" pitchFamily="18" charset="0"/>
                <a:ea typeface="Times New Roman" panose="02020603050405020304" pitchFamily="18" charset="0"/>
              </a:rPr>
              <a:t>về</a:t>
            </a:r>
            <a:r>
              <a:rPr lang="en-US" sz="2800" spc="-15" dirty="0">
                <a:latin typeface="Times New Roman" panose="02020603050405020304" pitchFamily="18" charset="0"/>
                <a:ea typeface="Times New Roman" panose="02020603050405020304" pitchFamily="18" charset="0"/>
              </a:rPr>
              <a:t> </a:t>
            </a:r>
            <a:r>
              <a:rPr lang="en-US" sz="2800" spc="-15" dirty="0" err="1">
                <a:latin typeface="Times New Roman" panose="02020603050405020304" pitchFamily="18" charset="0"/>
                <a:ea typeface="Times New Roman" panose="02020603050405020304" pitchFamily="18" charset="0"/>
              </a:rPr>
              <a:t>công</a:t>
            </a:r>
            <a:r>
              <a:rPr lang="en-US" sz="2800" spc="-15" dirty="0">
                <a:latin typeface="Times New Roman" panose="02020603050405020304" pitchFamily="18" charset="0"/>
                <a:ea typeface="Times New Roman" panose="02020603050405020304" pitchFamily="18" charset="0"/>
              </a:rPr>
              <a:t> </a:t>
            </a:r>
            <a:r>
              <a:rPr lang="en-US" sz="2800" spc="-15" dirty="0" err="1">
                <a:latin typeface="Times New Roman" panose="02020603050405020304" pitchFamily="18" charset="0"/>
                <a:ea typeface="Times New Roman" panose="02020603050405020304" pitchFamily="18" charset="0"/>
              </a:rPr>
              <a:t>việc</a:t>
            </a:r>
            <a:r>
              <a:rPr lang="en-US" sz="2800" spc="-15" dirty="0">
                <a:latin typeface="Times New Roman" panose="02020603050405020304" pitchFamily="18" charset="0"/>
                <a:ea typeface="Times New Roman" panose="02020603050405020304" pitchFamily="18" charset="0"/>
              </a:rPr>
              <a:t> </a:t>
            </a:r>
            <a:r>
              <a:rPr lang="en-US" sz="2800" spc="-15" dirty="0" err="1">
                <a:latin typeface="Times New Roman" panose="02020603050405020304" pitchFamily="18" charset="0"/>
                <a:ea typeface="Times New Roman" panose="02020603050405020304" pitchFamily="18" charset="0"/>
              </a:rPr>
              <a:t>và</a:t>
            </a:r>
            <a:r>
              <a:rPr lang="en-US" sz="2800" spc="-15"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tác</a:t>
            </a:r>
            <a:r>
              <a:rPr lang="en-US" sz="2800" spc="-3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spc="-3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bước</a:t>
            </a:r>
            <a:r>
              <a:rPr lang="en-US" sz="2800" dirty="0">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413733323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963700"/>
              </p:ext>
            </p:extLst>
          </p:nvPr>
        </p:nvGraphicFramePr>
        <p:xfrm>
          <a:off x="360218" y="1373042"/>
          <a:ext cx="11194472" cy="5047488"/>
        </p:xfrm>
        <a:graphic>
          <a:graphicData uri="http://schemas.openxmlformats.org/drawingml/2006/table">
            <a:tbl>
              <a:tblPr firstRow="1" firstCol="1" bandRow="1"/>
              <a:tblGrid>
                <a:gridCol w="1773381">
                  <a:extLst>
                    <a:ext uri="{9D8B030D-6E8A-4147-A177-3AD203B41FA5}">
                      <a16:colId xmlns:a16="http://schemas.microsoft.com/office/drawing/2014/main" val="3746399313"/>
                    </a:ext>
                  </a:extLst>
                </a:gridCol>
                <a:gridCol w="5628238">
                  <a:extLst>
                    <a:ext uri="{9D8B030D-6E8A-4147-A177-3AD203B41FA5}">
                      <a16:colId xmlns:a16="http://schemas.microsoft.com/office/drawing/2014/main" val="2492490806"/>
                    </a:ext>
                  </a:extLst>
                </a:gridCol>
                <a:gridCol w="3792853">
                  <a:extLst>
                    <a:ext uri="{9D8B030D-6E8A-4147-A177-3AD203B41FA5}">
                      <a16:colId xmlns:a16="http://schemas.microsoft.com/office/drawing/2014/main" val="3065634791"/>
                    </a:ext>
                  </a:extLst>
                </a:gridCol>
              </a:tblGrid>
              <a:tr h="106130">
                <a:tc>
                  <a:txBody>
                    <a:bodyPr/>
                    <a:lstStyle/>
                    <a:p>
                      <a:pPr algn="ctr">
                        <a:lnSpc>
                          <a:spcPct val="115000"/>
                        </a:lnSpc>
                        <a:spcAft>
                          <a:spcPts val="0"/>
                        </a:spcAft>
                        <a:tabLst>
                          <a:tab pos="424815" algn="l"/>
                        </a:tabLst>
                      </a:pPr>
                      <a:r>
                        <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46" marR="31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24815" algn="l"/>
                        </a:tabLst>
                      </a:pPr>
                      <a:r>
                        <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Công việc</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46" marR="31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24815" algn="l"/>
                        </a:tabLst>
                      </a:pP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46" marR="31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241646"/>
                  </a:ext>
                </a:extLst>
              </a:tr>
              <a:tr h="742911">
                <a:tc>
                  <a:txBody>
                    <a:bodyPr/>
                    <a:lstStyle/>
                    <a:p>
                      <a:pPr algn="just">
                        <a:lnSpc>
                          <a:spcPct val="115000"/>
                        </a:lnSpc>
                        <a:spcAft>
                          <a:spcPts val="0"/>
                        </a:spcAft>
                        <a:tabLst>
                          <a:tab pos="424815" algn="l"/>
                        </a:tabLst>
                      </a:pPr>
                      <a:r>
                        <a:rPr lang="en-US" sz="2400" b="1"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Bước 1: Chuẩn bị viết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46" marR="31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424815"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0"/>
                        </a:spcAft>
                        <a:tabLst>
                          <a:tab pos="424815"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Thu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1946" marR="31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42481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Giúp định</a:t>
                      </a:r>
                      <a:r>
                        <a:rPr lang="en-US" sz="24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hình</a:t>
                      </a:r>
                      <a:r>
                        <a:rPr lang="en-US" sz="24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được</a:t>
                      </a:r>
                      <a:r>
                        <a:rPr lang="en-US" sz="24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dung</a:t>
                      </a:r>
                      <a:r>
                        <a:rPr lang="en-US" sz="24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4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cách</a:t>
                      </a:r>
                      <a:r>
                        <a:rPr lang="en-US" sz="24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4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spc="-15">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424815" algn="l"/>
                        </a:tabLst>
                      </a:pPr>
                      <a:r>
                        <a:rPr lang="en-US" sz="2400" spc="-15">
                          <a:effectLst/>
                          <a:latin typeface="Times New Roman" panose="02020603050405020304" pitchFamily="18" charset="0"/>
                          <a:ea typeface="Times New Roman" panose="02020603050405020304" pitchFamily="18" charset="0"/>
                          <a:cs typeface="Times New Roman" panose="02020603050405020304" pitchFamily="18" charset="0"/>
                        </a:rPr>
                        <a:t>- G</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iúp nâng cao chất lượng bài viết.</a:t>
                      </a:r>
                    </a:p>
                  </a:txBody>
                  <a:tcPr marL="31946" marR="31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763758"/>
                  </a:ext>
                </a:extLst>
              </a:tr>
              <a:tr h="1167432">
                <a:tc>
                  <a:txBody>
                    <a:bodyPr/>
                    <a:lstStyle/>
                    <a:p>
                      <a:pPr algn="just">
                        <a:lnSpc>
                          <a:spcPct val="115000"/>
                        </a:lnSpc>
                        <a:spcAft>
                          <a:spcPts val="0"/>
                        </a:spcAft>
                        <a:tabLst>
                          <a:tab pos="424815" algn="l"/>
                        </a:tabLst>
                      </a:pPr>
                      <a:r>
                        <a:rPr lang="en-US" sz="2400" b="1"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Bước 2: Tìm ý, lập dàn ý</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46" marR="31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424815" algn="l"/>
                        </a:tabLs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Tìm ý</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424815" algn="l"/>
                        </a:tabLs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424815" algn="l"/>
                        </a:tabLs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Lập dàn ý theo bố cục gồm 3 phần: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424815" algn="l"/>
                        </a:tabLs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MB</a:t>
                      </a: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Nêu vấn đề.</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424815" algn="l"/>
                        </a:tabLs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TB:</a:t>
                      </a: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Giải quyết vấn đề: Giải thích – Phân tích – Chứng minh – Bình luận.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424815" algn="l"/>
                        </a:tabLs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KB</a:t>
                      </a: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Tổng hợp vấn đề.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46" marR="31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424815" algn="l"/>
                        </a:tabLs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Giúp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ý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tưởng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424815" algn="l"/>
                        </a:tabLs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ý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tưởng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trình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lô-gíc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đảm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bảo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đê</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sót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46" marR="31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8150246"/>
                  </a:ext>
                </a:extLst>
              </a:tr>
            </a:tbl>
          </a:graphicData>
        </a:graphic>
      </p:graphicFrame>
      <p:sp>
        <p:nvSpPr>
          <p:cNvPr id="2" name="Rectangle 1"/>
          <p:cNvSpPr/>
          <p:nvPr/>
        </p:nvSpPr>
        <p:spPr>
          <a:xfrm>
            <a:off x="2678545" y="0"/>
            <a:ext cx="6096000" cy="1043619"/>
          </a:xfrm>
          <a:prstGeom prst="rect">
            <a:avLst/>
          </a:prstGeom>
        </p:spPr>
        <p:txBody>
          <a:bodyPr>
            <a:spAutoFit/>
          </a:bodyPr>
          <a:lstStyle/>
          <a:p>
            <a:pPr algn="ctr">
              <a:lnSpc>
                <a:spcPct val="115000"/>
              </a:lnSpc>
              <a:spcAft>
                <a:spcPts val="0"/>
              </a:spcAft>
              <a:tabLst>
                <a:tab pos="424815" algn="l"/>
              </a:tabLst>
            </a:pP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đạo</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lí</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17640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43702196"/>
              </p:ext>
            </p:extLst>
          </p:nvPr>
        </p:nvGraphicFramePr>
        <p:xfrm>
          <a:off x="314037" y="1225261"/>
          <a:ext cx="11194472" cy="5468112"/>
        </p:xfrm>
        <a:graphic>
          <a:graphicData uri="http://schemas.openxmlformats.org/drawingml/2006/table">
            <a:tbl>
              <a:tblPr firstRow="1" firstCol="1" bandRow="1"/>
              <a:tblGrid>
                <a:gridCol w="1505527">
                  <a:extLst>
                    <a:ext uri="{9D8B030D-6E8A-4147-A177-3AD203B41FA5}">
                      <a16:colId xmlns:a16="http://schemas.microsoft.com/office/drawing/2014/main" val="3746399313"/>
                    </a:ext>
                  </a:extLst>
                </a:gridCol>
                <a:gridCol w="6640945">
                  <a:extLst>
                    <a:ext uri="{9D8B030D-6E8A-4147-A177-3AD203B41FA5}">
                      <a16:colId xmlns:a16="http://schemas.microsoft.com/office/drawing/2014/main" val="2492490806"/>
                    </a:ext>
                  </a:extLst>
                </a:gridCol>
                <a:gridCol w="3048000">
                  <a:extLst>
                    <a:ext uri="{9D8B030D-6E8A-4147-A177-3AD203B41FA5}">
                      <a16:colId xmlns:a16="http://schemas.microsoft.com/office/drawing/2014/main" val="3065634791"/>
                    </a:ext>
                  </a:extLst>
                </a:gridCol>
              </a:tblGrid>
              <a:tr h="106130">
                <a:tc>
                  <a:txBody>
                    <a:bodyPr/>
                    <a:lstStyle/>
                    <a:p>
                      <a:pPr algn="just">
                        <a:lnSpc>
                          <a:spcPct val="115000"/>
                        </a:lnSpc>
                        <a:spcAft>
                          <a:spcPts val="0"/>
                        </a:spcAft>
                        <a:tabLst>
                          <a:tab pos="424815" algn="l"/>
                        </a:tabLs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46" marR="31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424815" algn="l"/>
                        </a:tabLs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 việc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46" marR="31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424815" algn="l"/>
                        </a:tabLs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 dụng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46" marR="31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241646"/>
                  </a:ext>
                </a:extLst>
              </a:tr>
              <a:tr h="1804213">
                <a:tc>
                  <a:txBody>
                    <a:bodyPr/>
                    <a:lstStyle/>
                    <a:p>
                      <a:pPr algn="just">
                        <a:lnSpc>
                          <a:spcPct val="115000"/>
                        </a:lnSpc>
                        <a:spcAft>
                          <a:spcPts val="0"/>
                        </a:spcAft>
                        <a:tabLst>
                          <a:tab pos="424815" algn="l"/>
                        </a:tabLst>
                      </a:pP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b="1" i="1" spc="-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46" marR="31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424815" algn="l"/>
                        </a:tabLs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Dựa vào dàn ý để viết bài.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424815" algn="l"/>
                        </a:tabLs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MB</a:t>
                      </a: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Nêu vấn đề</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424815" algn="l"/>
                        </a:tabLs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TB:</a:t>
                      </a: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Giải quyết vấn đề</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424815" algn="l"/>
                        </a:tabLs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 bài gồm các đoạn văn, mỗi đoạn văn tương ứng với một luận điểm để làm sáng tỏ luận đề. Sử dụng các luận cứ (lí lẽ + dẫn chứng) trong mỗi đoạn văn để làm sáng tỏ cho mỗi luận điểm.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424815" algn="l"/>
                        </a:tabLs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KB</a:t>
                      </a: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Tổng hợp vấn đề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46" marR="31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424815" algn="l"/>
                        </a:tabLs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Giúp triển khai</a:t>
                      </a:r>
                      <a:r>
                        <a:rPr lang="en-US" sz="2400" spc="-5">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các ý thành bài </a:t>
                      </a:r>
                      <a:r>
                        <a:rPr lang="en-US" sz="2400" spc="-1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46" marR="31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8263297"/>
                  </a:ext>
                </a:extLst>
              </a:tr>
              <a:tr h="530651">
                <a:tc>
                  <a:txBody>
                    <a:bodyPr/>
                    <a:lstStyle/>
                    <a:p>
                      <a:pPr algn="just">
                        <a:lnSpc>
                          <a:spcPct val="115000"/>
                        </a:lnSpc>
                        <a:spcAft>
                          <a:spcPts val="0"/>
                        </a:spcAft>
                        <a:tabLst>
                          <a:tab pos="424815" algn="l"/>
                        </a:tabLst>
                      </a:pPr>
                      <a:r>
                        <a:rPr lang="en-US" sz="2400" b="1"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Bước 4: Kiểm tra và sửa chữa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46" marR="31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424815" algn="l"/>
                        </a:tabLs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 lại bài viết, đối chiếu với các yêu cầu đã nêu ở mỗi bước để chỉnh sửa (dựa vào bảng hướng dẫn).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46" marR="31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424815" algn="l"/>
                        </a:tabLs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Giúp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sót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giúp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46" marR="31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3706295"/>
                  </a:ext>
                </a:extLst>
              </a:tr>
            </a:tbl>
          </a:graphicData>
        </a:graphic>
      </p:graphicFrame>
      <p:sp>
        <p:nvSpPr>
          <p:cNvPr id="3" name="Rectangle 2"/>
          <p:cNvSpPr/>
          <p:nvPr/>
        </p:nvSpPr>
        <p:spPr>
          <a:xfrm>
            <a:off x="2678545" y="0"/>
            <a:ext cx="6096000" cy="1043619"/>
          </a:xfrm>
          <a:prstGeom prst="rect">
            <a:avLst/>
          </a:prstGeom>
        </p:spPr>
        <p:txBody>
          <a:bodyPr>
            <a:spAutoFit/>
          </a:bodyPr>
          <a:lstStyle/>
          <a:p>
            <a:pPr algn="ctr">
              <a:lnSpc>
                <a:spcPct val="115000"/>
              </a:lnSpc>
              <a:spcAft>
                <a:spcPts val="0"/>
              </a:spcAft>
              <a:tabLst>
                <a:tab pos="424815" algn="l"/>
              </a:tabLst>
            </a:pP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đạo</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lí</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6775467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091" y="0"/>
            <a:ext cx="11914909" cy="6858000"/>
          </a:xfrm>
        </p:spPr>
      </p:pic>
      <p:sp>
        <p:nvSpPr>
          <p:cNvPr id="5" name="Rectangle 4"/>
          <p:cNvSpPr/>
          <p:nvPr/>
        </p:nvSpPr>
        <p:spPr>
          <a:xfrm>
            <a:off x="2228848" y="3628012"/>
            <a:ext cx="7875105" cy="646331"/>
          </a:xfrm>
          <a:prstGeom prst="rect">
            <a:avLst/>
          </a:prstGeom>
        </p:spPr>
        <p:txBody>
          <a:bodyPr wrap="none">
            <a:spAutoFit/>
          </a:bodyPr>
          <a:lstStyle/>
          <a:p>
            <a:r>
              <a:rPr lang="en-US" sz="3600" b="1" dirty="0">
                <a:solidFill>
                  <a:srgbClr val="FF0000"/>
                </a:solidFill>
                <a:latin typeface="Times New Roman" panose="02020603050405020304" pitchFamily="18" charset="0"/>
                <a:cs typeface="Times New Roman" panose="02020603050405020304" pitchFamily="18" charset="0"/>
              </a:rPr>
              <a:t>II. LUYỆN TẬP - THỰC HÀNH VIẾT</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57716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32873" y="288864"/>
            <a:ext cx="10464800" cy="1578894"/>
          </a:xfrm>
          <a:prstGeom prst="rect">
            <a:avLst/>
          </a:prstGeom>
        </p:spPr>
        <p:txBody>
          <a:bodyPr wrap="square">
            <a:spAutoFit/>
          </a:bodyPr>
          <a:lstStyle/>
          <a:p>
            <a:pPr algn="just">
              <a:lnSpc>
                <a:spcPct val="115000"/>
              </a:lnSpc>
              <a:spcAft>
                <a:spcPts val="0"/>
              </a:spcAft>
              <a:tabLst>
                <a:tab pos="457200" algn="l"/>
                <a:tab pos="571500" algn="l"/>
              </a:tabLst>
            </a:pP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hành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viết</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theo</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bước</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tabLst>
                <a:tab pos="457200" algn="l"/>
                <a:tab pos="571500" algn="l"/>
              </a:tabLst>
            </a:pPr>
            <a:r>
              <a:rPr lang="en-US" sz="28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Suy</a:t>
            </a:r>
            <a:r>
              <a:rPr lang="en-US" sz="28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 </a:t>
            </a:r>
            <a:r>
              <a:rPr lang="en-US" sz="28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nghĩ</a:t>
            </a:r>
            <a:r>
              <a:rPr lang="en-US" sz="28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 </a:t>
            </a:r>
            <a:r>
              <a:rPr lang="en-US" sz="28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về</a:t>
            </a:r>
            <a:r>
              <a:rPr lang="en-US" sz="28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 </a:t>
            </a:r>
            <a:r>
              <a:rPr lang="en-US" sz="28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câu</a:t>
            </a:r>
            <a:r>
              <a:rPr lang="en-US" sz="28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 </a:t>
            </a:r>
            <a:r>
              <a:rPr lang="en-US" sz="28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nói</a:t>
            </a:r>
            <a:r>
              <a:rPr lang="en-US" sz="28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 </a:t>
            </a:r>
            <a:r>
              <a:rPr lang="en-US" sz="28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của</a:t>
            </a:r>
            <a:r>
              <a:rPr lang="en-US" sz="28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 </a:t>
            </a:r>
            <a:r>
              <a:rPr lang="en-US" sz="28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danh</a:t>
            </a:r>
            <a:r>
              <a:rPr lang="en-US" sz="28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 </a:t>
            </a:r>
            <a:r>
              <a:rPr lang="en-US" sz="28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tướng</a:t>
            </a:r>
            <a:r>
              <a:rPr lang="en-US" sz="28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 </a:t>
            </a:r>
            <a:r>
              <a:rPr lang="en-US" sz="28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Trần</a:t>
            </a:r>
            <a:r>
              <a:rPr lang="en-US" sz="28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 </a:t>
            </a:r>
            <a:r>
              <a:rPr lang="en-US" sz="28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Bình</a:t>
            </a:r>
            <a:r>
              <a:rPr lang="en-US" sz="28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 </a:t>
            </a:r>
            <a:r>
              <a:rPr lang="en-US" sz="28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Trọng</a:t>
            </a:r>
            <a:r>
              <a:rPr lang="en-US" sz="28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 “Ta </a:t>
            </a:r>
            <a:r>
              <a:rPr lang="en-US" sz="28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thà</a:t>
            </a:r>
            <a:r>
              <a:rPr lang="en-US" sz="28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 </a:t>
            </a:r>
            <a:r>
              <a:rPr lang="en-US" sz="28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làm</a:t>
            </a:r>
            <a:r>
              <a:rPr lang="en-US" sz="28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 ma </a:t>
            </a:r>
            <a:r>
              <a:rPr lang="en-US" sz="28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nước</a:t>
            </a:r>
            <a:r>
              <a:rPr lang="en-US" sz="28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 Nam </a:t>
            </a:r>
            <a:r>
              <a:rPr lang="en-US" sz="28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chứ</a:t>
            </a:r>
            <a:r>
              <a:rPr lang="en-US" sz="28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 </a:t>
            </a:r>
            <a:r>
              <a:rPr lang="en-US" sz="28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không</a:t>
            </a:r>
            <a:r>
              <a:rPr lang="en-US" sz="28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 </a:t>
            </a:r>
            <a:r>
              <a:rPr lang="en-US" sz="28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thèm</a:t>
            </a:r>
            <a:r>
              <a:rPr lang="en-US" sz="28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 </a:t>
            </a:r>
            <a:r>
              <a:rPr lang="en-US" sz="28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làm</a:t>
            </a:r>
            <a:r>
              <a:rPr lang="en-US" sz="28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 </a:t>
            </a:r>
            <a:r>
              <a:rPr lang="en-US" sz="28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vương</a:t>
            </a:r>
            <a:r>
              <a:rPr lang="en-US" sz="28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 </a:t>
            </a:r>
            <a:r>
              <a:rPr lang="en-US" sz="28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đất</a:t>
            </a:r>
            <a:r>
              <a:rPr lang="en-US" sz="28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 </a:t>
            </a:r>
            <a:r>
              <a:rPr lang="en-US" sz="28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Bắc</a:t>
            </a:r>
            <a:r>
              <a:rPr lang="en-US" sz="28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hlinkClick r:id="rId2"/>
              </a:rPr>
              <a:t>.”.</a:t>
            </a:r>
            <a:endParaRPr lang="en-US" sz="28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489528" y="2078674"/>
            <a:ext cx="11536218" cy="4552015"/>
          </a:xfrm>
          <a:prstGeom prst="rect">
            <a:avLst/>
          </a:prstGeom>
        </p:spPr>
        <p:txBody>
          <a:bodyPr wrap="square">
            <a:spAutoFit/>
          </a:bodyPr>
          <a:lstStyle/>
          <a:p>
            <a:pPr algn="just">
              <a:lnSpc>
                <a:spcPct val="115000"/>
              </a:lnSpc>
              <a:spcAft>
                <a:spcPts val="0"/>
              </a:spcAft>
            </a:pPr>
            <a:r>
              <a:rPr lang="en-US" sz="2800" b="1" dirty="0">
                <a:solidFill>
                  <a:srgbClr val="0D0D0D"/>
                </a:solidFill>
                <a:latin typeface="Times New Roman" panose="02020603050405020304" pitchFamily="18" charset="0"/>
                <a:ea typeface="MS Mincho"/>
                <a:cs typeface="Times New Roman" panose="02020603050405020304" pitchFamily="18" charset="0"/>
              </a:rPr>
              <a:t>- GV </a:t>
            </a:r>
            <a:r>
              <a:rPr lang="en-US" sz="2800" b="1" dirty="0" err="1">
                <a:solidFill>
                  <a:srgbClr val="0D0D0D"/>
                </a:solidFill>
                <a:latin typeface="Times New Roman" panose="02020603050405020304" pitchFamily="18" charset="0"/>
                <a:ea typeface="MS Mincho"/>
                <a:cs typeface="Times New Roman" panose="02020603050405020304" pitchFamily="18" charset="0"/>
              </a:rPr>
              <a:t>hướng</a:t>
            </a: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err="1">
                <a:solidFill>
                  <a:srgbClr val="0D0D0D"/>
                </a:solidFill>
                <a:latin typeface="Times New Roman" panose="02020603050405020304" pitchFamily="18" charset="0"/>
                <a:ea typeface="MS Mincho"/>
                <a:cs typeface="Times New Roman" panose="02020603050405020304" pitchFamily="18" charset="0"/>
              </a:rPr>
              <a:t>dẫn</a:t>
            </a:r>
            <a:r>
              <a:rPr lang="en-US" sz="2800" b="1" dirty="0">
                <a:solidFill>
                  <a:srgbClr val="0D0D0D"/>
                </a:solidFill>
                <a:latin typeface="Times New Roman" panose="02020603050405020304" pitchFamily="18" charset="0"/>
                <a:ea typeface="MS Mincho"/>
                <a:cs typeface="Times New Roman" panose="02020603050405020304" pitchFamily="18" charset="0"/>
              </a:rPr>
              <a:t> HS </a:t>
            </a:r>
            <a:r>
              <a:rPr lang="en-US" sz="2800" b="1" dirty="0" err="1">
                <a:solidFill>
                  <a:srgbClr val="0D0D0D"/>
                </a:solidFill>
                <a:latin typeface="Times New Roman" panose="02020603050405020304" pitchFamily="18" charset="0"/>
                <a:ea typeface="MS Mincho"/>
                <a:cs typeface="Times New Roman" panose="02020603050405020304" pitchFamily="18" charset="0"/>
              </a:rPr>
              <a:t>xác</a:t>
            </a: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err="1">
                <a:solidFill>
                  <a:srgbClr val="0D0D0D"/>
                </a:solidFill>
                <a:latin typeface="Times New Roman" panose="02020603050405020304" pitchFamily="18" charset="0"/>
                <a:ea typeface="MS Mincho"/>
                <a:cs typeface="Times New Roman" panose="02020603050405020304" pitchFamily="18" charset="0"/>
              </a:rPr>
              <a:t>định</a:t>
            </a: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err="1">
                <a:solidFill>
                  <a:srgbClr val="0D0D0D"/>
                </a:solidFill>
                <a:latin typeface="Times New Roman" panose="02020603050405020304" pitchFamily="18" charset="0"/>
                <a:ea typeface="MS Mincho"/>
                <a:cs typeface="Times New Roman" panose="02020603050405020304" pitchFamily="18" charset="0"/>
              </a:rPr>
              <a:t>yêu</a:t>
            </a: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err="1">
                <a:solidFill>
                  <a:srgbClr val="0D0D0D"/>
                </a:solidFill>
                <a:latin typeface="Times New Roman" panose="02020603050405020304" pitchFamily="18" charset="0"/>
                <a:ea typeface="MS Mincho"/>
                <a:cs typeface="Times New Roman" panose="02020603050405020304" pitchFamily="18" charset="0"/>
              </a:rPr>
              <a:t>cầu</a:t>
            </a: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err="1">
                <a:solidFill>
                  <a:srgbClr val="0D0D0D"/>
                </a:solidFill>
                <a:latin typeface="Times New Roman" panose="02020603050405020304" pitchFamily="18" charset="0"/>
                <a:ea typeface="MS Mincho"/>
                <a:cs typeface="Times New Roman" panose="02020603050405020304" pitchFamily="18" charset="0"/>
              </a:rPr>
              <a:t>của</a:t>
            </a: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err="1">
                <a:solidFill>
                  <a:srgbClr val="0D0D0D"/>
                </a:solidFill>
                <a:latin typeface="Times New Roman" panose="02020603050405020304" pitchFamily="18" charset="0"/>
                <a:ea typeface="MS Mincho"/>
                <a:cs typeface="Times New Roman" panose="02020603050405020304" pitchFamily="18" charset="0"/>
              </a:rPr>
              <a:t>đề</a:t>
            </a: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err="1">
                <a:solidFill>
                  <a:srgbClr val="0D0D0D"/>
                </a:solidFill>
                <a:latin typeface="Times New Roman" panose="02020603050405020304" pitchFamily="18" charset="0"/>
                <a:ea typeface="MS Mincho"/>
                <a:cs typeface="Times New Roman" panose="02020603050405020304" pitchFamily="18" charset="0"/>
              </a:rPr>
              <a:t>bài</a:t>
            </a:r>
            <a:r>
              <a:rPr lang="en-US" sz="2800" b="1" dirty="0">
                <a:solidFill>
                  <a:srgbClr val="0D0D0D"/>
                </a:solidFill>
                <a:latin typeface="Times New Roman" panose="02020603050405020304" pitchFamily="18" charset="0"/>
                <a:ea typeface="MS Mincho"/>
                <a:cs typeface="Times New Roman" panose="02020603050405020304" pitchFamily="18" charset="0"/>
              </a:rPr>
              <a:t>:</a:t>
            </a:r>
            <a:endParaRPr lang="en-US" sz="2800" b="1"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Về</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nội</a:t>
            </a:r>
            <a:r>
              <a:rPr lang="en-US" sz="2800" dirty="0">
                <a:solidFill>
                  <a:srgbClr val="0D0D0D"/>
                </a:solidFill>
                <a:latin typeface="Times New Roman" panose="02020603050405020304" pitchFamily="18" charset="0"/>
                <a:ea typeface="MS Mincho"/>
                <a:cs typeface="Times New Roman" panose="02020603050405020304" pitchFamily="18" charset="0"/>
              </a:rPr>
              <a:t> dung, </a:t>
            </a:r>
            <a:r>
              <a:rPr lang="en-US" sz="2800" dirty="0" err="1">
                <a:solidFill>
                  <a:srgbClr val="0D0D0D"/>
                </a:solidFill>
                <a:latin typeface="Times New Roman" panose="02020603050405020304" pitchFamily="18" charset="0"/>
                <a:ea typeface="MS Mincho"/>
                <a:cs typeface="Times New Roman" panose="02020603050405020304" pitchFamily="18" charset="0"/>
              </a:rPr>
              <a:t>đề</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bài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yêu</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cầu</a:t>
            </a:r>
            <a:r>
              <a:rPr lang="en-US" sz="2800" dirty="0">
                <a:solidFill>
                  <a:srgbClr val="0D0D0D"/>
                </a:solidFill>
                <a:latin typeface="Times New Roman" panose="02020603050405020304" pitchFamily="18" charset="0"/>
                <a:ea typeface="MS Mincho"/>
                <a:cs typeface="Times New Roman" panose="02020603050405020304" pitchFamily="18" charset="0"/>
              </a:rPr>
              <a:t> HS </a:t>
            </a:r>
            <a:r>
              <a:rPr lang="en-US" sz="2800" dirty="0" err="1">
                <a:solidFill>
                  <a:srgbClr val="0D0D0D"/>
                </a:solidFill>
                <a:latin typeface="Times New Roman" panose="02020603050405020304" pitchFamily="18" charset="0"/>
                <a:ea typeface="MS Mincho"/>
                <a:cs typeface="Times New Roman" panose="02020603050405020304" pitchFamily="18" charset="0"/>
              </a:rPr>
              <a:t>bàn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luận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về</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vấn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đề</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gì</a:t>
            </a:r>
            <a:r>
              <a:rPr lang="en-US" sz="2800" dirty="0">
                <a:solidFill>
                  <a:srgbClr val="0D0D0D"/>
                </a:solidFill>
                <a:latin typeface="Times New Roman" panose="02020603050405020304" pitchFamily="18" charset="0"/>
                <a:ea typeface="MS Mincho"/>
                <a:cs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2800" dirty="0">
                <a:solidFill>
                  <a:srgbClr val="0D0D0D"/>
                </a:solidFill>
                <a:latin typeface="Times New Roman" panose="02020603050405020304" pitchFamily="18" charset="0"/>
                <a:ea typeface="MS Mincho"/>
                <a:cs typeface="Times New Roman" panose="02020603050405020304" pitchFamily="18" charset="0"/>
              </a:rPr>
              <a:t>+ Kiểu văn bản chính mà em sẽ viết là dạng nào?</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Để</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bài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viết</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thuyết</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phục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để</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làm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sáng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tỏ</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vấn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đề</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nghị</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luận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em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sẽ</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lấy</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những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dẫn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chứng</a:t>
            </a:r>
            <a:r>
              <a:rPr lang="en-US" sz="2800" dirty="0">
                <a:solidFill>
                  <a:srgbClr val="0D0D0D"/>
                </a:solidFill>
                <a:latin typeface="Times New Roman" panose="02020603050405020304" pitchFamily="18" charset="0"/>
                <a:ea typeface="MS Mincho"/>
                <a:cs typeface="Times New Roman" panose="02020603050405020304" pitchFamily="18" charset="0"/>
              </a:rPr>
              <a:t> ở </a:t>
            </a:r>
            <a:r>
              <a:rPr lang="en-US" sz="2800" dirty="0" err="1">
                <a:solidFill>
                  <a:srgbClr val="0D0D0D"/>
                </a:solidFill>
                <a:latin typeface="Times New Roman" panose="02020603050405020304" pitchFamily="18" charset="0"/>
                <a:ea typeface="MS Mincho"/>
                <a:cs typeface="Times New Roman" panose="02020603050405020304" pitchFamily="18" charset="0"/>
              </a:rPr>
              <a:t>đâu</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Em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hãy</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hình</a:t>
            </a:r>
            <a:r>
              <a:rPr lang="en-US" sz="2800" dirty="0">
                <a:solidFill>
                  <a:srgbClr val="0D0D0D"/>
                </a:solidFill>
                <a:latin typeface="Times New Roman" panose="02020603050405020304" pitchFamily="18" charset="0"/>
                <a:ea typeface="MS Mincho"/>
                <a:cs typeface="Times New Roman" panose="02020603050405020304" pitchFamily="18" charset="0"/>
              </a:rPr>
              <a:t> dung </a:t>
            </a:r>
            <a:r>
              <a:rPr lang="en-US" sz="2800" dirty="0" err="1">
                <a:solidFill>
                  <a:srgbClr val="0D0D0D"/>
                </a:solidFill>
                <a:latin typeface="Times New Roman" panose="02020603050405020304" pitchFamily="18" charset="0"/>
                <a:ea typeface="MS Mincho"/>
                <a:cs typeface="Times New Roman" panose="02020603050405020304" pitchFamily="18" charset="0"/>
              </a:rPr>
              <a:t>những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dẫn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chứng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mà</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em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sẽ</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lấy</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cho</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bài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viết</a:t>
            </a:r>
            <a:r>
              <a:rPr lang="en-US" sz="2800" dirty="0">
                <a:solidFill>
                  <a:srgbClr val="0D0D0D"/>
                </a:solidFill>
                <a:latin typeface="Times New Roman" panose="02020603050405020304" pitchFamily="18" charset="0"/>
                <a:ea typeface="MS Mincho"/>
                <a:cs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Hãy</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tìm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hiểu</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thêm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các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tư</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liệu</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liên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quan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đến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đề</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tài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đã</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xác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định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bài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viết</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tranh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ảnh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và</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thông</a:t>
            </a:r>
            <a:r>
              <a:rPr lang="en-US" sz="2800" dirty="0">
                <a:solidFill>
                  <a:srgbClr val="0D0D0D"/>
                </a:solidFill>
                <a:latin typeface="Times New Roman" panose="02020603050405020304" pitchFamily="18" charset="0"/>
                <a:ea typeface="MS Mincho"/>
                <a:cs typeface="Times New Roman" panose="02020603050405020304" pitchFamily="18" charset="0"/>
              </a:rPr>
              <a:t> tin, </a:t>
            </a:r>
            <a:r>
              <a:rPr lang="vi-VN" sz="2800" dirty="0">
                <a:solidFill>
                  <a:srgbClr val="0D0D0D"/>
                </a:solidFill>
                <a:latin typeface="Times New Roman" panose="02020603050405020304" pitchFamily="18" charset="0"/>
                <a:ea typeface="MS Mincho"/>
                <a:cs typeface="Times New Roman" panose="02020603050405020304" pitchFamily="18" charset="0"/>
              </a:rPr>
              <a:t>tìm hiểu nội dung, ý nghĩa câu nói của Trần Bình Trọng- danh tướng thời Trần</a:t>
            </a:r>
            <a:r>
              <a:rPr lang="en-US" sz="2800" dirty="0">
                <a:solidFill>
                  <a:srgbClr val="0D0D0D"/>
                </a:solidFill>
                <a:latin typeface="Times New Roman" panose="02020603050405020304" pitchFamily="18" charset="0"/>
                <a:ea typeface="MS Mincho"/>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776366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
        <p:nvSpPr>
          <p:cNvPr id="5" name="Rectangle 4"/>
          <p:cNvSpPr/>
          <p:nvPr/>
        </p:nvSpPr>
        <p:spPr>
          <a:xfrm>
            <a:off x="637309" y="1027906"/>
            <a:ext cx="10575636" cy="4517647"/>
          </a:xfrm>
          <a:prstGeom prst="rect">
            <a:avLst/>
          </a:prstGeom>
        </p:spPr>
        <p:txBody>
          <a:bodyPr wrap="square">
            <a:spAutoFit/>
          </a:bodyPr>
          <a:lstStyle/>
          <a:p>
            <a:pPr algn="just">
              <a:lnSpc>
                <a:spcPct val="130000"/>
              </a:lnSpc>
              <a:spcAft>
                <a:spcPts val="0"/>
              </a:spcAft>
              <a:tabLst>
                <a:tab pos="457200" algn="l"/>
                <a:tab pos="571500" algn="l"/>
              </a:tabLst>
            </a:pPr>
            <a:r>
              <a:rPr lang="en-US" sz="28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solidFill>
                  <a:srgbClr val="0070C0"/>
                </a:solidFill>
                <a:latin typeface="Times New Roman" panose="02020603050405020304" pitchFamily="18" charset="0"/>
                <a:ea typeface="MS Mincho"/>
                <a:cs typeface="Times New Roman" panose="02020603050405020304" pitchFamily="18" charset="0"/>
              </a:rPr>
              <a:t>1</a:t>
            </a:r>
            <a:r>
              <a:rPr lang="vi-VN" sz="2800" b="1" dirty="0">
                <a:solidFill>
                  <a:srgbClr val="0070C0"/>
                </a:solidFill>
                <a:latin typeface="Times New Roman" panose="02020603050405020304" pitchFamily="18" charset="0"/>
                <a:ea typeface="MS Mincho"/>
                <a:cs typeface="Times New Roman" panose="02020603050405020304" pitchFamily="18" charset="0"/>
              </a:rPr>
              <a:t>. </a:t>
            </a:r>
            <a:r>
              <a:rPr lang="en-US" sz="2800" b="1" dirty="0" err="1">
                <a:solidFill>
                  <a:srgbClr val="0070C0"/>
                </a:solidFill>
                <a:latin typeface="Times New Roman" panose="02020603050405020304" pitchFamily="18" charset="0"/>
                <a:ea typeface="MS Mincho"/>
                <a:cs typeface="Times New Roman" panose="02020603050405020304" pitchFamily="18" charset="0"/>
              </a:rPr>
              <a:t>Bước</a:t>
            </a:r>
            <a:r>
              <a:rPr lang="en-US" sz="2800" b="1" dirty="0">
                <a:solidFill>
                  <a:srgbClr val="0070C0"/>
                </a:solidFill>
                <a:latin typeface="Times New Roman" panose="02020603050405020304" pitchFamily="18" charset="0"/>
                <a:ea typeface="MS Mincho"/>
                <a:cs typeface="Times New Roman" panose="02020603050405020304" pitchFamily="18" charset="0"/>
              </a:rPr>
              <a:t> 1: </a:t>
            </a:r>
            <a:r>
              <a:rPr lang="en-US" sz="2800" b="1" dirty="0" err="1">
                <a:solidFill>
                  <a:srgbClr val="0070C0"/>
                </a:solidFill>
                <a:latin typeface="Times New Roman" panose="02020603050405020304" pitchFamily="18" charset="0"/>
                <a:ea typeface="MS Mincho"/>
                <a:cs typeface="Times New Roman" panose="02020603050405020304" pitchFamily="18" charset="0"/>
              </a:rPr>
              <a:t>Chuẩn</a:t>
            </a:r>
            <a:r>
              <a:rPr lang="en-US" sz="2800" b="1" dirty="0">
                <a:solidFill>
                  <a:srgbClr val="0070C0"/>
                </a:solidFill>
                <a:latin typeface="Times New Roman" panose="02020603050405020304" pitchFamily="18" charset="0"/>
                <a:ea typeface="MS Mincho"/>
                <a:cs typeface="Times New Roman" panose="02020603050405020304" pitchFamily="18" charset="0"/>
              </a:rPr>
              <a:t> </a:t>
            </a:r>
            <a:r>
              <a:rPr lang="en-US" sz="2800" b="1" dirty="0" err="1">
                <a:solidFill>
                  <a:srgbClr val="0070C0"/>
                </a:solidFill>
                <a:latin typeface="Times New Roman" panose="02020603050405020304" pitchFamily="18" charset="0"/>
                <a:ea typeface="MS Mincho"/>
                <a:cs typeface="Times New Roman" panose="02020603050405020304" pitchFamily="18" charset="0"/>
              </a:rPr>
              <a:t>bị</a:t>
            </a:r>
            <a:r>
              <a:rPr lang="vi-VN" sz="2800" b="1" dirty="0">
                <a:solidFill>
                  <a:srgbClr val="0070C0"/>
                </a:solidFill>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Đọc</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kĩ</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và</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tìm</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hiểu</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đề</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bài</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để</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định</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hướng</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cho</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bài</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viết</a:t>
            </a:r>
            <a:r>
              <a:rPr lang="en-US" sz="2800" dirty="0">
                <a:latin typeface="Times New Roman" panose="02020603050405020304" pitchFamily="18" charset="0"/>
                <a:ea typeface="MS Mincho"/>
                <a:cs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b="1" dirty="0">
                <a:latin typeface="Times New Roman" panose="02020603050405020304" pitchFamily="18" charset="0"/>
                <a:ea typeface="MS Mincho"/>
                <a:cs typeface="Times New Roman" panose="02020603050405020304" pitchFamily="18" charset="0"/>
              </a:rPr>
              <a:t>- </a:t>
            </a:r>
            <a:r>
              <a:rPr lang="en-US" sz="2800" b="1" dirty="0" err="1">
                <a:latin typeface="Times New Roman" panose="02020603050405020304" pitchFamily="18" charset="0"/>
                <a:ea typeface="MS Mincho"/>
                <a:cs typeface="Times New Roman" panose="02020603050405020304" pitchFamily="18" charset="0"/>
              </a:rPr>
              <a:t>Trọng</a:t>
            </a:r>
            <a:r>
              <a:rPr lang="en-US" sz="2800" b="1" dirty="0">
                <a:latin typeface="Times New Roman" panose="02020603050405020304" pitchFamily="18" charset="0"/>
                <a:ea typeface="MS Mincho"/>
                <a:cs typeface="Times New Roman" panose="02020603050405020304" pitchFamily="18" charset="0"/>
              </a:rPr>
              <a:t> </a:t>
            </a:r>
            <a:r>
              <a:rPr lang="en-US" sz="2800" b="1" dirty="0" err="1">
                <a:latin typeface="Times New Roman" panose="02020603050405020304" pitchFamily="18" charset="0"/>
                <a:ea typeface="MS Mincho"/>
                <a:cs typeface="Times New Roman" panose="02020603050405020304" pitchFamily="18" charset="0"/>
              </a:rPr>
              <a:t>tâm</a:t>
            </a:r>
            <a:r>
              <a:rPr lang="en-US" sz="2800" b="1" dirty="0">
                <a:latin typeface="Times New Roman" panose="02020603050405020304" pitchFamily="18" charset="0"/>
                <a:ea typeface="MS Mincho"/>
                <a:cs typeface="Times New Roman" panose="02020603050405020304" pitchFamily="18" charset="0"/>
              </a:rPr>
              <a:t> </a:t>
            </a:r>
            <a:r>
              <a:rPr lang="en-US" sz="2800" b="1" dirty="0" err="1">
                <a:latin typeface="Times New Roman" panose="02020603050405020304" pitchFamily="18" charset="0"/>
                <a:ea typeface="MS Mincho"/>
                <a:cs typeface="Times New Roman" panose="02020603050405020304" pitchFamily="18" charset="0"/>
              </a:rPr>
              <a:t>cần</a:t>
            </a:r>
            <a:r>
              <a:rPr lang="en-US" sz="2800" b="1" dirty="0">
                <a:latin typeface="Times New Roman" panose="02020603050405020304" pitchFamily="18" charset="0"/>
                <a:ea typeface="MS Mincho"/>
                <a:cs typeface="Times New Roman" panose="02020603050405020304" pitchFamily="18" charset="0"/>
              </a:rPr>
              <a:t> </a:t>
            </a:r>
            <a:r>
              <a:rPr lang="en-US" sz="2800" b="1" dirty="0" err="1">
                <a:latin typeface="Times New Roman" panose="02020603050405020304" pitchFamily="18" charset="0"/>
                <a:ea typeface="MS Mincho"/>
                <a:cs typeface="Times New Roman" panose="02020603050405020304" pitchFamily="18" charset="0"/>
              </a:rPr>
              <a:t>làm</a:t>
            </a:r>
            <a:r>
              <a:rPr lang="en-US" sz="2800" b="1" dirty="0">
                <a:latin typeface="Times New Roman" panose="02020603050405020304" pitchFamily="18" charset="0"/>
                <a:ea typeface="MS Mincho"/>
                <a:cs typeface="Times New Roman" panose="02020603050405020304" pitchFamily="18" charset="0"/>
              </a:rPr>
              <a:t> </a:t>
            </a:r>
            <a:r>
              <a:rPr lang="en-US" sz="2800" b="1" dirty="0" err="1">
                <a:latin typeface="Times New Roman" panose="02020603050405020304" pitchFamily="18" charset="0"/>
                <a:ea typeface="MS Mincho"/>
                <a:cs typeface="Times New Roman" panose="02020603050405020304" pitchFamily="18" charset="0"/>
              </a:rPr>
              <a:t>rõ</a:t>
            </a:r>
            <a:r>
              <a:rPr lang="en-US" sz="2800" b="1" dirty="0">
                <a:latin typeface="Times New Roman" panose="02020603050405020304" pitchFamily="18" charset="0"/>
                <a:ea typeface="MS Mincho"/>
                <a:cs typeface="Times New Roman" panose="02020603050405020304" pitchFamily="18" charset="0"/>
              </a:rPr>
              <a:t>:</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tinh</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thần</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bất</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khuất</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không</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chịu</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sống</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nô</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lệ</a:t>
            </a:r>
            <a:r>
              <a:rPr lang="en-US" sz="2800" dirty="0">
                <a:latin typeface="Times New Roman" panose="02020603050405020304" pitchFamily="18" charset="0"/>
                <a:ea typeface="MS Mincho"/>
                <a:cs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b="1" dirty="0">
                <a:latin typeface="Times New Roman" panose="02020603050405020304" pitchFamily="18" charset="0"/>
                <a:ea typeface="MS Mincho"/>
                <a:cs typeface="Times New Roman" panose="02020603050405020304" pitchFamily="18" charset="0"/>
              </a:rPr>
              <a:t>- </a:t>
            </a:r>
            <a:r>
              <a:rPr lang="en-US" sz="2800" b="1" dirty="0" err="1">
                <a:latin typeface="Times New Roman" panose="02020603050405020304" pitchFamily="18" charset="0"/>
                <a:ea typeface="MS Mincho"/>
                <a:cs typeface="Times New Roman" panose="02020603050405020304" pitchFamily="18" charset="0"/>
              </a:rPr>
              <a:t>Kiểu</a:t>
            </a:r>
            <a:r>
              <a:rPr lang="en-US" sz="2800" b="1" dirty="0">
                <a:latin typeface="Times New Roman" panose="02020603050405020304" pitchFamily="18" charset="0"/>
                <a:ea typeface="MS Mincho"/>
                <a:cs typeface="Times New Roman" panose="02020603050405020304" pitchFamily="18" charset="0"/>
              </a:rPr>
              <a:t> </a:t>
            </a:r>
            <a:r>
              <a:rPr lang="en-US" sz="2800" b="1" dirty="0" err="1">
                <a:latin typeface="Times New Roman" panose="02020603050405020304" pitchFamily="18" charset="0"/>
                <a:ea typeface="MS Mincho"/>
                <a:cs typeface="Times New Roman" panose="02020603050405020304" pitchFamily="18" charset="0"/>
              </a:rPr>
              <a:t>văn</a:t>
            </a:r>
            <a:r>
              <a:rPr lang="en-US" sz="2800" b="1" dirty="0">
                <a:latin typeface="Times New Roman" panose="02020603050405020304" pitchFamily="18" charset="0"/>
                <a:ea typeface="MS Mincho"/>
                <a:cs typeface="Times New Roman" panose="02020603050405020304" pitchFamily="18" charset="0"/>
              </a:rPr>
              <a:t> </a:t>
            </a:r>
            <a:r>
              <a:rPr lang="en-US" sz="2800" b="1" dirty="0" err="1">
                <a:latin typeface="Times New Roman" panose="02020603050405020304" pitchFamily="18" charset="0"/>
                <a:ea typeface="MS Mincho"/>
                <a:cs typeface="Times New Roman" panose="02020603050405020304" pitchFamily="18" charset="0"/>
              </a:rPr>
              <a:t>bản</a:t>
            </a:r>
            <a:r>
              <a:rPr lang="en-US" sz="2800" b="1" dirty="0">
                <a:latin typeface="Times New Roman" panose="02020603050405020304" pitchFamily="18" charset="0"/>
                <a:ea typeface="MS Mincho"/>
                <a:cs typeface="Times New Roman" panose="02020603050405020304" pitchFamily="18" charset="0"/>
              </a:rPr>
              <a:t> </a:t>
            </a:r>
            <a:r>
              <a:rPr lang="en-US" sz="2800" b="1" dirty="0" err="1">
                <a:latin typeface="Times New Roman" panose="02020603050405020304" pitchFamily="18" charset="0"/>
                <a:ea typeface="MS Mincho"/>
                <a:cs typeface="Times New Roman" panose="02020603050405020304" pitchFamily="18" charset="0"/>
              </a:rPr>
              <a:t>chính</a:t>
            </a:r>
            <a:r>
              <a:rPr lang="en-US" sz="2800" b="1" dirty="0">
                <a:latin typeface="Times New Roman" panose="02020603050405020304" pitchFamily="18" charset="0"/>
                <a:ea typeface="MS Mincho"/>
                <a:cs typeface="Times New Roman" panose="02020603050405020304" pitchFamily="18" charset="0"/>
              </a:rPr>
              <a:t>:</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nghị</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luận</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về</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một</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tư</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tưởng</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đạo</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lí</a:t>
            </a:r>
            <a:r>
              <a:rPr lang="en-US" sz="2800" dirty="0">
                <a:latin typeface="Times New Roman" panose="02020603050405020304" pitchFamily="18" charset="0"/>
                <a:ea typeface="MS Mincho"/>
                <a:cs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b="1" dirty="0">
                <a:latin typeface="Times New Roman" panose="02020603050405020304" pitchFamily="18" charset="0"/>
                <a:ea typeface="MS Mincho"/>
                <a:cs typeface="Times New Roman" panose="02020603050405020304" pitchFamily="18" charset="0"/>
              </a:rPr>
              <a:t>- </a:t>
            </a:r>
            <a:r>
              <a:rPr lang="en-US" sz="2800" b="1" dirty="0" err="1">
                <a:latin typeface="Times New Roman" panose="02020603050405020304" pitchFamily="18" charset="0"/>
                <a:ea typeface="MS Mincho"/>
                <a:cs typeface="Times New Roman" panose="02020603050405020304" pitchFamily="18" charset="0"/>
              </a:rPr>
              <a:t>Phạm</a:t>
            </a:r>
            <a:r>
              <a:rPr lang="en-US" sz="2800" b="1" dirty="0">
                <a:latin typeface="Times New Roman" panose="02020603050405020304" pitchFamily="18" charset="0"/>
                <a:ea typeface="MS Mincho"/>
                <a:cs typeface="Times New Roman" panose="02020603050405020304" pitchFamily="18" charset="0"/>
              </a:rPr>
              <a:t> vi </a:t>
            </a:r>
            <a:r>
              <a:rPr lang="en-US" sz="2800" b="1" dirty="0" err="1">
                <a:latin typeface="Times New Roman" panose="02020603050405020304" pitchFamily="18" charset="0"/>
                <a:ea typeface="MS Mincho"/>
                <a:cs typeface="Times New Roman" panose="02020603050405020304" pitchFamily="18" charset="0"/>
              </a:rPr>
              <a:t>bằng</a:t>
            </a:r>
            <a:r>
              <a:rPr lang="en-US" sz="2800" b="1" dirty="0">
                <a:latin typeface="Times New Roman" panose="02020603050405020304" pitchFamily="18" charset="0"/>
                <a:ea typeface="MS Mincho"/>
                <a:cs typeface="Times New Roman" panose="02020603050405020304" pitchFamily="18" charset="0"/>
              </a:rPr>
              <a:t> </a:t>
            </a:r>
            <a:r>
              <a:rPr lang="en-US" sz="2800" b="1" dirty="0" err="1">
                <a:latin typeface="Times New Roman" panose="02020603050405020304" pitchFamily="18" charset="0"/>
                <a:ea typeface="MS Mincho"/>
                <a:cs typeface="Times New Roman" panose="02020603050405020304" pitchFamily="18" charset="0"/>
              </a:rPr>
              <a:t>chứng</a:t>
            </a:r>
            <a:r>
              <a:rPr lang="en-US" sz="2800" b="1" dirty="0">
                <a:latin typeface="Times New Roman" panose="02020603050405020304" pitchFamily="18" charset="0"/>
                <a:ea typeface="MS Mincho"/>
                <a:cs typeface="Times New Roman" panose="02020603050405020304" pitchFamily="18" charset="0"/>
              </a:rPr>
              <a:t> </a:t>
            </a:r>
            <a:r>
              <a:rPr lang="en-US" sz="2800" b="1" dirty="0" err="1">
                <a:latin typeface="Times New Roman" panose="02020603050405020304" pitchFamily="18" charset="0"/>
                <a:ea typeface="MS Mincho"/>
                <a:cs typeface="Times New Roman" panose="02020603050405020304" pitchFamily="18" charset="0"/>
              </a:rPr>
              <a:t>cần</a:t>
            </a:r>
            <a:r>
              <a:rPr lang="en-US" sz="2800" b="1" dirty="0">
                <a:latin typeface="Times New Roman" panose="02020603050405020304" pitchFamily="18" charset="0"/>
                <a:ea typeface="MS Mincho"/>
                <a:cs typeface="Times New Roman" panose="02020603050405020304" pitchFamily="18" charset="0"/>
              </a:rPr>
              <a:t> </a:t>
            </a:r>
            <a:r>
              <a:rPr lang="en-US" sz="2800" b="1" dirty="0" err="1">
                <a:latin typeface="Times New Roman" panose="02020603050405020304" pitchFamily="18" charset="0"/>
                <a:ea typeface="MS Mincho"/>
                <a:cs typeface="Times New Roman" panose="02020603050405020304" pitchFamily="18" charset="0"/>
              </a:rPr>
              <a:t>huy</a:t>
            </a:r>
            <a:r>
              <a:rPr lang="en-US" sz="2800" b="1" dirty="0">
                <a:latin typeface="Times New Roman" panose="02020603050405020304" pitchFamily="18" charset="0"/>
                <a:ea typeface="MS Mincho"/>
                <a:cs typeface="Times New Roman" panose="02020603050405020304" pitchFamily="18" charset="0"/>
              </a:rPr>
              <a:t> </a:t>
            </a:r>
            <a:r>
              <a:rPr lang="en-US" sz="2800" b="1" dirty="0" err="1">
                <a:latin typeface="Times New Roman" panose="02020603050405020304" pitchFamily="18" charset="0"/>
                <a:ea typeface="MS Mincho"/>
                <a:cs typeface="Times New Roman" panose="02020603050405020304" pitchFamily="18" charset="0"/>
              </a:rPr>
              <a:t>động</a:t>
            </a:r>
            <a:r>
              <a:rPr lang="en-US" sz="2800" b="1" dirty="0">
                <a:latin typeface="Times New Roman" panose="02020603050405020304" pitchFamily="18" charset="0"/>
                <a:ea typeface="MS Mincho"/>
                <a:cs typeface="Times New Roman" panose="02020603050405020304" pitchFamily="18" charset="0"/>
              </a:rPr>
              <a:t>:</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bằng</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chứng</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thực</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tế</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kiến</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thức</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lịch</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sử</a:t>
            </a:r>
            <a:r>
              <a:rPr lang="en-US" sz="2800" dirty="0">
                <a:latin typeface="Times New Roman" panose="02020603050405020304" pitchFamily="18" charset="0"/>
                <a:ea typeface="MS Mincho"/>
                <a:cs typeface="Times New Roman" panose="02020603050405020304" pitchFamily="18" charset="0"/>
              </a:rPr>
              <a:t>, </a:t>
            </a:r>
            <a:r>
              <a:rPr lang="en-US" sz="2800" dirty="0" err="1" smtClean="0">
                <a:latin typeface="Times New Roman" panose="02020603050405020304" pitchFamily="18" charset="0"/>
                <a:ea typeface="MS Mincho"/>
                <a:cs typeface="Times New Roman" panose="02020603050405020304" pitchFamily="18" charset="0"/>
              </a:rPr>
              <a:t>địa</a:t>
            </a:r>
            <a:r>
              <a:rPr lang="en-US" sz="2800" dirty="0">
                <a:latin typeface="Times New Roman" panose="02020603050405020304" pitchFamily="18" charset="0"/>
                <a:ea typeface="MS Mincho"/>
              </a:rPr>
              <a:t> </a:t>
            </a:r>
            <a:r>
              <a:rPr lang="en-US" sz="2800" dirty="0" err="1" smtClean="0">
                <a:latin typeface="Times New Roman" panose="02020603050405020304" pitchFamily="18" charset="0"/>
                <a:ea typeface="MS Mincho"/>
                <a:cs typeface="Times New Roman" panose="02020603050405020304" pitchFamily="18" charset="0"/>
              </a:rPr>
              <a:t>lí</a:t>
            </a:r>
            <a:r>
              <a:rPr lang="en-US" sz="2800" dirty="0" smtClean="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và</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thơ</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văn</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liên</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quan</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ví</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dụ</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đoạn</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trích</a:t>
            </a:r>
            <a:r>
              <a:rPr lang="en-US" sz="2800" dirty="0">
                <a:latin typeface="Times New Roman" panose="02020603050405020304" pitchFamily="18" charset="0"/>
                <a:ea typeface="MS Mincho"/>
                <a:cs typeface="Times New Roman" panose="02020603050405020304" pitchFamily="18" charset="0"/>
              </a:rPr>
              <a:t> </a:t>
            </a:r>
            <a:r>
              <a:rPr lang="en-US" sz="2800" i="1" dirty="0" err="1">
                <a:latin typeface="Times New Roman" panose="02020603050405020304" pitchFamily="18" charset="0"/>
                <a:ea typeface="MS Mincho"/>
                <a:cs typeface="Times New Roman" panose="02020603050405020304" pitchFamily="18" charset="0"/>
              </a:rPr>
              <a:t>Bên</a:t>
            </a:r>
            <a:r>
              <a:rPr lang="en-US" sz="2800" i="1" dirty="0">
                <a:latin typeface="Times New Roman" panose="02020603050405020304" pitchFamily="18" charset="0"/>
                <a:ea typeface="MS Mincho"/>
                <a:cs typeface="Times New Roman" panose="02020603050405020304" pitchFamily="18" charset="0"/>
              </a:rPr>
              <a:t> </a:t>
            </a:r>
            <a:r>
              <a:rPr lang="en-US" sz="2800" i="1" dirty="0" err="1">
                <a:latin typeface="Times New Roman" panose="02020603050405020304" pitchFamily="18" charset="0"/>
                <a:ea typeface="MS Mincho"/>
                <a:cs typeface="Times New Roman" panose="02020603050405020304" pitchFamily="18" charset="0"/>
              </a:rPr>
              <a:t>bờ</a:t>
            </a:r>
            <a:r>
              <a:rPr lang="en-US" sz="2800" i="1" dirty="0">
                <a:latin typeface="Times New Roman" panose="02020603050405020304" pitchFamily="18" charset="0"/>
                <a:ea typeface="MS Mincho"/>
                <a:cs typeface="Times New Roman" panose="02020603050405020304" pitchFamily="18" charset="0"/>
              </a:rPr>
              <a:t> </a:t>
            </a:r>
            <a:r>
              <a:rPr lang="en-US" sz="2800" i="1" dirty="0" err="1">
                <a:latin typeface="Times New Roman" panose="02020603050405020304" pitchFamily="18" charset="0"/>
                <a:ea typeface="MS Mincho"/>
                <a:cs typeface="Times New Roman" panose="02020603050405020304" pitchFamily="18" charset="0"/>
              </a:rPr>
              <a:t>Thiên</a:t>
            </a:r>
            <a:r>
              <a:rPr lang="en-US" sz="2800" i="1" dirty="0">
                <a:latin typeface="Times New Roman" panose="02020603050405020304" pitchFamily="18" charset="0"/>
                <a:ea typeface="MS Mincho"/>
                <a:cs typeface="Times New Roman" panose="02020603050405020304" pitchFamily="18" charset="0"/>
              </a:rPr>
              <a:t> </a:t>
            </a:r>
            <a:r>
              <a:rPr lang="en-US" sz="2800" i="1" dirty="0" err="1">
                <a:latin typeface="Times New Roman" panose="02020603050405020304" pitchFamily="18" charset="0"/>
                <a:ea typeface="MS Mincho"/>
                <a:cs typeface="Times New Roman" panose="02020603050405020304" pitchFamily="18" charset="0"/>
              </a:rPr>
              <a:t>Mạc</a:t>
            </a:r>
            <a:r>
              <a:rPr lang="en-US" sz="2800" dirty="0">
                <a:latin typeface="Times New Roman" panose="02020603050405020304" pitchFamily="18" charset="0"/>
                <a:ea typeface="MS Mincho"/>
                <a:cs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b="1" dirty="0">
                <a:latin typeface="Times New Roman" panose="02020603050405020304" pitchFamily="18" charset="0"/>
                <a:ea typeface="MS Mincho"/>
                <a:cs typeface="Times New Roman" panose="02020603050405020304" pitchFamily="18" charset="0"/>
              </a:rPr>
              <a:t>- </a:t>
            </a:r>
            <a:r>
              <a:rPr lang="en-US" sz="2800" b="1" dirty="0" err="1">
                <a:latin typeface="Times New Roman" panose="02020603050405020304" pitchFamily="18" charset="0"/>
                <a:ea typeface="MS Mincho"/>
                <a:cs typeface="Times New Roman" panose="02020603050405020304" pitchFamily="18" charset="0"/>
              </a:rPr>
              <a:t>Xem</a:t>
            </a:r>
            <a:r>
              <a:rPr lang="en-US" sz="2800" b="1" dirty="0">
                <a:latin typeface="Times New Roman" panose="02020603050405020304" pitchFamily="18" charset="0"/>
                <a:ea typeface="MS Mincho"/>
                <a:cs typeface="Times New Roman" panose="02020603050405020304" pitchFamily="18" charset="0"/>
              </a:rPr>
              <a:t> </a:t>
            </a:r>
            <a:r>
              <a:rPr lang="en-US" sz="2800" b="1" dirty="0" err="1">
                <a:latin typeface="Times New Roman" panose="02020603050405020304" pitchFamily="18" charset="0"/>
                <a:ea typeface="MS Mincho"/>
                <a:cs typeface="Times New Roman" panose="02020603050405020304" pitchFamily="18" charset="0"/>
              </a:rPr>
              <a:t>lại</a:t>
            </a:r>
            <a:r>
              <a:rPr lang="en-US" sz="2800" b="1" dirty="0">
                <a:latin typeface="Times New Roman" panose="02020603050405020304" pitchFamily="18" charset="0"/>
                <a:ea typeface="MS Mincho"/>
                <a:cs typeface="Times New Roman" panose="02020603050405020304" pitchFamily="18" charset="0"/>
              </a:rPr>
              <a:t> </a:t>
            </a:r>
            <a:r>
              <a:rPr lang="en-US" sz="2800" b="1" dirty="0" err="1">
                <a:latin typeface="Times New Roman" panose="02020603050405020304" pitchFamily="18" charset="0"/>
                <a:ea typeface="MS Mincho"/>
                <a:cs typeface="Times New Roman" panose="02020603050405020304" pitchFamily="18" charset="0"/>
              </a:rPr>
              <a:t>định</a:t>
            </a:r>
            <a:r>
              <a:rPr lang="en-US" sz="2800" b="1" dirty="0">
                <a:latin typeface="Times New Roman" panose="02020603050405020304" pitchFamily="18" charset="0"/>
                <a:ea typeface="MS Mincho"/>
                <a:cs typeface="Times New Roman" panose="02020603050405020304" pitchFamily="18" charset="0"/>
              </a:rPr>
              <a:t> </a:t>
            </a:r>
            <a:r>
              <a:rPr lang="en-US" sz="2800" b="1" dirty="0" err="1">
                <a:latin typeface="Times New Roman" panose="02020603050405020304" pitchFamily="18" charset="0"/>
                <a:ea typeface="MS Mincho"/>
                <a:cs typeface="Times New Roman" panose="02020603050405020304" pitchFamily="18" charset="0"/>
              </a:rPr>
              <a:t>hướng</a:t>
            </a:r>
            <a:r>
              <a:rPr lang="en-US" sz="2800" b="1" dirty="0">
                <a:latin typeface="Times New Roman" panose="02020603050405020304" pitchFamily="18" charset="0"/>
                <a:ea typeface="MS Mincho"/>
                <a:cs typeface="Times New Roman" panose="02020603050405020304" pitchFamily="18" charset="0"/>
              </a:rPr>
              <a:t> </a:t>
            </a:r>
            <a:r>
              <a:rPr lang="en-US" sz="2800" b="1" dirty="0" err="1">
                <a:latin typeface="Times New Roman" panose="02020603050405020304" pitchFamily="18" charset="0"/>
                <a:ea typeface="MS Mincho"/>
                <a:cs typeface="Times New Roman" panose="02020603050405020304" pitchFamily="18" charset="0"/>
              </a:rPr>
              <a:t>viết</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bài</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văn</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nghị</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luận</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về</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một</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tư</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tưởng</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đạo</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lí</a:t>
            </a:r>
            <a:r>
              <a:rPr lang="en-US" sz="2800" dirty="0">
                <a:latin typeface="Times New Roman" panose="02020603050405020304" pitchFamily="18" charset="0"/>
                <a:ea typeface="MS Mincho"/>
                <a:cs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b="1" dirty="0">
                <a:latin typeface="Times New Roman" panose="02020603050405020304" pitchFamily="18" charset="0"/>
                <a:ea typeface="MS Mincho"/>
                <a:cs typeface="Times New Roman" panose="02020603050405020304" pitchFamily="18" charset="0"/>
              </a:rPr>
              <a:t>- </a:t>
            </a:r>
            <a:r>
              <a:rPr lang="en-US" sz="2800" b="1" dirty="0" err="1">
                <a:latin typeface="Times New Roman" panose="02020603050405020304" pitchFamily="18" charset="0"/>
                <a:ea typeface="MS Mincho"/>
                <a:cs typeface="Times New Roman" panose="02020603050405020304" pitchFamily="18" charset="0"/>
              </a:rPr>
              <a:t>Tìm</a:t>
            </a:r>
            <a:r>
              <a:rPr lang="en-US" sz="2800" b="1" dirty="0">
                <a:latin typeface="Times New Roman" panose="02020603050405020304" pitchFamily="18" charset="0"/>
                <a:ea typeface="MS Mincho"/>
                <a:cs typeface="Times New Roman" panose="02020603050405020304" pitchFamily="18" charset="0"/>
              </a:rPr>
              <a:t> </a:t>
            </a:r>
            <a:r>
              <a:rPr lang="en-US" sz="2800" b="1" dirty="0" err="1">
                <a:latin typeface="Times New Roman" panose="02020603050405020304" pitchFamily="18" charset="0"/>
                <a:ea typeface="MS Mincho"/>
                <a:cs typeface="Times New Roman" panose="02020603050405020304" pitchFamily="18" charset="0"/>
              </a:rPr>
              <a:t>hiểu</a:t>
            </a:r>
            <a:r>
              <a:rPr lang="en-US" sz="2800" b="1" dirty="0">
                <a:latin typeface="Times New Roman" panose="02020603050405020304" pitchFamily="18" charset="0"/>
                <a:ea typeface="MS Mincho"/>
                <a:cs typeface="Times New Roman" panose="02020603050405020304" pitchFamily="18" charset="0"/>
              </a:rPr>
              <a:t> </a:t>
            </a:r>
            <a:r>
              <a:rPr lang="en-US" sz="2800" b="1" dirty="0" err="1">
                <a:latin typeface="Times New Roman" panose="02020603050405020304" pitchFamily="18" charset="0"/>
                <a:ea typeface="MS Mincho"/>
                <a:cs typeface="Times New Roman" panose="02020603050405020304" pitchFamily="18" charset="0"/>
              </a:rPr>
              <a:t>nội</a:t>
            </a:r>
            <a:r>
              <a:rPr lang="en-US" sz="2800" b="1" dirty="0">
                <a:latin typeface="Times New Roman" panose="02020603050405020304" pitchFamily="18" charset="0"/>
                <a:ea typeface="MS Mincho"/>
                <a:cs typeface="Times New Roman" panose="02020603050405020304" pitchFamily="18" charset="0"/>
              </a:rPr>
              <a:t> dung, ý </a:t>
            </a:r>
            <a:r>
              <a:rPr lang="en-US" sz="2800" b="1" dirty="0" err="1">
                <a:latin typeface="Times New Roman" panose="02020603050405020304" pitchFamily="18" charset="0"/>
                <a:ea typeface="MS Mincho"/>
                <a:cs typeface="Times New Roman" panose="02020603050405020304" pitchFamily="18" charset="0"/>
              </a:rPr>
              <a:t>nghĩa</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câu</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nói</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của</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danh</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tướng</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Trần</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Bình</a:t>
            </a:r>
            <a:r>
              <a:rPr lang="en-US" sz="2800" dirty="0">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MS Mincho"/>
                <a:cs typeface="Times New Roman" panose="02020603050405020304" pitchFamily="18" charset="0"/>
              </a:rPr>
              <a:t>Trọng</a:t>
            </a:r>
            <a:r>
              <a:rPr lang="en-US" sz="2800" dirty="0">
                <a:latin typeface="Times New Roman" panose="02020603050405020304" pitchFamily="18" charset="0"/>
                <a:ea typeface="MS Mincho"/>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0161446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
        <p:nvSpPr>
          <p:cNvPr id="5" name="Rectangle 4"/>
          <p:cNvSpPr/>
          <p:nvPr/>
        </p:nvSpPr>
        <p:spPr>
          <a:xfrm>
            <a:off x="2133600" y="436779"/>
            <a:ext cx="10575636" cy="523220"/>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2</a:t>
            </a:r>
            <a:r>
              <a:rPr lang="en-US" sz="2800"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Bước</a:t>
            </a:r>
            <a:r>
              <a:rPr lang="en-US" sz="2800" b="1" dirty="0">
                <a:solidFill>
                  <a:srgbClr val="FF0000"/>
                </a:solidFill>
                <a:latin typeface="Times New Roman" panose="02020603050405020304" pitchFamily="18" charset="0"/>
                <a:cs typeface="Times New Roman" panose="02020603050405020304" pitchFamily="18" charset="0"/>
              </a:rPr>
              <a:t> 2:</a:t>
            </a:r>
            <a:r>
              <a:rPr lang="en-US" sz="2800"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Tìm ý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dàn</a:t>
            </a:r>
            <a:r>
              <a:rPr lang="en-US" sz="2800" b="1" dirty="0">
                <a:solidFill>
                  <a:srgbClr val="FF0000"/>
                </a:solidFill>
                <a:latin typeface="Times New Roman" panose="02020603050405020304" pitchFamily="18" charset="0"/>
                <a:cs typeface="Times New Roman" panose="02020603050405020304" pitchFamily="18" charset="0"/>
              </a:rPr>
              <a:t> ý</a:t>
            </a:r>
            <a:endParaRPr lang="en-US" sz="2800"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51114748"/>
              </p:ext>
            </p:extLst>
          </p:nvPr>
        </p:nvGraphicFramePr>
        <p:xfrm>
          <a:off x="1209963" y="1181052"/>
          <a:ext cx="9633527" cy="4907280"/>
        </p:xfrm>
        <a:graphic>
          <a:graphicData uri="http://schemas.openxmlformats.org/drawingml/2006/table">
            <a:tbl>
              <a:tblPr firstRow="1" firstCol="1" bandRow="1"/>
              <a:tblGrid>
                <a:gridCol w="7268619">
                  <a:extLst>
                    <a:ext uri="{9D8B030D-6E8A-4147-A177-3AD203B41FA5}">
                      <a16:colId xmlns:a16="http://schemas.microsoft.com/office/drawing/2014/main" val="290477257"/>
                    </a:ext>
                  </a:extLst>
                </a:gridCol>
                <a:gridCol w="2364908">
                  <a:extLst>
                    <a:ext uri="{9D8B030D-6E8A-4147-A177-3AD203B41FA5}">
                      <a16:colId xmlns:a16="http://schemas.microsoft.com/office/drawing/2014/main" val="1628266466"/>
                    </a:ext>
                  </a:extLst>
                </a:gridCol>
              </a:tblGrid>
              <a:tr h="0">
                <a:tc gridSpan="2">
                  <a:txBody>
                    <a:bodyPr/>
                    <a:lstStyle/>
                    <a:p>
                      <a:pPr algn="ctr">
                        <a:lnSpc>
                          <a:spcPct val="115000"/>
                        </a:lnSpc>
                        <a:spcAft>
                          <a:spcPts val="0"/>
                        </a:spcAft>
                        <a:tabLst>
                          <a:tab pos="1386840" algn="l"/>
                        </a:tabLst>
                      </a:pPr>
                      <a:r>
                        <a:rPr lang="en-US" sz="2800" b="1" dirty="0" err="1">
                          <a:solidFill>
                            <a:srgbClr val="0D0D0D"/>
                          </a:solidFill>
                          <a:effectLst/>
                          <a:latin typeface="Times New Roman" panose="02020603050405020304" pitchFamily="18" charset="0"/>
                          <a:ea typeface="MS Mincho"/>
                          <a:cs typeface="Times New Roman" panose="02020603050405020304" pitchFamily="18" charset="0"/>
                        </a:rPr>
                        <a:t>Phiếu</a:t>
                      </a:r>
                      <a:r>
                        <a:rPr lang="en-US" sz="2800" b="1" dirty="0">
                          <a:solidFill>
                            <a:srgbClr val="0D0D0D"/>
                          </a:solidFill>
                          <a:effectLst/>
                          <a:latin typeface="Times New Roman" panose="02020603050405020304" pitchFamily="18" charset="0"/>
                          <a:ea typeface="MS Mincho"/>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a:cs typeface="Times New Roman" panose="02020603050405020304" pitchFamily="18" charset="0"/>
                        </a:rPr>
                        <a:t>tìm</a:t>
                      </a:r>
                      <a:r>
                        <a:rPr lang="en-US" sz="2800" b="1" dirty="0">
                          <a:solidFill>
                            <a:srgbClr val="0D0D0D"/>
                          </a:solidFill>
                          <a:effectLst/>
                          <a:latin typeface="Times New Roman" panose="02020603050405020304" pitchFamily="18" charset="0"/>
                          <a:ea typeface="MS Mincho"/>
                          <a:cs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tabLst>
                          <a:tab pos="1386840" algn="l"/>
                        </a:tabLst>
                      </a:pPr>
                      <a:r>
                        <a:rPr lang="en-US" sz="2800" i="1" dirty="0" err="1">
                          <a:solidFill>
                            <a:srgbClr val="0D0D0D"/>
                          </a:solidFill>
                          <a:effectLst/>
                          <a:latin typeface="Times New Roman" panose="02020603050405020304" pitchFamily="18" charset="0"/>
                          <a:ea typeface="MS Mincho"/>
                          <a:cs typeface="Times New Roman" panose="02020603050405020304" pitchFamily="18" charset="0"/>
                        </a:rPr>
                        <a:t>Đặt</a:t>
                      </a:r>
                      <a:r>
                        <a:rPr lang="en-US" sz="2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a:cs typeface="Times New Roman" panose="02020603050405020304" pitchFamily="18" charset="0"/>
                        </a:rPr>
                        <a:t>và</a:t>
                      </a:r>
                      <a:r>
                        <a:rPr lang="en-US" sz="2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a:cs typeface="Times New Roman" panose="02020603050405020304" pitchFamily="18" charset="0"/>
                        </a:rPr>
                        <a:t>trả</a:t>
                      </a:r>
                      <a:r>
                        <a:rPr lang="en-US" sz="2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a:cs typeface="Times New Roman" panose="02020603050405020304" pitchFamily="18" charset="0"/>
                        </a:rPr>
                        <a:t>lời</a:t>
                      </a:r>
                      <a:r>
                        <a:rPr lang="en-US" sz="2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a:cs typeface="Times New Roman" panose="02020603050405020304" pitchFamily="18" charset="0"/>
                        </a:rPr>
                        <a:t>các</a:t>
                      </a:r>
                      <a:r>
                        <a:rPr lang="en-US" sz="2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a:cs typeface="Times New Roman" panose="02020603050405020304" pitchFamily="18" charset="0"/>
                        </a:rPr>
                        <a:t>câu</a:t>
                      </a:r>
                      <a:r>
                        <a:rPr lang="en-US" sz="2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a:cs typeface="Times New Roman" panose="02020603050405020304" pitchFamily="18" charset="0"/>
                        </a:rPr>
                        <a:t>hỏi</a:t>
                      </a:r>
                      <a:r>
                        <a:rPr lang="en-US" sz="2800" i="1" dirty="0">
                          <a:solidFill>
                            <a:srgbClr val="0D0D0D"/>
                          </a:solidFill>
                          <a:effectLst/>
                          <a:latin typeface="Times New Roman" panose="02020603050405020304" pitchFamily="18" charset="0"/>
                          <a:ea typeface="MS Mincho"/>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a:cs typeface="Times New Roman" panose="02020603050405020304" pitchFamily="18" charset="0"/>
                        </a:rPr>
                        <a:t>sau</a:t>
                      </a:r>
                      <a:r>
                        <a:rPr lang="en-US" sz="2800" b="1" dirty="0">
                          <a:solidFill>
                            <a:srgbClr val="0D0D0D"/>
                          </a:solidFill>
                          <a:effectLst/>
                          <a:latin typeface="Times New Roman" panose="02020603050405020304" pitchFamily="18" charset="0"/>
                          <a:ea typeface="MS Mincho"/>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14116048"/>
                  </a:ext>
                </a:extLst>
              </a:tr>
              <a:tr h="0">
                <a:tc>
                  <a:txBody>
                    <a:bodyPr/>
                    <a:lstStyle/>
                    <a:p>
                      <a:pPr algn="just">
                        <a:lnSpc>
                          <a:spcPct val="115000"/>
                        </a:lnSpc>
                        <a:spcAft>
                          <a:spcPts val="0"/>
                        </a:spcAft>
                        <a:tabLst>
                          <a:tab pos="1386840" algn="l"/>
                        </a:tabLst>
                      </a:pPr>
                      <a:r>
                        <a:rPr lang="en-US" sz="2800">
                          <a:solidFill>
                            <a:srgbClr val="0D0D0D"/>
                          </a:solidFill>
                          <a:effectLst/>
                          <a:latin typeface="Times New Roman" panose="02020603050405020304" pitchFamily="18" charset="0"/>
                          <a:ea typeface="MS Mincho"/>
                          <a:cs typeface="Times New Roman" panose="02020603050405020304" pitchFamily="18" charset="0"/>
                        </a:rPr>
                        <a:t>Câu nói của Trần Bình Trọng có ý nghĩa gì?</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en-US" sz="2800">
                          <a:solidFill>
                            <a:srgbClr val="0D0D0D"/>
                          </a:solidFill>
                          <a:effectLst/>
                          <a:latin typeface="Times New Roman" panose="02020603050405020304" pitchFamily="18" charset="0"/>
                          <a:ea typeface="MS Mincho"/>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2068588"/>
                  </a:ext>
                </a:extLst>
              </a:tr>
              <a:tr h="0">
                <a:tc>
                  <a:txBody>
                    <a:bodyPr/>
                    <a:lstStyle/>
                    <a:p>
                      <a:pPr algn="just">
                        <a:lnSpc>
                          <a:spcPct val="115000"/>
                        </a:lnSpc>
                        <a:spcAft>
                          <a:spcPts val="0"/>
                        </a:spcAft>
                        <a:tabLst>
                          <a:tab pos="1386840" algn="l"/>
                        </a:tabLst>
                      </a:pPr>
                      <a:r>
                        <a:rPr lang="en-US" sz="2800">
                          <a:solidFill>
                            <a:srgbClr val="0D0D0D"/>
                          </a:solidFill>
                          <a:effectLst/>
                          <a:latin typeface="Times New Roman" panose="02020603050405020304" pitchFamily="18" charset="0"/>
                          <a:ea typeface="MS Mincho"/>
                          <a:cs typeface="Times New Roman" panose="02020603050405020304" pitchFamily="18" charset="0"/>
                        </a:rPr>
                        <a:t> Câu nói thể hiện tư tưởng, đạo lí sống nào? Tại sao có thể nói như vậy?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MS Mincho"/>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5853787"/>
                  </a:ext>
                </a:extLst>
              </a:tr>
              <a:tr h="0">
                <a:tc>
                  <a:txBody>
                    <a:bodyPr/>
                    <a:lstStyle/>
                    <a:p>
                      <a:pPr algn="just">
                        <a:lnSpc>
                          <a:spcPct val="115000"/>
                        </a:lnSpc>
                        <a:spcAft>
                          <a:spcPts val="0"/>
                        </a:spcAft>
                        <a:tabLst>
                          <a:tab pos="1386840" algn="l"/>
                        </a:tabLst>
                      </a:pPr>
                      <a:r>
                        <a:rPr lang="en-US" sz="2800">
                          <a:solidFill>
                            <a:srgbClr val="0D0D0D"/>
                          </a:solidFill>
                          <a:effectLst/>
                          <a:latin typeface="Times New Roman" panose="02020603050405020304" pitchFamily="18" charset="0"/>
                          <a:ea typeface="MS Mincho"/>
                          <a:cs typeface="Times New Roman" panose="02020603050405020304" pitchFamily="18" charset="0"/>
                        </a:rPr>
                        <a:t>Tư tưởng, đạo lí sống đó đã thể hiện như thế nào (trong cuộc sống, văn học, nghệ thuật, lịch sử...)?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MS Mincho"/>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6878778"/>
                  </a:ext>
                </a:extLst>
              </a:tr>
              <a:tr h="0">
                <a:tc>
                  <a:txBody>
                    <a:bodyPr/>
                    <a:lstStyle/>
                    <a:p>
                      <a:pPr algn="just">
                        <a:lnSpc>
                          <a:spcPct val="115000"/>
                        </a:lnSpc>
                        <a:spcAft>
                          <a:spcPts val="0"/>
                        </a:spcAft>
                        <a:tabLst>
                          <a:tab pos="1386840" algn="l"/>
                        </a:tabLst>
                      </a:pPr>
                      <a:r>
                        <a:rPr lang="en-US" sz="2800">
                          <a:solidFill>
                            <a:srgbClr val="0D0D0D"/>
                          </a:solidFill>
                          <a:effectLst/>
                          <a:latin typeface="Times New Roman" panose="02020603050405020304" pitchFamily="18" charset="0"/>
                          <a:ea typeface="MS Mincho"/>
                          <a:cs typeface="Times New Roman" panose="02020603050405020304" pitchFamily="18" charset="0"/>
                        </a:rPr>
                        <a:t>Giá trị của tư tưởng, đạo lí sống vừa nêu là gì? Cần phê phán những biểu hiện ngược lại với tư tưởng, đạo lí sống trên như thế nào?</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a:solidFill>
                            <a:srgbClr val="0D0D0D"/>
                          </a:solidFill>
                          <a:effectLst/>
                          <a:latin typeface="Times New Roman" panose="02020603050405020304" pitchFamily="18" charset="0"/>
                          <a:ea typeface="MS Mincho"/>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3828413"/>
                  </a:ext>
                </a:extLst>
              </a:tr>
            </a:tbl>
          </a:graphicData>
        </a:graphic>
      </p:graphicFrame>
    </p:spTree>
    <p:extLst>
      <p:ext uri="{BB962C8B-B14F-4D97-AF65-F5344CB8AC3E}">
        <p14:creationId xmlns:p14="http://schemas.microsoft.com/office/powerpoint/2010/main" val="20692741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
        <p:nvSpPr>
          <p:cNvPr id="5" name="Rectangle 4"/>
          <p:cNvSpPr/>
          <p:nvPr/>
        </p:nvSpPr>
        <p:spPr>
          <a:xfrm>
            <a:off x="2133600" y="436779"/>
            <a:ext cx="10575636" cy="523220"/>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2</a:t>
            </a:r>
            <a:r>
              <a:rPr lang="en-US" sz="2800"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Bước</a:t>
            </a:r>
            <a:r>
              <a:rPr lang="en-US" sz="2800" b="1" dirty="0">
                <a:solidFill>
                  <a:srgbClr val="FF0000"/>
                </a:solidFill>
                <a:latin typeface="Times New Roman" panose="02020603050405020304" pitchFamily="18" charset="0"/>
                <a:cs typeface="Times New Roman" panose="02020603050405020304" pitchFamily="18" charset="0"/>
              </a:rPr>
              <a:t> 2:</a:t>
            </a:r>
            <a:r>
              <a:rPr lang="en-US" sz="2800"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Tìm ý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dàn</a:t>
            </a:r>
            <a:r>
              <a:rPr lang="en-US" sz="2800" b="1" dirty="0">
                <a:solidFill>
                  <a:srgbClr val="FF0000"/>
                </a:solidFill>
                <a:latin typeface="Times New Roman" panose="02020603050405020304" pitchFamily="18" charset="0"/>
                <a:cs typeface="Times New Roman" panose="02020603050405020304" pitchFamily="18" charset="0"/>
              </a:rPr>
              <a:t> ý</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209964" y="1136571"/>
            <a:ext cx="9781309" cy="954107"/>
          </a:xfrm>
          <a:prstGeom prst="rect">
            <a:avLst/>
          </a:prstGeom>
        </p:spPr>
        <p:txBody>
          <a:bodyPr wrap="square">
            <a:spAutoFit/>
          </a:bodyPr>
          <a:lstStyle/>
          <a:p>
            <a:r>
              <a:rPr lang="en-US" sz="2800" dirty="0" err="1">
                <a:solidFill>
                  <a:srgbClr val="FF0000"/>
                </a:solidFill>
                <a:latin typeface="Times New Roman" panose="02020603050405020304" pitchFamily="18" charset="0"/>
                <a:ea typeface="MS Mincho"/>
              </a:rPr>
              <a:t>Câu</a:t>
            </a:r>
            <a:r>
              <a:rPr lang="en-US" sz="2800" dirty="0">
                <a:solidFill>
                  <a:srgbClr val="FF0000"/>
                </a:solidFill>
                <a:latin typeface="Times New Roman" panose="02020603050405020304" pitchFamily="18" charset="0"/>
                <a:ea typeface="MS Mincho"/>
              </a:rPr>
              <a:t> </a:t>
            </a:r>
            <a:r>
              <a:rPr lang="en-US" sz="2800" dirty="0" err="1">
                <a:solidFill>
                  <a:srgbClr val="FF0000"/>
                </a:solidFill>
                <a:latin typeface="Times New Roman" panose="02020603050405020304" pitchFamily="18" charset="0"/>
                <a:ea typeface="MS Mincho"/>
              </a:rPr>
              <a:t>nói</a:t>
            </a:r>
            <a:r>
              <a:rPr lang="en-US" sz="2800" dirty="0">
                <a:solidFill>
                  <a:srgbClr val="FF0000"/>
                </a:solidFill>
                <a:latin typeface="Times New Roman" panose="02020603050405020304" pitchFamily="18" charset="0"/>
                <a:ea typeface="MS Mincho"/>
              </a:rPr>
              <a:t> </a:t>
            </a:r>
            <a:r>
              <a:rPr lang="en-US" sz="2800" dirty="0" err="1">
                <a:solidFill>
                  <a:srgbClr val="FF0000"/>
                </a:solidFill>
                <a:latin typeface="Times New Roman" panose="02020603050405020304" pitchFamily="18" charset="0"/>
                <a:ea typeface="MS Mincho"/>
              </a:rPr>
              <a:t>của</a:t>
            </a:r>
            <a:r>
              <a:rPr lang="en-US" sz="2800" dirty="0">
                <a:solidFill>
                  <a:srgbClr val="FF0000"/>
                </a:solidFill>
                <a:latin typeface="Times New Roman" panose="02020603050405020304" pitchFamily="18" charset="0"/>
                <a:ea typeface="MS Mincho"/>
              </a:rPr>
              <a:t> </a:t>
            </a:r>
            <a:r>
              <a:rPr lang="en-US" sz="2800" dirty="0" err="1">
                <a:solidFill>
                  <a:srgbClr val="FF0000"/>
                </a:solidFill>
                <a:latin typeface="Times New Roman" panose="02020603050405020304" pitchFamily="18" charset="0"/>
                <a:ea typeface="MS Mincho"/>
              </a:rPr>
              <a:t>Trần</a:t>
            </a:r>
            <a:r>
              <a:rPr lang="en-US" sz="2800" dirty="0">
                <a:solidFill>
                  <a:srgbClr val="FF0000"/>
                </a:solidFill>
                <a:latin typeface="Times New Roman" panose="02020603050405020304" pitchFamily="18" charset="0"/>
                <a:ea typeface="MS Mincho"/>
              </a:rPr>
              <a:t> </a:t>
            </a:r>
            <a:r>
              <a:rPr lang="en-US" sz="2800" dirty="0" err="1">
                <a:solidFill>
                  <a:srgbClr val="FF0000"/>
                </a:solidFill>
                <a:latin typeface="Times New Roman" panose="02020603050405020304" pitchFamily="18" charset="0"/>
                <a:ea typeface="MS Mincho"/>
              </a:rPr>
              <a:t>Bình</a:t>
            </a:r>
            <a:r>
              <a:rPr lang="en-US" sz="2800" dirty="0">
                <a:solidFill>
                  <a:srgbClr val="FF0000"/>
                </a:solidFill>
                <a:latin typeface="Times New Roman" panose="02020603050405020304" pitchFamily="18" charset="0"/>
                <a:ea typeface="MS Mincho"/>
              </a:rPr>
              <a:t> </a:t>
            </a:r>
            <a:r>
              <a:rPr lang="en-US" sz="2800" dirty="0" err="1">
                <a:solidFill>
                  <a:srgbClr val="FF0000"/>
                </a:solidFill>
                <a:latin typeface="Times New Roman" panose="02020603050405020304" pitchFamily="18" charset="0"/>
                <a:ea typeface="MS Mincho"/>
              </a:rPr>
              <a:t>Trọng</a:t>
            </a:r>
            <a:r>
              <a:rPr lang="en-US" sz="2800" dirty="0">
                <a:solidFill>
                  <a:srgbClr val="FF0000"/>
                </a:solidFill>
                <a:latin typeface="Times New Roman" panose="02020603050405020304" pitchFamily="18" charset="0"/>
                <a:ea typeface="MS Mincho"/>
              </a:rPr>
              <a:t> </a:t>
            </a:r>
            <a:r>
              <a:rPr lang="en-US" sz="2800" i="1" dirty="0">
                <a:solidFill>
                  <a:srgbClr val="FF0000"/>
                </a:solidFill>
                <a:latin typeface="Times New Roman" panose="02020603050405020304" pitchFamily="18" charset="0"/>
                <a:ea typeface="MS Mincho"/>
              </a:rPr>
              <a:t>“Ta </a:t>
            </a:r>
            <a:r>
              <a:rPr lang="en-US" sz="2800" i="1" dirty="0" err="1">
                <a:solidFill>
                  <a:srgbClr val="FF0000"/>
                </a:solidFill>
                <a:latin typeface="Times New Roman" panose="02020603050405020304" pitchFamily="18" charset="0"/>
                <a:ea typeface="MS Mincho"/>
              </a:rPr>
              <a:t>thà</a:t>
            </a:r>
            <a:r>
              <a:rPr lang="en-US" sz="2800" i="1" dirty="0">
                <a:solidFill>
                  <a:srgbClr val="FF0000"/>
                </a:solidFill>
                <a:latin typeface="Times New Roman" panose="02020603050405020304" pitchFamily="18" charset="0"/>
                <a:ea typeface="MS Mincho"/>
              </a:rPr>
              <a:t> </a:t>
            </a:r>
            <a:r>
              <a:rPr lang="en-US" sz="2800" i="1" dirty="0" err="1">
                <a:solidFill>
                  <a:srgbClr val="FF0000"/>
                </a:solidFill>
                <a:latin typeface="Times New Roman" panose="02020603050405020304" pitchFamily="18" charset="0"/>
                <a:ea typeface="MS Mincho"/>
              </a:rPr>
              <a:t>làm</a:t>
            </a:r>
            <a:r>
              <a:rPr lang="en-US" sz="2800" i="1" dirty="0">
                <a:solidFill>
                  <a:srgbClr val="FF0000"/>
                </a:solidFill>
                <a:latin typeface="Times New Roman" panose="02020603050405020304" pitchFamily="18" charset="0"/>
                <a:ea typeface="MS Mincho"/>
              </a:rPr>
              <a:t> ma </a:t>
            </a:r>
            <a:r>
              <a:rPr lang="en-US" sz="2800" i="1" dirty="0" err="1">
                <a:solidFill>
                  <a:srgbClr val="FF0000"/>
                </a:solidFill>
                <a:latin typeface="Times New Roman" panose="02020603050405020304" pitchFamily="18" charset="0"/>
                <a:ea typeface="MS Mincho"/>
              </a:rPr>
              <a:t>nước</a:t>
            </a:r>
            <a:r>
              <a:rPr lang="en-US" sz="2800" i="1" dirty="0">
                <a:solidFill>
                  <a:srgbClr val="FF0000"/>
                </a:solidFill>
                <a:latin typeface="Times New Roman" panose="02020603050405020304" pitchFamily="18" charset="0"/>
                <a:ea typeface="MS Mincho"/>
              </a:rPr>
              <a:t> Nam </a:t>
            </a:r>
            <a:r>
              <a:rPr lang="en-US" sz="2800" i="1" dirty="0" err="1">
                <a:solidFill>
                  <a:srgbClr val="FF0000"/>
                </a:solidFill>
                <a:latin typeface="Times New Roman" panose="02020603050405020304" pitchFamily="18" charset="0"/>
                <a:ea typeface="MS Mincho"/>
              </a:rPr>
              <a:t>chứ</a:t>
            </a:r>
            <a:r>
              <a:rPr lang="en-US" sz="2800" i="1" dirty="0">
                <a:solidFill>
                  <a:srgbClr val="FF0000"/>
                </a:solidFill>
                <a:latin typeface="Times New Roman" panose="02020603050405020304" pitchFamily="18" charset="0"/>
                <a:ea typeface="MS Mincho"/>
              </a:rPr>
              <a:t> </a:t>
            </a:r>
            <a:r>
              <a:rPr lang="en-US" sz="2800" i="1" dirty="0" err="1">
                <a:solidFill>
                  <a:srgbClr val="FF0000"/>
                </a:solidFill>
                <a:latin typeface="Times New Roman" panose="02020603050405020304" pitchFamily="18" charset="0"/>
                <a:ea typeface="MS Mincho"/>
              </a:rPr>
              <a:t>không</a:t>
            </a:r>
            <a:r>
              <a:rPr lang="en-US" sz="2800" i="1" dirty="0">
                <a:solidFill>
                  <a:srgbClr val="FF0000"/>
                </a:solidFill>
                <a:latin typeface="Times New Roman" panose="02020603050405020304" pitchFamily="18" charset="0"/>
                <a:ea typeface="MS Mincho"/>
              </a:rPr>
              <a:t> </a:t>
            </a:r>
            <a:r>
              <a:rPr lang="en-US" sz="2800" i="1" dirty="0" err="1">
                <a:solidFill>
                  <a:srgbClr val="FF0000"/>
                </a:solidFill>
                <a:latin typeface="Times New Roman" panose="02020603050405020304" pitchFamily="18" charset="0"/>
                <a:ea typeface="MS Mincho"/>
              </a:rPr>
              <a:t>thèm</a:t>
            </a:r>
            <a:r>
              <a:rPr lang="en-US" sz="2800" i="1" dirty="0">
                <a:solidFill>
                  <a:srgbClr val="FF0000"/>
                </a:solidFill>
                <a:latin typeface="Times New Roman" panose="02020603050405020304" pitchFamily="18" charset="0"/>
                <a:ea typeface="MS Mincho"/>
              </a:rPr>
              <a:t> </a:t>
            </a:r>
            <a:r>
              <a:rPr lang="en-US" sz="2800" i="1" dirty="0" err="1">
                <a:solidFill>
                  <a:srgbClr val="FF0000"/>
                </a:solidFill>
                <a:latin typeface="Times New Roman" panose="02020603050405020304" pitchFamily="18" charset="0"/>
                <a:ea typeface="MS Mincho"/>
              </a:rPr>
              <a:t>làm</a:t>
            </a:r>
            <a:r>
              <a:rPr lang="en-US" sz="2800" i="1" dirty="0">
                <a:solidFill>
                  <a:srgbClr val="FF0000"/>
                </a:solidFill>
                <a:latin typeface="Times New Roman" panose="02020603050405020304" pitchFamily="18" charset="0"/>
                <a:ea typeface="MS Mincho"/>
              </a:rPr>
              <a:t> </a:t>
            </a:r>
            <a:r>
              <a:rPr lang="en-US" sz="2800" i="1" dirty="0" err="1">
                <a:solidFill>
                  <a:srgbClr val="FF0000"/>
                </a:solidFill>
                <a:latin typeface="Times New Roman" panose="02020603050405020304" pitchFamily="18" charset="0"/>
                <a:ea typeface="MS Mincho"/>
              </a:rPr>
              <a:t>vương</a:t>
            </a:r>
            <a:r>
              <a:rPr lang="en-US" sz="2800" i="1" dirty="0">
                <a:solidFill>
                  <a:srgbClr val="FF0000"/>
                </a:solidFill>
                <a:latin typeface="Times New Roman" panose="02020603050405020304" pitchFamily="18" charset="0"/>
                <a:ea typeface="MS Mincho"/>
              </a:rPr>
              <a:t> </a:t>
            </a:r>
            <a:r>
              <a:rPr lang="en-US" sz="2800" i="1" dirty="0" err="1">
                <a:solidFill>
                  <a:srgbClr val="FF0000"/>
                </a:solidFill>
                <a:latin typeface="Times New Roman" panose="02020603050405020304" pitchFamily="18" charset="0"/>
                <a:ea typeface="MS Mincho"/>
              </a:rPr>
              <a:t>đất</a:t>
            </a:r>
            <a:r>
              <a:rPr lang="en-US" sz="2800" i="1" dirty="0">
                <a:solidFill>
                  <a:srgbClr val="FF0000"/>
                </a:solidFill>
                <a:latin typeface="Times New Roman" panose="02020603050405020304" pitchFamily="18" charset="0"/>
                <a:ea typeface="MS Mincho"/>
              </a:rPr>
              <a:t> </a:t>
            </a:r>
            <a:r>
              <a:rPr lang="en-US" sz="2800" i="1" dirty="0" err="1">
                <a:solidFill>
                  <a:srgbClr val="FF0000"/>
                </a:solidFill>
                <a:latin typeface="Times New Roman" panose="02020603050405020304" pitchFamily="18" charset="0"/>
                <a:ea typeface="MS Mincho"/>
              </a:rPr>
              <a:t>Bắc</a:t>
            </a:r>
            <a:r>
              <a:rPr lang="en-US" sz="2800" i="1" dirty="0">
                <a:solidFill>
                  <a:srgbClr val="FF0000"/>
                </a:solidFill>
                <a:latin typeface="Times New Roman" panose="02020603050405020304" pitchFamily="18" charset="0"/>
                <a:ea typeface="MS Mincho"/>
              </a:rPr>
              <a:t>.”</a:t>
            </a:r>
            <a:r>
              <a:rPr lang="en-US" sz="2800" dirty="0">
                <a:solidFill>
                  <a:srgbClr val="FF0000"/>
                </a:solidFill>
                <a:latin typeface="Times New Roman" panose="02020603050405020304" pitchFamily="18" charset="0"/>
                <a:ea typeface="MS Mincho"/>
              </a:rPr>
              <a:t> </a:t>
            </a:r>
            <a:r>
              <a:rPr lang="en-US" sz="2800" dirty="0" err="1">
                <a:solidFill>
                  <a:srgbClr val="FF0000"/>
                </a:solidFill>
                <a:latin typeface="Times New Roman" panose="02020603050405020304" pitchFamily="18" charset="0"/>
                <a:ea typeface="MS Mincho"/>
              </a:rPr>
              <a:t>có</a:t>
            </a:r>
            <a:r>
              <a:rPr lang="en-US" sz="2800" dirty="0">
                <a:solidFill>
                  <a:srgbClr val="FF0000"/>
                </a:solidFill>
                <a:latin typeface="Times New Roman" panose="02020603050405020304" pitchFamily="18" charset="0"/>
                <a:ea typeface="MS Mincho"/>
              </a:rPr>
              <a:t> ý </a:t>
            </a:r>
            <a:r>
              <a:rPr lang="en-US" sz="2800" dirty="0" err="1">
                <a:solidFill>
                  <a:srgbClr val="FF0000"/>
                </a:solidFill>
                <a:latin typeface="Times New Roman" panose="02020603050405020304" pitchFamily="18" charset="0"/>
                <a:ea typeface="MS Mincho"/>
              </a:rPr>
              <a:t>nghĩa</a:t>
            </a:r>
            <a:r>
              <a:rPr lang="en-US" sz="2800" dirty="0">
                <a:solidFill>
                  <a:srgbClr val="FF0000"/>
                </a:solidFill>
                <a:latin typeface="Times New Roman" panose="02020603050405020304" pitchFamily="18" charset="0"/>
                <a:ea typeface="MS Mincho"/>
              </a:rPr>
              <a:t> </a:t>
            </a:r>
            <a:r>
              <a:rPr lang="en-US" sz="2800" dirty="0" err="1">
                <a:solidFill>
                  <a:srgbClr val="FF0000"/>
                </a:solidFill>
                <a:latin typeface="Times New Roman" panose="02020603050405020304" pitchFamily="18" charset="0"/>
                <a:ea typeface="MS Mincho"/>
              </a:rPr>
              <a:t>gì</a:t>
            </a:r>
            <a:r>
              <a:rPr lang="en-US" sz="2800" dirty="0">
                <a:solidFill>
                  <a:srgbClr val="FF0000"/>
                </a:solidFill>
                <a:latin typeface="Times New Roman" panose="02020603050405020304" pitchFamily="18" charset="0"/>
                <a:ea typeface="MS Mincho"/>
              </a:rPr>
              <a:t>?</a:t>
            </a:r>
            <a:endParaRPr lang="en-US" sz="2800" dirty="0">
              <a:solidFill>
                <a:srgbClr val="FF0000"/>
              </a:solidFill>
            </a:endParaRPr>
          </a:p>
        </p:txBody>
      </p:sp>
      <p:sp>
        <p:nvSpPr>
          <p:cNvPr id="7" name="Rounded Rectangle 6"/>
          <p:cNvSpPr/>
          <p:nvPr/>
        </p:nvSpPr>
        <p:spPr>
          <a:xfrm>
            <a:off x="1357745" y="2593325"/>
            <a:ext cx="9633528" cy="358580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Giải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nói</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nước</a:t>
            </a:r>
            <a:r>
              <a:rPr lang="en-US" sz="2400" i="1" dirty="0">
                <a:latin typeface="Times New Roman" panose="02020603050405020304" pitchFamily="18" charset="0"/>
                <a:cs typeface="Times New Roman" panose="02020603050405020304" pitchFamily="18" charset="0"/>
              </a:rPr>
              <a:t> Nam</a:t>
            </a:r>
            <a:r>
              <a:rPr lang="vi-VN" sz="2400" i="1"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đất nước của chúng ta, nước Đại Việt, nay là Việt Nam. “</a:t>
            </a:r>
            <a:r>
              <a:rPr lang="en-US" sz="2400" i="1" dirty="0">
                <a:latin typeface="Times New Roman" panose="02020603050405020304" pitchFamily="18" charset="0"/>
                <a:cs typeface="Times New Roman" panose="02020603050405020304" pitchFamily="18" charset="0"/>
              </a:rPr>
              <a:t>Ta </a:t>
            </a:r>
            <a:r>
              <a:rPr lang="en-US" sz="2400" i="1" dirty="0" err="1">
                <a:latin typeface="Times New Roman" panose="02020603050405020304" pitchFamily="18" charset="0"/>
                <a:cs typeface="Times New Roman" panose="02020603050405020304" pitchFamily="18" charset="0"/>
              </a:rPr>
              <a:t>thà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làm</a:t>
            </a:r>
            <a:r>
              <a:rPr lang="en-US" sz="2400" i="1" dirty="0">
                <a:latin typeface="Times New Roman" panose="02020603050405020304" pitchFamily="18" charset="0"/>
                <a:cs typeface="Times New Roman" panose="02020603050405020304" pitchFamily="18" charset="0"/>
              </a:rPr>
              <a:t> ma </a:t>
            </a:r>
            <a:r>
              <a:rPr lang="en-US" sz="2400" i="1" dirty="0" err="1">
                <a:latin typeface="Times New Roman" panose="02020603050405020304" pitchFamily="18" charset="0"/>
                <a:cs typeface="Times New Roman" panose="02020603050405020304" pitchFamily="18" charset="0"/>
              </a:rPr>
              <a:t>nước</a:t>
            </a:r>
            <a:r>
              <a:rPr lang="en-US" sz="2400" i="1" dirty="0">
                <a:latin typeface="Times New Roman" panose="02020603050405020304" pitchFamily="18" charset="0"/>
                <a:cs typeface="Times New Roman" panose="02020603050405020304" pitchFamily="18" charset="0"/>
              </a:rPr>
              <a:t> Nam</a:t>
            </a:r>
            <a:r>
              <a:rPr lang="vi-VN" sz="2400" i="1"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tức là sẵn sàng chết vì đất nước mình.</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a:t>
            </a:r>
            <a:r>
              <a:rPr lang="vi-VN" sz="2400" i="1" dirty="0">
                <a:latin typeface="Times New Roman" panose="02020603050405020304" pitchFamily="18" charset="0"/>
                <a:cs typeface="Times New Roman" panose="02020603050405020304" pitchFamily="18" charset="0"/>
              </a:rPr>
              <a:t>đất Bắc”:</a:t>
            </a:r>
            <a:r>
              <a:rPr lang="vi-VN" sz="2400" dirty="0">
                <a:latin typeface="Times New Roman" panose="02020603050405020304" pitchFamily="18" charset="0"/>
                <a:cs typeface="Times New Roman" panose="02020603050405020304" pitchFamily="18" charset="0"/>
              </a:rPr>
              <a:t> ý chỉ nhà Nguyên –Mông, là nhà nước phong kiến phương Bắc, đất nước của kẻ thù đang xâm chiếm nước ta</a:t>
            </a:r>
            <a:r>
              <a:rPr lang="en-US" sz="2400" dirty="0">
                <a:latin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cs typeface="Times New Roman" panose="02020603050405020304" pitchFamily="18" charset="0"/>
              </a:rPr>
              <a:t>=&gt;</a:t>
            </a:r>
            <a:r>
              <a:rPr lang="vi-VN" sz="2400" dirty="0">
                <a:latin typeface="Times New Roman" panose="02020603050405020304" pitchFamily="18" charset="0"/>
                <a:cs typeface="Times New Roman" panose="02020603050405020304" pitchFamily="18" charset="0"/>
              </a:rPr>
              <a:t> Câu nói thể hiện tinh thần bất khuất, không chịu sống nô lệ, khẳng 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to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nay </a:t>
            </a:r>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a:t>
            </a:r>
          </a:p>
        </p:txBody>
      </p:sp>
      <p:sp>
        <p:nvSpPr>
          <p:cNvPr id="8" name="Down Arrow 7"/>
          <p:cNvSpPr/>
          <p:nvPr/>
        </p:nvSpPr>
        <p:spPr>
          <a:xfrm>
            <a:off x="5107709" y="2133600"/>
            <a:ext cx="711200" cy="45972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830539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1191491" y="2094062"/>
            <a:ext cx="9153236" cy="2923877"/>
          </a:xfrm>
          <a:prstGeom prst="rect">
            <a:avLst/>
          </a:prstGeom>
        </p:spPr>
        <p:txBody>
          <a:bodyPr wrap="square">
            <a:spAutoFit/>
          </a:bodyPr>
          <a:lstStyle/>
          <a:p>
            <a:pPr algn="just">
              <a:lnSpc>
                <a:spcPct val="115000"/>
              </a:lnSpc>
              <a:spcAft>
                <a:spcPts val="0"/>
              </a:spcAft>
            </a:pP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………..VIẾT: </a:t>
            </a:r>
            <a:endParaRPr lang="en-US" sz="4000" dirty="0" smtClean="0">
              <a:solidFill>
                <a:srgbClr val="FF0000"/>
              </a:solidFill>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en-US" sz="6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NGHỊ LUẬN VỀ MỘT </a:t>
            </a:r>
            <a:endParaRPr lang="en-US" sz="60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60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TƯ </a:t>
            </a:r>
            <a:r>
              <a:rPr lang="en-US" sz="6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TƯỞNG, ĐẠO LÍ</a:t>
            </a:r>
            <a:endParaRPr lang="en-US" sz="60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012906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
        <p:nvSpPr>
          <p:cNvPr id="5" name="Rectangle 4"/>
          <p:cNvSpPr/>
          <p:nvPr/>
        </p:nvSpPr>
        <p:spPr>
          <a:xfrm>
            <a:off x="2133600" y="436779"/>
            <a:ext cx="10575636" cy="523220"/>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2</a:t>
            </a:r>
            <a:r>
              <a:rPr lang="en-US" sz="2800"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Bước</a:t>
            </a:r>
            <a:r>
              <a:rPr lang="en-US" sz="2800" b="1" dirty="0">
                <a:solidFill>
                  <a:srgbClr val="FF0000"/>
                </a:solidFill>
                <a:latin typeface="Times New Roman" panose="02020603050405020304" pitchFamily="18" charset="0"/>
                <a:cs typeface="Times New Roman" panose="02020603050405020304" pitchFamily="18" charset="0"/>
              </a:rPr>
              <a:t> 2:</a:t>
            </a:r>
            <a:r>
              <a:rPr lang="en-US" sz="2800"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Tìm ý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dàn</a:t>
            </a:r>
            <a:r>
              <a:rPr lang="en-US" sz="2800" b="1" dirty="0">
                <a:solidFill>
                  <a:srgbClr val="FF0000"/>
                </a:solidFill>
                <a:latin typeface="Times New Roman" panose="02020603050405020304" pitchFamily="18" charset="0"/>
                <a:cs typeface="Times New Roman" panose="02020603050405020304" pitchFamily="18" charset="0"/>
              </a:rPr>
              <a:t> ý</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209964" y="1136571"/>
            <a:ext cx="9781309" cy="954107"/>
          </a:xfrm>
          <a:prstGeom prst="rect">
            <a:avLst/>
          </a:prstGeom>
        </p:spPr>
        <p:txBody>
          <a:bodyPr wrap="square">
            <a:spAutoFit/>
          </a:bodyPr>
          <a:lstStyle/>
          <a:p>
            <a:r>
              <a:rPr lang="en-US" sz="2800" dirty="0" err="1">
                <a:solidFill>
                  <a:srgbClr val="FF0000"/>
                </a:solidFill>
                <a:latin typeface="Times New Roman" panose="02020603050405020304" pitchFamily="18" charset="0"/>
                <a:ea typeface="MS Mincho"/>
              </a:rPr>
              <a:t>Câu</a:t>
            </a:r>
            <a:r>
              <a:rPr lang="en-US" sz="2800" dirty="0">
                <a:solidFill>
                  <a:srgbClr val="FF0000"/>
                </a:solidFill>
                <a:latin typeface="Times New Roman" panose="02020603050405020304" pitchFamily="18" charset="0"/>
                <a:ea typeface="MS Mincho"/>
              </a:rPr>
              <a:t> </a:t>
            </a:r>
            <a:r>
              <a:rPr lang="en-US" sz="2800" dirty="0" err="1">
                <a:solidFill>
                  <a:srgbClr val="FF0000"/>
                </a:solidFill>
                <a:latin typeface="Times New Roman" panose="02020603050405020304" pitchFamily="18" charset="0"/>
                <a:ea typeface="MS Mincho"/>
              </a:rPr>
              <a:t>nói</a:t>
            </a:r>
            <a:r>
              <a:rPr lang="en-US" sz="2800" dirty="0">
                <a:solidFill>
                  <a:srgbClr val="FF0000"/>
                </a:solidFill>
                <a:latin typeface="Times New Roman" panose="02020603050405020304" pitchFamily="18" charset="0"/>
                <a:ea typeface="MS Mincho"/>
              </a:rPr>
              <a:t> </a:t>
            </a:r>
            <a:r>
              <a:rPr lang="en-US" sz="2800" dirty="0" err="1">
                <a:solidFill>
                  <a:srgbClr val="FF0000"/>
                </a:solidFill>
                <a:latin typeface="Times New Roman" panose="02020603050405020304" pitchFamily="18" charset="0"/>
                <a:ea typeface="MS Mincho"/>
              </a:rPr>
              <a:t>của</a:t>
            </a:r>
            <a:r>
              <a:rPr lang="en-US" sz="2800" dirty="0">
                <a:solidFill>
                  <a:srgbClr val="FF0000"/>
                </a:solidFill>
                <a:latin typeface="Times New Roman" panose="02020603050405020304" pitchFamily="18" charset="0"/>
                <a:ea typeface="MS Mincho"/>
              </a:rPr>
              <a:t> </a:t>
            </a:r>
            <a:r>
              <a:rPr lang="en-US" sz="2800" dirty="0" err="1">
                <a:solidFill>
                  <a:srgbClr val="FF0000"/>
                </a:solidFill>
                <a:latin typeface="Times New Roman" panose="02020603050405020304" pitchFamily="18" charset="0"/>
                <a:ea typeface="MS Mincho"/>
              </a:rPr>
              <a:t>Trần</a:t>
            </a:r>
            <a:r>
              <a:rPr lang="en-US" sz="2800" dirty="0">
                <a:solidFill>
                  <a:srgbClr val="FF0000"/>
                </a:solidFill>
                <a:latin typeface="Times New Roman" panose="02020603050405020304" pitchFamily="18" charset="0"/>
                <a:ea typeface="MS Mincho"/>
              </a:rPr>
              <a:t> </a:t>
            </a:r>
            <a:r>
              <a:rPr lang="en-US" sz="2800" dirty="0" err="1">
                <a:solidFill>
                  <a:srgbClr val="FF0000"/>
                </a:solidFill>
                <a:latin typeface="Times New Roman" panose="02020603050405020304" pitchFamily="18" charset="0"/>
                <a:ea typeface="MS Mincho"/>
              </a:rPr>
              <a:t>Bình</a:t>
            </a:r>
            <a:r>
              <a:rPr lang="en-US" sz="2800" dirty="0">
                <a:solidFill>
                  <a:srgbClr val="FF0000"/>
                </a:solidFill>
                <a:latin typeface="Times New Roman" panose="02020603050405020304" pitchFamily="18" charset="0"/>
                <a:ea typeface="MS Mincho"/>
              </a:rPr>
              <a:t> </a:t>
            </a:r>
            <a:r>
              <a:rPr lang="en-US" sz="2800" dirty="0" err="1">
                <a:solidFill>
                  <a:srgbClr val="FF0000"/>
                </a:solidFill>
                <a:latin typeface="Times New Roman" panose="02020603050405020304" pitchFamily="18" charset="0"/>
                <a:ea typeface="MS Mincho"/>
              </a:rPr>
              <a:t>Trọng</a:t>
            </a:r>
            <a:r>
              <a:rPr lang="en-US" sz="2800" dirty="0">
                <a:solidFill>
                  <a:srgbClr val="FF0000"/>
                </a:solidFill>
                <a:latin typeface="Times New Roman" panose="02020603050405020304" pitchFamily="18" charset="0"/>
                <a:ea typeface="MS Mincho"/>
              </a:rPr>
              <a:t> </a:t>
            </a:r>
            <a:r>
              <a:rPr lang="en-US" sz="2800" i="1" dirty="0">
                <a:solidFill>
                  <a:srgbClr val="FF0000"/>
                </a:solidFill>
                <a:latin typeface="Times New Roman" panose="02020603050405020304" pitchFamily="18" charset="0"/>
                <a:ea typeface="MS Mincho"/>
              </a:rPr>
              <a:t>“Ta </a:t>
            </a:r>
            <a:r>
              <a:rPr lang="en-US" sz="2800" i="1" dirty="0" err="1">
                <a:solidFill>
                  <a:srgbClr val="FF0000"/>
                </a:solidFill>
                <a:latin typeface="Times New Roman" panose="02020603050405020304" pitchFamily="18" charset="0"/>
                <a:ea typeface="MS Mincho"/>
              </a:rPr>
              <a:t>thà</a:t>
            </a:r>
            <a:r>
              <a:rPr lang="en-US" sz="2800" i="1" dirty="0">
                <a:solidFill>
                  <a:srgbClr val="FF0000"/>
                </a:solidFill>
                <a:latin typeface="Times New Roman" panose="02020603050405020304" pitchFamily="18" charset="0"/>
                <a:ea typeface="MS Mincho"/>
              </a:rPr>
              <a:t> </a:t>
            </a:r>
            <a:r>
              <a:rPr lang="en-US" sz="2800" i="1" dirty="0" err="1">
                <a:solidFill>
                  <a:srgbClr val="FF0000"/>
                </a:solidFill>
                <a:latin typeface="Times New Roman" panose="02020603050405020304" pitchFamily="18" charset="0"/>
                <a:ea typeface="MS Mincho"/>
              </a:rPr>
              <a:t>làm</a:t>
            </a:r>
            <a:r>
              <a:rPr lang="en-US" sz="2800" i="1" dirty="0">
                <a:solidFill>
                  <a:srgbClr val="FF0000"/>
                </a:solidFill>
                <a:latin typeface="Times New Roman" panose="02020603050405020304" pitchFamily="18" charset="0"/>
                <a:ea typeface="MS Mincho"/>
              </a:rPr>
              <a:t> ma </a:t>
            </a:r>
            <a:r>
              <a:rPr lang="en-US" sz="2800" i="1" dirty="0" err="1">
                <a:solidFill>
                  <a:srgbClr val="FF0000"/>
                </a:solidFill>
                <a:latin typeface="Times New Roman" panose="02020603050405020304" pitchFamily="18" charset="0"/>
                <a:ea typeface="MS Mincho"/>
              </a:rPr>
              <a:t>nước</a:t>
            </a:r>
            <a:r>
              <a:rPr lang="en-US" sz="2800" i="1" dirty="0">
                <a:solidFill>
                  <a:srgbClr val="FF0000"/>
                </a:solidFill>
                <a:latin typeface="Times New Roman" panose="02020603050405020304" pitchFamily="18" charset="0"/>
                <a:ea typeface="MS Mincho"/>
              </a:rPr>
              <a:t> Nam </a:t>
            </a:r>
            <a:r>
              <a:rPr lang="en-US" sz="2800" i="1" dirty="0" err="1">
                <a:solidFill>
                  <a:srgbClr val="FF0000"/>
                </a:solidFill>
                <a:latin typeface="Times New Roman" panose="02020603050405020304" pitchFamily="18" charset="0"/>
                <a:ea typeface="MS Mincho"/>
              </a:rPr>
              <a:t>chứ</a:t>
            </a:r>
            <a:r>
              <a:rPr lang="en-US" sz="2800" i="1" dirty="0">
                <a:solidFill>
                  <a:srgbClr val="FF0000"/>
                </a:solidFill>
                <a:latin typeface="Times New Roman" panose="02020603050405020304" pitchFamily="18" charset="0"/>
                <a:ea typeface="MS Mincho"/>
              </a:rPr>
              <a:t> </a:t>
            </a:r>
            <a:r>
              <a:rPr lang="en-US" sz="2800" i="1" dirty="0" err="1">
                <a:solidFill>
                  <a:srgbClr val="FF0000"/>
                </a:solidFill>
                <a:latin typeface="Times New Roman" panose="02020603050405020304" pitchFamily="18" charset="0"/>
                <a:ea typeface="MS Mincho"/>
              </a:rPr>
              <a:t>không</a:t>
            </a:r>
            <a:r>
              <a:rPr lang="en-US" sz="2800" i="1" dirty="0">
                <a:solidFill>
                  <a:srgbClr val="FF0000"/>
                </a:solidFill>
                <a:latin typeface="Times New Roman" panose="02020603050405020304" pitchFamily="18" charset="0"/>
                <a:ea typeface="MS Mincho"/>
              </a:rPr>
              <a:t> </a:t>
            </a:r>
            <a:r>
              <a:rPr lang="en-US" sz="2800" i="1" dirty="0" err="1">
                <a:solidFill>
                  <a:srgbClr val="FF0000"/>
                </a:solidFill>
                <a:latin typeface="Times New Roman" panose="02020603050405020304" pitchFamily="18" charset="0"/>
                <a:ea typeface="MS Mincho"/>
              </a:rPr>
              <a:t>thèm</a:t>
            </a:r>
            <a:r>
              <a:rPr lang="en-US" sz="2800" i="1" dirty="0">
                <a:solidFill>
                  <a:srgbClr val="FF0000"/>
                </a:solidFill>
                <a:latin typeface="Times New Roman" panose="02020603050405020304" pitchFamily="18" charset="0"/>
                <a:ea typeface="MS Mincho"/>
              </a:rPr>
              <a:t> </a:t>
            </a:r>
            <a:r>
              <a:rPr lang="en-US" sz="2800" i="1" dirty="0" err="1">
                <a:solidFill>
                  <a:srgbClr val="FF0000"/>
                </a:solidFill>
                <a:latin typeface="Times New Roman" panose="02020603050405020304" pitchFamily="18" charset="0"/>
                <a:ea typeface="MS Mincho"/>
              </a:rPr>
              <a:t>làm</a:t>
            </a:r>
            <a:r>
              <a:rPr lang="en-US" sz="2800" i="1" dirty="0">
                <a:solidFill>
                  <a:srgbClr val="FF0000"/>
                </a:solidFill>
                <a:latin typeface="Times New Roman" panose="02020603050405020304" pitchFamily="18" charset="0"/>
                <a:ea typeface="MS Mincho"/>
              </a:rPr>
              <a:t> </a:t>
            </a:r>
            <a:r>
              <a:rPr lang="en-US" sz="2800" i="1" dirty="0" err="1">
                <a:solidFill>
                  <a:srgbClr val="FF0000"/>
                </a:solidFill>
                <a:latin typeface="Times New Roman" panose="02020603050405020304" pitchFamily="18" charset="0"/>
                <a:ea typeface="MS Mincho"/>
              </a:rPr>
              <a:t>vương</a:t>
            </a:r>
            <a:r>
              <a:rPr lang="en-US" sz="2800" i="1" dirty="0">
                <a:solidFill>
                  <a:srgbClr val="FF0000"/>
                </a:solidFill>
                <a:latin typeface="Times New Roman" panose="02020603050405020304" pitchFamily="18" charset="0"/>
                <a:ea typeface="MS Mincho"/>
              </a:rPr>
              <a:t> </a:t>
            </a:r>
            <a:r>
              <a:rPr lang="en-US" sz="2800" i="1" dirty="0" err="1">
                <a:solidFill>
                  <a:srgbClr val="FF0000"/>
                </a:solidFill>
                <a:latin typeface="Times New Roman" panose="02020603050405020304" pitchFamily="18" charset="0"/>
                <a:ea typeface="MS Mincho"/>
              </a:rPr>
              <a:t>đất</a:t>
            </a:r>
            <a:r>
              <a:rPr lang="en-US" sz="2800" i="1" dirty="0">
                <a:solidFill>
                  <a:srgbClr val="FF0000"/>
                </a:solidFill>
                <a:latin typeface="Times New Roman" panose="02020603050405020304" pitchFamily="18" charset="0"/>
                <a:ea typeface="MS Mincho"/>
              </a:rPr>
              <a:t> </a:t>
            </a:r>
            <a:r>
              <a:rPr lang="en-US" sz="2800" i="1" dirty="0" err="1">
                <a:solidFill>
                  <a:srgbClr val="FF0000"/>
                </a:solidFill>
                <a:latin typeface="Times New Roman" panose="02020603050405020304" pitchFamily="18" charset="0"/>
                <a:ea typeface="MS Mincho"/>
              </a:rPr>
              <a:t>Bắc</a:t>
            </a:r>
            <a:r>
              <a:rPr lang="en-US" sz="2800" i="1" dirty="0">
                <a:solidFill>
                  <a:srgbClr val="FF0000"/>
                </a:solidFill>
                <a:latin typeface="Times New Roman" panose="02020603050405020304" pitchFamily="18" charset="0"/>
                <a:ea typeface="MS Mincho"/>
              </a:rPr>
              <a:t>.”</a:t>
            </a:r>
            <a:r>
              <a:rPr lang="en-US" sz="2800" dirty="0">
                <a:solidFill>
                  <a:srgbClr val="FF0000"/>
                </a:solidFill>
                <a:latin typeface="Times New Roman" panose="02020603050405020304" pitchFamily="18" charset="0"/>
                <a:ea typeface="MS Mincho"/>
              </a:rPr>
              <a:t> </a:t>
            </a:r>
            <a:r>
              <a:rPr lang="en-US" sz="2800" dirty="0" err="1">
                <a:solidFill>
                  <a:srgbClr val="FF0000"/>
                </a:solidFill>
                <a:latin typeface="Times New Roman" panose="02020603050405020304" pitchFamily="18" charset="0"/>
                <a:ea typeface="MS Mincho"/>
              </a:rPr>
              <a:t>có</a:t>
            </a:r>
            <a:r>
              <a:rPr lang="en-US" sz="2800" dirty="0">
                <a:solidFill>
                  <a:srgbClr val="FF0000"/>
                </a:solidFill>
                <a:latin typeface="Times New Roman" panose="02020603050405020304" pitchFamily="18" charset="0"/>
                <a:ea typeface="MS Mincho"/>
              </a:rPr>
              <a:t> ý </a:t>
            </a:r>
            <a:r>
              <a:rPr lang="en-US" sz="2800" dirty="0" err="1">
                <a:solidFill>
                  <a:srgbClr val="FF0000"/>
                </a:solidFill>
                <a:latin typeface="Times New Roman" panose="02020603050405020304" pitchFamily="18" charset="0"/>
                <a:ea typeface="MS Mincho"/>
              </a:rPr>
              <a:t>nghĩa</a:t>
            </a:r>
            <a:r>
              <a:rPr lang="en-US" sz="2800" dirty="0">
                <a:solidFill>
                  <a:srgbClr val="FF0000"/>
                </a:solidFill>
                <a:latin typeface="Times New Roman" panose="02020603050405020304" pitchFamily="18" charset="0"/>
                <a:ea typeface="MS Mincho"/>
              </a:rPr>
              <a:t> </a:t>
            </a:r>
            <a:r>
              <a:rPr lang="en-US" sz="2800" dirty="0" err="1">
                <a:solidFill>
                  <a:srgbClr val="FF0000"/>
                </a:solidFill>
                <a:latin typeface="Times New Roman" panose="02020603050405020304" pitchFamily="18" charset="0"/>
                <a:ea typeface="MS Mincho"/>
              </a:rPr>
              <a:t>gì</a:t>
            </a:r>
            <a:r>
              <a:rPr lang="en-US" sz="2800" dirty="0">
                <a:solidFill>
                  <a:srgbClr val="FF0000"/>
                </a:solidFill>
                <a:latin typeface="Times New Roman" panose="02020603050405020304" pitchFamily="18" charset="0"/>
                <a:ea typeface="MS Mincho"/>
              </a:rPr>
              <a:t>?</a:t>
            </a:r>
            <a:endParaRPr lang="en-US" sz="2800" dirty="0">
              <a:solidFill>
                <a:srgbClr val="FF0000"/>
              </a:solidFill>
            </a:endParaRPr>
          </a:p>
        </p:txBody>
      </p:sp>
      <p:sp>
        <p:nvSpPr>
          <p:cNvPr id="7" name="Rounded Rectangle 6"/>
          <p:cNvSpPr/>
          <p:nvPr/>
        </p:nvSpPr>
        <p:spPr>
          <a:xfrm>
            <a:off x="1357745" y="2593325"/>
            <a:ext cx="9633528" cy="358580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t</a:t>
            </a:r>
            <a:r>
              <a:rPr lang="vi-VN" sz="2800" b="1" dirty="0">
                <a:latin typeface="Times New Roman" panose="02020603050405020304" pitchFamily="18" charset="0"/>
                <a:cs typeface="Times New Roman" panose="02020603050405020304" pitchFamily="18" charset="0"/>
              </a:rPr>
              <a:t>inh thần bất khuất, không chịu sống nô lệ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lòng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Căm thù giặc tột độ, quyết không đội trời chung với kẻ thù</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Sẵn sàng hi sinh xả thân vì nước;</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Yêu nước nồng nàn, có ý chí kiên cường, dũng cảm, bất khuất trước mọi hoàn cảnh, ...</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Đặt vận mệnh, sự an nguy của tổ quốc lên trên hết...</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a:t>
            </a:r>
          </a:p>
        </p:txBody>
      </p:sp>
      <p:sp>
        <p:nvSpPr>
          <p:cNvPr id="8" name="Down Arrow 7"/>
          <p:cNvSpPr/>
          <p:nvPr/>
        </p:nvSpPr>
        <p:spPr>
          <a:xfrm>
            <a:off x="5107709" y="2133600"/>
            <a:ext cx="711200" cy="45972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800655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
        <p:nvSpPr>
          <p:cNvPr id="5" name="Rectangle 4"/>
          <p:cNvSpPr/>
          <p:nvPr/>
        </p:nvSpPr>
        <p:spPr>
          <a:xfrm>
            <a:off x="2133600" y="436779"/>
            <a:ext cx="10575636" cy="523220"/>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2</a:t>
            </a:r>
            <a:r>
              <a:rPr lang="en-US" sz="2800"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Bước</a:t>
            </a:r>
            <a:r>
              <a:rPr lang="en-US" sz="2800" b="1" dirty="0">
                <a:solidFill>
                  <a:srgbClr val="FF0000"/>
                </a:solidFill>
                <a:latin typeface="Times New Roman" panose="02020603050405020304" pitchFamily="18" charset="0"/>
                <a:cs typeface="Times New Roman" panose="02020603050405020304" pitchFamily="18" charset="0"/>
              </a:rPr>
              <a:t> 2:</a:t>
            </a:r>
            <a:r>
              <a:rPr lang="en-US" sz="2800"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Tìm ý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dàn</a:t>
            </a:r>
            <a:r>
              <a:rPr lang="en-US" sz="2800" b="1" dirty="0">
                <a:solidFill>
                  <a:srgbClr val="FF0000"/>
                </a:solidFill>
                <a:latin typeface="Times New Roman" panose="02020603050405020304" pitchFamily="18" charset="0"/>
                <a:cs typeface="Times New Roman" panose="02020603050405020304" pitchFamily="18" charset="0"/>
              </a:rPr>
              <a:t> ý</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209964" y="1136571"/>
            <a:ext cx="9781309" cy="954107"/>
          </a:xfrm>
          <a:prstGeom prst="rect">
            <a:avLst/>
          </a:prstGeom>
        </p:spPr>
        <p:txBody>
          <a:bodyPr wrap="square">
            <a:spAutoFit/>
          </a:bodyPr>
          <a:lstStyle/>
          <a:p>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nói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tưởng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đạo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nói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7" name="Rounded Rectangle 6"/>
          <p:cNvSpPr/>
          <p:nvPr/>
        </p:nvSpPr>
        <p:spPr>
          <a:xfrm>
            <a:off x="1357745" y="2593324"/>
            <a:ext cx="9633528" cy="40106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vi-VN" sz="2800" b="1" dirty="0">
                <a:latin typeface="Times New Roman" panose="02020603050405020304" pitchFamily="18" charset="0"/>
                <a:cs typeface="Times New Roman" panose="02020603050405020304" pitchFamily="18" charset="0"/>
              </a:rPr>
              <a:t>Bàn luận: Khẳng định: câu nói của Trần Bình Trọng là câu nói đầy ý nghĩa, là lời tuyên thệ xả thân vì nước. Đây là lí tưởng sống cao đẹp của mọi thời đại, thể hiện tinh thần yêu nước bất khuất, quyết không làm nô lệ. </a:t>
            </a:r>
            <a:endParaRPr lang="en-US" sz="2800" dirty="0" smtClean="0">
              <a:effectLst/>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Tại sao vậy?</a:t>
            </a:r>
            <a:endParaRPr lang="en-US" sz="2800" dirty="0" smtClean="0">
              <a:effectLst/>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Nhằm bảo vệ lực lượng kháng chiến của nhà Trần, trung thành với vua tôi đến hơi thở cuối cùng.</a:t>
            </a:r>
            <a:endParaRPr lang="en-US" sz="2800" dirty="0" smtClean="0">
              <a:effectLst/>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Là truyền thống lịch sử vẻ vang của dân tộc ta, là cội nguồn sức mạnh dân tộc . </a:t>
            </a:r>
            <a:endParaRPr lang="en-US" sz="2800" dirty="0">
              <a:effectLst/>
              <a:latin typeface="Times New Roman" panose="02020603050405020304" pitchFamily="18" charset="0"/>
              <a:cs typeface="Times New Roman" panose="02020603050405020304" pitchFamily="18" charset="0"/>
            </a:endParaRPr>
          </a:p>
        </p:txBody>
      </p:sp>
      <p:sp>
        <p:nvSpPr>
          <p:cNvPr id="8" name="Down Arrow 7"/>
          <p:cNvSpPr/>
          <p:nvPr/>
        </p:nvSpPr>
        <p:spPr>
          <a:xfrm>
            <a:off x="5107709" y="2133600"/>
            <a:ext cx="711200" cy="45972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35079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
        <p:nvSpPr>
          <p:cNvPr id="5" name="Rectangle 4"/>
          <p:cNvSpPr/>
          <p:nvPr/>
        </p:nvSpPr>
        <p:spPr>
          <a:xfrm>
            <a:off x="2133600" y="436779"/>
            <a:ext cx="10575636" cy="523220"/>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2</a:t>
            </a:r>
            <a:r>
              <a:rPr lang="en-US" sz="2800"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Bước</a:t>
            </a:r>
            <a:r>
              <a:rPr lang="en-US" sz="2800" b="1" dirty="0">
                <a:solidFill>
                  <a:srgbClr val="FF0000"/>
                </a:solidFill>
                <a:latin typeface="Times New Roman" panose="02020603050405020304" pitchFamily="18" charset="0"/>
                <a:cs typeface="Times New Roman" panose="02020603050405020304" pitchFamily="18" charset="0"/>
              </a:rPr>
              <a:t> 2:</a:t>
            </a:r>
            <a:r>
              <a:rPr lang="en-US" sz="2800"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Tìm ý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dàn</a:t>
            </a:r>
            <a:r>
              <a:rPr lang="en-US" sz="2800" b="1" dirty="0">
                <a:solidFill>
                  <a:srgbClr val="FF0000"/>
                </a:solidFill>
                <a:latin typeface="Times New Roman" panose="02020603050405020304" pitchFamily="18" charset="0"/>
                <a:cs typeface="Times New Roman" panose="02020603050405020304" pitchFamily="18" charset="0"/>
              </a:rPr>
              <a:t> ý</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209964" y="1136571"/>
            <a:ext cx="9781309" cy="954107"/>
          </a:xfrm>
          <a:prstGeom prst="rect">
            <a:avLst/>
          </a:prstGeom>
        </p:spPr>
        <p:txBody>
          <a:bodyPr wrap="square">
            <a:spAutoFit/>
          </a:bodyPr>
          <a:lstStyle/>
          <a:p>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nói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tưởng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đạo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nói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7" name="Rounded Rectangle 6"/>
          <p:cNvSpPr/>
          <p:nvPr/>
        </p:nvSpPr>
        <p:spPr>
          <a:xfrm>
            <a:off x="1357745" y="2320540"/>
            <a:ext cx="9633528" cy="428345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vi-VN" sz="2800" b="1" dirty="0">
                <a:latin typeface="Times New Roman" panose="02020603050405020304" pitchFamily="18" charset="0"/>
                <a:cs typeface="Times New Roman" panose="02020603050405020304" pitchFamily="18" charset="0"/>
              </a:rPr>
              <a:t>Bàn luận: </a:t>
            </a:r>
            <a:r>
              <a:rPr lang="en-US" sz="2800" b="1" dirty="0" smtClean="0">
                <a:latin typeface="Times New Roman" panose="02020603050405020304" pitchFamily="18" charset="0"/>
                <a:cs typeface="Times New Roman" panose="02020603050405020304" pitchFamily="18" charset="0"/>
              </a:rPr>
              <a:t> </a:t>
            </a:r>
          </a:p>
          <a:p>
            <a:pPr algn="just"/>
            <a:r>
              <a:rPr lang="vi-VN" sz="2400" dirty="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Là</a:t>
            </a:r>
            <a:r>
              <a:rPr lang="vi-VN"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tảng</a:t>
            </a:r>
            <a:r>
              <a:rPr lang="vi-VN" sz="2400" dirty="0">
                <a:latin typeface="Times New Roman" panose="02020603050405020304" pitchFamily="18" charset="0"/>
                <a:cs typeface="Times New Roman" panose="02020603050405020304" pitchFamily="18" charset="0"/>
              </a:rPr>
              <a:t> đạo đức, xuất phát từ lòng yêu nước, tự hào dân tộc,  để thực hiện khát vọng ngàn đời của dân tộc giữ vững nền độc lập, chủ quyền dân tộc, 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tinh thần bất khuất</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a:t>
            </a:r>
          </a:p>
          <a:p>
            <a:pPr algn="just"/>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tinh thần bất khuất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đắn</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sẵn sàng cống hiến sức lực của mình vì nước, luôn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a:t>
            </a:r>
          </a:p>
          <a:p>
            <a:pPr algn="just"/>
            <a:r>
              <a:rPr lang="vi-VN" sz="2400" dirty="0">
                <a:latin typeface="Times New Roman" panose="02020603050405020304" pitchFamily="18" charset="0"/>
                <a:cs typeface="Times New Roman" panose="02020603050405020304" pitchFamily="18" charset="0"/>
              </a:rPr>
              <a:t>+ Tinh thần bất khuất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nâng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Tạo thành nguồn cổ vũ động viên to lớn cho quân dân.</a:t>
            </a:r>
            <a:endParaRPr lang="en-US" sz="2400" dirty="0">
              <a:effectLst/>
              <a:latin typeface="Times New Roman" panose="02020603050405020304" pitchFamily="18" charset="0"/>
              <a:cs typeface="Times New Roman" panose="02020603050405020304" pitchFamily="18" charset="0"/>
            </a:endParaRPr>
          </a:p>
        </p:txBody>
      </p:sp>
      <p:sp>
        <p:nvSpPr>
          <p:cNvPr id="8" name="Down Arrow 7"/>
          <p:cNvSpPr/>
          <p:nvPr/>
        </p:nvSpPr>
        <p:spPr>
          <a:xfrm>
            <a:off x="5172364" y="1860815"/>
            <a:ext cx="711200" cy="45972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370057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
        <p:nvSpPr>
          <p:cNvPr id="5" name="Rectangle 4"/>
          <p:cNvSpPr/>
          <p:nvPr/>
        </p:nvSpPr>
        <p:spPr>
          <a:xfrm>
            <a:off x="2133600" y="436779"/>
            <a:ext cx="10575636" cy="523220"/>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2</a:t>
            </a:r>
            <a:r>
              <a:rPr lang="en-US" sz="2800"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Bước</a:t>
            </a:r>
            <a:r>
              <a:rPr lang="en-US" sz="2800" b="1" dirty="0">
                <a:solidFill>
                  <a:srgbClr val="FF0000"/>
                </a:solidFill>
                <a:latin typeface="Times New Roman" panose="02020603050405020304" pitchFamily="18" charset="0"/>
                <a:cs typeface="Times New Roman" panose="02020603050405020304" pitchFamily="18" charset="0"/>
              </a:rPr>
              <a:t> 2:</a:t>
            </a:r>
            <a:r>
              <a:rPr lang="en-US" sz="2800"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Tìm ý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dàn</a:t>
            </a:r>
            <a:r>
              <a:rPr lang="en-US" sz="2800" b="1" dirty="0">
                <a:solidFill>
                  <a:srgbClr val="FF0000"/>
                </a:solidFill>
                <a:latin typeface="Times New Roman" panose="02020603050405020304" pitchFamily="18" charset="0"/>
                <a:cs typeface="Times New Roman" panose="02020603050405020304" pitchFamily="18" charset="0"/>
              </a:rPr>
              <a:t> ý</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209964" y="1136571"/>
            <a:ext cx="9781309" cy="954107"/>
          </a:xfrm>
          <a:prstGeom prst="rect">
            <a:avLst/>
          </a:prstGeom>
        </p:spPr>
        <p:txBody>
          <a:bodyPr wrap="square">
            <a:spAutoFit/>
          </a:bodyPr>
          <a:lstStyle/>
          <a:p>
            <a:r>
              <a:rPr lang="en-US" sz="2800" dirty="0" err="1">
                <a:solidFill>
                  <a:srgbClr val="FF0000"/>
                </a:solidFill>
                <a:latin typeface="Times New Roman" panose="02020603050405020304" pitchFamily="18" charset="0"/>
                <a:cs typeface="Times New Roman" panose="02020603050405020304" pitchFamily="18" charset="0"/>
              </a:rPr>
              <a:t>Tư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tưởng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đạo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học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thuật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lịch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sử</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7" name="Rounded Rectangle 6"/>
          <p:cNvSpPr/>
          <p:nvPr/>
        </p:nvSpPr>
        <p:spPr>
          <a:xfrm>
            <a:off x="1357745" y="2524293"/>
            <a:ext cx="9633528" cy="407970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fontAlgn="t">
              <a:lnSpc>
                <a:spcPct val="115000"/>
              </a:lnSpc>
            </a:pPr>
            <a:r>
              <a:rPr lang="vi-VN" sz="2800" b="1" dirty="0">
                <a:solidFill>
                  <a:schemeClr val="tx1"/>
                </a:solidFill>
                <a:latin typeface="Times New Roman" panose="02020603050405020304" pitchFamily="18" charset="0"/>
                <a:cs typeface="Times New Roman" panose="02020603050405020304" pitchFamily="18" charset="0"/>
              </a:rPr>
              <a:t>Chứng minh:</a:t>
            </a:r>
            <a:endParaRPr lang="en-US" sz="2800" b="1" i="0" u="none" strike="noStrike" dirty="0" smtClean="0">
              <a:solidFill>
                <a:schemeClr val="tx1"/>
              </a:solidFill>
              <a:effectLst/>
              <a:latin typeface="Times New Roman" panose="02020603050405020304" pitchFamily="18" charset="0"/>
              <a:cs typeface="Times New Roman" panose="02020603050405020304" pitchFamily="18" charset="0"/>
            </a:endParaRPr>
          </a:p>
          <a:p>
            <a:pPr marL="347472" indent="-347472" algn="just" fontAlgn="t">
              <a:lnSpc>
                <a:spcPct val="115000"/>
              </a:lnSpc>
            </a:pPr>
            <a:r>
              <a:rPr lang="vi-VN" sz="2800" dirty="0">
                <a:solidFill>
                  <a:schemeClr val="tx1"/>
                </a:solidFill>
                <a:latin typeface="Times New Roman" panose="02020603050405020304" pitchFamily="18" charset="0"/>
                <a:cs typeface="Times New Roman" panose="02020603050405020304" pitchFamily="18" charset="0"/>
              </a:rPr>
              <a:t>Trong lịch sử: </a:t>
            </a:r>
            <a:endParaRPr lang="en-US" sz="2800" i="0" u="none" strike="noStrike" dirty="0" smtClean="0">
              <a:solidFill>
                <a:schemeClr val="tx1"/>
              </a:solidFill>
              <a:effectLst/>
              <a:latin typeface="Times New Roman" panose="02020603050405020304" pitchFamily="18" charset="0"/>
              <a:cs typeface="Times New Roman" panose="02020603050405020304" pitchFamily="18" charset="0"/>
            </a:endParaRPr>
          </a:p>
          <a:p>
            <a:pPr algn="just" fontAlgn="t">
              <a:lnSpc>
                <a:spcPct val="115000"/>
              </a:lnSpc>
            </a:pPr>
            <a:r>
              <a:rPr lang="vi-VN" sz="2800" dirty="0">
                <a:solidFill>
                  <a:schemeClr val="tx1"/>
                </a:solidFill>
                <a:latin typeface="Times New Roman" panose="02020603050405020304" pitchFamily="18" charset="0"/>
                <a:cs typeface="Times New Roman" panose="02020603050405020304" pitchFamily="18" charset="0"/>
              </a:rPr>
              <a:t>+ Kháng chiến chống quân Nguyên xâm lược năm 1285 là lời khẳng định cho giá trị của tinh thần bất khuất</a:t>
            </a:r>
            <a:r>
              <a:rPr lang="en-US" sz="2800" dirty="0">
                <a:solidFill>
                  <a:schemeClr val="tx1"/>
                </a:solidFill>
                <a:latin typeface="Times New Roman" panose="02020603050405020304" pitchFamily="18" charset="0"/>
                <a:cs typeface="Times New Roman" panose="02020603050405020304" pitchFamily="18" charset="0"/>
              </a:rPr>
              <a:t>.</a:t>
            </a:r>
            <a:endParaRPr lang="en-US" sz="2800" i="0" u="none" strike="noStrike" dirty="0" smtClean="0">
              <a:solidFill>
                <a:schemeClr val="tx1"/>
              </a:solidFill>
              <a:effectLst/>
              <a:latin typeface="Times New Roman" panose="02020603050405020304" pitchFamily="18" charset="0"/>
              <a:cs typeface="Times New Roman" panose="02020603050405020304" pitchFamily="18" charset="0"/>
            </a:endParaRPr>
          </a:p>
          <a:p>
            <a:pPr algn="just" fontAlgn="t">
              <a:lnSpc>
                <a:spcPct val="115000"/>
              </a:lnSpc>
            </a:pPr>
            <a:r>
              <a:rPr lang="vi-VN" sz="2800" dirty="0">
                <a:solidFill>
                  <a:schemeClr val="tx1"/>
                </a:solidFill>
                <a:latin typeface="Times New Roman" panose="02020603050405020304" pitchFamily="18" charset="0"/>
                <a:cs typeface="Times New Roman" panose="02020603050405020304" pitchFamily="18" charset="0"/>
              </a:rPr>
              <a:t>+ Trong kháng chiến chống Mỹ, hàng triệu người con đất Việt đã nằm xuống chiến trường để mang lại nền hòa bình cho dân tộc</a:t>
            </a:r>
            <a:r>
              <a:rPr lang="vi-VN" sz="2800" dirty="0" smtClean="0">
                <a:solidFill>
                  <a:schemeClr val="tx1"/>
                </a:solidFill>
                <a:latin typeface="Times New Roman" panose="02020603050405020304" pitchFamily="18" charset="0"/>
                <a:cs typeface="Times New Roman" panose="02020603050405020304" pitchFamily="18" charset="0"/>
              </a:rPr>
              <a:t>.</a:t>
            </a:r>
            <a:endParaRPr lang="en-US" sz="2800" i="0" u="none" strike="noStrike" dirty="0">
              <a:solidFill>
                <a:schemeClr val="tx1"/>
              </a:solidFill>
              <a:effectLst/>
              <a:latin typeface="Times New Roman" panose="02020603050405020304" pitchFamily="18" charset="0"/>
              <a:cs typeface="Times New Roman" panose="02020603050405020304" pitchFamily="18" charset="0"/>
            </a:endParaRPr>
          </a:p>
        </p:txBody>
      </p:sp>
      <p:sp>
        <p:nvSpPr>
          <p:cNvPr id="8" name="Down Arrow 7"/>
          <p:cNvSpPr/>
          <p:nvPr/>
        </p:nvSpPr>
        <p:spPr>
          <a:xfrm>
            <a:off x="6095999" y="2090678"/>
            <a:ext cx="711200" cy="45972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00851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
        <p:nvSpPr>
          <p:cNvPr id="5" name="Rectangle 4"/>
          <p:cNvSpPr/>
          <p:nvPr/>
        </p:nvSpPr>
        <p:spPr>
          <a:xfrm>
            <a:off x="2133600" y="436779"/>
            <a:ext cx="10575636" cy="523220"/>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2</a:t>
            </a:r>
            <a:r>
              <a:rPr lang="en-US" sz="2800"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Bước</a:t>
            </a:r>
            <a:r>
              <a:rPr lang="en-US" sz="2800" b="1" dirty="0">
                <a:solidFill>
                  <a:srgbClr val="FF0000"/>
                </a:solidFill>
                <a:latin typeface="Times New Roman" panose="02020603050405020304" pitchFamily="18" charset="0"/>
                <a:cs typeface="Times New Roman" panose="02020603050405020304" pitchFamily="18" charset="0"/>
              </a:rPr>
              <a:t> 2:</a:t>
            </a:r>
            <a:r>
              <a:rPr lang="en-US" sz="2800"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Tìm ý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dàn</a:t>
            </a:r>
            <a:r>
              <a:rPr lang="en-US" sz="2800" b="1" dirty="0">
                <a:solidFill>
                  <a:srgbClr val="FF0000"/>
                </a:solidFill>
                <a:latin typeface="Times New Roman" panose="02020603050405020304" pitchFamily="18" charset="0"/>
                <a:cs typeface="Times New Roman" panose="02020603050405020304" pitchFamily="18" charset="0"/>
              </a:rPr>
              <a:t> ý</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209964" y="1136571"/>
            <a:ext cx="9781309" cy="954107"/>
          </a:xfrm>
          <a:prstGeom prst="rect">
            <a:avLst/>
          </a:prstGeom>
        </p:spPr>
        <p:txBody>
          <a:bodyPr wrap="square">
            <a:spAutoFit/>
          </a:bodyPr>
          <a:lstStyle/>
          <a:p>
            <a:r>
              <a:rPr lang="en-US" sz="2800" dirty="0" err="1">
                <a:solidFill>
                  <a:srgbClr val="FF0000"/>
                </a:solidFill>
                <a:latin typeface="Times New Roman" panose="02020603050405020304" pitchFamily="18" charset="0"/>
                <a:cs typeface="Times New Roman" panose="02020603050405020304" pitchFamily="18" charset="0"/>
              </a:rPr>
              <a:t>Tư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tưởng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đạo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học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thuật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lịch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sử</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7" name="Rounded Rectangle 6"/>
          <p:cNvSpPr/>
          <p:nvPr/>
        </p:nvSpPr>
        <p:spPr>
          <a:xfrm>
            <a:off x="1357745" y="2320540"/>
            <a:ext cx="9633528" cy="428345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fontAlgn="t">
              <a:lnSpc>
                <a:spcPct val="115000"/>
              </a:lnSpc>
            </a:pPr>
            <a:r>
              <a:rPr lang="vi-VN" sz="2800" b="1" dirty="0">
                <a:solidFill>
                  <a:schemeClr val="tx1"/>
                </a:solidFill>
                <a:latin typeface="Times New Roman" panose="02020603050405020304" pitchFamily="18" charset="0"/>
                <a:cs typeface="Times New Roman" panose="02020603050405020304" pitchFamily="18" charset="0"/>
              </a:rPr>
              <a:t>Chứng minh:</a:t>
            </a:r>
            <a:endParaRPr lang="en-US" sz="5400" b="1" i="0" u="none" strike="noStrike" dirty="0" smtClean="0">
              <a:solidFill>
                <a:schemeClr val="tx1"/>
              </a:solidFill>
              <a:effectLst/>
              <a:latin typeface="Times New Roman" panose="02020603050405020304" pitchFamily="18" charset="0"/>
              <a:cs typeface="Times New Roman" panose="02020603050405020304" pitchFamily="18" charset="0"/>
            </a:endParaRPr>
          </a:p>
          <a:p>
            <a:pPr marL="347472" indent="-347472" algn="just" fontAlgn="t">
              <a:lnSpc>
                <a:spcPct val="115000"/>
              </a:lnSpc>
            </a:pPr>
            <a:r>
              <a:rPr lang="vi-VN" sz="2800" b="1" dirty="0" smtClean="0">
                <a:solidFill>
                  <a:schemeClr val="tx1"/>
                </a:solidFill>
                <a:latin typeface="Times New Roman" panose="02020603050405020304" pitchFamily="18" charset="0"/>
                <a:cs typeface="Times New Roman" panose="02020603050405020304" pitchFamily="18" charset="0"/>
              </a:rPr>
              <a:t>Trong </a:t>
            </a:r>
            <a:r>
              <a:rPr lang="vi-VN" sz="2800" b="1" dirty="0">
                <a:solidFill>
                  <a:schemeClr val="tx1"/>
                </a:solidFill>
                <a:latin typeface="Times New Roman" panose="02020603050405020304" pitchFamily="18" charset="0"/>
                <a:cs typeface="Times New Roman" panose="02020603050405020304" pitchFamily="18" charset="0"/>
              </a:rPr>
              <a:t>văn học</a:t>
            </a:r>
            <a:r>
              <a:rPr lang="en-US" sz="2800" b="1" dirty="0">
                <a:solidFill>
                  <a:schemeClr val="tx1"/>
                </a:solidFill>
                <a:latin typeface="Times New Roman" panose="02020603050405020304" pitchFamily="18" charset="0"/>
                <a:cs typeface="Times New Roman" panose="02020603050405020304" pitchFamily="18" charset="0"/>
              </a:rPr>
              <a:t>:</a:t>
            </a:r>
            <a:endParaRPr lang="en-US" sz="5400" b="1" i="0" u="none" strike="noStrike" dirty="0" smtClean="0">
              <a:solidFill>
                <a:schemeClr val="tx1"/>
              </a:solidFill>
              <a:effectLst/>
              <a:latin typeface="Times New Roman" panose="02020603050405020304" pitchFamily="18" charset="0"/>
              <a:cs typeface="Times New Roman" panose="02020603050405020304" pitchFamily="18" charset="0"/>
            </a:endParaRPr>
          </a:p>
          <a:p>
            <a:pPr marL="457200" algn="just" fontAlgn="t">
              <a:lnSpc>
                <a:spcPct val="115000"/>
              </a:lnSpc>
            </a:pPr>
            <a:r>
              <a:rPr lang="vi-VN" sz="2800" dirty="0">
                <a:solidFill>
                  <a:schemeClr val="tx1"/>
                </a:solidFill>
                <a:latin typeface="Times New Roman" panose="02020603050405020304" pitchFamily="18" charset="0"/>
                <a:cs typeface="Times New Roman" panose="02020603050405020304" pitchFamily="18" charset="0"/>
              </a:rPr>
              <a:t>+ Bài thơ thần “Nam quốc sơn hà” vang lên trong một ngôi đền bên sông Như Nguyệt trong kháng chiến chống quân Tống năm 1077, l</a:t>
            </a:r>
            <a:endParaRPr lang="en-US" sz="5400" i="0" u="none" strike="noStrike" dirty="0" smtClean="0">
              <a:solidFill>
                <a:schemeClr val="tx1"/>
              </a:solidFill>
              <a:effectLst/>
              <a:latin typeface="Times New Roman" panose="02020603050405020304" pitchFamily="18" charset="0"/>
              <a:cs typeface="Times New Roman" panose="02020603050405020304" pitchFamily="18" charset="0"/>
            </a:endParaRPr>
          </a:p>
          <a:p>
            <a:pPr marL="457200" algn="just" fontAlgn="t">
              <a:lnSpc>
                <a:spcPct val="115000"/>
              </a:lnSpc>
            </a:pPr>
            <a:r>
              <a:rPr lang="vi-VN" sz="2800" dirty="0">
                <a:solidFill>
                  <a:schemeClr val="tx1"/>
                </a:solidFill>
                <a:latin typeface="Times New Roman" panose="02020603050405020304" pitchFamily="18" charset="0"/>
                <a:cs typeface="Times New Roman" panose="02020603050405020304" pitchFamily="18" charset="0"/>
              </a:rPr>
              <a:t>+ Lời kêu gọi tướng sĩ đứng lên đánh giặc Nguyện của Trần Quốc Tuấn trong “Hịch tướng sĩ” vào trước năm 1285, ..</a:t>
            </a:r>
            <a:endParaRPr lang="en-US" sz="5400" i="0" u="none" strike="noStrike" dirty="0" smtClean="0">
              <a:solidFill>
                <a:schemeClr val="tx1"/>
              </a:solidFill>
              <a:effectLst/>
              <a:latin typeface="Times New Roman" panose="02020603050405020304" pitchFamily="18" charset="0"/>
              <a:cs typeface="Times New Roman" panose="02020603050405020304" pitchFamily="18" charset="0"/>
            </a:endParaRPr>
          </a:p>
          <a:p>
            <a:pPr marL="347472" indent="-347472" algn="just" fontAlgn="t">
              <a:lnSpc>
                <a:spcPct val="115000"/>
              </a:lnSpc>
            </a:pPr>
            <a:r>
              <a:rPr lang="vi-VN" sz="2800" dirty="0">
                <a:solidFill>
                  <a:schemeClr val="tx1"/>
                </a:solidFill>
                <a:latin typeface="Times New Roman" panose="02020603050405020304" pitchFamily="18" charset="0"/>
                <a:cs typeface="Times New Roman" panose="02020603050405020304" pitchFamily="18" charset="0"/>
              </a:rPr>
              <a:t>...</a:t>
            </a:r>
            <a:endParaRPr lang="en-US" sz="5400" i="0" u="none" strike="noStrike" dirty="0">
              <a:solidFill>
                <a:schemeClr val="tx1"/>
              </a:solidFill>
              <a:effectLst/>
              <a:latin typeface="Times New Roman" panose="02020603050405020304" pitchFamily="18" charset="0"/>
              <a:cs typeface="Times New Roman" panose="02020603050405020304" pitchFamily="18" charset="0"/>
            </a:endParaRPr>
          </a:p>
        </p:txBody>
      </p:sp>
      <p:sp>
        <p:nvSpPr>
          <p:cNvPr id="8" name="Down Arrow 7"/>
          <p:cNvSpPr/>
          <p:nvPr/>
        </p:nvSpPr>
        <p:spPr>
          <a:xfrm>
            <a:off x="6174509" y="1877628"/>
            <a:ext cx="711200" cy="45972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864039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
        <p:nvSpPr>
          <p:cNvPr id="5" name="Rectangle 4"/>
          <p:cNvSpPr/>
          <p:nvPr/>
        </p:nvSpPr>
        <p:spPr>
          <a:xfrm>
            <a:off x="2133600" y="436779"/>
            <a:ext cx="10575636" cy="523220"/>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2</a:t>
            </a:r>
            <a:r>
              <a:rPr lang="en-US" sz="2800"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Bước</a:t>
            </a:r>
            <a:r>
              <a:rPr lang="en-US" sz="2800" b="1" dirty="0">
                <a:solidFill>
                  <a:srgbClr val="FF0000"/>
                </a:solidFill>
                <a:latin typeface="Times New Roman" panose="02020603050405020304" pitchFamily="18" charset="0"/>
                <a:cs typeface="Times New Roman" panose="02020603050405020304" pitchFamily="18" charset="0"/>
              </a:rPr>
              <a:t> 2:</a:t>
            </a:r>
            <a:r>
              <a:rPr lang="en-US" sz="2800"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Tìm ý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dàn</a:t>
            </a:r>
            <a:r>
              <a:rPr lang="en-US" sz="2800" b="1" dirty="0">
                <a:solidFill>
                  <a:srgbClr val="FF0000"/>
                </a:solidFill>
                <a:latin typeface="Times New Roman" panose="02020603050405020304" pitchFamily="18" charset="0"/>
                <a:cs typeface="Times New Roman" panose="02020603050405020304" pitchFamily="18" charset="0"/>
              </a:rPr>
              <a:t> ý</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209964" y="1136571"/>
            <a:ext cx="9781309" cy="1384995"/>
          </a:xfrm>
          <a:prstGeom prst="rect">
            <a:avLst/>
          </a:prstGeom>
        </p:spPr>
        <p:txBody>
          <a:bodyPr wrap="square">
            <a:spAutoFit/>
          </a:bodyPr>
          <a:lstStyle/>
          <a:p>
            <a:r>
              <a:rPr lang="en-US" sz="2800" dirty="0" err="1">
                <a:solidFill>
                  <a:srgbClr val="C00000"/>
                </a:solidFill>
                <a:latin typeface="Times New Roman" panose="02020603050405020304" pitchFamily="18" charset="0"/>
                <a:cs typeface="Times New Roman" panose="02020603050405020304" pitchFamily="18" charset="0"/>
              </a:rPr>
              <a:t>Giá</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trị</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của</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tư</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tưởng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đạo</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lí</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sống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vừa</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nêu</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là</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gì</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Cần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phê</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phán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những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biểu</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hiện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ngược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lại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với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tư</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tưởng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đạo</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lí</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sống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trên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như</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thế</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nào</a:t>
            </a:r>
            <a:r>
              <a:rPr lang="en-US" sz="2800" dirty="0">
                <a:solidFill>
                  <a:srgbClr val="C00000"/>
                </a:solidFill>
                <a:latin typeface="Times New Roman" panose="02020603050405020304" pitchFamily="18" charset="0"/>
                <a:cs typeface="Times New Roman" panose="02020603050405020304" pitchFamily="18" charset="0"/>
              </a:rPr>
              <a:t>?</a:t>
            </a:r>
          </a:p>
        </p:txBody>
      </p:sp>
      <p:sp>
        <p:nvSpPr>
          <p:cNvPr id="7" name="Rounded Rectangle 6"/>
          <p:cNvSpPr/>
          <p:nvPr/>
        </p:nvSpPr>
        <p:spPr>
          <a:xfrm>
            <a:off x="1357745" y="2983345"/>
            <a:ext cx="9633528" cy="30295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vi-VN" sz="2800" b="1" dirty="0">
                <a:latin typeface="Times New Roman" panose="02020603050405020304" pitchFamily="18" charset="0"/>
                <a:cs typeface="Times New Roman" panose="02020603050405020304" pitchFamily="18" charset="0"/>
              </a:rPr>
              <a:t>Bình luận- Mở rộng:</a:t>
            </a:r>
            <a:endParaRPr lang="en-US" sz="2800" b="1"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Câu nói đến nay vẫn còn nguyên giá trị, trở thành nguồn sức mạnh cho mọi người, chứa chất khát vọng của một dân tộc</a:t>
            </a:r>
            <a:r>
              <a:rPr lang="en-US" sz="2800" dirty="0">
                <a:latin typeface="Times New Roman" panose="02020603050405020304" pitchFamily="18" charset="0"/>
                <a:cs typeface="Times New Roman" panose="02020603050405020304" pitchFamily="18" charset="0"/>
              </a:rPr>
              <a:t>.</a:t>
            </a:r>
          </a:p>
          <a:p>
            <a:r>
              <a:rPr lang="vi-VN" sz="2800" dirty="0">
                <a:latin typeface="Times New Roman" panose="02020603050405020304" pitchFamily="18" charset="0"/>
                <a:cs typeface="Times New Roman" panose="02020603050405020304" pitchFamily="18" charset="0"/>
              </a:rPr>
              <a:t>+ Phê phán những kẻ luôn hèn nhát, vị kỉ, đặt lợi ích của bản thân lên trên lợi ích của quốc gia dân tộc. </a:t>
            </a:r>
            <a:endParaRPr lang="en-US" sz="2800" i="0" u="none" strike="noStrike" dirty="0">
              <a:solidFill>
                <a:schemeClr val="tx1"/>
              </a:solidFill>
              <a:effectLst/>
              <a:latin typeface="Times New Roman" panose="02020603050405020304" pitchFamily="18" charset="0"/>
              <a:cs typeface="Times New Roman" panose="02020603050405020304" pitchFamily="18" charset="0"/>
            </a:endParaRPr>
          </a:p>
        </p:txBody>
      </p:sp>
      <p:sp>
        <p:nvSpPr>
          <p:cNvPr id="8" name="Down Arrow 7"/>
          <p:cNvSpPr/>
          <p:nvPr/>
        </p:nvSpPr>
        <p:spPr>
          <a:xfrm>
            <a:off x="5740399" y="2034646"/>
            <a:ext cx="711200" cy="948699"/>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00413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1817" y="123243"/>
            <a:ext cx="10982037" cy="1083374"/>
          </a:xfrm>
          <a:prstGeom prst="rect">
            <a:avLst/>
          </a:prstGeom>
        </p:spPr>
        <p:txBody>
          <a:bodyPr wrap="square">
            <a:spAutoFit/>
          </a:bodyPr>
          <a:lstStyle/>
          <a:p>
            <a:pPr marL="342900" lvl="0" indent="-342900" algn="just">
              <a:lnSpc>
                <a:spcPct val="115000"/>
              </a:lnSpc>
              <a:spcAft>
                <a:spcPts val="0"/>
              </a:spcAft>
              <a:buSzPts val="1400"/>
              <a:buFont typeface="Times New Roman" panose="02020603050405020304" pitchFamily="18" charset="0"/>
              <a:buChar char="-"/>
            </a:pPr>
            <a:r>
              <a:rPr lang="vi-VN" sz="2800" b="1" i="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Lập dàn ý bằng cách dựa vào các ý đã tìm được, sắp xếp lại theo </a:t>
            </a:r>
            <a:r>
              <a:rPr lang="en-US" sz="2800" b="1" i="1" dirty="0" err="1"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i="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b="1" i="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b="1" i="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b="1" i="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i="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b="1" i="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ba phần lớn của bài văn, gồm:</a:t>
            </a:r>
            <a:endParaRPr lang="en-US" sz="2800" dirty="0">
              <a:solidFill>
                <a:srgbClr val="C00000"/>
              </a:solidFill>
              <a:effectLst/>
              <a:latin typeface="Times New Roman" panose="02020603050405020304" pitchFamily="18" charset="0"/>
              <a:ea typeface="Times New Roman" panose="02020603050405020304" pitchFamily="18" charset="0"/>
            </a:endParaRPr>
          </a:p>
        </p:txBody>
      </p:sp>
      <p:graphicFrame>
        <p:nvGraphicFramePr>
          <p:cNvPr id="2" name="Diagram 1"/>
          <p:cNvGraphicFramePr/>
          <p:nvPr>
            <p:extLst>
              <p:ext uri="{D42A27DB-BD31-4B8C-83A1-F6EECF244321}">
                <p14:modId xmlns:p14="http://schemas.microsoft.com/office/powerpoint/2010/main" val="2505452101"/>
              </p:ext>
            </p:extLst>
          </p:nvPr>
        </p:nvGraphicFramePr>
        <p:xfrm>
          <a:off x="-665019" y="1439333"/>
          <a:ext cx="1186872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426637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1076036" y="365125"/>
            <a:ext cx="10039927" cy="6037102"/>
          </a:xfrm>
          <a:prstGeom prst="rect">
            <a:avLst/>
          </a:prstGeom>
        </p:spPr>
        <p:txBody>
          <a:bodyPr wrap="square">
            <a:spAutoFit/>
          </a:bodyPr>
          <a:lstStyle/>
          <a:p>
            <a:pPr algn="ctr">
              <a:lnSpc>
                <a:spcPct val="115000"/>
              </a:lnSpc>
              <a:spcAft>
                <a:spcPts val="0"/>
              </a:spcAft>
            </a:pPr>
            <a:r>
              <a:rPr 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 </a:t>
            </a:r>
            <a:r>
              <a:rPr 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Thân</a:t>
            </a:r>
            <a:r>
              <a:rPr 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600" dirty="0">
              <a:solidFill>
                <a:srgbClr val="FF0000"/>
              </a:solidFill>
              <a:latin typeface="Times New Roman" panose="02020603050405020304" pitchFamily="18" charset="0"/>
              <a:ea typeface="Times New Roman" panose="02020603050405020304" pitchFamily="18" charset="0"/>
            </a:endParaRPr>
          </a:p>
          <a:p>
            <a:pPr algn="ctr">
              <a:lnSpc>
                <a:spcPct val="115000"/>
              </a:lnSpc>
              <a:spcAft>
                <a:spcPts val="0"/>
              </a:spcAft>
            </a:pPr>
            <a:r>
              <a:rPr 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a:t>
            </a:r>
            <a:r>
              <a:rPr 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nói</a:t>
            </a:r>
            <a:r>
              <a:rPr 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600" dirty="0">
              <a:solidFill>
                <a:srgbClr val="FF000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en-US" sz="26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Câu</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nói</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Ta </a:t>
            </a:r>
            <a:r>
              <a:rPr lang="en-US" sz="26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thà</a:t>
            </a:r>
            <a:r>
              <a:rPr lang="en-US" sz="26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làm</a:t>
            </a:r>
            <a:r>
              <a:rPr lang="en-US" sz="26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ma </a:t>
            </a:r>
            <a:r>
              <a:rPr lang="en-US" sz="26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6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Nam </a:t>
            </a:r>
            <a:r>
              <a:rPr lang="en-US" sz="26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chứ</a:t>
            </a:r>
            <a:r>
              <a:rPr lang="en-US" sz="26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6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thèm</a:t>
            </a:r>
            <a:r>
              <a:rPr lang="en-US" sz="26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làm</a:t>
            </a:r>
            <a:r>
              <a:rPr lang="en-US" sz="26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vương</a:t>
            </a:r>
            <a:r>
              <a:rPr lang="en-US" sz="26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đất</a:t>
            </a:r>
            <a:r>
              <a:rPr lang="en-US" sz="26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Bắc</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có</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là</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gì</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2600"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vi-VN"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r>
              <a:rPr lang="en-US" sz="2600" i="1" dirty="0" err="1">
                <a:solidFill>
                  <a:srgbClr val="0D0D0D"/>
                </a:solidFill>
                <a:latin typeface="Times New Roman" panose="02020603050405020304" pitchFamily="18" charset="0"/>
                <a:ea typeface="MS Mincho"/>
                <a:cs typeface="Times New Roman" panose="02020603050405020304" pitchFamily="18" charset="0"/>
              </a:rPr>
              <a:t>nước</a:t>
            </a:r>
            <a:r>
              <a:rPr lang="en-US" sz="2600" i="1" dirty="0">
                <a:solidFill>
                  <a:srgbClr val="0D0D0D"/>
                </a:solidFill>
                <a:latin typeface="Times New Roman" panose="02020603050405020304" pitchFamily="18" charset="0"/>
                <a:ea typeface="MS Mincho"/>
                <a:cs typeface="Times New Roman" panose="02020603050405020304" pitchFamily="18" charset="0"/>
              </a:rPr>
              <a:t> Nam</a:t>
            </a:r>
            <a:r>
              <a:rPr lang="vi-VN" sz="2600" i="1" dirty="0">
                <a:solidFill>
                  <a:srgbClr val="0D0D0D"/>
                </a:solidFill>
                <a:latin typeface="Times New Roman" panose="02020603050405020304" pitchFamily="18" charset="0"/>
                <a:ea typeface="MS Mincho"/>
                <a:cs typeface="Times New Roman" panose="02020603050405020304" pitchFamily="18" charset="0"/>
              </a:rPr>
              <a:t>”</a:t>
            </a:r>
            <a:r>
              <a:rPr lang="en-US" sz="26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vi-VN"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đất nước của chúng ta, nước Đại Việt, nay là Việt Nam. “</a:t>
            </a:r>
            <a:r>
              <a:rPr lang="en-US" sz="2600" i="1" dirty="0">
                <a:solidFill>
                  <a:srgbClr val="0D0D0D"/>
                </a:solidFill>
                <a:latin typeface="Times New Roman" panose="02020603050405020304" pitchFamily="18" charset="0"/>
                <a:ea typeface="MS Mincho"/>
                <a:cs typeface="Times New Roman" panose="02020603050405020304" pitchFamily="18" charset="0"/>
              </a:rPr>
              <a:t>Ta </a:t>
            </a:r>
            <a:r>
              <a:rPr lang="en-US" sz="2600" i="1" dirty="0" err="1">
                <a:solidFill>
                  <a:srgbClr val="0D0D0D"/>
                </a:solidFill>
                <a:latin typeface="Times New Roman" panose="02020603050405020304" pitchFamily="18" charset="0"/>
                <a:ea typeface="MS Mincho"/>
                <a:cs typeface="Times New Roman" panose="02020603050405020304" pitchFamily="18" charset="0"/>
              </a:rPr>
              <a:t>thà</a:t>
            </a:r>
            <a:r>
              <a:rPr lang="en-US" sz="2600" i="1" dirty="0">
                <a:solidFill>
                  <a:srgbClr val="0D0D0D"/>
                </a:solidFill>
                <a:latin typeface="Times New Roman" panose="02020603050405020304" pitchFamily="18" charset="0"/>
                <a:ea typeface="MS Mincho"/>
                <a:cs typeface="Times New Roman" panose="02020603050405020304" pitchFamily="18" charset="0"/>
              </a:rPr>
              <a:t> </a:t>
            </a:r>
            <a:r>
              <a:rPr lang="en-US" sz="2600" i="1" dirty="0" err="1">
                <a:solidFill>
                  <a:srgbClr val="0D0D0D"/>
                </a:solidFill>
                <a:latin typeface="Times New Roman" panose="02020603050405020304" pitchFamily="18" charset="0"/>
                <a:ea typeface="MS Mincho"/>
                <a:cs typeface="Times New Roman" panose="02020603050405020304" pitchFamily="18" charset="0"/>
              </a:rPr>
              <a:t>làm</a:t>
            </a:r>
            <a:r>
              <a:rPr lang="en-US" sz="2600" i="1" dirty="0">
                <a:solidFill>
                  <a:srgbClr val="0D0D0D"/>
                </a:solidFill>
                <a:latin typeface="Times New Roman" panose="02020603050405020304" pitchFamily="18" charset="0"/>
                <a:ea typeface="MS Mincho"/>
                <a:cs typeface="Times New Roman" panose="02020603050405020304" pitchFamily="18" charset="0"/>
              </a:rPr>
              <a:t> ma </a:t>
            </a:r>
            <a:r>
              <a:rPr lang="en-US" sz="2600" i="1" dirty="0" err="1">
                <a:solidFill>
                  <a:srgbClr val="0D0D0D"/>
                </a:solidFill>
                <a:latin typeface="Times New Roman" panose="02020603050405020304" pitchFamily="18" charset="0"/>
                <a:ea typeface="MS Mincho"/>
                <a:cs typeface="Times New Roman" panose="02020603050405020304" pitchFamily="18" charset="0"/>
              </a:rPr>
              <a:t>nước</a:t>
            </a:r>
            <a:r>
              <a:rPr lang="en-US" sz="2600" i="1" dirty="0">
                <a:solidFill>
                  <a:srgbClr val="0D0D0D"/>
                </a:solidFill>
                <a:latin typeface="Times New Roman" panose="02020603050405020304" pitchFamily="18" charset="0"/>
                <a:ea typeface="MS Mincho"/>
                <a:cs typeface="Times New Roman" panose="02020603050405020304" pitchFamily="18" charset="0"/>
              </a:rPr>
              <a:t> Nam</a:t>
            </a:r>
            <a:r>
              <a:rPr lang="vi-VN" sz="2600" i="1" dirty="0">
                <a:solidFill>
                  <a:srgbClr val="0D0D0D"/>
                </a:solidFill>
                <a:latin typeface="Times New Roman" panose="02020603050405020304" pitchFamily="18" charset="0"/>
                <a:ea typeface="MS Mincho"/>
                <a:cs typeface="Times New Roman" panose="02020603050405020304" pitchFamily="18" charset="0"/>
              </a:rPr>
              <a:t>” </a:t>
            </a:r>
            <a:r>
              <a:rPr lang="vi-VN" sz="2600" dirty="0">
                <a:solidFill>
                  <a:srgbClr val="0D0D0D"/>
                </a:solidFill>
                <a:latin typeface="Times New Roman" panose="02020603050405020304" pitchFamily="18" charset="0"/>
                <a:ea typeface="MS Mincho"/>
                <a:cs typeface="Times New Roman" panose="02020603050405020304" pitchFamily="18" charset="0"/>
              </a:rPr>
              <a:t>tức là sẵn sàng chết vì đất nước mình</a:t>
            </a:r>
            <a:r>
              <a:rPr lang="vi-VN"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2600"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vi-VN"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r>
              <a:rPr lang="vi-VN" sz="26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Đất Bắc”:</a:t>
            </a:r>
            <a:r>
              <a:rPr lang="vi-VN"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ý chỉ nhà Nguyên –Mông, là nhà nước phong kiến phương Bắc, đất nước của kẻ thù đang xâm chiếm nước ta</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r>
              <a:rPr lang="vi-VN"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endParaRPr lang="en-US" sz="2600"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sz="26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=&gt; </a:t>
            </a:r>
            <a:r>
              <a:rPr lang="vi-VN" sz="26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Câu </a:t>
            </a:r>
            <a:r>
              <a:rPr lang="vi-VN"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nói là l</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ời</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thét</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mắng</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vi-VN"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 Trần Bình Trọng vào mặt lũ giặc Nguyên khi chúng dùng mọi thủ đoạn để moi móc thông tin về lực lượng kháng chiến của ta; câu nói</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thể</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rõ</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quan</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khẳng</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Việt</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là</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một</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độc</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lập</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và</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có</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ý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coi</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triều</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đình</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Bắc</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khi</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ông</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chỉ</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gọi</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nhà</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Mông</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là</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đất</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Bắc</a:t>
            </a:r>
            <a:r>
              <a:rPr lang="en-US" sz="2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endParaRPr lang="en-US"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5982119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arn(inVertical)">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arn(inVertical)">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barn(inVertical)">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barn(inVertical)">
                                      <p:cBhvr>
                                        <p:cTn id="3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1076036" y="365125"/>
            <a:ext cx="10039927" cy="5536900"/>
          </a:xfrm>
          <a:prstGeom prst="rect">
            <a:avLst/>
          </a:prstGeom>
        </p:spPr>
        <p:txBody>
          <a:bodyPr wrap="square">
            <a:spAutoFit/>
          </a:bodyPr>
          <a:lstStyle/>
          <a:p>
            <a:pPr algn="ctr">
              <a:lnSpc>
                <a:spcPct val="115000"/>
              </a:lnSpc>
              <a:spcAft>
                <a:spcPts val="0"/>
              </a:spcAft>
            </a:pPr>
            <a:r>
              <a:rPr 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 </a:t>
            </a:r>
            <a:r>
              <a:rPr 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Thân</a:t>
            </a:r>
            <a:r>
              <a:rPr 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600" dirty="0">
              <a:solidFill>
                <a:srgbClr val="FF0000"/>
              </a:solidFill>
              <a:latin typeface="Times New Roman" panose="02020603050405020304" pitchFamily="18" charset="0"/>
              <a:ea typeface="Times New Roman" panose="02020603050405020304" pitchFamily="18" charset="0"/>
            </a:endParaRPr>
          </a:p>
          <a:p>
            <a:pPr algn="ctr">
              <a:lnSpc>
                <a:spcPct val="115000"/>
              </a:lnSpc>
              <a:spcAft>
                <a:spcPts val="0"/>
              </a:spcAft>
            </a:pPr>
            <a:r>
              <a:rPr lang="en-US" sz="2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a:t>
            </a:r>
            <a:r>
              <a:rPr lang="en-US" sz="2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nói</a:t>
            </a:r>
            <a:r>
              <a:rPr lang="en-US" sz="2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600" dirty="0" smtClean="0">
              <a:solidFill>
                <a:srgbClr val="FF0000"/>
              </a:solidFill>
              <a:latin typeface="Times New Roman" panose="02020603050405020304" pitchFamily="18" charset="0"/>
              <a:ea typeface="Times New Roman" panose="02020603050405020304" pitchFamily="18" charset="0"/>
            </a:endParaRPr>
          </a:p>
          <a:p>
            <a:pPr algn="just">
              <a:lnSpc>
                <a:spcPct val="150000"/>
              </a:lnSpc>
            </a:pPr>
            <a:r>
              <a:rPr lang="en-US" sz="2800" b="1"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t</a:t>
            </a:r>
            <a:r>
              <a:rPr lang="vi-VN" sz="2800" b="1" dirty="0">
                <a:latin typeface="Times New Roman" panose="02020603050405020304" pitchFamily="18" charset="0"/>
                <a:cs typeface="Times New Roman" panose="02020603050405020304" pitchFamily="18" charset="0"/>
              </a:rPr>
              <a:t>inh thần bất khuất, không chịu sống nô lệ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lòng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Căm thù giặc tột độ, quyết không đội trời chung với kẻ thù</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Sẵn sàng hi sinh xả thân vì nước;</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Yêu nước nồng nàn, có ý chí kiên cường, dũng cảm, bất khuất trước mọi hoàn cảnh, ...</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Đặt vận mệnh, sự an nguy của Tổ quốc lên trên hết...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08767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arn(inVertical)">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arn(inVertical)">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arn(inVertical)">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838200" y="365125"/>
            <a:ext cx="10587182" cy="6326347"/>
          </a:xfrm>
          <a:prstGeom prst="rect">
            <a:avLst/>
          </a:prstGeom>
        </p:spPr>
        <p:txBody>
          <a:bodyPr wrap="square">
            <a:spAutoFit/>
          </a:bodyPr>
          <a:lstStyle/>
          <a:p>
            <a:pPr algn="ctr">
              <a:lnSpc>
                <a:spcPct val="115000"/>
              </a:lnSpc>
              <a:spcAft>
                <a:spcPts val="0"/>
              </a:spcAft>
            </a:pPr>
            <a:r>
              <a:rPr 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 </a:t>
            </a:r>
            <a:r>
              <a:rPr 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Thân</a:t>
            </a:r>
            <a:r>
              <a:rPr 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600" dirty="0">
              <a:solidFill>
                <a:srgbClr val="FF0000"/>
              </a:solidFill>
              <a:latin typeface="Times New Roman" panose="02020603050405020304" pitchFamily="18" charset="0"/>
              <a:ea typeface="Times New Roman" panose="02020603050405020304" pitchFamily="18" charset="0"/>
            </a:endParaRPr>
          </a:p>
          <a:p>
            <a:r>
              <a:rPr lang="vi-VN" dirty="0"/>
              <a:t> </a:t>
            </a:r>
            <a:r>
              <a:rPr lang="en-US" sz="2800" b="1" dirty="0" smtClean="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Bàn luận- Khẳng định</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Câu nói của Trần Bình Trọng  hoàn toàn đúng đắn.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cs typeface="Times New Roman" panose="02020603050405020304" pitchFamily="18" charset="0"/>
              </a:rPr>
              <a:t> ma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Nam </a:t>
            </a:r>
            <a:r>
              <a:rPr lang="en-US" sz="2800" i="1" dirty="0" err="1">
                <a:latin typeface="Times New Roman" panose="02020603050405020304" pitchFamily="18" charset="0"/>
                <a:cs typeface="Times New Roman" panose="02020603050405020304" pitchFamily="18" charset="0"/>
              </a:rPr>
              <a:t>chứ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thèm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Bắc</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p>
          <a:p>
            <a:pPr algn="just">
              <a:lnSpc>
                <a:spcPct val="130000"/>
              </a:lnSpc>
            </a:pPr>
            <a:r>
              <a:rPr lang="vi-VN"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Câu nói của Trần Bình Trọng là câu nói đầy ý nghĩa, là lời tuyên thệ xả thân vì nước. Đây là lí tưởng sống cao đẹp của mọi thời đại, thể hiện tinh thần yêu nước bất khuất, quyết không làm nô lệ. </a:t>
            </a:r>
            <a:endParaRPr lang="en-US" sz="2800" dirty="0">
              <a:latin typeface="Times New Roman" panose="02020603050405020304" pitchFamily="18" charset="0"/>
              <a:cs typeface="Times New Roman" panose="02020603050405020304" pitchFamily="18" charset="0"/>
            </a:endParaRPr>
          </a:p>
          <a:p>
            <a:pPr algn="just">
              <a:lnSpc>
                <a:spcPct val="130000"/>
              </a:lnSpc>
            </a:pPr>
            <a:r>
              <a:rPr lang="vi-VN" sz="2800" b="1" dirty="0">
                <a:latin typeface="Times New Roman" panose="02020603050405020304" pitchFamily="18" charset="0"/>
                <a:cs typeface="Times New Roman" panose="02020603050405020304" pitchFamily="18" charset="0"/>
              </a:rPr>
              <a:t>- Tại sao vậy?</a:t>
            </a:r>
            <a:endParaRPr lang="en-US" sz="2800" dirty="0">
              <a:latin typeface="Times New Roman" panose="02020603050405020304" pitchFamily="18" charset="0"/>
              <a:cs typeface="Times New Roman" panose="02020603050405020304" pitchFamily="18" charset="0"/>
            </a:endParaRPr>
          </a:p>
          <a:p>
            <a:pPr algn="just">
              <a:lnSpc>
                <a:spcPct val="130000"/>
              </a:lnSpc>
            </a:pPr>
            <a:r>
              <a:rPr lang="vi-VN" sz="2800" dirty="0">
                <a:latin typeface="Times New Roman" panose="02020603050405020304" pitchFamily="18" charset="0"/>
                <a:cs typeface="Times New Roman" panose="02020603050405020304" pitchFamily="18" charset="0"/>
              </a:rPr>
              <a:t>+ Nhằm bảo vệ lực lượng kháng chiến của nhà Trần, khẳng định trung thành với vua tôi đến hơi thở cuối cùng. Tạo nguồn sức mạnh tinh thần cho lực lượng kháng chiến lúc bấy giờ và góp phần đem lại thắng lợi cho cuộc kháng chiến.</a:t>
            </a:r>
            <a:endParaRPr lang="en-US" sz="28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950840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charRg st="14" end="154"/>
                                            </p:txEl>
                                          </p:spTgt>
                                        </p:tgtEl>
                                        <p:attrNameLst>
                                          <p:attrName>style.visibility</p:attrName>
                                        </p:attrNameLst>
                                      </p:cBhvr>
                                      <p:to>
                                        <p:strVal val="visible"/>
                                      </p:to>
                                    </p:set>
                                    <p:animEffect transition="in" filter="barn(inVertical)">
                                      <p:cBhvr>
                                        <p:cTn id="7" dur="500"/>
                                        <p:tgtEl>
                                          <p:spTgt spid="5">
                                            <p:txEl>
                                              <p:charRg st="14" end="15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arn(inVertical)">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2951070" y="258686"/>
            <a:ext cx="5717206" cy="613245"/>
          </a:xfrm>
          <a:prstGeom prst="rect">
            <a:avLst/>
          </a:prstGeom>
        </p:spPr>
        <p:txBody>
          <a:bodyPr wrap="none">
            <a:spAutoFit/>
          </a:bodyPr>
          <a:lstStyle/>
          <a:p>
            <a:pPr algn="ctr">
              <a:lnSpc>
                <a:spcPct val="115000"/>
              </a:lnSpc>
              <a:spcAft>
                <a:spcPts val="0"/>
              </a:spcAft>
            </a:pPr>
            <a:r>
              <a:rPr lang="en-US" sz="3200" b="1" smtClean="0">
                <a:latin typeface="Times New Roman" panose="02020603050405020304" pitchFamily="18" charset="0"/>
                <a:ea typeface="Calibri" panose="020F0502020204030204" pitchFamily="34" charset="0"/>
                <a:cs typeface="Times New Roman" panose="02020603050405020304" pitchFamily="18" charset="0"/>
              </a:rPr>
              <a:t>HOẠT ĐỘNG 1: KHỞI ĐỘNG</a:t>
            </a:r>
            <a:endParaRPr lang="en-US" sz="32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1332320" y="1277714"/>
            <a:ext cx="9224844" cy="3560975"/>
          </a:xfrm>
          <a:prstGeom prst="rect">
            <a:avLst/>
          </a:prstGeom>
        </p:spPr>
        <p:txBody>
          <a:bodyPr wrap="square">
            <a:spAutoFit/>
          </a:bodyPr>
          <a:lstStyle/>
          <a:p>
            <a:pPr algn="just">
              <a:lnSpc>
                <a:spcPct val="115000"/>
              </a:lnSpc>
              <a:spcAft>
                <a:spcPts val="0"/>
              </a:spcAft>
              <a:tabLst>
                <a:tab pos="1386840" algn="l"/>
              </a:tabLst>
            </a:pPr>
            <a:r>
              <a:rPr lang="en-US" sz="2800" dirty="0" smtClean="0">
                <a:solidFill>
                  <a:srgbClr val="0070C0"/>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MS Mincho"/>
                <a:cs typeface="Times New Roman" panose="02020603050405020304" pitchFamily="18" charset="0"/>
              </a:rPr>
              <a:t>Trò</a:t>
            </a:r>
            <a:r>
              <a:rPr lang="en-US" sz="2800" b="1" dirty="0" smtClean="0">
                <a:solidFill>
                  <a:srgbClr val="0070C0"/>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MS Mincho"/>
                <a:cs typeface="Times New Roman" panose="02020603050405020304" pitchFamily="18" charset="0"/>
              </a:rPr>
              <a:t>chơi</a:t>
            </a:r>
            <a:r>
              <a:rPr lang="en-US" sz="2800" b="1" dirty="0" smtClean="0">
                <a:solidFill>
                  <a:srgbClr val="0070C0"/>
                </a:solidFill>
                <a:effectLst/>
                <a:latin typeface="Times New Roman" panose="02020603050405020304" pitchFamily="18" charset="0"/>
                <a:ea typeface="MS Mincho"/>
                <a:cs typeface="Times New Roman" panose="02020603050405020304" pitchFamily="18" charset="0"/>
              </a:rPr>
              <a:t> “Ai </a:t>
            </a:r>
            <a:r>
              <a:rPr lang="en-US" sz="2800" b="1" dirty="0" err="1" smtClean="0">
                <a:solidFill>
                  <a:srgbClr val="0070C0"/>
                </a:solidFill>
                <a:effectLst/>
                <a:latin typeface="Times New Roman" panose="02020603050405020304" pitchFamily="18" charset="0"/>
                <a:ea typeface="MS Mincho"/>
                <a:cs typeface="Times New Roman" panose="02020603050405020304" pitchFamily="18" charset="0"/>
              </a:rPr>
              <a:t>nhanh</a:t>
            </a:r>
            <a:r>
              <a:rPr lang="en-US" sz="2800" b="1" dirty="0" smtClean="0">
                <a:solidFill>
                  <a:srgbClr val="0070C0"/>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MS Mincho"/>
                <a:cs typeface="Times New Roman" panose="02020603050405020304" pitchFamily="18" charset="0"/>
              </a:rPr>
              <a:t>hơn</a:t>
            </a:r>
            <a:r>
              <a:rPr lang="en-US" sz="2800" b="1" dirty="0" smtClean="0">
                <a:solidFill>
                  <a:srgbClr val="0070C0"/>
                </a:solidFill>
                <a:effectLst/>
                <a:latin typeface="Times New Roman" panose="02020603050405020304" pitchFamily="18" charset="0"/>
                <a:ea typeface="MS Mincho"/>
                <a:cs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tabLst>
                <a:tab pos="1386840" algn="l"/>
              </a:tabLst>
            </a:pP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Tìm</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các</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câu</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ca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dao</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tục</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ngữ</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danh</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ngôn</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nói</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về</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kinh</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nghiệm</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học</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tập</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tabLst>
                <a:tab pos="1386840" algn="l"/>
              </a:tabLst>
            </a:pP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GV chia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lớp</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thành</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04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nhóm</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Trong</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thời</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gian</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04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phút</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tabLst>
                <a:tab pos="1386840" algn="l"/>
              </a:tabLst>
            </a:pP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Sau</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trò</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chơi</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GV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hỏi</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cá</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nhân</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MS Mincho"/>
                <a:cs typeface="Times New Roman" panose="02020603050405020304" pitchFamily="18" charset="0"/>
              </a:rPr>
              <a:t>Em</a:t>
            </a:r>
            <a:r>
              <a:rPr lang="en-US" sz="2800" i="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MS Mincho"/>
                <a:cs typeface="Times New Roman" panose="02020603050405020304" pitchFamily="18" charset="0"/>
              </a:rPr>
              <a:t>hãy</a:t>
            </a:r>
            <a:r>
              <a:rPr lang="en-US" sz="2800" i="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MS Mincho"/>
                <a:cs typeface="Times New Roman" panose="02020603050405020304" pitchFamily="18" charset="0"/>
              </a:rPr>
              <a:t>nêu</a:t>
            </a:r>
            <a:r>
              <a:rPr lang="en-US" sz="2800" i="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MS Mincho"/>
                <a:cs typeface="Times New Roman" panose="02020603050405020304" pitchFamily="18" charset="0"/>
              </a:rPr>
              <a:t>cách</a:t>
            </a:r>
            <a:r>
              <a:rPr lang="en-US" sz="2800" i="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MS Mincho"/>
                <a:cs typeface="Times New Roman" panose="02020603050405020304" pitchFamily="18" charset="0"/>
              </a:rPr>
              <a:t>hiểu</a:t>
            </a:r>
            <a:r>
              <a:rPr lang="en-US" sz="2800" i="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MS Mincho"/>
                <a:cs typeface="Times New Roman" panose="02020603050405020304" pitchFamily="18" charset="0"/>
              </a:rPr>
              <a:t>của</a:t>
            </a:r>
            <a:r>
              <a:rPr lang="en-US" sz="2800" i="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MS Mincho"/>
                <a:cs typeface="Times New Roman" panose="02020603050405020304" pitchFamily="18" charset="0"/>
              </a:rPr>
              <a:t>em</a:t>
            </a:r>
            <a:r>
              <a:rPr lang="en-US" sz="2800" i="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MS Mincho"/>
                <a:cs typeface="Times New Roman" panose="02020603050405020304" pitchFamily="18" charset="0"/>
              </a:rPr>
              <a:t>về</a:t>
            </a:r>
            <a:r>
              <a:rPr lang="en-US" sz="2800" i="1" dirty="0" smtClean="0">
                <a:solidFill>
                  <a:srgbClr val="0D0D0D"/>
                </a:solidFill>
                <a:effectLst/>
                <a:latin typeface="Times New Roman" panose="02020603050405020304" pitchFamily="18" charset="0"/>
                <a:ea typeface="MS Mincho"/>
                <a:cs typeface="Times New Roman" panose="02020603050405020304" pitchFamily="18" charset="0"/>
              </a:rPr>
              <a:t> 01 </a:t>
            </a:r>
            <a:r>
              <a:rPr lang="en-US" sz="2800" i="1" dirty="0" err="1" smtClean="0">
                <a:solidFill>
                  <a:srgbClr val="0D0D0D"/>
                </a:solidFill>
                <a:effectLst/>
                <a:latin typeface="Times New Roman" panose="02020603050405020304" pitchFamily="18" charset="0"/>
                <a:ea typeface="MS Mincho"/>
                <a:cs typeface="Times New Roman" panose="02020603050405020304" pitchFamily="18" charset="0"/>
              </a:rPr>
              <a:t>câu</a:t>
            </a:r>
            <a:r>
              <a:rPr lang="en-US" sz="2800" i="1" dirty="0" smtClean="0">
                <a:solidFill>
                  <a:srgbClr val="0D0D0D"/>
                </a:solidFill>
                <a:effectLst/>
                <a:latin typeface="Times New Roman" panose="02020603050405020304" pitchFamily="18" charset="0"/>
                <a:ea typeface="MS Mincho"/>
                <a:cs typeface="Times New Roman" panose="02020603050405020304" pitchFamily="18" charset="0"/>
              </a:rPr>
              <a:t> ca </a:t>
            </a:r>
            <a:r>
              <a:rPr lang="en-US" sz="2800" i="1" dirty="0" err="1" smtClean="0">
                <a:solidFill>
                  <a:srgbClr val="0D0D0D"/>
                </a:solidFill>
                <a:effectLst/>
                <a:latin typeface="Times New Roman" panose="02020603050405020304" pitchFamily="18" charset="0"/>
                <a:ea typeface="MS Mincho"/>
                <a:cs typeface="Times New Roman" panose="02020603050405020304" pitchFamily="18" charset="0"/>
              </a:rPr>
              <a:t>dao</a:t>
            </a:r>
            <a:r>
              <a:rPr lang="en-US" sz="2800" i="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MS Mincho"/>
                <a:cs typeface="Times New Roman" panose="02020603050405020304" pitchFamily="18" charset="0"/>
              </a:rPr>
              <a:t>tục</a:t>
            </a:r>
            <a:r>
              <a:rPr lang="en-US" sz="2800" i="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MS Mincho"/>
                <a:cs typeface="Times New Roman" panose="02020603050405020304" pitchFamily="18" charset="0"/>
              </a:rPr>
              <a:t>ngữ</a:t>
            </a:r>
            <a:r>
              <a:rPr lang="en-US" sz="2800" i="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MS Mincho"/>
                <a:cs typeface="Times New Roman" panose="02020603050405020304" pitchFamily="18" charset="0"/>
              </a:rPr>
              <a:t>danh</a:t>
            </a:r>
            <a:r>
              <a:rPr lang="en-US" sz="2800" i="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MS Mincho"/>
                <a:cs typeface="Times New Roman" panose="02020603050405020304" pitchFamily="18" charset="0"/>
              </a:rPr>
              <a:t>ngôn</a:t>
            </a:r>
            <a:r>
              <a:rPr lang="en-US" sz="2800" i="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MS Mincho"/>
                <a:cs typeface="Times New Roman" panose="02020603050405020304" pitchFamily="18" charset="0"/>
              </a:rPr>
              <a:t>mà</a:t>
            </a:r>
            <a:r>
              <a:rPr lang="en-US" sz="2800" i="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MS Mincho"/>
                <a:cs typeface="Times New Roman" panose="02020603050405020304" pitchFamily="18" charset="0"/>
              </a:rPr>
              <a:t>em</a:t>
            </a:r>
            <a:r>
              <a:rPr lang="en-US" sz="2800" i="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MS Mincho"/>
                <a:cs typeface="Times New Roman" panose="02020603050405020304" pitchFamily="18" charset="0"/>
              </a:rPr>
              <a:t>tâm</a:t>
            </a:r>
            <a:r>
              <a:rPr lang="en-US" sz="2800" i="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MS Mincho"/>
                <a:cs typeface="Times New Roman" panose="02020603050405020304" pitchFamily="18" charset="0"/>
              </a:rPr>
              <a:t>đắc</a:t>
            </a:r>
            <a:r>
              <a:rPr lang="en-US" sz="2800" i="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MS Mincho"/>
                <a:cs typeface="Times New Roman" panose="02020603050405020304" pitchFamily="18" charset="0"/>
              </a:rPr>
              <a:t>nhất</a:t>
            </a:r>
            <a:r>
              <a:rPr lang="en-US" sz="2800" i="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MS Mincho"/>
                <a:cs typeface="Times New Roman" panose="02020603050405020304" pitchFamily="18" charset="0"/>
              </a:rPr>
              <a:t>trong</a:t>
            </a:r>
            <a:r>
              <a:rPr lang="en-US" sz="2800" i="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MS Mincho"/>
                <a:cs typeface="Times New Roman" panose="02020603050405020304" pitchFamily="18" charset="0"/>
              </a:rPr>
              <a:t>các</a:t>
            </a:r>
            <a:r>
              <a:rPr lang="en-US" sz="2800" i="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MS Mincho"/>
                <a:cs typeface="Times New Roman" panose="02020603050405020304" pitchFamily="18" charset="0"/>
              </a:rPr>
              <a:t>câu</a:t>
            </a:r>
            <a:r>
              <a:rPr lang="en-US" sz="2800" i="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MS Mincho"/>
                <a:cs typeface="Times New Roman" panose="02020603050405020304" pitchFamily="18" charset="0"/>
              </a:rPr>
              <a:t>mà</a:t>
            </a:r>
            <a:r>
              <a:rPr lang="en-US" sz="2800" i="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MS Mincho"/>
                <a:cs typeface="Times New Roman" panose="02020603050405020304" pitchFamily="18" charset="0"/>
              </a:rPr>
              <a:t>nhóm</a:t>
            </a:r>
            <a:r>
              <a:rPr lang="en-US" sz="2800" i="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MS Mincho"/>
                <a:cs typeface="Times New Roman" panose="02020603050405020304" pitchFamily="18" charset="0"/>
              </a:rPr>
              <a:t>em</a:t>
            </a:r>
            <a:r>
              <a:rPr lang="en-US" sz="2800" i="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MS Mincho"/>
                <a:cs typeface="Times New Roman" panose="02020603050405020304" pitchFamily="18" charset="0"/>
              </a:rPr>
              <a:t>vừa</a:t>
            </a:r>
            <a:r>
              <a:rPr lang="en-US" sz="2800" i="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MS Mincho"/>
                <a:cs typeface="Times New Roman" panose="02020603050405020304" pitchFamily="18" charset="0"/>
              </a:rPr>
              <a:t>tìm</a:t>
            </a:r>
            <a:r>
              <a:rPr lang="en-US" sz="2800" i="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MS Mincho"/>
                <a:cs typeface="Times New Roman" panose="02020603050405020304" pitchFamily="18" charset="0"/>
              </a:rPr>
              <a:t>được</a:t>
            </a:r>
            <a:r>
              <a:rPr lang="en-US" sz="2800" i="1" dirty="0" smtClean="0">
                <a:solidFill>
                  <a:srgbClr val="0D0D0D"/>
                </a:solidFill>
                <a:effectLst/>
                <a:latin typeface="Times New Roman" panose="02020603050405020304" pitchFamily="18" charset="0"/>
                <a:ea typeface="MS Mincho"/>
                <a:cs typeface="Times New Roman" panose="02020603050405020304" pitchFamily="18" charset="0"/>
              </a:rPr>
              <a:t>.</a:t>
            </a:r>
            <a:endParaRPr lang="en-US" sz="2800" dirty="0"/>
          </a:p>
        </p:txBody>
      </p:sp>
    </p:spTree>
    <p:extLst>
      <p:ext uri="{BB962C8B-B14F-4D97-AF65-F5344CB8AC3E}">
        <p14:creationId xmlns:p14="http://schemas.microsoft.com/office/powerpoint/2010/main" val="350091185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838200" y="365125"/>
            <a:ext cx="10587182" cy="6153992"/>
          </a:xfrm>
          <a:prstGeom prst="rect">
            <a:avLst/>
          </a:prstGeom>
        </p:spPr>
        <p:txBody>
          <a:bodyPr wrap="square">
            <a:spAutoFit/>
          </a:bodyPr>
          <a:lstStyle/>
          <a:p>
            <a:pPr algn="ctr">
              <a:lnSpc>
                <a:spcPct val="115000"/>
              </a:lnSpc>
              <a:spcAft>
                <a:spcPts val="0"/>
              </a:spcAft>
            </a:pPr>
            <a:r>
              <a:rPr 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 </a:t>
            </a:r>
            <a:r>
              <a:rPr 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Thân</a:t>
            </a:r>
            <a:r>
              <a:rPr 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600" dirty="0">
              <a:solidFill>
                <a:srgbClr val="FF0000"/>
              </a:solidFill>
              <a:latin typeface="Times New Roman" panose="02020603050405020304" pitchFamily="18" charset="0"/>
              <a:ea typeface="Times New Roman" panose="02020603050405020304" pitchFamily="18" charset="0"/>
            </a:endParaRPr>
          </a:p>
          <a:p>
            <a:r>
              <a:rPr lang="vi-VN" dirty="0" smtClean="0"/>
              <a:t> </a:t>
            </a:r>
            <a:r>
              <a:rPr lang="en-US" sz="2800" b="1" dirty="0" smtClean="0">
                <a:latin typeface="Times New Roman" panose="02020603050405020304" pitchFamily="18" charset="0"/>
                <a:cs typeface="Times New Roman" panose="02020603050405020304" pitchFamily="18" charset="0"/>
              </a:rPr>
              <a:t>2. </a:t>
            </a:r>
            <a:r>
              <a:rPr lang="vi-VN" sz="2800" b="1" dirty="0" smtClean="0">
                <a:latin typeface="Times New Roman" panose="02020603050405020304" pitchFamily="18" charset="0"/>
                <a:cs typeface="Times New Roman" panose="02020603050405020304" pitchFamily="18" charset="0"/>
              </a:rPr>
              <a:t>Bàn luận-  Tại sao vậy?</a:t>
            </a:r>
            <a:endParaRPr lang="en-US" sz="2800" dirty="0" smtClean="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Là truyền thống lịch sử vẻ vang của dân tộc ta, là cội nguồn sức mạnh dân </a:t>
            </a:r>
            <a:r>
              <a:rPr lang="vi-VN" sz="2800" dirty="0" smtClean="0">
                <a:latin typeface="Times New Roman" panose="02020603050405020304" pitchFamily="18" charset="0"/>
                <a:cs typeface="Times New Roman" panose="02020603050405020304" pitchFamily="18" charset="0"/>
              </a:rPr>
              <a:t>tộc. </a:t>
            </a:r>
            <a:r>
              <a:rPr lang="vi-VN" sz="2800" dirty="0">
                <a:latin typeface="Times New Roman" panose="02020603050405020304" pitchFamily="18" charset="0"/>
                <a:cs typeface="Times New Roman" panose="02020603050405020304" pitchFamily="18" charset="0"/>
              </a:rPr>
              <a:t>Bao thế hệ cha ông ta đã si sinh bao xương máu mới có được nền độc lập cho Tổ quốc.</a:t>
            </a:r>
            <a:endParaRPr lang="en-US" sz="2800"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Là</a:t>
            </a:r>
            <a:r>
              <a:rPr lang="vi-VN"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tảng</a:t>
            </a:r>
            <a:r>
              <a:rPr lang="vi-VN" sz="2800" dirty="0">
                <a:latin typeface="Times New Roman" panose="02020603050405020304" pitchFamily="18" charset="0"/>
                <a:cs typeface="Times New Roman" panose="02020603050405020304" pitchFamily="18" charset="0"/>
              </a:rPr>
              <a:t> đạo đức, xuất phát từ lòng yêu nước, tự hào dân tộc,  để thực hiện khát vọng ngàn đời của dân tộc giữ vững nền độc lập, chủ quyền dân tộc, 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tinh thần bất khuất</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a:t>
            </a:r>
          </a:p>
          <a:p>
            <a:pPr algn="just"/>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tinh thần bất khuất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sẵn </a:t>
            </a:r>
            <a:r>
              <a:rPr lang="vi-VN" sz="2800" dirty="0">
                <a:latin typeface="Times New Roman" panose="02020603050405020304" pitchFamily="18" charset="0"/>
                <a:cs typeface="Times New Roman" panose="02020603050405020304" pitchFamily="18" charset="0"/>
              </a:rPr>
              <a:t>sàng cống hiến sức lực của mình vì nước, luôn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a:t>
            </a:r>
          </a:p>
          <a:p>
            <a:pPr algn="just"/>
            <a:r>
              <a:rPr lang="vi-VN" sz="2800" dirty="0">
                <a:latin typeface="Times New Roman" panose="02020603050405020304" pitchFamily="18" charset="0"/>
                <a:cs typeface="Times New Roman" panose="02020603050405020304" pitchFamily="18" charset="0"/>
              </a:rPr>
              <a:t>+ Tinh thần bất khuất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nâng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Tạo thành nguồn cổ vũ động viên to lớn cho quân dân.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82697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arn(inVertic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arn(inVertical)">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838200" y="365125"/>
            <a:ext cx="10587182" cy="6153992"/>
          </a:xfrm>
          <a:prstGeom prst="rect">
            <a:avLst/>
          </a:prstGeom>
        </p:spPr>
        <p:txBody>
          <a:bodyPr wrap="square">
            <a:spAutoFit/>
          </a:bodyPr>
          <a:lstStyle/>
          <a:p>
            <a:pPr algn="ctr">
              <a:lnSpc>
                <a:spcPct val="115000"/>
              </a:lnSpc>
              <a:spcAft>
                <a:spcPts val="0"/>
              </a:spcAft>
            </a:pPr>
            <a:r>
              <a:rPr 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 </a:t>
            </a:r>
            <a:r>
              <a:rPr 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Thân</a:t>
            </a:r>
            <a:r>
              <a:rPr 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600" dirty="0">
              <a:solidFill>
                <a:srgbClr val="FF0000"/>
              </a:solidFill>
              <a:latin typeface="Times New Roman" panose="02020603050405020304" pitchFamily="18" charset="0"/>
              <a:ea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Chứng</a:t>
            </a:r>
            <a:r>
              <a:rPr lang="en-US" sz="2800" b="1" dirty="0">
                <a:latin typeface="Times New Roman" panose="02020603050405020304" pitchFamily="18" charset="0"/>
                <a:cs typeface="Times New Roman" panose="02020603050405020304" pitchFamily="18" charset="0"/>
              </a:rPr>
              <a:t> minh: </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chứng</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HS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cs typeface="Times New Roman" panose="02020603050405020304" pitchFamily="18" charset="0"/>
              </a:rPr>
              <a:t> minh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a:t>
            </a:r>
          </a:p>
          <a:p>
            <a:pPr lvl="0" algn="just"/>
            <a:r>
              <a:rPr lang="vi-VN" sz="2800" b="1" dirty="0">
                <a:latin typeface="Times New Roman" panose="02020603050405020304" pitchFamily="18" charset="0"/>
                <a:cs typeface="Times New Roman" panose="02020603050405020304" pitchFamily="18" charset="0"/>
              </a:rPr>
              <a:t>Trong lịch sử: </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Trong kháng chiến chống quân Nguyên xâm lược năm 1285, chính sự hi sinh anh dũng cùng lời thề, lời mắng của Trần Bình Trọng đã tạo nguồn sức mạng để quân dân nhà Trần chiến thắng kẻ thù ngay sau đó hai tháng.</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Các cuộc chiến tranh bảo vệ tổ quốc, chống thù trong giặc ngoài của dân tộc ta đều bắt nguồn từ sức mạnh của lòng yêu nước, của tinh thần bất khuất, quyết không chịu làm nô lệ. Trong kháng chiến chống Mỹ, hàng triệu người con đất Việt đã nằm xuống chiến trường để mang lại nền hòa bình cho dân tộc.</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696801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charRg st="14" end="30"/>
                                            </p:txEl>
                                          </p:spTgt>
                                        </p:tgtEl>
                                        <p:attrNameLst>
                                          <p:attrName>style.visibility</p:attrName>
                                        </p:attrNameLst>
                                      </p:cBhvr>
                                      <p:to>
                                        <p:strVal val="visible"/>
                                      </p:to>
                                    </p:set>
                                    <p:animEffect transition="in" filter="barn(inVertical)">
                                      <p:cBhvr>
                                        <p:cTn id="7" dur="500"/>
                                        <p:tgtEl>
                                          <p:spTgt spid="5">
                                            <p:txEl>
                                              <p:charRg st="14" end="3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charRg st="30" end="107"/>
                                            </p:txEl>
                                          </p:spTgt>
                                        </p:tgtEl>
                                        <p:attrNameLst>
                                          <p:attrName>style.visibility</p:attrName>
                                        </p:attrNameLst>
                                      </p:cBhvr>
                                      <p:to>
                                        <p:strVal val="visible"/>
                                      </p:to>
                                    </p:set>
                                    <p:animEffect transition="in" filter="barn(inVertical)">
                                      <p:cBhvr>
                                        <p:cTn id="10" dur="500"/>
                                        <p:tgtEl>
                                          <p:spTgt spid="5">
                                            <p:txEl>
                                              <p:charRg st="30" end="10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charRg st="107" end="123"/>
                                            </p:txEl>
                                          </p:spTgt>
                                        </p:tgtEl>
                                        <p:attrNameLst>
                                          <p:attrName>style.visibility</p:attrName>
                                        </p:attrNameLst>
                                      </p:cBhvr>
                                      <p:to>
                                        <p:strVal val="visible"/>
                                      </p:to>
                                    </p:set>
                                    <p:animEffect transition="in" filter="barn(inVertical)">
                                      <p:cBhvr>
                                        <p:cTn id="15" dur="500"/>
                                        <p:tgtEl>
                                          <p:spTgt spid="5">
                                            <p:txEl>
                                              <p:charRg st="107" end="12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charRg st="123" end="334"/>
                                            </p:txEl>
                                          </p:spTgt>
                                        </p:tgtEl>
                                        <p:attrNameLst>
                                          <p:attrName>style.visibility</p:attrName>
                                        </p:attrNameLst>
                                      </p:cBhvr>
                                      <p:to>
                                        <p:strVal val="visible"/>
                                      </p:to>
                                    </p:set>
                                    <p:animEffect transition="in" filter="barn(inVertical)">
                                      <p:cBhvr>
                                        <p:cTn id="20" dur="500"/>
                                        <p:tgtEl>
                                          <p:spTgt spid="5">
                                            <p:txEl>
                                              <p:charRg st="123" end="33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charRg st="334" end="635"/>
                                            </p:txEl>
                                          </p:spTgt>
                                        </p:tgtEl>
                                        <p:attrNameLst>
                                          <p:attrName>style.visibility</p:attrName>
                                        </p:attrNameLst>
                                      </p:cBhvr>
                                      <p:to>
                                        <p:strVal val="visible"/>
                                      </p:to>
                                    </p:set>
                                    <p:animEffect transition="in" filter="barn(inVertical)">
                                      <p:cBhvr>
                                        <p:cTn id="25" dur="500"/>
                                        <p:tgtEl>
                                          <p:spTgt spid="5">
                                            <p:txEl>
                                              <p:charRg st="334" end="63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628073" y="365125"/>
            <a:ext cx="10797309" cy="6153992"/>
          </a:xfrm>
          <a:prstGeom prst="rect">
            <a:avLst/>
          </a:prstGeom>
        </p:spPr>
        <p:txBody>
          <a:bodyPr wrap="square">
            <a:spAutoFit/>
          </a:bodyPr>
          <a:lstStyle/>
          <a:p>
            <a:pPr algn="ctr">
              <a:lnSpc>
                <a:spcPct val="115000"/>
              </a:lnSpc>
              <a:spcAft>
                <a:spcPts val="0"/>
              </a:spcAft>
            </a:pPr>
            <a:r>
              <a:rPr 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 </a:t>
            </a:r>
            <a:r>
              <a:rPr 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Thân</a:t>
            </a:r>
            <a:r>
              <a:rPr 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600" dirty="0">
              <a:solidFill>
                <a:srgbClr val="FF0000"/>
              </a:solidFill>
              <a:latin typeface="Times New Roman" panose="02020603050405020304" pitchFamily="18" charset="0"/>
              <a:ea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Chứng</a:t>
            </a:r>
            <a:r>
              <a:rPr lang="en-US" sz="2800" b="1" dirty="0">
                <a:latin typeface="Times New Roman" panose="02020603050405020304" pitchFamily="18" charset="0"/>
                <a:cs typeface="Times New Roman" panose="02020603050405020304" pitchFamily="18" charset="0"/>
              </a:rPr>
              <a:t> minh: </a:t>
            </a:r>
            <a:r>
              <a:rPr lang="vi-VN" sz="2800" b="1" dirty="0" smtClean="0">
                <a:latin typeface="Times New Roman" panose="02020603050405020304" pitchFamily="18" charset="0"/>
                <a:cs typeface="Times New Roman" panose="02020603050405020304" pitchFamily="18" charset="0"/>
              </a:rPr>
              <a:t>Trong </a:t>
            </a:r>
            <a:r>
              <a:rPr lang="vi-VN" sz="2800" b="1" dirty="0">
                <a:latin typeface="Times New Roman" panose="02020603050405020304" pitchFamily="18" charset="0"/>
                <a:cs typeface="Times New Roman" panose="02020603050405020304" pitchFamily="18" charset="0"/>
              </a:rPr>
              <a:t>văn học</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vi-VN" sz="2800" dirty="0">
                <a:latin typeface="Times New Roman" panose="02020603050405020304" pitchFamily="18" charset="0"/>
                <a:cs typeface="Times New Roman" panose="02020603050405020304" pitchFamily="18" charset="0"/>
              </a:rPr>
              <a:t>+ Bao áng thơ văn dậy vang sông núi thấm đượm lòng yêu nước và ý chí quyết chiến, quyết thắng kẻ thù. Tiêu biểu là bài thơ thần “</a:t>
            </a:r>
            <a:r>
              <a:rPr lang="vi-VN" sz="2800" i="1" dirty="0">
                <a:latin typeface="Times New Roman" panose="02020603050405020304" pitchFamily="18" charset="0"/>
                <a:cs typeface="Times New Roman" panose="02020603050405020304" pitchFamily="18" charset="0"/>
              </a:rPr>
              <a:t>Nam quốc sơn hà</a:t>
            </a:r>
            <a:r>
              <a:rPr lang="vi-VN" sz="2800" dirty="0">
                <a:latin typeface="Times New Roman" panose="02020603050405020304" pitchFamily="18" charset="0"/>
                <a:cs typeface="Times New Roman" panose="02020603050405020304" pitchFamily="18" charset="0"/>
              </a:rPr>
              <a:t>” vang lên trong một ngôi đền bên sông Như Nguyệt trong kháng chiến chống quân Tống năm 1077, lời kêu gọi tướng sĩ đứng lên đánh giặc Nguyện của Trần Quốc Tuấn trong “</a:t>
            </a:r>
            <a:r>
              <a:rPr lang="vi-VN" sz="2800" i="1" dirty="0">
                <a:latin typeface="Times New Roman" panose="02020603050405020304" pitchFamily="18" charset="0"/>
                <a:cs typeface="Times New Roman" panose="02020603050405020304" pitchFamily="18" charset="0"/>
              </a:rPr>
              <a:t>Hịch tướng sĩ</a:t>
            </a:r>
            <a:r>
              <a:rPr lang="vi-VN" sz="2800" dirty="0">
                <a:latin typeface="Times New Roman" panose="02020603050405020304" pitchFamily="18" charset="0"/>
                <a:cs typeface="Times New Roman" panose="02020603050405020304" pitchFamily="18" charset="0"/>
              </a:rPr>
              <a:t>” vào trước năm 1285, .. là minh chứng cho tinh thần bất khuất của cả dân tộc. Những tác phẩm thơ văn ấy là bằng chứng lịch sử cho một đất nước có truyền thông yêu nước, quyết tâm bảo vệ đến cùng nền độc lập dân tộc.</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479114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barn(inVertical)">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628073" y="365125"/>
            <a:ext cx="10797309" cy="5723105"/>
          </a:xfrm>
          <a:prstGeom prst="rect">
            <a:avLst/>
          </a:prstGeom>
        </p:spPr>
        <p:txBody>
          <a:bodyPr wrap="square">
            <a:spAutoFit/>
          </a:bodyPr>
          <a:lstStyle/>
          <a:p>
            <a:pPr algn="ctr">
              <a:lnSpc>
                <a:spcPct val="115000"/>
              </a:lnSpc>
              <a:spcAft>
                <a:spcPts val="0"/>
              </a:spcAft>
            </a:pPr>
            <a:r>
              <a:rPr 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 </a:t>
            </a:r>
            <a:r>
              <a:rPr 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Thân</a:t>
            </a:r>
            <a:r>
              <a:rPr 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600" dirty="0">
              <a:solidFill>
                <a:srgbClr val="FF0000"/>
              </a:solidFill>
              <a:latin typeface="Times New Roman" panose="02020603050405020304" pitchFamily="18" charset="0"/>
              <a:ea typeface="Times New Roman" panose="02020603050405020304" pitchFamily="18" charset="0"/>
            </a:endParaRPr>
          </a:p>
          <a:p>
            <a:pPr algn="just">
              <a:lnSpc>
                <a:spcPct val="150000"/>
              </a:lnSpc>
            </a:pPr>
            <a:r>
              <a:rPr lang="en-US" sz="2800" b="1" dirty="0">
                <a:latin typeface="Times New Roman" panose="02020603050405020304" pitchFamily="18" charset="0"/>
                <a:cs typeface="Times New Roman" panose="02020603050405020304" pitchFamily="18" charset="0"/>
              </a:rPr>
              <a:t>4. </a:t>
            </a:r>
            <a:r>
              <a:rPr lang="en-US" sz="2800" b="1" dirty="0" err="1">
                <a:latin typeface="Times New Roman" panose="02020603050405020304" pitchFamily="18" charset="0"/>
                <a:cs typeface="Times New Roman" panose="02020603050405020304" pitchFamily="18" charset="0"/>
              </a:rPr>
              <a:t>Bình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luận</a:t>
            </a:r>
            <a:r>
              <a:rPr lang="vi-VN" sz="2800" b="1" dirty="0">
                <a:latin typeface="Times New Roman" panose="02020603050405020304" pitchFamily="18" charset="0"/>
                <a:cs typeface="Times New Roman" panose="02020603050405020304" pitchFamily="18" charset="0"/>
              </a:rPr>
              <a:t>- mở rộng</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vi-VN" sz="2800" dirty="0">
                <a:latin typeface="Times New Roman" panose="02020603050405020304" pitchFamily="18" charset="0"/>
                <a:cs typeface="Times New Roman" panose="02020603050405020304" pitchFamily="18" charset="0"/>
              </a:rPr>
              <a:t>+ Lòng yêu nước, tinh thần bất khuất, không chịu sống nô lệ là lẽ sống cao đẹp, thể hiện khát vọng của một dân tộc luôn yêu chuộng hòa bình, ý thức tự lực, tự cường, thể hiện khát vọng vươn lên, ...</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vi-VN" sz="2800" dirty="0">
                <a:latin typeface="Times New Roman" panose="02020603050405020304" pitchFamily="18" charset="0"/>
                <a:cs typeface="Times New Roman" panose="02020603050405020304" pitchFamily="18" charset="0"/>
              </a:rPr>
              <a:t>+ Phê phán những kẻ luôn hèn nhát, vị kỉ, đặt lợi ích của bản thân lên trên lợi ích của quốc gia dân tộc. Đó là lực lượng thù địch, đang lăm le phá hoại nền độc lập dân tộc. Đó là tổ chức phản động, lợi dụng chính sách tôn giáo để bôi nhọ, chống phá Đảng và nhà nước rất cần lên án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0725945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charRg st="14" end="36"/>
                                            </p:txEl>
                                          </p:spTgt>
                                        </p:tgtEl>
                                        <p:attrNameLst>
                                          <p:attrName>style.visibility</p:attrName>
                                        </p:attrNameLst>
                                      </p:cBhvr>
                                      <p:to>
                                        <p:strVal val="visible"/>
                                      </p:to>
                                    </p:set>
                                    <p:animEffect transition="in" filter="barn(inVertical)">
                                      <p:cBhvr>
                                        <p:cTn id="7" dur="500"/>
                                        <p:tgtEl>
                                          <p:spTgt spid="5">
                                            <p:txEl>
                                              <p:charRg st="14" end="3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charRg st="36" end="235"/>
                                            </p:txEl>
                                          </p:spTgt>
                                        </p:tgtEl>
                                        <p:attrNameLst>
                                          <p:attrName>style.visibility</p:attrName>
                                        </p:attrNameLst>
                                      </p:cBhvr>
                                      <p:to>
                                        <p:strVal val="visible"/>
                                      </p:to>
                                    </p:set>
                                    <p:animEffect transition="in" filter="barn(inVertical)">
                                      <p:cBhvr>
                                        <p:cTn id="12" dur="500"/>
                                        <p:tgtEl>
                                          <p:spTgt spid="5">
                                            <p:txEl>
                                              <p:charRg st="36" end="23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charRg st="235" end="518"/>
                                            </p:txEl>
                                          </p:spTgt>
                                        </p:tgtEl>
                                        <p:attrNameLst>
                                          <p:attrName>style.visibility</p:attrName>
                                        </p:attrNameLst>
                                      </p:cBhvr>
                                      <p:to>
                                        <p:strVal val="visible"/>
                                      </p:to>
                                    </p:set>
                                    <p:animEffect transition="in" filter="barn(inVertical)">
                                      <p:cBhvr>
                                        <p:cTn id="17" dur="500"/>
                                        <p:tgtEl>
                                          <p:spTgt spid="5">
                                            <p:txEl>
                                              <p:charRg st="235" end="5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628073" y="365125"/>
            <a:ext cx="10797309" cy="6369436"/>
          </a:xfrm>
          <a:prstGeom prst="rect">
            <a:avLst/>
          </a:prstGeom>
        </p:spPr>
        <p:txBody>
          <a:bodyPr wrap="square">
            <a:spAutoFit/>
          </a:bodyPr>
          <a:lstStyle/>
          <a:p>
            <a:pPr algn="ctr">
              <a:lnSpc>
                <a:spcPct val="115000"/>
              </a:lnSpc>
              <a:spcAft>
                <a:spcPts val="0"/>
              </a:spcAft>
            </a:pPr>
            <a:r>
              <a:rPr 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 </a:t>
            </a:r>
            <a:r>
              <a:rPr 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Thân</a:t>
            </a:r>
            <a:r>
              <a:rPr 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600" dirty="0">
              <a:solidFill>
                <a:srgbClr val="FF0000"/>
              </a:solidFill>
              <a:latin typeface="Times New Roman" panose="02020603050405020304" pitchFamily="18" charset="0"/>
              <a:ea typeface="Times New Roman" panose="02020603050405020304" pitchFamily="18" charset="0"/>
            </a:endParaRPr>
          </a:p>
          <a:p>
            <a:pPr algn="just">
              <a:lnSpc>
                <a:spcPct val="150000"/>
              </a:lnSpc>
            </a:pPr>
            <a:r>
              <a:rPr lang="en-US" sz="2800" b="1" dirty="0">
                <a:latin typeface="Times New Roman" panose="02020603050405020304" pitchFamily="18" charset="0"/>
                <a:cs typeface="Times New Roman" panose="02020603050405020304" pitchFamily="18" charset="0"/>
              </a:rPr>
              <a:t>III. </a:t>
            </a:r>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đã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rút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trẻ</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lòng yêu nước, tinh thần bất khuất, không chịu làm nô lệ là kết tinh truyền thống dân tộc, cần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thời đại, mọi 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a:t>
            </a:r>
          </a:p>
          <a:p>
            <a:pPr algn="just">
              <a:lnSpc>
                <a:spcPct val="150000"/>
              </a:lnSpc>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Bài học cho thế hệ 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Biết sống và học tập là để cống hiến cho Tổ quốc, sẵn sàng lên đường khi tổ quốc cần!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698490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charRg st="14" end="89"/>
                                            </p:txEl>
                                          </p:spTgt>
                                        </p:tgtEl>
                                        <p:attrNameLst>
                                          <p:attrName>style.visibility</p:attrName>
                                        </p:attrNameLst>
                                      </p:cBhvr>
                                      <p:to>
                                        <p:strVal val="visible"/>
                                      </p:to>
                                    </p:set>
                                    <p:animEffect transition="in" filter="barn(inVertical)">
                                      <p:cBhvr>
                                        <p:cTn id="7" dur="500"/>
                                        <p:tgtEl>
                                          <p:spTgt spid="5">
                                            <p:txEl>
                                              <p:charRg st="14" end="8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charRg st="89" end="256"/>
                                            </p:txEl>
                                          </p:spTgt>
                                        </p:tgtEl>
                                        <p:attrNameLst>
                                          <p:attrName>style.visibility</p:attrName>
                                        </p:attrNameLst>
                                      </p:cBhvr>
                                      <p:to>
                                        <p:strVal val="visible"/>
                                      </p:to>
                                    </p:set>
                                    <p:animEffect transition="in" filter="barn(inVertical)">
                                      <p:cBhvr>
                                        <p:cTn id="12" dur="500"/>
                                        <p:tgtEl>
                                          <p:spTgt spid="5">
                                            <p:txEl>
                                              <p:charRg st="89" end="256"/>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charRg st="256" end="509"/>
                                            </p:txEl>
                                          </p:spTgt>
                                        </p:tgtEl>
                                        <p:attrNameLst>
                                          <p:attrName>style.visibility</p:attrName>
                                        </p:attrNameLst>
                                      </p:cBhvr>
                                      <p:to>
                                        <p:strVal val="visible"/>
                                      </p:to>
                                    </p:set>
                                    <p:animEffect transition="in" filter="barn(inVertical)">
                                      <p:cBhvr>
                                        <p:cTn id="15" dur="500"/>
                                        <p:tgtEl>
                                          <p:spTgt spid="5">
                                            <p:txEl>
                                              <p:charRg st="256" end="50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078182" y="2078180"/>
            <a:ext cx="7934035" cy="3916219"/>
          </a:xfrm>
          <a:prstGeom prst="rect">
            <a:avLst/>
          </a:prstGeom>
          <a:noFill/>
          <a:ln>
            <a:noFill/>
          </a:ln>
        </p:spPr>
      </p:pic>
      <p:sp>
        <p:nvSpPr>
          <p:cNvPr id="3" name="Rectangle 2"/>
          <p:cNvSpPr/>
          <p:nvPr/>
        </p:nvSpPr>
        <p:spPr>
          <a:xfrm>
            <a:off x="1819522" y="397232"/>
            <a:ext cx="8451353" cy="548099"/>
          </a:xfrm>
          <a:prstGeom prst="rect">
            <a:avLst/>
          </a:prstGeom>
        </p:spPr>
        <p:txBody>
          <a:bodyPr wrap="none">
            <a:spAutoFit/>
          </a:bodyPr>
          <a:lstStyle/>
          <a:p>
            <a:pPr algn="just">
              <a:lnSpc>
                <a:spcPct val="115000"/>
              </a:lnSpc>
              <a:spcAft>
                <a:spcPts val="0"/>
              </a:spcAft>
            </a:pP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tỏ</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9154209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874981" y="1533237"/>
            <a:ext cx="8155710" cy="4322617"/>
          </a:xfrm>
          <a:prstGeom prst="rect">
            <a:avLst/>
          </a:prstGeom>
          <a:noFill/>
          <a:ln>
            <a:noFill/>
          </a:ln>
        </p:spPr>
      </p:pic>
      <p:sp>
        <p:nvSpPr>
          <p:cNvPr id="3" name="Rectangle 2"/>
          <p:cNvSpPr/>
          <p:nvPr/>
        </p:nvSpPr>
        <p:spPr>
          <a:xfrm>
            <a:off x="749482" y="452650"/>
            <a:ext cx="10748455" cy="613245"/>
          </a:xfrm>
          <a:prstGeom prst="rect">
            <a:avLst/>
          </a:prstGeom>
        </p:spPr>
        <p:txBody>
          <a:bodyPr wrap="none">
            <a:spAutoFit/>
          </a:bodyPr>
          <a:lstStyle/>
          <a:p>
            <a:pPr algn="just">
              <a:lnSpc>
                <a:spcPct val="115000"/>
              </a:lnSpc>
              <a:spcAft>
                <a:spcPts val="0"/>
              </a:spcAft>
            </a:pP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cứ</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 b, c,…)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sáng</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tỏ</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mỗi</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2178539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392128" y="138613"/>
            <a:ext cx="2779672" cy="613245"/>
          </a:xfrm>
          <a:prstGeom prst="rect">
            <a:avLst/>
          </a:prstGeom>
        </p:spPr>
        <p:txBody>
          <a:bodyPr wrap="none">
            <a:spAutoFit/>
          </a:bodyPr>
          <a:lstStyle/>
          <a:p>
            <a:pPr algn="just">
              <a:lnSpc>
                <a:spcPct val="115000"/>
              </a:lnSpc>
              <a:spcAft>
                <a:spcPts val="0"/>
              </a:spcAft>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Viết</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043709" y="905232"/>
            <a:ext cx="10289309" cy="5047536"/>
          </a:xfrm>
          <a:prstGeom prst="rect">
            <a:avLst/>
          </a:prstGeom>
        </p:spPr>
        <p:txBody>
          <a:bodyPr wrap="square">
            <a:spAutoFit/>
          </a:bodyPr>
          <a:lstStyle/>
          <a:p>
            <a:pPr algn="just">
              <a:lnSpc>
                <a:spcPct val="115000"/>
              </a:lnSpc>
              <a:tabLst>
                <a:tab pos="1386840" algn="l"/>
              </a:tabLst>
            </a:pP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Dựa</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vào</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dàn</a:t>
            </a:r>
            <a:r>
              <a:rPr lang="en-US" sz="2800" dirty="0">
                <a:solidFill>
                  <a:srgbClr val="0D0D0D"/>
                </a:solidFill>
                <a:latin typeface="Times New Roman" panose="02020603050405020304" pitchFamily="18" charset="0"/>
                <a:ea typeface="MS Mincho"/>
                <a:cs typeface="Times New Roman" panose="02020603050405020304" pitchFamily="18" charset="0"/>
              </a:rPr>
              <a:t> ý </a:t>
            </a:r>
            <a:r>
              <a:rPr lang="en-US" sz="2800" dirty="0" err="1">
                <a:solidFill>
                  <a:srgbClr val="0D0D0D"/>
                </a:solidFill>
                <a:latin typeface="Times New Roman" panose="02020603050405020304" pitchFamily="18" charset="0"/>
                <a:ea typeface="MS Mincho"/>
                <a:cs typeface="Times New Roman" panose="02020603050405020304" pitchFamily="18" charset="0"/>
              </a:rPr>
              <a:t>đã</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xây</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dựng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để</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luyện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tập</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kĩ</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năng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viết</a:t>
            </a:r>
            <a:r>
              <a:rPr lang="en-US" sz="2800" dirty="0">
                <a:solidFill>
                  <a:srgbClr val="0D0D0D"/>
                </a:solidFill>
                <a:latin typeface="Times New Roman" panose="02020603050405020304" pitchFamily="18" charset="0"/>
                <a:ea typeface="MS Mincho"/>
                <a:cs typeface="Times New Roman" panose="02020603050405020304" pitchFamily="18" charset="0"/>
              </a:rPr>
              <a:t>.</a:t>
            </a:r>
            <a:endParaRPr lang="en-US" sz="2800" dirty="0"/>
          </a:p>
          <a:p>
            <a:pPr algn="just">
              <a:lnSpc>
                <a:spcPct val="115000"/>
              </a:lnSpc>
              <a:tabLst>
                <a:tab pos="1386840" algn="l"/>
              </a:tabLst>
            </a:pP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err="1">
                <a:solidFill>
                  <a:srgbClr val="0D0D0D"/>
                </a:solidFill>
                <a:latin typeface="Times New Roman" panose="02020603050405020304" pitchFamily="18" charset="0"/>
                <a:ea typeface="MS Mincho"/>
                <a:cs typeface="Times New Roman" panose="02020603050405020304" pitchFamily="18" charset="0"/>
              </a:rPr>
              <a:t>Chú</a:t>
            </a:r>
            <a:r>
              <a:rPr lang="en-US" sz="2800" b="1" dirty="0">
                <a:solidFill>
                  <a:srgbClr val="0D0D0D"/>
                </a:solidFill>
                <a:latin typeface="Times New Roman" panose="02020603050405020304" pitchFamily="18" charset="0"/>
                <a:ea typeface="MS Mincho"/>
                <a:cs typeface="Times New Roman" panose="02020603050405020304" pitchFamily="18" charset="0"/>
              </a:rPr>
              <a:t> ý:</a:t>
            </a:r>
            <a:endParaRPr lang="en-US" sz="2800" b="1" dirty="0"/>
          </a:p>
          <a:p>
            <a:pPr algn="just">
              <a:lnSpc>
                <a:spcPct val="115000"/>
              </a:lnSpc>
              <a:spcAft>
                <a:spcPts val="0"/>
              </a:spcAft>
            </a:pPr>
            <a:r>
              <a:rPr lang="vi-VN"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Lấy dẫn chứng trong cả cuộc sống và các tác phẩm văn học, nêu và phân tích các dẫn chứng ấy để làm rõ vấn đề (tránh việc chỉ nêu ra các dẫn chứng mà không phân tích, nhận xét).</a:t>
            </a:r>
            <a:endParaRPr lang="en-US" sz="2800"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Phát biểu cảm nghĩ và quan niệm của cá nhân về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cực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 cách trung thực, giản dị, tránh hô hào, khuôn sáo, bắt chước,...</a:t>
            </a:r>
            <a:endParaRPr lang="en-US" sz="2800"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Trích dẫn cần chính xác, tôn trọng các ý kiến của người khác, phải trích dẫn theo đúng quy định, tránh việc chép lại ý và lời văn của người khác.</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419357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barn(inVertical)">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barn(inVertical)">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barn(inVertical)">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392128" y="138613"/>
            <a:ext cx="2779672" cy="613245"/>
          </a:xfrm>
          <a:prstGeom prst="rect">
            <a:avLst/>
          </a:prstGeom>
        </p:spPr>
        <p:txBody>
          <a:bodyPr wrap="none">
            <a:spAutoFit/>
          </a:bodyPr>
          <a:lstStyle/>
          <a:p>
            <a:pPr algn="just">
              <a:lnSpc>
                <a:spcPct val="115000"/>
              </a:lnSpc>
              <a:spcAft>
                <a:spcPts val="0"/>
              </a:spcAft>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Viết</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043709" y="905232"/>
            <a:ext cx="10289309" cy="4832092"/>
          </a:xfrm>
          <a:prstGeom prst="rect">
            <a:avLst/>
          </a:prstGeom>
        </p:spPr>
        <p:txBody>
          <a:bodyPr wrap="square">
            <a:spAutoFit/>
          </a:bodyPr>
          <a:lstStyle/>
          <a:p>
            <a:pPr algn="just"/>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endParaRPr lang="en-US" sz="2800" dirty="0">
              <a:latin typeface="Times New Roman" panose="02020603050405020304" pitchFamily="18" charset="0"/>
              <a:cs typeface="Times New Roman" panose="02020603050405020304" pitchFamily="18" charset="0"/>
            </a:endParaRPr>
          </a:p>
          <a:p>
            <a:pPr algn="just"/>
            <a:r>
              <a:rPr lang="it-IT" sz="2800" dirty="0">
                <a:latin typeface="Times New Roman" panose="02020603050405020304" pitchFamily="18" charset="0"/>
                <a:cs typeface="Times New Roman" panose="02020603050405020304" pitchFamily="18" charset="0"/>
              </a:rPr>
              <a:t>+ Về bố cục: ba phần (mở bài, thân bài, kết bài)</a:t>
            </a:r>
            <a:endParaRPr lang="en-US" sz="2800" dirty="0">
              <a:latin typeface="Times New Roman" panose="02020603050405020304" pitchFamily="18" charset="0"/>
              <a:cs typeface="Times New Roman" panose="02020603050405020304" pitchFamily="18" charset="0"/>
            </a:endParaRPr>
          </a:p>
          <a:p>
            <a:pPr algn="just"/>
            <a:r>
              <a:rPr lang="it-IT" sz="2800" dirty="0">
                <a:latin typeface="Times New Roman" panose="02020603050405020304" pitchFamily="18" charset="0"/>
                <a:cs typeface="Times New Roman" panose="02020603050405020304" pitchFamily="18" charset="0"/>
              </a:rPr>
              <a:t>+ Sử dụng phối hợp các thao tác lập luận: giải thích, phân tích, chứng minh, bác bỏ, so sánh...</a:t>
            </a:r>
            <a:endParaRPr lang="en-US" sz="2800" dirty="0">
              <a:latin typeface="Times New Roman" panose="02020603050405020304" pitchFamily="18" charset="0"/>
              <a:cs typeface="Times New Roman" panose="02020603050405020304" pitchFamily="18" charset="0"/>
            </a:endParaRPr>
          </a:p>
          <a:p>
            <a:pPr algn="just"/>
            <a:r>
              <a:rPr lang="it-IT" sz="2800" dirty="0">
                <a:latin typeface="Times New Roman" panose="02020603050405020304" pitchFamily="18" charset="0"/>
                <a:cs typeface="Times New Roman" panose="02020603050405020304" pitchFamily="18" charset="0"/>
              </a:rPr>
              <a:t>+ Tạo lập kiểu đoạn: diễn dịch, quy nạp, tổng phân hợp...</a:t>
            </a:r>
            <a:endParaRPr lang="en-US" sz="2800" dirty="0">
              <a:latin typeface="Times New Roman" panose="02020603050405020304" pitchFamily="18" charset="0"/>
              <a:cs typeface="Times New Roman" panose="02020603050405020304" pitchFamily="18" charset="0"/>
            </a:endParaRPr>
          </a:p>
          <a:p>
            <a:pPr algn="just"/>
            <a:r>
              <a:rPr lang="it-IT" sz="2800" dirty="0">
                <a:latin typeface="Times New Roman" panose="02020603050405020304" pitchFamily="18" charset="0"/>
                <a:cs typeface="Times New Roman" panose="02020603050405020304" pitchFamily="18" charset="0"/>
              </a:rPr>
              <a:t> Để làm sáng tỏ luận đề, người viết cần sử dụng hệ thống luận điểm. Mỗi đoạn văn làm sáng tỏ 01 ý lớn (luận điểm). Để làm sáng tỏ luận điểm trong mỗi đoạn, người viết cần sử dụng các luận cứ (các lí lẽ + bằng chứng).</a:t>
            </a:r>
            <a:endParaRPr lang="en-US" sz="2800" dirty="0">
              <a:latin typeface="Times New Roman" panose="02020603050405020304" pitchFamily="18" charset="0"/>
              <a:cs typeface="Times New Roman" panose="02020603050405020304" pitchFamily="18" charset="0"/>
            </a:endParaRPr>
          </a:p>
          <a:p>
            <a:pPr algn="just"/>
            <a:r>
              <a:rPr lang="it-IT" sz="2800" dirty="0">
                <a:latin typeface="Times New Roman" panose="02020603050405020304" pitchFamily="18" charset="0"/>
                <a:cs typeface="Times New Roman" panose="02020603050405020304" pitchFamily="18" charset="0"/>
              </a:rPr>
              <a:t>+ Liên kết chặt chẽ, chuyển ý, chuyển đoạn linh hoạt.</a:t>
            </a:r>
            <a:endParaRPr lang="en-US" sz="2800" dirty="0">
              <a:latin typeface="Times New Roman" panose="02020603050405020304" pitchFamily="18" charset="0"/>
              <a:cs typeface="Times New Roman" panose="02020603050405020304" pitchFamily="18" charset="0"/>
            </a:endParaRPr>
          </a:p>
          <a:p>
            <a:pPr algn="just"/>
            <a:r>
              <a:rPr lang="it-IT" sz="2800" dirty="0">
                <a:latin typeface="Times New Roman" panose="02020603050405020304" pitchFamily="18" charset="0"/>
                <a:cs typeface="Times New Roman" panose="02020603050405020304" pitchFamily="18" charset="0"/>
              </a:rPr>
              <a:t>+ Đảm bảo chuẩn quy tắc tiếng Việt.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653363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Vertical)">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barn(inVertical)">
                                      <p:cBhvr>
                                        <p:cTn id="4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392128" y="138613"/>
            <a:ext cx="2779672" cy="613245"/>
          </a:xfrm>
          <a:prstGeom prst="rect">
            <a:avLst/>
          </a:prstGeom>
        </p:spPr>
        <p:txBody>
          <a:bodyPr wrap="none">
            <a:spAutoFit/>
          </a:bodyPr>
          <a:lstStyle/>
          <a:p>
            <a:pPr algn="just">
              <a:lnSpc>
                <a:spcPct val="115000"/>
              </a:lnSpc>
              <a:spcAft>
                <a:spcPts val="0"/>
              </a:spcAft>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Viết</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171575" y="905232"/>
            <a:ext cx="10161443" cy="4401205"/>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a:t>
            </a:r>
            <a:endParaRPr lang="en-US" sz="2800" dirty="0">
              <a:latin typeface="Times New Roman" panose="02020603050405020304" pitchFamily="18" charset="0"/>
              <a:cs typeface="Times New Roman" panose="02020603050405020304" pitchFamily="18" charset="0"/>
            </a:endParaRPr>
          </a:p>
          <a:p>
            <a:r>
              <a:rPr lang="it-IT" sz="2800" dirty="0">
                <a:latin typeface="Times New Roman" panose="02020603050405020304" pitchFamily="18" charset="0"/>
                <a:cs typeface="Times New Roman" panose="02020603050405020304" pitchFamily="18" charset="0"/>
              </a:rPr>
              <a:t>+ Là gì?: Nêu và giải thích vấn đề nghị luận</a:t>
            </a:r>
            <a:endParaRPr lang="en-US" sz="2800" dirty="0">
              <a:latin typeface="Times New Roman" panose="02020603050405020304" pitchFamily="18" charset="0"/>
              <a:cs typeface="Times New Roman" panose="02020603050405020304" pitchFamily="18" charset="0"/>
            </a:endParaRPr>
          </a:p>
          <a:p>
            <a:r>
              <a:rPr lang="it-IT" sz="2800" dirty="0">
                <a:latin typeface="Times New Roman" panose="02020603050405020304" pitchFamily="18" charset="0"/>
                <a:cs typeface="Times New Roman" panose="02020603050405020304" pitchFamily="18" charset="0"/>
              </a:rPr>
              <a:t>+ Như thế nào?: Những biểu hiện tiêu biểu của vấn đề nghị luận</a:t>
            </a:r>
            <a:endParaRPr lang="en-US" sz="2800" dirty="0">
              <a:latin typeface="Times New Roman" panose="02020603050405020304" pitchFamily="18" charset="0"/>
              <a:cs typeface="Times New Roman" panose="02020603050405020304" pitchFamily="18" charset="0"/>
            </a:endParaRPr>
          </a:p>
          <a:p>
            <a:r>
              <a:rPr lang="it-IT" sz="2800" dirty="0">
                <a:latin typeface="Times New Roman" panose="02020603050405020304" pitchFamily="18" charset="0"/>
                <a:cs typeface="Times New Roman" panose="02020603050405020304" pitchFamily="18" charset="0"/>
              </a:rPr>
              <a:t>+ Tại sao?: Phân tích các phương diện, khía cạnh, bàn luận làm sáng tỏ vấn đề cần nghị luận</a:t>
            </a:r>
            <a:endParaRPr lang="en-US" sz="2800" dirty="0">
              <a:latin typeface="Times New Roman" panose="02020603050405020304" pitchFamily="18" charset="0"/>
              <a:cs typeface="Times New Roman" panose="02020603050405020304" pitchFamily="18" charset="0"/>
            </a:endParaRPr>
          </a:p>
          <a:p>
            <a:r>
              <a:rPr lang="it-IT" sz="2800" dirty="0">
                <a:latin typeface="Times New Roman" panose="02020603050405020304" pitchFamily="18" charset="0"/>
                <a:cs typeface="Times New Roman" panose="02020603050405020304" pitchFamily="18" charset="0"/>
              </a:rPr>
              <a:t>+ Ý nghĩa/ ảnh hưởng/ tác động như thế nào?: Khẳng định ý nghĩa/ giá trị của vấn đề; phản đề</a:t>
            </a:r>
            <a:endParaRPr lang="en-US" sz="2800" dirty="0">
              <a:latin typeface="Times New Roman" panose="02020603050405020304" pitchFamily="18" charset="0"/>
              <a:cs typeface="Times New Roman" panose="02020603050405020304" pitchFamily="18" charset="0"/>
            </a:endParaRPr>
          </a:p>
          <a:p>
            <a:r>
              <a:rPr lang="it-IT" sz="2800" dirty="0">
                <a:latin typeface="Times New Roman" panose="02020603050405020304" pitchFamily="18" charset="0"/>
                <a:cs typeface="Times New Roman" panose="02020603050405020304" pitchFamily="18" charset="0"/>
              </a:rPr>
              <a:t>+ Làm thế nào để?: giải pháp, cách thức điều chỉnh...; liên hệ bản thân, bài học.</a:t>
            </a:r>
            <a:endParaRPr lang="en-US" sz="2800" dirty="0">
              <a:latin typeface="Times New Roman" panose="02020603050405020304" pitchFamily="18" charset="0"/>
              <a:cs typeface="Times New Roman" panose="02020603050405020304" pitchFamily="18" charset="0"/>
            </a:endParaRPr>
          </a:p>
          <a:p>
            <a:r>
              <a:rPr lang="it-IT" sz="2800" dirty="0">
                <a:latin typeface="Times New Roman" panose="02020603050405020304" pitchFamily="18" charset="0"/>
                <a:cs typeface="Times New Roman" panose="02020603050405020304" pitchFamily="18" charset="0"/>
              </a:rPr>
              <a:t>+ Thông điệp, ý nghĩa gì?: Rút ra điều thấm thía; khẳng định vấn đề.</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457982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Vertical)">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barn(inVertical)">
                                      <p:cBhvr>
                                        <p:cTn id="4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03" y="0"/>
            <a:ext cx="12192000" cy="6858000"/>
          </a:xfrm>
        </p:spPr>
      </p:pic>
      <p:sp>
        <p:nvSpPr>
          <p:cNvPr id="5" name="Rectangle 4"/>
          <p:cNvSpPr/>
          <p:nvPr/>
        </p:nvSpPr>
        <p:spPr>
          <a:xfrm>
            <a:off x="2951070" y="258686"/>
            <a:ext cx="5717206" cy="613245"/>
          </a:xfrm>
          <a:prstGeom prst="rect">
            <a:avLst/>
          </a:prstGeom>
        </p:spPr>
        <p:txBody>
          <a:bodyPr wrap="none">
            <a:spAutoFit/>
          </a:bodyPr>
          <a:lstStyle/>
          <a:p>
            <a:pPr algn="ctr">
              <a:lnSpc>
                <a:spcPct val="115000"/>
              </a:lnSpc>
              <a:spcAft>
                <a:spcPts val="0"/>
              </a:spcAft>
            </a:pPr>
            <a:r>
              <a:rPr lang="en-US" sz="3200" b="1" smtClean="0">
                <a:latin typeface="Times New Roman" panose="02020603050405020304" pitchFamily="18" charset="0"/>
                <a:ea typeface="Calibri" panose="020F0502020204030204" pitchFamily="34" charset="0"/>
                <a:cs typeface="Times New Roman" panose="02020603050405020304" pitchFamily="18" charset="0"/>
              </a:rPr>
              <a:t>HOẠT ĐỘNG 1: KHỞI ĐỘNG</a:t>
            </a:r>
            <a:endParaRPr lang="en-US" sz="32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1197251" y="1120764"/>
            <a:ext cx="9224844" cy="4465838"/>
          </a:xfrm>
          <a:prstGeom prst="rect">
            <a:avLst/>
          </a:prstGeom>
        </p:spPr>
        <p:txBody>
          <a:bodyPr wrap="square">
            <a:spAutoFit/>
          </a:bodyPr>
          <a:lstStyle/>
          <a:p>
            <a:pPr algn="just">
              <a:lnSpc>
                <a:spcPct val="115000"/>
              </a:lnSpc>
              <a:spcAft>
                <a:spcPts val="0"/>
              </a:spcAft>
              <a:tabLst>
                <a:tab pos="1386840" algn="l"/>
              </a:tabLst>
            </a:pPr>
            <a:r>
              <a:rPr lang="en-US" sz="2800" dirty="0" smtClean="0">
                <a:solidFill>
                  <a:srgbClr val="0070C0"/>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MS Mincho"/>
                <a:cs typeface="Times New Roman" panose="02020603050405020304" pitchFamily="18" charset="0"/>
              </a:rPr>
              <a:t>Trò</a:t>
            </a:r>
            <a:r>
              <a:rPr lang="en-US" sz="2800" b="1" dirty="0" smtClean="0">
                <a:solidFill>
                  <a:srgbClr val="0070C0"/>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MS Mincho"/>
                <a:cs typeface="Times New Roman" panose="02020603050405020304" pitchFamily="18" charset="0"/>
              </a:rPr>
              <a:t>chơi</a:t>
            </a:r>
            <a:r>
              <a:rPr lang="en-US" sz="2800" b="1" dirty="0" smtClean="0">
                <a:solidFill>
                  <a:srgbClr val="0070C0"/>
                </a:solidFill>
                <a:effectLst/>
                <a:latin typeface="Times New Roman" panose="02020603050405020304" pitchFamily="18" charset="0"/>
                <a:ea typeface="MS Mincho"/>
                <a:cs typeface="Times New Roman" panose="02020603050405020304" pitchFamily="18" charset="0"/>
              </a:rPr>
              <a:t> “Ai </a:t>
            </a:r>
            <a:r>
              <a:rPr lang="en-US" sz="2800" b="1" dirty="0" err="1" smtClean="0">
                <a:solidFill>
                  <a:srgbClr val="0070C0"/>
                </a:solidFill>
                <a:effectLst/>
                <a:latin typeface="Times New Roman" panose="02020603050405020304" pitchFamily="18" charset="0"/>
                <a:ea typeface="MS Mincho"/>
                <a:cs typeface="Times New Roman" panose="02020603050405020304" pitchFamily="18" charset="0"/>
              </a:rPr>
              <a:t>nhanh</a:t>
            </a:r>
            <a:r>
              <a:rPr lang="en-US" sz="2800" b="1" dirty="0" smtClean="0">
                <a:solidFill>
                  <a:srgbClr val="0070C0"/>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MS Mincho"/>
                <a:cs typeface="Times New Roman" panose="02020603050405020304" pitchFamily="18" charset="0"/>
              </a:rPr>
              <a:t>hơn</a:t>
            </a:r>
            <a:r>
              <a:rPr lang="en-US" sz="2800" b="1" dirty="0" smtClean="0">
                <a:solidFill>
                  <a:srgbClr val="0070C0"/>
                </a:solidFill>
                <a:effectLst/>
                <a:latin typeface="Times New Roman" panose="02020603050405020304" pitchFamily="18" charset="0"/>
                <a:ea typeface="MS Mincho"/>
                <a:cs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a:t>
            </a:r>
            <a:r>
              <a:rPr lang="vi-VN" sz="2800" dirty="0">
                <a:latin typeface="Times New Roman" panose="02020603050405020304" pitchFamily="18" charset="0"/>
                <a:cs typeface="Times New Roman" panose="02020603050405020304" pitchFamily="18" charset="0"/>
              </a:rPr>
              <a:t> Học một biết mười.</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2. Có cày có thóc, có học có chữ.</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3. Ăn vóc học hay.</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4. Dao có mài mới sắc, người có học mới nên.</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Dốt đến đâu học lâu cũng biết.</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5. Học hành vất vả</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kết quả ngọt bùi.</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6. Đi một buổi chợ học được mớ khôn/ Đi một ngày đàng, học một sàng khôn.</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7.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2903008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1171575" y="905232"/>
            <a:ext cx="10161443" cy="4401205"/>
          </a:xfrm>
          <a:prstGeom prst="rect">
            <a:avLst/>
          </a:prstGeom>
        </p:spPr>
        <p:txBody>
          <a:bodyPr wrap="square">
            <a:spAutoFit/>
          </a:bodyPr>
          <a:lstStyle/>
          <a:p>
            <a:pPr>
              <a:lnSpc>
                <a:spcPct val="200000"/>
              </a:lnSpc>
            </a:pPr>
            <a:r>
              <a:rPr lang="en-US" sz="2800" b="1" dirty="0">
                <a:solidFill>
                  <a:srgbClr val="FF0000"/>
                </a:solidFill>
                <a:latin typeface="Times New Roman" panose="02020603050405020304" pitchFamily="18" charset="0"/>
                <a:cs typeface="Times New Roman" panose="02020603050405020304" pitchFamily="18" charset="0"/>
              </a:rPr>
              <a:t>4. </a:t>
            </a:r>
            <a:r>
              <a:rPr lang="en-US" sz="2800" b="1" dirty="0" err="1">
                <a:solidFill>
                  <a:srgbClr val="FF0000"/>
                </a:solidFill>
                <a:latin typeface="Times New Roman" panose="02020603050405020304" pitchFamily="18" charset="0"/>
                <a:cs typeface="Times New Roman" panose="02020603050405020304" pitchFamily="18" charset="0"/>
              </a:rPr>
              <a:t>Bước</a:t>
            </a:r>
            <a:r>
              <a:rPr lang="en-US" sz="2800" b="1" dirty="0">
                <a:solidFill>
                  <a:srgbClr val="FF0000"/>
                </a:solidFill>
                <a:latin typeface="Times New Roman" panose="02020603050405020304" pitchFamily="18" charset="0"/>
                <a:cs typeface="Times New Roman" panose="02020603050405020304" pitchFamily="18" charset="0"/>
              </a:rPr>
              <a:t> 4:</a:t>
            </a:r>
            <a:r>
              <a:rPr lang="vi-VN" sz="2800" b="1" dirty="0">
                <a:solidFill>
                  <a:srgbClr val="FF0000"/>
                </a:solidFill>
                <a:latin typeface="Times New Roman" panose="02020603050405020304" pitchFamily="18" charset="0"/>
                <a:cs typeface="Times New Roman" panose="02020603050405020304" pitchFamily="18" charset="0"/>
              </a:rPr>
              <a:t> Kiểm tra, chỉnh sửa</a:t>
            </a:r>
            <a:endParaRPr lang="en-US" sz="2800" dirty="0">
              <a:solidFill>
                <a:srgbClr val="FF0000"/>
              </a:solidFill>
              <a:latin typeface="Times New Roman" panose="02020603050405020304" pitchFamily="18" charset="0"/>
              <a:cs typeface="Times New Roman" panose="02020603050405020304" pitchFamily="18" charset="0"/>
            </a:endParaRPr>
          </a:p>
          <a:p>
            <a:pPr>
              <a:lnSpc>
                <a:spcPct val="200000"/>
              </a:lnSpc>
            </a:pPr>
            <a:r>
              <a:rPr lang="vi-VN" sz="2800" dirty="0">
                <a:latin typeface="Times New Roman" panose="02020603050405020304" pitchFamily="18" charset="0"/>
                <a:cs typeface="Times New Roman" panose="02020603050405020304" pitchFamily="18" charset="0"/>
              </a:rPr>
              <a:t>- Đọc kĩ bài viết của mình và đối chiếu với các yêu cầu đã nêu ở các bước để kiểm tra và chỉnh sửa theo </a:t>
            </a:r>
            <a:r>
              <a:rPr lang="en-US" sz="2800" b="1" dirty="0" err="1">
                <a:latin typeface="Times New Roman" panose="02020603050405020304" pitchFamily="18" charset="0"/>
                <a:cs typeface="Times New Roman" panose="02020603050405020304" pitchFamily="18" charset="0"/>
              </a:rPr>
              <a:t>Phiếu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hướng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dẫn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chỉnh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trong SGK.</a:t>
            </a:r>
            <a:endParaRPr lang="en-US" sz="2800" dirty="0">
              <a:latin typeface="Times New Roman" panose="02020603050405020304" pitchFamily="18" charset="0"/>
              <a:cs typeface="Times New Roman" panose="02020603050405020304" pitchFamily="18" charset="0"/>
            </a:endParaRPr>
          </a:p>
          <a:p>
            <a:pPr>
              <a:lnSpc>
                <a:spcPct val="200000"/>
              </a:lnSpc>
            </a:pPr>
            <a:r>
              <a:rPr lang="en-US" sz="2800" dirty="0">
                <a:latin typeface="Times New Roman" panose="02020603050405020304" pitchFamily="18" charset="0"/>
                <a:cs typeface="Times New Roman" panose="02020603050405020304" pitchFamily="18" charset="0"/>
              </a:rPr>
              <a:t>- HS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0804100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091" y="0"/>
            <a:ext cx="11914909" cy="6858000"/>
          </a:xfrm>
        </p:spPr>
      </p:pic>
      <p:sp>
        <p:nvSpPr>
          <p:cNvPr id="5" name="Rectangle 4"/>
          <p:cNvSpPr/>
          <p:nvPr/>
        </p:nvSpPr>
        <p:spPr>
          <a:xfrm>
            <a:off x="2228848" y="3628012"/>
            <a:ext cx="7875105" cy="646331"/>
          </a:xfrm>
          <a:prstGeom prst="rect">
            <a:avLst/>
          </a:prstGeom>
        </p:spPr>
        <p:txBody>
          <a:bodyPr wrap="none">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II. LUYỆN TẬP - THỰC HÀNH VIẾT</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443866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319" y="1405154"/>
            <a:ext cx="11143961" cy="4552015"/>
          </a:xfrm>
          <a:prstGeom prst="rect">
            <a:avLst/>
          </a:prstGeom>
        </p:spPr>
        <p:txBody>
          <a:bodyPr wrap="square">
            <a:spAutoFit/>
          </a:bodyPr>
          <a:lstStyle/>
          <a:p>
            <a:pPr algn="just">
              <a:lnSpc>
                <a:spcPct val="115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Dựa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dàn</a:t>
            </a:r>
            <a:r>
              <a:rPr lang="en-US" sz="2800" dirty="0">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mục</a:t>
            </a:r>
            <a:r>
              <a:rPr lang="en-US" sz="2800" dirty="0">
                <a:latin typeface="Times New Roman" panose="02020603050405020304" pitchFamily="18" charset="0"/>
                <a:ea typeface="Calibri" panose="020F0502020204030204" pitchFamily="34" charset="0"/>
                <a:cs typeface="Times New Roman" panose="02020603050405020304" pitchFamily="18" charset="0"/>
              </a:rPr>
              <a:t> 2.1.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lập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chuyển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800" dirty="0">
                <a:latin typeface="Times New Roman" panose="02020603050405020304" pitchFamily="18" charset="0"/>
                <a:ea typeface="Calibri" panose="020F0502020204030204" pitchFamily="34" charset="0"/>
                <a:cs typeface="Times New Roman" panose="02020603050405020304" pitchFamily="18" charset="0"/>
              </a:rPr>
              <a:t>) sang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chứng</a:t>
            </a:r>
            <a:r>
              <a:rPr lang="en-US" sz="2800" dirty="0">
                <a:latin typeface="Times New Roman" panose="02020603050405020304" pitchFamily="18" charset="0"/>
                <a:ea typeface="Calibri" panose="020F0502020204030204" pitchFamily="34" charset="0"/>
                <a:cs typeface="Times New Roman" panose="02020603050405020304" pitchFamily="18" charset="0"/>
              </a:rPr>
              <a:t> minh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đắn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8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15000"/>
              </a:lnSpc>
              <a:spcAft>
                <a:spcPts val="0"/>
              </a:spcAft>
              <a:tabLst>
                <a:tab pos="1386840" algn="l"/>
              </a:tabLst>
            </a:pP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Tuỳ</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theo</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thời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gian</a:t>
            </a:r>
            <a:r>
              <a:rPr lang="en-US" sz="2800" dirty="0">
                <a:solidFill>
                  <a:srgbClr val="0D0D0D"/>
                </a:solidFill>
                <a:latin typeface="Times New Roman" panose="02020603050405020304" pitchFamily="18" charset="0"/>
                <a:ea typeface="MS Mincho"/>
                <a:cs typeface="Times New Roman" panose="02020603050405020304" pitchFamily="18" charset="0"/>
              </a:rPr>
              <a:t>, GV </a:t>
            </a:r>
            <a:r>
              <a:rPr lang="en-US" sz="2800" dirty="0" err="1">
                <a:solidFill>
                  <a:srgbClr val="0D0D0D"/>
                </a:solidFill>
                <a:latin typeface="Times New Roman" panose="02020603050405020304" pitchFamily="18" charset="0"/>
                <a:ea typeface="MS Mincho"/>
                <a:cs typeface="Times New Roman" panose="02020603050405020304" pitchFamily="18" charset="0"/>
              </a:rPr>
              <a:t>có</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thể</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cho</a:t>
            </a:r>
            <a:r>
              <a:rPr lang="en-US" sz="2800" dirty="0">
                <a:solidFill>
                  <a:srgbClr val="0D0D0D"/>
                </a:solidFill>
                <a:latin typeface="Times New Roman" panose="02020603050405020304" pitchFamily="18" charset="0"/>
                <a:ea typeface="MS Mincho"/>
                <a:cs typeface="Times New Roman" panose="02020603050405020304" pitchFamily="18" charset="0"/>
              </a:rPr>
              <a:t> HS </a:t>
            </a:r>
            <a:r>
              <a:rPr lang="en-US" sz="2800" dirty="0" err="1">
                <a:solidFill>
                  <a:srgbClr val="0D0D0D"/>
                </a:solidFill>
                <a:latin typeface="Times New Roman" panose="02020603050405020304" pitchFamily="18" charset="0"/>
                <a:ea typeface="MS Mincho"/>
                <a:cs typeface="Times New Roman" panose="02020603050405020304" pitchFamily="18" charset="0"/>
              </a:rPr>
              <a:t>viết</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đoạn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theo</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nhiệm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vụ</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từng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nhóm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nhỏ</a:t>
            </a:r>
            <a:r>
              <a:rPr lang="en-US" sz="2800" dirty="0">
                <a:solidFill>
                  <a:srgbClr val="0D0D0D"/>
                </a:solidFill>
                <a:latin typeface="Times New Roman" panose="02020603050405020304" pitchFamily="18" charset="0"/>
                <a:ea typeface="MS Mincho"/>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15000"/>
              </a:lnSpc>
              <a:spcAft>
                <a:spcPts val="0"/>
              </a:spcAft>
              <a:tabLst>
                <a:tab pos="1386840" algn="l"/>
              </a:tabLst>
            </a:pPr>
            <a:r>
              <a:rPr lang="en-US" sz="2800" dirty="0">
                <a:solidFill>
                  <a:srgbClr val="0070C0"/>
                </a:solidFill>
                <a:latin typeface="Times New Roman" panose="02020603050405020304" pitchFamily="18" charset="0"/>
                <a:ea typeface="MS Mincho"/>
                <a:cs typeface="Times New Roman" panose="02020603050405020304" pitchFamily="18" charset="0"/>
              </a:rPr>
              <a:t>? </a:t>
            </a:r>
            <a:r>
              <a:rPr lang="en-US" sz="2800" dirty="0" err="1">
                <a:solidFill>
                  <a:srgbClr val="0070C0"/>
                </a:solidFill>
                <a:latin typeface="Times New Roman" panose="02020603050405020304" pitchFamily="18" charset="0"/>
                <a:ea typeface="MS Mincho"/>
                <a:cs typeface="Times New Roman" panose="02020603050405020304" pitchFamily="18" charset="0"/>
              </a:rPr>
              <a:t>Nêu</a:t>
            </a:r>
            <a:r>
              <a:rPr lang="en-US" sz="2800" dirty="0">
                <a:solidFill>
                  <a:srgbClr val="0070C0"/>
                </a:solidFill>
                <a:latin typeface="Times New Roman" panose="02020603050405020304" pitchFamily="18" charset="0"/>
                <a:ea typeface="MS Mincho"/>
                <a:cs typeface="Times New Roman" panose="02020603050405020304" pitchFamily="18" charset="0"/>
              </a:rPr>
              <a:t> </a:t>
            </a:r>
            <a:r>
              <a:rPr lang="en-US" sz="2800" dirty="0" err="1">
                <a:solidFill>
                  <a:srgbClr val="0070C0"/>
                </a:solidFill>
                <a:latin typeface="Times New Roman" panose="02020603050405020304" pitchFamily="18" charset="0"/>
                <a:ea typeface="MS Mincho"/>
                <a:cs typeface="Times New Roman" panose="02020603050405020304" pitchFamily="18" charset="0"/>
              </a:rPr>
              <a:t>cách</a:t>
            </a:r>
            <a:r>
              <a:rPr lang="en-US" sz="2800" dirty="0">
                <a:solidFill>
                  <a:srgbClr val="0070C0"/>
                </a:solidFill>
                <a:latin typeface="Times New Roman" panose="02020603050405020304" pitchFamily="18" charset="0"/>
                <a:ea typeface="MS Mincho"/>
                <a:cs typeface="Times New Roman" panose="02020603050405020304" pitchFamily="18" charset="0"/>
              </a:rPr>
              <a:t> </a:t>
            </a:r>
            <a:r>
              <a:rPr lang="en-US" sz="2800" dirty="0" err="1">
                <a:solidFill>
                  <a:srgbClr val="0070C0"/>
                </a:solidFill>
                <a:latin typeface="Times New Roman" panose="02020603050405020304" pitchFamily="18" charset="0"/>
                <a:ea typeface="MS Mincho"/>
                <a:cs typeface="Times New Roman" panose="02020603050405020304" pitchFamily="18" charset="0"/>
              </a:rPr>
              <a:t>thức</a:t>
            </a:r>
            <a:r>
              <a:rPr lang="en-US" sz="2800" dirty="0">
                <a:solidFill>
                  <a:srgbClr val="0070C0"/>
                </a:solidFill>
                <a:latin typeface="Times New Roman" panose="02020603050405020304" pitchFamily="18" charset="0"/>
                <a:ea typeface="MS Mincho"/>
                <a:cs typeface="Times New Roman" panose="02020603050405020304" pitchFamily="18" charset="0"/>
              </a:rPr>
              <a:t> </a:t>
            </a:r>
            <a:r>
              <a:rPr lang="en-US" sz="2800" dirty="0" err="1">
                <a:solidFill>
                  <a:srgbClr val="0070C0"/>
                </a:solidFill>
                <a:latin typeface="Times New Roman" panose="02020603050405020304" pitchFamily="18" charset="0"/>
                <a:ea typeface="MS Mincho"/>
                <a:cs typeface="Times New Roman" panose="02020603050405020304" pitchFamily="18" charset="0"/>
              </a:rPr>
              <a:t>viết</a:t>
            </a:r>
            <a:r>
              <a:rPr lang="en-US" sz="2800" dirty="0">
                <a:solidFill>
                  <a:srgbClr val="0070C0"/>
                </a:solidFill>
                <a:latin typeface="Times New Roman" panose="02020603050405020304" pitchFamily="18" charset="0"/>
                <a:ea typeface="MS Mincho"/>
                <a:cs typeface="Times New Roman" panose="02020603050405020304" pitchFamily="18" charset="0"/>
              </a:rPr>
              <a:t> </a:t>
            </a:r>
            <a:r>
              <a:rPr lang="en-US" sz="2800" dirty="0" err="1">
                <a:solidFill>
                  <a:srgbClr val="0070C0"/>
                </a:solidFill>
                <a:latin typeface="Times New Roman" panose="02020603050405020304" pitchFamily="18" charset="0"/>
                <a:ea typeface="MS Mincho"/>
                <a:cs typeface="Times New Roman" panose="02020603050405020304" pitchFamily="18" charset="0"/>
              </a:rPr>
              <a:t>và</a:t>
            </a:r>
            <a:r>
              <a:rPr lang="en-US" sz="2800" dirty="0">
                <a:solidFill>
                  <a:srgbClr val="0070C0"/>
                </a:solidFill>
                <a:latin typeface="Times New Roman" panose="02020603050405020304" pitchFamily="18" charset="0"/>
                <a:ea typeface="MS Mincho"/>
                <a:cs typeface="Times New Roman" panose="02020603050405020304" pitchFamily="18" charset="0"/>
              </a:rPr>
              <a:t> </a:t>
            </a:r>
            <a:r>
              <a:rPr lang="en-US" sz="2800" dirty="0" err="1">
                <a:solidFill>
                  <a:srgbClr val="0070C0"/>
                </a:solidFill>
                <a:latin typeface="Times New Roman" panose="02020603050405020304" pitchFamily="18" charset="0"/>
                <a:ea typeface="MS Mincho"/>
                <a:cs typeface="Times New Roman" panose="02020603050405020304" pitchFamily="18" charset="0"/>
              </a:rPr>
              <a:t>ví</a:t>
            </a:r>
            <a:r>
              <a:rPr lang="en-US" sz="2800" dirty="0">
                <a:solidFill>
                  <a:srgbClr val="0070C0"/>
                </a:solidFill>
                <a:latin typeface="Times New Roman" panose="02020603050405020304" pitchFamily="18" charset="0"/>
                <a:ea typeface="MS Mincho"/>
                <a:cs typeface="Times New Roman" panose="02020603050405020304" pitchFamily="18" charset="0"/>
              </a:rPr>
              <a:t> </a:t>
            </a:r>
            <a:r>
              <a:rPr lang="en-US" sz="2800" dirty="0" err="1">
                <a:solidFill>
                  <a:srgbClr val="0070C0"/>
                </a:solidFill>
                <a:latin typeface="Times New Roman" panose="02020603050405020304" pitchFamily="18" charset="0"/>
                <a:ea typeface="MS Mincho"/>
                <a:cs typeface="Times New Roman" panose="02020603050405020304" pitchFamily="18" charset="0"/>
              </a:rPr>
              <a:t>dụ</a:t>
            </a:r>
            <a:r>
              <a:rPr lang="en-US" sz="2800" dirty="0">
                <a:solidFill>
                  <a:srgbClr val="0070C0"/>
                </a:solidFill>
                <a:latin typeface="Times New Roman" panose="02020603050405020304" pitchFamily="18" charset="0"/>
                <a:ea typeface="MS Mincho"/>
                <a:cs typeface="Times New Roman" panose="02020603050405020304" pitchFamily="18" charset="0"/>
              </a:rPr>
              <a:t> </a:t>
            </a:r>
            <a:r>
              <a:rPr lang="en-US" sz="2800" dirty="0" err="1">
                <a:solidFill>
                  <a:srgbClr val="0070C0"/>
                </a:solidFill>
                <a:latin typeface="Times New Roman" panose="02020603050405020304" pitchFamily="18" charset="0"/>
                <a:ea typeface="MS Mincho"/>
                <a:cs typeface="Times New Roman" panose="02020603050405020304" pitchFamily="18" charset="0"/>
              </a:rPr>
              <a:t>cụ</a:t>
            </a:r>
            <a:r>
              <a:rPr lang="en-US" sz="2800" dirty="0">
                <a:solidFill>
                  <a:srgbClr val="0070C0"/>
                </a:solidFill>
                <a:latin typeface="Times New Roman" panose="02020603050405020304" pitchFamily="18" charset="0"/>
                <a:ea typeface="MS Mincho"/>
                <a:cs typeface="Times New Roman" panose="02020603050405020304" pitchFamily="18" charset="0"/>
              </a:rPr>
              <a:t> </a:t>
            </a:r>
            <a:r>
              <a:rPr lang="en-US" sz="2800" dirty="0" err="1">
                <a:solidFill>
                  <a:srgbClr val="0070C0"/>
                </a:solidFill>
                <a:latin typeface="Times New Roman" panose="02020603050405020304" pitchFamily="18" charset="0"/>
                <a:ea typeface="MS Mincho"/>
                <a:cs typeface="Times New Roman" panose="02020603050405020304" pitchFamily="18" charset="0"/>
              </a:rPr>
              <a:t>thể</a:t>
            </a:r>
            <a:r>
              <a:rPr lang="en-US" sz="2800" dirty="0">
                <a:solidFill>
                  <a:srgbClr val="0D0D0D"/>
                </a:solidFill>
                <a:latin typeface="Times New Roman" panose="02020603050405020304" pitchFamily="18" charset="0"/>
                <a:ea typeface="MS Mincho"/>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15000"/>
              </a:lnSpc>
              <a:tabLst>
                <a:tab pos="1386840" algn="l"/>
              </a:tabLst>
            </a:pP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b="1" dirty="0" err="1">
                <a:solidFill>
                  <a:srgbClr val="0D0D0D"/>
                </a:solidFill>
                <a:latin typeface="Times New Roman" panose="02020603050405020304" pitchFamily="18" charset="0"/>
                <a:ea typeface="MS Mincho"/>
                <a:cs typeface="Times New Roman" panose="02020603050405020304" pitchFamily="18" charset="0"/>
              </a:rPr>
              <a:t>Nhóm</a:t>
            </a:r>
            <a:r>
              <a:rPr lang="en-US" sz="2800" b="1" dirty="0">
                <a:solidFill>
                  <a:srgbClr val="0D0D0D"/>
                </a:solidFill>
                <a:latin typeface="Times New Roman" panose="02020603050405020304" pitchFamily="18" charset="0"/>
                <a:ea typeface="MS Mincho"/>
                <a:cs typeface="Times New Roman" panose="02020603050405020304" pitchFamily="18" charset="0"/>
              </a:rPr>
              <a:t> 1, 2:</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lập</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sơ</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đồ</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quan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hệ</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giữa</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các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đoạn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văn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trong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phần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thân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bài</a:t>
            </a:r>
            <a:r>
              <a:rPr lang="en-US" sz="2800" dirty="0">
                <a:solidFill>
                  <a:srgbClr val="0D0D0D"/>
                </a:solidFill>
                <a:latin typeface="Times New Roman" panose="02020603050405020304" pitchFamily="18" charset="0"/>
                <a:ea typeface="MS Mincho"/>
                <a:cs typeface="Times New Roman" panose="02020603050405020304" pitchFamily="18" charset="0"/>
              </a:rPr>
              <a:t>.</a:t>
            </a:r>
            <a:endParaRPr lang="en-US" sz="2800" dirty="0"/>
          </a:p>
          <a:p>
            <a:pPr algn="just">
              <a:lnSpc>
                <a:spcPct val="115000"/>
              </a:lnSpc>
              <a:tabLst>
                <a:tab pos="1386840" algn="l"/>
              </a:tabLst>
            </a:pP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b="1" dirty="0" err="1">
                <a:solidFill>
                  <a:srgbClr val="0D0D0D"/>
                </a:solidFill>
                <a:latin typeface="Times New Roman" panose="02020603050405020304" pitchFamily="18" charset="0"/>
                <a:ea typeface="MS Mincho"/>
                <a:cs typeface="Times New Roman" panose="02020603050405020304" pitchFamily="18" charset="0"/>
              </a:rPr>
              <a:t>Nhóm</a:t>
            </a:r>
            <a:r>
              <a:rPr lang="en-US" sz="2800" b="1" dirty="0">
                <a:solidFill>
                  <a:srgbClr val="0D0D0D"/>
                </a:solidFill>
                <a:latin typeface="Times New Roman" panose="02020603050405020304" pitchFamily="18" charset="0"/>
                <a:ea typeface="MS Mincho"/>
                <a:cs typeface="Times New Roman" panose="02020603050405020304" pitchFamily="18" charset="0"/>
              </a:rPr>
              <a:t> 3, 4</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chuyển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latin typeface="Times New Roman" panose="02020603050405020304" pitchFamily="18" charset="0"/>
                <a:ea typeface="Calibri" panose="020F0502020204030204" pitchFamily="34" charset="0"/>
                <a:cs typeface="Times New Roman" panose="02020603050405020304" pitchFamily="18" charset="0"/>
              </a:rPr>
              <a:t> 1sang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latin typeface="Times New Roman" panose="02020603050405020304" pitchFamily="18" charset="0"/>
                <a:ea typeface="Calibri" panose="020F0502020204030204" pitchFamily="34" charset="0"/>
                <a:cs typeface="Times New Roman" panose="02020603050405020304" pitchFamily="18" charset="0"/>
              </a:rPr>
              <a:t> 2</a:t>
            </a:r>
            <a:endParaRPr lang="en-US" sz="2800" dirty="0">
              <a:effectLst/>
            </a:endParaRPr>
          </a:p>
        </p:txBody>
      </p:sp>
      <p:sp>
        <p:nvSpPr>
          <p:cNvPr id="3" name="Rectangle 2"/>
          <p:cNvSpPr/>
          <p:nvPr/>
        </p:nvSpPr>
        <p:spPr>
          <a:xfrm>
            <a:off x="2190748" y="303787"/>
            <a:ext cx="7875105" cy="646331"/>
          </a:xfrm>
          <a:prstGeom prst="rect">
            <a:avLst/>
          </a:prstGeom>
        </p:spPr>
        <p:txBody>
          <a:bodyPr wrap="none">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II. LUYỆN TẬP - THỰC HÀNH VIẾT</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134018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2">
                                            <p:txEl>
                                              <p:pRg st="0" end="0"/>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p:cTn id="20"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2">
                                            <p:txEl>
                                              <p:pRg st="1" end="1"/>
                                            </p:txEl>
                                          </p:spTgt>
                                        </p:tgtEl>
                                      </p:cBhvr>
                                    </p:animEffect>
                                  </p:childTnLst>
                                </p:cTn>
                              </p:par>
                              <p:par>
                                <p:cTn id="24" presetID="31" presetClass="entr" presetSubtype="0" fill="hold" nodeType="with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p:cTn id="26"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9" dur="1000"/>
                                        <p:tgtEl>
                                          <p:spTgt spid="2">
                                            <p:txEl>
                                              <p:pRg st="2" end="2"/>
                                            </p:txEl>
                                          </p:spTgt>
                                        </p:tgtEl>
                                      </p:cBhvr>
                                    </p:animEffect>
                                  </p:childTnLst>
                                </p:cTn>
                              </p:par>
                              <p:par>
                                <p:cTn id="30" presetID="31" presetClass="entr" presetSubtype="0" fill="hold" nodeType="with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 calcmode="lin" valueType="num">
                                      <p:cBhvr>
                                        <p:cTn id="32"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5" dur="1000"/>
                                        <p:tgtEl>
                                          <p:spTgt spid="2">
                                            <p:txEl>
                                              <p:pRg st="3" end="3"/>
                                            </p:txEl>
                                          </p:spTgt>
                                        </p:tgtEl>
                                      </p:cBhvr>
                                    </p:animEffect>
                                  </p:childTnLst>
                                </p:cTn>
                              </p:par>
                              <p:par>
                                <p:cTn id="36" presetID="31" presetClass="entr" presetSubtype="0" fill="hold" nodeType="with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 calcmode="lin" valueType="num">
                                      <p:cBhvr>
                                        <p:cTn id="38"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0"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1" dur="1000"/>
                                        <p:tgtEl>
                                          <p:spTgt spid="2">
                                            <p:txEl>
                                              <p:pRg st="4" end="4"/>
                                            </p:txEl>
                                          </p:spTgt>
                                        </p:tgtEl>
                                      </p:cBhvr>
                                    </p:animEffect>
                                  </p:childTnLst>
                                </p:cTn>
                              </p:par>
                              <p:par>
                                <p:cTn id="42" presetID="31" presetClass="entr" presetSubtype="0" fill="hold" nodeType="with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anim calcmode="lin" valueType="num">
                                      <p:cBhvr>
                                        <p:cTn id="44"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5"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46"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47"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545"/>
            <a:ext cx="12192000" cy="6719455"/>
          </a:xfrm>
          <a:prstGeom prst="rect">
            <a:avLst/>
          </a:prstGeom>
        </p:spPr>
      </p:pic>
      <p:sp>
        <p:nvSpPr>
          <p:cNvPr id="3" name="Rectangle 2"/>
          <p:cNvSpPr/>
          <p:nvPr/>
        </p:nvSpPr>
        <p:spPr>
          <a:xfrm>
            <a:off x="1431637" y="54252"/>
            <a:ext cx="10603345" cy="6888039"/>
          </a:xfrm>
          <a:prstGeom prst="rect">
            <a:avLst/>
          </a:prstGeom>
        </p:spPr>
        <p:txBody>
          <a:bodyPr wrap="square">
            <a:spAutoFit/>
          </a:bodyPr>
          <a:lstStyle/>
          <a:p>
            <a:pPr algn="just">
              <a:lnSpc>
                <a:spcPct val="115000"/>
              </a:lnSpc>
              <a:spcAft>
                <a:spcPts val="0"/>
              </a:spcAft>
            </a:pP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Rèn</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luyện</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kĩ</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năng</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viết</a:t>
            </a:r>
            <a:r>
              <a:rPr lang="vi-VN"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Quan</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hệ</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vấn</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đề</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ý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lí</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lẽ</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bài</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nghị</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luận</a:t>
            </a:r>
            <a:endParaRPr lang="en-US" sz="2400"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sz="24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viết</a:t>
            </a:r>
            <a:r>
              <a:rPr lang="en-US" sz="24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(SGK)</a:t>
            </a:r>
            <a:endParaRPr lang="en-US" sz="2400"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sz="24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b. </a:t>
            </a:r>
            <a:r>
              <a:rPr lang="en-US" sz="24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Bài</a:t>
            </a:r>
            <a:r>
              <a:rPr lang="en-US" sz="24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tập</a:t>
            </a:r>
            <a:endParaRPr lang="en-US" sz="2400"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Dựa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vào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dàn</a:t>
            </a:r>
            <a:r>
              <a:rPr lang="en-US" sz="2400" b="1" dirty="0">
                <a:latin typeface="Times New Roman" panose="02020603050405020304" pitchFamily="18" charset="0"/>
                <a:ea typeface="Calibri" panose="020F0502020204030204" pitchFamily="34" charset="0"/>
                <a:cs typeface="Times New Roman" panose="02020603050405020304" pitchFamily="18" charset="0"/>
              </a:rPr>
              <a:t> ý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làm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mục</a:t>
            </a:r>
            <a:r>
              <a:rPr lang="en-US" sz="2400" b="1" dirty="0">
                <a:latin typeface="Times New Roman" panose="02020603050405020304" pitchFamily="18" charset="0"/>
                <a:ea typeface="Calibri" panose="020F0502020204030204" pitchFamily="34" charset="0"/>
                <a:cs typeface="Times New Roman" panose="02020603050405020304" pitchFamily="18" charset="0"/>
              </a:rPr>
              <a:t> 2.1.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theo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hãy</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lập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sơ</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hệ</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2400" b="1" dirty="0">
                <a:latin typeface="Times New Roman" panose="02020603050405020304" pitchFamily="18" charset="0"/>
                <a:ea typeface="Calibri" panose="020F0502020204030204" pitchFamily="34" charset="0"/>
                <a:cs typeface="Times New Roman" panose="02020603050405020304" pitchFamily="18" charset="0"/>
              </a:rPr>
              <a:t>- Giải thích câu nói</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 Bàn luận- khẳng định về ý nghĩa của câu nói:</a:t>
            </a:r>
            <a:endParaRPr lang="en-US" sz="2400"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 Đối với cá nhân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 Đối với cộng đồng, dân tộc</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Chứng</a:t>
            </a:r>
            <a:r>
              <a:rPr lang="en-US" sz="2400" dirty="0">
                <a:latin typeface="Times New Roman" panose="02020603050405020304" pitchFamily="18" charset="0"/>
                <a:ea typeface="Calibri" panose="020F0502020204030204" pitchFamily="34" charset="0"/>
                <a:cs typeface="Times New Roman" panose="02020603050405020304" pitchFamily="18" charset="0"/>
              </a:rPr>
              <a:t> minh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đắn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 Các bằng chứng từ cuộc sống và lích sử</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 Các bằng chứng từ thơ văn, nghệ thuật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2400" b="1" dirty="0">
                <a:latin typeface="Times New Roman" panose="02020603050405020304" pitchFamily="18" charset="0"/>
                <a:ea typeface="Calibri" panose="020F0502020204030204" pitchFamily="34" charset="0"/>
                <a:cs typeface="Times New Roman" panose="02020603050405020304" pitchFamily="18" charset="0"/>
              </a:rPr>
              <a:t>- Bình luận câu nói</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 Khắng định ý nghĩa, giá trị của câu nói</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 Phê phán, phản đề</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5289132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anim calcmode="lin" valueType="num">
                                      <p:cBhvr>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1000"/>
                                        <p:tgtEl>
                                          <p:spTgt spid="3">
                                            <p:txEl>
                                              <p:pRg st="8" end="8"/>
                                            </p:txEl>
                                          </p:spTgt>
                                        </p:tgtEl>
                                      </p:cBhvr>
                                    </p:animEffect>
                                    <p:anim calcmode="lin" valueType="num">
                                      <p:cBhvr>
                                        <p:cTn id="4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1000"/>
                                        <p:tgtEl>
                                          <p:spTgt spid="3">
                                            <p:txEl>
                                              <p:pRg st="9" end="9"/>
                                            </p:txEl>
                                          </p:spTgt>
                                        </p:tgtEl>
                                      </p:cBhvr>
                                    </p:animEffect>
                                    <p:anim calcmode="lin" valueType="num">
                                      <p:cBhvr>
                                        <p:cTn id="5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1000"/>
                                        <p:tgtEl>
                                          <p:spTgt spid="3">
                                            <p:txEl>
                                              <p:pRg st="10" end="10"/>
                                            </p:txEl>
                                          </p:spTgt>
                                        </p:tgtEl>
                                      </p:cBhvr>
                                    </p:animEffect>
                                    <p:anim calcmode="lin" valueType="num">
                                      <p:cBhvr>
                                        <p:cTn id="5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
                                            <p:txEl>
                                              <p:pRg st="11" end="11"/>
                                            </p:txEl>
                                          </p:spTgt>
                                        </p:tgtEl>
                                        <p:attrNameLst>
                                          <p:attrName>style.visibility</p:attrName>
                                        </p:attrNameLst>
                                      </p:cBhvr>
                                      <p:to>
                                        <p:strVal val="visible"/>
                                      </p:to>
                                    </p:set>
                                    <p:animEffect transition="in" filter="fade">
                                      <p:cBhvr>
                                        <p:cTn id="60" dur="1000"/>
                                        <p:tgtEl>
                                          <p:spTgt spid="3">
                                            <p:txEl>
                                              <p:pRg st="11" end="11"/>
                                            </p:txEl>
                                          </p:spTgt>
                                        </p:tgtEl>
                                      </p:cBhvr>
                                    </p:animEffect>
                                    <p:anim calcmode="lin" valueType="num">
                                      <p:cBhvr>
                                        <p:cTn id="6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Effect transition="in" filter="fade">
                                      <p:cBhvr>
                                        <p:cTn id="65" dur="1000"/>
                                        <p:tgtEl>
                                          <p:spTgt spid="3">
                                            <p:txEl>
                                              <p:pRg st="12" end="12"/>
                                            </p:txEl>
                                          </p:spTgt>
                                        </p:tgtEl>
                                      </p:cBhvr>
                                    </p:animEffect>
                                    <p:anim calcmode="lin" valueType="num">
                                      <p:cBhvr>
                                        <p:cTn id="66"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3">
                                            <p:txEl>
                                              <p:pRg st="13" end="13"/>
                                            </p:txEl>
                                          </p:spTgt>
                                        </p:tgtEl>
                                        <p:attrNameLst>
                                          <p:attrName>style.visibility</p:attrName>
                                        </p:attrNameLst>
                                      </p:cBhvr>
                                      <p:to>
                                        <p:strVal val="visible"/>
                                      </p:to>
                                    </p:set>
                                    <p:animEffect transition="in" filter="fade">
                                      <p:cBhvr>
                                        <p:cTn id="70" dur="1000"/>
                                        <p:tgtEl>
                                          <p:spTgt spid="3">
                                            <p:txEl>
                                              <p:pRg st="13" end="13"/>
                                            </p:txEl>
                                          </p:spTgt>
                                        </p:tgtEl>
                                      </p:cBhvr>
                                    </p:animEffect>
                                    <p:anim calcmode="lin" valueType="num">
                                      <p:cBhvr>
                                        <p:cTn id="71"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545"/>
            <a:ext cx="12192000" cy="6719455"/>
          </a:xfrm>
          <a:prstGeom prst="rect">
            <a:avLst/>
          </a:prstGeom>
        </p:spPr>
      </p:pic>
      <p:sp>
        <p:nvSpPr>
          <p:cNvPr id="3" name="Rectangle 2"/>
          <p:cNvSpPr/>
          <p:nvPr/>
        </p:nvSpPr>
        <p:spPr>
          <a:xfrm>
            <a:off x="997528" y="857816"/>
            <a:ext cx="10603345" cy="5724644"/>
          </a:xfrm>
          <a:prstGeom prst="rect">
            <a:avLst/>
          </a:prstGeom>
        </p:spPr>
        <p:txBody>
          <a:bodyPr wrap="square">
            <a:spAutoFit/>
          </a:bodyPr>
          <a:lstStyle/>
          <a:p>
            <a:pPr algn="just">
              <a:lnSpc>
                <a:spcPct val="115000"/>
              </a:lnSpc>
              <a:spcAft>
                <a:spcPts val="0"/>
              </a:spcAft>
            </a:pP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Rèn</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luyện</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kĩ</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năng</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viết</a:t>
            </a:r>
            <a:r>
              <a:rPr lang="vi-VN"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Quan</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hệ</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vấn</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đề</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ý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lí</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lẽ</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bài</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nghị</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luận</a:t>
            </a:r>
            <a:endParaRPr lang="en-US" sz="2400" dirty="0">
              <a:latin typeface="Times New Roman" panose="02020603050405020304" pitchFamily="18" charset="0"/>
              <a:ea typeface="Times New Roman" panose="02020603050405020304" pitchFamily="18" charset="0"/>
            </a:endParaRPr>
          </a:p>
          <a:p>
            <a:pPr algn="just"/>
            <a:r>
              <a:rPr lang="en-US" sz="2800" b="1" dirty="0" smtClean="0">
                <a:solidFill>
                  <a:srgbClr val="0070C0"/>
                </a:solidFill>
                <a:latin typeface="Times New Roman" panose="02020603050405020304" pitchFamily="18" charset="0"/>
                <a:cs typeface="Times New Roman" panose="02020603050405020304" pitchFamily="18" charset="0"/>
              </a:rPr>
              <a:t>2</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Rèn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luyện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kĩ</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năng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viết</a:t>
            </a:r>
            <a:r>
              <a:rPr lang="en-US" sz="2800" b="1" dirty="0">
                <a:solidFill>
                  <a:srgbClr val="0070C0"/>
                </a:solidFill>
                <a:latin typeface="Times New Roman" panose="02020603050405020304" pitchFamily="18" charset="0"/>
                <a:cs typeface="Times New Roman" panose="02020603050405020304" pitchFamily="18" charset="0"/>
              </a:rPr>
              <a:t> </a:t>
            </a:r>
            <a:r>
              <a:rPr lang="vi-VN" sz="2800" b="1" dirty="0">
                <a:solidFill>
                  <a:srgbClr val="0070C0"/>
                </a:solidFill>
                <a:latin typeface="Times New Roman" panose="02020603050405020304" pitchFamily="18" charset="0"/>
                <a:cs typeface="Times New Roman" panose="02020603050405020304" pitchFamily="18" charset="0"/>
              </a:rPr>
              <a:t>câu chuyển đoạn từ phần giải thích sang phần chứng minh:</a:t>
            </a:r>
            <a:endParaRPr lang="en-US" sz="2800" dirty="0">
              <a:solidFill>
                <a:srgbClr val="0070C0"/>
              </a:solidFill>
              <a:latin typeface="Times New Roman" panose="02020603050405020304" pitchFamily="18" charset="0"/>
              <a:cs typeface="Times New Roman" panose="02020603050405020304" pitchFamily="18" charset="0"/>
            </a:endParaRPr>
          </a:p>
          <a:p>
            <a:pPr algn="just">
              <a:lnSpc>
                <a:spcPct val="130000"/>
              </a:lnSpc>
            </a:pPr>
            <a:r>
              <a:rPr lang="en-US" sz="2800" b="1" u="sng" dirty="0" err="1">
                <a:latin typeface="Times New Roman" panose="02020603050405020304" pitchFamily="18" charset="0"/>
                <a:cs typeface="Times New Roman" panose="02020603050405020304" pitchFamily="18" charset="0"/>
              </a:rPr>
              <a:t>Cách</a:t>
            </a:r>
            <a:r>
              <a:rPr lang="en-US" sz="2800" b="1" u="sng" dirty="0">
                <a:latin typeface="Times New Roman" panose="02020603050405020304" pitchFamily="18" charset="0"/>
                <a:cs typeface="Times New Roman" panose="02020603050405020304" pitchFamily="18" charset="0"/>
              </a:rPr>
              <a:t> 1</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Nêu</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phản</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đề</a:t>
            </a:r>
            <a:endParaRPr lang="en-US" sz="2800" dirty="0">
              <a:latin typeface="Times New Roman" panose="02020603050405020304" pitchFamily="18" charset="0"/>
              <a:cs typeface="Times New Roman" panose="02020603050405020304" pitchFamily="18" charset="0"/>
            </a:endParaRPr>
          </a:p>
          <a:p>
            <a:pPr algn="just">
              <a:lnSpc>
                <a:spcPct val="130000"/>
              </a:lnSpc>
            </a:pP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Thật vậy, trong hoàn cảnh chiến tranh, nếu ai cũng chỉ biết đặt lợi ích của cá nhân lên trên hết, sống thiếu tình thần bất khuất, đầu hàng kẻ thù thì làm sao có thể giữ được đất nước đến hôm nay.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thà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ma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chứ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thèm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nay.</a:t>
            </a:r>
          </a:p>
        </p:txBody>
      </p:sp>
    </p:spTree>
    <p:extLst>
      <p:ext uri="{BB962C8B-B14F-4D97-AF65-F5344CB8AC3E}">
        <p14:creationId xmlns:p14="http://schemas.microsoft.com/office/powerpoint/2010/main" val="419473140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19455"/>
          </a:xfrm>
          <a:prstGeom prst="rect">
            <a:avLst/>
          </a:prstGeom>
        </p:spPr>
      </p:pic>
      <p:sp>
        <p:nvSpPr>
          <p:cNvPr id="3" name="Rectangle 2"/>
          <p:cNvSpPr/>
          <p:nvPr/>
        </p:nvSpPr>
        <p:spPr>
          <a:xfrm>
            <a:off x="1052946" y="771326"/>
            <a:ext cx="10603345" cy="5176802"/>
          </a:xfrm>
          <a:prstGeom prst="rect">
            <a:avLst/>
          </a:prstGeom>
        </p:spPr>
        <p:txBody>
          <a:bodyPr wrap="square">
            <a:spAutoFit/>
          </a:bodyPr>
          <a:lstStyle/>
          <a:p>
            <a:pPr algn="just">
              <a:lnSpc>
                <a:spcPct val="115000"/>
              </a:lnSpc>
              <a:spcAft>
                <a:spcPts val="0"/>
              </a:spcAft>
            </a:pP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Rèn</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luyện</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kĩ</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viết</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Quan</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hệ</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vấn</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ý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lí</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lẽ</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nghị</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luận</a:t>
            </a:r>
            <a:endParaRPr lang="en-US" sz="2800" dirty="0">
              <a:latin typeface="Times New Roman" panose="02020603050405020304" pitchFamily="18" charset="0"/>
              <a:ea typeface="Times New Roman" panose="02020603050405020304" pitchFamily="18" charset="0"/>
            </a:endParaRPr>
          </a:p>
          <a:p>
            <a:pPr algn="just"/>
            <a:r>
              <a:rPr lang="en-US" sz="2800" b="1" dirty="0" smtClean="0">
                <a:solidFill>
                  <a:srgbClr val="0070C0"/>
                </a:solidFill>
                <a:latin typeface="Times New Roman" panose="02020603050405020304" pitchFamily="18" charset="0"/>
                <a:cs typeface="Times New Roman" panose="02020603050405020304" pitchFamily="18" charset="0"/>
              </a:rPr>
              <a:t>2</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Rèn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luyện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kĩ</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năng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viết</a:t>
            </a:r>
            <a:r>
              <a:rPr lang="en-US" sz="2800" b="1" dirty="0">
                <a:solidFill>
                  <a:srgbClr val="0070C0"/>
                </a:solidFill>
                <a:latin typeface="Times New Roman" panose="02020603050405020304" pitchFamily="18" charset="0"/>
                <a:cs typeface="Times New Roman" panose="02020603050405020304" pitchFamily="18" charset="0"/>
              </a:rPr>
              <a:t> </a:t>
            </a:r>
            <a:r>
              <a:rPr lang="vi-VN" sz="2800" b="1" dirty="0">
                <a:solidFill>
                  <a:srgbClr val="0070C0"/>
                </a:solidFill>
                <a:latin typeface="Times New Roman" panose="02020603050405020304" pitchFamily="18" charset="0"/>
                <a:cs typeface="Times New Roman" panose="02020603050405020304" pitchFamily="18" charset="0"/>
              </a:rPr>
              <a:t>câu chuyển đoạn từ phần giải thích sang phần chứng minh:</a:t>
            </a:r>
            <a:endParaRPr lang="en-US" sz="2800" dirty="0">
              <a:solidFill>
                <a:srgbClr val="0070C0"/>
              </a:solidFill>
              <a:latin typeface="Times New Roman" panose="02020603050405020304" pitchFamily="18" charset="0"/>
              <a:cs typeface="Times New Roman" panose="02020603050405020304" pitchFamily="18" charset="0"/>
            </a:endParaRPr>
          </a:p>
          <a:p>
            <a:pPr algn="just">
              <a:lnSpc>
                <a:spcPct val="150000"/>
              </a:lnSpc>
            </a:pPr>
            <a:r>
              <a:rPr lang="en-US" sz="2800" b="1" u="sng" dirty="0" err="1">
                <a:latin typeface="Times New Roman" panose="02020603050405020304" pitchFamily="18" charset="0"/>
                <a:cs typeface="Times New Roman" panose="02020603050405020304" pitchFamily="18" charset="0"/>
              </a:rPr>
              <a:t>Cách</a:t>
            </a:r>
            <a:r>
              <a:rPr lang="en-US" sz="2800" b="1" u="sng" dirty="0">
                <a:latin typeface="Times New Roman" panose="02020603050405020304" pitchFamily="18" charset="0"/>
                <a:cs typeface="Times New Roman" panose="02020603050405020304" pitchFamily="18" charset="0"/>
              </a:rPr>
              <a:t> 2</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Nêu</a:t>
            </a:r>
            <a:r>
              <a:rPr lang="en-US" sz="2800" u="sng" dirty="0">
                <a:latin typeface="Times New Roman" panose="02020603050405020304" pitchFamily="18" charset="0"/>
                <a:cs typeface="Times New Roman" panose="02020603050405020304" pitchFamily="18" charset="0"/>
              </a:rPr>
              <a:t> </a:t>
            </a:r>
            <a:r>
              <a:rPr lang="vi-VN" sz="2800" u="sng" dirty="0">
                <a:latin typeface="Times New Roman" panose="02020603050405020304" pitchFamily="18" charset="0"/>
                <a:cs typeface="Times New Roman" panose="02020603050405020304" pitchFamily="18" charset="0"/>
              </a:rPr>
              <a:t>vấn đề</a:t>
            </a:r>
            <a:r>
              <a:rPr lang="en-US" sz="2800" u="sng"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Vậy tại sao danh tướng Trần Bình Trọng lại khẳng định: “Ta thà làm ma nước Nam chứ không thèm làm vương đất Bắc.”? Tinh thần bất khuất, không chịu sống nô lệ của Trần Bình Trọng đã mang lại những giá trị cao quý nào?...</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629093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charRg st="196" end="216"/>
                                            </p:txEl>
                                          </p:spTgt>
                                        </p:tgtEl>
                                        <p:attrNameLst>
                                          <p:attrName>style.visibility</p:attrName>
                                        </p:attrNameLst>
                                      </p:cBhvr>
                                      <p:to>
                                        <p:strVal val="visible"/>
                                      </p:to>
                                    </p:set>
                                    <p:animEffect transition="in" filter="barn(inVertical)">
                                      <p:cBhvr>
                                        <p:cTn id="7" dur="500"/>
                                        <p:tgtEl>
                                          <p:spTgt spid="3">
                                            <p:txEl>
                                              <p:charRg st="196" end="216"/>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charRg st="216" end="443"/>
                                            </p:txEl>
                                          </p:spTgt>
                                        </p:tgtEl>
                                        <p:attrNameLst>
                                          <p:attrName>style.visibility</p:attrName>
                                        </p:attrNameLst>
                                      </p:cBhvr>
                                      <p:to>
                                        <p:strVal val="visible"/>
                                      </p:to>
                                    </p:set>
                                    <p:animEffect transition="in" filter="barn(inVertical)">
                                      <p:cBhvr>
                                        <p:cTn id="10" dur="500"/>
                                        <p:tgtEl>
                                          <p:spTgt spid="3">
                                            <p:txEl>
                                              <p:charRg st="216" end="44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65891" cy="6858000"/>
          </a:xfrm>
          <a:prstGeom prst="rect">
            <a:avLst/>
          </a:prstGeom>
        </p:spPr>
      </p:pic>
      <p:sp>
        <p:nvSpPr>
          <p:cNvPr id="3" name="Rectangle 2"/>
          <p:cNvSpPr/>
          <p:nvPr/>
        </p:nvSpPr>
        <p:spPr>
          <a:xfrm>
            <a:off x="3626134" y="572723"/>
            <a:ext cx="4801186" cy="548099"/>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lnSpc>
                <a:spcPct val="115000"/>
              </a:lnSpc>
              <a:spcAft>
                <a:spcPts val="0"/>
              </a:spcAft>
              <a:tabLst>
                <a:tab pos="1714500" algn="l"/>
              </a:tabLst>
            </a:pPr>
            <a:r>
              <a:rPr lang="en-US"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HOẠT ĐỘNG 4: VẬN DỤNG</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348509" y="1693545"/>
            <a:ext cx="9707418" cy="4196598"/>
          </a:xfrm>
          <a:prstGeom prst="rect">
            <a:avLst/>
          </a:prstGeom>
        </p:spPr>
        <p:txBody>
          <a:bodyPr wrap="square">
            <a:spAutoFit/>
          </a:bodyPr>
          <a:lstStyle/>
          <a:p>
            <a:pPr algn="just">
              <a:lnSpc>
                <a:spcPct val="115000"/>
              </a:lnSpc>
              <a:spcAft>
                <a:spcPts val="0"/>
              </a:spcAft>
              <a:tabLst>
                <a:tab pos="672465" algn="l"/>
              </a:tabLst>
            </a:pPr>
            <a:r>
              <a:rPr lang="en-US" sz="2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Dựa</a:t>
            </a:r>
            <a:r>
              <a:rPr lang="en-US" sz="2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góp</a:t>
            </a:r>
            <a:r>
              <a:rPr lang="en-US" sz="2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đôi</a:t>
            </a:r>
            <a:r>
              <a:rPr lang="en-US" sz="2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chỉnh</a:t>
            </a:r>
            <a:r>
              <a:rPr lang="en-US" sz="2600" spc="-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sửa</a:t>
            </a:r>
            <a:r>
              <a:rPr lang="en-US" sz="2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solidFill>
                <a:srgbClr val="0070C0"/>
              </a:solidFill>
              <a:latin typeface="Times New Roman" panose="02020603050405020304" pitchFamily="18" charset="0"/>
              <a:ea typeface="Times New Roman" panose="02020603050405020304" pitchFamily="18" charset="0"/>
            </a:endParaRPr>
          </a:p>
          <a:p>
            <a:pPr algn="just">
              <a:lnSpc>
                <a:spcPct val="115000"/>
              </a:lnSpc>
              <a:spcAft>
                <a:spcPts val="0"/>
              </a:spcAft>
              <a:tabLst>
                <a:tab pos="672465" algn="l"/>
              </a:tabLst>
            </a:pP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Chú</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solidFill>
                <a:srgbClr val="0070C0"/>
              </a:solidFill>
              <a:latin typeface="Times New Roman" panose="02020603050405020304" pitchFamily="18" charset="0"/>
              <a:ea typeface="Times New Roman" panose="02020603050405020304" pitchFamily="18" charset="0"/>
            </a:endParaRPr>
          </a:p>
          <a:p>
            <a:pPr algn="just">
              <a:lnSpc>
                <a:spcPct val="115000"/>
              </a:lnSpc>
              <a:spcAft>
                <a:spcPts val="0"/>
              </a:spcAft>
              <a:tabLst>
                <a:tab pos="672465" algn="l"/>
              </a:tabLst>
            </a:pPr>
            <a:r>
              <a:rPr lang="en-US" sz="2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Nhận</a:t>
            </a:r>
            <a:r>
              <a:rPr lang="en-US" sz="2600" spc="-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600" spc="-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lớp</a:t>
            </a:r>
            <a:r>
              <a:rPr lang="en-US" sz="2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góp</a:t>
            </a:r>
            <a:r>
              <a:rPr lang="en-US" sz="2600" spc="-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ý </a:t>
            </a:r>
            <a:r>
              <a:rPr lang="en-US" sz="2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dựa</a:t>
            </a:r>
            <a:r>
              <a:rPr lang="en-US" sz="2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trên</a:t>
            </a:r>
            <a:r>
              <a:rPr lang="en-US" sz="2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SGK.</a:t>
            </a:r>
            <a:endParaRPr lang="en-US" sz="2600" dirty="0">
              <a:solidFill>
                <a:srgbClr val="0070C0"/>
              </a:solidFill>
              <a:latin typeface="Times New Roman" panose="02020603050405020304" pitchFamily="18" charset="0"/>
              <a:ea typeface="Times New Roman" panose="02020603050405020304" pitchFamily="18" charset="0"/>
            </a:endParaRPr>
          </a:p>
          <a:p>
            <a:pPr algn="just">
              <a:lnSpc>
                <a:spcPct val="115000"/>
              </a:lnSpc>
              <a:spcAft>
                <a:spcPts val="0"/>
              </a:spcAft>
              <a:tabLst>
                <a:tab pos="672465" algn="l"/>
              </a:tabLst>
            </a:pP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dàn</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rồi</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solidFill>
                <a:srgbClr val="0070C0"/>
              </a:solidFill>
              <a:latin typeface="Times New Roman" panose="02020603050405020304" pitchFamily="18" charset="0"/>
              <a:ea typeface="Times New Roman" panose="02020603050405020304" pitchFamily="18" charset="0"/>
            </a:endParaRPr>
          </a:p>
          <a:p>
            <a:pPr algn="just">
              <a:lnSpc>
                <a:spcPct val="115000"/>
              </a:lnSpc>
              <a:spcAft>
                <a:spcPts val="0"/>
              </a:spcAft>
              <a:tabLst>
                <a:tab pos="672465" algn="l"/>
              </a:tabLst>
            </a:pP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nữ</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bác</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liệt</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Đặng</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Thuỳ</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Trâm</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trải</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giông</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cúi</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giông</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6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401424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91" y="0"/>
            <a:ext cx="12265891" cy="6858000"/>
          </a:xfrm>
          <a:prstGeom prst="rect">
            <a:avLst/>
          </a:prstGeom>
        </p:spPr>
      </p:pic>
      <p:sp>
        <p:nvSpPr>
          <p:cNvPr id="3" name="Rectangle 2"/>
          <p:cNvSpPr/>
          <p:nvPr/>
        </p:nvSpPr>
        <p:spPr>
          <a:xfrm>
            <a:off x="4084025" y="431592"/>
            <a:ext cx="3950057" cy="58785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lnSpc>
                <a:spcPct val="115000"/>
              </a:lnSpc>
              <a:spcAft>
                <a:spcPts val="0"/>
              </a:spcAft>
              <a:tabLst>
                <a:tab pos="1714500" algn="l"/>
              </a:tabLst>
            </a:pPr>
            <a:r>
              <a:rPr lang="en-US"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H</a:t>
            </a:r>
            <a:r>
              <a:rPr lang="vi-VN"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ƯỚNG DẪN</a:t>
            </a:r>
            <a:r>
              <a:rPr lang="en-US"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TỰ HỌC</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279236" y="1333327"/>
            <a:ext cx="9707418" cy="4832092"/>
          </a:xfrm>
          <a:prstGeom prst="rect">
            <a:avLst/>
          </a:prstGeom>
        </p:spPr>
        <p:txBody>
          <a:bodyPr wrap="square">
            <a:spAutoFit/>
          </a:bodyPr>
          <a:lstStyle/>
          <a:p>
            <a:pPr algn="just"/>
            <a:r>
              <a:rPr lang="vi-VN" sz="2800" dirty="0">
                <a:latin typeface="Times New Roman" panose="02020603050405020304" pitchFamily="18" charset="0"/>
                <a:cs typeface="Times New Roman" panose="02020603050405020304" pitchFamily="18" charset="0"/>
              </a:rPr>
              <a:t>- Làm bài tập: Viết bài văn nêu s</a:t>
            </a:r>
            <a:r>
              <a:rPr lang="en-US" sz="2800" dirty="0" err="1">
                <a:latin typeface="Times New Roman" panose="02020603050405020304" pitchFamily="18" charset="0"/>
                <a:cs typeface="Times New Roman" panose="02020603050405020304" pitchFamily="18" charset="0"/>
              </a:rPr>
              <a:t>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giông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cúi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a:t>
            </a:r>
          </a:p>
          <a:p>
            <a:pPr algn="just"/>
            <a:r>
              <a:rPr lang="vi-VN" sz="2800" dirty="0">
                <a:latin typeface="Times New Roman" panose="02020603050405020304" pitchFamily="18" charset="0"/>
                <a:cs typeface="Times New Roman" panose="02020603050405020304" pitchFamily="18" charset="0"/>
              </a:rPr>
              <a:t>- Chuẩn bị bài: Phần nói và nghe:</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 Xem kiến thức phần định hướng nắm được </a:t>
            </a:r>
            <a:r>
              <a:rPr lang="en-US" sz="2800" i="1" dirty="0" err="1">
                <a:latin typeface="Times New Roman" panose="02020603050405020304" pitchFamily="18" charset="0"/>
                <a:cs typeface="Times New Roman" panose="02020603050405020304" pitchFamily="18" charset="0"/>
              </a:rPr>
              <a:t>Nghe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tóm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tắt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nội</a:t>
            </a:r>
            <a:r>
              <a:rPr lang="en-US" sz="2800" i="1" dirty="0">
                <a:latin typeface="Times New Roman" panose="02020603050405020304" pitchFamily="18" charset="0"/>
                <a:cs typeface="Times New Roman" panose="02020603050405020304" pitchFamily="18" charset="0"/>
              </a:rPr>
              <a:t> dung </a:t>
            </a:r>
            <a:r>
              <a:rPr lang="en-US" sz="2800" i="1" dirty="0" err="1">
                <a:latin typeface="Times New Roman" panose="02020603050405020304" pitchFamily="18" charset="0"/>
                <a:cs typeface="Times New Roman" panose="02020603050405020304" pitchFamily="18" charset="0"/>
              </a:rPr>
              <a:t>thuyết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vật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lịch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sử</a:t>
            </a:r>
            <a:r>
              <a:rPr lang="en-US" sz="2800" i="1" dirty="0">
                <a:latin typeface="Times New Roman" panose="02020603050405020304" pitchFamily="18" charset="0"/>
                <a:cs typeface="Times New Roman" panose="02020603050405020304" pitchFamily="18" charset="0"/>
              </a:rPr>
              <a:t> hay </a:t>
            </a:r>
            <a:r>
              <a:rPr lang="en-US" sz="2800" i="1" dirty="0" err="1">
                <a:latin typeface="Times New Roman" panose="02020603050405020304" pitchFamily="18" charset="0"/>
                <a:cs typeface="Times New Roman" panose="02020603050405020304" pitchFamily="18" charset="0"/>
              </a:rPr>
              <a:t>tác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phẩm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học</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Chuẩn bị nội dung cho đề sau: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nội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giới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vật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bất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Ta </a:t>
            </a:r>
            <a:r>
              <a:rPr lang="en-US" sz="2800" i="1" dirty="0" err="1">
                <a:latin typeface="Times New Roman" panose="02020603050405020304" pitchFamily="18" charset="0"/>
                <a:cs typeface="Times New Roman" panose="02020603050405020304" pitchFamily="18" charset="0"/>
              </a:rPr>
              <a:t>tha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làm</a:t>
            </a:r>
            <a:r>
              <a:rPr lang="en-US" sz="2800" i="1" dirty="0">
                <a:latin typeface="Times New Roman" panose="02020603050405020304" pitchFamily="18" charset="0"/>
                <a:cs typeface="Times New Roman" panose="02020603050405020304" pitchFamily="18" charset="0"/>
              </a:rPr>
              <a:t> ma </a:t>
            </a:r>
            <a:r>
              <a:rPr lang="en-US" sz="2800" i="1" dirty="0" err="1">
                <a:latin typeface="Times New Roman" panose="02020603050405020304" pitchFamily="18" charset="0"/>
                <a:cs typeface="Times New Roman" panose="02020603050405020304" pitchFamily="18" charset="0"/>
              </a:rPr>
              <a:t>nước</a:t>
            </a:r>
            <a:r>
              <a:rPr lang="en-US" sz="2800" i="1" dirty="0">
                <a:latin typeface="Times New Roman" panose="02020603050405020304" pitchFamily="18" charset="0"/>
                <a:cs typeface="Times New Roman" panose="02020603050405020304" pitchFamily="18" charset="0"/>
              </a:rPr>
              <a:t> Nam </a:t>
            </a:r>
            <a:r>
              <a:rPr lang="en-US" sz="2800" i="1" dirty="0" err="1">
                <a:latin typeface="Times New Roman" panose="02020603050405020304" pitchFamily="18" charset="0"/>
                <a:cs typeface="Times New Roman" panose="02020603050405020304" pitchFamily="18" charset="0"/>
              </a:rPr>
              <a:t>chư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làm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đất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Bắc</a:t>
            </a:r>
            <a:r>
              <a:rPr lang="en-US" sz="2800"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Chuẩn bị các phương tiện như tranh ảnh, vi deo... </a:t>
            </a:r>
            <a:r>
              <a:rPr lang="en-US" sz="2800" dirty="0" err="1" smtClean="0">
                <a:latin typeface="Times New Roman" panose="02020603050405020304" pitchFamily="18" charset="0"/>
                <a:cs typeface="Times New Roman" panose="02020603050405020304" pitchFamily="18" charset="0"/>
              </a:rPr>
              <a:t>phù</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để trình bày vấn đề</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4084548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27273"/>
          </a:xfrm>
        </p:spPr>
      </p:pic>
    </p:spTree>
    <p:extLst>
      <p:ext uri="{BB962C8B-B14F-4D97-AF65-F5344CB8AC3E}">
        <p14:creationId xmlns:p14="http://schemas.microsoft.com/office/powerpoint/2010/main" val="876238950"/>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091" y="0"/>
            <a:ext cx="11914909" cy="6858000"/>
          </a:xfrm>
        </p:spPr>
      </p:pic>
      <p:sp>
        <p:nvSpPr>
          <p:cNvPr id="5" name="Rectangle 4"/>
          <p:cNvSpPr/>
          <p:nvPr/>
        </p:nvSpPr>
        <p:spPr>
          <a:xfrm>
            <a:off x="1369866" y="3544914"/>
            <a:ext cx="9452268" cy="729430"/>
          </a:xfrm>
          <a:prstGeom prst="rect">
            <a:avLst/>
          </a:prstGeom>
        </p:spPr>
        <p:txBody>
          <a:bodyPr wrap="none">
            <a:spAutoFit/>
          </a:bodyPr>
          <a:lstStyle/>
          <a:p>
            <a:pPr algn="ctr">
              <a:lnSpc>
                <a:spcPct val="115000"/>
              </a:lnSpc>
              <a:spcAft>
                <a:spcPts val="0"/>
              </a:spcAft>
            </a:pP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HOẠT ĐỘNG 2: HÌNH THÀNH KIẾN THỨC</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2221420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I. </a:t>
            </a:r>
            <a:r>
              <a:rPr lang="vi-VN" b="1" dirty="0">
                <a:solidFill>
                  <a:srgbClr val="FF0000"/>
                </a:solidFill>
                <a:latin typeface="Times New Roman" panose="02020603050405020304" pitchFamily="18" charset="0"/>
                <a:cs typeface="Times New Roman" panose="02020603050405020304" pitchFamily="18" charset="0"/>
              </a:rPr>
              <a:t>ĐỊNH HƯỚNG</a:t>
            </a:r>
            <a:r>
              <a:rPr lang="en-US" dirty="0"/>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715" y="2435225"/>
            <a:ext cx="4386049" cy="4351338"/>
          </a:xfrm>
        </p:spPr>
      </p:pic>
      <p:sp>
        <p:nvSpPr>
          <p:cNvPr id="5" name="Rectangle 4"/>
          <p:cNvSpPr/>
          <p:nvPr/>
        </p:nvSpPr>
        <p:spPr>
          <a:xfrm>
            <a:off x="4655128" y="1147726"/>
            <a:ext cx="7324436" cy="1815882"/>
          </a:xfrm>
          <a:prstGeom prst="rect">
            <a:avLst/>
          </a:prstGeom>
        </p:spPr>
        <p:txBody>
          <a:bodyPr wrap="square">
            <a:spAutoFit/>
          </a:bodyPr>
          <a:lstStyle/>
          <a:p>
            <a:r>
              <a:rPr lang="en-US" sz="2800" b="1" dirty="0">
                <a:solidFill>
                  <a:srgbClr val="000000"/>
                </a:solidFill>
                <a:latin typeface="Times New Roman" panose="02020603050405020304" pitchFamily="18" charset="0"/>
                <a:ea typeface="MS Mincho"/>
                <a:cs typeface="Times New Roman" panose="02020603050405020304" pitchFamily="18" charset="0"/>
              </a:rPr>
              <a:t>1. </a:t>
            </a:r>
            <a:r>
              <a:rPr lang="en-US" sz="2800" b="1" dirty="0" err="1">
                <a:solidFill>
                  <a:srgbClr val="000000"/>
                </a:solidFill>
                <a:latin typeface="Times New Roman" panose="02020603050405020304" pitchFamily="18" charset="0"/>
                <a:ea typeface="MS Mincho"/>
                <a:cs typeface="Times New Roman" panose="02020603050405020304" pitchFamily="18" charset="0"/>
              </a:rPr>
              <a:t>Nhớ</a:t>
            </a:r>
            <a:r>
              <a:rPr lang="en-US" sz="2800" b="1" dirty="0">
                <a:solidFill>
                  <a:srgbClr val="000000"/>
                </a:solidFill>
                <a:latin typeface="Times New Roman" panose="02020603050405020304" pitchFamily="18" charset="0"/>
                <a:ea typeface="MS Mincho"/>
                <a:cs typeface="Times New Roman" panose="02020603050405020304" pitchFamily="18" charset="0"/>
              </a:rPr>
              <a:t> </a:t>
            </a:r>
            <a:r>
              <a:rPr lang="en-US" sz="2800" b="1" dirty="0" err="1">
                <a:solidFill>
                  <a:srgbClr val="000000"/>
                </a:solidFill>
                <a:latin typeface="Times New Roman" panose="02020603050405020304" pitchFamily="18" charset="0"/>
                <a:ea typeface="MS Mincho"/>
                <a:cs typeface="Times New Roman" panose="02020603050405020304" pitchFamily="18" charset="0"/>
              </a:rPr>
              <a:t>lại</a:t>
            </a:r>
            <a:r>
              <a:rPr lang="en-US" sz="2800" b="1" dirty="0">
                <a:solidFill>
                  <a:srgbClr val="000000"/>
                </a:solidFill>
                <a:latin typeface="Times New Roman" panose="02020603050405020304" pitchFamily="18" charset="0"/>
                <a:ea typeface="MS Mincho"/>
                <a:cs typeface="Times New Roman" panose="02020603050405020304" pitchFamily="18" charset="0"/>
              </a:rPr>
              <a:t> </a:t>
            </a:r>
            <a:r>
              <a:rPr lang="en-US" sz="2800" b="1" dirty="0" err="1">
                <a:solidFill>
                  <a:srgbClr val="000000"/>
                </a:solidFill>
                <a:latin typeface="Times New Roman" panose="02020603050405020304" pitchFamily="18" charset="0"/>
                <a:ea typeface="MS Mincho"/>
                <a:cs typeface="Times New Roman" panose="02020603050405020304" pitchFamily="18" charset="0"/>
              </a:rPr>
              <a:t>kiến</a:t>
            </a:r>
            <a:r>
              <a:rPr lang="en-US" sz="2800" b="1" dirty="0">
                <a:solidFill>
                  <a:srgbClr val="000000"/>
                </a:solidFill>
                <a:latin typeface="Times New Roman" panose="02020603050405020304" pitchFamily="18" charset="0"/>
                <a:ea typeface="MS Mincho"/>
                <a:cs typeface="Times New Roman" panose="02020603050405020304" pitchFamily="18" charset="0"/>
              </a:rPr>
              <a:t> </a:t>
            </a:r>
            <a:r>
              <a:rPr lang="en-US" sz="2800" b="1" dirty="0" err="1">
                <a:solidFill>
                  <a:srgbClr val="000000"/>
                </a:solidFill>
                <a:latin typeface="Times New Roman" panose="02020603050405020304" pitchFamily="18" charset="0"/>
                <a:ea typeface="MS Mincho"/>
                <a:cs typeface="Times New Roman" panose="02020603050405020304" pitchFamily="18" charset="0"/>
              </a:rPr>
              <a:t>thức</a:t>
            </a:r>
            <a:r>
              <a:rPr lang="en-US" sz="2800" b="1" dirty="0">
                <a:solidFill>
                  <a:srgbClr val="000000"/>
                </a:solidFill>
                <a:latin typeface="Times New Roman" panose="02020603050405020304" pitchFamily="18" charset="0"/>
                <a:ea typeface="MS Mincho"/>
                <a:cs typeface="Times New Roman" panose="02020603050405020304" pitchFamily="18" charset="0"/>
              </a:rPr>
              <a:t>: </a:t>
            </a:r>
            <a:r>
              <a:rPr lang="en-US" sz="2800" dirty="0" err="1">
                <a:solidFill>
                  <a:srgbClr val="000000"/>
                </a:solidFill>
                <a:latin typeface="Times New Roman" panose="02020603050405020304" pitchFamily="18" charset="0"/>
                <a:ea typeface="MS Mincho"/>
                <a:cs typeface="Times New Roman" panose="02020603050405020304" pitchFamily="18" charset="0"/>
              </a:rPr>
              <a:t>Trong</a:t>
            </a:r>
            <a:r>
              <a:rPr lang="en-US" sz="2800" dirty="0">
                <a:solidFill>
                  <a:srgbClr val="000000"/>
                </a:solidFill>
                <a:latin typeface="Times New Roman" panose="02020603050405020304" pitchFamily="18" charset="0"/>
                <a:ea typeface="MS Mincho"/>
                <a:cs typeface="Times New Roman" panose="02020603050405020304" pitchFamily="18" charset="0"/>
              </a:rPr>
              <a:t> </a:t>
            </a:r>
            <a:r>
              <a:rPr lang="en-US" sz="2800" dirty="0" err="1">
                <a:solidFill>
                  <a:srgbClr val="000000"/>
                </a:solidFill>
                <a:latin typeface="Times New Roman" panose="02020603050405020304" pitchFamily="18" charset="0"/>
                <a:ea typeface="MS Mincho"/>
                <a:cs typeface="Times New Roman" panose="02020603050405020304" pitchFamily="18" charset="0"/>
              </a:rPr>
              <a:t>chương</a:t>
            </a:r>
            <a:r>
              <a:rPr lang="en-US" sz="2800" dirty="0">
                <a:solidFill>
                  <a:srgbClr val="000000"/>
                </a:solidFill>
                <a:latin typeface="Times New Roman" panose="02020603050405020304" pitchFamily="18" charset="0"/>
                <a:ea typeface="MS Mincho"/>
                <a:cs typeface="Times New Roman" panose="02020603050405020304" pitchFamily="18" charset="0"/>
              </a:rPr>
              <a:t> </a:t>
            </a:r>
            <a:r>
              <a:rPr lang="en-US" sz="2800" dirty="0" err="1">
                <a:solidFill>
                  <a:srgbClr val="000000"/>
                </a:solidFill>
                <a:latin typeface="Times New Roman" panose="02020603050405020304" pitchFamily="18" charset="0"/>
                <a:ea typeface="MS Mincho"/>
                <a:cs typeface="Times New Roman" panose="02020603050405020304" pitchFamily="18" charset="0"/>
              </a:rPr>
              <a:t>trình</a:t>
            </a:r>
            <a:r>
              <a:rPr lang="en-US" sz="2800" dirty="0">
                <a:solidFill>
                  <a:srgbClr val="000000"/>
                </a:solidFill>
                <a:latin typeface="Times New Roman" panose="02020603050405020304" pitchFamily="18" charset="0"/>
                <a:ea typeface="MS Mincho"/>
                <a:cs typeface="Times New Roman" panose="02020603050405020304" pitchFamily="18" charset="0"/>
              </a:rPr>
              <a:t> </a:t>
            </a:r>
            <a:r>
              <a:rPr lang="en-US" sz="2800" dirty="0" err="1">
                <a:solidFill>
                  <a:srgbClr val="000000"/>
                </a:solidFill>
                <a:latin typeface="Times New Roman" panose="02020603050405020304" pitchFamily="18" charset="0"/>
                <a:ea typeface="MS Mincho"/>
                <a:cs typeface="Times New Roman" panose="02020603050405020304" pitchFamily="18" charset="0"/>
              </a:rPr>
              <a:t>Ngữ</a:t>
            </a:r>
            <a:r>
              <a:rPr lang="en-US" sz="2800" dirty="0">
                <a:solidFill>
                  <a:srgbClr val="000000"/>
                </a:solidFill>
                <a:latin typeface="Times New Roman" panose="02020603050405020304" pitchFamily="18" charset="0"/>
                <a:ea typeface="MS Mincho"/>
                <a:cs typeface="Times New Roman" panose="02020603050405020304" pitchFamily="18" charset="0"/>
              </a:rPr>
              <a:t> </a:t>
            </a:r>
            <a:r>
              <a:rPr lang="en-US" sz="2800" dirty="0" err="1">
                <a:solidFill>
                  <a:srgbClr val="000000"/>
                </a:solidFill>
                <a:latin typeface="Times New Roman" panose="02020603050405020304" pitchFamily="18" charset="0"/>
                <a:ea typeface="MS Mincho"/>
                <a:cs typeface="Times New Roman" panose="02020603050405020304" pitchFamily="18" charset="0"/>
              </a:rPr>
              <a:t>văn</a:t>
            </a:r>
            <a:r>
              <a:rPr lang="en-US" sz="2800" dirty="0">
                <a:solidFill>
                  <a:srgbClr val="000000"/>
                </a:solidFill>
                <a:latin typeface="Times New Roman" panose="02020603050405020304" pitchFamily="18" charset="0"/>
                <a:ea typeface="MS Mincho"/>
                <a:cs typeface="Times New Roman" panose="02020603050405020304" pitchFamily="18" charset="0"/>
              </a:rPr>
              <a:t> 8 </a:t>
            </a:r>
            <a:r>
              <a:rPr lang="en-US" sz="2800" dirty="0" err="1">
                <a:solidFill>
                  <a:srgbClr val="000000"/>
                </a:solidFill>
                <a:latin typeface="Times New Roman" panose="02020603050405020304" pitchFamily="18" charset="0"/>
                <a:ea typeface="MS Mincho"/>
                <a:cs typeface="Times New Roman" panose="02020603050405020304" pitchFamily="18" charset="0"/>
              </a:rPr>
              <a:t>bộ</a:t>
            </a:r>
            <a:r>
              <a:rPr lang="en-US" sz="2800" dirty="0">
                <a:solidFill>
                  <a:srgbClr val="000000"/>
                </a:solidFill>
                <a:latin typeface="Times New Roman" panose="02020603050405020304" pitchFamily="18" charset="0"/>
                <a:ea typeface="MS Mincho"/>
                <a:cs typeface="Times New Roman" panose="02020603050405020304" pitchFamily="18" charset="0"/>
              </a:rPr>
              <a:t> </a:t>
            </a:r>
            <a:r>
              <a:rPr lang="en-US" sz="2800" dirty="0" err="1">
                <a:solidFill>
                  <a:srgbClr val="000000"/>
                </a:solidFill>
                <a:latin typeface="Times New Roman" panose="02020603050405020304" pitchFamily="18" charset="0"/>
                <a:ea typeface="MS Mincho"/>
                <a:cs typeface="Times New Roman" panose="02020603050405020304" pitchFamily="18" charset="0"/>
              </a:rPr>
              <a:t>Cánh</a:t>
            </a:r>
            <a:r>
              <a:rPr lang="en-US" sz="2800" dirty="0">
                <a:solidFill>
                  <a:srgbClr val="000000"/>
                </a:solidFill>
                <a:latin typeface="Times New Roman" panose="02020603050405020304" pitchFamily="18" charset="0"/>
                <a:ea typeface="MS Mincho"/>
                <a:cs typeface="Times New Roman" panose="02020603050405020304" pitchFamily="18" charset="0"/>
              </a:rPr>
              <a:t> </a:t>
            </a:r>
            <a:r>
              <a:rPr lang="en-US" sz="2800" dirty="0" err="1">
                <a:solidFill>
                  <a:srgbClr val="000000"/>
                </a:solidFill>
                <a:latin typeface="Times New Roman" panose="02020603050405020304" pitchFamily="18" charset="0"/>
                <a:ea typeface="MS Mincho"/>
                <a:cs typeface="Times New Roman" panose="02020603050405020304" pitchFamily="18" charset="0"/>
              </a:rPr>
              <a:t>diều</a:t>
            </a:r>
            <a:r>
              <a:rPr lang="en-US" sz="2800" dirty="0">
                <a:solidFill>
                  <a:srgbClr val="000000"/>
                </a:solidFill>
                <a:latin typeface="Times New Roman" panose="02020603050405020304" pitchFamily="18" charset="0"/>
                <a:ea typeface="MS Mincho"/>
                <a:cs typeface="Times New Roman" panose="02020603050405020304" pitchFamily="18" charset="0"/>
              </a:rPr>
              <a:t>, </a:t>
            </a:r>
            <a:r>
              <a:rPr lang="en-US" sz="2800" dirty="0" err="1">
                <a:solidFill>
                  <a:srgbClr val="000000"/>
                </a:solidFill>
                <a:latin typeface="Times New Roman" panose="02020603050405020304" pitchFamily="18" charset="0"/>
                <a:ea typeface="MS Mincho"/>
                <a:cs typeface="Times New Roman" panose="02020603050405020304" pitchFamily="18" charset="0"/>
              </a:rPr>
              <a:t>em</a:t>
            </a:r>
            <a:r>
              <a:rPr lang="en-US" sz="2800" dirty="0">
                <a:solidFill>
                  <a:srgbClr val="000000"/>
                </a:solidFill>
                <a:latin typeface="Times New Roman" panose="02020603050405020304" pitchFamily="18" charset="0"/>
                <a:ea typeface="MS Mincho"/>
                <a:cs typeface="Times New Roman" panose="02020603050405020304" pitchFamily="18" charset="0"/>
              </a:rPr>
              <a:t> </a:t>
            </a:r>
            <a:r>
              <a:rPr lang="en-US" sz="2800" dirty="0" err="1">
                <a:solidFill>
                  <a:srgbClr val="000000"/>
                </a:solidFill>
                <a:latin typeface="Times New Roman" panose="02020603050405020304" pitchFamily="18" charset="0"/>
                <a:ea typeface="MS Mincho"/>
                <a:cs typeface="Times New Roman" panose="02020603050405020304" pitchFamily="18" charset="0"/>
              </a:rPr>
              <a:t>đã</a:t>
            </a:r>
            <a:r>
              <a:rPr lang="en-US" sz="2800" dirty="0">
                <a:solidFill>
                  <a:srgbClr val="000000"/>
                </a:solidFill>
                <a:latin typeface="Times New Roman" panose="02020603050405020304" pitchFamily="18" charset="0"/>
                <a:ea typeface="MS Mincho"/>
                <a:cs typeface="Times New Roman" panose="02020603050405020304" pitchFamily="18" charset="0"/>
              </a:rPr>
              <a:t> </a:t>
            </a:r>
            <a:r>
              <a:rPr lang="en-US" sz="2800" dirty="0" err="1">
                <a:solidFill>
                  <a:srgbClr val="000000"/>
                </a:solidFill>
                <a:latin typeface="Times New Roman" panose="02020603050405020304" pitchFamily="18" charset="0"/>
                <a:ea typeface="MS Mincho"/>
                <a:cs typeface="Times New Roman" panose="02020603050405020304" pitchFamily="18" charset="0"/>
              </a:rPr>
              <a:t>được</a:t>
            </a:r>
            <a:r>
              <a:rPr lang="en-US" sz="2800" dirty="0">
                <a:solidFill>
                  <a:srgbClr val="000000"/>
                </a:solidFill>
                <a:latin typeface="Times New Roman" panose="02020603050405020304" pitchFamily="18" charset="0"/>
                <a:ea typeface="MS Mincho"/>
                <a:cs typeface="Times New Roman" panose="02020603050405020304" pitchFamily="18" charset="0"/>
              </a:rPr>
              <a:t> </a:t>
            </a:r>
            <a:r>
              <a:rPr lang="en-US" sz="2800" dirty="0" err="1">
                <a:solidFill>
                  <a:srgbClr val="000000"/>
                </a:solidFill>
                <a:latin typeface="Times New Roman" panose="02020603050405020304" pitchFamily="18" charset="0"/>
                <a:ea typeface="MS Mincho"/>
                <a:cs typeface="Times New Roman" panose="02020603050405020304" pitchFamily="18" charset="0"/>
              </a:rPr>
              <a:t>học</a:t>
            </a:r>
            <a:r>
              <a:rPr lang="en-US" sz="2800" dirty="0">
                <a:solidFill>
                  <a:srgbClr val="000000"/>
                </a:solidFill>
                <a:latin typeface="Times New Roman" panose="02020603050405020304" pitchFamily="18" charset="0"/>
                <a:ea typeface="MS Mincho"/>
                <a:cs typeface="Times New Roman" panose="02020603050405020304" pitchFamily="18" charset="0"/>
              </a:rPr>
              <a:t> </a:t>
            </a:r>
            <a:r>
              <a:rPr lang="en-US" sz="2800" dirty="0" err="1">
                <a:solidFill>
                  <a:srgbClr val="000000"/>
                </a:solidFill>
                <a:latin typeface="Times New Roman" panose="02020603050405020304" pitchFamily="18" charset="0"/>
                <a:ea typeface="MS Mincho"/>
                <a:cs typeface="Times New Roman" panose="02020603050405020304" pitchFamily="18" charset="0"/>
              </a:rPr>
              <a:t>kiểu</a:t>
            </a:r>
            <a:r>
              <a:rPr lang="en-US" sz="2800" dirty="0">
                <a:solidFill>
                  <a:srgbClr val="000000"/>
                </a:solidFill>
                <a:latin typeface="Times New Roman" panose="02020603050405020304" pitchFamily="18" charset="0"/>
                <a:ea typeface="MS Mincho"/>
                <a:cs typeface="Times New Roman" panose="02020603050405020304" pitchFamily="18" charset="0"/>
              </a:rPr>
              <a:t> </a:t>
            </a:r>
            <a:r>
              <a:rPr lang="en-US" sz="2800" dirty="0" err="1">
                <a:solidFill>
                  <a:srgbClr val="000000"/>
                </a:solidFill>
                <a:latin typeface="Times New Roman" panose="02020603050405020304" pitchFamily="18" charset="0"/>
                <a:ea typeface="MS Mincho"/>
                <a:cs typeface="Times New Roman" panose="02020603050405020304" pitchFamily="18" charset="0"/>
              </a:rPr>
              <a:t>bài</a:t>
            </a:r>
            <a:r>
              <a:rPr lang="en-US" sz="2800" dirty="0">
                <a:solidFill>
                  <a:srgbClr val="000000"/>
                </a:solidFill>
                <a:latin typeface="Times New Roman" panose="02020603050405020304" pitchFamily="18" charset="0"/>
                <a:ea typeface="MS Mincho"/>
                <a:cs typeface="Times New Roman" panose="02020603050405020304" pitchFamily="18" charset="0"/>
              </a:rPr>
              <a:t> </a:t>
            </a:r>
            <a:r>
              <a:rPr lang="en-US" sz="2800" dirty="0" err="1">
                <a:solidFill>
                  <a:srgbClr val="000000"/>
                </a:solidFill>
                <a:latin typeface="Times New Roman" panose="02020603050405020304" pitchFamily="18" charset="0"/>
                <a:ea typeface="MS Mincho"/>
                <a:cs typeface="Times New Roman" panose="02020603050405020304" pitchFamily="18" charset="0"/>
              </a:rPr>
              <a:t>Nghị</a:t>
            </a:r>
            <a:r>
              <a:rPr lang="en-US" sz="2800" dirty="0">
                <a:solidFill>
                  <a:srgbClr val="000000"/>
                </a:solidFill>
                <a:latin typeface="Times New Roman" panose="02020603050405020304" pitchFamily="18" charset="0"/>
                <a:ea typeface="MS Mincho"/>
                <a:cs typeface="Times New Roman" panose="02020603050405020304" pitchFamily="18" charset="0"/>
              </a:rPr>
              <a:t> </a:t>
            </a:r>
            <a:r>
              <a:rPr lang="en-US" sz="2800" dirty="0" err="1">
                <a:solidFill>
                  <a:srgbClr val="000000"/>
                </a:solidFill>
                <a:latin typeface="Times New Roman" panose="02020603050405020304" pitchFamily="18" charset="0"/>
                <a:ea typeface="MS Mincho"/>
                <a:cs typeface="Times New Roman" panose="02020603050405020304" pitchFamily="18" charset="0"/>
              </a:rPr>
              <a:t>luận</a:t>
            </a:r>
            <a:r>
              <a:rPr lang="en-US" sz="2800" dirty="0">
                <a:solidFill>
                  <a:srgbClr val="000000"/>
                </a:solidFill>
                <a:latin typeface="Times New Roman" panose="02020603050405020304" pitchFamily="18" charset="0"/>
                <a:ea typeface="MS Mincho"/>
                <a:cs typeface="Times New Roman" panose="02020603050405020304" pitchFamily="18" charset="0"/>
              </a:rPr>
              <a:t> </a:t>
            </a:r>
            <a:r>
              <a:rPr lang="en-US" sz="2800" dirty="0" err="1">
                <a:solidFill>
                  <a:srgbClr val="000000"/>
                </a:solidFill>
                <a:latin typeface="Times New Roman" panose="02020603050405020304" pitchFamily="18" charset="0"/>
                <a:ea typeface="MS Mincho"/>
                <a:cs typeface="Times New Roman" panose="02020603050405020304" pitchFamily="18" charset="0"/>
              </a:rPr>
              <a:t>xã</a:t>
            </a:r>
            <a:r>
              <a:rPr lang="en-US" sz="2800" dirty="0">
                <a:solidFill>
                  <a:srgbClr val="000000"/>
                </a:solidFill>
                <a:latin typeface="Times New Roman" panose="02020603050405020304" pitchFamily="18" charset="0"/>
                <a:ea typeface="MS Mincho"/>
                <a:cs typeface="Times New Roman" panose="02020603050405020304" pitchFamily="18" charset="0"/>
              </a:rPr>
              <a:t> </a:t>
            </a:r>
            <a:r>
              <a:rPr lang="en-US" sz="2800" dirty="0" err="1">
                <a:solidFill>
                  <a:srgbClr val="000000"/>
                </a:solidFill>
                <a:latin typeface="Times New Roman" panose="02020603050405020304" pitchFamily="18" charset="0"/>
                <a:ea typeface="MS Mincho"/>
                <a:cs typeface="Times New Roman" panose="02020603050405020304" pitchFamily="18" charset="0"/>
              </a:rPr>
              <a:t>hội</a:t>
            </a:r>
            <a:r>
              <a:rPr lang="en-US" sz="2800" dirty="0">
                <a:solidFill>
                  <a:srgbClr val="000000"/>
                </a:solidFill>
                <a:latin typeface="Times New Roman" panose="02020603050405020304" pitchFamily="18" charset="0"/>
                <a:ea typeface="MS Mincho"/>
                <a:cs typeface="Times New Roman" panose="02020603050405020304" pitchFamily="18" charset="0"/>
              </a:rPr>
              <a:t> qua </a:t>
            </a:r>
            <a:r>
              <a:rPr lang="en-US" sz="2800" dirty="0" err="1">
                <a:solidFill>
                  <a:srgbClr val="000000"/>
                </a:solidFill>
                <a:latin typeface="Times New Roman" panose="02020603050405020304" pitchFamily="18" charset="0"/>
                <a:ea typeface="MS Mincho"/>
                <a:cs typeface="Times New Roman" panose="02020603050405020304" pitchFamily="18" charset="0"/>
              </a:rPr>
              <a:t>các</a:t>
            </a:r>
            <a:r>
              <a:rPr lang="en-US" sz="2800" dirty="0">
                <a:solidFill>
                  <a:srgbClr val="000000"/>
                </a:solidFill>
                <a:latin typeface="Times New Roman" panose="02020603050405020304" pitchFamily="18" charset="0"/>
                <a:ea typeface="MS Mincho"/>
                <a:cs typeface="Times New Roman" panose="02020603050405020304" pitchFamily="18" charset="0"/>
              </a:rPr>
              <a:t> </a:t>
            </a:r>
            <a:r>
              <a:rPr lang="en-US" sz="2800" dirty="0" err="1">
                <a:solidFill>
                  <a:srgbClr val="000000"/>
                </a:solidFill>
                <a:latin typeface="Times New Roman" panose="02020603050405020304" pitchFamily="18" charset="0"/>
                <a:ea typeface="MS Mincho"/>
                <a:cs typeface="Times New Roman" panose="02020603050405020304" pitchFamily="18" charset="0"/>
              </a:rPr>
              <a:t>bài</a:t>
            </a:r>
            <a:r>
              <a:rPr lang="en-US" sz="2800" dirty="0">
                <a:solidFill>
                  <a:srgbClr val="000000"/>
                </a:solidFill>
                <a:latin typeface="Times New Roman" panose="02020603050405020304" pitchFamily="18" charset="0"/>
                <a:ea typeface="MS Mincho"/>
                <a:cs typeface="Times New Roman" panose="02020603050405020304" pitchFamily="18" charset="0"/>
              </a:rPr>
              <a:t> </a:t>
            </a:r>
            <a:r>
              <a:rPr lang="en-US" sz="2800" dirty="0" err="1" smtClean="0">
                <a:solidFill>
                  <a:srgbClr val="000000"/>
                </a:solidFill>
                <a:latin typeface="Times New Roman" panose="02020603050405020304" pitchFamily="18" charset="0"/>
                <a:ea typeface="MS Mincho"/>
                <a:cs typeface="Times New Roman" panose="02020603050405020304" pitchFamily="18" charset="0"/>
              </a:rPr>
              <a:t>học</a:t>
            </a:r>
            <a:r>
              <a:rPr lang="en-US" sz="2800" dirty="0" smtClean="0">
                <a:solidFill>
                  <a:srgbClr val="000000"/>
                </a:solidFill>
                <a:latin typeface="Times New Roman" panose="02020603050405020304" pitchFamily="18" charset="0"/>
                <a:ea typeface="MS Mincho"/>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p:txBody>
      </p:sp>
      <p:graphicFrame>
        <p:nvGraphicFramePr>
          <p:cNvPr id="6" name="Table 5"/>
          <p:cNvGraphicFramePr>
            <a:graphicFrameLocks noGrp="1"/>
          </p:cNvGraphicFramePr>
          <p:nvPr>
            <p:extLst>
              <p:ext uri="{D42A27DB-BD31-4B8C-83A1-F6EECF244321}">
                <p14:modId xmlns:p14="http://schemas.microsoft.com/office/powerpoint/2010/main" val="811552275"/>
              </p:ext>
            </p:extLst>
          </p:nvPr>
        </p:nvGraphicFramePr>
        <p:xfrm>
          <a:off x="5041900" y="3203861"/>
          <a:ext cx="5940136" cy="2655018"/>
        </p:xfrm>
        <a:graphic>
          <a:graphicData uri="http://schemas.openxmlformats.org/drawingml/2006/table">
            <a:tbl>
              <a:tblPr firstRow="1" firstCol="1" bandRow="1">
                <a:tableStyleId>{00A15C55-8517-42AA-B614-E9B94910E393}</a:tableStyleId>
              </a:tblPr>
              <a:tblGrid>
                <a:gridCol w="2894832">
                  <a:extLst>
                    <a:ext uri="{9D8B030D-6E8A-4147-A177-3AD203B41FA5}">
                      <a16:colId xmlns:a16="http://schemas.microsoft.com/office/drawing/2014/main" val="1286078156"/>
                    </a:ext>
                  </a:extLst>
                </a:gridCol>
                <a:gridCol w="3045304">
                  <a:extLst>
                    <a:ext uri="{9D8B030D-6E8A-4147-A177-3AD203B41FA5}">
                      <a16:colId xmlns:a16="http://schemas.microsoft.com/office/drawing/2014/main" val="3664917720"/>
                    </a:ext>
                  </a:extLst>
                </a:gridCol>
              </a:tblGrid>
              <a:tr h="591417">
                <a:tc>
                  <a:txBody>
                    <a:bodyPr/>
                    <a:lstStyle/>
                    <a:p>
                      <a:pPr algn="just">
                        <a:lnSpc>
                          <a:spcPct val="115000"/>
                        </a:lnSpc>
                        <a:spcAft>
                          <a:spcPts val="0"/>
                        </a:spcAft>
                        <a:tabLst>
                          <a:tab pos="1386840" algn="l"/>
                        </a:tabLst>
                      </a:pPr>
                      <a:r>
                        <a:rPr lang="en-US" sz="2800" b="1">
                          <a:solidFill>
                            <a:schemeClr val="tx1"/>
                          </a:solidFill>
                          <a:effectLst/>
                          <a:latin typeface="Times New Roman" panose="02020603050405020304" pitchFamily="18" charset="0"/>
                          <a:cs typeface="Times New Roman" panose="02020603050405020304" pitchFamily="18" charset="0"/>
                        </a:rPr>
                        <a:t>Cột 1</a:t>
                      </a:r>
                      <a:endParaRPr lang="en-US" sz="2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tabLst>
                          <a:tab pos="1386840" algn="l"/>
                        </a:tabLst>
                      </a:pPr>
                      <a:r>
                        <a:rPr lang="en-US" sz="2800" b="1" dirty="0" err="1">
                          <a:solidFill>
                            <a:schemeClr val="tx1"/>
                          </a:solidFill>
                          <a:effectLst/>
                          <a:latin typeface="Times New Roman" panose="02020603050405020304" pitchFamily="18" charset="0"/>
                          <a:cs typeface="Times New Roman" panose="02020603050405020304" pitchFamily="18" charset="0"/>
                        </a:rPr>
                        <a:t>Cột</a:t>
                      </a:r>
                      <a:r>
                        <a:rPr lang="en-US" sz="2800" b="1" dirty="0">
                          <a:solidFill>
                            <a:schemeClr val="tx1"/>
                          </a:solidFill>
                          <a:effectLst/>
                          <a:latin typeface="Times New Roman" panose="02020603050405020304" pitchFamily="18" charset="0"/>
                          <a:cs typeface="Times New Roman" panose="02020603050405020304" pitchFamily="18" charset="0"/>
                        </a:rPr>
                        <a:t> 2</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3865773"/>
                  </a:ext>
                </a:extLst>
              </a:tr>
              <a:tr h="1182833">
                <a:tc>
                  <a:txBody>
                    <a:bodyPr/>
                    <a:lstStyle/>
                    <a:p>
                      <a:pPr algn="just">
                        <a:lnSpc>
                          <a:spcPct val="115000"/>
                        </a:lnSpc>
                        <a:spcAft>
                          <a:spcPts val="0"/>
                        </a:spcAft>
                      </a:pPr>
                      <a:r>
                        <a:rPr lang="en-US" sz="2800" b="0">
                          <a:solidFill>
                            <a:schemeClr val="tx1"/>
                          </a:solidFill>
                          <a:effectLst/>
                          <a:latin typeface="Times New Roman" panose="02020603050405020304" pitchFamily="18" charset="0"/>
                          <a:cs typeface="Times New Roman" panose="02020603050405020304" pitchFamily="18" charset="0"/>
                        </a:rPr>
                        <a:t>Nghị luận  về một hiện tượng xã hội trong đời sống</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800" b="0">
                          <a:solidFill>
                            <a:schemeClr val="tx1"/>
                          </a:solidFill>
                          <a:effectLst/>
                          <a:latin typeface="Times New Roman" panose="02020603050405020304" pitchFamily="18" charset="0"/>
                          <a:cs typeface="Times New Roman" panose="02020603050405020304" pitchFamily="18" charset="0"/>
                        </a:rPr>
                        <a:t>Nghị luận về một vấn đề XH đặt ra trong TPVH</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5518379"/>
                  </a:ext>
                </a:extLst>
              </a:tr>
              <a:tr h="591417">
                <a:tc>
                  <a:txBody>
                    <a:bodyPr/>
                    <a:lstStyle/>
                    <a:p>
                      <a:pPr algn="just">
                        <a:lnSpc>
                          <a:spcPct val="115000"/>
                        </a:lnSpc>
                        <a:spcAft>
                          <a:spcPts val="0"/>
                        </a:spcAft>
                      </a:pPr>
                      <a:r>
                        <a:rPr lang="en-US" sz="2800" b="0">
                          <a:solidFill>
                            <a:schemeClr val="tx1"/>
                          </a:solidFill>
                          <a:effectLst/>
                          <a:latin typeface="Times New Roman" panose="02020603050405020304" pitchFamily="18" charset="0"/>
                          <a:cs typeface="Times New Roman" panose="02020603050405020304" pitchFamily="18" charset="0"/>
                        </a:rPr>
                        <a:t> </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8172148"/>
                  </a:ext>
                </a:extLst>
              </a:tr>
            </a:tbl>
          </a:graphicData>
        </a:graphic>
      </p:graphicFrame>
    </p:spTree>
    <p:extLst>
      <p:ext uri="{BB962C8B-B14F-4D97-AF65-F5344CB8AC3E}">
        <p14:creationId xmlns:p14="http://schemas.microsoft.com/office/powerpoint/2010/main" val="216563750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FF0000"/>
                </a:solidFill>
                <a:latin typeface="Times New Roman" panose="02020603050405020304" pitchFamily="18" charset="0"/>
                <a:cs typeface="Times New Roman" panose="02020603050405020304" pitchFamily="18" charset="0"/>
              </a:rPr>
              <a:t>I. </a:t>
            </a:r>
            <a:r>
              <a:rPr lang="vi-VN" sz="2800" b="1" dirty="0">
                <a:solidFill>
                  <a:srgbClr val="FF0000"/>
                </a:solidFill>
                <a:latin typeface="Times New Roman" panose="02020603050405020304" pitchFamily="18" charset="0"/>
                <a:cs typeface="Times New Roman" panose="02020603050405020304" pitchFamily="18" charset="0"/>
              </a:rPr>
              <a:t>ĐỊNH HƯỚNG</a:t>
            </a:r>
            <a:r>
              <a:rPr lang="en-US" sz="2800" dirty="0">
                <a:solidFill>
                  <a:srgbClr val="FF0000"/>
                </a:solidFill>
                <a:latin typeface="Times New Roman" panose="02020603050405020304" pitchFamily="18" charset="0"/>
                <a:cs typeface="Times New Roman" panose="02020603050405020304" pitchFamily="18" charset="0"/>
              </a:rPr>
              <a:t/>
            </a:r>
            <a:br>
              <a:rPr lang="en-US" sz="2800" dirty="0">
                <a:solidFill>
                  <a:srgbClr val="FF0000"/>
                </a:solidFill>
                <a:latin typeface="Times New Roman" panose="02020603050405020304" pitchFamily="18" charset="0"/>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715" y="2435225"/>
            <a:ext cx="4386049" cy="4351338"/>
          </a:xfrm>
        </p:spPr>
      </p:pic>
      <p:sp>
        <p:nvSpPr>
          <p:cNvPr id="5" name="Rectangle 4"/>
          <p:cNvSpPr/>
          <p:nvPr/>
        </p:nvSpPr>
        <p:spPr>
          <a:xfrm>
            <a:off x="4655128" y="1147726"/>
            <a:ext cx="7324436" cy="5693866"/>
          </a:xfrm>
          <a:prstGeom prst="rect">
            <a:avLst/>
          </a:prstGeom>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vấn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hội</a:t>
            </a:r>
            <a:endParaRPr lang="en-US" sz="28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 03 </a:t>
            </a:r>
            <a:r>
              <a:rPr lang="en-US" sz="2800" b="1" dirty="0" err="1">
                <a:latin typeface="Times New Roman" panose="02020603050405020304" pitchFamily="18" charset="0"/>
                <a:cs typeface="Times New Roman" panose="02020603050405020304" pitchFamily="18" charset="0"/>
              </a:rPr>
              <a:t>dạng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4)</a:t>
            </a:r>
            <a:endParaRPr lang="en-US"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bẩn</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XH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5)</a:t>
            </a:r>
          </a:p>
          <a:p>
            <a:pPr algn="just"/>
            <a:r>
              <a:rPr lang="en-US" sz="2800" dirty="0">
                <a:latin typeface="Times New Roman" panose="02020603050405020304" pitchFamily="18" charset="0"/>
                <a:cs typeface="Times New Roman" panose="02020603050405020304" pitchFamily="18" charset="0"/>
              </a:rPr>
              <a:t>    + Qua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Nắng mới của Lưu Trọng Lư, hãy viết bài văn suy nghĩ về tình mẫu </a:t>
            </a:r>
            <a:r>
              <a:rPr lang="vi-VN" sz="2800" i="1" dirty="0" smtClean="0">
                <a:latin typeface="Times New Roman" panose="02020603050405020304" pitchFamily="18" charset="0"/>
                <a:cs typeface="Times New Roman" panose="02020603050405020304" pitchFamily="18" charset="0"/>
              </a:rPr>
              <a:t>tử</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8)</a:t>
            </a:r>
          </a:p>
        </p:txBody>
      </p:sp>
    </p:spTree>
    <p:extLst>
      <p:ext uri="{BB962C8B-B14F-4D97-AF65-F5344CB8AC3E}">
        <p14:creationId xmlns:p14="http://schemas.microsoft.com/office/powerpoint/2010/main" val="240947895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95586" y="-1"/>
            <a:ext cx="4531759" cy="6271491"/>
          </a:xfrm>
        </p:spPr>
      </p:pic>
      <p:sp>
        <p:nvSpPr>
          <p:cNvPr id="5" name="Rectangle 4"/>
          <p:cNvSpPr/>
          <p:nvPr/>
        </p:nvSpPr>
        <p:spPr>
          <a:xfrm>
            <a:off x="3149600" y="1540497"/>
            <a:ext cx="6179128" cy="4056495"/>
          </a:xfrm>
          <a:prstGeom prst="rect">
            <a:avLst/>
          </a:prstGeom>
        </p:spPr>
        <p:txBody>
          <a:bodyPr wrap="square">
            <a:spAutoFit/>
          </a:bodyPr>
          <a:lstStyle/>
          <a:p>
            <a:pPr algn="just">
              <a:lnSpc>
                <a:spcPct val="115000"/>
              </a:lnSpc>
              <a:spcAft>
                <a:spcPts val="0"/>
              </a:spcAft>
              <a:tabLst>
                <a:tab pos="1386840" algn="l"/>
              </a:tabLst>
            </a:pPr>
            <a:r>
              <a:rPr lang="en-US" sz="2800" b="1" dirty="0">
                <a:solidFill>
                  <a:srgbClr val="FF0000"/>
                </a:solidFill>
                <a:latin typeface="Times New Roman" panose="02020603050405020304" pitchFamily="18" charset="0"/>
                <a:ea typeface="MS Mincho"/>
                <a:cs typeface="Times New Roman" panose="02020603050405020304" pitchFamily="18" charset="0"/>
              </a:rPr>
              <a:t>Theo </a:t>
            </a:r>
            <a:r>
              <a:rPr lang="en-US" sz="2800" b="1" dirty="0" err="1">
                <a:solidFill>
                  <a:srgbClr val="FF0000"/>
                </a:solidFill>
                <a:latin typeface="Times New Roman" panose="02020603050405020304" pitchFamily="18" charset="0"/>
                <a:ea typeface="MS Mincho"/>
                <a:cs typeface="Times New Roman" panose="02020603050405020304" pitchFamily="18" charset="0"/>
              </a:rPr>
              <a:t>dõi</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mục</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Định</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hướng</a:t>
            </a:r>
            <a:r>
              <a:rPr lang="en-US" sz="2800" b="1" dirty="0">
                <a:solidFill>
                  <a:srgbClr val="FF0000"/>
                </a:solidFill>
                <a:latin typeface="Times New Roman" panose="02020603050405020304" pitchFamily="18" charset="0"/>
                <a:ea typeface="MS Mincho"/>
                <a:cs typeface="Times New Roman" panose="02020603050405020304" pitchFamily="18" charset="0"/>
              </a:rPr>
              <a:t>/ SGK, </a:t>
            </a:r>
            <a:r>
              <a:rPr lang="en-US" sz="2800" b="1" dirty="0" err="1">
                <a:solidFill>
                  <a:srgbClr val="FF0000"/>
                </a:solidFill>
                <a:latin typeface="Times New Roman" panose="02020603050405020304" pitchFamily="18" charset="0"/>
                <a:ea typeface="MS Mincho"/>
                <a:cs typeface="Times New Roman" panose="02020603050405020304" pitchFamily="18" charset="0"/>
              </a:rPr>
              <a:t>trả</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lời</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các</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câu</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hỏi</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sau</a:t>
            </a:r>
            <a:r>
              <a:rPr lang="en-US" sz="2800" b="1" dirty="0">
                <a:solidFill>
                  <a:srgbClr val="FF0000"/>
                </a:solidFill>
                <a:latin typeface="Times New Roman" panose="02020603050405020304" pitchFamily="18" charset="0"/>
                <a:ea typeface="MS Mincho"/>
                <a:cs typeface="Times New Roman" panose="02020603050405020304" pitchFamily="18" charset="0"/>
              </a:rPr>
              <a:t>:</a:t>
            </a:r>
            <a:endParaRPr lang="en-US" sz="2800" dirty="0" smtClean="0">
              <a:solidFill>
                <a:srgbClr val="FF0000"/>
              </a:solidFill>
              <a:effectLst/>
              <a:latin typeface="Times New Roman" panose="02020603050405020304" pitchFamily="18" charset="0"/>
              <a:ea typeface="Times New Roman" panose="02020603050405020304" pitchFamily="18" charset="0"/>
            </a:endParaRPr>
          </a:p>
          <a:p>
            <a:pPr algn="just">
              <a:lnSpc>
                <a:spcPct val="115000"/>
              </a:lnSpc>
              <a:spcAft>
                <a:spcPts val="0"/>
              </a:spcAft>
              <a:tabLst>
                <a:tab pos="1386840" algn="l"/>
              </a:tabLst>
            </a:pPr>
            <a:r>
              <a:rPr lang="en-US" sz="2800" i="1" dirty="0">
                <a:solidFill>
                  <a:srgbClr val="FF0000"/>
                </a:solidFill>
                <a:latin typeface="Times New Roman" panose="02020603050405020304" pitchFamily="18" charset="0"/>
                <a:ea typeface="MS Mincho"/>
                <a:cs typeface="Times New Roman" panose="02020603050405020304" pitchFamily="18" charset="0"/>
              </a:rPr>
              <a:t>- </a:t>
            </a:r>
            <a:r>
              <a:rPr lang="vi-VN" sz="2800" i="1" dirty="0">
                <a:solidFill>
                  <a:srgbClr val="FF0000"/>
                </a:solidFill>
                <a:latin typeface="Times New Roman" panose="02020603050405020304" pitchFamily="18" charset="0"/>
                <a:ea typeface="MS Mincho"/>
                <a:cs typeface="Times New Roman" panose="02020603050405020304" pitchFamily="18" charset="0"/>
              </a:rPr>
              <a:t>Thế nào là n</a:t>
            </a:r>
            <a:r>
              <a:rPr lang="en-US" sz="2800" i="1" dirty="0" err="1">
                <a:solidFill>
                  <a:srgbClr val="FF0000"/>
                </a:solidFill>
                <a:latin typeface="Times New Roman" panose="02020603050405020304" pitchFamily="18" charset="0"/>
                <a:ea typeface="MS Mincho"/>
                <a:cs typeface="Times New Roman" panose="02020603050405020304" pitchFamily="18" charset="0"/>
              </a:rPr>
              <a:t>ghị</a:t>
            </a:r>
            <a:r>
              <a:rPr lang="en-US" sz="2800" i="1" dirty="0">
                <a:solidFill>
                  <a:srgbClr val="FF0000"/>
                </a:solidFill>
                <a:latin typeface="Times New Roman" panose="02020603050405020304" pitchFamily="18" charset="0"/>
                <a:ea typeface="MS Mincho"/>
                <a:cs typeface="Times New Roman" panose="02020603050405020304" pitchFamily="18" charset="0"/>
              </a:rPr>
              <a:t> </a:t>
            </a:r>
            <a:r>
              <a:rPr lang="en-US" sz="2800" i="1" dirty="0" err="1">
                <a:solidFill>
                  <a:srgbClr val="FF0000"/>
                </a:solidFill>
                <a:latin typeface="Times New Roman" panose="02020603050405020304" pitchFamily="18" charset="0"/>
                <a:ea typeface="MS Mincho"/>
                <a:cs typeface="Times New Roman" panose="02020603050405020304" pitchFamily="18" charset="0"/>
              </a:rPr>
              <a:t>luận</a:t>
            </a:r>
            <a:r>
              <a:rPr lang="en-US" sz="2800" i="1" dirty="0">
                <a:solidFill>
                  <a:srgbClr val="FF0000"/>
                </a:solidFill>
                <a:latin typeface="Times New Roman" panose="02020603050405020304" pitchFamily="18" charset="0"/>
                <a:ea typeface="MS Mincho"/>
                <a:cs typeface="Times New Roman" panose="02020603050405020304" pitchFamily="18" charset="0"/>
              </a:rPr>
              <a:t> </a:t>
            </a:r>
            <a:r>
              <a:rPr lang="en-US" sz="2800" i="1" dirty="0" err="1">
                <a:solidFill>
                  <a:srgbClr val="FF0000"/>
                </a:solidFill>
                <a:latin typeface="Times New Roman" panose="02020603050405020304" pitchFamily="18" charset="0"/>
                <a:ea typeface="MS Mincho"/>
                <a:cs typeface="Times New Roman" panose="02020603050405020304" pitchFamily="18" charset="0"/>
              </a:rPr>
              <a:t>về</a:t>
            </a:r>
            <a:r>
              <a:rPr lang="en-US" sz="2800" i="1" dirty="0">
                <a:solidFill>
                  <a:srgbClr val="FF0000"/>
                </a:solidFill>
                <a:latin typeface="Times New Roman" panose="02020603050405020304" pitchFamily="18" charset="0"/>
                <a:ea typeface="MS Mincho"/>
                <a:cs typeface="Times New Roman" panose="02020603050405020304" pitchFamily="18" charset="0"/>
              </a:rPr>
              <a:t> </a:t>
            </a:r>
            <a:r>
              <a:rPr lang="en-US" sz="2800" i="1" dirty="0" err="1">
                <a:solidFill>
                  <a:srgbClr val="FF0000"/>
                </a:solidFill>
                <a:latin typeface="Times New Roman" panose="02020603050405020304" pitchFamily="18" charset="0"/>
                <a:ea typeface="MS Mincho"/>
                <a:cs typeface="Times New Roman" panose="02020603050405020304" pitchFamily="18" charset="0"/>
              </a:rPr>
              <a:t>một</a:t>
            </a:r>
            <a:r>
              <a:rPr lang="en-US" sz="2800" i="1" dirty="0">
                <a:solidFill>
                  <a:srgbClr val="FF0000"/>
                </a:solidFill>
                <a:latin typeface="Times New Roman" panose="02020603050405020304" pitchFamily="18" charset="0"/>
                <a:ea typeface="MS Mincho"/>
                <a:cs typeface="Times New Roman" panose="02020603050405020304" pitchFamily="18" charset="0"/>
              </a:rPr>
              <a:t> </a:t>
            </a:r>
            <a:r>
              <a:rPr lang="en-US" sz="2800" i="1" dirty="0" err="1">
                <a:solidFill>
                  <a:srgbClr val="FF0000"/>
                </a:solidFill>
                <a:latin typeface="Times New Roman" panose="02020603050405020304" pitchFamily="18" charset="0"/>
                <a:ea typeface="MS Mincho"/>
                <a:cs typeface="Times New Roman" panose="02020603050405020304" pitchFamily="18" charset="0"/>
              </a:rPr>
              <a:t>tư</a:t>
            </a:r>
            <a:r>
              <a:rPr lang="en-US" sz="2800" i="1" dirty="0">
                <a:solidFill>
                  <a:srgbClr val="FF0000"/>
                </a:solidFill>
                <a:latin typeface="Times New Roman" panose="02020603050405020304" pitchFamily="18" charset="0"/>
                <a:ea typeface="MS Mincho"/>
                <a:cs typeface="Times New Roman" panose="02020603050405020304" pitchFamily="18" charset="0"/>
              </a:rPr>
              <a:t> </a:t>
            </a:r>
            <a:r>
              <a:rPr lang="en-US" sz="2800" i="1" dirty="0" err="1">
                <a:solidFill>
                  <a:srgbClr val="FF0000"/>
                </a:solidFill>
                <a:latin typeface="Times New Roman" panose="02020603050405020304" pitchFamily="18" charset="0"/>
                <a:ea typeface="MS Mincho"/>
                <a:cs typeface="Times New Roman" panose="02020603050405020304" pitchFamily="18" charset="0"/>
              </a:rPr>
              <a:t>tưởng</a:t>
            </a:r>
            <a:r>
              <a:rPr lang="en-US" sz="2800" i="1" dirty="0">
                <a:solidFill>
                  <a:srgbClr val="FF0000"/>
                </a:solidFill>
                <a:latin typeface="Times New Roman" panose="02020603050405020304" pitchFamily="18" charset="0"/>
                <a:ea typeface="MS Mincho"/>
                <a:cs typeface="Times New Roman" panose="02020603050405020304" pitchFamily="18" charset="0"/>
              </a:rPr>
              <a:t> </a:t>
            </a:r>
            <a:r>
              <a:rPr lang="en-US" sz="2800" i="1" dirty="0" err="1">
                <a:solidFill>
                  <a:srgbClr val="FF0000"/>
                </a:solidFill>
                <a:latin typeface="Times New Roman" panose="02020603050405020304" pitchFamily="18" charset="0"/>
                <a:ea typeface="MS Mincho"/>
                <a:cs typeface="Times New Roman" panose="02020603050405020304" pitchFamily="18" charset="0"/>
              </a:rPr>
              <a:t>đạo</a:t>
            </a:r>
            <a:r>
              <a:rPr lang="en-US" sz="2800" i="1" dirty="0">
                <a:solidFill>
                  <a:srgbClr val="FF0000"/>
                </a:solidFill>
                <a:latin typeface="Times New Roman" panose="02020603050405020304" pitchFamily="18" charset="0"/>
                <a:ea typeface="MS Mincho"/>
                <a:cs typeface="Times New Roman" panose="02020603050405020304" pitchFamily="18" charset="0"/>
              </a:rPr>
              <a:t> </a:t>
            </a:r>
            <a:r>
              <a:rPr lang="en-US" sz="2800" i="1" dirty="0" err="1">
                <a:solidFill>
                  <a:srgbClr val="FF0000"/>
                </a:solidFill>
                <a:latin typeface="Times New Roman" panose="02020603050405020304" pitchFamily="18" charset="0"/>
                <a:ea typeface="MS Mincho"/>
                <a:cs typeface="Times New Roman" panose="02020603050405020304" pitchFamily="18" charset="0"/>
              </a:rPr>
              <a:t>lí</a:t>
            </a:r>
            <a:r>
              <a:rPr lang="en-US" sz="2800" i="1" dirty="0">
                <a:solidFill>
                  <a:srgbClr val="FF0000"/>
                </a:solidFill>
                <a:latin typeface="Times New Roman" panose="02020603050405020304" pitchFamily="18" charset="0"/>
                <a:ea typeface="MS Mincho"/>
                <a:cs typeface="Times New Roman" panose="02020603050405020304" pitchFamily="18" charset="0"/>
              </a:rPr>
              <a:t>?</a:t>
            </a:r>
            <a:endParaRPr lang="en-US" sz="2800" dirty="0" smtClean="0">
              <a:solidFill>
                <a:srgbClr val="FF0000"/>
              </a:solidFill>
              <a:effectLst/>
              <a:latin typeface="Times New Roman" panose="02020603050405020304" pitchFamily="18" charset="0"/>
              <a:ea typeface="Times New Roman" panose="02020603050405020304" pitchFamily="18" charset="0"/>
            </a:endParaRPr>
          </a:p>
          <a:p>
            <a:pPr algn="just">
              <a:lnSpc>
                <a:spcPct val="115000"/>
              </a:lnSpc>
              <a:spcAft>
                <a:spcPts val="0"/>
              </a:spcAft>
              <a:tabLst>
                <a:tab pos="1386840" algn="l"/>
              </a:tabLst>
            </a:pPr>
            <a:r>
              <a:rPr lang="vi-VN" sz="2800" i="1" dirty="0">
                <a:solidFill>
                  <a:srgbClr val="FF0000"/>
                </a:solidFill>
                <a:latin typeface="Times New Roman" panose="02020603050405020304" pitchFamily="18" charset="0"/>
                <a:ea typeface="MS Mincho"/>
                <a:cs typeface="Times New Roman" panose="02020603050405020304" pitchFamily="18" charset="0"/>
              </a:rPr>
              <a:t>- Đề văn nghị luận về </a:t>
            </a:r>
            <a:r>
              <a:rPr lang="en-US" sz="2800" i="1" dirty="0" err="1">
                <a:solidFill>
                  <a:srgbClr val="FF0000"/>
                </a:solidFill>
                <a:latin typeface="Times New Roman" panose="02020603050405020304" pitchFamily="18" charset="0"/>
                <a:ea typeface="MS Mincho"/>
                <a:cs typeface="Times New Roman" panose="02020603050405020304" pitchFamily="18" charset="0"/>
              </a:rPr>
              <a:t>một</a:t>
            </a:r>
            <a:r>
              <a:rPr lang="en-US" sz="2800" i="1" dirty="0">
                <a:solidFill>
                  <a:srgbClr val="FF0000"/>
                </a:solidFill>
                <a:latin typeface="Times New Roman" panose="02020603050405020304" pitchFamily="18" charset="0"/>
                <a:ea typeface="MS Mincho"/>
                <a:cs typeface="Times New Roman" panose="02020603050405020304" pitchFamily="18" charset="0"/>
              </a:rPr>
              <a:t> </a:t>
            </a:r>
            <a:r>
              <a:rPr lang="en-US" sz="2800" i="1" dirty="0" err="1">
                <a:solidFill>
                  <a:srgbClr val="FF0000"/>
                </a:solidFill>
                <a:latin typeface="Times New Roman" panose="02020603050405020304" pitchFamily="18" charset="0"/>
                <a:ea typeface="MS Mincho"/>
                <a:cs typeface="Times New Roman" panose="02020603050405020304" pitchFamily="18" charset="0"/>
              </a:rPr>
              <a:t>tư</a:t>
            </a:r>
            <a:r>
              <a:rPr lang="en-US" sz="2800" i="1" dirty="0">
                <a:solidFill>
                  <a:srgbClr val="FF0000"/>
                </a:solidFill>
                <a:latin typeface="Times New Roman" panose="02020603050405020304" pitchFamily="18" charset="0"/>
                <a:ea typeface="MS Mincho"/>
                <a:cs typeface="Times New Roman" panose="02020603050405020304" pitchFamily="18" charset="0"/>
              </a:rPr>
              <a:t> </a:t>
            </a:r>
            <a:r>
              <a:rPr lang="en-US" sz="2800" i="1" dirty="0" err="1">
                <a:solidFill>
                  <a:srgbClr val="FF0000"/>
                </a:solidFill>
                <a:latin typeface="Times New Roman" panose="02020603050405020304" pitchFamily="18" charset="0"/>
                <a:ea typeface="MS Mincho"/>
                <a:cs typeface="Times New Roman" panose="02020603050405020304" pitchFamily="18" charset="0"/>
              </a:rPr>
              <a:t>tưởng</a:t>
            </a:r>
            <a:r>
              <a:rPr lang="en-US" sz="2800" i="1" dirty="0">
                <a:solidFill>
                  <a:srgbClr val="FF0000"/>
                </a:solidFill>
                <a:latin typeface="Times New Roman" panose="02020603050405020304" pitchFamily="18" charset="0"/>
                <a:ea typeface="MS Mincho"/>
                <a:cs typeface="Times New Roman" panose="02020603050405020304" pitchFamily="18" charset="0"/>
              </a:rPr>
              <a:t> </a:t>
            </a:r>
            <a:r>
              <a:rPr lang="en-US" sz="2800" i="1" dirty="0" err="1">
                <a:solidFill>
                  <a:srgbClr val="FF0000"/>
                </a:solidFill>
                <a:latin typeface="Times New Roman" panose="02020603050405020304" pitchFamily="18" charset="0"/>
                <a:ea typeface="MS Mincho"/>
                <a:cs typeface="Times New Roman" panose="02020603050405020304" pitchFamily="18" charset="0"/>
              </a:rPr>
              <a:t>đạo</a:t>
            </a:r>
            <a:r>
              <a:rPr lang="en-US" sz="2800" i="1" dirty="0">
                <a:solidFill>
                  <a:srgbClr val="FF0000"/>
                </a:solidFill>
                <a:latin typeface="Times New Roman" panose="02020603050405020304" pitchFamily="18" charset="0"/>
                <a:ea typeface="MS Mincho"/>
                <a:cs typeface="Times New Roman" panose="02020603050405020304" pitchFamily="18" charset="0"/>
              </a:rPr>
              <a:t> </a:t>
            </a:r>
            <a:r>
              <a:rPr lang="en-US" sz="2800" i="1" dirty="0" err="1">
                <a:solidFill>
                  <a:srgbClr val="FF0000"/>
                </a:solidFill>
                <a:latin typeface="Times New Roman" panose="02020603050405020304" pitchFamily="18" charset="0"/>
                <a:ea typeface="MS Mincho"/>
                <a:cs typeface="Times New Roman" panose="02020603050405020304" pitchFamily="18" charset="0"/>
              </a:rPr>
              <a:t>lí</a:t>
            </a:r>
            <a:r>
              <a:rPr lang="vi-VN" sz="2800" i="1" dirty="0">
                <a:solidFill>
                  <a:srgbClr val="FF0000"/>
                </a:solidFill>
                <a:latin typeface="Times New Roman" panose="02020603050405020304" pitchFamily="18" charset="0"/>
                <a:ea typeface="MS Mincho"/>
                <a:cs typeface="Times New Roman" panose="02020603050405020304" pitchFamily="18" charset="0"/>
              </a:rPr>
              <a:t> thường có đặc điểm gì?</a:t>
            </a:r>
            <a:endParaRPr lang="en-US" sz="2800" dirty="0" smtClean="0">
              <a:solidFill>
                <a:srgbClr val="FF0000"/>
              </a:solidFill>
              <a:effectLst/>
              <a:latin typeface="Times New Roman" panose="02020603050405020304" pitchFamily="18" charset="0"/>
              <a:ea typeface="Times New Roman" panose="02020603050405020304" pitchFamily="18" charset="0"/>
            </a:endParaRPr>
          </a:p>
          <a:p>
            <a:pPr algn="just">
              <a:lnSpc>
                <a:spcPct val="115000"/>
              </a:lnSpc>
              <a:spcAft>
                <a:spcPts val="0"/>
              </a:spcAft>
              <a:tabLst>
                <a:tab pos="1386840" algn="l"/>
              </a:tabLst>
            </a:pPr>
            <a:r>
              <a:rPr lang="en-US" sz="2800" i="1" dirty="0">
                <a:solidFill>
                  <a:srgbClr val="FF0000"/>
                </a:solidFill>
                <a:latin typeface="Times New Roman" panose="02020603050405020304" pitchFamily="18" charset="0"/>
                <a:ea typeface="MS Mincho"/>
                <a:cs typeface="Times New Roman" panose="02020603050405020304" pitchFamily="18" charset="0"/>
              </a:rPr>
              <a:t>- </a:t>
            </a:r>
            <a:r>
              <a:rPr lang="en-US" sz="2800" i="1" dirty="0" err="1">
                <a:solidFill>
                  <a:srgbClr val="FF0000"/>
                </a:solidFill>
                <a:latin typeface="Times New Roman" panose="02020603050405020304" pitchFamily="18" charset="0"/>
                <a:ea typeface="MS Mincho"/>
                <a:cs typeface="Times New Roman" panose="02020603050405020304" pitchFamily="18" charset="0"/>
              </a:rPr>
              <a:t>Để</a:t>
            </a:r>
            <a:r>
              <a:rPr lang="en-US" sz="2800" i="1" dirty="0">
                <a:solidFill>
                  <a:srgbClr val="FF0000"/>
                </a:solidFill>
                <a:latin typeface="Times New Roman" panose="02020603050405020304" pitchFamily="18" charset="0"/>
                <a:ea typeface="MS Mincho"/>
                <a:cs typeface="Times New Roman" panose="02020603050405020304" pitchFamily="18" charset="0"/>
              </a:rPr>
              <a:t> </a:t>
            </a:r>
            <a:r>
              <a:rPr lang="en-US" sz="2800" i="1" dirty="0" err="1">
                <a:solidFill>
                  <a:srgbClr val="FF0000"/>
                </a:solidFill>
                <a:latin typeface="Times New Roman" panose="02020603050405020304" pitchFamily="18" charset="0"/>
                <a:ea typeface="MS Mincho"/>
                <a:cs typeface="Times New Roman" panose="02020603050405020304" pitchFamily="18" charset="0"/>
              </a:rPr>
              <a:t>viết</a:t>
            </a:r>
            <a:r>
              <a:rPr lang="en-US" sz="2800" i="1" dirty="0">
                <a:solidFill>
                  <a:srgbClr val="FF0000"/>
                </a:solidFill>
                <a:latin typeface="Times New Roman" panose="02020603050405020304" pitchFamily="18" charset="0"/>
                <a:ea typeface="MS Mincho"/>
                <a:cs typeface="Times New Roman" panose="02020603050405020304" pitchFamily="18" charset="0"/>
              </a:rPr>
              <a:t> </a:t>
            </a:r>
            <a:r>
              <a:rPr lang="en-US" sz="2800" i="1" dirty="0" err="1">
                <a:solidFill>
                  <a:srgbClr val="FF0000"/>
                </a:solidFill>
                <a:latin typeface="Times New Roman" panose="02020603050405020304" pitchFamily="18" charset="0"/>
                <a:ea typeface="MS Mincho"/>
                <a:cs typeface="Times New Roman" panose="02020603050405020304" pitchFamily="18" charset="0"/>
              </a:rPr>
              <a:t>bài</a:t>
            </a:r>
            <a:r>
              <a:rPr lang="en-US" sz="2800" i="1" dirty="0">
                <a:solidFill>
                  <a:srgbClr val="FF0000"/>
                </a:solidFill>
                <a:latin typeface="Times New Roman" panose="02020603050405020304" pitchFamily="18" charset="0"/>
                <a:ea typeface="MS Mincho"/>
                <a:cs typeface="Times New Roman" panose="02020603050405020304" pitchFamily="18" charset="0"/>
              </a:rPr>
              <a:t> </a:t>
            </a:r>
            <a:r>
              <a:rPr lang="en-US" sz="2800" i="1" dirty="0" err="1">
                <a:solidFill>
                  <a:srgbClr val="FF0000"/>
                </a:solidFill>
                <a:latin typeface="Times New Roman" panose="02020603050405020304" pitchFamily="18" charset="0"/>
                <a:ea typeface="MS Mincho"/>
                <a:cs typeface="Times New Roman" panose="02020603050405020304" pitchFamily="18" charset="0"/>
              </a:rPr>
              <a:t>văn</a:t>
            </a:r>
            <a:r>
              <a:rPr lang="en-US" sz="2800" i="1" dirty="0">
                <a:solidFill>
                  <a:srgbClr val="FF0000"/>
                </a:solidFill>
                <a:latin typeface="Times New Roman" panose="02020603050405020304" pitchFamily="18" charset="0"/>
                <a:ea typeface="MS Mincho"/>
                <a:cs typeface="Times New Roman" panose="02020603050405020304" pitchFamily="18" charset="0"/>
              </a:rPr>
              <a:t> </a:t>
            </a:r>
            <a:r>
              <a:rPr lang="en-US" sz="2800" i="1" dirty="0" err="1">
                <a:solidFill>
                  <a:srgbClr val="FF0000"/>
                </a:solidFill>
                <a:latin typeface="Times New Roman" panose="02020603050405020304" pitchFamily="18" charset="0"/>
                <a:ea typeface="MS Mincho"/>
                <a:cs typeface="Times New Roman" panose="02020603050405020304" pitchFamily="18" charset="0"/>
              </a:rPr>
              <a:t>nghị</a:t>
            </a:r>
            <a:r>
              <a:rPr lang="en-US" sz="2800" i="1" dirty="0">
                <a:solidFill>
                  <a:srgbClr val="FF0000"/>
                </a:solidFill>
                <a:latin typeface="Times New Roman" panose="02020603050405020304" pitchFamily="18" charset="0"/>
                <a:ea typeface="MS Mincho"/>
                <a:cs typeface="Times New Roman" panose="02020603050405020304" pitchFamily="18" charset="0"/>
              </a:rPr>
              <a:t> </a:t>
            </a:r>
            <a:r>
              <a:rPr lang="en-US" sz="2800" i="1" dirty="0" err="1">
                <a:solidFill>
                  <a:srgbClr val="FF0000"/>
                </a:solidFill>
                <a:latin typeface="Times New Roman" panose="02020603050405020304" pitchFamily="18" charset="0"/>
                <a:ea typeface="MS Mincho"/>
                <a:cs typeface="Times New Roman" panose="02020603050405020304" pitchFamily="18" charset="0"/>
              </a:rPr>
              <a:t>luận</a:t>
            </a:r>
            <a:r>
              <a:rPr lang="en-US" sz="2800" i="1" dirty="0">
                <a:solidFill>
                  <a:srgbClr val="FF0000"/>
                </a:solidFill>
                <a:latin typeface="Times New Roman" panose="02020603050405020304" pitchFamily="18" charset="0"/>
                <a:ea typeface="MS Mincho"/>
                <a:cs typeface="Times New Roman" panose="02020603050405020304" pitchFamily="18" charset="0"/>
              </a:rPr>
              <a:t> </a:t>
            </a:r>
            <a:r>
              <a:rPr lang="en-US" sz="2800" i="1" dirty="0" err="1">
                <a:solidFill>
                  <a:srgbClr val="FF0000"/>
                </a:solidFill>
                <a:latin typeface="Times New Roman" panose="02020603050405020304" pitchFamily="18" charset="0"/>
                <a:ea typeface="MS Mincho"/>
                <a:cs typeface="Times New Roman" panose="02020603050405020304" pitchFamily="18" charset="0"/>
              </a:rPr>
              <a:t>về</a:t>
            </a:r>
            <a:r>
              <a:rPr lang="en-US" sz="2800" i="1" dirty="0">
                <a:solidFill>
                  <a:srgbClr val="FF0000"/>
                </a:solidFill>
                <a:latin typeface="Times New Roman" panose="02020603050405020304" pitchFamily="18" charset="0"/>
                <a:ea typeface="MS Mincho"/>
                <a:cs typeface="Times New Roman" panose="02020603050405020304" pitchFamily="18" charset="0"/>
              </a:rPr>
              <a:t> </a:t>
            </a:r>
            <a:r>
              <a:rPr lang="en-US" sz="2800" i="1" dirty="0" err="1">
                <a:solidFill>
                  <a:srgbClr val="FF0000"/>
                </a:solidFill>
                <a:latin typeface="Times New Roman" panose="02020603050405020304" pitchFamily="18" charset="0"/>
                <a:ea typeface="MS Mincho"/>
                <a:cs typeface="Times New Roman" panose="02020603050405020304" pitchFamily="18" charset="0"/>
              </a:rPr>
              <a:t>một</a:t>
            </a:r>
            <a:r>
              <a:rPr lang="en-US" sz="2800" i="1" dirty="0">
                <a:solidFill>
                  <a:srgbClr val="FF0000"/>
                </a:solidFill>
                <a:latin typeface="Times New Roman" panose="02020603050405020304" pitchFamily="18" charset="0"/>
                <a:ea typeface="MS Mincho"/>
                <a:cs typeface="Times New Roman" panose="02020603050405020304" pitchFamily="18" charset="0"/>
              </a:rPr>
              <a:t> </a:t>
            </a:r>
            <a:r>
              <a:rPr lang="en-US" sz="2800" i="1" dirty="0" err="1">
                <a:solidFill>
                  <a:srgbClr val="FF0000"/>
                </a:solidFill>
                <a:latin typeface="Times New Roman" panose="02020603050405020304" pitchFamily="18" charset="0"/>
                <a:ea typeface="MS Mincho"/>
                <a:cs typeface="Times New Roman" panose="02020603050405020304" pitchFamily="18" charset="0"/>
              </a:rPr>
              <a:t>tư</a:t>
            </a:r>
            <a:r>
              <a:rPr lang="en-US" sz="2800" i="1" dirty="0">
                <a:solidFill>
                  <a:srgbClr val="FF0000"/>
                </a:solidFill>
                <a:latin typeface="Times New Roman" panose="02020603050405020304" pitchFamily="18" charset="0"/>
                <a:ea typeface="MS Mincho"/>
                <a:cs typeface="Times New Roman" panose="02020603050405020304" pitchFamily="18" charset="0"/>
              </a:rPr>
              <a:t> </a:t>
            </a:r>
            <a:r>
              <a:rPr lang="en-US" sz="2800" i="1" dirty="0" err="1">
                <a:solidFill>
                  <a:srgbClr val="FF0000"/>
                </a:solidFill>
                <a:latin typeface="Times New Roman" panose="02020603050405020304" pitchFamily="18" charset="0"/>
                <a:ea typeface="MS Mincho"/>
                <a:cs typeface="Times New Roman" panose="02020603050405020304" pitchFamily="18" charset="0"/>
              </a:rPr>
              <a:t>tưởng</a:t>
            </a:r>
            <a:r>
              <a:rPr lang="en-US" sz="2800" i="1" dirty="0">
                <a:solidFill>
                  <a:srgbClr val="FF0000"/>
                </a:solidFill>
                <a:latin typeface="Times New Roman" panose="02020603050405020304" pitchFamily="18" charset="0"/>
                <a:ea typeface="MS Mincho"/>
                <a:cs typeface="Times New Roman" panose="02020603050405020304" pitchFamily="18" charset="0"/>
              </a:rPr>
              <a:t> </a:t>
            </a:r>
            <a:r>
              <a:rPr lang="en-US" sz="2800" i="1" dirty="0" err="1">
                <a:solidFill>
                  <a:srgbClr val="FF0000"/>
                </a:solidFill>
                <a:latin typeface="Times New Roman" panose="02020603050405020304" pitchFamily="18" charset="0"/>
                <a:ea typeface="MS Mincho"/>
                <a:cs typeface="Times New Roman" panose="02020603050405020304" pitchFamily="18" charset="0"/>
              </a:rPr>
              <a:t>đạo</a:t>
            </a:r>
            <a:r>
              <a:rPr lang="en-US" sz="2800" i="1" dirty="0">
                <a:solidFill>
                  <a:srgbClr val="FF0000"/>
                </a:solidFill>
                <a:latin typeface="Times New Roman" panose="02020603050405020304" pitchFamily="18" charset="0"/>
                <a:ea typeface="MS Mincho"/>
                <a:cs typeface="Times New Roman" panose="02020603050405020304" pitchFamily="18" charset="0"/>
              </a:rPr>
              <a:t> </a:t>
            </a:r>
            <a:r>
              <a:rPr lang="en-US" sz="2800" i="1" dirty="0" err="1">
                <a:solidFill>
                  <a:srgbClr val="FF0000"/>
                </a:solidFill>
                <a:latin typeface="Times New Roman" panose="02020603050405020304" pitchFamily="18" charset="0"/>
                <a:ea typeface="MS Mincho"/>
                <a:cs typeface="Times New Roman" panose="02020603050405020304" pitchFamily="18" charset="0"/>
              </a:rPr>
              <a:t>lí</a:t>
            </a:r>
            <a:r>
              <a:rPr lang="en-US" sz="2800" i="1" dirty="0">
                <a:solidFill>
                  <a:srgbClr val="FF0000"/>
                </a:solidFill>
                <a:latin typeface="Times New Roman" panose="02020603050405020304" pitchFamily="18" charset="0"/>
                <a:ea typeface="MS Mincho"/>
                <a:cs typeface="Times New Roman" panose="02020603050405020304" pitchFamily="18" charset="0"/>
              </a:rPr>
              <a:t>, </a:t>
            </a:r>
            <a:r>
              <a:rPr lang="en-US" sz="2800" i="1" dirty="0" err="1">
                <a:solidFill>
                  <a:srgbClr val="FF0000"/>
                </a:solidFill>
                <a:latin typeface="Times New Roman" panose="02020603050405020304" pitchFamily="18" charset="0"/>
                <a:ea typeface="MS Mincho"/>
                <a:cs typeface="Times New Roman" panose="02020603050405020304" pitchFamily="18" charset="0"/>
              </a:rPr>
              <a:t>em</a:t>
            </a:r>
            <a:r>
              <a:rPr lang="en-US" sz="2800" i="1" dirty="0">
                <a:solidFill>
                  <a:srgbClr val="FF0000"/>
                </a:solidFill>
                <a:latin typeface="Times New Roman" panose="02020603050405020304" pitchFamily="18" charset="0"/>
                <a:ea typeface="MS Mincho"/>
                <a:cs typeface="Times New Roman" panose="02020603050405020304" pitchFamily="18" charset="0"/>
              </a:rPr>
              <a:t> </a:t>
            </a:r>
            <a:r>
              <a:rPr lang="en-US" sz="2800" i="1" dirty="0" err="1">
                <a:solidFill>
                  <a:srgbClr val="FF0000"/>
                </a:solidFill>
                <a:latin typeface="Times New Roman" panose="02020603050405020304" pitchFamily="18" charset="0"/>
                <a:ea typeface="MS Mincho"/>
                <a:cs typeface="Times New Roman" panose="02020603050405020304" pitchFamily="18" charset="0"/>
              </a:rPr>
              <a:t>cần</a:t>
            </a:r>
            <a:r>
              <a:rPr lang="en-US" sz="2800" i="1" dirty="0">
                <a:solidFill>
                  <a:srgbClr val="FF0000"/>
                </a:solidFill>
                <a:latin typeface="Times New Roman" panose="02020603050405020304" pitchFamily="18" charset="0"/>
                <a:ea typeface="MS Mincho"/>
                <a:cs typeface="Times New Roman" panose="02020603050405020304" pitchFamily="18" charset="0"/>
              </a:rPr>
              <a:t> </a:t>
            </a:r>
            <a:r>
              <a:rPr lang="en-US" sz="2800" i="1" dirty="0" err="1">
                <a:solidFill>
                  <a:srgbClr val="FF0000"/>
                </a:solidFill>
                <a:latin typeface="Times New Roman" panose="02020603050405020304" pitchFamily="18" charset="0"/>
                <a:ea typeface="MS Mincho"/>
                <a:cs typeface="Times New Roman" panose="02020603050405020304" pitchFamily="18" charset="0"/>
              </a:rPr>
              <a:t>chú</a:t>
            </a:r>
            <a:r>
              <a:rPr lang="en-US" sz="2800" i="1" dirty="0">
                <a:solidFill>
                  <a:srgbClr val="FF0000"/>
                </a:solidFill>
                <a:latin typeface="Times New Roman" panose="02020603050405020304" pitchFamily="18" charset="0"/>
                <a:ea typeface="MS Mincho"/>
                <a:cs typeface="Times New Roman" panose="02020603050405020304" pitchFamily="18" charset="0"/>
              </a:rPr>
              <a:t> ý </a:t>
            </a:r>
            <a:r>
              <a:rPr lang="en-US" sz="2800" i="1" dirty="0" err="1">
                <a:solidFill>
                  <a:srgbClr val="FF0000"/>
                </a:solidFill>
                <a:latin typeface="Times New Roman" panose="02020603050405020304" pitchFamily="18" charset="0"/>
                <a:ea typeface="MS Mincho"/>
                <a:cs typeface="Times New Roman" panose="02020603050405020304" pitchFamily="18" charset="0"/>
              </a:rPr>
              <a:t>những</a:t>
            </a:r>
            <a:r>
              <a:rPr lang="en-US" sz="2800" i="1" dirty="0">
                <a:solidFill>
                  <a:srgbClr val="FF0000"/>
                </a:solidFill>
                <a:latin typeface="Times New Roman" panose="02020603050405020304" pitchFamily="18" charset="0"/>
                <a:ea typeface="MS Mincho"/>
                <a:cs typeface="Times New Roman" panose="02020603050405020304" pitchFamily="18" charset="0"/>
              </a:rPr>
              <a:t> </a:t>
            </a:r>
            <a:r>
              <a:rPr lang="en-US" sz="2800" i="1" dirty="0" err="1">
                <a:solidFill>
                  <a:srgbClr val="FF0000"/>
                </a:solidFill>
                <a:latin typeface="Times New Roman" panose="02020603050405020304" pitchFamily="18" charset="0"/>
                <a:ea typeface="MS Mincho"/>
                <a:cs typeface="Times New Roman" panose="02020603050405020304" pitchFamily="18" charset="0"/>
              </a:rPr>
              <a:t>gì</a:t>
            </a:r>
            <a:r>
              <a:rPr lang="en-US" sz="2800" i="1" dirty="0">
                <a:solidFill>
                  <a:srgbClr val="FF0000"/>
                </a:solidFill>
                <a:latin typeface="Times New Roman" panose="02020603050405020304" pitchFamily="18" charset="0"/>
                <a:ea typeface="MS Mincho"/>
                <a:cs typeface="Times New Roman" panose="02020603050405020304" pitchFamily="18" charset="0"/>
              </a:rPr>
              <a:t>?</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7268"/>
            <a:ext cx="3002740" cy="3430732"/>
          </a:xfrm>
          <a:prstGeom prst="rect">
            <a:avLst/>
          </a:prstGeom>
        </p:spPr>
      </p:pic>
    </p:spTree>
    <p:extLst>
      <p:ext uri="{BB962C8B-B14F-4D97-AF65-F5344CB8AC3E}">
        <p14:creationId xmlns:p14="http://schemas.microsoft.com/office/powerpoint/2010/main" val="392474649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545" y="171162"/>
            <a:ext cx="10515600" cy="1325563"/>
          </a:xfrm>
        </p:spPr>
        <p:txBody>
          <a:bodyPr>
            <a:normAutofit/>
          </a:bodyPr>
          <a:lstStyle/>
          <a:p>
            <a:r>
              <a:rPr lang="en-US" sz="2800" b="1" dirty="0">
                <a:solidFill>
                  <a:srgbClr val="FF0000"/>
                </a:solidFill>
                <a:latin typeface="Times New Roman" panose="02020603050405020304" pitchFamily="18" charset="0"/>
                <a:cs typeface="Times New Roman" panose="02020603050405020304" pitchFamily="18" charset="0"/>
              </a:rPr>
              <a:t>I. </a:t>
            </a:r>
            <a:r>
              <a:rPr lang="vi-VN" sz="2800" b="1" dirty="0">
                <a:solidFill>
                  <a:srgbClr val="FF0000"/>
                </a:solidFill>
                <a:latin typeface="Times New Roman" panose="02020603050405020304" pitchFamily="18" charset="0"/>
                <a:cs typeface="Times New Roman" panose="02020603050405020304" pitchFamily="18" charset="0"/>
              </a:rPr>
              <a:t>ĐỊNH HƯỚNG</a:t>
            </a:r>
            <a:r>
              <a:rPr lang="en-US" sz="2800" dirty="0">
                <a:solidFill>
                  <a:srgbClr val="FF0000"/>
                </a:solidFill>
                <a:latin typeface="Times New Roman" panose="02020603050405020304" pitchFamily="18" charset="0"/>
                <a:cs typeface="Times New Roman" panose="02020603050405020304" pitchFamily="18" charset="0"/>
              </a:rPr>
              <a:t/>
            </a:r>
            <a:br>
              <a:rPr lang="en-US" sz="2800" dirty="0">
                <a:solidFill>
                  <a:srgbClr val="FF0000"/>
                </a:solidFill>
                <a:latin typeface="Times New Roman" panose="02020603050405020304" pitchFamily="18" charset="0"/>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716" y="2435225"/>
            <a:ext cx="3721030" cy="4351338"/>
          </a:xfrm>
        </p:spPr>
      </p:pic>
      <p:sp>
        <p:nvSpPr>
          <p:cNvPr id="5" name="Rectangle 4"/>
          <p:cNvSpPr/>
          <p:nvPr/>
        </p:nvSpPr>
        <p:spPr>
          <a:xfrm>
            <a:off x="3897746" y="302359"/>
            <a:ext cx="8081818" cy="6555641"/>
          </a:xfrm>
          <a:prstGeom prst="rect">
            <a:avLst/>
          </a:prstGeom>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Dạng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tưởng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lí</a:t>
            </a:r>
            <a:endParaRPr lang="en-US" sz="28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a. </a:t>
            </a:r>
            <a:r>
              <a:rPr lang="vi-VN" sz="2800" b="1" dirty="0">
                <a:latin typeface="Times New Roman" panose="02020603050405020304" pitchFamily="18" charset="0"/>
                <a:cs typeface="Times New Roman" panose="02020603050405020304" pitchFamily="18" charset="0"/>
              </a:rPr>
              <a:t>Khái niệm</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xử</a:t>
            </a:r>
            <a:r>
              <a:rPr lang="en-US" sz="2800" dirty="0">
                <a:latin typeface="Times New Roman" panose="02020603050405020304" pitchFamily="18" charset="0"/>
                <a:cs typeface="Times New Roman" panose="02020603050405020304" pitchFamily="18" charset="0"/>
              </a:rPr>
              <a:t> ... </a:t>
            </a:r>
          </a:p>
          <a:p>
            <a:pPr algn="just"/>
            <a:r>
              <a:rPr lang="vi-VN" sz="2800" b="1" dirty="0">
                <a:latin typeface="Times New Roman" panose="02020603050405020304" pitchFamily="18" charset="0"/>
                <a:cs typeface="Times New Roman" panose="02020603050405020304" pitchFamily="18" charset="0"/>
              </a:rPr>
              <a:t>- Nhận diện đề: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dao</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a:t>
            </a:r>
          </a:p>
          <a:p>
            <a:pPr algn="just"/>
            <a:r>
              <a:rPr lang="vi-VN" sz="2800" b="1" dirty="0">
                <a:solidFill>
                  <a:srgbClr val="7030A0"/>
                </a:solidFill>
                <a:latin typeface="Times New Roman" panose="02020603050405020304" pitchFamily="18" charset="0"/>
                <a:cs typeface="Times New Roman" panose="02020603050405020304" pitchFamily="18" charset="0"/>
              </a:rPr>
              <a:t>Ví dụ: </a:t>
            </a:r>
            <a:endParaRPr lang="en-US" sz="2800" b="1" dirty="0">
              <a:solidFill>
                <a:srgbClr val="7030A0"/>
              </a:solidFill>
              <a:latin typeface="Times New Roman" panose="02020603050405020304" pitchFamily="18" charset="0"/>
              <a:cs typeface="Times New Roman" panose="02020603050405020304" pitchFamily="18" charset="0"/>
            </a:endParaRPr>
          </a:p>
          <a:p>
            <a:pPr algn="just"/>
            <a:r>
              <a:rPr lang="en-US" sz="2800" b="1" dirty="0" err="1">
                <a:solidFill>
                  <a:srgbClr val="7030A0"/>
                </a:solidFill>
                <a:latin typeface="Times New Roman" panose="02020603050405020304" pitchFamily="18" charset="0"/>
                <a:cs typeface="Times New Roman" panose="02020603050405020304" pitchFamily="18" charset="0"/>
              </a:rPr>
              <a:t>Đề</a:t>
            </a:r>
            <a:r>
              <a:rPr lang="en-US" sz="2800" b="1" dirty="0">
                <a:solidFill>
                  <a:srgbClr val="7030A0"/>
                </a:solidFill>
                <a:latin typeface="Times New Roman" panose="02020603050405020304" pitchFamily="18" charset="0"/>
                <a:cs typeface="Times New Roman" panose="02020603050405020304" pitchFamily="18" charset="0"/>
              </a:rPr>
              <a:t> 1.</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Suy</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nghĩ</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về</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câu</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tục</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ngữ</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Chết</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trong</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còn</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hơn</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sống</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đục</a:t>
            </a:r>
            <a:r>
              <a:rPr lang="en-US" sz="2800" i="1" dirty="0">
                <a:solidFill>
                  <a:srgbClr val="7030A0"/>
                </a:solidFill>
                <a:latin typeface="Times New Roman" panose="02020603050405020304" pitchFamily="18" charset="0"/>
                <a:cs typeface="Times New Roman" panose="02020603050405020304" pitchFamily="18" charset="0"/>
              </a:rPr>
              <a:t>.".</a:t>
            </a:r>
            <a:endParaRPr lang="en-US" sz="2800" dirty="0">
              <a:solidFill>
                <a:srgbClr val="7030A0"/>
              </a:solidFill>
              <a:latin typeface="Times New Roman" panose="02020603050405020304" pitchFamily="18" charset="0"/>
              <a:cs typeface="Times New Roman" panose="02020603050405020304" pitchFamily="18" charset="0"/>
            </a:endParaRPr>
          </a:p>
          <a:p>
            <a:pPr algn="just"/>
            <a:r>
              <a:rPr lang="en-US" sz="2800" b="1" dirty="0" err="1">
                <a:solidFill>
                  <a:srgbClr val="7030A0"/>
                </a:solidFill>
                <a:latin typeface="Times New Roman" panose="02020603050405020304" pitchFamily="18" charset="0"/>
                <a:cs typeface="Times New Roman" panose="02020603050405020304" pitchFamily="18" charset="0"/>
              </a:rPr>
              <a:t>Đề</a:t>
            </a:r>
            <a:r>
              <a:rPr lang="en-US" sz="2800" b="1" dirty="0">
                <a:solidFill>
                  <a:srgbClr val="7030A0"/>
                </a:solidFill>
                <a:latin typeface="Times New Roman" panose="02020603050405020304" pitchFamily="18" charset="0"/>
                <a:cs typeface="Times New Roman" panose="02020603050405020304" pitchFamily="18" charset="0"/>
              </a:rPr>
              <a:t> 2.</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Suy</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nghĩ</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về</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câu</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nói</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của</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danh</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tướng</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Trần</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Bình</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Trọng</a:t>
            </a:r>
            <a:r>
              <a:rPr lang="en-US" sz="2800" i="1" dirty="0">
                <a:solidFill>
                  <a:srgbClr val="7030A0"/>
                </a:solidFill>
                <a:latin typeface="Times New Roman" panose="02020603050405020304" pitchFamily="18" charset="0"/>
                <a:cs typeface="Times New Roman" panose="02020603050405020304" pitchFamily="18" charset="0"/>
              </a:rPr>
              <a:t>: "Ta </a:t>
            </a:r>
            <a:r>
              <a:rPr lang="en-US" sz="2800" i="1" dirty="0" err="1">
                <a:solidFill>
                  <a:srgbClr val="7030A0"/>
                </a:solidFill>
                <a:latin typeface="Times New Roman" panose="02020603050405020304" pitchFamily="18" charset="0"/>
                <a:cs typeface="Times New Roman" panose="02020603050405020304" pitchFamily="18" charset="0"/>
              </a:rPr>
              <a:t>thà</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làm</a:t>
            </a:r>
            <a:r>
              <a:rPr lang="en-US" sz="2800" i="1" dirty="0">
                <a:solidFill>
                  <a:srgbClr val="7030A0"/>
                </a:solidFill>
                <a:latin typeface="Times New Roman" panose="02020603050405020304" pitchFamily="18" charset="0"/>
                <a:cs typeface="Times New Roman" panose="02020603050405020304" pitchFamily="18" charset="0"/>
              </a:rPr>
              <a:t> ma </a:t>
            </a:r>
            <a:r>
              <a:rPr lang="en-US" sz="2800" i="1" dirty="0" err="1">
                <a:solidFill>
                  <a:srgbClr val="7030A0"/>
                </a:solidFill>
                <a:latin typeface="Times New Roman" panose="02020603050405020304" pitchFamily="18" charset="0"/>
                <a:cs typeface="Times New Roman" panose="02020603050405020304" pitchFamily="18" charset="0"/>
              </a:rPr>
              <a:t>nước</a:t>
            </a:r>
            <a:r>
              <a:rPr lang="en-US" sz="2800" i="1" dirty="0">
                <a:solidFill>
                  <a:srgbClr val="7030A0"/>
                </a:solidFill>
                <a:latin typeface="Times New Roman" panose="02020603050405020304" pitchFamily="18" charset="0"/>
                <a:cs typeface="Times New Roman" panose="02020603050405020304" pitchFamily="18" charset="0"/>
              </a:rPr>
              <a:t> Nam </a:t>
            </a:r>
            <a:r>
              <a:rPr lang="en-US" sz="2800" i="1" dirty="0" err="1">
                <a:solidFill>
                  <a:srgbClr val="7030A0"/>
                </a:solidFill>
                <a:latin typeface="Times New Roman" panose="02020603050405020304" pitchFamily="18" charset="0"/>
                <a:cs typeface="Times New Roman" panose="02020603050405020304" pitchFamily="18" charset="0"/>
              </a:rPr>
              <a:t>chứ</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không</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thèm</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làm</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vương</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đất</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Bắc</a:t>
            </a:r>
            <a:r>
              <a:rPr lang="en-US" sz="2800" i="1" dirty="0">
                <a:solidFill>
                  <a:srgbClr val="7030A0"/>
                </a:solidFill>
                <a:latin typeface="Times New Roman" panose="02020603050405020304" pitchFamily="18" charset="0"/>
                <a:cs typeface="Times New Roman" panose="02020603050405020304" pitchFamily="18" charset="0"/>
              </a:rPr>
              <a:t>.".</a:t>
            </a:r>
            <a:endParaRPr lang="en-US" sz="2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926773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barn(inVertical)">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barn(inVertical)">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barn(inVertical)">
                                      <p:cBhvr>
                                        <p:cTn id="29" dur="500"/>
                                        <p:tgtEl>
                                          <p:spTgt spid="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barn(inVertical)">
                                      <p:cBhvr>
                                        <p:cTn id="34" dur="500"/>
                                        <p:tgtEl>
                                          <p:spTgt spid="5">
                                            <p:txEl>
                                              <p:pRg st="4" end="4"/>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4427</Words>
  <Application>Microsoft Office PowerPoint</Application>
  <PresentationFormat>Widescreen</PresentationFormat>
  <Paragraphs>284</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Calibri Light</vt:lpstr>
      <vt:lpstr>MS Mincho</vt:lpstr>
      <vt:lpstr>Times New Roman</vt:lpstr>
      <vt:lpstr>Office Theme</vt:lpstr>
      <vt:lpstr>PowerPoint Presentation</vt:lpstr>
      <vt:lpstr>PowerPoint Presentation</vt:lpstr>
      <vt:lpstr>PowerPoint Presentation</vt:lpstr>
      <vt:lpstr>PowerPoint Presentation</vt:lpstr>
      <vt:lpstr>PowerPoint Presentation</vt:lpstr>
      <vt:lpstr>I. ĐỊNH HƯỚNG </vt:lpstr>
      <vt:lpstr>I. ĐỊNH HƯỚNG </vt:lpstr>
      <vt:lpstr>PowerPoint Presentation</vt:lpstr>
      <vt:lpstr>I. ĐỊNH HƯỚNG </vt:lpstr>
      <vt:lpstr>I. ĐỊNH HƯỚNG </vt:lpstr>
      <vt:lpstr>I. ĐỊNH HƯỚNG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24</cp:revision>
  <dcterms:created xsi:type="dcterms:W3CDTF">2023-11-25T15:02:48Z</dcterms:created>
  <dcterms:modified xsi:type="dcterms:W3CDTF">2023-11-26T03:53:27Z</dcterms:modified>
</cp:coreProperties>
</file>