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2"/>
  </p:notesMasterIdLst>
  <p:sldIdLst>
    <p:sldId id="258" r:id="rId4"/>
    <p:sldId id="278" r:id="rId5"/>
    <p:sldId id="287" r:id="rId6"/>
    <p:sldId id="284" r:id="rId7"/>
    <p:sldId id="289" r:id="rId8"/>
    <p:sldId id="290" r:id="rId9"/>
    <p:sldId id="291" r:id="rId10"/>
    <p:sldId id="292" r:id="rId11"/>
    <p:sldId id="293" r:id="rId12"/>
    <p:sldId id="294" r:id="rId13"/>
    <p:sldId id="295" r:id="rId14"/>
    <p:sldId id="288" r:id="rId15"/>
    <p:sldId id="296" r:id="rId16"/>
    <p:sldId id="297" r:id="rId17"/>
    <p:sldId id="285" r:id="rId18"/>
    <p:sldId id="298" r:id="rId19"/>
    <p:sldId id="299" r:id="rId20"/>
    <p:sldId id="300" r:id="rId21"/>
    <p:sldId id="286" r:id="rId22"/>
    <p:sldId id="304" r:id="rId23"/>
    <p:sldId id="344" r:id="rId24"/>
    <p:sldId id="342" r:id="rId25"/>
    <p:sldId id="343" r:id="rId26"/>
    <p:sldId id="345" r:id="rId27"/>
    <p:sldId id="302" r:id="rId28"/>
    <p:sldId id="346" r:id="rId29"/>
    <p:sldId id="347" r:id="rId30"/>
    <p:sldId id="348" r:id="rId31"/>
    <p:sldId id="307" r:id="rId32"/>
    <p:sldId id="308" r:id="rId33"/>
    <p:sldId id="309" r:id="rId34"/>
    <p:sldId id="349" r:id="rId35"/>
    <p:sldId id="310" r:id="rId36"/>
    <p:sldId id="350" r:id="rId37"/>
    <p:sldId id="352" r:id="rId38"/>
    <p:sldId id="311" r:id="rId39"/>
    <p:sldId id="355" r:id="rId40"/>
    <p:sldId id="356" r:id="rId41"/>
    <p:sldId id="358" r:id="rId42"/>
    <p:sldId id="314" r:id="rId43"/>
    <p:sldId id="315" r:id="rId44"/>
    <p:sldId id="359" r:id="rId45"/>
    <p:sldId id="360" r:id="rId46"/>
    <p:sldId id="361" r:id="rId47"/>
    <p:sldId id="362" r:id="rId48"/>
    <p:sldId id="318" r:id="rId49"/>
    <p:sldId id="320" r:id="rId50"/>
    <p:sldId id="319" r:id="rId51"/>
    <p:sldId id="333" r:id="rId52"/>
    <p:sldId id="321" r:id="rId53"/>
    <p:sldId id="335" r:id="rId54"/>
    <p:sldId id="323" r:id="rId55"/>
    <p:sldId id="324" r:id="rId56"/>
    <p:sldId id="325" r:id="rId57"/>
    <p:sldId id="326" r:id="rId58"/>
    <p:sldId id="327" r:id="rId59"/>
    <p:sldId id="328" r:id="rId60"/>
    <p:sldId id="329" r:id="rId61"/>
    <p:sldId id="330" r:id="rId62"/>
    <p:sldId id="331" r:id="rId63"/>
    <p:sldId id="332" r:id="rId64"/>
    <p:sldId id="336" r:id="rId65"/>
    <p:sldId id="337" r:id="rId66"/>
    <p:sldId id="339" r:id="rId67"/>
    <p:sldId id="338" r:id="rId68"/>
    <p:sldId id="340" r:id="rId69"/>
    <p:sldId id="263" r:id="rId70"/>
    <p:sldId id="282" r:id="rId71"/>
  </p:sldIdLst>
  <p:sldSz cx="12192000" cy="6858000"/>
  <p:notesSz cx="6858000" cy="9144000"/>
  <p:custDataLst>
    <p:tags r:id="rId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6314" autoAdjust="0"/>
  </p:normalViewPr>
  <p:slideViewPr>
    <p:cSldViewPr snapToGrid="0">
      <p:cViewPr varScale="1">
        <p:scale>
          <a:sx n="69" d="100"/>
          <a:sy n="69" d="100"/>
        </p:scale>
        <p:origin x="456" y="72"/>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2024/1/30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1D7B7C-EE94-431F-A5E3-F52A89ED5B3E}" type="slidenum">
              <a:rPr lang="zh-CN" altLang="en-US" smtClean="0"/>
              <a:t>14</a:t>
            </a:fld>
            <a:endParaRPr lang="zh-CN" altLang="en-US"/>
          </a:p>
        </p:txBody>
      </p:sp>
    </p:spTree>
    <p:extLst>
      <p:ext uri="{BB962C8B-B14F-4D97-AF65-F5344CB8AC3E}">
        <p14:creationId xmlns:p14="http://schemas.microsoft.com/office/powerpoint/2010/main" val="341579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image" Target="../media/image71.png"/><Relationship Id="rId3" Type="http://schemas.openxmlformats.org/officeDocument/2006/relationships/slideLayout" Target="../slideLayouts/slideLayout13.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image" Target="../media/image70.gif"/><Relationship Id="rId2" Type="http://schemas.openxmlformats.org/officeDocument/2006/relationships/audio" Target="../media/media1.wav"/><Relationship Id="rId16" Type="http://schemas.openxmlformats.org/officeDocument/2006/relationships/image" Target="../media/image69.gif"/><Relationship Id="rId1" Type="http://schemas.microsoft.com/office/2007/relationships/media" Target="../media/media1.wav"/><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image" Target="../media/image67.png"/><Relationship Id="rId15" Type="http://schemas.openxmlformats.org/officeDocument/2006/relationships/image" Target="../media/image68.gif"/><Relationship Id="rId10" Type="http://schemas.openxmlformats.org/officeDocument/2006/relationships/slide" Target="slide57.xml"/><Relationship Id="rId4" Type="http://schemas.openxmlformats.org/officeDocument/2006/relationships/image" Target="../media/image66.png"/><Relationship Id="rId9" Type="http://schemas.openxmlformats.org/officeDocument/2006/relationships/slide" Target="slide56.xml"/><Relationship Id="rId14" Type="http://schemas.openxmlformats.org/officeDocument/2006/relationships/slide" Target="slide61.xml"/></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79.png"/></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8.pn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5" Type="http://schemas.openxmlformats.org/officeDocument/2006/relationships/slide" Target="slide52.xml"/><Relationship Id="rId10" Type="http://schemas.openxmlformats.org/officeDocument/2006/relationships/image" Target="../media/image75.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8.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15" name="TextBox 14"/>
          <p:cNvSpPr txBox="1"/>
          <p:nvPr/>
        </p:nvSpPr>
        <p:spPr>
          <a:xfrm>
            <a:off x="2707131" y="2381417"/>
            <a:ext cx="8430769" cy="1015663"/>
          </a:xfrm>
          <a:prstGeom prst="rect">
            <a:avLst/>
          </a:prstGeom>
          <a:noFill/>
        </p:spPr>
        <p:txBody>
          <a:bodyPr wrap="none" rtlCol="0">
            <a:spAutoFit/>
          </a:bodyPr>
          <a:lstStyle/>
          <a:p>
            <a:r>
              <a:rPr lang="en-US" sz="6000" b="1" dirty="0" smtClean="0">
                <a:solidFill>
                  <a:srgbClr val="0070C0"/>
                </a:solidFill>
                <a:latin typeface="Times New Roman" panose="02020603050405020304" pitchFamily="18" charset="0"/>
                <a:cs typeface="Times New Roman" panose="02020603050405020304" pitchFamily="18" charset="0"/>
              </a:rPr>
              <a:t>SƠN TINH THỦY TINH</a:t>
            </a:r>
            <a:endParaRPr lang="en-US" sz="6000" b="1" dirty="0">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862108" y="1106890"/>
            <a:ext cx="4638321" cy="1015663"/>
          </a:xfrm>
          <a:prstGeom prst="rect">
            <a:avLst/>
          </a:prstGeom>
          <a:noFill/>
        </p:spPr>
        <p:txBody>
          <a:bodyPr wrap="none" rtlCol="0">
            <a:spAutoFit/>
          </a:bodyPr>
          <a:lstStyle/>
          <a:p>
            <a:r>
              <a:rPr lang="en-US" sz="6000" b="1" dirty="0" smtClean="0">
                <a:solidFill>
                  <a:srgbClr val="0070C0"/>
                </a:solidFill>
                <a:latin typeface="Times New Roman" panose="02020603050405020304" pitchFamily="18" charset="0"/>
                <a:cs typeface="Times New Roman" panose="02020603050405020304" pitchFamily="18" charset="0"/>
              </a:rPr>
              <a:t>TIẾT 77 -78: </a:t>
            </a:r>
            <a:endParaRPr lang="en-US" sz="6000" b="1"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575221" y="3725858"/>
            <a:ext cx="8067465" cy="769441"/>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Giáo</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viên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Nguyễn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Quỳnh</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Trang</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7.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Mưa sao băng.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8.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Cầu vòng.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smtClean="0">
                <a:solidFill>
                  <a:srgbClr val="000000"/>
                </a:solidFill>
                <a:latin typeface="Times New Roman" panose="02020603050405020304" pitchFamily="18" charset="0"/>
                <a:ea typeface="SimSun" panose="02010600030101010101" pitchFamily="2" charset="-122"/>
              </a:rPr>
              <a:t>	Chia </a:t>
            </a:r>
            <a:r>
              <a:rPr lang="en-US" sz="3600" kern="100">
                <a:solidFill>
                  <a:srgbClr val="000000"/>
                </a:solidFill>
                <a:latin typeface="Times New Roman" panose="02020603050405020304" pitchFamily="18" charset="0"/>
                <a:ea typeface="SimSun" panose="02010600030101010101" pitchFamily="2" charset="-122"/>
              </a:rPr>
              <a:t>sẻ cảm xúc, suy nghĩ về hiện tượng lũ lụt ở nước </a:t>
            </a:r>
            <a:r>
              <a:rPr lang="en-US" sz="3600" kern="100" smtClean="0">
                <a:solidFill>
                  <a:srgbClr val="000000"/>
                </a:solidFill>
                <a:latin typeface="Times New Roman" panose="02020603050405020304" pitchFamily="18" charset="0"/>
                <a:ea typeface="SimSun" panose="02010600030101010101" pitchFamily="2" charset="-122"/>
              </a:rPr>
              <a:t>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rPr>
              <a:t>I. </a:t>
            </a:r>
            <a:r>
              <a:rPr kumimoji="0" lang="en-US" sz="6600" b="1" i="0" u="none" strike="noStrike" kern="1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mn-cs"/>
              </a:rPr>
              <a:t>Đọc</a:t>
            </a:r>
            <a:r>
              <a:rPr kumimoji="0" lang="en-US" sz="6600" b="1"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rPr>
              <a:t> </a:t>
            </a:r>
            <a:r>
              <a:rPr kumimoji="0" lang="en-US" sz="6600" b="1" i="0" u="none" strike="noStrike" kern="1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mn-cs"/>
              </a:rPr>
              <a:t>và</a:t>
            </a:r>
            <a:r>
              <a:rPr kumimoji="0" lang="en-US" sz="6600" b="1"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rPr>
              <a:t> </a:t>
            </a:r>
            <a:r>
              <a:rPr kumimoji="0" lang="en-US" sz="6600" b="1" i="0" u="none" strike="noStrike" kern="1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mn-cs"/>
              </a:rPr>
              <a:t>tìm</a:t>
            </a:r>
            <a:r>
              <a:rPr kumimoji="0" lang="en-US" sz="6600" b="1"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rPr>
              <a:t> </a:t>
            </a:r>
            <a:r>
              <a:rPr kumimoji="0" lang="en-US" sz="6600" b="1" i="0" u="none" strike="noStrike" kern="1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mn-cs"/>
              </a:rPr>
              <a:t>hiểu</a:t>
            </a:r>
            <a:r>
              <a:rPr kumimoji="0" lang="en-US" sz="6600" b="1"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rPr>
              <a:t> </a:t>
            </a:r>
            <a:r>
              <a:rPr kumimoji="0" lang="en-US" sz="6600" b="1" i="0" u="none" strike="noStrike" kern="100" cap="none" spc="0" normalizeH="0" baseline="0" noProof="0" dirty="0" err="1" smtClean="0">
                <a:ln>
                  <a:noFill/>
                </a:ln>
                <a:solidFill>
                  <a:srgbClr val="0070C0"/>
                </a:solidFill>
                <a:effectLst/>
                <a:uLnTx/>
                <a:uFillTx/>
                <a:latin typeface="Times New Roman" panose="02020603050405020304" pitchFamily="18" charset="0"/>
                <a:ea typeface="SimSun" panose="02010600030101010101" pitchFamily="2" charset="-122"/>
                <a:cs typeface="+mn-cs"/>
              </a:rPr>
              <a:t>chung</a:t>
            </a:r>
            <a:endParaRPr kumimoji="0" lang="en-US" sz="6600" b="0"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a:t>
            </a:r>
            <a:r>
              <a:rPr lang="en-US" sz="4000" b="1" kern="100" smtClean="0">
                <a:solidFill>
                  <a:srgbClr val="000000"/>
                </a:solidFill>
                <a:latin typeface="Times New Roman" panose="02020603050405020304" pitchFamily="18" charset="0"/>
                <a:ea typeface="SimSun" panose="02010600030101010101" pitchFamily="2" charset="-122"/>
              </a:rPr>
              <a:t>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smtClean="0">
                <a:solidFill>
                  <a:srgbClr val="000000"/>
                </a:solidFill>
                <a:latin typeface="Times New Roman" panose="02020603050405020304" pitchFamily="18" charset="0"/>
                <a:cs typeface="Times New Roman" panose="02020603050405020304" pitchFamily="18" charset="0"/>
              </a:rPr>
              <a:t>-</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Giọng chậm </a:t>
            </a:r>
            <a:r>
              <a:rPr lang="vi-VN" sz="2800">
                <a:solidFill>
                  <a:srgbClr val="000000"/>
                </a:solidFill>
                <a:latin typeface="Times New Roman" panose="02020603050405020304" pitchFamily="18" charset="0"/>
                <a:cs typeface="Times New Roman" panose="02020603050405020304" pitchFamily="18" charset="0"/>
              </a:rPr>
              <a:t>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a:t>
            </a:r>
            <a:r>
              <a:rPr lang="en-US" sz="3200" kern="100" smtClean="0">
                <a:solidFill>
                  <a:srgbClr val="000000"/>
                </a:solidFill>
                <a:latin typeface="Times New Roman" panose="02020603050405020304" pitchFamily="18" charset="0"/>
                <a:ea typeface="SimSun" panose="02010600030101010101" pitchFamily="2" charset="-122"/>
              </a:rPr>
              <a:t>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a:t>
            </a:r>
            <a:r>
              <a:rPr lang="en-US" sz="3200" kern="100" smtClean="0">
                <a:solidFill>
                  <a:srgbClr val="000000"/>
                </a:solidFill>
                <a:latin typeface="Times New Roman" panose="02020603050405020304" pitchFamily="18" charset="0"/>
                <a:ea typeface="SimSun" panose="02010600030101010101" pitchFamily="2" charset="-122"/>
              </a:rPr>
              <a:t>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a:t>
            </a:r>
            <a:r>
              <a:rPr lang="en-US" sz="3200" kern="100" smtClean="0">
                <a:solidFill>
                  <a:srgbClr val="000000"/>
                </a:solidFill>
                <a:latin typeface="Times New Roman" panose="02020603050405020304" pitchFamily="18" charset="0"/>
                <a:ea typeface="SimSun" panose="02010600030101010101" pitchFamily="2" charset="-122"/>
              </a:rPr>
              <a:t>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a:t>
            </a:r>
            <a:r>
              <a:rPr lang="en-US" sz="3200" kern="100" smtClean="0">
                <a:solidFill>
                  <a:srgbClr val="000000"/>
                </a:solidFill>
                <a:latin typeface="Times New Roman" panose="02020603050405020304" pitchFamily="18" charset="0"/>
                <a:ea typeface="SimSun" panose="02010600030101010101" pitchFamily="2" charset="-122"/>
              </a:rPr>
              <a:t>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smtClean="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a:t>
            </a:r>
            <a:r>
              <a:rPr lang="en-US" sz="3200" kern="100" smtClean="0">
                <a:solidFill>
                  <a:srgbClr val="000000"/>
                </a:solidFill>
                <a:latin typeface="Times New Roman" panose="02020603050405020304" pitchFamily="18" charset="0"/>
                <a:ea typeface="SimSun" panose="02010600030101010101" pitchFamily="2" charset="-122"/>
              </a:rPr>
              <a:t>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a:t>
            </a:r>
            <a:r>
              <a:rPr lang="en-US" sz="3200" kern="100" smtClean="0">
                <a:solidFill>
                  <a:srgbClr val="000000"/>
                </a:solidFill>
                <a:latin typeface="Times New Roman" panose="02020603050405020304" pitchFamily="18" charset="0"/>
                <a:ea typeface="SimSun" panose="02010600030101010101" pitchFamily="2" charset="-122"/>
              </a:rPr>
              <a:t>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062103"/>
          </a:xfrm>
          <a:prstGeom prst="rect">
            <a:avLst/>
          </a:prstGeom>
        </p:spPr>
        <p:txBody>
          <a:bodyPr wrap="square">
            <a:spAutoFit/>
          </a:bodyPr>
          <a:lstStyle/>
          <a:p>
            <a:pPr algn="just"/>
            <a:r>
              <a:rPr lang="en-US" sz="3200" kern="100" dirty="0" err="1" smtClean="0">
                <a:solidFill>
                  <a:srgbClr val="000000"/>
                </a:solidFill>
                <a:latin typeface="Times New Roman" panose="02020603050405020304" pitchFamily="18" charset="0"/>
                <a:ea typeface="SimSun" panose="02010600030101010101" pitchFamily="2" charset="-122"/>
              </a:rPr>
              <a:t>một</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ngọn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núi</a:t>
            </a:r>
            <a:r>
              <a:rPr lang="en-US" sz="3200" kern="100" dirty="0" smtClean="0">
                <a:solidFill>
                  <a:srgbClr val="000000"/>
                </a:solidFill>
                <a:latin typeface="Times New Roman" panose="02020603050405020304" pitchFamily="18" charset="0"/>
                <a:ea typeface="SimSun" panose="02010600030101010101" pitchFamily="2" charset="-122"/>
              </a:rPr>
              <a:t> ở Ba </a:t>
            </a:r>
            <a:r>
              <a:rPr lang="en-US" sz="3200" kern="100" dirty="0" err="1" smtClean="0">
                <a:solidFill>
                  <a:srgbClr val="000000"/>
                </a:solidFill>
                <a:latin typeface="Times New Roman" panose="02020603050405020304" pitchFamily="18" charset="0"/>
                <a:ea typeface="SimSun" panose="02010600030101010101" pitchFamily="2" charset="-122"/>
              </a:rPr>
              <a:t>Vì</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H</a:t>
            </a:r>
            <a:r>
              <a:rPr lang="en-US" sz="3200" kern="100" dirty="0" err="1" smtClean="0">
                <a:solidFill>
                  <a:srgbClr val="000000"/>
                </a:solidFill>
                <a:latin typeface="Times New Roman" panose="02020603050405020304" pitchFamily="18" charset="0"/>
                <a:ea typeface="SimSun" panose="02010600030101010101" pitchFamily="2" charset="-122"/>
              </a:rPr>
              <a:t>à</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Nội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Núi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có</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ba</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đỉnh</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đỉnh</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cao</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nhất</a:t>
            </a:r>
            <a:r>
              <a:rPr lang="en-US" sz="3200" kern="100" dirty="0" smtClean="0">
                <a:solidFill>
                  <a:srgbClr val="000000"/>
                </a:solidFill>
                <a:latin typeface="Times New Roman" panose="02020603050405020304" pitchFamily="18" charset="0"/>
                <a:ea typeface="SimSun" panose="02010600030101010101" pitchFamily="2" charset="-122"/>
              </a:rPr>
              <a:t> 1281 m, </a:t>
            </a:r>
            <a:r>
              <a:rPr lang="en-US" sz="3200" kern="100" dirty="0" err="1" smtClean="0">
                <a:solidFill>
                  <a:srgbClr val="000000"/>
                </a:solidFill>
                <a:latin typeface="Times New Roman" panose="02020603050405020304" pitchFamily="18" charset="0"/>
                <a:ea typeface="SimSun" panose="02010600030101010101" pitchFamily="2" charset="-122"/>
              </a:rPr>
              <a:t>có</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hình</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thắt</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cổ</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bồng</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trên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tòa</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ra</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tròn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như</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cái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tán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nên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gọi</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là</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Tản</a:t>
            </a:r>
            <a:r>
              <a:rPr lang="en-US" sz="32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latin typeface="Times New Roman" panose="02020603050405020304" pitchFamily="18" charset="0"/>
                <a:ea typeface="SimSun" panose="02010600030101010101" pitchFamily="2" charset="-122"/>
              </a:rPr>
              <a:t>Viên</a:t>
            </a:r>
            <a:r>
              <a:rPr lang="en-US" sz="3200" kern="100" dirty="0" smtClean="0">
                <a:solidFill>
                  <a:srgbClr val="000000"/>
                </a:solidFill>
                <a:latin typeface="Times New Roman" panose="02020603050405020304" pitchFamily="18" charset="0"/>
                <a:ea typeface="SimSun" panose="02010600030101010101" pitchFamily="2" charset="-122"/>
              </a:rPr>
              <a:t>.</a:t>
            </a:r>
            <a:endParaRPr lang="en-US" sz="3200" kern="100" dirty="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kern="100" dirty="0">
                <a:solidFill>
                  <a:srgbClr val="000000"/>
                </a:solidFill>
                <a:latin typeface="Times New Roman" panose="02020603050405020304" pitchFamily="18" charset="0"/>
                <a:ea typeface="SimSun" panose="02010600030101010101" pitchFamily="2" charset="-122"/>
              </a:rPr>
              <a:t>T</a:t>
            </a:r>
            <a:r>
              <a:rPr lang="vi-VN" sz="2800" b="1" kern="100" dirty="0" smtClean="0">
                <a:solidFill>
                  <a:srgbClr val="000000"/>
                </a:solidFill>
                <a:latin typeface="Times New Roman" panose="02020603050405020304" pitchFamily="18" charset="0"/>
                <a:ea typeface="SimSun" panose="02010600030101010101" pitchFamily="2" charset="-122"/>
              </a:rPr>
              <a:t>hể </a:t>
            </a:r>
            <a:r>
              <a:rPr lang="vi-VN" sz="2800" b="1" kern="100" dirty="0">
                <a:solidFill>
                  <a:srgbClr val="000000"/>
                </a:solidFill>
                <a:latin typeface="Times New Roman" panose="02020603050405020304" pitchFamily="18" charset="0"/>
                <a:ea typeface="SimSun" panose="02010600030101010101" pitchFamily="2" charset="-122"/>
              </a:rPr>
              <a:t>loại truyền </a:t>
            </a:r>
            <a:r>
              <a:rPr lang="vi-VN" sz="2800" b="1" kern="100" dirty="0" smtClean="0">
                <a:solidFill>
                  <a:srgbClr val="000000"/>
                </a:solidFill>
                <a:latin typeface="Times New Roman" panose="02020603050405020304" pitchFamily="18" charset="0"/>
                <a:ea typeface="SimSun" panose="02010600030101010101" pitchFamily="2" charset="-122"/>
              </a:rPr>
              <a:t>thuyết</a:t>
            </a:r>
            <a:endParaRPr lang="en-US" sz="2800" dirty="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P1</a:t>
            </a:r>
            <a:endParaRPr lang="en-US" sz="32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356131" y="2259922"/>
            <a:ext cx="3398977" cy="2005123"/>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dirty="0">
                <a:solidFill>
                  <a:prstClr val="black"/>
                </a:solidFill>
                <a:latin typeface="Times New Roman" panose="02020603050405020304" pitchFamily="18" charset="0"/>
              </a:rPr>
              <a:t>Từ đầu -&gt; </a:t>
            </a:r>
            <a:r>
              <a:rPr lang="vi-VN" sz="2800" i="1" dirty="0">
                <a:solidFill>
                  <a:prstClr val="black"/>
                </a:solidFill>
                <a:latin typeface="Times New Roman" panose="02020603050405020304" pitchFamily="18" charset="0"/>
              </a:rPr>
              <a:t>mỗi thứ một đôi:</a:t>
            </a:r>
            <a:r>
              <a:rPr lang="vi-VN" sz="2800" dirty="0">
                <a:solidFill>
                  <a:prstClr val="black"/>
                </a:solidFill>
                <a:latin typeface="Times New Roman" panose="02020603050405020304" pitchFamily="18" charset="0"/>
              </a:rPr>
              <a:t> </a:t>
            </a:r>
            <a:r>
              <a:rPr lang="vi-VN" sz="2800" b="1" dirty="0">
                <a:solidFill>
                  <a:prstClr val="black"/>
                </a:solidFill>
                <a:latin typeface="Times New Roman" panose="02020603050405020304" pitchFamily="18" charset="0"/>
              </a:rPr>
              <a:t>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P2</a:t>
            </a:r>
            <a:endParaRPr lang="en-US" sz="3200">
              <a:latin typeface="Times New Roman" panose="02020603050405020304" pitchFamily="18" charset="0"/>
              <a:cs typeface="Times New Roman" panose="02020603050405020304" pitchFamily="18" charset="0"/>
            </a:endParaRP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P3</a:t>
            </a:r>
            <a:endParaRPr lang="en-US" sz="320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625754" y="3924464"/>
            <a:ext cx="4285447" cy="2071595"/>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rPr>
              <a:t>Tiếp theo -&gt; </a:t>
            </a:r>
            <a:r>
              <a:rPr lang="vi-VN" sz="2800" i="1" dirty="0">
                <a:solidFill>
                  <a:prstClr val="black"/>
                </a:solidFill>
                <a:latin typeface="Times New Roman" panose="02020603050405020304" pitchFamily="18" charset="0"/>
              </a:rPr>
              <a:t>Thần nước đành rút lui</a:t>
            </a:r>
            <a:r>
              <a:rPr lang="vi-VN" sz="2800" dirty="0">
                <a:solidFill>
                  <a:prstClr val="black"/>
                </a:solidFill>
                <a:latin typeface="Times New Roman" panose="02020603050405020304" pitchFamily="18" charset="0"/>
              </a:rPr>
              <a:t>: </a:t>
            </a:r>
            <a:r>
              <a:rPr lang="vi-VN" sz="2800" b="1" dirty="0">
                <a:solidFill>
                  <a:prstClr val="black"/>
                </a:solidFill>
                <a:latin typeface="Times New Roman" panose="02020603050405020304" pitchFamily="18" charset="0"/>
              </a:rPr>
              <a:t>Sơn Tinh đến trước và cuộc giao tranh xảy ra.</a:t>
            </a:r>
          </a:p>
        </p:txBody>
      </p:sp>
      <p:sp>
        <p:nvSpPr>
          <p:cNvPr id="11" name="Rounded Rectangular Callout 10"/>
          <p:cNvSpPr/>
          <p:nvPr/>
        </p:nvSpPr>
        <p:spPr>
          <a:xfrm>
            <a:off x="3294348" y="263236"/>
            <a:ext cx="4522152" cy="1818463"/>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rPr>
              <a:t>Còn lại: </a:t>
            </a:r>
            <a:r>
              <a:rPr lang="vi-VN" sz="2800" b="1" dirty="0">
                <a:solidFill>
                  <a:prstClr val="black"/>
                </a:solidFill>
                <a:latin typeface="Times New Roman" panose="02020603050405020304" pitchFamily="18" charset="0"/>
              </a:rPr>
              <a:t>Chiến thắng của Sơn Tinh và sự trả thù hàng năm </a:t>
            </a:r>
            <a:r>
              <a:rPr lang="vi-VN" sz="2800" b="1" dirty="0" smtClean="0">
                <a:solidFill>
                  <a:prstClr val="black"/>
                </a:solidFill>
                <a:latin typeface="Times New Roman" panose="02020603050405020304" pitchFamily="18" charset="0"/>
              </a:rPr>
              <a:t>của </a:t>
            </a:r>
            <a:r>
              <a:rPr lang="vi-VN" sz="2800" b="1" dirty="0">
                <a:solidFill>
                  <a:prstClr val="black"/>
                </a:solidFill>
                <a:latin typeface="Times New Roman" panose="02020603050405020304" pitchFamily="18" charset="0"/>
              </a:rPr>
              <a:t>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 </a:t>
            </a: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Khám phá văn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387278"/>
            <a:ext cx="3422074" cy="1317150"/>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387277"/>
            <a:ext cx="3283527" cy="1519705"/>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a:t>
            </a:r>
            <a:r>
              <a:rPr lang="vi-VN" sz="2800" b="1" kern="100" dirty="0">
                <a:solidFill>
                  <a:prstClr val="black"/>
                </a:solidFill>
                <a:latin typeface="Times New Roman" panose="02020603050405020304" pitchFamily="18" charset="0"/>
                <a:ea typeface="SimSun" panose="02010600030101010101" pitchFamily="2" charset="-122"/>
              </a:rPr>
              <a:t>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114999"/>
            <a:ext cx="4391891" cy="1765054"/>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673836" y="2028497"/>
            <a:ext cx="630445"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87947" y="3166840"/>
            <a:ext cx="4798858" cy="2218071"/>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106883" y="4266225"/>
            <a:ext cx="4946229" cy="183252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dirty="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2784764"/>
            <a:ext cx="2701635" cy="1246909"/>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dirty="0">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Nguồn gốc: </a:t>
            </a:r>
            <a:r>
              <a:rPr lang="vi-VN" sz="2800" b="1" dirty="0">
                <a:solidFill>
                  <a:schemeClr val="tx1"/>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dirty="0" smtClean="0">
                <a:ln>
                  <a:noFill/>
                </a:ln>
                <a:solidFill>
                  <a:schemeClr val="tx1"/>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2881745"/>
            <a:ext cx="2701635" cy="114992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dirty="0" smtClean="0">
                <a:solidFill>
                  <a:prstClr val="white"/>
                </a:solidFill>
                <a:latin typeface="Times New Roman" panose="02020603050405020304" pitchFamily="18" charset="0"/>
                <a:cs typeface="Times New Roman" panose="02020603050405020304" pitchFamily="18" charset="0"/>
              </a:rPr>
              <a:t>Nhân </a:t>
            </a:r>
            <a:r>
              <a:rPr lang="vi-VN" sz="2800" b="1" dirty="0">
                <a:solidFill>
                  <a:prstClr val="white"/>
                </a:solidFill>
                <a:latin typeface="Times New Roman" panose="02020603050405020304" pitchFamily="18" charset="0"/>
                <a:cs typeface="Times New Roman" panose="02020603050405020304" pitchFamily="18" charset="0"/>
              </a:rPr>
              <a:t>vật được giới thiệu bằng các chi tiết </a:t>
            </a:r>
            <a:r>
              <a:rPr lang="vi-VN" sz="2800" b="1" dirty="0" smtClean="0">
                <a:solidFill>
                  <a:prstClr val="white"/>
                </a:solidFill>
                <a:latin typeface="Times New Roman" panose="02020603050405020304" pitchFamily="18" charset="0"/>
                <a:cs typeface="Times New Roman" panose="02020603050405020304" pitchFamily="18" charset="0"/>
              </a:rPr>
              <a:t>kỳ ảo</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1070421"/>
              </p:ext>
            </p:extLst>
          </p:nvPr>
        </p:nvGraphicFramePr>
        <p:xfrm>
          <a:off x="263236" y="1366044"/>
          <a:ext cx="11085342" cy="4943316"/>
        </p:xfrm>
        <a:graphic>
          <a:graphicData uri="http://schemas.openxmlformats.org/drawingml/2006/table">
            <a:tbl>
              <a:tblPr/>
              <a:tblGrid>
                <a:gridCol w="2646219">
                  <a:extLst>
                    <a:ext uri="{9D8B030D-6E8A-4147-A177-3AD203B41FA5}">
                      <a16:colId xmlns:a16="http://schemas.microsoft.com/office/drawing/2014/main" val="792217848"/>
                    </a:ext>
                  </a:extLst>
                </a:gridCol>
                <a:gridCol w="4206771">
                  <a:extLst>
                    <a:ext uri="{9D8B030D-6E8A-4147-A177-3AD203B41FA5}">
                      <a16:colId xmlns:a16="http://schemas.microsoft.com/office/drawing/2014/main" val="4052003702"/>
                    </a:ext>
                  </a:extLst>
                </a:gridCol>
                <a:gridCol w="4232352">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dirty="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646331"/>
          </a:xfrm>
          <a:prstGeom prst="rect">
            <a:avLst/>
          </a:prstGeom>
        </p:spPr>
        <p:txBody>
          <a:bodyPr wrap="square">
            <a:spAutoFit/>
          </a:bodyPr>
          <a:lstStyle/>
          <a:p>
            <a:pPr algn="ctr">
              <a:lnSpc>
                <a:spcPct val="150000"/>
              </a:lnSpc>
            </a:pPr>
            <a:r>
              <a:rPr lang="vi-VN" sz="2400" dirty="0">
                <a:latin typeface="Times New Roman" panose="02020603050405020304" pitchFamily="18" charset="0"/>
                <a:cs typeface="Times New Roman" panose="02020603050405020304" pitchFamily="18" charset="0"/>
              </a:rPr>
              <a:t>Nhân vật được giới thiệu bằng các chi tiết nghệ thuật kỳ </a:t>
            </a:r>
            <a:r>
              <a:rPr lang="vi-VN" sz="2400" dirty="0" smtClean="0">
                <a:latin typeface="Times New Roman" panose="02020603050405020304" pitchFamily="18" charset="0"/>
                <a:cs typeface="Times New Roman" panose="02020603050405020304" pitchFamily="18" charset="0"/>
              </a:rPr>
              <a:t>ảo</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3717444" y="5122537"/>
            <a:ext cx="6742302" cy="1200329"/>
          </a:xfrm>
          <a:prstGeom prst="rect">
            <a:avLst/>
          </a:prstGeom>
        </p:spPr>
        <p:txBody>
          <a:bodyPr wrap="square">
            <a:spAutoFit/>
          </a:bodyPr>
          <a:lstStyle/>
          <a:p>
            <a:pPr algn="ctr">
              <a:lnSpc>
                <a:spcPct val="150000"/>
              </a:lnSpc>
            </a:pPr>
            <a:r>
              <a:rPr lang="vi-VN" sz="2400" dirty="0" smtClean="0">
                <a:latin typeface="Times New Roman" panose="02020603050405020304" pitchFamily="18" charset="0"/>
                <a:cs typeface="Times New Roman" panose="02020603050405020304" pitchFamily="18" charset="0"/>
              </a:rPr>
              <a:t>Hai vị thần đều có tài cao phép lạ</a:t>
            </a:r>
            <a:r>
              <a:rPr lang="vi-VN" sz="2400" dirty="0">
                <a:latin typeface="Times New Roman" panose="02020603050405020304" pitchFamily="18" charset="0"/>
                <a:cs typeface="Times New Roman" panose="02020603050405020304" pitchFamily="18" charset="0"/>
              </a:rPr>
              <a:t>, ngang tài ngang sức, đều xứng </a:t>
            </a:r>
            <a:r>
              <a:rPr lang="vi-VN" sz="2400" dirty="0" smtClean="0">
                <a:latin typeface="Times New Roman" panose="02020603050405020304" pitchFamily="18" charset="0"/>
                <a:cs typeface="Times New Roman" panose="02020603050405020304" pitchFamily="18" charset="0"/>
              </a:rPr>
              <a:t>đáng </a:t>
            </a:r>
            <a:r>
              <a:rPr lang="vi-VN" sz="2400" dirty="0">
                <a:latin typeface="Times New Roman" panose="02020603050405020304" pitchFamily="18" charset="0"/>
                <a:cs typeface="Times New Roman" panose="02020603050405020304" pitchFamily="18" charset="0"/>
              </a:rPr>
              <a:t>làm rể vua.</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smtClean="0">
                <a:solidFill>
                  <a:srgbClr val="0070C0"/>
                </a:solidFill>
                <a:latin typeface="Times New Roman" panose="02020603050405020304" pitchFamily="18" charset="0"/>
                <a:cs typeface="Times New Roman" panose="02020603050405020304" pitchFamily="18" charset="0"/>
              </a:rPr>
              <a:t>NHÌN HÌNH ĐOÁN TÊN HIỆN TƯỢNG TỰ NHIÊN</a:t>
            </a:r>
            <a:endParaRPr lang="en-US" sz="7200" b="1">
              <a:solidFill>
                <a:srgbClr val="0070C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a:t>
            </a:r>
            <a:r>
              <a:rPr lang="fr-FR" sz="4000" b="1" kern="100" smtClean="0">
                <a:latin typeface="Times New Roman" panose="02020603050405020304" pitchFamily="18" charset="0"/>
                <a:ea typeface="SimSun" panose="02010600030101010101" pitchFamily="2" charset="-122"/>
              </a:rPr>
              <a:t>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dirty="0">
                <a:latin typeface="Times New Roman" panose="02020603050405020304" pitchFamily="18" charset="0"/>
                <a:ea typeface="SimSun" panose="02010600030101010101" pitchFamily="2" charset="-122"/>
              </a:rPr>
              <a:t>* Vua Hùng thách cưới bằng sính lễ</a:t>
            </a:r>
            <a:endParaRPr lang="en-US" sz="3200" b="1" kern="100" dirty="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solidFill>
                  <a:schemeClr val="tx1"/>
                </a:solidFill>
                <a:latin typeface="Times New Roman" panose="02020603050405020304" pitchFamily="18" charset="0"/>
                <a:cs typeface="Times New Roman" panose="02020603050405020304" pitchFamily="18" charset="0"/>
              </a:rPr>
              <a:t>Sính lễ gồm những gì ?</a:t>
            </a:r>
            <a:endParaRPr lang="en-US" sz="4000">
              <a:solidFill>
                <a:schemeClr val="tx1"/>
              </a:solidFill>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dirty="0">
                <a:solidFill>
                  <a:schemeClr val="bg1"/>
                </a:solidFill>
                <a:latin typeface="Times New Roman" panose="02020603050405020304" pitchFamily="18" charset="0"/>
                <a:ea typeface="SimSun" panose="02010600030101010101" pitchFamily="2" charset="-122"/>
              </a:rPr>
              <a:t>Sính lễ</a:t>
            </a:r>
            <a:endParaRPr lang="en-US" sz="3200" kern="100" dirty="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dirty="0" smtClean="0">
                <a:solidFill>
                  <a:schemeClr val="tx1"/>
                </a:solidFill>
                <a:latin typeface="Times New Roman" panose="02020603050405020304" pitchFamily="18" charset="0"/>
                <a:ea typeface="SimSun" panose="02010600030101010101" pitchFamily="2" charset="-122"/>
              </a:rPr>
              <a:t>100 </a:t>
            </a:r>
            <a:r>
              <a:rPr lang="vi-VN" sz="3200" kern="100" dirty="0">
                <a:solidFill>
                  <a:schemeClr val="tx1"/>
                </a:solidFill>
                <a:latin typeface="Times New Roman" panose="02020603050405020304" pitchFamily="18" charset="0"/>
                <a:ea typeface="SimSun" panose="02010600030101010101" pitchFamily="2" charset="-122"/>
              </a:rPr>
              <a:t>ván cơm </a:t>
            </a:r>
            <a:r>
              <a:rPr lang="vi-VN" sz="3200" kern="100" dirty="0" smtClean="0">
                <a:solidFill>
                  <a:schemeClr val="tx1"/>
                </a:solidFill>
                <a:latin typeface="Times New Roman" panose="02020603050405020304" pitchFamily="18" charset="0"/>
                <a:ea typeface="SimSun" panose="02010600030101010101" pitchFamily="2" charset="-122"/>
              </a:rPr>
              <a:t>nếp</a:t>
            </a:r>
            <a:endParaRPr lang="vi-VN" sz="3200" kern="100" dirty="0">
              <a:solidFill>
                <a:schemeClr val="tx1"/>
              </a:solidFill>
              <a:latin typeface="Times New Roman" panose="02020603050405020304" pitchFamily="18" charset="0"/>
              <a:ea typeface="SimSun" panose="02010600030101010101" pitchFamily="2" charset="-122"/>
            </a:endParaRP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tx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tx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tx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r>
              <a:rPr lang="nl-NL" sz="2800" kern="10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kiếm</a:t>
            </a:r>
            <a:endParaRPr lang="en-US" sz="3600"/>
          </a:p>
        </p:txBody>
      </p:sp>
      <p:sp>
        <p:nvSpPr>
          <p:cNvPr id="13" name="Rounded Rectangle 12"/>
          <p:cNvSpPr/>
          <p:nvPr/>
        </p:nvSpPr>
        <p:spPr>
          <a:xfrm>
            <a:off x="3125089" y="3878776"/>
            <a:ext cx="2438400" cy="18154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1891285"/>
            <a:ext cx="4330981" cy="23462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a:t>
            </a:r>
            <a:r>
              <a:rPr lang="nl-NL" sz="36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dirty="0">
                <a:solidFill>
                  <a:prstClr val="black"/>
                </a:solidFill>
                <a:latin typeface="Times New Roman" panose="02020603050405020304" pitchFamily="18" charset="0"/>
                <a:ea typeface="SimSun" panose="02010600030101010101" pitchFamily="2" charset="-122"/>
              </a:rPr>
              <a:t>Đ</a:t>
            </a:r>
            <a:r>
              <a:rPr lang="vi-VN" sz="3200" kern="100" dirty="0" smtClean="0">
                <a:solidFill>
                  <a:prstClr val="black"/>
                </a:solidFill>
                <a:latin typeface="Times New Roman" panose="02020603050405020304" pitchFamily="18" charset="0"/>
                <a:ea typeface="SimSun" panose="02010600030101010101" pitchFamily="2" charset="-122"/>
              </a:rPr>
              <a:t>ó </a:t>
            </a:r>
            <a:r>
              <a:rPr lang="vi-VN" sz="3200" kern="100" dirty="0">
                <a:solidFill>
                  <a:prstClr val="black"/>
                </a:solidFill>
                <a:latin typeface="Times New Roman" panose="02020603050405020304" pitchFamily="18" charset="0"/>
                <a:ea typeface="SimSun" panose="02010600030101010101" pitchFamily="2" charset="-122"/>
              </a:rPr>
              <a:t>là các sản vật nơi núi rừng</a:t>
            </a:r>
            <a:endParaRPr lang="en-US" dirty="0"/>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dirty="0" smtClean="0">
                <a:solidFill>
                  <a:prstClr val="black"/>
                </a:solidFill>
                <a:latin typeface="Times New Roman" panose="02020603050405020304" pitchFamily="18" charset="0"/>
                <a:ea typeface="SimSun" panose="02010600030101010101" pitchFamily="2" charset="-122"/>
              </a:rPr>
              <a:t>Có </a:t>
            </a:r>
            <a:r>
              <a:rPr lang="pt-BR" sz="3200" kern="100" dirty="0">
                <a:solidFill>
                  <a:prstClr val="black"/>
                </a:solidFill>
                <a:latin typeface="Times New Roman" panose="02020603050405020304" pitchFamily="18" charset="0"/>
                <a:ea typeface="SimSun" panose="02010600030101010101" pitchFamily="2" charset="-122"/>
              </a:rPr>
              <a:t>lợi cho Sơn Tinh</a:t>
            </a:r>
            <a:endParaRPr lang="en-US" dirty="0"/>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smtClean="0">
                <a:solidFill>
                  <a:prstClr val="black"/>
                </a:solidFill>
                <a:latin typeface="Times New Roman" panose="02020603050405020304" pitchFamily="18" charset="0"/>
                <a:ea typeface="SimSun" panose="02010600030101010101" pitchFamily="2" charset="-122"/>
              </a:rPr>
              <a:t>T</a:t>
            </a:r>
            <a:r>
              <a:rPr lang="vi-VN" sz="3200" kern="100" dirty="0" smtClean="0">
                <a:solidFill>
                  <a:prstClr val="black"/>
                </a:solidFill>
                <a:latin typeface="Times New Roman" panose="02020603050405020304" pitchFamily="18" charset="0"/>
                <a:ea typeface="SimSun" panose="02010600030101010101" pitchFamily="2" charset="-122"/>
              </a:rPr>
              <a:t>huộc </a:t>
            </a:r>
            <a:r>
              <a:rPr lang="vi-VN" sz="3200" kern="100" dirty="0">
                <a:solidFill>
                  <a:prstClr val="black"/>
                </a:solidFill>
                <a:latin typeface="Times New Roman" panose="02020603050405020304" pitchFamily="18" charset="0"/>
                <a:ea typeface="SimSun" panose="02010600030101010101" pitchFamily="2" charset="-122"/>
              </a:rPr>
              <a:t>đất đai của Sơn Tinh</a:t>
            </a:r>
            <a:endParaRPr lang="en-US" dirty="0"/>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551285" y="2301424"/>
            <a:ext cx="3117273"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dirty="0">
                <a:solidFill>
                  <a:prstClr val="black"/>
                </a:solidFill>
                <a:latin typeface="Times New Roman" panose="02020603050405020304" pitchFamily="18" charset="0"/>
                <a:ea typeface="SimSun" panose="02010600030101010101" pitchFamily="2" charset="-122"/>
              </a:rPr>
              <a:t>=&gt; </a:t>
            </a:r>
            <a:r>
              <a:rPr lang="pt-BR" sz="3200" kern="100" dirty="0" smtClean="0">
                <a:solidFill>
                  <a:prstClr val="black"/>
                </a:solidFill>
                <a:latin typeface="Times New Roman" panose="02020603050405020304" pitchFamily="18" charset="0"/>
                <a:ea typeface="SimSun" panose="02010600030101010101" pitchFamily="2" charset="-122"/>
              </a:rPr>
              <a:t>Thái độ </a:t>
            </a:r>
            <a:r>
              <a:rPr lang="pt-BR" sz="3200" kern="100" dirty="0">
                <a:solidFill>
                  <a:prstClr val="black"/>
                </a:solidFill>
                <a:latin typeface="Times New Roman" panose="02020603050405020304" pitchFamily="18" charset="0"/>
                <a:ea typeface="SimSun" panose="02010600030101010101" pitchFamily="2" charset="-122"/>
              </a:rPr>
              <a:t>của người Việt cổ với núi rừng và lũ lụt. </a:t>
            </a:r>
            <a:endParaRPr lang="en-US" sz="3200" kern="100" dirty="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6043480"/>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a:t>
            </a: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r>
              <a:rPr lang="nl-NL"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r>
              <a:rPr lang="vi-VN"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a:t>
            </a:r>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smtClean="0">
                <a:latin typeface="Times New Roman" panose="02020603050405020304" pitchFamily="18" charset="0"/>
                <a:ea typeface="SimSun" panose="02010600030101010101" pitchFamily="2" charset="-122"/>
                <a:cs typeface="Times New Roman" panose="02020603050405020304" pitchFamily="18" charset="0"/>
              </a:rPr>
              <a:t>Kết cục</a:t>
            </a:r>
            <a:endParaRPr lang="en-US" sz="3200" b="1" i="1"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a:t>
            </a: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1. Đây là hiện tượng nào?</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Sóng thần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r>
                        <a:rPr lang="en-US"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smtClean="0">
                <a:latin typeface="Times New Roman" panose="02020603050405020304" pitchFamily="18" charset="0"/>
                <a:cs typeface="Times New Roman" panose="02020603050405020304" pitchFamily="18" charset="0"/>
              </a:rPr>
              <a:t>Cuộc </a:t>
            </a:r>
            <a:r>
              <a:rPr lang="vi-VN" sz="4000" i="1">
                <a:latin typeface="Times New Roman" panose="02020603050405020304" pitchFamily="18" charset="0"/>
                <a:cs typeface="Times New Roman" panose="02020603050405020304" pitchFamily="18" charset="0"/>
              </a:rPr>
              <a:t>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smtClean="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Mối thâm thù</a:t>
            </a:r>
            <a:endParaRPr lang="en-US" sz="28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smtClean="0">
                <a:solidFill>
                  <a:schemeClr val="bg1"/>
                </a:solidFill>
                <a:latin typeface="Times New Roman" panose="02020603050405020304" pitchFamily="18" charset="0"/>
                <a:ea typeface="SimSun" panose="02010600030101010101" pitchFamily="2" charset="-122"/>
              </a:rPr>
              <a:t>o </a:t>
            </a:r>
            <a:r>
              <a:rPr lang="vi-VN" sz="3200" kern="100">
                <a:solidFill>
                  <a:schemeClr val="bg1"/>
                </a:solidFill>
                <a:latin typeface="Times New Roman" panose="02020603050405020304" pitchFamily="18" charset="0"/>
                <a:ea typeface="SimSun" panose="02010600030101010101" pitchFamily="2" charset="-122"/>
              </a:rPr>
              <a:t>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schemeClr val="bg1"/>
                </a:solidFill>
                <a:latin typeface="Times New Roman" panose="02020603050405020304" pitchFamily="18" charset="0"/>
                <a:ea typeface="SimSun" panose="02010600030101010101" pitchFamily="2" charset="-122"/>
              </a:rPr>
              <a:t>L</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những nhân vật hư cấu hoang </a:t>
            </a:r>
            <a:r>
              <a:rPr lang="vi-VN" sz="3200" kern="100" smtClean="0">
                <a:solidFill>
                  <a:schemeClr val="bg1"/>
                </a:solidFill>
                <a:latin typeface="Times New Roman" panose="02020603050405020304" pitchFamily="18" charset="0"/>
                <a:ea typeface="SimSun" panose="02010600030101010101" pitchFamily="2" charset="-122"/>
              </a:rPr>
              <a:t>đường</a:t>
            </a:r>
            <a:r>
              <a:rPr lang="en-US" sz="3200" kern="100" smtClean="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a:t>
            </a:r>
            <a:r>
              <a:rPr lang="vi-VN" sz="3200" kern="100" smtClean="0">
                <a:solidFill>
                  <a:schemeClr val="bg1"/>
                </a:solidFill>
                <a:latin typeface="Times New Roman" panose="02020603050405020304" pitchFamily="18" charset="0"/>
                <a:ea typeface="SimSun" panose="02010600030101010101" pitchFamily="2" charset="-122"/>
              </a:rPr>
              <a:t>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dirty="0" smtClean="0">
              <a:solidFill>
                <a:schemeClr val="tx1"/>
              </a:solidFill>
              <a:latin typeface="Times New Roman" panose="02020603050405020304" pitchFamily="18" charset="0"/>
              <a:ea typeface="SimSun" panose="02010600030101010101" pitchFamily="2" charset="-122"/>
            </a:endParaRPr>
          </a:p>
          <a:p>
            <a:pPr algn="ctr"/>
            <a:r>
              <a:rPr lang="en-US" sz="3200" kern="100" dirty="0" smtClean="0">
                <a:solidFill>
                  <a:schemeClr val="tx1"/>
                </a:solidFill>
                <a:latin typeface="Times New Roman" panose="02020603050405020304" pitchFamily="18" charset="0"/>
                <a:ea typeface="SimSun" panose="02010600030101010101" pitchFamily="2" charset="-122"/>
              </a:rPr>
              <a:t>V</a:t>
            </a:r>
            <a:r>
              <a:rPr lang="vi-VN" sz="3200" kern="100" dirty="0" smtClean="0">
                <a:solidFill>
                  <a:schemeClr val="tx1"/>
                </a:solidFill>
                <a:latin typeface="Times New Roman" panose="02020603050405020304" pitchFamily="18" charset="0"/>
                <a:ea typeface="SimSun" panose="02010600030101010101" pitchFamily="2" charset="-122"/>
              </a:rPr>
              <a:t>à </a:t>
            </a:r>
            <a:r>
              <a:rPr lang="vi-VN" sz="3200" kern="100" dirty="0">
                <a:solidFill>
                  <a:schemeClr val="tx1"/>
                </a:solidFill>
                <a:latin typeface="Times New Roman" panose="02020603050405020304" pitchFamily="18" charset="0"/>
                <a:ea typeface="SimSun" panose="02010600030101010101" pitchFamily="2" charset="-122"/>
              </a:rPr>
              <a:t>mơ ước chế ngự thiên tai để phát triển trồng trọt, chăn nôi, ổn định cuộc sống và xây dựng đất nước.</a:t>
            </a:r>
          </a:p>
          <a:p>
            <a:pPr algn="ctr"/>
            <a:r>
              <a:rPr lang="vi-VN" sz="3200" kern="100" dirty="0" smtClean="0">
                <a:solidFill>
                  <a:schemeClr val="tx1"/>
                </a:solidFill>
                <a:latin typeface="Times New Roman" panose="02020603050405020304" pitchFamily="18" charset="0"/>
                <a:ea typeface="SimSun" panose="02010600030101010101" pitchFamily="2" charset="-122"/>
              </a:rPr>
              <a:t>.</a:t>
            </a:r>
            <a:endParaRPr lang="en-US" dirty="0">
              <a:solidFill>
                <a:schemeClr val="tx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r>
              <a:rPr lang="nl-NL" sz="28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smtClean="0">
                <a:solidFill>
                  <a:srgbClr val="000000"/>
                </a:solidFill>
                <a:latin typeface="Times New Roman" panose="02020603050405020304" pitchFamily="18" charset="0"/>
                <a:ea typeface="SimSun" panose="02010600030101010101" pitchFamily="2" charset="-122"/>
              </a:rPr>
              <a:t>2. </a:t>
            </a:r>
            <a:r>
              <a:rPr lang="fr-FR" sz="2800" b="1" kern="100">
                <a:solidFill>
                  <a:srgbClr val="000000"/>
                </a:solidFill>
                <a:latin typeface="Times New Roman" panose="02020603050405020304" pitchFamily="18" charset="0"/>
                <a:ea typeface="SimSun" panose="02010600030101010101" pitchFamily="2" charset="-122"/>
              </a:rPr>
              <a:t>Nghệ </a:t>
            </a:r>
            <a:r>
              <a:rPr lang="fr-FR" sz="2800" b="1" kern="100" smtClean="0">
                <a:solidFill>
                  <a:srgbClr val="000000"/>
                </a:solidFill>
                <a:latin typeface="Times New Roman" panose="02020603050405020304" pitchFamily="18" charset="0"/>
                <a:ea typeface="SimSun" panose="02010600030101010101" pitchFamily="2" charset="-122"/>
              </a:rPr>
              <a:t>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2.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Động đất.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r>
              <a:rPr lang="vi-VN" sz="2800" i="1" smtClean="0">
                <a:latin typeface="Times New Roman" panose="02020603050405020304" pitchFamily="18" charset="0"/>
                <a:cs typeface="Times New Roman" panose="02020603050405020304" pitchFamily="18" charset="0"/>
              </a:rPr>
              <a:t>.</a:t>
            </a:r>
            <a:endParaRPr lang="vi-VN" sz="2800" i="1">
              <a:latin typeface="Times New Roman" panose="02020603050405020304" pitchFamily="18" charset="0"/>
              <a:cs typeface="Times New Roman" panose="02020603050405020304" pitchFamily="18" charset="0"/>
            </a:endParaRP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smtClean="0">
                <a:latin typeface="Times New Roman" panose="02020603050405020304" pitchFamily="18" charset="0"/>
                <a:ea typeface="SimSun" panose="02010600030101010101" pitchFamily="2" charset="-122"/>
              </a:rPr>
              <a:t>	Ta </a:t>
            </a:r>
            <a:r>
              <a:rPr lang="en-US" sz="2800" i="1" kern="100">
                <a:latin typeface="Times New Roman" panose="02020603050405020304" pitchFamily="18" charset="0"/>
                <a:ea typeface="SimSun" panose="02010600030101010101" pitchFamily="2" charset="-122"/>
              </a:rPr>
              <a:t>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a:t>
            </a:r>
            <a:r>
              <a:rPr lang="vi-VN" sz="3200" smtClean="0">
                <a:solidFill>
                  <a:prstClr val="black"/>
                </a:solidFill>
                <a:latin typeface="Times New Roman" panose="02020603050405020304" pitchFamily="18" charset="0"/>
                <a:cs typeface="Times New Roman" panose="02020603050405020304" pitchFamily="18" charset="0"/>
              </a:rPr>
              <a:t>Nương</a:t>
            </a:r>
            <a:r>
              <a:rPr lang="en-US"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smtClean="0">
                <a:solidFill>
                  <a:prstClr val="black"/>
                </a:solidFill>
                <a:latin typeface="Times New Roman" panose="02020603050405020304" pitchFamily="18" charset="0"/>
                <a:cs typeface="Times New Roman" panose="02020603050405020304" pitchFamily="18" charset="0"/>
              </a:rPr>
              <a:t>Câu </a:t>
            </a:r>
            <a:r>
              <a:rPr lang="vi-VN" sz="4000">
                <a:solidFill>
                  <a:prstClr val="black"/>
                </a:solidFill>
                <a:latin typeface="Times New Roman" panose="02020603050405020304" pitchFamily="18" charset="0"/>
                <a:cs typeface="Times New Roman" panose="02020603050405020304" pitchFamily="18" charset="0"/>
              </a:rPr>
              <a:t>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r>
              <a:rPr lang="vi-VN"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smtClean="0">
                <a:solidFill>
                  <a:prstClr val="black"/>
                </a:solidFill>
                <a:latin typeface="Times New Roman" panose="02020603050405020304" pitchFamily="18" charset="0"/>
                <a:ea typeface="Times New Roman" panose="02020603050405020304" pitchFamily="18" charset="0"/>
              </a:rPr>
              <a:t>6</a:t>
            </a:r>
            <a:r>
              <a:rPr lang="vi-VN" sz="3200" b="1" kern="0" smtClea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3.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Hạn hán.</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smtClean="0">
                <a:solidFill>
                  <a:prstClr val="black"/>
                </a:solidFill>
                <a:latin typeface="Times New Roman" panose="02020603050405020304" pitchFamily="18" charset="0"/>
                <a:cs typeface="Times New Roman" panose="02020603050405020304" pitchFamily="18" charset="0"/>
              </a:rPr>
              <a:t>Câu</a:t>
            </a:r>
            <a:r>
              <a:rPr lang="en-US" sz="3200" b="1" smtClean="0">
                <a:solidFill>
                  <a:prstClr val="black"/>
                </a:solidFill>
                <a:latin typeface="Times New Roman" panose="02020603050405020304" pitchFamily="18" charset="0"/>
                <a:cs typeface="Times New Roman" panose="02020603050405020304" pitchFamily="18" charset="0"/>
              </a:rPr>
              <a:t> 8</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9</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a:t>
            </a:r>
            <a:r>
              <a:rPr lang="vi-VN" sz="2800" kern="100" smtClean="0">
                <a:latin typeface="Times New Roman" panose="02020603050405020304" pitchFamily="18" charset="0"/>
                <a:ea typeface="SimSun" panose="02010600030101010101" pitchFamily="2" charset="-122"/>
              </a:rPr>
              <a:t>em</a:t>
            </a:r>
            <a:r>
              <a:rPr lang="en-US" sz="2800" kern="100" smtClean="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smtClean="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smtClean="0">
                <a:latin typeface="Times New Roman" panose="02020603050405020304" pitchFamily="18" charset="0"/>
                <a:ea typeface="SimSun" panose="02010600030101010101" pitchFamily="2" charset="-122"/>
              </a:rPr>
              <a:t>	Khi </a:t>
            </a:r>
            <a:r>
              <a:rPr lang="en-US" sz="2800" kern="100">
                <a:latin typeface="Times New Roman" panose="02020603050405020304" pitchFamily="18" charset="0"/>
                <a:ea typeface="SimSun" panose="02010600030101010101" pitchFamily="2" charset="-122"/>
              </a:rPr>
              <a:t>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4.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smtClean="0">
                <a:latin typeface="Times New Roman" panose="02020603050405020304" pitchFamily="18" charset="0"/>
                <a:cs typeface="Times New Roman" panose="02020603050405020304" pitchFamily="18" charset="0"/>
              </a:rPr>
              <a:t>Núi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lửa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phun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trào</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5.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Lũ lụt.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6.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Cháy rừng.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877</TotalTime>
  <Words>3130</Words>
  <Application>Microsoft Office PowerPoint</Application>
  <PresentationFormat>Widescreen</PresentationFormat>
  <Paragraphs>346</Paragraphs>
  <Slides>68</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68</vt:i4>
      </vt:variant>
    </vt:vector>
  </HeadingPairs>
  <TitlesOfParts>
    <vt:vector size="80" baseType="lpstr">
      <vt:lpstr>SimSun</vt:lpstr>
      <vt:lpstr>Arial</vt:lpstr>
      <vt:lpstr>Calibri</vt:lpstr>
      <vt:lpstr>Calibri Light</vt:lpstr>
      <vt:lpstr>等线</vt:lpstr>
      <vt:lpstr>等线 Light</vt:lpstr>
      <vt:lpstr>Tahoma</vt:lpstr>
      <vt:lpstr>Times New Roman</vt:lpstr>
      <vt:lpstr>汉仪跳跳体简</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Administrator</cp:lastModifiedBy>
  <cp:revision>107</cp:revision>
  <dcterms:created xsi:type="dcterms:W3CDTF">2021-11-18T13:35:57Z</dcterms:created>
  <dcterms:modified xsi:type="dcterms:W3CDTF">2024-01-29T19:14:09Z</dcterms:modified>
</cp:coreProperties>
</file>