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0" r:id="rId3"/>
    <p:sldMasterId id="2147483704" r:id="rId4"/>
    <p:sldMasterId id="2147483717" r:id="rId5"/>
  </p:sldMasterIdLst>
  <p:notesMasterIdLst>
    <p:notesMasterId r:id="rId54"/>
  </p:notesMasterIdLst>
  <p:handoutMasterIdLst>
    <p:handoutMasterId r:id="rId55"/>
  </p:handoutMasterIdLst>
  <p:sldIdLst>
    <p:sldId id="1173" r:id="rId6"/>
    <p:sldId id="1247" r:id="rId7"/>
    <p:sldId id="1321" r:id="rId8"/>
    <p:sldId id="1276" r:id="rId9"/>
    <p:sldId id="1268" r:id="rId10"/>
    <p:sldId id="1264" r:id="rId11"/>
    <p:sldId id="1282" r:id="rId12"/>
    <p:sldId id="1284" r:id="rId13"/>
    <p:sldId id="1285" r:id="rId14"/>
    <p:sldId id="1320" r:id="rId15"/>
    <p:sldId id="1286" r:id="rId16"/>
    <p:sldId id="1281" r:id="rId17"/>
    <p:sldId id="1280" r:id="rId18"/>
    <p:sldId id="1325" r:id="rId19"/>
    <p:sldId id="1326" r:id="rId20"/>
    <p:sldId id="1324" r:id="rId21"/>
    <p:sldId id="1279" r:id="rId22"/>
    <p:sldId id="1289" r:id="rId23"/>
    <p:sldId id="1328" r:id="rId24"/>
    <p:sldId id="1330" r:id="rId25"/>
    <p:sldId id="1287" r:id="rId26"/>
    <p:sldId id="1278" r:id="rId27"/>
    <p:sldId id="1290" r:id="rId28"/>
    <p:sldId id="1291" r:id="rId29"/>
    <p:sldId id="1295" r:id="rId30"/>
    <p:sldId id="1296" r:id="rId31"/>
    <p:sldId id="1294" r:id="rId32"/>
    <p:sldId id="1300" r:id="rId33"/>
    <p:sldId id="1298" r:id="rId34"/>
    <p:sldId id="1299" r:id="rId35"/>
    <p:sldId id="1306" r:id="rId36"/>
    <p:sldId id="1307" r:id="rId37"/>
    <p:sldId id="1308" r:id="rId38"/>
    <p:sldId id="1309" r:id="rId39"/>
    <p:sldId id="1310" r:id="rId40"/>
    <p:sldId id="1311" r:id="rId41"/>
    <p:sldId id="1312" r:id="rId42"/>
    <p:sldId id="1313" r:id="rId43"/>
    <p:sldId id="1314" r:id="rId44"/>
    <p:sldId id="1315" r:id="rId45"/>
    <p:sldId id="1316" r:id="rId46"/>
    <p:sldId id="1274" r:id="rId47"/>
    <p:sldId id="1275" r:id="rId48"/>
    <p:sldId id="1317" r:id="rId49"/>
    <p:sldId id="1318" r:id="rId50"/>
    <p:sldId id="1319" r:id="rId51"/>
    <p:sldId id="1237" r:id="rId52"/>
    <p:sldId id="1272" r:id="rId53"/>
  </p:sldIdLst>
  <p:sldSz cx="9144000" cy="5143500" type="screen16x9"/>
  <p:notesSz cx="6858000" cy="9144000"/>
  <p:custDataLst>
    <p:tags r:id="rId56"/>
  </p:custDataLst>
  <p:defaultText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FE8"/>
    <a:srgbClr val="CA0001"/>
    <a:srgbClr val="BCBCBC"/>
    <a:srgbClr val="58B46E"/>
    <a:srgbClr val="00DAD0"/>
    <a:srgbClr val="980001"/>
    <a:srgbClr val="C4C4C4"/>
    <a:srgbClr val="82D6E1"/>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4434" autoAdjust="0"/>
  </p:normalViewPr>
  <p:slideViewPr>
    <p:cSldViewPr snapToGrid="0">
      <p:cViewPr varScale="1">
        <p:scale>
          <a:sx n="97" d="100"/>
          <a:sy n="97" d="100"/>
        </p:scale>
        <p:origin x="588" y="84"/>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26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9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265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5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98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222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91728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428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53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577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456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08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21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899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039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16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153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32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8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89534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7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14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65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42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92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9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89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B1D58-9E00-4EA0-BE40-E5F3EDE04F04}"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014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73360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654859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45259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169979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47</a:t>
            </a:fld>
            <a:endParaRPr lang="en-US"/>
          </a:p>
        </p:txBody>
      </p:sp>
    </p:spTree>
    <p:extLst>
      <p:ext uri="{BB962C8B-B14F-4D97-AF65-F5344CB8AC3E}">
        <p14:creationId xmlns:p14="http://schemas.microsoft.com/office/powerpoint/2010/main" val="3482966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025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025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364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22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41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23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4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787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377873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158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92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28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30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02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486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6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21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03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19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14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5490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275220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694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9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48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285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452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0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8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6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39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65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7040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1608182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559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403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270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797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21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24234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76509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399776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4208527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9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838076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2782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97166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476326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429345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1754880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73470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7" r:id="rId7"/>
    <p:sldLayoutId id="2147483666" r:id="rId8"/>
    <p:sldLayoutId id="2147483655" r:id="rId9"/>
    <p:sldLayoutId id="2147483656" r:id="rId10"/>
    <p:sldLayoutId id="2147483657" r:id="rId11"/>
    <p:sldLayoutId id="2147483658" r:id="rId12"/>
    <p:sldLayoutId id="2147483659"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2024/1/25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16122424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698"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D997B5FA-0921-464F-AAE1-844C04324D75}" type="datetimeFigureOut">
              <a:rPr lang="zh-CN" altLang="en-US" smtClean="0">
                <a:solidFill>
                  <a:prstClr val="black">
                    <a:tint val="75000"/>
                  </a:prstClr>
                </a:solidFill>
              </a:rPr>
              <a:pPr defTabSz="685715"/>
              <a:t>2024/1/25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565CE74E-AB26-4998-AD42-012C4C1AD076}" type="slidenum">
              <a:rPr lang="zh-CN" altLang="en-US" smtClean="0">
                <a:solidFill>
                  <a:prstClr val="black">
                    <a:tint val="75000"/>
                  </a:prstClr>
                </a:solidFill>
              </a:rPr>
              <a:pPr defTabSz="685715"/>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214877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715"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D997B5FA-0921-464F-AAE1-844C04324D75}" type="datetimeFigureOut">
              <a:rPr lang="zh-CN" altLang="en-US" smtClean="0">
                <a:solidFill>
                  <a:prstClr val="black">
                    <a:tint val="75000"/>
                  </a:prstClr>
                </a:solidFill>
              </a:rPr>
              <a:pPr defTabSz="685749"/>
              <a:t>2024/1/25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565CE74E-AB26-4998-AD42-012C4C1AD076}" type="slidenum">
              <a:rPr lang="zh-CN" altLang="en-US" smtClean="0">
                <a:solidFill>
                  <a:prstClr val="black">
                    <a:tint val="75000"/>
                  </a:prstClr>
                </a:solidFill>
              </a:rPr>
              <a:pPr defTabSz="685749"/>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1544032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DE1C94C-8720-4F7C-97B2-FE0F6F79682F}" type="datetimeFigureOut">
              <a:rPr lang="en-US" smtClean="0">
                <a:solidFill>
                  <a:prstClr val="black">
                    <a:tint val="75000"/>
                  </a:prstClr>
                </a:solidFill>
              </a:rPr>
              <a:pPr defTabSz="342900"/>
              <a:t>1/25/2024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F56366D6-058E-46CB-B6D2-81105A2C222F}"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009129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hemeOverride" Target="../theme/themeOverride4.xml"/><Relationship Id="rId5" Type="http://schemas.openxmlformats.org/officeDocument/2006/relationships/image" Target="../media/image8.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hemeOverride" Target="../theme/themeOverride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jp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18" Type="http://schemas.openxmlformats.org/officeDocument/2006/relationships/image" Target="../media/image39.png"/><Relationship Id="rId3" Type="http://schemas.openxmlformats.org/officeDocument/2006/relationships/image" Target="../media/image30.png"/><Relationship Id="rId21" Type="http://schemas.microsoft.com/office/2007/relationships/hdphoto" Target="../media/hdphoto9.wdp"/><Relationship Id="rId7" Type="http://schemas.microsoft.com/office/2007/relationships/hdphoto" Target="../media/hdphoto3.wdp"/><Relationship Id="rId12" Type="http://schemas.openxmlformats.org/officeDocument/2006/relationships/image" Target="../media/image36.png"/><Relationship Id="rId17" Type="http://schemas.microsoft.com/office/2007/relationships/hdphoto" Target="../media/hdphoto7.wdp"/><Relationship Id="rId25" Type="http://schemas.openxmlformats.org/officeDocument/2006/relationships/image" Target="../media/image43.png"/><Relationship Id="rId2" Type="http://schemas.openxmlformats.org/officeDocument/2006/relationships/notesSlide" Target="../notesSlides/notesSlide28.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58.xml"/><Relationship Id="rId6" Type="http://schemas.openxmlformats.org/officeDocument/2006/relationships/image" Target="../media/image32.png"/><Relationship Id="rId11" Type="http://schemas.microsoft.com/office/2007/relationships/hdphoto" Target="../media/hdphoto4.wdp"/><Relationship Id="rId24" Type="http://schemas.openxmlformats.org/officeDocument/2006/relationships/slide" Target="slide28.xml"/><Relationship Id="rId5" Type="http://schemas.microsoft.com/office/2007/relationships/hdphoto" Target="../media/hdphoto2.wdp"/><Relationship Id="rId15" Type="http://schemas.microsoft.com/office/2007/relationships/hdphoto" Target="../media/hdphoto6.wdp"/><Relationship Id="rId23" Type="http://schemas.openxmlformats.org/officeDocument/2006/relationships/image" Target="../media/image42.png"/><Relationship Id="rId10" Type="http://schemas.openxmlformats.org/officeDocument/2006/relationships/image" Target="../media/image35.png"/><Relationship Id="rId19" Type="http://schemas.microsoft.com/office/2007/relationships/hdphoto" Target="../media/hdphoto8.wdp"/><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7.png"/><Relationship Id="rId22"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4.jp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image" Target="../media/image46.png"/><Relationship Id="rId5" Type="http://schemas.microsoft.com/office/2007/relationships/hdphoto" Target="../media/hdphoto10.wdp"/><Relationship Id="rId10" Type="http://schemas.openxmlformats.org/officeDocument/2006/relationships/image" Target="../media/image42.png"/><Relationship Id="rId4" Type="http://schemas.openxmlformats.org/officeDocument/2006/relationships/image" Target="../media/image45.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openxmlformats.org/officeDocument/2006/relationships/image" Target="../media/image38.png"/><Relationship Id="rId26" Type="http://schemas.openxmlformats.org/officeDocument/2006/relationships/image" Target="../media/image48.png"/><Relationship Id="rId39" Type="http://schemas.openxmlformats.org/officeDocument/2006/relationships/slide" Target="slide37.xml"/><Relationship Id="rId3" Type="http://schemas.openxmlformats.org/officeDocument/2006/relationships/slideLayout" Target="../slideLayouts/slideLayout58.xml"/><Relationship Id="rId21" Type="http://schemas.microsoft.com/office/2007/relationships/hdphoto" Target="../media/hdphoto8.wdp"/><Relationship Id="rId34" Type="http://schemas.openxmlformats.org/officeDocument/2006/relationships/slide" Target="slide34.xml"/><Relationship Id="rId42" Type="http://schemas.openxmlformats.org/officeDocument/2006/relationships/image" Target="../media/image41.png"/><Relationship Id="rId7" Type="http://schemas.microsoft.com/office/2007/relationships/hdphoto" Target="../media/hdphoto2.wdp"/><Relationship Id="rId12" Type="http://schemas.openxmlformats.org/officeDocument/2006/relationships/image" Target="../media/image35.png"/><Relationship Id="rId17" Type="http://schemas.microsoft.com/office/2007/relationships/hdphoto" Target="../media/hdphoto6.wdp"/><Relationship Id="rId25" Type="http://schemas.microsoft.com/office/2007/relationships/hdphoto" Target="../media/hdphoto11.wdp"/><Relationship Id="rId33" Type="http://schemas.openxmlformats.org/officeDocument/2006/relationships/image" Target="../media/image55.png"/><Relationship Id="rId38" Type="http://schemas.openxmlformats.org/officeDocument/2006/relationships/slide" Target="slide36.xml"/><Relationship Id="rId2" Type="http://schemas.openxmlformats.org/officeDocument/2006/relationships/audio" Target="../media/media2.mp3"/><Relationship Id="rId16" Type="http://schemas.openxmlformats.org/officeDocument/2006/relationships/image" Target="../media/image37.png"/><Relationship Id="rId20" Type="http://schemas.openxmlformats.org/officeDocument/2006/relationships/image" Target="../media/image39.png"/><Relationship Id="rId29" Type="http://schemas.openxmlformats.org/officeDocument/2006/relationships/image" Target="../media/image51.png"/><Relationship Id="rId41" Type="http://schemas.openxmlformats.org/officeDocument/2006/relationships/slide" Target="slide41.xml"/><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4.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slide" Target="slide39.xml"/><Relationship Id="rId40" Type="http://schemas.openxmlformats.org/officeDocument/2006/relationships/slide" Target="slide40.xml"/><Relationship Id="rId45" Type="http://schemas.openxmlformats.org/officeDocument/2006/relationships/image" Target="../media/image47.png"/><Relationship Id="rId5" Type="http://schemas.openxmlformats.org/officeDocument/2006/relationships/image" Target="../media/image30.pn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50.png"/><Relationship Id="rId36" Type="http://schemas.openxmlformats.org/officeDocument/2006/relationships/slide" Target="slide35.xml"/><Relationship Id="rId10" Type="http://schemas.openxmlformats.org/officeDocument/2006/relationships/image" Target="../media/image33.png"/><Relationship Id="rId19" Type="http://schemas.microsoft.com/office/2007/relationships/hdphoto" Target="../media/hdphoto7.wdp"/><Relationship Id="rId31" Type="http://schemas.openxmlformats.org/officeDocument/2006/relationships/image" Target="../media/image53.png"/><Relationship Id="rId44" Type="http://schemas.openxmlformats.org/officeDocument/2006/relationships/slide" Target="slide42.xml"/><Relationship Id="rId4" Type="http://schemas.openxmlformats.org/officeDocument/2006/relationships/notesSlide" Target="../notesSlides/notesSlide30.xml"/><Relationship Id="rId9" Type="http://schemas.microsoft.com/office/2007/relationships/hdphoto" Target="../media/hdphoto3.wdp"/><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slide" Target="slide38.xml"/><Relationship Id="rId43"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slide" Target="slide29.xml"/><Relationship Id="rId5" Type="http://schemas.microsoft.com/office/2007/relationships/hdphoto" Target="../media/hdphoto12.wdp"/><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58.xml"/><Relationship Id="rId6" Type="http://schemas.openxmlformats.org/officeDocument/2006/relationships/slide" Target="slide33.xml"/><Relationship Id="rId5" Type="http://schemas.microsoft.com/office/2007/relationships/hdphoto" Target="../media/hdphoto12.wdp"/><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3668690" y="617119"/>
            <a:ext cx="1999562" cy="707874"/>
          </a:xfrm>
          <a:prstGeom prst="rect">
            <a:avLst/>
          </a:prstGeom>
          <a:noFill/>
        </p:spPr>
        <p:txBody>
          <a:bodyPr wrap="none" lIns="91428" tIns="45714" rIns="91428" bIns="45714" rtlCol="0">
            <a:spAutoFit/>
            <a:scene3d>
              <a:camera prst="obliqueTopLeft"/>
              <a:lightRig rig="threePt" dir="t"/>
            </a:scene3d>
          </a:bodyPr>
          <a:lstStyle/>
          <a:p>
            <a:r>
              <a:rPr lang="en-US" sz="4000" b="1" dirty="0" err="1">
                <a:latin typeface="Times New Roman" pitchFamily="18" charset="0"/>
                <a:cs typeface="Times New Roman" pitchFamily="18" charset="0"/>
              </a:rPr>
              <a:t>Tiết</a:t>
            </a:r>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79: </a:t>
            </a:r>
            <a:endParaRPr lang="en-US" sz="4000" b="1" dirty="0">
              <a:latin typeface="Times New Roman" pitchFamily="18" charset="0"/>
              <a:cs typeface="Times New Roman" pitchFamily="18" charset="0"/>
            </a:endParaRPr>
          </a:p>
        </p:txBody>
      </p:sp>
      <p:sp>
        <p:nvSpPr>
          <p:cNvPr id="13" name="TextBox 12"/>
          <p:cNvSpPr txBox="1"/>
          <p:nvPr/>
        </p:nvSpPr>
        <p:spPr>
          <a:xfrm>
            <a:off x="1385647" y="1585496"/>
            <a:ext cx="6778299" cy="718454"/>
          </a:xfrm>
          <a:prstGeom prst="rect">
            <a:avLst/>
          </a:prstGeom>
          <a:noFill/>
        </p:spPr>
        <p:txBody>
          <a:bodyPr wrap="square" lIns="91428" tIns="45714" rIns="91428" bIns="45714" rtlCol="0">
            <a:spAutoFit/>
            <a:scene3d>
              <a:camera prst="obliqueTopRight"/>
              <a:lightRig rig="threePt" dir="t"/>
            </a:scene3d>
          </a:bodyPr>
          <a:lstStyle/>
          <a:p>
            <a:pPr algn="ctr">
              <a:lnSpc>
                <a:spcPct val="107000"/>
              </a:lnSpc>
            </a:pPr>
            <a:r>
              <a:rPr lang="en-US" sz="4000" b="1" dirty="0">
                <a:latin typeface="Times New Roman"/>
                <a:ea typeface="Calibri"/>
                <a:cs typeface="Times New Roman"/>
              </a:rPr>
              <a:t>THỰC HÀNH TIẾNG </a:t>
            </a:r>
            <a:r>
              <a:rPr lang="en-US" sz="4000" b="1" dirty="0" smtClean="0">
                <a:latin typeface="Times New Roman"/>
                <a:ea typeface="Calibri"/>
                <a:cs typeface="Times New Roman"/>
              </a:rPr>
              <a:t>VIỆT</a:t>
            </a:r>
            <a:endParaRPr lang="en-US" sz="3200" dirty="0">
              <a:latin typeface="Calibri"/>
              <a:ea typeface="Calibri"/>
              <a:cs typeface="Times New Roman"/>
            </a:endParaRPr>
          </a:p>
        </p:txBody>
      </p:sp>
      <p:sp>
        <p:nvSpPr>
          <p:cNvPr id="3" name="TextBox 2"/>
          <p:cNvSpPr txBox="1"/>
          <p:nvPr/>
        </p:nvSpPr>
        <p:spPr>
          <a:xfrm>
            <a:off x="1981200" y="2635574"/>
            <a:ext cx="604520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GIÁO VIÊN: NGUYỄN QUỲNH TRANG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3266861" y="1903201"/>
            <a:ext cx="3033699" cy="162156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endParaRPr lang="en-US" sz="24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6767734" y="3242529"/>
            <a:ext cx="2177229" cy="87714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kê</a:t>
            </a:r>
            <a:r>
              <a:rPr lang="en-US" sz="2400" b="1" dirty="0">
                <a:latin typeface="Times New Roman" panose="02020603050405020304" pitchFamily="18" charset="0"/>
                <a:cs typeface="Times New Roman" panose="02020603050405020304" pitchFamily="18" charset="0"/>
              </a:rPr>
              <a:t>.</a:t>
            </a:r>
          </a:p>
        </p:txBody>
      </p:sp>
      <p:sp>
        <p:nvSpPr>
          <p:cNvPr id="13" name="Rounded Rectangle 12"/>
          <p:cNvSpPr/>
          <p:nvPr/>
        </p:nvSpPr>
        <p:spPr>
          <a:xfrm>
            <a:off x="6710243" y="759111"/>
            <a:ext cx="2292213" cy="78726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đẳng</a:t>
            </a:r>
            <a:endParaRPr lang="en-US" sz="24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090" y1="18653" x2="57090" y2="18653"/>
                        <a14:foregroundMark x1="56343" y1="20207" x2="56343" y2="20207"/>
                        <a14:foregroundMark x1="54104" y1="59585" x2="54104" y2="59585"/>
                        <a14:foregroundMark x1="54104" y1="59585" x2="54104" y2="59585"/>
                        <a14:foregroundMark x1="51119" y1="51813" x2="51119" y2="51813"/>
                      </a14:backgroundRemoval>
                    </a14:imgEffect>
                  </a14:imgLayer>
                </a14:imgProps>
              </a:ext>
            </a:extLst>
          </a:blip>
          <a:stretch>
            <a:fillRect/>
          </a:stretch>
        </p:blipFill>
        <p:spPr>
          <a:xfrm>
            <a:off x="3951036" y="577859"/>
            <a:ext cx="1212329" cy="8730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26" name="Straight Arrow Connector 25"/>
          <p:cNvCxnSpPr/>
          <p:nvPr/>
        </p:nvCxnSpPr>
        <p:spPr>
          <a:xfrm>
            <a:off x="2677461" y="2704429"/>
            <a:ext cx="589400" cy="9553"/>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300560" y="1546379"/>
            <a:ext cx="409683" cy="94275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91381" y="2693131"/>
            <a:ext cx="874658" cy="47285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9207" y="1903201"/>
            <a:ext cx="2548546" cy="162156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DẤU CHẤM PHẨY</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31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3221858" y="2443856"/>
            <a:ext cx="5776956" cy="769429"/>
          </a:xfrm>
          <a:prstGeom prst="rect">
            <a:avLst/>
          </a:prstGeom>
          <a:noFill/>
        </p:spPr>
        <p:txBody>
          <a:bodyPr vert="horz" wrap="square" lIns="91428" tIns="45714" rIns="91428" bIns="45714" rtlCol="0">
            <a:spAutoFit/>
          </a:bodyP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II. </a:t>
            </a:r>
            <a:r>
              <a:rPr kumimoji="0" lang="en-US" altLang="zh-CN" sz="44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Luyện</a:t>
            </a:r>
            <a:r>
              <a:rPr kumimoji="0" lang="en-US" altLang="zh-CN" sz="4400" b="1" i="0" u="none" strike="noStrike" kern="1200" cap="none" spc="0" normalizeH="0" noProof="0" dirty="0">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 </a:t>
            </a:r>
            <a:r>
              <a:rPr kumimoji="0" lang="en-US" altLang="zh-CN" sz="4400" b="1" i="0" u="none" strike="noStrike" kern="1200" cap="none" spc="0" normalizeH="0" noProof="0" dirty="0" err="1">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tập</a:t>
            </a:r>
            <a:endParaRPr kumimoji="0" lang="zh-CN" altLang="en-US" sz="4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27761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3324820" y="107721"/>
            <a:ext cx="5366897" cy="954107"/>
          </a:xfrm>
          <a:prstGeom prst="rect">
            <a:avLst/>
          </a:prstGeom>
        </p:spPr>
        <p:txBody>
          <a:bodyPr wrap="square">
            <a:spAutoFit/>
          </a:bodyPr>
          <a:lstStyle/>
          <a:p>
            <a:pPr algn="ct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Tìm</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và</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cho</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biết</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công</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dụng</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của</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dấu</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chấm</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phẩy</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trong</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đoạn</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văn</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dirty="0" err="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sau</a:t>
            </a:r>
            <a:r>
              <a:rPr lang="en-US" sz="28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a:t>
            </a:r>
            <a:endParaRPr lang="en-US" sz="2800" dirty="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5" name="Rectangle 4"/>
          <p:cNvSpPr/>
          <p:nvPr/>
        </p:nvSpPr>
        <p:spPr>
          <a:xfrm>
            <a:off x="1115617" y="1326865"/>
            <a:ext cx="6755449" cy="2308324"/>
          </a:xfrm>
          <a:prstGeom prst="rect">
            <a:avLst/>
          </a:prstGeom>
        </p:spPr>
        <p:txBody>
          <a:bodyPr wrap="square">
            <a:spAutoFit/>
          </a:bodyPr>
          <a:lstStyle/>
          <a:p>
            <a:pPr algn="just"/>
            <a:r>
              <a:rPr lang="en-US" sz="2400"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400" i="1" dirty="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Một 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400" i="1" dirty="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60392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45278" y="46135"/>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1: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4" name="Rectangle 3"/>
          <p:cNvSpPr/>
          <p:nvPr/>
        </p:nvSpPr>
        <p:spPr>
          <a:xfrm>
            <a:off x="2141228" y="630910"/>
            <a:ext cx="6845456"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a:t>
            </a:r>
          </a:p>
        </p:txBody>
      </p:sp>
      <p:sp>
        <p:nvSpPr>
          <p:cNvPr id="5" name="Rectangle 4"/>
          <p:cNvSpPr/>
          <p:nvPr/>
        </p:nvSpPr>
        <p:spPr>
          <a:xfrm>
            <a:off x="2081132" y="1856314"/>
            <a:ext cx="6781089" cy="830997"/>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 Một người ở miền biển, tài năng cũng không kém: gọi gió, gió đến; hô mưa, mưa về</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1681317" y="2687311"/>
            <a:ext cx="6359472" cy="830997"/>
          </a:xfrm>
          <a:prstGeom prst="rect">
            <a:avLst/>
          </a:prstGeom>
        </p:spPr>
        <p:txBody>
          <a:bodyPr wrap="square">
            <a:spAutoFit/>
          </a:bodyPr>
          <a:lstStyle/>
          <a:p>
            <a:pPr lvl="0" algn="just"/>
            <a:r>
              <a:rPr lang="en-US" sz="2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Tác dụng: Dấu chấm phẩy dùng để đánh dấu ranh giới </a:t>
            </a:r>
            <a:r>
              <a:rPr lang="vi-VN" sz="2400" dirty="0" smtClean="0">
                <a:solidFill>
                  <a:srgbClr val="000000"/>
                </a:solidFill>
                <a:latin typeface="Times New Roman" panose="02020603050405020304" pitchFamily="18" charset="0"/>
                <a:cs typeface="Times New Roman" panose="02020603050405020304" pitchFamily="18" charset="0"/>
              </a:rPr>
              <a:t>giữa</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các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bộ</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phận</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trong</a:t>
            </a:r>
            <a:r>
              <a:rPr lang="en-US" sz="2400" dirty="0" smtClean="0">
                <a:solidFill>
                  <a:srgbClr val="000000"/>
                </a:solidFill>
                <a:latin typeface="Times New Roman" panose="02020603050405020304" pitchFamily="18" charset="0"/>
                <a:cs typeface="Times New Roman" panose="02020603050405020304" pitchFamily="18" charset="0"/>
              </a:rPr>
              <a:t> 1 </a:t>
            </a:r>
            <a:r>
              <a:rPr lang="en-US" sz="2400" dirty="0" err="1" smtClean="0">
                <a:solidFill>
                  <a:srgbClr val="000000"/>
                </a:solidFill>
                <a:latin typeface="Times New Roman" panose="02020603050405020304" pitchFamily="18" charset="0"/>
                <a:cs typeface="Times New Roman" panose="02020603050405020304" pitchFamily="18" charset="0"/>
              </a:rPr>
              <a:t>chuỗi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liệt</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kê</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7" name="Oval 6"/>
          <p:cNvSpPr/>
          <p:nvPr/>
        </p:nvSpPr>
        <p:spPr>
          <a:xfrm>
            <a:off x="6233652" y="1089366"/>
            <a:ext cx="255639" cy="3441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94605" y="2343182"/>
            <a:ext cx="255639" cy="3441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06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22789" y="127820"/>
            <a:ext cx="8986682"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BÀI TẬP 2: </a:t>
            </a:r>
            <a:r>
              <a:rPr lang="en-US" sz="2400" b="1" dirty="0" err="1" smtClean="0">
                <a:latin typeface="Times New Roman" panose="02020603050405020304" pitchFamily="18" charset="0"/>
                <a:cs typeface="Times New Roman" panose="02020603050405020304" pitchFamily="18" charset="0"/>
              </a:rPr>
              <a:t>Làm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tập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sau</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44492874"/>
              </p:ext>
            </p:extLst>
          </p:nvPr>
        </p:nvGraphicFramePr>
        <p:xfrm>
          <a:off x="353962" y="589485"/>
          <a:ext cx="8495070" cy="3591641"/>
        </p:xfrm>
        <a:graphic>
          <a:graphicData uri="http://schemas.openxmlformats.org/drawingml/2006/table">
            <a:tbl>
              <a:tblPr firstRow="1" firstCol="1" bandRow="1">
                <a:tableStyleId>{5940675A-B579-460E-94D1-54222C63F5DA}</a:tableStyleId>
              </a:tblPr>
              <a:tblGrid>
                <a:gridCol w="7226709">
                  <a:extLst>
                    <a:ext uri="{9D8B030D-6E8A-4147-A177-3AD203B41FA5}">
                      <a16:colId xmlns:a16="http://schemas.microsoft.com/office/drawing/2014/main" val="906415146"/>
                    </a:ext>
                  </a:extLst>
                </a:gridCol>
                <a:gridCol w="1268361">
                  <a:extLst>
                    <a:ext uri="{9D8B030D-6E8A-4147-A177-3AD203B41FA5}">
                      <a16:colId xmlns:a16="http://schemas.microsoft.com/office/drawing/2014/main" val="2251069997"/>
                    </a:ext>
                  </a:extLst>
                </a:gridCol>
              </a:tblGrid>
              <a:tr h="110950">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627" marR="30627" marT="0" marB="0"/>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TÁC DỤNG</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627" marR="30627" marT="0" marB="0"/>
                </a:tc>
                <a:extLst>
                  <a:ext uri="{0D108BD9-81ED-4DB2-BD59-A6C34878D82A}">
                    <a16:rowId xmlns:a16="http://schemas.microsoft.com/office/drawing/2014/main" val="4136691984"/>
                  </a:ext>
                </a:extLst>
              </a:tr>
              <a:tr h="876992">
                <a:tc>
                  <a:txBody>
                    <a:bodyPr/>
                    <a:lstStyle/>
                    <a:p>
                      <a:pPr>
                        <a:lnSpc>
                          <a:spcPct val="107000"/>
                        </a:lnSpc>
                        <a:spcAft>
                          <a:spcPts val="0"/>
                        </a:spcAft>
                      </a:pPr>
                      <a:r>
                        <a:rPr lang="vi-VN" sz="1800" dirty="0">
                          <a:effectLst/>
                          <a:latin typeface="Times New Roman" panose="02020603050405020304" pitchFamily="18" charset="0"/>
                          <a:cs typeface="Times New Roman" panose="02020603050405020304" pitchFamily="18" charset="0"/>
                        </a:rPr>
                        <a:t>a) Dưới ánh trăng này, dòng thác nước sẽ đổ xuống làm chạy máy phát điện; ở giữa biển rộng, cờ đỏ sao vàng phấp phới bay trên những con tàu lớn.</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1800" dirty="0">
                          <a:effectLst/>
                          <a:latin typeface="Times New Roman" panose="02020603050405020304" pitchFamily="18" charset="0"/>
                          <a:cs typeface="Times New Roman" panose="02020603050405020304" pitchFamily="18" charset="0"/>
                        </a:rPr>
                        <a:t>(Thép Mới</a:t>
                      </a:r>
                      <a:r>
                        <a:rPr lang="vi-VN" sz="1800" dirty="0" smtClean="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cs typeface="Times New Roman" panose="02020603050405020304" pitchFamily="18" charset="0"/>
                      </a:endParaRPr>
                    </a:p>
                  </a:txBody>
                  <a:tcPr marL="30627" marR="30627" marT="0" marB="0"/>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txBody>
                  <a:tcPr marL="30627" marR="30627" marT="0" marB="0"/>
                </a:tc>
                <a:extLst>
                  <a:ext uri="{0D108BD9-81ED-4DB2-BD59-A6C34878D82A}">
                    <a16:rowId xmlns:a16="http://schemas.microsoft.com/office/drawing/2014/main" val="1496923004"/>
                  </a:ext>
                </a:extLst>
              </a:tr>
              <a:tr h="1220450">
                <a:tc>
                  <a:txBody>
                    <a:bodyPr/>
                    <a:lstStyle/>
                    <a:p>
                      <a:pPr>
                        <a:lnSpc>
                          <a:spcPct val="107000"/>
                        </a:lnSpc>
                        <a:spcAft>
                          <a:spcPts val="0"/>
                        </a:spcAft>
                      </a:pPr>
                      <a:r>
                        <a:rPr lang="vi-VN" sz="1800" dirty="0">
                          <a:effectLst/>
                          <a:latin typeface="Times New Roman" panose="02020603050405020304" pitchFamily="18" charset="0"/>
                          <a:cs typeface="Times New Roman" panose="02020603050405020304" pitchFamily="18" charset="0"/>
                        </a:rPr>
                        <a:t>b) Con sông Thái Bình quanh năm vỗ sóng òm ọp vào sườn bãi và ngày ngày vẫn mang phù sa bồi cho bãi thêm rộng; nhưng mỗi năm vào mùa nước, cũng con sông Thái Bình mang nước lũ về làm ngập hết cả bãi Soi.</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1800" dirty="0">
                          <a:effectLst/>
                          <a:latin typeface="Times New Roman" panose="02020603050405020304" pitchFamily="18" charset="0"/>
                          <a:cs typeface="Times New Roman" panose="02020603050405020304" pitchFamily="18" charset="0"/>
                        </a:rPr>
                        <a:t>(Đào Vũ) </a:t>
                      </a:r>
                      <a:endParaRPr lang="en-US" sz="1600" dirty="0">
                        <a:effectLst/>
                        <a:latin typeface="Times New Roman" panose="02020603050405020304" pitchFamily="18" charset="0"/>
                        <a:cs typeface="Times New Roman" panose="02020603050405020304" pitchFamily="18" charset="0"/>
                      </a:endParaRPr>
                    </a:p>
                  </a:txBody>
                  <a:tcPr marL="30627" marR="30627" marT="0" marB="0"/>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txBody>
                  <a:tcPr marL="30627" marR="30627" marT="0" marB="0"/>
                </a:tc>
                <a:extLst>
                  <a:ext uri="{0D108BD9-81ED-4DB2-BD59-A6C34878D82A}">
                    <a16:rowId xmlns:a16="http://schemas.microsoft.com/office/drawing/2014/main" val="3170981228"/>
                  </a:ext>
                </a:extLst>
              </a:tr>
              <a:tr h="1220450">
                <a:tc>
                  <a:txBody>
                    <a:bodyPr/>
                    <a:lstStyle/>
                    <a:p>
                      <a:pPr>
                        <a:lnSpc>
                          <a:spcPct val="107000"/>
                        </a:lnSpc>
                        <a:spcAft>
                          <a:spcPts val="0"/>
                        </a:spcAft>
                      </a:pPr>
                      <a:r>
                        <a:rPr lang="vi-VN" sz="1800" dirty="0">
                          <a:effectLst/>
                          <a:latin typeface="Times New Roman" panose="02020603050405020304" pitchFamily="18" charset="0"/>
                          <a:cs typeface="Times New Roman" panose="02020603050405020304" pitchFamily="18" charset="0"/>
                        </a:rPr>
                        <a:t>c) Có kẻ nói từ khi các thi sĩ ca tụng cảnh núi non, hoa cỏ, núi non, hoa cỏ trông mới đẹp; từ khi có người lấy tiếng chim kêu, tiếng suối chảy làm đề ngâm vịnh, tiếng chim, tiếng suối nghe mới hay.</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1800" dirty="0">
                          <a:effectLst/>
                          <a:latin typeface="Times New Roman" panose="02020603050405020304" pitchFamily="18" charset="0"/>
                          <a:cs typeface="Times New Roman" panose="02020603050405020304" pitchFamily="18" charset="0"/>
                        </a:rPr>
                        <a:t>(Hoài Thanh</a:t>
                      </a:r>
                      <a:r>
                        <a:rPr lang="vi-VN" sz="1800" dirty="0" smtClean="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cs typeface="Times New Roman" panose="02020603050405020304" pitchFamily="18" charset="0"/>
                      </a:endParaRPr>
                    </a:p>
                  </a:txBody>
                  <a:tcPr marL="30627" marR="30627" marT="0" marB="0"/>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txBody>
                  <a:tcPr marL="30627" marR="30627" marT="0" marB="0"/>
                </a:tc>
                <a:extLst>
                  <a:ext uri="{0D108BD9-81ED-4DB2-BD59-A6C34878D82A}">
                    <a16:rowId xmlns:a16="http://schemas.microsoft.com/office/drawing/2014/main" val="3502026467"/>
                  </a:ext>
                </a:extLst>
              </a:tr>
            </a:tbl>
          </a:graphicData>
        </a:graphic>
      </p:graphicFrame>
    </p:spTree>
    <p:extLst>
      <p:ext uri="{BB962C8B-B14F-4D97-AF65-F5344CB8AC3E}">
        <p14:creationId xmlns:p14="http://schemas.microsoft.com/office/powerpoint/2010/main" val="1467818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99186" y="583993"/>
            <a:ext cx="5727291" cy="3785652"/>
          </a:xfrm>
          <a:prstGeom prst="rect">
            <a:avLst/>
          </a:prstGeom>
        </p:spPr>
        <p:txBody>
          <a:bodyPr wrap="square">
            <a:spAutoFit/>
          </a:bodyPr>
          <a:lstStyle/>
          <a:p>
            <a:r>
              <a:rPr lang="en-US" sz="2400" b="1" dirty="0" err="1">
                <a:solidFill>
                  <a:srgbClr val="000000"/>
                </a:solidFill>
                <a:latin typeface="Times New Roman" panose="02020603050405020304" pitchFamily="18" charset="0"/>
                <a:cs typeface="Times New Roman" panose="02020603050405020304" pitchFamily="18" charset="0"/>
              </a:rPr>
              <a:t>Công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dụng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dấu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chấm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phẩy</a:t>
            </a:r>
            <a:r>
              <a:rPr lang="en-US" sz="2400" b="1" dirty="0">
                <a:solidFill>
                  <a:srgbClr val="000000"/>
                </a:solidFill>
                <a:latin typeface="Times New Roman" panose="02020603050405020304" pitchFamily="18" charset="0"/>
                <a:cs typeface="Times New Roman" panose="02020603050405020304" pitchFamily="18" charset="0"/>
              </a:rPr>
              <a:t>:</a:t>
            </a:r>
          </a:p>
          <a:p>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ghép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phức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tạp</a:t>
            </a:r>
            <a:r>
              <a:rPr lang="en-US" sz="2400" dirty="0">
                <a:solidFill>
                  <a:srgbClr val="000000"/>
                </a:solidFill>
                <a:latin typeface="Times New Roman" panose="02020603050405020304" pitchFamily="18" charset="0"/>
                <a:cs typeface="Times New Roman" panose="02020603050405020304" pitchFamily="18" charset="0"/>
              </a:rPr>
              <a:t>.</a:t>
            </a:r>
          </a:p>
          <a:p>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ghép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phức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tạp</a:t>
            </a:r>
            <a:r>
              <a:rPr lang="en-US" sz="2400" dirty="0">
                <a:solidFill>
                  <a:srgbClr val="000000"/>
                </a:solidFill>
                <a:latin typeface="Times New Roman" panose="02020603050405020304" pitchFamily="18" charset="0"/>
                <a:cs typeface="Times New Roman" panose="02020603050405020304" pitchFamily="18" charset="0"/>
              </a:rPr>
              <a:t>.</a:t>
            </a:r>
          </a:p>
          <a:p>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bộ</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chuỗi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phức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tạp</a:t>
            </a:r>
            <a:r>
              <a:rPr lang="en-US" sz="2400" dirty="0">
                <a:solidFill>
                  <a:srgbClr val="000000"/>
                </a:solidFill>
                <a:latin typeface="Times New Roman" panose="02020603050405020304" pitchFamily="18" charset="0"/>
                <a:cs typeface="Times New Roman" panose="02020603050405020304" pitchFamily="18" charset="0"/>
              </a:rPr>
              <a:t>.</a:t>
            </a:r>
          </a:p>
          <a:p>
            <a:r>
              <a:rPr lang="en-US" sz="2400" dirty="0">
                <a:solidFill>
                  <a:srgbClr val="000000"/>
                </a:solidFill>
                <a:latin typeface="Times New Roman" panose="02020603050405020304" pitchFamily="18" charset="0"/>
                <a:cs typeface="Times New Roman" panose="02020603050405020304" pitchFamily="18" charset="0"/>
              </a:rPr>
              <a:t/>
            </a:r>
            <a:br>
              <a:rPr lang="en-US" sz="2400" dirty="0">
                <a:solidFill>
                  <a:srgbClr val="000000"/>
                </a:solidFill>
                <a:latin typeface="Times New Roman" panose="02020603050405020304" pitchFamily="18" charset="0"/>
                <a:cs typeface="Times New Roman" panose="02020603050405020304" pitchFamily="18" charset="0"/>
              </a:rPr>
            </a:br>
            <a:r>
              <a:rPr lang="en-US" sz="2400" dirty="0">
                <a:solidFill>
                  <a:srgbClr val="000000"/>
                </a:solidFill>
                <a:latin typeface="Times New Roman" panose="02020603050405020304" pitchFamily="18" charset="0"/>
                <a:cs typeface="Times New Roman" panose="02020603050405020304" pitchFamily="18" charset="0"/>
              </a:rPr>
              <a:t/>
            </a:r>
            <a:br>
              <a:rPr lang="en-US" sz="2400" dirty="0">
                <a:solidFill>
                  <a:srgbClr val="000000"/>
                </a:solidFill>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986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3221858" y="2443856"/>
            <a:ext cx="5776956" cy="769429"/>
          </a:xfrm>
          <a:prstGeom prst="rect">
            <a:avLst/>
          </a:prstGeom>
          <a:noFill/>
        </p:spPr>
        <p:txBody>
          <a:bodyPr vert="horz" wrap="square" lIns="91428" tIns="45714" rIns="91428" bIns="45714" rtlCol="0">
            <a:spAutoFit/>
          </a:bodyP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rPr>
              <a:t>III. </a:t>
            </a:r>
            <a:r>
              <a:rPr lang="en-US" altLang="zh-CN" sz="4400" b="1" noProof="0" dirty="0" err="1" smtClean="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a:t>
            </a:r>
            <a:r>
              <a:rPr lang="en-US" altLang="zh-CN" sz="4400" b="1" noProof="0" dirty="0" smtClean="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4400" b="1" noProof="0" dirty="0" err="1" smtClean="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dụng</a:t>
            </a:r>
            <a:endParaRPr kumimoji="0" lang="zh-CN" altLang="en-US" sz="4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4161053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53258" y="104216"/>
            <a:ext cx="5696580" cy="830997"/>
          </a:xfrm>
          <a:prstGeom prst="rect">
            <a:avLst/>
          </a:prstGeom>
        </p:spPr>
        <p:txBody>
          <a:bodyPr wrap="square">
            <a:spAutoFit/>
          </a:bodyPr>
          <a:lstStyle/>
          <a:p>
            <a:pPr algn="just"/>
            <a:r>
              <a:rPr lang="en-US" sz="2400" b="1" dirty="0" err="1" smtClean="0">
                <a:solidFill>
                  <a:srgbClr val="000000"/>
                </a:solidFill>
                <a:latin typeface="Times New Roman" panose="02020603050405020304" pitchFamily="18" charset="0"/>
                <a:cs typeface="Times New Roman" panose="02020603050405020304" pitchFamily="18" charset="0"/>
              </a:rPr>
              <a:t>Làm</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việc</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theo</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nhóm</a:t>
            </a:r>
            <a:r>
              <a:rPr lang="en-US" sz="2400" b="1" dirty="0" smtClean="0">
                <a:solidFill>
                  <a:srgbClr val="000000"/>
                </a:solidFill>
                <a:latin typeface="Times New Roman" panose="02020603050405020304" pitchFamily="18" charset="0"/>
                <a:cs typeface="Times New Roman" panose="02020603050405020304" pitchFamily="18" charset="0"/>
              </a:rPr>
              <a:t> 4. </a:t>
            </a:r>
            <a:r>
              <a:rPr lang="en-US" sz="2400" b="1" dirty="0" err="1" smtClean="0">
                <a:solidFill>
                  <a:srgbClr val="000000"/>
                </a:solidFill>
                <a:latin typeface="Times New Roman" panose="02020603050405020304" pitchFamily="18" charset="0"/>
                <a:cs typeface="Times New Roman" panose="02020603050405020304" pitchFamily="18" charset="0"/>
              </a:rPr>
              <a:t>Viết</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đoạn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khoảng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smtClean="0">
                <a:solidFill>
                  <a:srgbClr val="000000"/>
                </a:solidFill>
                <a:latin typeface="Times New Roman" panose="02020603050405020304" pitchFamily="18" charset="0"/>
                <a:cs typeface="Times New Roman" panose="02020603050405020304" pitchFamily="18" charset="0"/>
              </a:rPr>
              <a:t>5 -7 </a:t>
            </a: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dùng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dấu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chấm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phẩy</a:t>
            </a:r>
            <a:r>
              <a:rPr lang="en-US" sz="2400" b="1" dirty="0">
                <a:solidFill>
                  <a:srgbClr val="000000"/>
                </a:solidFill>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4" name="Cloud Callout 3"/>
          <p:cNvSpPr/>
          <p:nvPr/>
        </p:nvSpPr>
        <p:spPr>
          <a:xfrm>
            <a:off x="4794189" y="1179319"/>
            <a:ext cx="3717422" cy="1717705"/>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viết đoạn văn chủ đề gì?</a:t>
            </a:r>
            <a:endParaRPr lang="en-US" sz="2800"/>
          </a:p>
        </p:txBody>
      </p:sp>
      <p:sp>
        <p:nvSpPr>
          <p:cNvPr id="5" name="Cloud Callout 4"/>
          <p:cNvSpPr/>
          <p:nvPr/>
        </p:nvSpPr>
        <p:spPr>
          <a:xfrm>
            <a:off x="4495088" y="973513"/>
            <a:ext cx="4247261" cy="2375729"/>
          </a:xfrm>
          <a:prstGeom prst="cloudCallout">
            <a:avLst>
              <a:gd name="adj1" fmla="val -37226"/>
              <a:gd name="adj2" fmla="val 80971"/>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kern="100">
                <a:latin typeface="Times New Roman" panose="02020603050405020304" pitchFamily="18" charset="0"/>
                <a:ea typeface="SimSun" panose="02010600030101010101" pitchFamily="2" charset="-122"/>
              </a:rPr>
              <a:t>Em dự định dùng dấu chấm phẩy ở chỗ nào, câu nào?</a:t>
            </a:r>
            <a:endParaRPr lang="en-US" sz="2800"/>
          </a:p>
        </p:txBody>
      </p:sp>
      <p:sp>
        <p:nvSpPr>
          <p:cNvPr id="7" name="Rectangle 6"/>
          <p:cNvSpPr/>
          <p:nvPr/>
        </p:nvSpPr>
        <p:spPr>
          <a:xfrm>
            <a:off x="192943" y="1288957"/>
            <a:ext cx="2398816" cy="415498"/>
          </a:xfrm>
          <a:prstGeom prst="rect">
            <a:avLst/>
          </a:prstGeom>
        </p:spPr>
        <p:txBody>
          <a:bodyPr wrap="square">
            <a:spAutoFit/>
          </a:bodyPr>
          <a:lstStyle/>
          <a:p>
            <a:pPr algn="just" defTabSz="685800"/>
            <a:r>
              <a:rPr lang="en-US" sz="2100" b="1" kern="100" dirty="0">
                <a:solidFill>
                  <a:prstClr val="black"/>
                </a:solidFill>
                <a:latin typeface="Times New Roman" panose="02020603050405020304" pitchFamily="18" charset="0"/>
                <a:ea typeface="SimSun" panose="02010600030101010101" pitchFamily="2" charset="-122"/>
              </a:rPr>
              <a:t>* </a:t>
            </a:r>
            <a:r>
              <a:rPr lang="en-US" sz="2100" b="1" kern="100" dirty="0" err="1">
                <a:solidFill>
                  <a:prstClr val="black"/>
                </a:solidFill>
                <a:latin typeface="Times New Roman" panose="02020603050405020304" pitchFamily="18" charset="0"/>
                <a:ea typeface="SimSun" panose="02010600030101010101" pitchFamily="2" charset="-122"/>
              </a:rPr>
              <a:t>Về</a:t>
            </a:r>
            <a:r>
              <a:rPr lang="en-US" sz="2100" b="1" kern="100" dirty="0">
                <a:solidFill>
                  <a:prstClr val="black"/>
                </a:solidFill>
                <a:latin typeface="Times New Roman" panose="02020603050405020304" pitchFamily="18" charset="0"/>
                <a:ea typeface="SimSun" panose="02010600030101010101" pitchFamily="2" charset="-122"/>
              </a:rPr>
              <a:t> </a:t>
            </a:r>
            <a:r>
              <a:rPr lang="en-US" sz="2100" b="1" kern="100" dirty="0" err="1">
                <a:solidFill>
                  <a:prstClr val="black"/>
                </a:solidFill>
                <a:latin typeface="Times New Roman" panose="02020603050405020304" pitchFamily="18" charset="0"/>
                <a:ea typeface="SimSun" panose="02010600030101010101" pitchFamily="2" charset="-122"/>
              </a:rPr>
              <a:t>hình</a:t>
            </a:r>
            <a:r>
              <a:rPr lang="en-US" sz="2100" b="1" kern="100" dirty="0">
                <a:solidFill>
                  <a:prstClr val="black"/>
                </a:solidFill>
                <a:latin typeface="Times New Roman" panose="02020603050405020304" pitchFamily="18" charset="0"/>
                <a:ea typeface="SimSun" panose="02010600030101010101" pitchFamily="2" charset="-122"/>
              </a:rPr>
              <a:t> </a:t>
            </a:r>
            <a:r>
              <a:rPr lang="en-US" sz="2100" b="1" kern="100" dirty="0" err="1">
                <a:solidFill>
                  <a:prstClr val="black"/>
                </a:solidFill>
                <a:latin typeface="Times New Roman" panose="02020603050405020304" pitchFamily="18" charset="0"/>
                <a:ea typeface="SimSun" panose="02010600030101010101" pitchFamily="2" charset="-122"/>
              </a:rPr>
              <a:t>thức</a:t>
            </a:r>
            <a:r>
              <a:rPr lang="en-US" sz="2100" b="1" kern="100" dirty="0">
                <a:solidFill>
                  <a:prstClr val="black"/>
                </a:solidFill>
                <a:latin typeface="Times New Roman" panose="02020603050405020304" pitchFamily="18" charset="0"/>
                <a:ea typeface="SimSun" panose="02010600030101010101" pitchFamily="2" charset="-122"/>
              </a:rPr>
              <a:t>:</a:t>
            </a:r>
            <a:endParaRPr lang="en-US" sz="2100" b="1" dirty="0">
              <a:solidFill>
                <a:prstClr val="black"/>
              </a:solidFill>
              <a:latin typeface="等线" panose="020F0502020204030204"/>
            </a:endParaRPr>
          </a:p>
        </p:txBody>
      </p:sp>
      <p:sp>
        <p:nvSpPr>
          <p:cNvPr id="8" name="Rectangle 7"/>
          <p:cNvSpPr/>
          <p:nvPr/>
        </p:nvSpPr>
        <p:spPr>
          <a:xfrm>
            <a:off x="273100" y="1681372"/>
            <a:ext cx="3939640" cy="415498"/>
          </a:xfrm>
          <a:prstGeom prst="rect">
            <a:avLst/>
          </a:prstGeom>
        </p:spPr>
        <p:txBody>
          <a:bodyPr wrap="square">
            <a:spAutoFit/>
          </a:bodyPr>
          <a:lstStyle/>
          <a:p>
            <a:pPr algn="just" defTabSz="685800"/>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Đảm</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bảo</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số</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câu</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theo</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quy</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định</a:t>
            </a:r>
            <a:r>
              <a:rPr lang="en-US" sz="2100" kern="100" dirty="0">
                <a:solidFill>
                  <a:prstClr val="black"/>
                </a:solidFill>
                <a:latin typeface="Times New Roman" panose="02020603050405020304" pitchFamily="18" charset="0"/>
                <a:ea typeface="SimSun" panose="02010600030101010101" pitchFamily="2" charset="-122"/>
              </a:rPr>
              <a:t>. </a:t>
            </a:r>
            <a:endParaRPr lang="en-US" sz="2100" dirty="0">
              <a:solidFill>
                <a:prstClr val="black"/>
              </a:solidFill>
              <a:latin typeface="等线" panose="020F0502020204030204"/>
            </a:endParaRPr>
          </a:p>
        </p:txBody>
      </p:sp>
      <p:sp>
        <p:nvSpPr>
          <p:cNvPr id="9" name="Rectangle 8"/>
          <p:cNvSpPr/>
          <p:nvPr/>
        </p:nvSpPr>
        <p:spPr>
          <a:xfrm>
            <a:off x="273099" y="2073787"/>
            <a:ext cx="4937168" cy="415498"/>
          </a:xfrm>
          <a:prstGeom prst="rect">
            <a:avLst/>
          </a:prstGeom>
        </p:spPr>
        <p:txBody>
          <a:bodyPr wrap="square">
            <a:spAutoFit/>
          </a:bodyPr>
          <a:lstStyle/>
          <a:p>
            <a:pPr algn="just" defTabSz="685800"/>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Đảm</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bảo</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chính</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tả</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quy</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tắc</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ngữ</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pháp</a:t>
            </a:r>
            <a:r>
              <a:rPr lang="en-US" sz="2100" kern="100" dirty="0">
                <a:solidFill>
                  <a:prstClr val="black"/>
                </a:solidFill>
                <a:latin typeface="Times New Roman" panose="02020603050405020304" pitchFamily="18" charset="0"/>
                <a:ea typeface="SimSun" panose="02010600030101010101" pitchFamily="2" charset="-122"/>
              </a:rPr>
              <a:t>. </a:t>
            </a:r>
            <a:endParaRPr lang="en-US" sz="2100" dirty="0">
              <a:solidFill>
                <a:prstClr val="black"/>
              </a:solidFill>
              <a:latin typeface="等线" panose="020F0502020204030204"/>
            </a:endParaRPr>
          </a:p>
        </p:txBody>
      </p:sp>
      <p:sp>
        <p:nvSpPr>
          <p:cNvPr id="10" name="Rectangle 9"/>
          <p:cNvSpPr/>
          <p:nvPr/>
        </p:nvSpPr>
        <p:spPr>
          <a:xfrm>
            <a:off x="353258" y="2479946"/>
            <a:ext cx="3939640" cy="415498"/>
          </a:xfrm>
          <a:prstGeom prst="rect">
            <a:avLst/>
          </a:prstGeom>
        </p:spPr>
        <p:txBody>
          <a:bodyPr wrap="square">
            <a:spAutoFit/>
          </a:bodyPr>
          <a:lstStyle/>
          <a:p>
            <a:pPr algn="just" defTabSz="685800"/>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Diễn</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đạt</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trong</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sáng</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phù</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hợp</a:t>
            </a:r>
            <a:r>
              <a:rPr lang="en-US" sz="2100" kern="100" dirty="0">
                <a:solidFill>
                  <a:prstClr val="black"/>
                </a:solidFill>
                <a:latin typeface="Times New Roman" panose="02020603050405020304" pitchFamily="18" charset="0"/>
                <a:ea typeface="SimSun" panose="02010600030101010101" pitchFamily="2" charset="-122"/>
              </a:rPr>
              <a:t>. </a:t>
            </a:r>
            <a:endParaRPr lang="en-US" sz="2100" dirty="0">
              <a:solidFill>
                <a:prstClr val="black"/>
              </a:solidFill>
              <a:latin typeface="等线" panose="020F0502020204030204"/>
            </a:endParaRPr>
          </a:p>
        </p:txBody>
      </p:sp>
      <p:sp>
        <p:nvSpPr>
          <p:cNvPr id="11" name="Rectangle 10"/>
          <p:cNvSpPr/>
          <p:nvPr/>
        </p:nvSpPr>
        <p:spPr>
          <a:xfrm>
            <a:off x="353258" y="2933744"/>
            <a:ext cx="3939640" cy="415498"/>
          </a:xfrm>
          <a:prstGeom prst="rect">
            <a:avLst/>
          </a:prstGeom>
        </p:spPr>
        <p:txBody>
          <a:bodyPr wrap="square">
            <a:spAutoFit/>
          </a:bodyPr>
          <a:lstStyle/>
          <a:p>
            <a:pPr algn="just" defTabSz="685800"/>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Dùng</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dấu</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a:solidFill>
                  <a:prstClr val="black"/>
                </a:solidFill>
                <a:latin typeface="Times New Roman" panose="02020603050405020304" pitchFamily="18" charset="0"/>
                <a:ea typeface="SimSun" panose="02010600030101010101" pitchFamily="2" charset="-122"/>
              </a:rPr>
              <a:t>chấm</a:t>
            </a:r>
            <a:r>
              <a:rPr lang="en-US" sz="2100" kern="100" dirty="0">
                <a:solidFill>
                  <a:prstClr val="black"/>
                </a:solidFill>
                <a:latin typeface="Times New Roman" panose="02020603050405020304" pitchFamily="18" charset="0"/>
                <a:ea typeface="SimSun" panose="02010600030101010101" pitchFamily="2" charset="-122"/>
              </a:rPr>
              <a:t> </a:t>
            </a:r>
            <a:r>
              <a:rPr lang="en-US" sz="2100" kern="100" dirty="0" err="1" smtClean="0">
                <a:solidFill>
                  <a:prstClr val="black"/>
                </a:solidFill>
                <a:latin typeface="Times New Roman" panose="02020603050405020304" pitchFamily="18" charset="0"/>
                <a:ea typeface="SimSun" panose="02010600030101010101" pitchFamily="2" charset="-122"/>
              </a:rPr>
              <a:t>phẩy</a:t>
            </a:r>
            <a:r>
              <a:rPr lang="en-US" sz="2100" kern="100" dirty="0" smtClean="0">
                <a:solidFill>
                  <a:prstClr val="black"/>
                </a:solidFill>
                <a:latin typeface="Times New Roman" panose="02020603050405020304" pitchFamily="18" charset="0"/>
                <a:ea typeface="SimSun" panose="02010600030101010101" pitchFamily="2" charset="-122"/>
              </a:rPr>
              <a:t> </a:t>
            </a:r>
            <a:r>
              <a:rPr lang="en-US" sz="2100" kern="100" dirty="0" err="1" smtClean="0">
                <a:solidFill>
                  <a:prstClr val="black"/>
                </a:solidFill>
                <a:latin typeface="Times New Roman" panose="02020603050405020304" pitchFamily="18" charset="0"/>
                <a:ea typeface="SimSun" panose="02010600030101010101" pitchFamily="2" charset="-122"/>
              </a:rPr>
              <a:t>chính</a:t>
            </a:r>
            <a:r>
              <a:rPr lang="en-US" sz="2100" kern="100" dirty="0" smtClean="0">
                <a:solidFill>
                  <a:prstClr val="black"/>
                </a:solidFill>
                <a:latin typeface="Times New Roman" panose="02020603050405020304" pitchFamily="18" charset="0"/>
                <a:ea typeface="SimSun" panose="02010600030101010101" pitchFamily="2" charset="-122"/>
              </a:rPr>
              <a:t> </a:t>
            </a:r>
            <a:r>
              <a:rPr lang="en-US" sz="2100" kern="100" dirty="0" err="1" smtClean="0">
                <a:solidFill>
                  <a:prstClr val="black"/>
                </a:solidFill>
                <a:latin typeface="Times New Roman" panose="02020603050405020304" pitchFamily="18" charset="0"/>
                <a:ea typeface="SimSun" panose="02010600030101010101" pitchFamily="2" charset="-122"/>
              </a:rPr>
              <a:t>xác</a:t>
            </a:r>
            <a:endParaRPr lang="en-US" sz="2100" dirty="0">
              <a:solidFill>
                <a:prstClr val="black"/>
              </a:solidFill>
              <a:latin typeface="等线" panose="020F0502020204030204"/>
            </a:endParaRPr>
          </a:p>
        </p:txBody>
      </p:sp>
    </p:spTree>
    <p:extLst>
      <p:ext uri="{BB962C8B-B14F-4D97-AF65-F5344CB8AC3E}">
        <p14:creationId xmlns:p14="http://schemas.microsoft.com/office/powerpoint/2010/main" val="346728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P spid="5" grpId="1" animBg="1"/>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5526" y="179699"/>
            <a:ext cx="2398816" cy="461665"/>
          </a:xfrm>
          <a:prstGeom prst="rect">
            <a:avLst/>
          </a:prstGeom>
        </p:spPr>
        <p:txBody>
          <a:bodyPr wrap="square">
            <a:spAutoFit/>
          </a:bodyPr>
          <a:lstStyle/>
          <a:p>
            <a:pPr algn="just" defTabSz="685800"/>
            <a:r>
              <a:rPr lang="en-US" sz="2400" b="1" kern="100">
                <a:solidFill>
                  <a:prstClr val="black"/>
                </a:solidFill>
                <a:latin typeface="Times New Roman" panose="02020603050405020304" pitchFamily="18" charset="0"/>
                <a:ea typeface="SimSun" panose="02010600030101010101" pitchFamily="2" charset="-122"/>
              </a:rPr>
              <a:t>* Về nội dung:</a:t>
            </a:r>
            <a:endParaRPr lang="en-US" sz="2400" b="1">
              <a:solidFill>
                <a:prstClr val="black"/>
              </a:solidFill>
              <a:latin typeface="等线" panose="020F0502020204030204"/>
            </a:endParaRPr>
          </a:p>
        </p:txBody>
      </p:sp>
      <p:sp>
        <p:nvSpPr>
          <p:cNvPr id="3" name="Rectangle 2"/>
          <p:cNvSpPr/>
          <p:nvPr/>
        </p:nvSpPr>
        <p:spPr>
          <a:xfrm>
            <a:off x="266736" y="838588"/>
            <a:ext cx="5402177" cy="461665"/>
          </a:xfrm>
          <a:prstGeom prst="rect">
            <a:avLst/>
          </a:prstGeom>
        </p:spPr>
        <p:txBody>
          <a:bodyPr wrap="square">
            <a:spAutoFit/>
          </a:bodyPr>
          <a:lstStyle/>
          <a:p>
            <a:pPr algn="just" defTabSz="685800"/>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Giới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thiệu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về</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chủ</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đề</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mà</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em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viết</a:t>
            </a:r>
            <a:r>
              <a:rPr lang="en-US" sz="2400" kern="100" dirty="0">
                <a:solidFill>
                  <a:prstClr val="black"/>
                </a:solidFill>
                <a:latin typeface="Times New Roman" panose="02020603050405020304" pitchFamily="18" charset="0"/>
                <a:ea typeface="SimSun" panose="02010600030101010101" pitchFamily="2" charset="-122"/>
              </a:rPr>
              <a:t>.. </a:t>
            </a:r>
            <a:endParaRPr lang="en-US" sz="2400" dirty="0">
              <a:solidFill>
                <a:prstClr val="black"/>
              </a:solidFill>
              <a:latin typeface="等线" panose="020F0502020204030204"/>
            </a:endParaRPr>
          </a:p>
        </p:txBody>
      </p:sp>
      <p:sp>
        <p:nvSpPr>
          <p:cNvPr id="4" name="Rectangle 3"/>
          <p:cNvSpPr/>
          <p:nvPr/>
        </p:nvSpPr>
        <p:spPr>
          <a:xfrm>
            <a:off x="2787172" y="192250"/>
            <a:ext cx="2131620" cy="461665"/>
          </a:xfrm>
          <a:prstGeom prst="rect">
            <a:avLst/>
          </a:prstGeom>
        </p:spPr>
        <p:txBody>
          <a:bodyPr wrap="square">
            <a:spAutoFit/>
          </a:bodyPr>
          <a:lstStyle/>
          <a:p>
            <a:pPr algn="just" defTabSz="685800"/>
            <a:r>
              <a:rPr lang="en-US" sz="2400" kern="100" dirty="0" err="1">
                <a:solidFill>
                  <a:prstClr val="black"/>
                </a:solidFill>
                <a:latin typeface="Times New Roman" panose="02020603050405020304" pitchFamily="18" charset="0"/>
                <a:ea typeface="SimSun" panose="02010600030101010101" pitchFamily="2" charset="-122"/>
              </a:rPr>
              <a:t>Chủ</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đề</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chọn</a:t>
            </a:r>
            <a:r>
              <a:rPr lang="en-US" sz="2400" kern="100" dirty="0">
                <a:solidFill>
                  <a:prstClr val="black"/>
                </a:solidFill>
                <a:latin typeface="Times New Roman" panose="02020603050405020304" pitchFamily="18" charset="0"/>
                <a:ea typeface="SimSun" panose="02010600030101010101" pitchFamily="2" charset="-122"/>
              </a:rPr>
              <a:t>.</a:t>
            </a:r>
            <a:endParaRPr lang="en-US" sz="2400" dirty="0">
              <a:solidFill>
                <a:prstClr val="black"/>
              </a:solidFill>
              <a:latin typeface="等线" panose="020F0502020204030204"/>
            </a:endParaRPr>
          </a:p>
        </p:txBody>
      </p:sp>
      <p:sp>
        <p:nvSpPr>
          <p:cNvPr id="5" name="Rectangle 4"/>
          <p:cNvSpPr/>
          <p:nvPr/>
        </p:nvSpPr>
        <p:spPr>
          <a:xfrm>
            <a:off x="266736" y="1610517"/>
            <a:ext cx="5402177" cy="830997"/>
          </a:xfrm>
          <a:prstGeom prst="rect">
            <a:avLst/>
          </a:prstGeom>
        </p:spPr>
        <p:txBody>
          <a:bodyPr wrap="square">
            <a:spAutoFit/>
          </a:bodyPr>
          <a:lstStyle/>
          <a:p>
            <a:pPr algn="just" defTabSz="685800"/>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Làm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rõ</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chủ</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đề</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thông</a:t>
            </a:r>
            <a:r>
              <a:rPr lang="en-US" sz="2400" kern="100" dirty="0">
                <a:solidFill>
                  <a:prstClr val="black"/>
                </a:solidFill>
                <a:latin typeface="Times New Roman" panose="02020603050405020304" pitchFamily="18" charset="0"/>
                <a:ea typeface="SimSun" panose="02010600030101010101" pitchFamily="2" charset="-122"/>
              </a:rPr>
              <a:t> qua </a:t>
            </a:r>
            <a:r>
              <a:rPr lang="en-US" sz="2400" kern="100" dirty="0" err="1">
                <a:solidFill>
                  <a:prstClr val="black"/>
                </a:solidFill>
                <a:latin typeface="Times New Roman" panose="02020603050405020304" pitchFamily="18" charset="0"/>
                <a:ea typeface="SimSun" panose="02010600030101010101" pitchFamily="2" charset="-122"/>
              </a:rPr>
              <a:t>việc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miêu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tả</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tượng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chủ</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đề</a:t>
            </a:r>
            <a:r>
              <a:rPr lang="en-US" sz="2400" kern="100" dirty="0">
                <a:solidFill>
                  <a:prstClr val="black"/>
                </a:solidFill>
                <a:latin typeface="Times New Roman" panose="02020603050405020304" pitchFamily="18" charset="0"/>
                <a:ea typeface="SimSun" panose="02010600030101010101" pitchFamily="2" charset="-122"/>
              </a:rPr>
              <a:t>. </a:t>
            </a:r>
            <a:endParaRPr lang="en-US" sz="2400" dirty="0">
              <a:solidFill>
                <a:prstClr val="black"/>
              </a:solidFill>
              <a:latin typeface="等线" panose="020F0502020204030204"/>
            </a:endParaRPr>
          </a:p>
        </p:txBody>
      </p:sp>
      <p:sp>
        <p:nvSpPr>
          <p:cNvPr id="6" name="Rectangle 5"/>
          <p:cNvSpPr/>
          <p:nvPr/>
        </p:nvSpPr>
        <p:spPr>
          <a:xfrm>
            <a:off x="155862" y="2795784"/>
            <a:ext cx="4857011" cy="461665"/>
          </a:xfrm>
          <a:prstGeom prst="rect">
            <a:avLst/>
          </a:prstGeom>
        </p:spPr>
        <p:txBody>
          <a:bodyPr wrap="square">
            <a:spAutoFit/>
          </a:bodyPr>
          <a:lstStyle/>
          <a:p>
            <a:pPr algn="just"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Bày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tình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cảm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suy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nghĩ</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904432" y="179699"/>
            <a:ext cx="3155254" cy="1972034"/>
          </a:xfrm>
          <a:prstGeom prst="rect">
            <a:avLst/>
          </a:prstGeom>
        </p:spPr>
      </p:pic>
      <p:pic>
        <p:nvPicPr>
          <p:cNvPr id="8" name="Picture 7"/>
          <p:cNvPicPr>
            <a:picLocks noChangeAspect="1"/>
          </p:cNvPicPr>
          <p:nvPr/>
        </p:nvPicPr>
        <p:blipFill>
          <a:blip r:embed="rId5"/>
          <a:stretch>
            <a:fillRect/>
          </a:stretch>
        </p:blipFill>
        <p:spPr>
          <a:xfrm>
            <a:off x="4802025" y="2506003"/>
            <a:ext cx="2865554" cy="1790971"/>
          </a:xfrm>
          <a:prstGeom prst="rect">
            <a:avLst/>
          </a:prstGeom>
        </p:spPr>
      </p:pic>
    </p:spTree>
    <p:extLst>
      <p:ext uri="{BB962C8B-B14F-4D97-AF65-F5344CB8AC3E}">
        <p14:creationId xmlns:p14="http://schemas.microsoft.com/office/powerpoint/2010/main" val="199057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b="232"/>
          <a:stretch>
            <a:fillRect/>
          </a:stretch>
        </p:blipFill>
        <p:spPr>
          <a:xfrm rot="-5688751">
            <a:off x="2493711" y="-5593294"/>
            <a:ext cx="4156581" cy="10633115"/>
          </a:xfrm>
          <a:prstGeom prst="rect">
            <a:avLst/>
          </a:prstGeom>
        </p:spPr>
      </p:pic>
      <p:pic>
        <p:nvPicPr>
          <p:cNvPr id="3" name="Picture 3"/>
          <p:cNvPicPr>
            <a:picLocks noChangeAspect="1"/>
          </p:cNvPicPr>
          <p:nvPr/>
        </p:nvPicPr>
        <p:blipFill>
          <a:blip r:embed="rId5"/>
          <a:srcRect r="16"/>
          <a:stretch>
            <a:fillRect/>
          </a:stretch>
        </p:blipFill>
        <p:spPr>
          <a:xfrm rot="-1843580">
            <a:off x="7904622" y="1203625"/>
            <a:ext cx="1812430" cy="1778447"/>
          </a:xfrm>
          <a:prstGeom prst="rect">
            <a:avLst/>
          </a:prstGeom>
        </p:spPr>
      </p:pic>
      <p:pic>
        <p:nvPicPr>
          <p:cNvPr id="4" name="Picture 4"/>
          <p:cNvPicPr>
            <a:picLocks noChangeAspect="1"/>
          </p:cNvPicPr>
          <p:nvPr/>
        </p:nvPicPr>
        <p:blipFill>
          <a:blip r:embed="rId5"/>
          <a:srcRect r="16"/>
          <a:stretch>
            <a:fillRect/>
          </a:stretch>
        </p:blipFill>
        <p:spPr>
          <a:xfrm rot="1170760">
            <a:off x="-573052" y="3548272"/>
            <a:ext cx="1812430" cy="1778447"/>
          </a:xfrm>
          <a:prstGeom prst="rect">
            <a:avLst/>
          </a:prstGeom>
        </p:spPr>
      </p:pic>
      <p:pic>
        <p:nvPicPr>
          <p:cNvPr id="5" name="Picture 5"/>
          <p:cNvPicPr>
            <a:picLocks noChangeAspect="1"/>
          </p:cNvPicPr>
          <p:nvPr/>
        </p:nvPicPr>
        <p:blipFill>
          <a:blip r:embed="rId6"/>
          <a:srcRect b="98"/>
          <a:stretch>
            <a:fillRect/>
          </a:stretch>
        </p:blipFill>
        <p:spPr>
          <a:xfrm rot="-5056891">
            <a:off x="268738" y="2409289"/>
            <a:ext cx="305962" cy="443423"/>
          </a:xfrm>
          <a:prstGeom prst="rect">
            <a:avLst/>
          </a:prstGeom>
        </p:spPr>
      </p:pic>
      <p:pic>
        <p:nvPicPr>
          <p:cNvPr id="6" name="Picture 6"/>
          <p:cNvPicPr>
            <a:picLocks noChangeAspect="1"/>
          </p:cNvPicPr>
          <p:nvPr/>
        </p:nvPicPr>
        <p:blipFill>
          <a:blip r:embed="rId7"/>
          <a:srcRect b="98"/>
          <a:stretch>
            <a:fillRect/>
          </a:stretch>
        </p:blipFill>
        <p:spPr>
          <a:xfrm rot="-5056891">
            <a:off x="8240819" y="346928"/>
            <a:ext cx="305962" cy="443423"/>
          </a:xfrm>
          <a:prstGeom prst="rect">
            <a:avLst/>
          </a:prstGeom>
        </p:spPr>
      </p:pic>
      <p:grpSp>
        <p:nvGrpSpPr>
          <p:cNvPr id="7" name="Group 7"/>
          <p:cNvGrpSpPr/>
          <p:nvPr/>
        </p:nvGrpSpPr>
        <p:grpSpPr>
          <a:xfrm>
            <a:off x="733544" y="1797134"/>
            <a:ext cx="3234562" cy="2414835"/>
            <a:chOff x="0" y="0"/>
            <a:chExt cx="8625499" cy="6439560"/>
          </a:xfrm>
        </p:grpSpPr>
        <p:sp>
          <p:nvSpPr>
            <p:cNvPr id="8" name="Freeform 8"/>
            <p:cNvSpPr/>
            <p:nvPr/>
          </p:nvSpPr>
          <p:spPr>
            <a:xfrm>
              <a:off x="0" y="0"/>
              <a:ext cx="8625460" cy="6439535"/>
            </a:xfrm>
            <a:custGeom>
              <a:avLst/>
              <a:gdLst/>
              <a:ahLst/>
              <a:cxnLst/>
              <a:rect l="l" t="t" r="r" b="b"/>
              <a:pathLst>
                <a:path w="8625460" h="6439535">
                  <a:moveTo>
                    <a:pt x="8081391" y="6439535"/>
                  </a:moveTo>
                  <a:lnTo>
                    <a:pt x="544068" y="6439535"/>
                  </a:lnTo>
                  <a:cubicBezTo>
                    <a:pt x="244348" y="6439535"/>
                    <a:pt x="0" y="6195314"/>
                    <a:pt x="0" y="5895467"/>
                  </a:cubicBezTo>
                  <a:lnTo>
                    <a:pt x="0" y="544068"/>
                  </a:lnTo>
                  <a:cubicBezTo>
                    <a:pt x="0" y="244348"/>
                    <a:pt x="244348" y="0"/>
                    <a:pt x="544068" y="0"/>
                  </a:cubicBezTo>
                  <a:lnTo>
                    <a:pt x="8081391" y="0"/>
                  </a:lnTo>
                  <a:cubicBezTo>
                    <a:pt x="8381238" y="0"/>
                    <a:pt x="8625460" y="244348"/>
                    <a:pt x="8625460" y="544068"/>
                  </a:cubicBezTo>
                  <a:lnTo>
                    <a:pt x="8625460" y="5895467"/>
                  </a:lnTo>
                  <a:cubicBezTo>
                    <a:pt x="8625460" y="6195314"/>
                    <a:pt x="8381111" y="6439535"/>
                    <a:pt x="8081391" y="6439535"/>
                  </a:cubicBezTo>
                  <a:close/>
                </a:path>
              </a:pathLst>
            </a:custGeom>
            <a:solidFill>
              <a:srgbClr val="F1FAEE"/>
            </a:solidFill>
          </p:spPr>
        </p:sp>
      </p:grpSp>
      <p:pic>
        <p:nvPicPr>
          <p:cNvPr id="9" name="Picture 9"/>
          <p:cNvPicPr>
            <a:picLocks noChangeAspect="1"/>
          </p:cNvPicPr>
          <p:nvPr/>
        </p:nvPicPr>
        <p:blipFill>
          <a:blip r:embed="rId8"/>
          <a:srcRect b="116"/>
          <a:stretch>
            <a:fillRect/>
          </a:stretch>
        </p:blipFill>
        <p:spPr>
          <a:xfrm>
            <a:off x="2298791" y="3498337"/>
            <a:ext cx="1669315" cy="713632"/>
          </a:xfrm>
          <a:prstGeom prst="rect">
            <a:avLst/>
          </a:prstGeom>
        </p:spPr>
      </p:pic>
      <p:pic>
        <p:nvPicPr>
          <p:cNvPr id="10" name="Picture 10"/>
          <p:cNvPicPr>
            <a:picLocks noChangeAspect="1"/>
          </p:cNvPicPr>
          <p:nvPr/>
        </p:nvPicPr>
        <p:blipFill>
          <a:blip r:embed="rId9"/>
          <a:srcRect b="59"/>
          <a:stretch>
            <a:fillRect/>
          </a:stretch>
        </p:blipFill>
        <p:spPr>
          <a:xfrm rot="-5465223">
            <a:off x="4403560" y="624571"/>
            <a:ext cx="336881" cy="834379"/>
          </a:xfrm>
          <a:prstGeom prst="rect">
            <a:avLst/>
          </a:prstGeom>
        </p:spPr>
      </p:pic>
      <p:sp>
        <p:nvSpPr>
          <p:cNvPr id="11" name="TextBox 11"/>
          <p:cNvSpPr txBox="1"/>
          <p:nvPr/>
        </p:nvSpPr>
        <p:spPr>
          <a:xfrm>
            <a:off x="332181" y="102268"/>
            <a:ext cx="8054926" cy="1615827"/>
          </a:xfrm>
          <a:prstGeom prst="rect">
            <a:avLst/>
          </a:prstGeom>
        </p:spPr>
        <p:txBody>
          <a:bodyPr wrap="square" lIns="0" tIns="0" rIns="0" bIns="0" rtlCol="0" anchor="t">
            <a:spAutoFit/>
          </a:bodyPr>
          <a:lstStyle/>
          <a:p>
            <a:pPr algn="ctr">
              <a:lnSpc>
                <a:spcPts val="4200"/>
              </a:lnSpc>
            </a:pPr>
            <a:r>
              <a:rPr lang="en-US" sz="2800" b="1" dirty="0" err="1">
                <a:solidFill>
                  <a:schemeClr val="bg1"/>
                </a:solidFill>
                <a:latin typeface="Times New Roman" panose="02020603050405020304" pitchFamily="18" charset="0"/>
                <a:cs typeface="Times New Roman" panose="02020603050405020304" pitchFamily="18" charset="0"/>
              </a:rPr>
              <a:t>Làm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việc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theo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nhóm</a:t>
            </a:r>
            <a:r>
              <a:rPr lang="en-US" sz="2800" b="1" dirty="0">
                <a:solidFill>
                  <a:schemeClr val="bg1"/>
                </a:solidFill>
                <a:latin typeface="Times New Roman" panose="02020603050405020304" pitchFamily="18" charset="0"/>
                <a:cs typeface="Times New Roman" panose="02020603050405020304" pitchFamily="18" charset="0"/>
              </a:rPr>
              <a:t> 4. </a:t>
            </a:r>
            <a:r>
              <a:rPr lang="en-US" sz="2800" b="1" dirty="0" err="1">
                <a:solidFill>
                  <a:schemeClr val="bg1"/>
                </a:solidFill>
                <a:latin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đoạn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khoảng</a:t>
            </a:r>
            <a:r>
              <a:rPr lang="en-US" sz="2800" b="1" dirty="0">
                <a:solidFill>
                  <a:schemeClr val="bg1"/>
                </a:solidFill>
                <a:latin typeface="Times New Roman" panose="02020603050405020304" pitchFamily="18" charset="0"/>
                <a:cs typeface="Times New Roman" panose="02020603050405020304" pitchFamily="18" charset="0"/>
              </a:rPr>
              <a:t> 5 -7 </a:t>
            </a: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phẩy</a:t>
            </a:r>
            <a:r>
              <a:rPr lang="en-US" sz="2800" b="1" dirty="0">
                <a:solidFill>
                  <a:schemeClr val="bg1"/>
                </a:solidFill>
                <a:latin typeface="Times New Roman" panose="02020603050405020304" pitchFamily="18" charset="0"/>
                <a:cs typeface="Times New Roman" panose="02020603050405020304" pitchFamily="18" charset="0"/>
              </a:rPr>
              <a:t>.</a:t>
            </a:r>
          </a:p>
          <a:p>
            <a:pPr algn="ctr">
              <a:lnSpc>
                <a:spcPts val="4200"/>
              </a:lnSpc>
            </a:pPr>
            <a:endParaRPr lang="en-US" sz="2800" spc="27" dirty="0">
              <a:solidFill>
                <a:schemeClr val="bg1"/>
              </a:solidFill>
              <a:latin typeface="Fraunces Bold"/>
            </a:endParaRPr>
          </a:p>
        </p:txBody>
      </p:sp>
      <p:graphicFrame>
        <p:nvGraphicFramePr>
          <p:cNvPr id="12" name="Table 12"/>
          <p:cNvGraphicFramePr>
            <a:graphicFrameLocks noGrp="1"/>
          </p:cNvGraphicFramePr>
          <p:nvPr>
            <p:extLst/>
          </p:nvPr>
        </p:nvGraphicFramePr>
        <p:xfrm>
          <a:off x="4218376" y="1872365"/>
          <a:ext cx="4603161" cy="2895790"/>
        </p:xfrm>
        <a:graphic>
          <a:graphicData uri="http://schemas.openxmlformats.org/drawingml/2006/table">
            <a:tbl>
              <a:tblPr/>
              <a:tblGrid>
                <a:gridCol w="1024403">
                  <a:extLst>
                    <a:ext uri="{9D8B030D-6E8A-4147-A177-3AD203B41FA5}">
                      <a16:colId xmlns:a16="http://schemas.microsoft.com/office/drawing/2014/main" val="20000"/>
                    </a:ext>
                  </a:extLst>
                </a:gridCol>
                <a:gridCol w="3578758">
                  <a:extLst>
                    <a:ext uri="{9D8B030D-6E8A-4147-A177-3AD203B41FA5}">
                      <a16:colId xmlns:a16="http://schemas.microsoft.com/office/drawing/2014/main" val="20001"/>
                    </a:ext>
                  </a:extLst>
                </a:gridCol>
              </a:tblGrid>
              <a:tr h="705648">
                <a:tc>
                  <a:txBody>
                    <a:bodyPr/>
                    <a:lstStyle/>
                    <a:p>
                      <a:pPr algn="ctr">
                        <a:defRPr/>
                      </a:pPr>
                      <a:r>
                        <a:rPr lang="en-US" sz="1500" b="1" dirty="0" err="1">
                          <a:latin typeface="Roboto Condensed" panose="020B0604020202020204" charset="0"/>
                          <a:ea typeface="Roboto Condensed" panose="020B0604020202020204" charset="0"/>
                        </a:rPr>
                        <a:t>Mở</a:t>
                      </a:r>
                      <a:r>
                        <a:rPr lang="en-US" sz="1500" b="1" dirty="0">
                          <a:latin typeface="Roboto Condensed" panose="020B0604020202020204" charset="0"/>
                          <a:ea typeface="Roboto Condensed" panose="020B0604020202020204" charset="0"/>
                        </a:rPr>
                        <a:t> </a:t>
                      </a:r>
                      <a:r>
                        <a:rPr lang="en-US" sz="1500" b="1" dirty="0" err="1">
                          <a:latin typeface="Roboto Condensed" panose="020B0604020202020204" charset="0"/>
                          <a:ea typeface="Roboto Condensed" panose="020B0604020202020204" charset="0"/>
                        </a:rPr>
                        <a:t>đoạn</a:t>
                      </a:r>
                      <a:endParaRPr lang="en-US" sz="1500" b="1" dirty="0">
                        <a:latin typeface="Roboto Condensed" panose="020B0604020202020204" charset="0"/>
                        <a:ea typeface="Roboto Condensed" panose="020B0604020202020204" charset="0"/>
                      </a:endParaRPr>
                    </a:p>
                    <a:p>
                      <a:pPr algn="ctr"/>
                      <a:r>
                        <a:rPr lang="en-US" sz="1500" b="1" dirty="0">
                          <a:solidFill>
                            <a:srgbClr val="000000"/>
                          </a:solidFill>
                          <a:latin typeface="Roboto Condensed" panose="020B0604020202020204" charset="0"/>
                          <a:ea typeface="Roboto Condensed" panose="020B0604020202020204" charset="0"/>
                        </a:rPr>
                        <a:t>(1 </a:t>
                      </a:r>
                      <a:r>
                        <a:rPr lang="en-US" sz="1500" b="1" dirty="0" err="1">
                          <a:solidFill>
                            <a:srgbClr val="000000"/>
                          </a:solidFill>
                          <a:latin typeface="Roboto Condensed" panose="020B0604020202020204" charset="0"/>
                          <a:ea typeface="Roboto Condensed" panose="020B0604020202020204" charset="0"/>
                        </a:rPr>
                        <a:t>câu</a:t>
                      </a:r>
                      <a:r>
                        <a:rPr lang="en-US" sz="1500" b="1" dirty="0">
                          <a:solidFill>
                            <a:srgbClr val="000000"/>
                          </a:solidFill>
                          <a:latin typeface="Roboto Condensed" panose="020B0604020202020204" charset="0"/>
                          <a:ea typeface="Roboto Condensed" panose="020B0604020202020204" charset="0"/>
                        </a:rPr>
                        <a:t>)</a:t>
                      </a:r>
                    </a:p>
                  </a:txBody>
                  <a:tcPr marL="45720" marR="45720" marT="22860" marB="22860">
                    <a:lnL w="35719" cap="flat" cmpd="sng" algn="ctr">
                      <a:solidFill>
                        <a:srgbClr val="446889"/>
                      </a:solidFill>
                      <a:prstDash val="solid"/>
                      <a:round/>
                      <a:headEnd type="none" w="med" len="med"/>
                      <a:tailEnd type="none" w="med" len="med"/>
                    </a:lnL>
                    <a:lnR w="35719" cap="flat" cmpd="sng" algn="ctr">
                      <a:solidFill>
                        <a:srgbClr val="446889"/>
                      </a:solidFill>
                      <a:prstDash val="solid"/>
                      <a:round/>
                      <a:headEnd type="none" w="med" len="med"/>
                      <a:tailEnd type="none" w="med" len="med"/>
                    </a:lnR>
                    <a:lnT w="35719" cap="flat" cmpd="sng" algn="ctr">
                      <a:solidFill>
                        <a:srgbClr val="446889"/>
                      </a:solidFill>
                      <a:prstDash val="solid"/>
                      <a:round/>
                      <a:headEnd type="none" w="med" len="med"/>
                      <a:tailEnd type="none" w="med" len="med"/>
                    </a:lnT>
                    <a:lnB w="35719" cap="flat" cmpd="sng" algn="ctr">
                      <a:solidFill>
                        <a:srgbClr val="446889"/>
                      </a:solidFill>
                      <a:prstDash val="solid"/>
                      <a:round/>
                      <a:headEnd type="none" w="med" len="med"/>
                      <a:tailEnd type="none" w="med" len="med"/>
                    </a:lnB>
                    <a:solidFill>
                      <a:srgbClr val="F1FAEE"/>
                    </a:solidFill>
                  </a:tcPr>
                </a:tc>
                <a:tc>
                  <a:txBody>
                    <a:bodyPr/>
                    <a:lstStyle/>
                    <a:p>
                      <a:pPr algn="l">
                        <a:defRPr/>
                      </a:pPr>
                      <a:r>
                        <a:rPr lang="en-US" sz="1500" dirty="0" err="1">
                          <a:solidFill>
                            <a:srgbClr val="000000"/>
                          </a:solidFill>
                          <a:latin typeface="Roboto Condensed" panose="020B0604020202020204" charset="0"/>
                          <a:ea typeface="Roboto Condensed" panose="020B0604020202020204" charset="0"/>
                        </a:rPr>
                        <a:t>Giới</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thiệu</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về</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anh</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hùng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trong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lòng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em</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khái</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quát</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cảm</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nghĩ</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của</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em</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về</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người</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đó</a:t>
                      </a:r>
                      <a:r>
                        <a:rPr lang="en-US" sz="1500" dirty="0">
                          <a:solidFill>
                            <a:srgbClr val="000000"/>
                          </a:solidFill>
                          <a:latin typeface="Roboto Condensed" panose="020B0604020202020204" charset="0"/>
                          <a:ea typeface="Roboto Condensed" panose="020B0604020202020204" charset="0"/>
                        </a:rPr>
                        <a:t>.</a:t>
                      </a:r>
                      <a:endParaRPr lang="en-US" sz="1500" dirty="0">
                        <a:latin typeface="Roboto Condensed" panose="020B0604020202020204" charset="0"/>
                        <a:ea typeface="Roboto Condensed" panose="020B0604020202020204" charset="0"/>
                      </a:endParaRPr>
                    </a:p>
                  </a:txBody>
                  <a:tcPr marL="45720" marR="45720" marT="22860" marB="22860">
                    <a:lnL w="35719" cap="flat" cmpd="sng" algn="ctr">
                      <a:solidFill>
                        <a:srgbClr val="446889"/>
                      </a:solidFill>
                      <a:prstDash val="solid"/>
                      <a:round/>
                      <a:headEnd type="none" w="med" len="med"/>
                      <a:tailEnd type="none" w="med" len="med"/>
                    </a:lnL>
                    <a:lnR w="35719" cap="flat" cmpd="sng" algn="ctr">
                      <a:solidFill>
                        <a:srgbClr val="446889"/>
                      </a:solidFill>
                      <a:prstDash val="solid"/>
                      <a:round/>
                      <a:headEnd type="none" w="med" len="med"/>
                      <a:tailEnd type="none" w="med" len="med"/>
                    </a:lnR>
                    <a:lnT w="35719" cap="flat" cmpd="sng" algn="ctr">
                      <a:solidFill>
                        <a:srgbClr val="446889"/>
                      </a:solidFill>
                      <a:prstDash val="solid"/>
                      <a:round/>
                      <a:headEnd type="none" w="med" len="med"/>
                      <a:tailEnd type="none" w="med" len="med"/>
                    </a:lnT>
                    <a:lnB w="35719" cap="flat" cmpd="sng" algn="ctr">
                      <a:solidFill>
                        <a:srgbClr val="44688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480745">
                <a:tc>
                  <a:txBody>
                    <a:bodyPr/>
                    <a:lstStyle/>
                    <a:p>
                      <a:pPr algn="ctr">
                        <a:defRPr/>
                      </a:pPr>
                      <a:r>
                        <a:rPr lang="en-US" sz="1500" b="1" dirty="0" err="1">
                          <a:latin typeface="Roboto Condensed" panose="020B0604020202020204" charset="0"/>
                          <a:ea typeface="Roboto Condensed" panose="020B0604020202020204" charset="0"/>
                        </a:rPr>
                        <a:t>Thân</a:t>
                      </a:r>
                      <a:r>
                        <a:rPr lang="en-US" sz="1500" b="1" dirty="0">
                          <a:latin typeface="Roboto Condensed" panose="020B0604020202020204" charset="0"/>
                          <a:ea typeface="Roboto Condensed" panose="020B0604020202020204" charset="0"/>
                        </a:rPr>
                        <a:t> </a:t>
                      </a:r>
                      <a:r>
                        <a:rPr lang="en-US" sz="1500" b="1" dirty="0" err="1">
                          <a:latin typeface="Roboto Condensed" panose="020B0604020202020204" charset="0"/>
                          <a:ea typeface="Roboto Condensed" panose="020B0604020202020204" charset="0"/>
                        </a:rPr>
                        <a:t>đoạn</a:t>
                      </a:r>
                      <a:endParaRPr lang="en-US" sz="1500" b="1" dirty="0">
                        <a:latin typeface="Roboto Condensed" panose="020B0604020202020204" charset="0"/>
                        <a:ea typeface="Roboto Condensed" panose="020B0604020202020204" charset="0"/>
                      </a:endParaRPr>
                    </a:p>
                    <a:p>
                      <a:pPr algn="ctr"/>
                      <a:r>
                        <a:rPr lang="en-US" sz="1500" b="1" dirty="0">
                          <a:solidFill>
                            <a:srgbClr val="000000"/>
                          </a:solidFill>
                          <a:latin typeface="Roboto Condensed" panose="020B0604020202020204" charset="0"/>
                          <a:ea typeface="Roboto Condensed" panose="020B0604020202020204" charset="0"/>
                        </a:rPr>
                        <a:t>(3-5 </a:t>
                      </a:r>
                      <a:r>
                        <a:rPr lang="en-US" sz="1500" b="1" dirty="0" err="1">
                          <a:solidFill>
                            <a:srgbClr val="000000"/>
                          </a:solidFill>
                          <a:latin typeface="Roboto Condensed" panose="020B0604020202020204" charset="0"/>
                          <a:ea typeface="Roboto Condensed" panose="020B0604020202020204" charset="0"/>
                        </a:rPr>
                        <a:t>câu</a:t>
                      </a:r>
                      <a:r>
                        <a:rPr lang="en-US" sz="1500" b="1" dirty="0">
                          <a:solidFill>
                            <a:srgbClr val="000000"/>
                          </a:solidFill>
                          <a:latin typeface="Roboto Condensed" panose="020B0604020202020204" charset="0"/>
                          <a:ea typeface="Roboto Condensed" panose="020B0604020202020204" charset="0"/>
                        </a:rPr>
                        <a:t>)</a:t>
                      </a:r>
                    </a:p>
                  </a:txBody>
                  <a:tcPr marL="45720" marR="45720" marT="22860" marB="22860">
                    <a:lnL w="35719" cap="flat" cmpd="sng" algn="ctr">
                      <a:solidFill>
                        <a:srgbClr val="446889"/>
                      </a:solidFill>
                      <a:prstDash val="solid"/>
                      <a:round/>
                      <a:headEnd type="none" w="med" len="med"/>
                      <a:tailEnd type="none" w="med" len="med"/>
                    </a:lnL>
                    <a:lnR w="35719" cap="flat" cmpd="sng" algn="ctr">
                      <a:solidFill>
                        <a:srgbClr val="446889"/>
                      </a:solidFill>
                      <a:prstDash val="solid"/>
                      <a:round/>
                      <a:headEnd type="none" w="med" len="med"/>
                      <a:tailEnd type="none" w="med" len="med"/>
                    </a:lnR>
                    <a:lnT w="35719" cap="flat" cmpd="sng" algn="ctr">
                      <a:solidFill>
                        <a:srgbClr val="446889"/>
                      </a:solidFill>
                      <a:prstDash val="solid"/>
                      <a:round/>
                      <a:headEnd type="none" w="med" len="med"/>
                      <a:tailEnd type="none" w="med" len="med"/>
                    </a:lnT>
                    <a:lnB w="35719" cap="flat" cmpd="sng" algn="ctr">
                      <a:solidFill>
                        <a:srgbClr val="446889"/>
                      </a:solidFill>
                      <a:prstDash val="solid"/>
                      <a:round/>
                      <a:headEnd type="none" w="med" len="med"/>
                      <a:tailEnd type="none" w="med" len="med"/>
                    </a:lnB>
                    <a:solidFill>
                      <a:srgbClr val="F1FAEE"/>
                    </a:solidFill>
                  </a:tcPr>
                </a:tc>
                <a:tc>
                  <a:txBody>
                    <a:bodyPr/>
                    <a:lstStyle/>
                    <a:p>
                      <a:pPr algn="l">
                        <a:defRPr/>
                      </a:pP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Lí</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giải</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vì</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sao</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người</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đó</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lại</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là</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anh</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hùng</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trong</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lòng</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em</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Việc</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làm</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hành</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động</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chiến</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công</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của</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người</a:t>
                      </a:r>
                      <a:r>
                        <a:rPr lang="en-US" sz="1500" dirty="0">
                          <a:latin typeface="Roboto Condensed" panose="020B0604020202020204" charset="0"/>
                          <a:ea typeface="Roboto Condensed" panose="020B0604020202020204" charset="0"/>
                        </a:rPr>
                        <a:t> </a:t>
                      </a:r>
                      <a:r>
                        <a:rPr lang="en-US" sz="1500" dirty="0" err="1">
                          <a:latin typeface="Roboto Condensed" panose="020B0604020202020204" charset="0"/>
                          <a:ea typeface="Roboto Condensed" panose="020B0604020202020204" charset="0"/>
                        </a:rPr>
                        <a:t>đó</a:t>
                      </a:r>
                      <a:r>
                        <a:rPr lang="en-US" sz="1500" dirty="0">
                          <a:latin typeface="Roboto Condensed" panose="020B0604020202020204" charset="0"/>
                          <a:ea typeface="Roboto Condensed" panose="020B0604020202020204" charset="0"/>
                        </a:rPr>
                        <a:t>).</a:t>
                      </a:r>
                    </a:p>
                    <a:p>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Người</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anh</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hùng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ấy</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đã</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truyền</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đến</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em</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những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cảm</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hứng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bài</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học</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gì</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trong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cuộc</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sống</a:t>
                      </a:r>
                      <a:r>
                        <a:rPr lang="en-US" sz="1500" dirty="0">
                          <a:solidFill>
                            <a:srgbClr val="000000"/>
                          </a:solidFill>
                          <a:latin typeface="Roboto Condensed" panose="020B0604020202020204" charset="0"/>
                          <a:ea typeface="Roboto Condensed" panose="020B0604020202020204" charset="0"/>
                        </a:rPr>
                        <a:t>?</a:t>
                      </a:r>
                    </a:p>
                  </a:txBody>
                  <a:tcPr marL="45720" marR="45720" marT="22860" marB="22860">
                    <a:lnL w="35719" cap="flat" cmpd="sng" algn="ctr">
                      <a:solidFill>
                        <a:srgbClr val="446889"/>
                      </a:solidFill>
                      <a:prstDash val="solid"/>
                      <a:round/>
                      <a:headEnd type="none" w="med" len="med"/>
                      <a:tailEnd type="none" w="med" len="med"/>
                    </a:lnL>
                    <a:lnR w="35719" cap="flat" cmpd="sng" algn="ctr">
                      <a:solidFill>
                        <a:srgbClr val="446889"/>
                      </a:solidFill>
                      <a:prstDash val="solid"/>
                      <a:round/>
                      <a:headEnd type="none" w="med" len="med"/>
                      <a:tailEnd type="none" w="med" len="med"/>
                    </a:lnR>
                    <a:lnT w="35719" cap="flat" cmpd="sng" algn="ctr">
                      <a:solidFill>
                        <a:srgbClr val="446889"/>
                      </a:solidFill>
                      <a:prstDash val="solid"/>
                      <a:round/>
                      <a:headEnd type="none" w="med" len="med"/>
                      <a:tailEnd type="none" w="med" len="med"/>
                    </a:lnT>
                    <a:lnB w="35719" cap="flat" cmpd="sng" algn="ctr">
                      <a:solidFill>
                        <a:srgbClr val="44688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9397">
                <a:tc>
                  <a:txBody>
                    <a:bodyPr/>
                    <a:lstStyle/>
                    <a:p>
                      <a:pPr algn="ctr">
                        <a:defRPr/>
                      </a:pPr>
                      <a:r>
                        <a:rPr lang="en-US" sz="1500" b="1" dirty="0" err="1">
                          <a:latin typeface="Roboto Condensed" panose="020B0604020202020204" charset="0"/>
                          <a:ea typeface="Roboto Condensed" panose="020B0604020202020204" charset="0"/>
                        </a:rPr>
                        <a:t>Kết</a:t>
                      </a:r>
                      <a:r>
                        <a:rPr lang="en-US" sz="1500" b="1" dirty="0">
                          <a:latin typeface="Roboto Condensed" panose="020B0604020202020204" charset="0"/>
                          <a:ea typeface="Roboto Condensed" panose="020B0604020202020204" charset="0"/>
                        </a:rPr>
                        <a:t> </a:t>
                      </a:r>
                      <a:r>
                        <a:rPr lang="en-US" sz="1500" b="1" dirty="0" err="1">
                          <a:latin typeface="Roboto Condensed" panose="020B0604020202020204" charset="0"/>
                          <a:ea typeface="Roboto Condensed" panose="020B0604020202020204" charset="0"/>
                        </a:rPr>
                        <a:t>đoạn</a:t>
                      </a:r>
                      <a:endParaRPr lang="en-US" sz="1500" b="1" dirty="0">
                        <a:latin typeface="Roboto Condensed" panose="020B0604020202020204" charset="0"/>
                        <a:ea typeface="Roboto Condensed" panose="020B0604020202020204" charset="0"/>
                      </a:endParaRPr>
                    </a:p>
                    <a:p>
                      <a:pPr algn="ctr"/>
                      <a:r>
                        <a:rPr lang="en-US" sz="1500" b="1" dirty="0">
                          <a:solidFill>
                            <a:srgbClr val="000000"/>
                          </a:solidFill>
                          <a:latin typeface="Roboto Condensed" panose="020B0604020202020204" charset="0"/>
                          <a:ea typeface="Roboto Condensed" panose="020B0604020202020204" charset="0"/>
                        </a:rPr>
                        <a:t>(1 </a:t>
                      </a:r>
                      <a:r>
                        <a:rPr lang="en-US" sz="1500" b="1" dirty="0" err="1">
                          <a:solidFill>
                            <a:srgbClr val="000000"/>
                          </a:solidFill>
                          <a:latin typeface="Roboto Condensed" panose="020B0604020202020204" charset="0"/>
                          <a:ea typeface="Roboto Condensed" panose="020B0604020202020204" charset="0"/>
                        </a:rPr>
                        <a:t>câu</a:t>
                      </a:r>
                      <a:r>
                        <a:rPr lang="en-US" sz="1500" b="1" dirty="0">
                          <a:solidFill>
                            <a:srgbClr val="000000"/>
                          </a:solidFill>
                          <a:latin typeface="Roboto Condensed" panose="020B0604020202020204" charset="0"/>
                          <a:ea typeface="Roboto Condensed" panose="020B0604020202020204" charset="0"/>
                        </a:rPr>
                        <a:t>)</a:t>
                      </a:r>
                    </a:p>
                  </a:txBody>
                  <a:tcPr marL="45720" marR="45720" marT="22860" marB="22860">
                    <a:lnL w="35719" cap="flat" cmpd="sng" algn="ctr">
                      <a:solidFill>
                        <a:srgbClr val="446889"/>
                      </a:solidFill>
                      <a:prstDash val="solid"/>
                      <a:round/>
                      <a:headEnd type="none" w="med" len="med"/>
                      <a:tailEnd type="none" w="med" len="med"/>
                    </a:lnL>
                    <a:lnR w="35719" cap="flat" cmpd="sng" algn="ctr">
                      <a:solidFill>
                        <a:srgbClr val="446889"/>
                      </a:solidFill>
                      <a:prstDash val="solid"/>
                      <a:round/>
                      <a:headEnd type="none" w="med" len="med"/>
                      <a:tailEnd type="none" w="med" len="med"/>
                    </a:lnR>
                    <a:lnT w="35719" cap="flat" cmpd="sng" algn="ctr">
                      <a:solidFill>
                        <a:srgbClr val="446889"/>
                      </a:solidFill>
                      <a:prstDash val="solid"/>
                      <a:round/>
                      <a:headEnd type="none" w="med" len="med"/>
                      <a:tailEnd type="none" w="med" len="med"/>
                    </a:lnT>
                    <a:lnB w="35719" cap="flat" cmpd="sng" algn="ctr">
                      <a:solidFill>
                        <a:srgbClr val="446889"/>
                      </a:solidFill>
                      <a:prstDash val="solid"/>
                      <a:round/>
                      <a:headEnd type="none" w="med" len="med"/>
                      <a:tailEnd type="none" w="med" len="med"/>
                    </a:lnB>
                    <a:solidFill>
                      <a:srgbClr val="F1FAEE"/>
                    </a:solidFill>
                  </a:tcPr>
                </a:tc>
                <a:tc>
                  <a:txBody>
                    <a:bodyPr/>
                    <a:lstStyle/>
                    <a:p>
                      <a:pPr algn="l">
                        <a:defRPr/>
                      </a:pPr>
                      <a:r>
                        <a:rPr lang="en-US" sz="1500" dirty="0" err="1">
                          <a:solidFill>
                            <a:srgbClr val="000000"/>
                          </a:solidFill>
                          <a:latin typeface="Roboto Condensed" panose="020B0604020202020204" charset="0"/>
                          <a:ea typeface="Roboto Condensed" panose="020B0604020202020204" charset="0"/>
                        </a:rPr>
                        <a:t>Những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mong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muốn</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suy</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nghĩ</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của</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em</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về</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người</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hùng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trong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lòng</a:t>
                      </a:r>
                      <a:r>
                        <a:rPr lang="en-US" sz="1500" dirty="0">
                          <a:solidFill>
                            <a:srgbClr val="000000"/>
                          </a:solidFill>
                          <a:latin typeface="Roboto Condensed" panose="020B0604020202020204" charset="0"/>
                          <a:ea typeface="Roboto Condensed" panose="020B0604020202020204" charset="0"/>
                        </a:rPr>
                        <a:t> </a:t>
                      </a:r>
                      <a:r>
                        <a:rPr lang="en-US" sz="1500" dirty="0" err="1">
                          <a:solidFill>
                            <a:srgbClr val="000000"/>
                          </a:solidFill>
                          <a:latin typeface="Roboto Condensed" panose="020B0604020202020204" charset="0"/>
                          <a:ea typeface="Roboto Condensed" panose="020B0604020202020204" charset="0"/>
                        </a:rPr>
                        <a:t>mình</a:t>
                      </a:r>
                      <a:r>
                        <a:rPr lang="en-US" sz="1500" dirty="0">
                          <a:solidFill>
                            <a:srgbClr val="000000"/>
                          </a:solidFill>
                          <a:latin typeface="Roboto Condensed" panose="020B0604020202020204" charset="0"/>
                          <a:ea typeface="Roboto Condensed" panose="020B0604020202020204" charset="0"/>
                        </a:rPr>
                        <a:t>.</a:t>
                      </a:r>
                      <a:endParaRPr lang="en-US" sz="1500" dirty="0">
                        <a:latin typeface="Roboto Condensed" panose="020B0604020202020204" charset="0"/>
                        <a:ea typeface="Roboto Condensed" panose="020B0604020202020204" charset="0"/>
                      </a:endParaRPr>
                    </a:p>
                  </a:txBody>
                  <a:tcPr marL="45720" marR="45720" marT="22860" marB="22860">
                    <a:lnL w="35719" cap="flat" cmpd="sng" algn="ctr">
                      <a:solidFill>
                        <a:srgbClr val="446889"/>
                      </a:solidFill>
                      <a:prstDash val="solid"/>
                      <a:round/>
                      <a:headEnd type="none" w="med" len="med"/>
                      <a:tailEnd type="none" w="med" len="med"/>
                    </a:lnL>
                    <a:lnR w="35719" cap="flat" cmpd="sng" algn="ctr">
                      <a:solidFill>
                        <a:srgbClr val="446889"/>
                      </a:solidFill>
                      <a:prstDash val="solid"/>
                      <a:round/>
                      <a:headEnd type="none" w="med" len="med"/>
                      <a:tailEnd type="none" w="med" len="med"/>
                    </a:lnR>
                    <a:lnT w="35719" cap="flat" cmpd="sng" algn="ctr">
                      <a:solidFill>
                        <a:srgbClr val="446889"/>
                      </a:solidFill>
                      <a:prstDash val="solid"/>
                      <a:round/>
                      <a:headEnd type="none" w="med" len="med"/>
                      <a:tailEnd type="none" w="med" len="med"/>
                    </a:lnT>
                    <a:lnB w="35719" cap="flat" cmpd="sng" algn="ctr">
                      <a:solidFill>
                        <a:srgbClr val="44688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3" name="TextBox 13"/>
          <p:cNvSpPr txBox="1"/>
          <p:nvPr/>
        </p:nvSpPr>
        <p:spPr>
          <a:xfrm>
            <a:off x="962279" y="2319302"/>
            <a:ext cx="2777076" cy="1038746"/>
          </a:xfrm>
          <a:prstGeom prst="rect">
            <a:avLst/>
          </a:prstGeom>
        </p:spPr>
        <p:txBody>
          <a:bodyPr lIns="0" tIns="0" rIns="0" bIns="0" rtlCol="0" anchor="t">
            <a:spAutoFit/>
          </a:bodyPr>
          <a:lstStyle/>
          <a:p>
            <a:pPr algn="just">
              <a:lnSpc>
                <a:spcPts val="2703"/>
              </a:lnSpc>
            </a:pPr>
            <a:r>
              <a:rPr lang="en-US" sz="2400" dirty="0" err="1" smtClean="0">
                <a:solidFill>
                  <a:srgbClr val="414C64"/>
                </a:solidFill>
                <a:latin typeface="Roboto Condensed"/>
              </a:rPr>
              <a:t>Gợi</a:t>
            </a:r>
            <a:r>
              <a:rPr lang="en-US" sz="2400" dirty="0" smtClean="0">
                <a:solidFill>
                  <a:srgbClr val="414C64"/>
                </a:solidFill>
                <a:latin typeface="Roboto Condensed"/>
              </a:rPr>
              <a:t> ý: </a:t>
            </a:r>
            <a:r>
              <a:rPr lang="en-US" sz="2400" dirty="0" err="1" smtClean="0">
                <a:solidFill>
                  <a:srgbClr val="414C64"/>
                </a:solidFill>
                <a:latin typeface="Roboto Condensed"/>
              </a:rPr>
              <a:t>Chủ</a:t>
            </a:r>
            <a:r>
              <a:rPr lang="en-US" sz="2400" dirty="0" smtClean="0">
                <a:solidFill>
                  <a:srgbClr val="414C64"/>
                </a:solidFill>
                <a:latin typeface="Roboto Condensed"/>
              </a:rPr>
              <a:t> </a:t>
            </a:r>
            <a:r>
              <a:rPr lang="en-US" sz="2400" dirty="0" err="1" smtClean="0">
                <a:solidFill>
                  <a:srgbClr val="414C64"/>
                </a:solidFill>
                <a:latin typeface="Roboto Condensed"/>
              </a:rPr>
              <a:t>đề</a:t>
            </a:r>
            <a:r>
              <a:rPr lang="en-US" sz="2400" dirty="0" smtClean="0">
                <a:solidFill>
                  <a:srgbClr val="414C64"/>
                </a:solidFill>
                <a:latin typeface="Roboto Condensed"/>
              </a:rPr>
              <a:t>: </a:t>
            </a:r>
            <a:r>
              <a:rPr lang="en-US" sz="2400" dirty="0" err="1" smtClean="0">
                <a:solidFill>
                  <a:srgbClr val="414C64"/>
                </a:solidFill>
                <a:latin typeface="Roboto Condensed"/>
              </a:rPr>
              <a:t>người</a:t>
            </a:r>
            <a:r>
              <a:rPr lang="en-US" sz="2400" dirty="0" smtClean="0">
                <a:solidFill>
                  <a:srgbClr val="414C64"/>
                </a:solidFill>
                <a:latin typeface="Roboto Condensed"/>
              </a:rPr>
              <a:t> </a:t>
            </a:r>
            <a:r>
              <a:rPr lang="en-US" sz="2400" dirty="0" err="1">
                <a:solidFill>
                  <a:srgbClr val="414C64"/>
                </a:solidFill>
                <a:latin typeface="Roboto Condensed"/>
              </a:rPr>
              <a:t>anh</a:t>
            </a:r>
            <a:r>
              <a:rPr lang="en-US" sz="2400" dirty="0">
                <a:solidFill>
                  <a:srgbClr val="414C64"/>
                </a:solidFill>
                <a:latin typeface="Roboto Condensed"/>
              </a:rPr>
              <a:t> </a:t>
            </a:r>
            <a:r>
              <a:rPr lang="en-US" sz="2400" dirty="0" err="1">
                <a:solidFill>
                  <a:srgbClr val="414C64"/>
                </a:solidFill>
                <a:latin typeface="Roboto Condensed"/>
              </a:rPr>
              <a:t>hùng</a:t>
            </a:r>
            <a:r>
              <a:rPr lang="en-US" sz="2400" dirty="0">
                <a:solidFill>
                  <a:srgbClr val="414C64"/>
                </a:solidFill>
                <a:latin typeface="Roboto Condensed"/>
              </a:rPr>
              <a:t> </a:t>
            </a:r>
            <a:r>
              <a:rPr lang="en-US" sz="2400" dirty="0" err="1">
                <a:solidFill>
                  <a:srgbClr val="414C64"/>
                </a:solidFill>
                <a:latin typeface="Roboto Condensed"/>
              </a:rPr>
              <a:t>trong</a:t>
            </a:r>
            <a:r>
              <a:rPr lang="en-US" sz="2400" dirty="0">
                <a:solidFill>
                  <a:srgbClr val="414C64"/>
                </a:solidFill>
                <a:latin typeface="Roboto Condensed"/>
              </a:rPr>
              <a:t> </a:t>
            </a:r>
            <a:r>
              <a:rPr lang="en-US" sz="2400" dirty="0" err="1">
                <a:solidFill>
                  <a:srgbClr val="414C64"/>
                </a:solidFill>
                <a:latin typeface="Roboto Condensed"/>
              </a:rPr>
              <a:t>trái</a:t>
            </a:r>
            <a:r>
              <a:rPr lang="en-US" sz="2400" dirty="0">
                <a:solidFill>
                  <a:srgbClr val="414C64"/>
                </a:solidFill>
                <a:latin typeface="Roboto Condensed"/>
              </a:rPr>
              <a:t> </a:t>
            </a:r>
            <a:r>
              <a:rPr lang="en-US" sz="2400" dirty="0" err="1">
                <a:solidFill>
                  <a:srgbClr val="414C64"/>
                </a:solidFill>
                <a:latin typeface="Roboto Condensed"/>
              </a:rPr>
              <a:t>tim</a:t>
            </a:r>
            <a:r>
              <a:rPr lang="en-US" sz="2400" dirty="0">
                <a:solidFill>
                  <a:srgbClr val="414C64"/>
                </a:solidFill>
                <a:latin typeface="Roboto Condensed"/>
              </a:rPr>
              <a:t> </a:t>
            </a:r>
            <a:r>
              <a:rPr lang="en-US" sz="2400" dirty="0" err="1" smtClean="0">
                <a:solidFill>
                  <a:srgbClr val="414C64"/>
                </a:solidFill>
                <a:latin typeface="Roboto Condensed"/>
              </a:rPr>
              <a:t>em</a:t>
            </a:r>
            <a:endParaRPr lang="en-US" sz="2400" dirty="0">
              <a:solidFill>
                <a:srgbClr val="414C64"/>
              </a:solidFill>
              <a:latin typeface="Roboto Condensed"/>
            </a:endParaRPr>
          </a:p>
        </p:txBody>
      </p:sp>
      <p:sp>
        <p:nvSpPr>
          <p:cNvPr id="17" name="TextBox 17"/>
          <p:cNvSpPr txBox="1"/>
          <p:nvPr/>
        </p:nvSpPr>
        <p:spPr>
          <a:xfrm>
            <a:off x="5454938" y="193055"/>
            <a:ext cx="3113249" cy="256480"/>
          </a:xfrm>
          <a:prstGeom prst="rect">
            <a:avLst/>
          </a:prstGeom>
        </p:spPr>
        <p:txBody>
          <a:bodyPr lIns="0" tIns="0" rIns="0" bIns="0" rtlCol="0" anchor="t">
            <a:spAutoFit/>
          </a:bodyPr>
          <a:lstStyle/>
          <a:p>
            <a:pPr algn="r">
              <a:lnSpc>
                <a:spcPts val="1960"/>
              </a:lnSpc>
            </a:pPr>
            <a:r>
              <a:rPr lang="en-US" spc="70">
                <a:solidFill>
                  <a:srgbClr val="446889"/>
                </a:solidFill>
                <a:latin typeface="Roboto Condensed"/>
              </a:rPr>
              <a:t>KNTT</a:t>
            </a:r>
          </a:p>
        </p:txBody>
      </p:sp>
    </p:spTree>
    <p:extLst>
      <p:ext uri="{BB962C8B-B14F-4D97-AF65-F5344CB8AC3E}">
        <p14:creationId xmlns:p14="http://schemas.microsoft.com/office/powerpoint/2010/main" val="547562871"/>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449451"/>
            <a:ext cx="5143500"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941647" y="2248589"/>
            <a:ext cx="3536644" cy="769429"/>
          </a:xfrm>
          <a:prstGeom prst="rect">
            <a:avLst/>
          </a:prstGeom>
          <a:noFill/>
        </p:spPr>
        <p:txBody>
          <a:bodyPr vert="horz" wrap="square" lIns="91428" tIns="45714" rIns="91428" bIns="45714" rtlCol="0">
            <a:spAutoFit/>
          </a:bodyPr>
          <a:lstStyle/>
          <a:p>
            <a:pPr algn="dist"/>
            <a:r>
              <a:rPr lang="en-US" altLang="zh-CN" sz="4400" b="1" dirty="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KHỞI ĐỘNG</a:t>
            </a:r>
            <a:endParaRPr lang="zh-CN" altLang="en-US" sz="4400" b="1" dirty="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246290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a:solidFill>
                  <a:srgbClr val="00B0F0"/>
                </a:solidFill>
                <a:latin typeface="Times New Roman"/>
                <a:ea typeface="Calibri"/>
                <a:cs typeface="Times New Roman"/>
              </a:rPr>
              <a:t>HẸN GẶP LẠI CÁC EM </a:t>
            </a:r>
          </a:p>
          <a:p>
            <a:pPr algn="ctr">
              <a:lnSpc>
                <a:spcPct val="107000"/>
              </a:lnSpc>
            </a:pPr>
            <a:r>
              <a:rPr lang="en-US" sz="4000" b="1" dirty="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Tree>
    <p:extLst>
      <p:ext uri="{BB962C8B-B14F-4D97-AF65-F5344CB8AC3E}">
        <p14:creationId xmlns:p14="http://schemas.microsoft.com/office/powerpoint/2010/main" val="2474303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2: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3" name="Rectangle 2"/>
          <p:cNvSpPr/>
          <p:nvPr/>
        </p:nvSpPr>
        <p:spPr>
          <a:xfrm>
            <a:off x="692209" y="584775"/>
            <a:ext cx="8007410" cy="4154984"/>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Đến Huế, thật là may mắn khi được nghe những điệu hò, điệu lí ngay trong một con thuyền bồng bềnh trên sông Hương. Huế là quê hương của hò đối đáp, hò giã gạo, hò xay lúa, hò ru em,… ; Huế cũng là nơi có nhiều điệu lí: lí con sáo, lí hoài xuân, lí hoài nam, vàrất nhiều làn điệu dân ca khác như nam bình, nam ai, nam xuân, tương tư khúc, … Trong âm điệu của ca Huế, có biết bao nhiêu là ý tình của người dân cố đô. Có bài sôi nổi, tươi vui; có bài bâng khuâng, tha thiết; lại cũng có bài nghe như tiếc thương, ai oán,… Có lẽ vì thế mà có người nói rằng, đến Huế mà không nghe ca Huế thì cũng là chưa biết gì về Huế.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81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7593389"/>
              </p:ext>
            </p:extLst>
          </p:nvPr>
        </p:nvGraphicFramePr>
        <p:xfrm>
          <a:off x="700754" y="584775"/>
          <a:ext cx="7716854" cy="3840480"/>
        </p:xfrm>
        <a:graphic>
          <a:graphicData uri="http://schemas.openxmlformats.org/drawingml/2006/table">
            <a:tbl>
              <a:tblPr firstRow="1" firstCol="1" bandRow="1"/>
              <a:tblGrid>
                <a:gridCol w="1087668">
                  <a:extLst>
                    <a:ext uri="{9D8B030D-6E8A-4147-A177-3AD203B41FA5}">
                      <a16:colId xmlns:a16="http://schemas.microsoft.com/office/drawing/2014/main" val="4232403391"/>
                    </a:ext>
                  </a:extLst>
                </a:gridCol>
                <a:gridCol w="1398913">
                  <a:extLst>
                    <a:ext uri="{9D8B030D-6E8A-4147-A177-3AD203B41FA5}">
                      <a16:colId xmlns:a16="http://schemas.microsoft.com/office/drawing/2014/main" val="1762872580"/>
                    </a:ext>
                  </a:extLst>
                </a:gridCol>
                <a:gridCol w="1441201">
                  <a:extLst>
                    <a:ext uri="{9D8B030D-6E8A-4147-A177-3AD203B41FA5}">
                      <a16:colId xmlns:a16="http://schemas.microsoft.com/office/drawing/2014/main" val="1913744045"/>
                    </a:ext>
                  </a:extLst>
                </a:gridCol>
                <a:gridCol w="3789072">
                  <a:extLst>
                    <a:ext uri="{9D8B030D-6E8A-4147-A177-3AD203B41FA5}">
                      <a16:colId xmlns:a16="http://schemas.microsoft.com/office/drawing/2014/main"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88760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50551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26701"/>
              </p:ext>
            </p:extLst>
          </p:nvPr>
        </p:nvGraphicFramePr>
        <p:xfrm>
          <a:off x="94004" y="584775"/>
          <a:ext cx="8930355" cy="3627120"/>
        </p:xfrm>
        <a:graphic>
          <a:graphicData uri="http://schemas.openxmlformats.org/drawingml/2006/table">
            <a:tbl>
              <a:tblPr firstRow="1" firstCol="1" bandRow="1"/>
              <a:tblGrid>
                <a:gridCol w="863125">
                  <a:extLst>
                    <a:ext uri="{9D8B030D-6E8A-4147-A177-3AD203B41FA5}">
                      <a16:colId xmlns:a16="http://schemas.microsoft.com/office/drawing/2014/main" val="4232403391"/>
                    </a:ext>
                  </a:extLst>
                </a:gridCol>
                <a:gridCol w="1529917">
                  <a:extLst>
                    <a:ext uri="{9D8B030D-6E8A-4147-A177-3AD203B41FA5}">
                      <a16:colId xmlns:a16="http://schemas.microsoft.com/office/drawing/2014/main" val="1762872580"/>
                    </a:ext>
                  </a:extLst>
                </a:gridCol>
                <a:gridCol w="2035461">
                  <a:extLst>
                    <a:ext uri="{9D8B030D-6E8A-4147-A177-3AD203B41FA5}">
                      <a16:colId xmlns:a16="http://schemas.microsoft.com/office/drawing/2014/main" val="1913744045"/>
                    </a:ext>
                  </a:extLst>
                </a:gridCol>
                <a:gridCol w="4501852">
                  <a:extLst>
                    <a:ext uri="{9D8B030D-6E8A-4147-A177-3AD203B41FA5}">
                      <a16:colId xmlns:a16="http://schemas.microsoft.com/office/drawing/2014/main" val="1481486577"/>
                    </a:ext>
                  </a:extLst>
                </a:gridCol>
              </a:tblGrid>
              <a:tr h="0">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88760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chiến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Dinh thự</a:t>
                      </a:r>
                      <a:r>
                        <a:rPr lang="en-US" sz="2800" kern="100" baseline="0">
                          <a:effectLst/>
                          <a:latin typeface="Times New Roman" panose="02020603050405020304" pitchFamily="18" charset="0"/>
                          <a:ea typeface="SimSun" panose="02010600030101010101" pitchFamily="2" charset="-122"/>
                          <a:cs typeface="Times New Roman" panose="02020603050405020304" pitchFamily="18" charset="0"/>
                        </a:rPr>
                        <a:t> ở dưới nước, nơi ở của thủy thần.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cung điện tưởng tượng ở dưới nước, theo truyền thuyết</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
        <p:nvSpPr>
          <p:cNvPr id="3" name="Rectangle 2"/>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3: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24705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a:solidFill>
                  <a:srgbClr val="000000"/>
                </a:solidFill>
                <a:latin typeface="Times New Roman" panose="02020603050405020304" pitchFamily="18" charset="0"/>
                <a:ea typeface="SimSun" panose="02010600030101010101" pitchFamily="2" charset="-122"/>
              </a:rPr>
              <a:t>Hô mưa gọi gió</a:t>
            </a:r>
            <a:r>
              <a:rPr lang="en-US" sz="2800" kern="100">
                <a:solidFill>
                  <a:srgbClr val="000000"/>
                </a:solidFill>
                <a:latin typeface="Times New Roman" panose="02020603050405020304" pitchFamily="18" charset="0"/>
                <a:ea typeface="SimSun" panose="02010600030101010101" pitchFamily="2" charset="-122"/>
              </a:rPr>
              <a:t>, oán 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a:solidFill>
                  <a:srgbClr val="000000"/>
                </a:solidFill>
                <a:latin typeface="Times New Roman" panose="02020603050405020304" pitchFamily="18" charset="0"/>
                <a:ea typeface="SimSun" panose="02010600030101010101" pitchFamily="2" charset="-122"/>
              </a:rPr>
              <a:t>- </a:t>
            </a:r>
            <a:r>
              <a:rPr lang="vi-VN" sz="2800" kern="100">
                <a:solidFill>
                  <a:srgbClr val="000000"/>
                </a:solidFill>
                <a:latin typeface="Times New Roman" panose="02020603050405020304" pitchFamily="18" charset="0"/>
                <a:ea typeface="SimSun" panose="02010600030101010101" pitchFamily="2" charset="-122"/>
              </a:rPr>
              <a:t>Hô mưa gọi gió:</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815839"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người có sức mạnh siêu nhiên, có thể làm được những điều kỳ diệu, to lớn</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10" name="Picture 9"/>
          <p:cNvPicPr>
            <a:picLocks noChangeAspect="1"/>
          </p:cNvPicPr>
          <p:nvPr/>
        </p:nvPicPr>
        <p:blipFill>
          <a:blip r:embed="rId4"/>
          <a:stretch>
            <a:fillRect/>
          </a:stretch>
        </p:blipFill>
        <p:spPr>
          <a:xfrm>
            <a:off x="348864" y="3153426"/>
            <a:ext cx="2466975" cy="1847850"/>
          </a:xfrm>
          <a:prstGeom prst="rect">
            <a:avLst/>
          </a:prstGeom>
        </p:spPr>
      </p:pic>
      <p:pic>
        <p:nvPicPr>
          <p:cNvPr id="11" name="Picture 10"/>
          <p:cNvPicPr>
            <a:picLocks noChangeAspect="1"/>
          </p:cNvPicPr>
          <p:nvPr/>
        </p:nvPicPr>
        <p:blipFill>
          <a:blip r:embed="rId5"/>
          <a:stretch>
            <a:fillRect/>
          </a:stretch>
        </p:blipFill>
        <p:spPr>
          <a:xfrm>
            <a:off x="5289601" y="2569888"/>
            <a:ext cx="3157274" cy="2326851"/>
          </a:xfrm>
          <a:prstGeom prst="rect">
            <a:avLst/>
          </a:prstGeom>
        </p:spPr>
      </p:pic>
    </p:spTree>
    <p:extLst>
      <p:ext uri="{BB962C8B-B14F-4D97-AF65-F5344CB8AC3E}">
        <p14:creationId xmlns:p14="http://schemas.microsoft.com/office/powerpoint/2010/main" val="409103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a:solidFill>
                  <a:srgbClr val="000000"/>
                </a:solidFill>
                <a:latin typeface="Times New Roman" panose="02020603050405020304" pitchFamily="18" charset="0"/>
                <a:ea typeface="SimSun" panose="02010600030101010101" pitchFamily="2" charset="-122"/>
              </a:rPr>
              <a:t>Hô mưa gọi gió</a:t>
            </a:r>
            <a:r>
              <a:rPr lang="en-US" sz="2800" kern="100">
                <a:solidFill>
                  <a:srgbClr val="000000"/>
                </a:solidFill>
                <a:latin typeface="Times New Roman" panose="02020603050405020304" pitchFamily="18" charset="0"/>
                <a:ea typeface="SimSun" panose="02010600030101010101" pitchFamily="2" charset="-122"/>
              </a:rPr>
              <a:t>, oán nặng thù sâu</a:t>
            </a:r>
            <a:endParaRPr lang="en-US" sz="2800"/>
          </a:p>
        </p:txBody>
      </p:sp>
      <p:sp>
        <p:nvSpPr>
          <p:cNvPr id="4" name="Rectangle 3"/>
          <p:cNvSpPr/>
          <p:nvPr/>
        </p:nvSpPr>
        <p:spPr>
          <a:xfrm>
            <a:off x="115368" y="1655487"/>
            <a:ext cx="4572000" cy="523220"/>
          </a:xfrm>
          <a:prstGeom prst="rect">
            <a:avLst/>
          </a:prstGeom>
        </p:spPr>
        <p:txBody>
          <a:bodyPr>
            <a:spAutoFit/>
          </a:bodyPr>
          <a:lstStyle/>
          <a:p>
            <a:pPr marR="0" lvl="0" algn="just">
              <a:spcBef>
                <a:spcPts val="0"/>
              </a:spcBef>
              <a:spcAft>
                <a:spcPts val="0"/>
              </a:spcAft>
              <a:buSzPts val="1000"/>
              <a:tabLst>
                <a:tab pos="228600" algn="l"/>
              </a:tabLst>
            </a:pPr>
            <a:r>
              <a:rPr lang="en-US" sz="2800" kern="100">
                <a:solidFill>
                  <a:srgbClr val="000000"/>
                </a:solidFill>
                <a:latin typeface="Times New Roman" panose="02020603050405020304" pitchFamily="18" charset="0"/>
                <a:ea typeface="SimSun" panose="02010600030101010101" pitchFamily="2" charset="-122"/>
              </a:rPr>
              <a:t>- </a:t>
            </a:r>
            <a:r>
              <a:rPr lang="vi-VN" sz="2800" kern="100">
                <a:solidFill>
                  <a:srgbClr val="000000"/>
                </a:solidFill>
                <a:latin typeface="Times New Roman" panose="02020603050405020304" pitchFamily="18" charset="0"/>
                <a:ea typeface="SimSun" panose="02010600030101010101" pitchFamily="2" charset="-122"/>
              </a:rPr>
              <a:t>Oán nặng thù sâu: </a:t>
            </a:r>
            <a:endParaRPr lang="en-US" sz="28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3097850" y="1655487"/>
            <a:ext cx="4572000" cy="1384995"/>
          </a:xfrm>
          <a:prstGeom prst="rect">
            <a:avLst/>
          </a:prstGeom>
        </p:spPr>
        <p:txBody>
          <a:bodyPr>
            <a:spAutoFit/>
          </a:bodyPr>
          <a:lstStyle/>
          <a:p>
            <a:pPr lvl="0" algn="just">
              <a:buSzPts val="1000"/>
              <a:tabLst>
                <a:tab pos="228600" algn="l"/>
              </a:tabLst>
            </a:pPr>
            <a:r>
              <a:rPr lang="vi-VN" sz="2800" kern="100">
                <a:solidFill>
                  <a:srgbClr val="000000"/>
                </a:solidFill>
                <a:latin typeface="Times New Roman" panose="02020603050405020304" pitchFamily="18" charset="0"/>
                <a:ea typeface="SimSun" panose="02010600030101010101" pitchFamily="2" charset="-122"/>
              </a:rPr>
              <a:t>sự hận thù sâu sắc, khắc cốt ghi tâm, ghi nhớ ở trong lòng, không bao giờ quên được.</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7" name="Picture 6"/>
          <p:cNvPicPr>
            <a:picLocks noChangeAspect="1"/>
          </p:cNvPicPr>
          <p:nvPr/>
        </p:nvPicPr>
        <p:blipFill>
          <a:blip r:embed="rId4"/>
          <a:stretch>
            <a:fillRect/>
          </a:stretch>
        </p:blipFill>
        <p:spPr>
          <a:xfrm>
            <a:off x="5479383" y="3040482"/>
            <a:ext cx="2584078" cy="1354795"/>
          </a:xfrm>
          <a:prstGeom prst="rect">
            <a:avLst/>
          </a:prstGeom>
        </p:spPr>
      </p:pic>
    </p:spTree>
    <p:extLst>
      <p:ext uri="{BB962C8B-B14F-4D97-AF65-F5344CB8AC3E}">
        <p14:creationId xmlns:p14="http://schemas.microsoft.com/office/powerpoint/2010/main" val="35949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4: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Rectangle 1"/>
          <p:cNvSpPr/>
          <p:nvPr/>
        </p:nvSpPr>
        <p:spPr>
          <a:xfrm>
            <a:off x="1627469" y="588436"/>
            <a:ext cx="6435992" cy="954107"/>
          </a:xfrm>
          <a:prstGeom prst="rect">
            <a:avLst/>
          </a:prstGeom>
        </p:spPr>
        <p:txBody>
          <a:bodyPr wrap="square">
            <a:spAutoFit/>
          </a:bodyPr>
          <a:lstStyle/>
          <a:p>
            <a:pPr algn="ctr"/>
            <a:r>
              <a:rPr lang="en-US" sz="2800" kern="100">
                <a:solidFill>
                  <a:srgbClr val="000000"/>
                </a:solidFill>
                <a:latin typeface="Times New Roman" panose="02020603050405020304" pitchFamily="18" charset="0"/>
                <a:ea typeface="SimSun" panose="02010600030101010101" pitchFamily="2" charset="-122"/>
              </a:rPr>
              <a:t>Giải thích nghĩa của các thành ngữ sau: </a:t>
            </a:r>
            <a:r>
              <a:rPr lang="vi-VN" sz="2800" kern="100">
                <a:solidFill>
                  <a:srgbClr val="000000"/>
                </a:solidFill>
                <a:latin typeface="Times New Roman" panose="02020603050405020304" pitchFamily="18" charset="0"/>
                <a:ea typeface="SimSun" panose="02010600030101010101" pitchFamily="2" charset="-122"/>
              </a:rPr>
              <a:t>Hô mưa gọi gió</a:t>
            </a:r>
            <a:r>
              <a:rPr lang="en-US" sz="2800" kern="100">
                <a:solidFill>
                  <a:srgbClr val="000000"/>
                </a:solidFill>
                <a:latin typeface="Times New Roman" panose="02020603050405020304" pitchFamily="18" charset="0"/>
                <a:ea typeface="SimSun" panose="02010600030101010101" pitchFamily="2" charset="-122"/>
              </a:rPr>
              <a:t>, oán nặng thù sâu</a:t>
            </a:r>
            <a:endParaRPr lang="en-US" sz="2800"/>
          </a:p>
        </p:txBody>
      </p:sp>
      <p:sp>
        <p:nvSpPr>
          <p:cNvPr id="5" name="Rectangle 4"/>
          <p:cNvSpPr/>
          <p:nvPr/>
        </p:nvSpPr>
        <p:spPr>
          <a:xfrm>
            <a:off x="1386555" y="1655487"/>
            <a:ext cx="6370889" cy="1384995"/>
          </a:xfrm>
          <a:prstGeom prst="rect">
            <a:avLst/>
          </a:prstGeom>
        </p:spPr>
        <p:txBody>
          <a:bodyPr wrap="square">
            <a:spAutoFit/>
          </a:bodyPr>
          <a:lstStyle/>
          <a:p>
            <a:pPr lvl="0" algn="just">
              <a:buSzPts val="1000"/>
              <a:tabLst>
                <a:tab pos="228600" algn="l"/>
              </a:tabLst>
            </a:pPr>
            <a:r>
              <a:rPr lang="en-US" sz="2800" kern="100">
                <a:solidFill>
                  <a:srgbClr val="000000"/>
                </a:solidFill>
                <a:latin typeface="Times New Roman" panose="02020603050405020304" pitchFamily="18" charset="0"/>
                <a:ea typeface="SimSun" panose="02010600030101010101" pitchFamily="2" charset="-122"/>
              </a:rPr>
              <a:t>	</a:t>
            </a:r>
            <a:r>
              <a:rPr lang="vi-VN" sz="2800" kern="100">
                <a:solidFill>
                  <a:srgbClr val="000000"/>
                </a:solidFill>
                <a:latin typeface="Times New Roman" panose="02020603050405020304" pitchFamily="18" charset="0"/>
                <a:ea typeface="SimSun" panose="02010600030101010101" pitchFamily="2" charset="-122"/>
              </a:rPr>
              <a:t>Trong mỗi thành ngữ, các từ ngữ được sắp xếp theo kiểu đan xen: hô - gọi, mưa - gió, oán - thù, nặng - sâu.</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4"/>
          <a:stretch>
            <a:fillRect/>
          </a:stretch>
        </p:blipFill>
        <p:spPr>
          <a:xfrm>
            <a:off x="1424790" y="3249419"/>
            <a:ext cx="2584078" cy="1354795"/>
          </a:xfrm>
          <a:prstGeom prst="rect">
            <a:avLst/>
          </a:prstGeom>
        </p:spPr>
      </p:pic>
      <p:pic>
        <p:nvPicPr>
          <p:cNvPr id="6" name="Picture 5"/>
          <p:cNvPicPr>
            <a:picLocks noChangeAspect="1"/>
          </p:cNvPicPr>
          <p:nvPr/>
        </p:nvPicPr>
        <p:blipFill>
          <a:blip r:embed="rId5"/>
          <a:stretch>
            <a:fillRect/>
          </a:stretch>
        </p:blipFill>
        <p:spPr>
          <a:xfrm>
            <a:off x="5431172" y="2613255"/>
            <a:ext cx="2469094" cy="1847248"/>
          </a:xfrm>
          <a:prstGeom prst="rect">
            <a:avLst/>
          </a:prstGeom>
        </p:spPr>
      </p:pic>
    </p:spTree>
    <p:extLst>
      <p:ext uri="{BB962C8B-B14F-4D97-AF65-F5344CB8AC3E}">
        <p14:creationId xmlns:p14="http://schemas.microsoft.com/office/powerpoint/2010/main" val="222114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05027" y="291534"/>
            <a:ext cx="4572000" cy="1384995"/>
          </a:xfrm>
          <a:prstGeom prst="rect">
            <a:avLst/>
          </a:prstGeom>
        </p:spPr>
        <p:txBody>
          <a:bodyPr>
            <a:spAutoFit/>
          </a:bodyPr>
          <a:lstStyle/>
          <a:p>
            <a:pPr algn="just"/>
            <a:r>
              <a:rPr lang="vi-VN" sz="2800">
                <a:latin typeface="Times New Roman" panose="02020603050405020304" pitchFamily="18" charset="0"/>
                <a:cs typeface="Times New Roman" panose="02020603050405020304" pitchFamily="18" charset="0"/>
              </a:rPr>
              <a:t>Thành ngữ được tạo nên bằng cách đan xen các từ ngữ theo cách tương tự đó là:</a:t>
            </a:r>
            <a:endParaRPr lang="en-US" sz="2800">
              <a:latin typeface="Times New Roman" panose="02020603050405020304" pitchFamily="18" charset="0"/>
              <a:cs typeface="Times New Roman" panose="02020603050405020304" pitchFamily="18" charset="0"/>
            </a:endParaRPr>
          </a:p>
        </p:txBody>
      </p:sp>
      <p:sp>
        <p:nvSpPr>
          <p:cNvPr id="3" name="Rectangle 2"/>
          <p:cNvSpPr/>
          <p:nvPr/>
        </p:nvSpPr>
        <p:spPr>
          <a:xfrm>
            <a:off x="961402" y="1676529"/>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a:t>
            </a:r>
            <a:r>
              <a:rPr lang="vi-VN" sz="2800">
                <a:solidFill>
                  <a:srgbClr val="262626"/>
                </a:solidFill>
                <a:latin typeface="Times New Roman" panose="02020603050405020304" pitchFamily="18" charset="0"/>
                <a:cs typeface="Times New Roman" panose="02020603050405020304" pitchFamily="18" charset="0"/>
              </a:rPr>
              <a:t>Góp gió thành bão</a:t>
            </a:r>
            <a:r>
              <a:rPr lang="en-US" sz="2800">
                <a:solidFill>
                  <a:srgbClr val="262626"/>
                </a:solidFill>
                <a:latin typeface="Times New Roman" panose="02020603050405020304" pitchFamily="18" charset="0"/>
                <a:cs typeface="Times New Roman" panose="02020603050405020304" pitchFamily="18" charset="0"/>
              </a:rPr>
              <a:t>.</a:t>
            </a:r>
          </a:p>
        </p:txBody>
      </p:sp>
      <p:sp>
        <p:nvSpPr>
          <p:cNvPr id="4" name="Rectangle 3"/>
          <p:cNvSpPr/>
          <p:nvPr/>
        </p:nvSpPr>
        <p:spPr>
          <a:xfrm>
            <a:off x="961402" y="2199749"/>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Đội </a:t>
            </a:r>
            <a:r>
              <a:rPr lang="vi-VN" sz="2800">
                <a:solidFill>
                  <a:srgbClr val="262626"/>
                </a:solidFill>
                <a:latin typeface="Times New Roman" panose="02020603050405020304" pitchFamily="18" charset="0"/>
                <a:cs typeface="Times New Roman" panose="02020603050405020304" pitchFamily="18" charset="0"/>
              </a:rPr>
              <a:t>trời đạp đất</a:t>
            </a:r>
            <a:r>
              <a:rPr lang="en-US" sz="2800">
                <a:solidFill>
                  <a:srgbClr val="262626"/>
                </a:solidFill>
                <a:latin typeface="Times New Roman" panose="02020603050405020304" pitchFamily="18" charset="0"/>
                <a:cs typeface="Times New Roman" panose="02020603050405020304" pitchFamily="18" charset="0"/>
              </a:rPr>
              <a:t>.</a:t>
            </a:r>
          </a:p>
        </p:txBody>
      </p:sp>
      <p:sp>
        <p:nvSpPr>
          <p:cNvPr id="5" name="Rectangle 4"/>
          <p:cNvSpPr/>
          <p:nvPr/>
        </p:nvSpPr>
        <p:spPr>
          <a:xfrm>
            <a:off x="961402" y="2630603"/>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D</a:t>
            </a:r>
            <a:r>
              <a:rPr lang="vi-VN" sz="2800">
                <a:solidFill>
                  <a:srgbClr val="262626"/>
                </a:solidFill>
                <a:latin typeface="Times New Roman" panose="02020603050405020304" pitchFamily="18" charset="0"/>
                <a:cs typeface="Times New Roman" panose="02020603050405020304" pitchFamily="18" charset="0"/>
              </a:rPr>
              <a:t>ãi nắng dầm mưa</a:t>
            </a:r>
            <a:r>
              <a:rPr lang="en-US" sz="2800">
                <a:solidFill>
                  <a:srgbClr val="262626"/>
                </a:solidFill>
                <a:latin typeface="Times New Roman" panose="02020603050405020304" pitchFamily="18" charset="0"/>
                <a:cs typeface="Times New Roman" panose="02020603050405020304" pitchFamily="18" charset="0"/>
              </a:rPr>
              <a:t>.</a:t>
            </a:r>
            <a:r>
              <a:rPr lang="vi-VN" sz="2800">
                <a:solidFill>
                  <a:srgbClr val="262626"/>
                </a:solidFill>
                <a:latin typeface="Times New Roman" panose="02020603050405020304" pitchFamily="18" charset="0"/>
                <a:cs typeface="Times New Roman" panose="02020603050405020304" pitchFamily="18" charset="0"/>
              </a:rPr>
              <a:t> </a:t>
            </a:r>
            <a:endParaRPr lang="en-US" sz="2800">
              <a:solidFill>
                <a:srgbClr val="262626"/>
              </a:solidFill>
              <a:latin typeface="Times New Roman" panose="02020603050405020304" pitchFamily="18" charset="0"/>
              <a:cs typeface="Times New Roman" panose="02020603050405020304" pitchFamily="18" charset="0"/>
            </a:endParaRPr>
          </a:p>
        </p:txBody>
      </p:sp>
      <p:sp>
        <p:nvSpPr>
          <p:cNvPr id="6" name="Rectangle 5"/>
          <p:cNvSpPr/>
          <p:nvPr/>
        </p:nvSpPr>
        <p:spPr>
          <a:xfrm>
            <a:off x="961402" y="3096132"/>
            <a:ext cx="4572000" cy="523220"/>
          </a:xfrm>
          <a:prstGeom prst="rect">
            <a:avLst/>
          </a:prstGeom>
        </p:spPr>
        <p:txBody>
          <a:bodyPr>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C</a:t>
            </a:r>
            <a:r>
              <a:rPr lang="vi-VN" sz="2800">
                <a:solidFill>
                  <a:srgbClr val="262626"/>
                </a:solidFill>
                <a:latin typeface="Times New Roman" panose="02020603050405020304" pitchFamily="18" charset="0"/>
                <a:cs typeface="Times New Roman" panose="02020603050405020304" pitchFamily="18" charset="0"/>
              </a:rPr>
              <a:t>hân cứng đá mềm</a:t>
            </a:r>
            <a:r>
              <a:rPr lang="en-US" sz="2800">
                <a:solidFill>
                  <a:srgbClr val="262626"/>
                </a:solidFill>
                <a:latin typeface="Times New Roman" panose="02020603050405020304" pitchFamily="18" charset="0"/>
                <a:cs typeface="Times New Roman" panose="02020603050405020304" pitchFamily="18" charset="0"/>
              </a:rPr>
              <a:t>.</a:t>
            </a:r>
          </a:p>
        </p:txBody>
      </p:sp>
      <p:sp>
        <p:nvSpPr>
          <p:cNvPr id="8" name="Rectangle 7"/>
          <p:cNvSpPr/>
          <p:nvPr/>
        </p:nvSpPr>
        <p:spPr>
          <a:xfrm>
            <a:off x="961402" y="3616433"/>
            <a:ext cx="3215945" cy="523220"/>
          </a:xfrm>
          <a:prstGeom prst="rect">
            <a:avLst/>
          </a:prstGeom>
        </p:spPr>
        <p:txBody>
          <a:bodyPr wrap="none">
            <a:spAutoFit/>
          </a:bodyPr>
          <a:lstStyle/>
          <a:p>
            <a:pPr lvl="0" algn="just"/>
            <a:r>
              <a:rPr lang="en-US" sz="2800">
                <a:solidFill>
                  <a:srgbClr val="262626"/>
                </a:solidFill>
                <a:latin typeface="Times New Roman" panose="02020603050405020304" pitchFamily="18" charset="0"/>
                <a:cs typeface="Times New Roman" panose="02020603050405020304" pitchFamily="18" charset="0"/>
              </a:rPr>
              <a:t>+ C</a:t>
            </a:r>
            <a:r>
              <a:rPr lang="vi-VN" sz="2800">
                <a:solidFill>
                  <a:srgbClr val="262626"/>
                </a:solidFill>
                <a:latin typeface="Times New Roman" panose="02020603050405020304" pitchFamily="18" charset="0"/>
                <a:cs typeface="Times New Roman" panose="02020603050405020304" pitchFamily="18" charset="0"/>
              </a:rPr>
              <a:t>hém to kho mặn. </a:t>
            </a:r>
            <a:endParaRPr lang="en-US" sz="2800">
              <a:solidFill>
                <a:srgbClr val="262626"/>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5936433" y="186494"/>
            <a:ext cx="2466975" cy="1847850"/>
          </a:xfrm>
          <a:prstGeom prst="rect">
            <a:avLst/>
          </a:prstGeom>
        </p:spPr>
      </p:pic>
      <p:pic>
        <p:nvPicPr>
          <p:cNvPr id="9" name="Picture 8"/>
          <p:cNvPicPr>
            <a:picLocks noChangeAspect="1"/>
          </p:cNvPicPr>
          <p:nvPr/>
        </p:nvPicPr>
        <p:blipFill>
          <a:blip r:embed="rId5"/>
          <a:stretch>
            <a:fillRect/>
          </a:stretch>
        </p:blipFill>
        <p:spPr>
          <a:xfrm>
            <a:off x="5469308" y="1526036"/>
            <a:ext cx="2571853" cy="1641699"/>
          </a:xfrm>
          <a:prstGeom prst="rect">
            <a:avLst/>
          </a:prstGeom>
        </p:spPr>
      </p:pic>
      <p:pic>
        <p:nvPicPr>
          <p:cNvPr id="10" name="Picture 9"/>
          <p:cNvPicPr>
            <a:picLocks noChangeAspect="1"/>
          </p:cNvPicPr>
          <p:nvPr/>
        </p:nvPicPr>
        <p:blipFill>
          <a:blip r:embed="rId6"/>
          <a:stretch>
            <a:fillRect/>
          </a:stretch>
        </p:blipFill>
        <p:spPr>
          <a:xfrm>
            <a:off x="4512445" y="2942893"/>
            <a:ext cx="2657475" cy="1724025"/>
          </a:xfrm>
          <a:prstGeom prst="rect">
            <a:avLst/>
          </a:prstGeom>
        </p:spPr>
      </p:pic>
      <p:pic>
        <p:nvPicPr>
          <p:cNvPr id="11" name="Picture 10"/>
          <p:cNvPicPr>
            <a:picLocks noChangeAspect="1"/>
          </p:cNvPicPr>
          <p:nvPr/>
        </p:nvPicPr>
        <p:blipFill>
          <a:blip r:embed="rId7"/>
          <a:stretch>
            <a:fillRect/>
          </a:stretch>
        </p:blipFill>
        <p:spPr>
          <a:xfrm>
            <a:off x="4481038" y="2942893"/>
            <a:ext cx="2688882" cy="1847850"/>
          </a:xfrm>
          <a:prstGeom prst="rect">
            <a:avLst/>
          </a:prstGeom>
        </p:spPr>
      </p:pic>
      <p:pic>
        <p:nvPicPr>
          <p:cNvPr id="12" name="Picture 11"/>
          <p:cNvPicPr>
            <a:picLocks noChangeAspect="1"/>
          </p:cNvPicPr>
          <p:nvPr/>
        </p:nvPicPr>
        <p:blipFill>
          <a:blip r:embed="rId8"/>
          <a:stretch>
            <a:fillRect/>
          </a:stretch>
        </p:blipFill>
        <p:spPr>
          <a:xfrm>
            <a:off x="5469308" y="1477956"/>
            <a:ext cx="2571853" cy="1675867"/>
          </a:xfrm>
          <a:prstGeom prst="rect">
            <a:avLst/>
          </a:prstGeom>
        </p:spPr>
      </p:pic>
    </p:spTree>
    <p:extLst>
      <p:ext uri="{BB962C8B-B14F-4D97-AF65-F5344CB8AC3E}">
        <p14:creationId xmlns:p14="http://schemas.microsoft.com/office/powerpoint/2010/main" val="142239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384995"/>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là chúa miền non cao, một người là chúa vùng nước thẳm, cả hai đều xứng đáng làm rể Vua Hùng”. </a:t>
            </a:r>
            <a:endParaRPr lang="vi-VN" sz="280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80392" y="2448864"/>
            <a:ext cx="6805246" cy="954107"/>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nhấn mạnh sự ngang tài ngang sức,  mỗi người một vẻ của Sơn Tinh,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75691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2677656"/>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p>
        </p:txBody>
      </p:sp>
      <p:sp>
        <p:nvSpPr>
          <p:cNvPr id="3" name="Rectangle 2"/>
          <p:cNvSpPr/>
          <p:nvPr/>
        </p:nvSpPr>
        <p:spPr>
          <a:xfrm>
            <a:off x="1301261" y="3354718"/>
            <a:ext cx="6805246" cy="1384995"/>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các phép lạ của Sơn Tinh và Thủy Tinh, nhấn mạnh sự dứt khoát, hiệu nghiệm tức thì. </a:t>
            </a:r>
          </a:p>
        </p:txBody>
      </p:sp>
      <p:sp>
        <p:nvSpPr>
          <p:cNvPr id="4" name="Rectangle 3"/>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06397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49" y="-429786"/>
            <a:ext cx="5143500" cy="5758870"/>
          </a:xfrm>
          <a:prstGeom prst="rect">
            <a:avLst/>
          </a:prstGeom>
        </p:spPr>
      </p:pic>
      <p:sp>
        <p:nvSpPr>
          <p:cNvPr id="3" name="TextBox 2"/>
          <p:cNvSpPr txBox="1"/>
          <p:nvPr/>
        </p:nvSpPr>
        <p:spPr>
          <a:xfrm>
            <a:off x="2556387" y="2605548"/>
            <a:ext cx="4404852" cy="954107"/>
          </a:xfrm>
          <a:prstGeom prst="rect">
            <a:avLst/>
          </a:prstGeom>
          <a:noFill/>
        </p:spPr>
        <p:txBody>
          <a:bodyPr wrap="square" rtlCol="0">
            <a:spAutoFit/>
          </a:bodyPr>
          <a:lstStyle/>
          <a:p>
            <a:pPr algn="ctr"/>
            <a:r>
              <a:rPr lang="en-US" sz="2800" b="1" dirty="0" err="1" smtClean="0"/>
              <a:t>Điền</a:t>
            </a:r>
            <a:r>
              <a:rPr lang="en-US" sz="2800" b="1" dirty="0" smtClean="0"/>
              <a:t> </a:t>
            </a:r>
            <a:r>
              <a:rPr lang="en-US" sz="2800" b="1" dirty="0" err="1" smtClean="0"/>
              <a:t>từ</a:t>
            </a:r>
            <a:r>
              <a:rPr lang="en-US" sz="2800" b="1" dirty="0" smtClean="0"/>
              <a:t> </a:t>
            </a:r>
            <a:r>
              <a:rPr lang="en-US" sz="2800" b="1" dirty="0" err="1" smtClean="0"/>
              <a:t>còn</a:t>
            </a:r>
            <a:r>
              <a:rPr lang="en-US" sz="2800" b="1" dirty="0" smtClean="0"/>
              <a:t> </a:t>
            </a:r>
            <a:r>
              <a:rPr lang="en-US" sz="2800" b="1" dirty="0" err="1" smtClean="0"/>
              <a:t>thiếu</a:t>
            </a:r>
            <a:r>
              <a:rPr lang="en-US" sz="2800" b="1" dirty="0"/>
              <a:t> </a:t>
            </a:r>
            <a:r>
              <a:rPr lang="en-US" sz="2800" b="1" dirty="0" err="1" smtClean="0"/>
              <a:t>vào</a:t>
            </a:r>
            <a:r>
              <a:rPr lang="en-US" sz="2800" b="1" dirty="0" smtClean="0"/>
              <a:t> </a:t>
            </a:r>
            <a:r>
              <a:rPr lang="en-US" sz="2800" b="1" dirty="0" err="1" smtClean="0"/>
              <a:t>bài</a:t>
            </a:r>
            <a:r>
              <a:rPr lang="en-US" sz="2800" b="1" dirty="0" smtClean="0"/>
              <a:t> </a:t>
            </a:r>
            <a:r>
              <a:rPr lang="en-US" sz="2800" b="1" dirty="0" err="1" smtClean="0"/>
              <a:t>thơ</a:t>
            </a:r>
            <a:r>
              <a:rPr lang="en-US" sz="2800" b="1" dirty="0" smtClean="0"/>
              <a:t> </a:t>
            </a:r>
            <a:r>
              <a:rPr lang="en-US" sz="2800" b="1" dirty="0" err="1" smtClean="0"/>
              <a:t>sau</a:t>
            </a:r>
            <a:endParaRPr lang="en-US" sz="2800" b="1" dirty="0"/>
          </a:p>
        </p:txBody>
      </p:sp>
    </p:spTree>
    <p:extLst>
      <p:ext uri="{BB962C8B-B14F-4D97-AF65-F5344CB8AC3E}">
        <p14:creationId xmlns:p14="http://schemas.microsoft.com/office/powerpoint/2010/main" val="1308492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04546" y="738554"/>
            <a:ext cx="6901961" cy="1815882"/>
          </a:xfrm>
          <a:prstGeom prst="rect">
            <a:avLst/>
          </a:prstGeom>
        </p:spPr>
        <p:txBody>
          <a:bodyPr wrap="square">
            <a:spAutoFit/>
          </a:bodyPr>
          <a:lstStyle/>
          <a:p>
            <a:pPr algn="just"/>
            <a:r>
              <a:rPr lang="vi-VN" sz="2800" i="1">
                <a:solidFill>
                  <a:srgbClr val="000000"/>
                </a:solidFill>
                <a:latin typeface="Times New Roman" panose="02020603050405020304" pitchFamily="18" charset="0"/>
                <a:cs typeface="Times New Roman" panose="02020603050405020304" pitchFamily="18" charset="0"/>
              </a:rPr>
              <a:t>- “Nước ngập ruộng đồng, nước tràn nhà cửa, nước dâng lên lưng đồi, sườn núi, thành Phong Châu như nổi lềnh bềnh trên một biển nước.” </a:t>
            </a:r>
          </a:p>
        </p:txBody>
      </p:sp>
      <p:sp>
        <p:nvSpPr>
          <p:cNvPr id="3" name="Rectangle 2"/>
          <p:cNvSpPr/>
          <p:nvPr/>
        </p:nvSpPr>
        <p:spPr>
          <a:xfrm>
            <a:off x="1252903" y="2554436"/>
            <a:ext cx="6805246" cy="1815882"/>
          </a:xfrm>
          <a:prstGeom prst="rect">
            <a:avLst/>
          </a:prstGeom>
        </p:spPr>
        <p:txBody>
          <a:bodyPr wrap="square">
            <a:spAutoFit/>
          </a:bodyPr>
          <a:lstStyle/>
          <a:p>
            <a:pPr lvl="0" algn="just"/>
            <a:r>
              <a:rPr lang="vi-VN" sz="2800">
                <a:solidFill>
                  <a:srgbClr val="000000"/>
                </a:solidFill>
                <a:latin typeface="Times New Roman" panose="02020603050405020304" pitchFamily="18" charset="0"/>
                <a:cs typeface="Times New Roman" panose="02020603050405020304" pitchFamily="18" charset="0"/>
              </a:rPr>
              <a:t>→ Liệt kê những sự vật bị ngập, nhấn mạnh việc nước ngập mọi nơi, lần lượt, tăng tiến (từ xa đến gần, từ ngoài vào trong), qua đó thể hiện sức mạnh, sự tức giận của Thủy Tinh. </a:t>
            </a:r>
          </a:p>
        </p:txBody>
      </p:sp>
      <p:sp>
        <p:nvSpPr>
          <p:cNvPr id="4" name="Rectangle 3"/>
          <p:cNvSpPr/>
          <p:nvPr/>
        </p:nvSpPr>
        <p:spPr>
          <a:xfrm>
            <a:off x="0" y="0"/>
            <a:ext cx="4572000" cy="584775"/>
          </a:xfrm>
          <a:prstGeom prst="rect">
            <a:avLst/>
          </a:prstGeom>
        </p:spPr>
        <p:txBody>
          <a:bodyPr>
            <a:spAutoFit/>
          </a:bodyPr>
          <a:lstStyle/>
          <a:p>
            <a:pPr algn="just"/>
            <a:r>
              <a:rPr lang="en-US" sz="2800" b="1">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Bài tập 5: SGK T13</a:t>
            </a:r>
            <a:r>
              <a:rPr lang="vi-VN" sz="3200">
                <a:solidFill>
                  <a:srgbClr val="444444"/>
                </a:solidFill>
                <a:latin typeface="Times New Roman" panose="02020603050405020304" pitchFamily="18" charset="0"/>
                <a:ea typeface="Microsoft YaHei Light" panose="020B0502040204020203" pitchFamily="34" charset="-122"/>
                <a:cs typeface="Times New Roman" panose="02020603050405020304" pitchFamily="18" charset="0"/>
              </a:rPr>
              <a:t> </a:t>
            </a:r>
            <a:endParaRPr lang="en-US" sz="3200">
              <a:latin typeface="Times New Roman" panose="02020603050405020304" pitchFamily="18" charset="0"/>
              <a:ea typeface="Microsoft YaHe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52600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11196" y="3342451"/>
            <a:ext cx="941914" cy="1993565"/>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08507" y="-1275669"/>
            <a:ext cx="5168204" cy="2294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493340" y="267382"/>
            <a:ext cx="4542538" cy="507831"/>
          </a:xfrm>
          <a:prstGeom prst="rect">
            <a:avLst/>
          </a:prstGeom>
          <a:noFill/>
        </p:spPr>
        <p:txBody>
          <a:bodyPr wrap="square" rtlCol="0">
            <a:spAutoFit/>
          </a:bodyPr>
          <a:lstStyle/>
          <a:p>
            <a:pPr defTabSz="342900"/>
            <a:r>
              <a:rPr lang="en-US" sz="2700" b="1">
                <a:solidFill>
                  <a:prstClr val="white"/>
                </a:solidFill>
                <a:latin typeface="Arial" panose="020B0604020202020204" pitchFamily="34" charset="0"/>
                <a:cs typeface="Arial" panose="020B0604020202020204" pitchFamily="34" charset="0"/>
              </a:rPr>
              <a:t>NGÔI NHÀ TÌNH THƯƠNG </a:t>
            </a:r>
            <a:endParaRPr lang="en-US" sz="2700" b="1" dirty="0">
              <a:solidFill>
                <a:prstClr val="white"/>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231948" y="3928545"/>
            <a:ext cx="949427" cy="51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4045" y="81045"/>
            <a:ext cx="8226186" cy="5557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1466" y="3603546"/>
            <a:ext cx="942091" cy="1992170"/>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4760" y="4599632"/>
            <a:ext cx="1004814" cy="48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94" y="-3113314"/>
            <a:ext cx="6819534" cy="5662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8870" y="203251"/>
            <a:ext cx="5993957" cy="2169825"/>
          </a:xfrm>
          <a:prstGeom prst="rect">
            <a:avLst/>
          </a:prstGeom>
          <a:noFill/>
        </p:spPr>
        <p:txBody>
          <a:bodyPr wrap="square" rtlCol="0">
            <a:spAutoFit/>
          </a:bodyPr>
          <a:lstStyle/>
          <a:p>
            <a:pPr algn="ctr" defTabSz="342900"/>
            <a:r>
              <a:rPr lang="en-US" sz="2700" b="1">
                <a:solidFill>
                  <a:prstClr val="white"/>
                </a:solidFill>
                <a:latin typeface="Times New Roman" panose="02020603050405020304" pitchFamily="18" charset="0"/>
                <a:cs typeface="Times New Roman" panose="02020603050405020304" pitchFamily="18" charset="0"/>
              </a:rPr>
              <a:t>Trong một trận bão lớn, ngôi nhà</a:t>
            </a:r>
          </a:p>
          <a:p>
            <a:pPr algn="ctr" defTabSz="342900"/>
            <a:r>
              <a:rPr lang="en-US" sz="2700" b="1">
                <a:solidFill>
                  <a:prstClr val="white"/>
                </a:solidFill>
                <a:latin typeface="Times New Roman" panose="02020603050405020304" pitchFamily="18" charset="0"/>
                <a:cs typeface="Times New Roman" panose="02020603050405020304" pitchFamily="18" charset="0"/>
              </a:rPr>
              <a:t>của bác Ba đã bị bão tàn phá.</a:t>
            </a:r>
          </a:p>
          <a:p>
            <a:pPr algn="ctr" defTabSz="342900"/>
            <a:r>
              <a:rPr lang="en-US" sz="2700" b="1">
                <a:solidFill>
                  <a:prstClr val="white"/>
                </a:solidFill>
                <a:latin typeface="Times New Roman" panose="02020603050405020304" pitchFamily="18" charset="0"/>
                <a:cs typeface="Times New Roman" panose="02020603050405020304" pitchFamily="18" charset="0"/>
              </a:rPr>
              <a:t>Các em hãy giúp bác Ba </a:t>
            </a:r>
          </a:p>
          <a:p>
            <a:pPr algn="ctr" defTabSz="342900"/>
            <a:r>
              <a:rPr lang="en-US" sz="2700" b="1">
                <a:solidFill>
                  <a:prstClr val="white"/>
                </a:solidFill>
                <a:latin typeface="Times New Roman" panose="02020603050405020304" pitchFamily="18" charset="0"/>
                <a:cs typeface="Times New Roman" panose="02020603050405020304" pitchFamily="18" charset="0"/>
              </a:rPr>
              <a:t>xây lại ngôi nhà mới bằng cách </a:t>
            </a:r>
          </a:p>
          <a:p>
            <a:pPr algn="ctr" defTabSz="342900"/>
            <a:r>
              <a:rPr lang="en-US" sz="2700" b="1">
                <a:solidFill>
                  <a:prstClr val="white"/>
                </a:solidFill>
                <a:latin typeface="Times New Roman" panose="02020603050405020304" pitchFamily="18" charset="0"/>
                <a:cs typeface="Times New Roman" panose="02020603050405020304" pitchFamily="18" charset="0"/>
              </a:rPr>
              <a:t>trả lời đúng các câu hỏi.</a:t>
            </a:r>
            <a:endParaRPr lang="en-US" sz="27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419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265" y="613378"/>
            <a:ext cx="4049610" cy="3565072"/>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8878" y="392328"/>
            <a:ext cx="4484915" cy="212984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1336" y="-28880"/>
            <a:ext cx="519647" cy="800768"/>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9524" y="2277272"/>
            <a:ext cx="837797" cy="1604254"/>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019524" y="2136878"/>
            <a:ext cx="971372" cy="443593"/>
          </a:xfrm>
          <a:prstGeom prst="rect">
            <a:avLst/>
          </a:prstGeom>
        </p:spPr>
      </p:pic>
      <p:pic>
        <p:nvPicPr>
          <p:cNvPr id="24" name="Picture 23"/>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20385" y="2387249"/>
            <a:ext cx="920774" cy="1066159"/>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2088" y="2464668"/>
            <a:ext cx="581396" cy="95742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18505" y="2464668"/>
            <a:ext cx="411818" cy="771122"/>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5490922" y="-315069"/>
            <a:ext cx="4178962" cy="4945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04888" y="3079397"/>
            <a:ext cx="2728491" cy="1679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03978" y="3712403"/>
            <a:ext cx="942091" cy="1992170"/>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173475" y="3446939"/>
            <a:ext cx="3011193" cy="18530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80777" y="2997336"/>
            <a:ext cx="676307" cy="307989"/>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95356" y="125448"/>
            <a:ext cx="747488" cy="355076"/>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13706" y="978872"/>
            <a:ext cx="419216" cy="483551"/>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653927" y="968959"/>
            <a:ext cx="589532" cy="519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460260" y="2894166"/>
            <a:ext cx="812385" cy="499406"/>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13706" y="1864050"/>
            <a:ext cx="347429" cy="666381"/>
          </a:xfrm>
          <a:prstGeom prst="rect">
            <a:avLst/>
          </a:prstGeom>
        </p:spPr>
      </p:pic>
      <p:pic>
        <p:nvPicPr>
          <p:cNvPr id="9" name="Picture 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41191" y="-64672"/>
            <a:ext cx="393671" cy="609666"/>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87246" y="1919866"/>
            <a:ext cx="576362" cy="666426"/>
          </a:xfrm>
          <a:prstGeom prst="rect">
            <a:avLst/>
          </a:prstGeom>
        </p:spPr>
      </p:pic>
      <p:sp>
        <p:nvSpPr>
          <p:cNvPr id="11" name="Oval 10">
            <a:hlinkClick r:id="rId34" action="ppaction://hlinksldjump"/>
          </p:cNvPr>
          <p:cNvSpPr/>
          <p:nvPr/>
        </p:nvSpPr>
        <p:spPr>
          <a:xfrm>
            <a:off x="1335477" y="52322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1</a:t>
            </a:r>
          </a:p>
        </p:txBody>
      </p:sp>
      <p:sp>
        <p:nvSpPr>
          <p:cNvPr id="31" name="Oval 30">
            <a:hlinkClick r:id="rId35" action="ppaction://hlinksldjump"/>
          </p:cNvPr>
          <p:cNvSpPr/>
          <p:nvPr/>
        </p:nvSpPr>
        <p:spPr>
          <a:xfrm>
            <a:off x="2735995" y="5633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5</a:t>
            </a:r>
          </a:p>
        </p:txBody>
      </p:sp>
      <p:sp>
        <p:nvSpPr>
          <p:cNvPr id="32" name="Oval 31">
            <a:hlinkClick r:id="rId36" action="ppaction://hlinksldjump"/>
          </p:cNvPr>
          <p:cNvSpPr/>
          <p:nvPr/>
        </p:nvSpPr>
        <p:spPr>
          <a:xfrm>
            <a:off x="1318889" y="1453614"/>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2</a:t>
            </a:r>
          </a:p>
        </p:txBody>
      </p:sp>
      <p:sp>
        <p:nvSpPr>
          <p:cNvPr id="33" name="Oval 32">
            <a:hlinkClick r:id="rId37" action="ppaction://hlinksldjump"/>
          </p:cNvPr>
          <p:cNvSpPr/>
          <p:nvPr/>
        </p:nvSpPr>
        <p:spPr>
          <a:xfrm>
            <a:off x="2728198" y="152843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6</a:t>
            </a:r>
          </a:p>
        </p:txBody>
      </p:sp>
      <p:sp>
        <p:nvSpPr>
          <p:cNvPr id="34" name="Oval 33">
            <a:hlinkClick r:id="rId38" action="ppaction://hlinksldjump"/>
          </p:cNvPr>
          <p:cNvSpPr/>
          <p:nvPr/>
        </p:nvSpPr>
        <p:spPr>
          <a:xfrm>
            <a:off x="1309324" y="2571463"/>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3</a:t>
            </a:r>
          </a:p>
        </p:txBody>
      </p:sp>
      <p:sp>
        <p:nvSpPr>
          <p:cNvPr id="35" name="Oval 34">
            <a:hlinkClick r:id="rId39" action="ppaction://hlinksldjump"/>
          </p:cNvPr>
          <p:cNvSpPr/>
          <p:nvPr/>
        </p:nvSpPr>
        <p:spPr>
          <a:xfrm>
            <a:off x="1277812" y="3316741"/>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4</a:t>
            </a:r>
          </a:p>
        </p:txBody>
      </p:sp>
      <p:sp>
        <p:nvSpPr>
          <p:cNvPr id="36" name="Oval 35">
            <a:hlinkClick r:id="rId40" action="ppaction://hlinksldjump"/>
          </p:cNvPr>
          <p:cNvSpPr/>
          <p:nvPr/>
        </p:nvSpPr>
        <p:spPr>
          <a:xfrm>
            <a:off x="2719240" y="2617828"/>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7</a:t>
            </a:r>
          </a:p>
        </p:txBody>
      </p:sp>
      <p:sp>
        <p:nvSpPr>
          <p:cNvPr id="37" name="Oval 36">
            <a:hlinkClick r:id="rId41" action="ppaction://hlinksldjump"/>
          </p:cNvPr>
          <p:cNvSpPr/>
          <p:nvPr/>
        </p:nvSpPr>
        <p:spPr>
          <a:xfrm>
            <a:off x="2732264" y="3359757"/>
            <a:ext cx="419216" cy="36940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2700">
                <a:solidFill>
                  <a:srgbClr val="FF0000"/>
                </a:solidFill>
                <a:latin typeface="Calibri" panose="020F0502020204030204"/>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95981" y="3707206"/>
            <a:ext cx="941914" cy="1993565"/>
          </a:xfrm>
          <a:prstGeom prst="rect">
            <a:avLst/>
          </a:prstGeom>
        </p:spPr>
      </p:pic>
      <p:sp>
        <p:nvSpPr>
          <p:cNvPr id="13" name="Oval Callout 12"/>
          <p:cNvSpPr/>
          <p:nvPr/>
        </p:nvSpPr>
        <p:spPr>
          <a:xfrm>
            <a:off x="3134863" y="3786793"/>
            <a:ext cx="2441243" cy="1086497"/>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8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21658" y="1923701"/>
            <a:ext cx="457200" cy="4572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16330" y="2483668"/>
            <a:ext cx="457200" cy="4572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68272" y="3007189"/>
            <a:ext cx="457200" cy="4572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9381816" y="3573005"/>
            <a:ext cx="457200" cy="4572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1938713"/>
            <a:ext cx="457200" cy="4572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2522171"/>
            <a:ext cx="457200" cy="4572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179147"/>
            <a:ext cx="457200" cy="4572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0187336" y="3708120"/>
            <a:ext cx="457200" cy="457200"/>
          </a:xfrm>
          <a:prstGeom prst="rect">
            <a:avLst/>
          </a:prstGeom>
        </p:spPr>
      </p:pic>
      <p:pic>
        <p:nvPicPr>
          <p:cNvPr id="45" name="Picture 2" descr="C:\Users\ADMIN\Desktop\Tai nguyen thiet ke tro choi\Bảng gỗ\Picture1 (2).png">
            <a:hlinkClick r:id="rId44" action="ppaction://hlinksldjump"/>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960199" y="0"/>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38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1650" y="803163"/>
            <a:ext cx="5610225" cy="1477328"/>
          </a:xfrm>
          <a:prstGeom prst="rect">
            <a:avLst/>
          </a:prstGeom>
          <a:noFill/>
        </p:spPr>
        <p:txBody>
          <a:bodyPr wrap="square" rtlCol="0">
            <a:spAutoFit/>
          </a:bodyPr>
          <a:lstStyle/>
          <a:p>
            <a:pPr algn="ctr" defTabSz="342900"/>
            <a:r>
              <a:rPr lang="en-US" sz="2400" b="1">
                <a:solidFill>
                  <a:srgbClr val="FF0000"/>
                </a:solidFill>
                <a:latin typeface="Times New Roman" panose="02020603050405020304" pitchFamily="18" charset="0"/>
              </a:rPr>
              <a:t>Chỉ ra và nêu tác dụng của điệp ngữ trong câu sau</a:t>
            </a:r>
            <a:r>
              <a:rPr lang="en-US" sz="2400" b="1">
                <a:solidFill>
                  <a:srgbClr val="FF0000"/>
                </a:solidFill>
                <a:latin typeface="Calibri Light" panose="020F0302020204030204"/>
              </a:rPr>
              <a:t>: </a:t>
            </a:r>
          </a:p>
          <a:p>
            <a:pPr algn="ctr" defTabSz="342900"/>
            <a:r>
              <a:rPr lang="en-US" sz="2100" i="1">
                <a:solidFill>
                  <a:prstClr val="black"/>
                </a:solidFill>
                <a:latin typeface="Times New Roman" panose="02020603050405020304" pitchFamily="18" charset="0"/>
              </a:rPr>
              <a:t>“</a:t>
            </a:r>
            <a:r>
              <a:rPr lang="vi-VN" sz="2100" i="1">
                <a:solidFill>
                  <a:prstClr val="black"/>
                </a:solidFill>
                <a:latin typeface="Times New Roman" panose="02020603050405020304" pitchFamily="18" charset="0"/>
              </a:rPr>
              <a:t>Người ta đi cấy lấy công,</a:t>
            </a:r>
          </a:p>
          <a:p>
            <a:pPr algn="ctr" defTabSz="342900"/>
            <a:r>
              <a:rPr lang="vi-VN" sz="2100" i="1">
                <a:solidFill>
                  <a:prstClr val="black"/>
                </a:solidFill>
                <a:latin typeface="Times New Roman" panose="02020603050405020304" pitchFamily="18" charset="0"/>
              </a:rPr>
              <a:t>Tôi nay đi cấy còn trông nhiều bề.</a:t>
            </a:r>
            <a:r>
              <a:rPr lang="en-US" sz="2100" i="1">
                <a:solidFill>
                  <a:prstClr val="black"/>
                </a:solidFill>
                <a:latin typeface="Times New Roman" panose="02020603050405020304" pitchFamily="18" charset="0"/>
              </a:rPr>
              <a:t>”</a:t>
            </a:r>
            <a:endParaRPr lang="vi-VN" sz="2400" i="1" dirty="0">
              <a:solidFill>
                <a:srgbClr val="FF0000"/>
              </a:solidFill>
              <a:latin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38376" y="3676484"/>
            <a:ext cx="5051187" cy="1200329"/>
          </a:xfrm>
          <a:prstGeom prst="rect">
            <a:avLst/>
          </a:prstGeom>
          <a:noFill/>
        </p:spPr>
        <p:txBody>
          <a:bodyPr wrap="square" rtlCol="0">
            <a:spAutoFit/>
          </a:bodyPr>
          <a:lstStyle/>
          <a:p>
            <a:pPr defTabSz="342900"/>
            <a:r>
              <a:rPr lang="en-US" sz="2400">
                <a:solidFill>
                  <a:prstClr val="black"/>
                </a:solidFill>
                <a:latin typeface="Times New Roman" panose="02020603050405020304" pitchFamily="18" charset="0"/>
                <a:cs typeface="Times New Roman" panose="02020603050405020304" pitchFamily="18" charset="0"/>
              </a:rPr>
              <a:t>Điệp ngữ: đi cấy – điệp lại 2 lần.</a:t>
            </a:r>
            <a:endParaRPr lang="en-US" sz="2400" dirty="0">
              <a:solidFill>
                <a:prstClr val="black"/>
              </a:solidFill>
              <a:latin typeface="Times New Roman" panose="02020603050405020304" pitchFamily="18" charset="0"/>
              <a:cs typeface="Times New Roman" panose="02020603050405020304" pitchFamily="18" charset="0"/>
            </a:endParaRPr>
          </a:p>
          <a:p>
            <a:pPr defTabSz="342900"/>
            <a:r>
              <a:rPr lang="en-US" sz="2400">
                <a:solidFill>
                  <a:prstClr val="black"/>
                </a:solidFill>
                <a:latin typeface="Times New Roman" panose="02020603050405020304" pitchFamily="18" charset="0"/>
                <a:cs typeface="Times New Roman" panose="02020603050405020304" pitchFamily="18" charset="0"/>
              </a:rPr>
              <a:t>Tác dụng: nhấn mạnh </a:t>
            </a:r>
            <a:r>
              <a:rPr lang="vi-VN" sz="2400">
                <a:solidFill>
                  <a:prstClr val="black"/>
                </a:solidFill>
                <a:latin typeface="Times New Roman" panose="02020603050405020304" pitchFamily="18" charset="0"/>
                <a:cs typeface="Times New Roman" panose="02020603050405020304" pitchFamily="18" charset="0"/>
              </a:rPr>
              <a:t>sự khác biệt hành động đi cấy của mình với người khác.</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551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64431" y="183651"/>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2677" y="807174"/>
            <a:ext cx="4741507" cy="707886"/>
          </a:xfrm>
          <a:prstGeom prst="rect">
            <a:avLst/>
          </a:prstGeom>
          <a:noFill/>
        </p:spPr>
        <p:txBody>
          <a:bodyPr wrap="square" rtlCol="0">
            <a:spAutoFit/>
          </a:bodyPr>
          <a:lstStyle/>
          <a:p>
            <a:pPr algn="ctr" defTabSz="342900"/>
            <a:r>
              <a:rPr lang="en-US" sz="2000" b="1">
                <a:solidFill>
                  <a:srgbClr val="FF0000"/>
                </a:solidFill>
                <a:latin typeface="Times New Roman" panose="02020603050405020304" pitchFamily="18" charset="0"/>
                <a:cs typeface="Times New Roman" panose="02020603050405020304" pitchFamily="18" charset="0"/>
              </a:rPr>
              <a:t>Nêu tác dụng của dấu chấm phẩy trong đoạn văn sau: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6095" y="3773535"/>
            <a:ext cx="4651810" cy="923330"/>
          </a:xfrm>
          <a:prstGeom prst="rect">
            <a:avLst/>
          </a:prstGeom>
          <a:noFill/>
        </p:spPr>
        <p:txBody>
          <a:bodyPr wrap="square" rtlCol="0">
            <a:spAutoFit/>
          </a:bodyPr>
          <a:lstStyle/>
          <a:p>
            <a:pPr algn="ctr" defTabSz="342900"/>
            <a:r>
              <a:rPr lang="en-US" sz="2700">
                <a:solidFill>
                  <a:prstClr val="black"/>
                </a:solidFill>
                <a:latin typeface="Times New Roman" panose="02020603050405020304" pitchFamily="18" charset="0"/>
                <a:cs typeface="Times New Roman" panose="02020603050405020304" pitchFamily="18" charset="0"/>
              </a:rPr>
              <a:t>Tác dụng: dùng để ngắt các thành phần lớn trong một câu</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54437" y="1338170"/>
            <a:ext cx="5644119" cy="1938992"/>
          </a:xfrm>
          <a:prstGeom prst="rect">
            <a:avLst/>
          </a:prstGeom>
        </p:spPr>
        <p:txBody>
          <a:bodyPr wrap="square">
            <a:spAutoFit/>
          </a:bodyPr>
          <a:lstStyle/>
          <a:p>
            <a:pPr lvl="0" algn="just" defTabSz="342900"/>
            <a:r>
              <a:rPr lang="vi-VN" sz="2000">
                <a:solidFill>
                  <a:prstClr val="black"/>
                </a:solidFill>
                <a:latin typeface="Times New Roman" panose="02020603050405020304" pitchFamily="18" charset="0"/>
                <a:cs typeface="Times New Roman" panose="02020603050405020304" pitchFamily="18" charset="0"/>
              </a:rPr>
              <a:t>Tất cả nhân dân đều ra sức chuẩn bị cho kháng chiến: những thanh niên trai tráng xung phong ra trận; những người dân ở hậu phương ra sức sản xuất để cung cấp gạo cho tiền phương; những kiều bào nước ngoài đóng góp; những mà mẹ chăm sóc và nuôi giấu cá bộ cách mạng. </a:t>
            </a:r>
            <a:endParaRPr lang="vi-VN"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9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barn(inVertical)">
                                      <p:cBhvr>
                                        <p:cTn id="2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7844" y="861024"/>
            <a:ext cx="5591175" cy="830997"/>
          </a:xfrm>
          <a:prstGeom prst="rect">
            <a:avLst/>
          </a:prstGeom>
          <a:noFill/>
        </p:spPr>
        <p:txBody>
          <a:bodyPr wrap="square" rtlCol="0">
            <a:spAutoFit/>
          </a:bodyPr>
          <a:lstStyle/>
          <a:p>
            <a:pPr algn="ctr" defTabSz="342900"/>
            <a:r>
              <a:rPr lang="en-US" sz="2400" b="1">
                <a:solidFill>
                  <a:srgbClr val="FF0000"/>
                </a:solidFill>
                <a:latin typeface="Times New Roman" panose="02020603050405020304" pitchFamily="18" charset="0"/>
              </a:rPr>
              <a:t>Đặt câu với thành ngữ sau</a:t>
            </a:r>
            <a:r>
              <a:rPr lang="en-US" sz="2400" b="1">
                <a:solidFill>
                  <a:srgbClr val="FF0000"/>
                </a:solidFill>
                <a:latin typeface="Calibri Light" panose="020F0302020204030204"/>
              </a:rPr>
              <a:t>: </a:t>
            </a:r>
          </a:p>
          <a:p>
            <a:pPr algn="ctr" defTabSz="342900"/>
            <a:r>
              <a:rPr lang="vi-VN" sz="2400">
                <a:solidFill>
                  <a:prstClr val="black"/>
                </a:solidFill>
                <a:latin typeface="Times New Roman" panose="02020603050405020304" pitchFamily="18" charset="0"/>
              </a:rPr>
              <a:t>Góp gió thành bão</a:t>
            </a:r>
            <a:endParaRPr lang="vi-VN" sz="27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57425" y="3790784"/>
            <a:ext cx="4638675" cy="923330"/>
          </a:xfrm>
          <a:prstGeom prst="rect">
            <a:avLst/>
          </a:prstGeom>
          <a:noFill/>
        </p:spPr>
        <p:txBody>
          <a:bodyPr wrap="square" rtlCol="0">
            <a:spAutoFit/>
          </a:bodyPr>
          <a:lstStyle/>
          <a:p>
            <a:pPr algn="ctr" defTabSz="342900"/>
            <a:r>
              <a:rPr lang="en-US" sz="2700">
                <a:solidFill>
                  <a:prstClr val="black"/>
                </a:solidFill>
                <a:latin typeface="Times New Roman" panose="02020603050405020304" pitchFamily="18" charset="0"/>
                <a:cs typeface="Times New Roman" panose="02020603050405020304" pitchFamily="18" charset="0"/>
              </a:rPr>
              <a:t>Góp gió thành bão là một thành ngữ.</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38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5975" y="1403239"/>
            <a:ext cx="5029200" cy="553998"/>
          </a:xfrm>
          <a:prstGeom prst="rect">
            <a:avLst/>
          </a:prstGeom>
          <a:noFill/>
        </p:spPr>
        <p:txBody>
          <a:bodyPr wrap="square" rtlCol="0">
            <a:spAutoFit/>
          </a:bodyPr>
          <a:lstStyle/>
          <a:p>
            <a:pPr algn="ctr" defTabSz="342900"/>
            <a:r>
              <a:rPr lang="en-US" altLang="en-US" sz="3000" b="1">
                <a:solidFill>
                  <a:srgbClr val="000000"/>
                </a:solidFill>
                <a:latin typeface="Times New Roman" panose="02020603050405020304" pitchFamily="18" charset="0"/>
                <a:cs typeface="Times New Roman" panose="02020603050405020304" pitchFamily="18" charset="0"/>
              </a:rPr>
              <a:t>Điệp ngữ có tác dụng gì?</a:t>
            </a:r>
            <a:endParaRPr lang="en-US" altLang="en-US" sz="27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8018" y="3561814"/>
            <a:ext cx="4705113" cy="1338828"/>
          </a:xfrm>
          <a:prstGeom prst="rect">
            <a:avLst/>
          </a:prstGeom>
          <a:noFill/>
        </p:spPr>
        <p:txBody>
          <a:bodyPr wrap="square" rtlCol="0">
            <a:spAutoFit/>
          </a:bodyPr>
          <a:lstStyle/>
          <a:p>
            <a:pPr algn="just" defTabSz="342900"/>
            <a:r>
              <a:rPr lang="vi-VN" altLang="en-US" sz="2700" b="1">
                <a:solidFill>
                  <a:srgbClr val="A50021"/>
                </a:solidFill>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4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36144"/>
            <a:ext cx="5141119" cy="1523494"/>
          </a:xfrm>
          <a:prstGeom prst="rect">
            <a:avLst/>
          </a:prstGeom>
          <a:noFill/>
        </p:spPr>
        <p:txBody>
          <a:bodyPr wrap="square" rtlCol="0">
            <a:spAutoFit/>
          </a:bodyPr>
          <a:lstStyle/>
          <a:p>
            <a:pPr algn="ctr" defTabSz="342900"/>
            <a:r>
              <a:rPr lang="en-US" altLang="en-US" sz="3300" b="1" dirty="0" err="1">
                <a:solidFill>
                  <a:srgbClr val="000000"/>
                </a:solidFill>
                <a:latin typeface="Times New Roman" panose="02020603050405020304" pitchFamily="18" charset="0"/>
                <a:cs typeface="Times New Roman" panose="02020603050405020304" pitchFamily="18" charset="0"/>
              </a:rPr>
              <a:t>Đ</a:t>
            </a:r>
            <a:r>
              <a:rPr lang="en-US" altLang="en-US" sz="3000" b="1" dirty="0" err="1">
                <a:solidFill>
                  <a:srgbClr val="000000"/>
                </a:solidFill>
                <a:latin typeface="Times New Roman" panose="02020603050405020304" pitchFamily="18" charset="0"/>
                <a:cs typeface="Times New Roman" panose="02020603050405020304" pitchFamily="18" charset="0"/>
              </a:rPr>
              <a:t>ặt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một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câu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ghép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với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cặp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quan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hệ</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từ</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 (</a:t>
            </a:r>
            <a:r>
              <a:rPr lang="en-US" altLang="en-US" sz="3000" b="1" dirty="0" err="1">
                <a:solidFill>
                  <a:srgbClr val="000000"/>
                </a:solidFill>
                <a:latin typeface="Times New Roman" panose="02020603050405020304" pitchFamily="18" charset="0"/>
                <a:cs typeface="Times New Roman" panose="02020603050405020304" pitchFamily="18" charset="0"/>
              </a:rPr>
              <a:t>hoặc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bởi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a:t>
            </a:r>
            <a:r>
              <a:rPr lang="en-US" altLang="en-US" sz="3000" b="1" dirty="0" err="1">
                <a:solidFill>
                  <a:srgbClr val="000000"/>
                </a:solidFill>
                <a:latin typeface="Times New Roman" panose="02020603050405020304" pitchFamily="18" charset="0"/>
                <a:cs typeface="Times New Roman" panose="02020603050405020304" pitchFamily="18" charset="0"/>
              </a:rPr>
              <a:t>cho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317414" y="3727369"/>
            <a:ext cx="4509172" cy="1015663"/>
          </a:xfrm>
          <a:prstGeom prst="rect">
            <a:avLst/>
          </a:prstGeom>
          <a:noFill/>
        </p:spPr>
        <p:txBody>
          <a:bodyPr wrap="square" rtlCol="0">
            <a:spAutoFit/>
          </a:bodyPr>
          <a:lstStyle/>
          <a:p>
            <a:pPr algn="ctr" defTabSz="342900"/>
            <a:r>
              <a:rPr lang="en-US" altLang="en-US" sz="3000" b="1" dirty="0" err="1">
                <a:solidFill>
                  <a:srgbClr val="A50021"/>
                </a:solidFill>
                <a:latin typeface="Times New Roman" panose="02020603050405020304" pitchFamily="18" charset="0"/>
                <a:cs typeface="Times New Roman" panose="02020603050405020304" pitchFamily="18" charset="0"/>
              </a:rPr>
              <a:t>Vì</a:t>
            </a:r>
            <a:r>
              <a:rPr lang="en-US" altLang="en-US" sz="3000" b="1" dirty="0">
                <a:solidFill>
                  <a:srgbClr val="000000"/>
                </a:solidFill>
                <a:latin typeface="Times New Roman" panose="02020603050405020304" pitchFamily="18" charset="0"/>
                <a:cs typeface="Times New Roman" panose="02020603050405020304" pitchFamily="18" charset="0"/>
              </a:rPr>
              <a:t> Nam </a:t>
            </a:r>
            <a:r>
              <a:rPr lang="en-US" altLang="en-US" sz="3000" b="1" dirty="0" err="1">
                <a:solidFill>
                  <a:srgbClr val="000000"/>
                </a:solidFill>
                <a:latin typeface="Times New Roman" panose="02020603050405020304" pitchFamily="18" charset="0"/>
                <a:cs typeface="Times New Roman" panose="02020603050405020304" pitchFamily="18" charset="0"/>
              </a:rPr>
              <a:t>chăm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học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A50021"/>
                </a:solidFill>
                <a:latin typeface="Times New Roman" panose="02020603050405020304" pitchFamily="18" charset="0"/>
                <a:cs typeface="Times New Roman" panose="02020603050405020304" pitchFamily="18" charset="0"/>
              </a:rPr>
              <a:t>nên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bạn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ấy</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đạt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quả</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cao</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14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78819" y="1131929"/>
            <a:ext cx="5212556" cy="1615827"/>
          </a:xfrm>
          <a:prstGeom prst="rect">
            <a:avLst/>
          </a:prstGeom>
          <a:noFill/>
        </p:spPr>
        <p:txBody>
          <a:bodyPr wrap="square" rtlCol="0">
            <a:spAutoFit/>
          </a:bodyPr>
          <a:lstStyle/>
          <a:p>
            <a:pPr algn="ctr" defTabSz="342900"/>
            <a:r>
              <a:rPr lang="en-US" altLang="en-US" sz="3300" b="1">
                <a:solidFill>
                  <a:srgbClr val="000000"/>
                </a:solidFill>
                <a:latin typeface="Times New Roman" panose="02020603050405020304" pitchFamily="18" charset="0"/>
                <a:cs typeface="Times New Roman" panose="02020603050405020304" pitchFamily="18" charset="0"/>
              </a:rPr>
              <a:t>Các thành phần bị được tách bởi dấu hai chấm có quan hệ……..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43256" y="3859875"/>
            <a:ext cx="4657488" cy="507831"/>
          </a:xfrm>
          <a:prstGeom prst="rect">
            <a:avLst/>
          </a:prstGeom>
          <a:noFill/>
        </p:spPr>
        <p:txBody>
          <a:bodyPr wrap="square" rtlCol="0">
            <a:spAutoFit/>
          </a:bodyPr>
          <a:lstStyle/>
          <a:p>
            <a:pPr algn="ctr" defTabSz="342900"/>
            <a:r>
              <a:rPr lang="vi-VN" altLang="en-US" sz="2700" b="1">
                <a:solidFill>
                  <a:srgbClr val="A50021"/>
                </a:solidFill>
                <a:latin typeface="Times New Roman" panose="02020603050405020304" pitchFamily="18" charset="0"/>
                <a:cs typeface="Times New Roman" panose="02020603050405020304" pitchFamily="18" charset="0"/>
              </a:rPr>
              <a:t>đồng đẳng, mang tính liệt kê.</a:t>
            </a:r>
            <a:endParaRPr lang="en-US" sz="27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0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4697" y="411163"/>
            <a:ext cx="5717136" cy="810478"/>
          </a:xfrm>
          <a:prstGeom prst="rect">
            <a:avLst/>
          </a:prstGeom>
        </p:spPr>
        <p:txBody>
          <a:bodyPr wrap="square">
            <a:spAutoFit/>
          </a:bodyPr>
          <a:lstStyle/>
          <a:p>
            <a:pPr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 ơn các bạn dấu câu</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a:p>
            <a:pPr algn="ctr">
              <a:spcAft>
                <a:spcPts val="750"/>
              </a:spcAft>
            </a:pPr>
            <a:r>
              <a:rPr lang="en-US" sz="2000"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 là chữ cái nhưng đâu bé người</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4901959" y="521337"/>
            <a:ext cx="4572000" cy="810478"/>
          </a:xfrm>
          <a:prstGeom prst="rect">
            <a:avLst/>
          </a:prstGeom>
        </p:spPr>
        <p:txBody>
          <a:bodyPr>
            <a:spAutoFit/>
          </a:bodyPr>
          <a:lstStyle/>
          <a:p>
            <a:pPr lvl="0" algn="ctr">
              <a:spcAft>
                <a:spcPts val="750"/>
              </a:spcAft>
            </a:pP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sao</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3397008" y="10259"/>
            <a:ext cx="2226892" cy="400110"/>
          </a:xfrm>
          <a:prstGeom prst="rect">
            <a:avLst/>
          </a:prstGeom>
        </p:spPr>
        <p:txBody>
          <a:bodyPr wrap="none">
            <a:spAutoFit/>
          </a:bodyPr>
          <a:lstStyle/>
          <a:p>
            <a:pPr lvl="0" algn="ctr">
              <a:spcBef>
                <a:spcPts val="1500"/>
              </a:spcBef>
              <a:spcAft>
                <a:spcPts val="750"/>
              </a:spcAft>
            </a:pPr>
            <a:r>
              <a:rPr lang="en-US" sz="2000" b="1" ker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 dấu câu ơi!</a:t>
            </a:r>
            <a:endParaRPr lang="en-US" sz="2000" b="1" kern="10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979575" y="1123384"/>
            <a:ext cx="1609736"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 phấy (,) </a:t>
            </a:r>
            <a:endParaRPr lang="en-US" b="1">
              <a:solidFill>
                <a:srgbClr val="FF0000"/>
              </a:solidFill>
            </a:endParaRPr>
          </a:p>
        </p:txBody>
      </p:sp>
      <p:sp>
        <p:nvSpPr>
          <p:cNvPr id="7" name="Rectangle 6"/>
          <p:cNvSpPr/>
          <p:nvPr/>
        </p:nvSpPr>
        <p:spPr>
          <a:xfrm>
            <a:off x="1014237" y="1952127"/>
            <a:ext cx="1601721" cy="400110"/>
          </a:xfrm>
          <a:prstGeom prst="rect">
            <a:avLst/>
          </a:prstGeom>
        </p:spPr>
        <p:txBody>
          <a:bodyPr wrap="none">
            <a:spAutoFit/>
          </a:bodyPr>
          <a:lstStyle/>
          <a:p>
            <a:r>
              <a:rPr lang="en-US" sz="20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0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0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FF0000"/>
              </a:solidFill>
            </a:endParaRPr>
          </a:p>
        </p:txBody>
      </p:sp>
      <p:sp>
        <p:nvSpPr>
          <p:cNvPr id="8" name="Rectangle 7"/>
          <p:cNvSpPr/>
          <p:nvPr/>
        </p:nvSpPr>
        <p:spPr>
          <a:xfrm>
            <a:off x="5084172" y="400377"/>
            <a:ext cx="1829347" cy="400110"/>
          </a:xfrm>
          <a:prstGeom prst="rect">
            <a:avLst/>
          </a:prstGeom>
        </p:spPr>
        <p:txBody>
          <a:bodyPr wrap="none">
            <a:spAutoFit/>
          </a:bodyPr>
          <a:lstStyle/>
          <a:p>
            <a:r>
              <a:rPr lang="en-US" sz="20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0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0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dirty="0">
              <a:solidFill>
                <a:srgbClr val="FF0000"/>
              </a:solidFill>
            </a:endParaRPr>
          </a:p>
        </p:txBody>
      </p:sp>
      <p:sp>
        <p:nvSpPr>
          <p:cNvPr id="11" name="Rectangle 10"/>
          <p:cNvSpPr/>
          <p:nvPr/>
        </p:nvSpPr>
        <p:spPr>
          <a:xfrm>
            <a:off x="4986566" y="1248942"/>
            <a:ext cx="1800493" cy="400110"/>
          </a:xfrm>
          <a:prstGeom prst="rect">
            <a:avLst/>
          </a:prstGeom>
        </p:spPr>
        <p:txBody>
          <a:bodyPr wrap="none">
            <a:spAutoFit/>
          </a:bodyPr>
          <a:lstStyle/>
          <a:p>
            <a:r>
              <a:rPr lang="en-US" sz="20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0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than</a:t>
            </a:r>
            <a:r>
              <a:rPr lang="en-US" sz="20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dirty="0">
              <a:solidFill>
                <a:srgbClr val="FF0000"/>
              </a:solidFill>
            </a:endParaRPr>
          </a:p>
        </p:txBody>
      </p:sp>
      <p:sp>
        <p:nvSpPr>
          <p:cNvPr id="12" name="Rectangle 11"/>
          <p:cNvSpPr/>
          <p:nvPr/>
        </p:nvSpPr>
        <p:spPr>
          <a:xfrm>
            <a:off x="5114806" y="2047080"/>
            <a:ext cx="1672253" cy="400110"/>
          </a:xfrm>
          <a:prstGeom prst="rect">
            <a:avLst/>
          </a:prstGeom>
        </p:spPr>
        <p:txBody>
          <a:bodyPr wrap="none">
            <a:spAutoFit/>
          </a:bodyPr>
          <a:lstStyle/>
          <a:p>
            <a:r>
              <a:rPr lang="en-US" sz="20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 hỏi</a:t>
            </a:r>
            <a:r>
              <a:rPr lang="en-US" sz="2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a:solidFill>
                <a:srgbClr val="FF0000"/>
              </a:solidFill>
            </a:endParaRPr>
          </a:p>
        </p:txBody>
      </p:sp>
      <p:sp>
        <p:nvSpPr>
          <p:cNvPr id="14" name="Rectangle 13"/>
          <p:cNvSpPr/>
          <p:nvPr/>
        </p:nvSpPr>
        <p:spPr>
          <a:xfrm>
            <a:off x="659917" y="1206218"/>
            <a:ext cx="4572000" cy="810478"/>
          </a:xfrm>
          <a:prstGeom prst="rect">
            <a:avLst/>
          </a:prstGeom>
        </p:spPr>
        <p:txBody>
          <a:bodyPr>
            <a:spAutoFit/>
          </a:bodyPr>
          <a:lstStyle/>
          <a:p>
            <a:pPr lvl="0" algn="ctr">
              <a:spcAft>
                <a:spcPts val="750"/>
              </a:spcAft>
            </a:pP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ơi</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ectangle 14"/>
          <p:cNvSpPr/>
          <p:nvPr/>
        </p:nvSpPr>
        <p:spPr>
          <a:xfrm>
            <a:off x="375822" y="2062314"/>
            <a:ext cx="4572000" cy="810478"/>
          </a:xfrm>
          <a:prstGeom prst="rect">
            <a:avLst/>
          </a:prstGeom>
        </p:spPr>
        <p:txBody>
          <a:bodyPr>
            <a:spAutoFit/>
          </a:bodyPr>
          <a:lstStyle/>
          <a:p>
            <a:pPr lvl="0" algn="ctr">
              <a:spcAft>
                <a:spcPts val="750"/>
              </a:spcAft>
            </a:pP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trọn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vẹn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khoai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4572000" y="1369865"/>
            <a:ext cx="4572000" cy="810478"/>
          </a:xfrm>
          <a:prstGeom prst="rect">
            <a:avLst/>
          </a:prstGeom>
        </p:spPr>
        <p:txBody>
          <a:bodyPr>
            <a:spAutoFit/>
          </a:bodyPr>
          <a:lstStyle/>
          <a:p>
            <a:pPr lvl="0" algn="ctr">
              <a:spcAft>
                <a:spcPts val="750"/>
              </a:spcAft>
            </a:pP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dạt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dào</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ngơ</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4572000" y="2126870"/>
            <a:ext cx="4572000" cy="707886"/>
          </a:xfrm>
          <a:prstGeom prst="rect">
            <a:avLst/>
          </a:prstGeom>
        </p:spPr>
        <p:txBody>
          <a:bodyPr>
            <a:spAutoFit/>
          </a:bodyPr>
          <a:lstStyle/>
          <a:p>
            <a:pPr lvl="0" algn="ctr"/>
            <a:r>
              <a:rPr lang="en-US" sz="20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a:p>
            <a:pPr lvl="0" algn="ctr">
              <a:spcAft>
                <a:spcPts val="750"/>
              </a:spcAft>
            </a:pP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thẫn</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0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2000" kern="100" dirty="0">
              <a:solidFill>
                <a:srgbClr val="262626"/>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2000365" y="2918410"/>
            <a:ext cx="1891104" cy="1171575"/>
          </a:xfrm>
          <a:prstGeom prst="rect">
            <a:avLst/>
          </a:prstGeom>
        </p:spPr>
      </p:pic>
      <p:pic>
        <p:nvPicPr>
          <p:cNvPr id="19" name="Picture 18"/>
          <p:cNvPicPr>
            <a:picLocks noChangeAspect="1"/>
          </p:cNvPicPr>
          <p:nvPr/>
        </p:nvPicPr>
        <p:blipFill>
          <a:blip r:embed="rId5"/>
          <a:stretch>
            <a:fillRect/>
          </a:stretch>
        </p:blipFill>
        <p:spPr>
          <a:xfrm>
            <a:off x="3894332" y="3341101"/>
            <a:ext cx="1629881" cy="1176092"/>
          </a:xfrm>
          <a:prstGeom prst="rect">
            <a:avLst/>
          </a:prstGeom>
        </p:spPr>
      </p:pic>
    </p:spTree>
    <p:extLst>
      <p:ext uri="{BB962C8B-B14F-4D97-AF65-F5344CB8AC3E}">
        <p14:creationId xmlns:p14="http://schemas.microsoft.com/office/powerpoint/2010/main" val="393948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par>
                                <p:cTn id="68" presetID="16" presetClass="entr" presetSubtype="21"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11" grpId="0"/>
      <p:bldP spid="12" grpId="0"/>
      <p:bldP spid="14" grpId="0"/>
      <p:bldP spid="15"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872" y="1310992"/>
            <a:ext cx="5098256" cy="1107996"/>
          </a:xfrm>
          <a:prstGeom prst="rect">
            <a:avLst/>
          </a:prstGeom>
          <a:noFill/>
        </p:spPr>
        <p:txBody>
          <a:bodyPr wrap="square" rtlCol="0">
            <a:spAutoFit/>
          </a:bodyPr>
          <a:lstStyle/>
          <a:p>
            <a:pPr algn="ctr" defTabSz="342900"/>
            <a:r>
              <a:rPr lang="en-US" altLang="en-US" sz="3300" b="1">
                <a:solidFill>
                  <a:srgbClr val="000000"/>
                </a:solidFill>
                <a:latin typeface="Times New Roman" panose="02020603050405020304" pitchFamily="18" charset="0"/>
                <a:cs typeface="Times New Roman" panose="02020603050405020304" pitchFamily="18" charset="0"/>
              </a:rPr>
              <a:t>Câu 8. Vị trí của dấu chấm phẩy là </a:t>
            </a:r>
            <a:endParaRPr lang="en-US" altLang="en-US" sz="30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09800" y="3705059"/>
            <a:ext cx="4771788" cy="553998"/>
          </a:xfrm>
          <a:prstGeom prst="rect">
            <a:avLst/>
          </a:prstGeom>
          <a:noFill/>
        </p:spPr>
        <p:txBody>
          <a:bodyPr wrap="square" rtlCol="0">
            <a:spAutoFit/>
          </a:bodyPr>
          <a:lstStyle/>
          <a:p>
            <a:pPr algn="ctr" defTabSz="342900"/>
            <a:r>
              <a:rPr lang="en-US" sz="3000" b="1">
                <a:solidFill>
                  <a:srgbClr val="A50021"/>
                </a:solidFill>
                <a:latin typeface="Times New Roman" panose="02020603050405020304" pitchFamily="18" charset="0"/>
                <a:cs typeface="Times New Roman" panose="02020603050405020304" pitchFamily="18" charset="0"/>
              </a:rPr>
              <a:t>cuối dòng.</a:t>
            </a:r>
            <a:endParaRPr lang="en-US" sz="3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5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 y="5953"/>
            <a:ext cx="9160536" cy="51435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68039"/>
            <a:ext cx="6858000" cy="3235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26384" y="991396"/>
            <a:ext cx="5481660" cy="2369880"/>
          </a:xfrm>
          <a:prstGeom prst="rect">
            <a:avLst/>
          </a:prstGeom>
          <a:noFill/>
        </p:spPr>
        <p:txBody>
          <a:bodyPr wrap="square" rtlCol="0">
            <a:spAutoFit/>
          </a:bodyPr>
          <a:lstStyle/>
          <a:p>
            <a:pPr algn="just" defTabSz="342900"/>
            <a:r>
              <a:rPr lang="en-US" altLang="en-US" sz="2400" b="1">
                <a:solidFill>
                  <a:srgbClr val="000000"/>
                </a:solidFill>
                <a:latin typeface="Times New Roman" panose="02020603050405020304" pitchFamily="18" charset="0"/>
                <a:cs typeface="Times New Roman" panose="02020603050405020304" pitchFamily="18" charset="0"/>
              </a:rPr>
              <a:t>Câu 9. Nêu tác dụng của dấu chấm phẩy trong câu sau: “</a:t>
            </a:r>
            <a:r>
              <a:rPr lang="vi-VN" altLang="en-US" sz="2400" b="1" i="1">
                <a:solidFill>
                  <a:srgbClr val="000000"/>
                </a:solidFill>
                <a:latin typeface="Times New Roman" panose="02020603050405020304" pitchFamily="18" charset="0"/>
                <a:cs typeface="Times New Roman" panose="02020603050405020304" pitchFamily="18" charset="0"/>
              </a:rPr>
              <a:t>Dưới ánh trăng này, dòng thác nước sẽ đổ xuống làm máy phát điện; giữa biển rộng, cờ đỏ sao vàng phấp phới bay trên những con tàu lớn</a:t>
            </a:r>
            <a:r>
              <a:rPr lang="en-US" altLang="en-US" sz="2400" b="1" i="1">
                <a:solidFill>
                  <a:srgbClr val="000000"/>
                </a:solidFill>
                <a:latin typeface="Times New Roman" panose="02020603050405020304" pitchFamily="18" charset="0"/>
                <a:cs typeface="Times New Roman" panose="02020603050405020304" pitchFamily="18" charset="0"/>
              </a:rPr>
              <a:t>.</a:t>
            </a:r>
            <a:r>
              <a:rPr lang="en-US" altLang="en-US" sz="2400" b="1">
                <a:solidFill>
                  <a:srgbClr val="000000"/>
                </a:solidFill>
                <a:latin typeface="Times New Roman" panose="02020603050405020304" pitchFamily="18" charset="0"/>
                <a:cs typeface="Times New Roman" panose="02020603050405020304" pitchFamily="18" charset="0"/>
              </a:rPr>
              <a:t>”</a:t>
            </a:r>
            <a:endParaRPr lang="vi-VN" altLang="en-US" sz="3000" b="1">
              <a:solidFill>
                <a:srgbClr val="000000"/>
              </a:solidFill>
              <a:latin typeface="Times New Roman" panose="02020603050405020304" pitchFamily="18" charset="0"/>
              <a:cs typeface="Times New Roman" panose="02020603050405020304" pitchFamily="18" charset="0"/>
            </a:endParaRPr>
          </a:p>
          <a:p>
            <a:pPr algn="ctr" defTabSz="342900"/>
            <a:r>
              <a:rPr lang="vi-VN" altLang="en-US" sz="2800" b="1">
                <a:solidFill>
                  <a:srgbClr val="000000"/>
                </a:solidFill>
                <a:latin typeface="Times New Roman" panose="02020603050405020304" pitchFamily="18" charset="0"/>
                <a:cs typeface="Times New Roman" panose="02020603050405020304" pitchFamily="18" charset="0"/>
              </a:rPr>
              <a:t>(Thép Mới)</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panose="020F0502020204030204"/>
            </a:endParaRPr>
          </a:p>
        </p:txBody>
      </p:sp>
      <p:sp>
        <p:nvSpPr>
          <p:cNvPr id="5" name="Rounded Rectangle 4"/>
          <p:cNvSpPr/>
          <p:nvPr/>
        </p:nvSpPr>
        <p:spPr>
          <a:xfrm>
            <a:off x="1978819" y="3396343"/>
            <a:ext cx="5229225" cy="1654629"/>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31" name="TextBox 30"/>
          <p:cNvSpPr txBox="1"/>
          <p:nvPr/>
        </p:nvSpPr>
        <p:spPr>
          <a:xfrm>
            <a:off x="2219314" y="3615219"/>
            <a:ext cx="4495800" cy="1338828"/>
          </a:xfrm>
          <a:prstGeom prst="rect">
            <a:avLst/>
          </a:prstGeom>
          <a:noFill/>
        </p:spPr>
        <p:txBody>
          <a:bodyPr wrap="square" rtlCol="0">
            <a:spAutoFit/>
          </a:bodyPr>
          <a:lstStyle/>
          <a:p>
            <a:pPr algn="ctr" defTabSz="342900"/>
            <a:r>
              <a:rPr lang="en-US" altLang="en-US" sz="2700" b="1">
                <a:solidFill>
                  <a:prstClr val="black"/>
                </a:solidFill>
                <a:latin typeface="Times New Roman" panose="02020603050405020304" pitchFamily="18" charset="0"/>
                <a:cs typeface="Times New Roman" panose="02020603050405020304" pitchFamily="18" charset="0"/>
              </a:rPr>
              <a:t>Tác dụng: dùng để ngắt các thành phần lớn trong một câu.</a:t>
            </a:r>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5388" y="68039"/>
            <a:ext cx="1004814" cy="48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317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769429"/>
          </a:xfrm>
          <a:prstGeom prst="rect">
            <a:avLst/>
          </a:prstGeom>
          <a:noFill/>
        </p:spPr>
        <p:txBody>
          <a:bodyPr vert="horz" wrap="square" lIns="91428" tIns="45714" rIns="91428" bIns="45714" rtlCol="0">
            <a:spAutoFit/>
          </a:bodyPr>
          <a:lstStyle/>
          <a:p>
            <a:pPr algn="ctr"/>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194589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232" y="0"/>
            <a:ext cx="6063488" cy="43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687652"/>
            <a:ext cx="5154538" cy="1200329"/>
          </a:xfrm>
          <a:prstGeom prst="rect">
            <a:avLst/>
          </a:prstGeom>
        </p:spPr>
        <p:txBody>
          <a:bodyPr wrap="square">
            <a:spAutoFit/>
          </a:bodyPr>
          <a:lstStyle/>
          <a:p>
            <a:pPr lvl="0" algn="ctr"/>
            <a:r>
              <a:rPr lang="en-US" sz="3600">
                <a:solidFill>
                  <a:srgbClr val="000000"/>
                </a:solidFill>
                <a:latin typeface="Times New Roman"/>
                <a:ea typeface="Calibri"/>
              </a:rPr>
              <a:t>Viết đoạn văn  (5-7 câu) sử dụng phép tu từ điệp ngữ.</a:t>
            </a:r>
            <a:endParaRPr lang="en-US" sz="3600" dirty="0">
              <a:solidFill>
                <a:srgbClr val="262626"/>
              </a:solidFill>
            </a:endParaRPr>
          </a:p>
        </p:txBody>
      </p:sp>
    </p:spTree>
    <p:extLst>
      <p:ext uri="{BB962C8B-B14F-4D97-AF65-F5344CB8AC3E}">
        <p14:creationId xmlns:p14="http://schemas.microsoft.com/office/powerpoint/2010/main" val="15512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95742" y="286142"/>
            <a:ext cx="5154538" cy="646331"/>
          </a:xfrm>
          <a:prstGeom prst="rect">
            <a:avLst/>
          </a:prstGeom>
        </p:spPr>
        <p:txBody>
          <a:bodyPr wrap="square">
            <a:spAutoFit/>
          </a:bodyPr>
          <a:lstStyle/>
          <a:p>
            <a:pPr lvl="0" algn="ctr"/>
            <a:r>
              <a:rPr lang="en-US" sz="3600">
                <a:solidFill>
                  <a:srgbClr val="000000"/>
                </a:solidFill>
                <a:latin typeface="Times New Roman"/>
                <a:ea typeface="Calibri"/>
              </a:rPr>
              <a:t>Chủ đề tự chọn:</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270305" y="1846737"/>
            <a:ext cx="3626578" cy="2562893"/>
          </a:xfrm>
          <a:prstGeom prst="rect">
            <a:avLst/>
          </a:prstGeom>
        </p:spPr>
      </p:pic>
      <p:pic>
        <p:nvPicPr>
          <p:cNvPr id="6" name="Picture 5"/>
          <p:cNvPicPr>
            <a:picLocks noChangeAspect="1"/>
          </p:cNvPicPr>
          <p:nvPr/>
        </p:nvPicPr>
        <p:blipFill>
          <a:blip r:embed="rId5"/>
          <a:stretch>
            <a:fillRect/>
          </a:stretch>
        </p:blipFill>
        <p:spPr>
          <a:xfrm>
            <a:off x="2998506" y="932473"/>
            <a:ext cx="3825728" cy="2767856"/>
          </a:xfrm>
          <a:prstGeom prst="rect">
            <a:avLst/>
          </a:prstGeom>
        </p:spPr>
      </p:pic>
      <p:pic>
        <p:nvPicPr>
          <p:cNvPr id="7" name="Picture 6"/>
          <p:cNvPicPr>
            <a:picLocks noChangeAspect="1"/>
          </p:cNvPicPr>
          <p:nvPr/>
        </p:nvPicPr>
        <p:blipFill>
          <a:blip r:embed="rId6"/>
          <a:stretch>
            <a:fillRect/>
          </a:stretch>
        </p:blipFill>
        <p:spPr>
          <a:xfrm>
            <a:off x="5640225" y="2350093"/>
            <a:ext cx="3264716" cy="2590712"/>
          </a:xfrm>
          <a:prstGeom prst="rect">
            <a:avLst/>
          </a:prstGeom>
        </p:spPr>
      </p:pic>
    </p:spTree>
    <p:extLst>
      <p:ext uri="{BB962C8B-B14F-4D97-AF65-F5344CB8AC3E}">
        <p14:creationId xmlns:p14="http://schemas.microsoft.com/office/powerpoint/2010/main" val="40051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a:solidFill>
                  <a:srgbClr val="000000"/>
                </a:solidFill>
                <a:latin typeface="Times New Roman"/>
                <a:ea typeface="Calibri"/>
              </a:rPr>
              <a:t>Chủ đề: quê hương.</a:t>
            </a:r>
            <a:endParaRPr lang="en-US" sz="3600" dirty="0">
              <a:solidFill>
                <a:srgbClr val="262626"/>
              </a:solidFill>
            </a:endParaRPr>
          </a:p>
        </p:txBody>
      </p:sp>
      <p:pic>
        <p:nvPicPr>
          <p:cNvPr id="4" name="Picture 3"/>
          <p:cNvPicPr>
            <a:picLocks noChangeAspect="1"/>
          </p:cNvPicPr>
          <p:nvPr/>
        </p:nvPicPr>
        <p:blipFill>
          <a:blip r:embed="rId4"/>
          <a:stretch>
            <a:fillRect/>
          </a:stretch>
        </p:blipFill>
        <p:spPr>
          <a:xfrm>
            <a:off x="1" y="861646"/>
            <a:ext cx="1872762" cy="1450134"/>
          </a:xfrm>
          <a:prstGeom prst="rect">
            <a:avLst/>
          </a:prstGeom>
        </p:spPr>
      </p:pic>
      <p:sp>
        <p:nvSpPr>
          <p:cNvPr id="2" name="Rectangle 1"/>
          <p:cNvSpPr/>
          <p:nvPr/>
        </p:nvSpPr>
        <p:spPr>
          <a:xfrm>
            <a:off x="1872762" y="481139"/>
            <a:ext cx="7189888" cy="4524315"/>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Quê hương – hai tiếng yêu thương mà ai đi xa cũng đều mong nhớ hướng về. Quê hương là nơi chôn rau cắt rốn, đã nuôi dưỡng em những ngày thơ bé. Quê hương - nơi em có một gia đình hạnh phúc luôn đầy ắp tiếng cười. Nơi ấy có tiếng nói hiền từ, nụ cười ấm áp của bà luôn chờ em mỗi buổi chiều tan học. Quê hương còn là nơi em có những người bạn thân thiết, gắn bó. Mỗi buổi chiều muộn trên triền đê, lũ trẻ con chúng em thường nô đùa và thả diều bên dòng sông nước trong lành ngọt mát. Dù sau này trưởng thành, bước chân em đi tới mọi miền đất nước, trong tim em vẫn mãi vang vọng hai tiếng thiêng liêng: Quê hương!</a:t>
            </a:r>
            <a:endParaRPr lang="en-US" sz="24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0" y="2615018"/>
            <a:ext cx="1872761" cy="1450134"/>
          </a:xfrm>
          <a:prstGeom prst="rect">
            <a:avLst/>
          </a:prstGeom>
        </p:spPr>
      </p:pic>
    </p:spTree>
    <p:extLst>
      <p:ext uri="{BB962C8B-B14F-4D97-AF65-F5344CB8AC3E}">
        <p14:creationId xmlns:p14="http://schemas.microsoft.com/office/powerpoint/2010/main" val="604793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25073" y="-87923"/>
            <a:ext cx="5154538" cy="646331"/>
          </a:xfrm>
          <a:prstGeom prst="rect">
            <a:avLst/>
          </a:prstGeom>
        </p:spPr>
        <p:txBody>
          <a:bodyPr wrap="square">
            <a:spAutoFit/>
          </a:bodyPr>
          <a:lstStyle/>
          <a:p>
            <a:pPr lvl="0" algn="ctr"/>
            <a:r>
              <a:rPr lang="en-US" sz="3600">
                <a:solidFill>
                  <a:srgbClr val="000000"/>
                </a:solidFill>
                <a:latin typeface="Times New Roman"/>
                <a:ea typeface="Calibri"/>
              </a:rPr>
              <a:t>Chủ đề: mưa.</a:t>
            </a:r>
            <a:endParaRPr lang="en-US" sz="3600" dirty="0">
              <a:solidFill>
                <a:srgbClr val="262626"/>
              </a:solidFill>
            </a:endParaRPr>
          </a:p>
        </p:txBody>
      </p:sp>
      <p:sp>
        <p:nvSpPr>
          <p:cNvPr id="2" name="Rectangle 1"/>
          <p:cNvSpPr/>
          <p:nvPr/>
        </p:nvSpPr>
        <p:spPr>
          <a:xfrm>
            <a:off x="2664069" y="558408"/>
            <a:ext cx="6295292" cy="3785652"/>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Bầu trời đang trong xanh không một gợn mây, bỗng từ đâu mây đen ùn ùn kéo đến làm đen kịt cả một góc trời. Bồm bộp, mưa rơi trên mái nhà, mưa ào ào rơi xuống sân, rồi mưa ầm ầm như thác đổ. Cả không gian chìm ngập trong một màu trắng xoá. Lát sau, tạnh mưa hẳn. Trời lại tươi sáng như ban nãy. Cây cối như vừa được tắm gội thoả thích, mọi vật như bừng tỉnh. Tất cả đều lộ rõ một vẻ tươi tắn, đáng yêu và tràn đầy sức sống.</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0472" y="715176"/>
            <a:ext cx="2400167" cy="1597202"/>
          </a:xfrm>
          <a:prstGeom prst="rect">
            <a:avLst/>
          </a:prstGeom>
        </p:spPr>
      </p:pic>
      <p:pic>
        <p:nvPicPr>
          <p:cNvPr id="6" name="Picture 5"/>
          <p:cNvPicPr>
            <a:picLocks noChangeAspect="1"/>
          </p:cNvPicPr>
          <p:nvPr/>
        </p:nvPicPr>
        <p:blipFill>
          <a:blip r:embed="rId5"/>
          <a:stretch>
            <a:fillRect/>
          </a:stretch>
        </p:blipFill>
        <p:spPr>
          <a:xfrm>
            <a:off x="70472" y="2643187"/>
            <a:ext cx="2400167" cy="1685925"/>
          </a:xfrm>
          <a:prstGeom prst="rect">
            <a:avLst/>
          </a:prstGeom>
        </p:spPr>
      </p:pic>
    </p:spTree>
    <p:extLst>
      <p:ext uri="{BB962C8B-B14F-4D97-AF65-F5344CB8AC3E}">
        <p14:creationId xmlns:p14="http://schemas.microsoft.com/office/powerpoint/2010/main" val="95013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49DAEF1-016B-49CE-8F0D-929EB70D7077}"/>
              </a:ext>
            </a:extLst>
          </p:cNvPr>
          <p:cNvSpPr/>
          <p:nvPr/>
        </p:nvSpPr>
        <p:spPr>
          <a:xfrm>
            <a:off x="851089" y="2340676"/>
            <a:ext cx="7613190" cy="162018"/>
          </a:xfrm>
          <a:prstGeom prst="rect">
            <a:avLst/>
          </a:prstGeom>
          <a:solidFill>
            <a:srgbClr val="00DAD0"/>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581406BE-99D1-4C7A-8BE8-D63F699BB330}"/>
              </a:ext>
            </a:extLst>
          </p:cNvPr>
          <p:cNvGrpSpPr/>
          <p:nvPr/>
        </p:nvGrpSpPr>
        <p:grpSpPr>
          <a:xfrm>
            <a:off x="851091" y="1098538"/>
            <a:ext cx="971794" cy="1026114"/>
            <a:chOff x="1054647" y="2060848"/>
            <a:chExt cx="1295557" cy="1368152"/>
          </a:xfrm>
        </p:grpSpPr>
        <p:sp>
          <p:nvSpPr>
            <p:cNvPr id="39" name="矩形标注 3">
              <a:extLst>
                <a:ext uri="{FF2B5EF4-FFF2-40B4-BE49-F238E27FC236}">
                  <a16:creationId xmlns:a16="http://schemas.microsoft.com/office/drawing/2014/main" id="{306AFD2C-5633-48BF-A8CE-018FB7DBEEAF}"/>
                </a:ext>
              </a:extLst>
            </p:cNvPr>
            <p:cNvSpPr/>
            <p:nvPr/>
          </p:nvSpPr>
          <p:spPr>
            <a:xfrm>
              <a:off x="105464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4">
              <a:extLst>
                <a:ext uri="{FF2B5EF4-FFF2-40B4-BE49-F238E27FC236}">
                  <a16:creationId xmlns:a16="http://schemas.microsoft.com/office/drawing/2014/main" id="{785712A5-526D-4BFF-B3C4-C167F0AD6FEB}"/>
                </a:ext>
              </a:extLst>
            </p:cNvPr>
            <p:cNvSpPr txBox="1"/>
            <p:nvPr/>
          </p:nvSpPr>
          <p:spPr>
            <a:xfrm>
              <a:off x="1251019" y="2267871"/>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CE344D78-12BF-4F40-B852-B4494CD8E667}"/>
              </a:ext>
            </a:extLst>
          </p:cNvPr>
          <p:cNvGrpSpPr/>
          <p:nvPr/>
        </p:nvGrpSpPr>
        <p:grpSpPr>
          <a:xfrm>
            <a:off x="4361937" y="1098538"/>
            <a:ext cx="971794" cy="1026114"/>
            <a:chOff x="5735167" y="2060848"/>
            <a:chExt cx="1295557" cy="1368152"/>
          </a:xfrm>
        </p:grpSpPr>
        <p:sp>
          <p:nvSpPr>
            <p:cNvPr id="42" name="矩形标注 6">
              <a:extLst>
                <a:ext uri="{FF2B5EF4-FFF2-40B4-BE49-F238E27FC236}">
                  <a16:creationId xmlns:a16="http://schemas.microsoft.com/office/drawing/2014/main" id="{5A986698-87B9-4B61-8DC8-3C6CFF6AA288}"/>
                </a:ext>
              </a:extLst>
            </p:cNvPr>
            <p:cNvSpPr/>
            <p:nvPr/>
          </p:nvSpPr>
          <p:spPr>
            <a:xfrm>
              <a:off x="573516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TextBox 7">
              <a:extLst>
                <a:ext uri="{FF2B5EF4-FFF2-40B4-BE49-F238E27FC236}">
                  <a16:creationId xmlns:a16="http://schemas.microsoft.com/office/drawing/2014/main" id="{14A88916-BA6B-49C7-BF96-B7472E48B918}"/>
                </a:ext>
              </a:extLst>
            </p:cNvPr>
            <p:cNvSpPr txBox="1"/>
            <p:nvPr/>
          </p:nvSpPr>
          <p:spPr>
            <a:xfrm>
              <a:off x="5931539" y="2267871"/>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CACAB548-DD39-4BB9-BA7F-C6E030FFC141}"/>
              </a:ext>
            </a:extLst>
          </p:cNvPr>
          <p:cNvGrpSpPr/>
          <p:nvPr/>
        </p:nvGrpSpPr>
        <p:grpSpPr>
          <a:xfrm>
            <a:off x="5355705" y="2826730"/>
            <a:ext cx="971794" cy="1026114"/>
            <a:chOff x="7060018" y="4365104"/>
            <a:chExt cx="1295557" cy="1368152"/>
          </a:xfrm>
        </p:grpSpPr>
        <p:sp>
          <p:nvSpPr>
            <p:cNvPr id="45" name="矩形标注 9">
              <a:extLst>
                <a:ext uri="{FF2B5EF4-FFF2-40B4-BE49-F238E27FC236}">
                  <a16:creationId xmlns:a16="http://schemas.microsoft.com/office/drawing/2014/main" id="{3172047F-E32B-44FA-B129-F726FAA9F7BC}"/>
                </a:ext>
              </a:extLst>
            </p:cNvPr>
            <p:cNvSpPr/>
            <p:nvPr/>
          </p:nvSpPr>
          <p:spPr>
            <a:xfrm flipV="1">
              <a:off x="7060018" y="4365104"/>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6" name="TextBox 10">
              <a:extLst>
                <a:ext uri="{FF2B5EF4-FFF2-40B4-BE49-F238E27FC236}">
                  <a16:creationId xmlns:a16="http://schemas.microsoft.com/office/drawing/2014/main" id="{741C5D68-B205-47CD-A47D-CAB9A22F61D0}"/>
                </a:ext>
              </a:extLst>
            </p:cNvPr>
            <p:cNvSpPr txBox="1"/>
            <p:nvPr/>
          </p:nvSpPr>
          <p:spPr>
            <a:xfrm>
              <a:off x="7256390" y="4572127"/>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DAAC84BA-0E16-4AD9-ADEB-E00B3DB343E0}"/>
              </a:ext>
            </a:extLst>
          </p:cNvPr>
          <p:cNvGrpSpPr/>
          <p:nvPr/>
        </p:nvGrpSpPr>
        <p:grpSpPr>
          <a:xfrm>
            <a:off x="1844859" y="2826730"/>
            <a:ext cx="971794" cy="1026114"/>
            <a:chOff x="2379498" y="4365104"/>
            <a:chExt cx="1295557" cy="1368152"/>
          </a:xfrm>
          <a:solidFill>
            <a:srgbClr val="00DAD0"/>
          </a:solidFill>
        </p:grpSpPr>
        <p:sp>
          <p:nvSpPr>
            <p:cNvPr id="48" name="矩形标注 12">
              <a:extLst>
                <a:ext uri="{FF2B5EF4-FFF2-40B4-BE49-F238E27FC236}">
                  <a16:creationId xmlns:a16="http://schemas.microsoft.com/office/drawing/2014/main" id="{6F425E3B-1FCC-4725-95BD-029C4672C825}"/>
                </a:ext>
              </a:extLst>
            </p:cNvPr>
            <p:cNvSpPr/>
            <p:nvPr/>
          </p:nvSpPr>
          <p:spPr>
            <a:xfrm flipV="1">
              <a:off x="2379498" y="4365104"/>
              <a:ext cx="1295557" cy="1368152"/>
            </a:xfrm>
            <a:prstGeom prst="wedgeRectCallou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TextBox 13">
              <a:extLst>
                <a:ext uri="{FF2B5EF4-FFF2-40B4-BE49-F238E27FC236}">
                  <a16:creationId xmlns:a16="http://schemas.microsoft.com/office/drawing/2014/main" id="{8A520BE0-FBA2-47E6-B9A5-F6C549A069F1}"/>
                </a:ext>
              </a:extLst>
            </p:cNvPr>
            <p:cNvSpPr txBox="1"/>
            <p:nvPr/>
          </p:nvSpPr>
          <p:spPr>
            <a:xfrm>
              <a:off x="2575870" y="4572127"/>
              <a:ext cx="571022" cy="553997"/>
            </a:xfrm>
            <a:prstGeom prst="rect">
              <a:avLst/>
            </a:prstGeom>
            <a:grp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id="{BE597B1B-945F-4D65-B54C-3ABC8BFB15E3}"/>
              </a:ext>
            </a:extLst>
          </p:cNvPr>
          <p:cNvGrpSpPr/>
          <p:nvPr/>
        </p:nvGrpSpPr>
        <p:grpSpPr>
          <a:xfrm>
            <a:off x="1694985" y="1098538"/>
            <a:ext cx="2666951" cy="1026114"/>
            <a:chOff x="2494807" y="2060848"/>
            <a:chExt cx="2707597" cy="1368152"/>
          </a:xfrm>
        </p:grpSpPr>
        <p:sp>
          <p:nvSpPr>
            <p:cNvPr id="51" name="矩形 50">
              <a:extLst>
                <a:ext uri="{FF2B5EF4-FFF2-40B4-BE49-F238E27FC236}">
                  <a16:creationId xmlns:a16="http://schemas.microsoft.com/office/drawing/2014/main" id="{E307889A-C078-48CF-9886-1BA31F9A716F}"/>
                </a:ext>
              </a:extLst>
            </p:cNvPr>
            <p:cNvSpPr/>
            <p:nvPr/>
          </p:nvSpPr>
          <p:spPr>
            <a:xfrm>
              <a:off x="2494807"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5A16314F-37EC-4D39-AFD5-73CED85F682D}"/>
                </a:ext>
              </a:extLst>
            </p:cNvPr>
            <p:cNvSpPr/>
            <p:nvPr/>
          </p:nvSpPr>
          <p:spPr>
            <a:xfrm>
              <a:off x="2610276" y="2111931"/>
              <a:ext cx="2547614" cy="119006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Xem</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lại</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nội dung bài học.</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3" name="组合 52">
            <a:extLst>
              <a:ext uri="{FF2B5EF4-FFF2-40B4-BE49-F238E27FC236}">
                <a16:creationId xmlns:a16="http://schemas.microsoft.com/office/drawing/2014/main" id="{D8EA8B35-0EEC-4B3A-8000-A58F41FB9A1F}"/>
              </a:ext>
            </a:extLst>
          </p:cNvPr>
          <p:cNvGrpSpPr/>
          <p:nvPr/>
        </p:nvGrpSpPr>
        <p:grpSpPr>
          <a:xfrm>
            <a:off x="5410158" y="1098538"/>
            <a:ext cx="2030962" cy="1026114"/>
            <a:chOff x="7132612" y="2060848"/>
            <a:chExt cx="2707597" cy="1368152"/>
          </a:xfrm>
        </p:grpSpPr>
        <p:sp>
          <p:nvSpPr>
            <p:cNvPr id="54" name="矩形 53">
              <a:extLst>
                <a:ext uri="{FF2B5EF4-FFF2-40B4-BE49-F238E27FC236}">
                  <a16:creationId xmlns:a16="http://schemas.microsoft.com/office/drawing/2014/main" id="{AA2A6C36-FAD3-4816-8CFA-6ABF09384041}"/>
                </a:ext>
              </a:extLst>
            </p:cNvPr>
            <p:cNvSpPr/>
            <p:nvPr/>
          </p:nvSpPr>
          <p:spPr>
            <a:xfrm>
              <a:off x="7132612"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3CE89E3E-97F0-4E03-AAC7-87AB1813C8E3}"/>
                </a:ext>
              </a:extLst>
            </p:cNvPr>
            <p:cNvSpPr/>
            <p:nvPr/>
          </p:nvSpPr>
          <p:spPr>
            <a:xfrm>
              <a:off x="7212603" y="2132235"/>
              <a:ext cx="2547614" cy="603328"/>
            </a:xfrm>
            <a:prstGeom prst="rect">
              <a:avLst/>
            </a:prstGeom>
          </p:spPr>
          <p:txBody>
            <a:bodyPr wrap="square">
              <a:spAutoFit/>
            </a:bodyPr>
            <a:lstStyle/>
            <a:p>
              <a:pPr lvl="0" algn="just">
                <a:lnSpc>
                  <a:spcPct val="130000"/>
                </a:lnSpc>
              </a:pP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Luyện</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viết văn.</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6" name="组合 55">
            <a:extLst>
              <a:ext uri="{FF2B5EF4-FFF2-40B4-BE49-F238E27FC236}">
                <a16:creationId xmlns:a16="http://schemas.microsoft.com/office/drawing/2014/main" id="{287ACA27-8C3E-4006-816B-FE9F382F53E3}"/>
              </a:ext>
            </a:extLst>
          </p:cNvPr>
          <p:cNvGrpSpPr/>
          <p:nvPr/>
        </p:nvGrpSpPr>
        <p:grpSpPr>
          <a:xfrm>
            <a:off x="2905035" y="2826737"/>
            <a:ext cx="2597968" cy="1349573"/>
            <a:chOff x="3792883" y="4365104"/>
            <a:chExt cx="2707597" cy="1799430"/>
          </a:xfrm>
        </p:grpSpPr>
        <p:sp>
          <p:nvSpPr>
            <p:cNvPr id="57" name="矩形 56">
              <a:extLst>
                <a:ext uri="{FF2B5EF4-FFF2-40B4-BE49-F238E27FC236}">
                  <a16:creationId xmlns:a16="http://schemas.microsoft.com/office/drawing/2014/main" id="{F7484A97-C8D9-455C-A11E-855329282B89}"/>
                </a:ext>
              </a:extLst>
            </p:cNvPr>
            <p:cNvSpPr/>
            <p:nvPr/>
          </p:nvSpPr>
          <p:spPr>
            <a:xfrm>
              <a:off x="3792883" y="4365104"/>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9146595-573C-4E77-A982-C69C6C610085}"/>
                </a:ext>
              </a:extLst>
            </p:cNvPr>
            <p:cNvSpPr/>
            <p:nvPr/>
          </p:nvSpPr>
          <p:spPr>
            <a:xfrm>
              <a:off x="3835332" y="4440985"/>
              <a:ext cx="2547614" cy="172354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Sưu</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tầm</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các</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đoạn văn hay có sử dụng điệp ngữ.</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9" name="组合 58">
            <a:extLst>
              <a:ext uri="{FF2B5EF4-FFF2-40B4-BE49-F238E27FC236}">
                <a16:creationId xmlns:a16="http://schemas.microsoft.com/office/drawing/2014/main" id="{2AE7815A-C9F7-499D-87E8-A5446C0ABDB8}"/>
              </a:ext>
            </a:extLst>
          </p:cNvPr>
          <p:cNvGrpSpPr/>
          <p:nvPr/>
        </p:nvGrpSpPr>
        <p:grpSpPr>
          <a:xfrm>
            <a:off x="6433320" y="2803949"/>
            <a:ext cx="2564376" cy="1026114"/>
            <a:chOff x="8496649" y="4334726"/>
            <a:chExt cx="2707597" cy="1368152"/>
          </a:xfrm>
        </p:grpSpPr>
        <p:sp>
          <p:nvSpPr>
            <p:cNvPr id="60" name="矩形 59">
              <a:extLst>
                <a:ext uri="{FF2B5EF4-FFF2-40B4-BE49-F238E27FC236}">
                  <a16:creationId xmlns:a16="http://schemas.microsoft.com/office/drawing/2014/main" id="{3B2A91ED-D498-4CB8-ADE3-230722F72859}"/>
                </a:ext>
              </a:extLst>
            </p:cNvPr>
            <p:cNvSpPr/>
            <p:nvPr/>
          </p:nvSpPr>
          <p:spPr>
            <a:xfrm>
              <a:off x="8496649" y="4334726"/>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521DF342-5983-4DF0-8CD8-0476F77C7ABB}"/>
                </a:ext>
              </a:extLst>
            </p:cNvPr>
            <p:cNvSpPr/>
            <p:nvPr/>
          </p:nvSpPr>
          <p:spPr>
            <a:xfrm>
              <a:off x="8576640" y="4440987"/>
              <a:ext cx="2547614" cy="119006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Chuẩn</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bị</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bài</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Ai ơi mồng chin tháng tư.</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sp>
        <p:nvSpPr>
          <p:cNvPr id="62" name="椭圆 61">
            <a:extLst>
              <a:ext uri="{FF2B5EF4-FFF2-40B4-BE49-F238E27FC236}">
                <a16:creationId xmlns:a16="http://schemas.microsoft.com/office/drawing/2014/main" id="{3724E018-92BC-4B38-9600-0FC4D4907FFC}"/>
              </a:ext>
            </a:extLst>
          </p:cNvPr>
          <p:cNvSpPr/>
          <p:nvPr/>
        </p:nvSpPr>
        <p:spPr>
          <a:xfrm>
            <a:off x="1046974"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3" name="椭圆 62">
            <a:extLst>
              <a:ext uri="{FF2B5EF4-FFF2-40B4-BE49-F238E27FC236}">
                <a16:creationId xmlns:a16="http://schemas.microsoft.com/office/drawing/2014/main" id="{976C85A1-D5D0-4E0F-AB8D-53AABB689226}"/>
              </a:ext>
            </a:extLst>
          </p:cNvPr>
          <p:cNvSpPr/>
          <p:nvPr/>
        </p:nvSpPr>
        <p:spPr>
          <a:xfrm>
            <a:off x="2071411"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4" name="椭圆 63">
            <a:extLst>
              <a:ext uri="{FF2B5EF4-FFF2-40B4-BE49-F238E27FC236}">
                <a16:creationId xmlns:a16="http://schemas.microsoft.com/office/drawing/2014/main" id="{E758EB16-3D38-475C-8B1B-20375EDADE66}"/>
              </a:ext>
            </a:extLst>
          </p:cNvPr>
          <p:cNvSpPr/>
          <p:nvPr/>
        </p:nvSpPr>
        <p:spPr>
          <a:xfrm>
            <a:off x="4550282"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78251C04-0AD5-4F90-ADC0-6A76FA6B19CB}"/>
              </a:ext>
            </a:extLst>
          </p:cNvPr>
          <p:cNvSpPr/>
          <p:nvPr/>
        </p:nvSpPr>
        <p:spPr>
          <a:xfrm>
            <a:off x="5563895"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6" name="文本框 10">
            <a:extLst>
              <a:ext uri="{FF2B5EF4-FFF2-40B4-BE49-F238E27FC236}">
                <a16:creationId xmlns:a16="http://schemas.microsoft.com/office/drawing/2014/main" id="{162071BC-1F25-44D2-9A04-90AEA7F94290}"/>
              </a:ext>
            </a:extLst>
          </p:cNvPr>
          <p:cNvSpPr txBox="1">
            <a:spLocks noChangeArrowheads="1"/>
          </p:cNvSpPr>
          <p:nvPr/>
        </p:nvSpPr>
        <p:spPr bwMode="auto">
          <a:xfrm>
            <a:off x="157940" y="199145"/>
            <a:ext cx="3510057" cy="3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000" b="1" dirty="0">
                <a:latin typeface="Times New Roman" pitchFamily="18" charset="0"/>
                <a:ea typeface="微软雅黑" panose="020B0503020204020204" pitchFamily="34" charset="-122"/>
                <a:cs typeface="Times New Roman" pitchFamily="18" charset="0"/>
              </a:rPr>
              <a:t>HƯỚNG DẪN TỰ HỌC:</a:t>
            </a:r>
            <a:endParaRPr lang="zh-CN" altLang="en-US" b="1" dirty="0">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1358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250" fill="hold"/>
                                        <p:tgtEl>
                                          <p:spTgt spid="62"/>
                                        </p:tgtEl>
                                        <p:attrNameLst>
                                          <p:attrName>ppt_w</p:attrName>
                                        </p:attrNameLst>
                                      </p:cBhvr>
                                      <p:tavLst>
                                        <p:tav tm="0">
                                          <p:val>
                                            <p:fltVal val="0"/>
                                          </p:val>
                                        </p:tav>
                                        <p:tav tm="100000">
                                          <p:val>
                                            <p:strVal val="#ppt_w"/>
                                          </p:val>
                                        </p:tav>
                                      </p:tavLst>
                                    </p:anim>
                                    <p:anim calcmode="lin" valueType="num">
                                      <p:cBhvr>
                                        <p:cTn id="12" dur="250" fill="hold"/>
                                        <p:tgtEl>
                                          <p:spTgt spid="62"/>
                                        </p:tgtEl>
                                        <p:attrNameLst>
                                          <p:attrName>ppt_h</p:attrName>
                                        </p:attrNameLst>
                                      </p:cBhvr>
                                      <p:tavLst>
                                        <p:tav tm="0">
                                          <p:val>
                                            <p:fltVal val="0"/>
                                          </p:val>
                                        </p:tav>
                                        <p:tav tm="100000">
                                          <p:val>
                                            <p:strVal val="#ppt_h"/>
                                          </p:val>
                                        </p:tav>
                                      </p:tavLst>
                                    </p:anim>
                                    <p:animEffect transition="in" filter="fade">
                                      <p:cBhvr>
                                        <p:cTn id="13" dur="250"/>
                                        <p:tgtEl>
                                          <p:spTgt spid="62"/>
                                        </p:tgtEl>
                                      </p:cBhvr>
                                    </p:animEffect>
                                  </p:child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250"/>
                            </p:stCondLst>
                            <p:childTnLst>
                              <p:par>
                                <p:cTn id="19" presetID="53" presetClass="entr" presetSubtype="16"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250" fill="hold"/>
                                        <p:tgtEl>
                                          <p:spTgt spid="64"/>
                                        </p:tgtEl>
                                        <p:attrNameLst>
                                          <p:attrName>ppt_w</p:attrName>
                                        </p:attrNameLst>
                                      </p:cBhvr>
                                      <p:tavLst>
                                        <p:tav tm="0">
                                          <p:val>
                                            <p:fltVal val="0"/>
                                          </p:val>
                                        </p:tav>
                                        <p:tav tm="100000">
                                          <p:val>
                                            <p:strVal val="#ppt_w"/>
                                          </p:val>
                                        </p:tav>
                                      </p:tavLst>
                                    </p:anim>
                                    <p:anim calcmode="lin" valueType="num">
                                      <p:cBhvr>
                                        <p:cTn id="32" dur="250" fill="hold"/>
                                        <p:tgtEl>
                                          <p:spTgt spid="64"/>
                                        </p:tgtEl>
                                        <p:attrNameLst>
                                          <p:attrName>ppt_h</p:attrName>
                                        </p:attrNameLst>
                                      </p:cBhvr>
                                      <p:tavLst>
                                        <p:tav tm="0">
                                          <p:val>
                                            <p:fltVal val="0"/>
                                          </p:val>
                                        </p:tav>
                                        <p:tav tm="100000">
                                          <p:val>
                                            <p:strVal val="#ppt_h"/>
                                          </p:val>
                                        </p:tav>
                                      </p:tavLst>
                                    </p:anim>
                                    <p:animEffect transition="in" filter="fade">
                                      <p:cBhvr>
                                        <p:cTn id="33" dur="250"/>
                                        <p:tgtEl>
                                          <p:spTgt spid="64"/>
                                        </p:tgtEl>
                                      </p:cBhvr>
                                    </p:animEffect>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250" fill="hold"/>
                                        <p:tgtEl>
                                          <p:spTgt spid="65"/>
                                        </p:tgtEl>
                                        <p:attrNameLst>
                                          <p:attrName>ppt_w</p:attrName>
                                        </p:attrNameLst>
                                      </p:cBhvr>
                                      <p:tavLst>
                                        <p:tav tm="0">
                                          <p:val>
                                            <p:fltVal val="0"/>
                                          </p:val>
                                        </p:tav>
                                        <p:tav tm="100000">
                                          <p:val>
                                            <p:strVal val="#ppt_w"/>
                                          </p:val>
                                        </p:tav>
                                      </p:tavLst>
                                    </p:anim>
                                    <p:anim calcmode="lin" valueType="num">
                                      <p:cBhvr>
                                        <p:cTn id="42" dur="250" fill="hold"/>
                                        <p:tgtEl>
                                          <p:spTgt spid="65"/>
                                        </p:tgtEl>
                                        <p:attrNameLst>
                                          <p:attrName>ppt_h</p:attrName>
                                        </p:attrNameLst>
                                      </p:cBhvr>
                                      <p:tavLst>
                                        <p:tav tm="0">
                                          <p:val>
                                            <p:fltVal val="0"/>
                                          </p:val>
                                        </p:tav>
                                        <p:tav tm="100000">
                                          <p:val>
                                            <p:strVal val="#ppt_h"/>
                                          </p:val>
                                        </p:tav>
                                      </p:tavLst>
                                    </p:anim>
                                    <p:animEffect transition="in" filter="fade">
                                      <p:cBhvr>
                                        <p:cTn id="43" dur="250"/>
                                        <p:tgtEl>
                                          <p:spTgt spid="65"/>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3500"/>
                            </p:stCondLst>
                            <p:childTnLst>
                              <p:par>
                                <p:cTn id="49" presetID="55"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ppt_w</p:attrName>
                                        </p:attrNameLst>
                                      </p:cBhvr>
                                      <p:tavLst>
                                        <p:tav tm="0">
                                          <p:val>
                                            <p:strVal val="#ppt_w*0.70"/>
                                          </p:val>
                                        </p:tav>
                                        <p:tav tm="100000">
                                          <p:val>
                                            <p:strVal val="#ppt_w"/>
                                          </p:val>
                                        </p:tav>
                                      </p:tavLst>
                                    </p:anim>
                                    <p:anim calcmode="lin" valueType="num">
                                      <p:cBhvr>
                                        <p:cTn id="52" dur="1000" fill="hold"/>
                                        <p:tgtEl>
                                          <p:spTgt spid="50"/>
                                        </p:tgtEl>
                                        <p:attrNameLst>
                                          <p:attrName>ppt_h</p:attrName>
                                        </p:attrNameLst>
                                      </p:cBhvr>
                                      <p:tavLst>
                                        <p:tav tm="0">
                                          <p:val>
                                            <p:strVal val="#ppt_h"/>
                                          </p:val>
                                        </p:tav>
                                        <p:tav tm="100000">
                                          <p:val>
                                            <p:strVal val="#ppt_h"/>
                                          </p:val>
                                        </p:tav>
                                      </p:tavLst>
                                    </p:anim>
                                    <p:animEffect transition="in" filter="fade">
                                      <p:cBhvr>
                                        <p:cTn id="53" dur="1000"/>
                                        <p:tgtEl>
                                          <p:spTgt spid="50"/>
                                        </p:tgtEl>
                                      </p:cBhvr>
                                    </p:animEffect>
                                  </p:childTnLst>
                                </p:cTn>
                              </p:par>
                              <p:par>
                                <p:cTn id="54" presetID="55"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strVal val="#ppt_w*0.70"/>
                                          </p:val>
                                        </p:tav>
                                        <p:tav tm="100000">
                                          <p:val>
                                            <p:strVal val="#ppt_w"/>
                                          </p:val>
                                        </p:tav>
                                      </p:tavLst>
                                    </p:anim>
                                    <p:anim calcmode="lin" valueType="num">
                                      <p:cBhvr>
                                        <p:cTn id="57" dur="1000" fill="hold"/>
                                        <p:tgtEl>
                                          <p:spTgt spid="53"/>
                                        </p:tgtEl>
                                        <p:attrNameLst>
                                          <p:attrName>ppt_h</p:attrName>
                                        </p:attrNameLst>
                                      </p:cBhvr>
                                      <p:tavLst>
                                        <p:tav tm="0">
                                          <p:val>
                                            <p:strVal val="#ppt_h"/>
                                          </p:val>
                                        </p:tav>
                                        <p:tav tm="100000">
                                          <p:val>
                                            <p:strVal val="#ppt_h"/>
                                          </p:val>
                                        </p:tav>
                                      </p:tavLst>
                                    </p:anim>
                                    <p:animEffect transition="in" filter="fade">
                                      <p:cBhvr>
                                        <p:cTn id="58" dur="1000"/>
                                        <p:tgtEl>
                                          <p:spTgt spid="53"/>
                                        </p:tgtEl>
                                      </p:cBhvr>
                                    </p:animEffect>
                                  </p:childTnLst>
                                </p:cTn>
                              </p:par>
                              <p:par>
                                <p:cTn id="59" presetID="55"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1000" fill="hold"/>
                                        <p:tgtEl>
                                          <p:spTgt spid="56"/>
                                        </p:tgtEl>
                                        <p:attrNameLst>
                                          <p:attrName>ppt_w</p:attrName>
                                        </p:attrNameLst>
                                      </p:cBhvr>
                                      <p:tavLst>
                                        <p:tav tm="0">
                                          <p:val>
                                            <p:strVal val="#ppt_w*0.70"/>
                                          </p:val>
                                        </p:tav>
                                        <p:tav tm="100000">
                                          <p:val>
                                            <p:strVal val="#ppt_w"/>
                                          </p:val>
                                        </p:tav>
                                      </p:tavLst>
                                    </p:anim>
                                    <p:anim calcmode="lin" valueType="num">
                                      <p:cBhvr>
                                        <p:cTn id="62" dur="1000" fill="hold"/>
                                        <p:tgtEl>
                                          <p:spTgt spid="56"/>
                                        </p:tgtEl>
                                        <p:attrNameLst>
                                          <p:attrName>ppt_h</p:attrName>
                                        </p:attrNameLst>
                                      </p:cBhvr>
                                      <p:tavLst>
                                        <p:tav tm="0">
                                          <p:val>
                                            <p:strVal val="#ppt_h"/>
                                          </p:val>
                                        </p:tav>
                                        <p:tav tm="100000">
                                          <p:val>
                                            <p:strVal val="#ppt_h"/>
                                          </p:val>
                                        </p:tav>
                                      </p:tavLst>
                                    </p:anim>
                                    <p:animEffect transition="in" filter="fade">
                                      <p:cBhvr>
                                        <p:cTn id="63" dur="1000"/>
                                        <p:tgtEl>
                                          <p:spTgt spid="56"/>
                                        </p:tgtEl>
                                      </p:cBhvr>
                                    </p:animEffect>
                                  </p:childTnLst>
                                </p:cTn>
                              </p:par>
                              <p:par>
                                <p:cTn id="64" presetID="55"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strVal val="#ppt_w*0.70"/>
                                          </p:val>
                                        </p:tav>
                                        <p:tav tm="100000">
                                          <p:val>
                                            <p:strVal val="#ppt_w"/>
                                          </p:val>
                                        </p:tav>
                                      </p:tavLst>
                                    </p:anim>
                                    <p:anim calcmode="lin" valueType="num">
                                      <p:cBhvr>
                                        <p:cTn id="67" dur="1000" fill="hold"/>
                                        <p:tgtEl>
                                          <p:spTgt spid="59"/>
                                        </p:tgtEl>
                                        <p:attrNameLst>
                                          <p:attrName>ppt_h</p:attrName>
                                        </p:attrNameLst>
                                      </p:cBhvr>
                                      <p:tavLst>
                                        <p:tav tm="0">
                                          <p:val>
                                            <p:strVal val="#ppt_h"/>
                                          </p:val>
                                        </p:tav>
                                        <p:tav tm="100000">
                                          <p:val>
                                            <p:strVal val="#ppt_h"/>
                                          </p:val>
                                        </p:tav>
                                      </p:tavLst>
                                    </p:anim>
                                    <p:animEffect transition="in" filter="fade">
                                      <p:cBhvr>
                                        <p:cTn id="6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2" grpId="0" animBg="1"/>
      <p:bldP spid="63" grpId="0" animBg="1"/>
      <p:bldP spid="64" grpId="0" animBg="1"/>
      <p:bldP spid="6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a:solidFill>
                  <a:srgbClr val="00B0F0"/>
                </a:solidFill>
                <a:latin typeface="Times New Roman"/>
                <a:ea typeface="Calibri"/>
                <a:cs typeface="Times New Roman"/>
              </a:rPr>
              <a:t>HẸN GẶP LẠI CÁC EM </a:t>
            </a:r>
          </a:p>
          <a:p>
            <a:pPr algn="ctr">
              <a:lnSpc>
                <a:spcPct val="107000"/>
              </a:lnSpc>
            </a:pPr>
            <a:r>
              <a:rPr lang="en-US" sz="4000" b="1" dirty="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126204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86" y="-449451"/>
            <a:ext cx="7827917"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68963" y="2893119"/>
            <a:ext cx="6545765" cy="646319"/>
          </a:xfrm>
          <a:prstGeom prst="rect">
            <a:avLst/>
          </a:prstGeom>
          <a:noFill/>
        </p:spPr>
        <p:txBody>
          <a:bodyPr vert="horz" wrap="square" lIns="91428" tIns="45714" rIns="91428" bIns="45714" rtlCol="0">
            <a:spAutoFit/>
          </a:bodyPr>
          <a:lstStyle/>
          <a:p>
            <a:pPr algn="ctr"/>
            <a:r>
              <a:rPr lang="en-US" altLang="zh-CN" sz="3600" b="1" dirty="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HÌNH THÀNH KIẾN THỨC</a:t>
            </a:r>
            <a:endParaRPr lang="zh-CN" altLang="en-US" sz="3600" b="1" dirty="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058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4" y="-748555"/>
            <a:ext cx="7203688" cy="6004217"/>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195995" y="2456812"/>
            <a:ext cx="5776956" cy="769429"/>
          </a:xfrm>
          <a:prstGeom prst="rect">
            <a:avLst/>
          </a:prstGeom>
          <a:noFill/>
        </p:spPr>
        <p:txBody>
          <a:bodyPr vert="horz" wrap="square" lIns="91428" tIns="45714" rIns="91428" bIns="45714" rtlCol="0">
            <a:spAutoFit/>
          </a:bodyPr>
          <a:lstStyle/>
          <a:p>
            <a:pPr marL="857250" indent="-857250" algn="just">
              <a:buAutoNum type="romanUcPeriod"/>
            </a:pPr>
            <a:r>
              <a:rPr lang="en-US" altLang="zh-CN" sz="4400" b="1" dirty="0" err="1">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D</a:t>
            </a:r>
            <a:r>
              <a:rPr lang="en-US" altLang="zh-CN" sz="4400" b="1" dirty="0" err="1" smtClean="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ấu</a:t>
            </a:r>
            <a:r>
              <a:rPr lang="en-US" altLang="zh-CN" sz="4400" b="1" dirty="0" smtClean="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4400" b="1" dirty="0" err="1">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chấm</a:t>
            </a:r>
            <a:r>
              <a:rPr lang="en-US" altLang="zh-CN" sz="4400" b="1" dirty="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 </a:t>
            </a:r>
            <a:r>
              <a:rPr lang="en-US" altLang="zh-CN" sz="4400" b="1" dirty="0" err="1">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phẩy</a:t>
            </a:r>
            <a:endParaRPr lang="en-US" altLang="zh-CN" sz="4400" b="1" dirty="0">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41678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08496" y="0"/>
            <a:ext cx="7699761" cy="579967"/>
          </a:xfrm>
          <a:prstGeom prst="rect">
            <a:avLst/>
          </a:prstGeom>
        </p:spPr>
        <p:txBody>
          <a:bodyPr wrap="square">
            <a:spAutoFit/>
          </a:bodyPr>
          <a:lstStyle/>
          <a:p>
            <a:pPr marL="0" marR="0" lvl="0" indent="0" algn="just" defTabSz="685698" rtl="0" eaLnBrk="1" fontAlgn="auto" latinLnBrk="0" hangingPunct="1">
              <a:lnSpc>
                <a:spcPct val="150000"/>
              </a:lnSpc>
              <a:spcBef>
                <a:spcPts val="0"/>
              </a:spcBef>
              <a:spcAft>
                <a:spcPts val="0"/>
              </a:spcAft>
              <a:buClrTx/>
              <a:buSzTx/>
              <a:buFontTx/>
              <a:buNone/>
              <a:tabLst/>
              <a:defRPr/>
            </a:pP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Tìm</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dấu</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chấm</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phẩy</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trong</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câu</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sau</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nêu</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tác</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dụng</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sz="2400" b="1"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p:nvPr/>
        </p:nvSpPr>
        <p:spPr>
          <a:xfrm>
            <a:off x="803257" y="1264996"/>
            <a:ext cx="7417750" cy="1384995"/>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bố</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mẹ</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tấp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nập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đi</a:t>
            </a:r>
            <a:r>
              <a:rPr kumimoji="0" lang="en-US" sz="28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về</a:t>
            </a:r>
            <a:r>
              <a:rPr kumimoji="0" lang="en-US" sz="28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mải</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mốt</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mớm</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mồi</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cho</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con</a:t>
            </a:r>
            <a:r>
              <a:rPr kumimoji="0" lang="en-US" sz="28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chị</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rập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rờn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bay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đôi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ràng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chấp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chới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vỗ</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cánh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rìa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hốc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đá</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sz="2800" b="0"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803257" y="2649991"/>
            <a:ext cx="7426342" cy="1522981"/>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endParaRPr kumimoji="0" lang="en-US" sz="2800" b="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2186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11847" y="355216"/>
            <a:ext cx="7417750" cy="1384995"/>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bố</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mẹ</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tấp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nập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đi</a:t>
            </a:r>
            <a:r>
              <a:rPr kumimoji="0" lang="en-US" sz="28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về</a:t>
            </a:r>
            <a:r>
              <a:rPr kumimoji="0" lang="en-US" sz="28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mải</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mốt</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mớm</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mồi</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cho</a:t>
            </a:r>
            <a:r>
              <a:rPr kumimoji="0" lang="en-US" sz="2800" b="0" i="0" u="none"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con</a:t>
            </a:r>
            <a:r>
              <a:rPr kumimoji="0" lang="en-US" sz="2800" b="0"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chị</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rập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rờn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bay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đôi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én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ràng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chấp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chới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vỗ</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cánh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rìa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hốc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đá</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sz="2800" b="0"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7" name="Straight Arrow Connector 6"/>
          <p:cNvCxnSpPr/>
          <p:nvPr/>
        </p:nvCxnSpPr>
        <p:spPr>
          <a:xfrm flipH="1">
            <a:off x="1494412" y="664200"/>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40111" y="664200"/>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1054" y="2973416"/>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2620202" y="1700344"/>
            <a:ext cx="3801041" cy="523220"/>
          </a:xfrm>
          <a:prstGeom prst="rect">
            <a:avLst/>
          </a:prstGeom>
        </p:spPr>
        <p:txBody>
          <a:bodyPr wrap="none">
            <a:spAutoFit/>
          </a:bodyPr>
          <a:lstStyle/>
          <a:p>
            <a:pPr lvl="0"/>
            <a:r>
              <a:rPr lang="en-US" sz="2800" kern="100" dirty="0">
                <a:solidFill>
                  <a:srgbClr val="000000"/>
                </a:solidFill>
                <a:latin typeface="Times New Roman" panose="02020603050405020304" pitchFamily="18" charset="0"/>
                <a:ea typeface="SimSun" panose="02010600030101010101" pitchFamily="2" charset="-122"/>
              </a:rPr>
              <a:t>(</a:t>
            </a:r>
            <a:r>
              <a:rPr lang="en-US" sz="2800" kern="100" dirty="0" err="1">
                <a:solidFill>
                  <a:srgbClr val="000000"/>
                </a:solidFill>
                <a:latin typeface="Times New Roman" panose="02020603050405020304" pitchFamily="18" charset="0"/>
                <a:ea typeface="SimSun" panose="02010600030101010101" pitchFamily="2" charset="-122"/>
              </a:rPr>
              <a:t>Câu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ghép</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gồm</a:t>
            </a:r>
            <a:r>
              <a:rPr lang="en-US" sz="2800" kern="100" dirty="0">
                <a:solidFill>
                  <a:srgbClr val="000000"/>
                </a:solidFill>
                <a:latin typeface="Times New Roman" panose="02020603050405020304" pitchFamily="18" charset="0"/>
                <a:ea typeface="SimSun" panose="02010600030101010101" pitchFamily="2" charset="-122"/>
              </a:rPr>
              <a:t> 3 </a:t>
            </a:r>
            <a:r>
              <a:rPr lang="en-US" sz="2800" kern="100" dirty="0" err="1">
                <a:solidFill>
                  <a:srgbClr val="000000"/>
                </a:solidFill>
                <a:latin typeface="Times New Roman" panose="02020603050405020304" pitchFamily="18" charset="0"/>
                <a:ea typeface="SimSun" panose="02010600030101010101" pitchFamily="2" charset="-122"/>
              </a:rPr>
              <a:t>vế</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câu</a:t>
            </a:r>
            <a:r>
              <a:rPr lang="en-US" sz="2800" kern="100" dirty="0">
                <a:solidFill>
                  <a:srgbClr val="000000"/>
                </a:solidFill>
                <a:latin typeface="Times New Roman" panose="02020603050405020304" pitchFamily="18" charset="0"/>
                <a:ea typeface="SimSun" panose="02010600030101010101" pitchFamily="2" charset="-122"/>
              </a:rPr>
              <a:t>)</a:t>
            </a:r>
            <a:endParaRPr lang="en-US" sz="2800" dirty="0">
              <a:solidFill>
                <a:srgbClr val="262626"/>
              </a:solidFill>
            </a:endParaRPr>
          </a:p>
        </p:txBody>
      </p:sp>
      <p:sp>
        <p:nvSpPr>
          <p:cNvPr id="25" name="Rectangle 24"/>
          <p:cNvSpPr/>
          <p:nvPr/>
        </p:nvSpPr>
        <p:spPr>
          <a:xfrm>
            <a:off x="887356" y="2643108"/>
            <a:ext cx="6909626" cy="954107"/>
          </a:xfrm>
          <a:prstGeom prst="rect">
            <a:avLst/>
          </a:prstGeom>
        </p:spPr>
        <p:txBody>
          <a:bodyPr wrap="square">
            <a:spAutoFit/>
          </a:bodyPr>
          <a:lstStyle/>
          <a:p>
            <a:pPr algn="ctr"/>
            <a:r>
              <a:rPr lang="en-US" sz="2800" b="1" kern="100" dirty="0" err="1">
                <a:solidFill>
                  <a:srgbClr val="000000"/>
                </a:solidFill>
                <a:latin typeface="Times New Roman" panose="02020603050405020304" pitchFamily="18" charset="0"/>
                <a:ea typeface="SimSun" panose="02010600030101010101" pitchFamily="2" charset="-122"/>
              </a:rPr>
              <a:t>Dùng</a:t>
            </a:r>
            <a:r>
              <a:rPr lang="en-US" sz="2800" b="1" kern="100" dirty="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để</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ngăn</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cách</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các</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vế</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của</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một</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câu</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ghép</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có</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cấu</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tạo</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phức</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tạp</a:t>
            </a:r>
            <a:endParaRPr lang="en-US" sz="2800" b="1" kern="100" dirty="0">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3440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arn(inVertic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46362" y="503035"/>
            <a:ext cx="8007491" cy="1600438"/>
          </a:xfrm>
          <a:prstGeom prst="rect">
            <a:avLst/>
          </a:prstGeom>
        </p:spPr>
        <p:txBody>
          <a:bodyPr wrap="square">
            <a:spAutoFit/>
          </a:bodyPr>
          <a:lstStyle/>
          <a:p>
            <a:pPr marL="0" marR="0" lvl="0" indent="0" algn="just" defTabSz="685698" rtl="0" eaLnBrk="1" fontAlgn="auto" latinLnBrk="0" hangingPunct="1">
              <a:spcBef>
                <a:spcPts val="0"/>
              </a:spcBef>
              <a:spcAft>
                <a:spcPts val="0"/>
              </a:spcAft>
              <a:buClrTx/>
              <a:buSzTx/>
              <a:buFontTx/>
              <a:buNone/>
              <a:tabLst/>
              <a:defRPr/>
            </a:pPr>
            <a:r>
              <a:rPr kumimoji="0" lang="en-US" sz="2800" b="0" i="1"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b.</a:t>
            </a:r>
            <a:r>
              <a:rPr kumimoji="0" lang="vi-VN" sz="2800" b="0" i="1"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 Cốm không phải là thức quà của người vội; ăn cốm phải ăn từng chút ít, thong thả và ngẫm nghĩ.</a:t>
            </a:r>
            <a:endParaRPr kumimoji="0" lang="en-US" sz="2800" b="0"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r" defTabSz="685698" rtl="0" eaLnBrk="1" fontAlgn="auto" latinLnBrk="0" hangingPunct="1">
              <a:lnSpc>
                <a:spcPct val="150000"/>
              </a:lnSpc>
              <a:spcBef>
                <a:spcPts val="0"/>
              </a:spcBef>
              <a:spcAft>
                <a:spcPts val="0"/>
              </a:spcAft>
              <a:buClrTx/>
              <a:buSzTx/>
              <a:buFontTx/>
              <a:buNone/>
              <a:tabLst/>
              <a:defRPr/>
            </a:pPr>
            <a:r>
              <a:rPr kumimoji="0" lang="vi-VN" sz="2800" b="0"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rPr>
              <a:t>(Thạch Lam)</a:t>
            </a:r>
            <a:endParaRPr kumimoji="0" lang="en-US" sz="2800" b="0" i="0" u="none" strike="noStrike" kern="100" cap="none" spc="0" normalizeH="0" baseline="0" noProof="0" dirty="0">
              <a:ln>
                <a:noFill/>
              </a:ln>
              <a:solidFill>
                <a:srgbClr val="262626"/>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11" name="Straight Arrow Connector 10"/>
          <p:cNvCxnSpPr/>
          <p:nvPr/>
        </p:nvCxnSpPr>
        <p:spPr>
          <a:xfrm flipH="1">
            <a:off x="7581423" y="325540"/>
            <a:ext cx="452926" cy="354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13886" y="2915503"/>
            <a:ext cx="450793" cy="315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1585446" y="2574475"/>
            <a:ext cx="6526167" cy="954107"/>
          </a:xfrm>
          <a:prstGeom prst="rect">
            <a:avLst/>
          </a:prstGeom>
        </p:spPr>
        <p:txBody>
          <a:bodyPr wrap="square">
            <a:spAutoFit/>
          </a:bodyPr>
          <a:lstStyle/>
          <a:p>
            <a:pPr algn="ctr"/>
            <a:r>
              <a:rPr lang="en-US" sz="2800" b="1" kern="100" dirty="0" err="1">
                <a:solidFill>
                  <a:srgbClr val="000000"/>
                </a:solidFill>
                <a:latin typeface="Times New Roman" panose="02020603050405020304" pitchFamily="18" charset="0"/>
                <a:ea typeface="SimSun" panose="02010600030101010101" pitchFamily="2" charset="-122"/>
              </a:rPr>
              <a:t>Dùng</a:t>
            </a:r>
            <a:r>
              <a:rPr lang="en-US" sz="2800" b="1" kern="100" dirty="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để</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ngăn</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cách</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các</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vế</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của</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câu</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ghép</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có</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cấu</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tạo</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phức</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tạp</a:t>
            </a:r>
            <a:endParaRPr lang="en-US" sz="2800" b="1" kern="100" dirty="0">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846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themeOverride>
</file>

<file path=ppt/theme/themeOverride2.xml><?xml version="1.0" encoding="utf-8"?>
<a:themeOverride xmlns:a="http://schemas.openxmlformats.org/drawingml/2006/main">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themeOverride>
</file>

<file path=ppt/theme/themeOverride3.xml><?xml version="1.0" encoding="utf-8"?>
<a:themeOverride xmlns:a="http://schemas.openxmlformats.org/drawingml/2006/main">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themeOverride>
</file>

<file path=ppt/theme/themeOverride4.xml><?xml version="1.0" encoding="utf-8"?>
<a:themeOverride xmlns:a="http://schemas.openxmlformats.org/drawingml/2006/main">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themeOverride>
</file>

<file path=ppt/theme/themeOverride5.xml><?xml version="1.0" encoding="utf-8"?>
<a:themeOverride xmlns:a="http://schemas.openxmlformats.org/drawingml/2006/main">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themeOverride>
</file>

<file path=ppt/theme/themeOverride6.xml><?xml version="1.0" encoding="utf-8"?>
<a:themeOverride xmlns:a="http://schemas.openxmlformats.org/drawingml/2006/main">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themeOverride>
</file>

<file path=docProps/app.xml><?xml version="1.0" encoding="utf-8"?>
<Properties xmlns="http://schemas.openxmlformats.org/officeDocument/2006/extended-properties" xmlns:vt="http://schemas.openxmlformats.org/officeDocument/2006/docPropsVTypes">
  <Template>BÀI 4, tiết 11, NÓI VÀ NGHE</Template>
  <TotalTime>520</TotalTime>
  <Words>1945</Words>
  <Application>Microsoft Office PowerPoint</Application>
  <PresentationFormat>On-screen Show (16:9)</PresentationFormat>
  <Paragraphs>273</Paragraphs>
  <Slides>48</Slides>
  <Notes>45</Notes>
  <HiddenSlides>0</HiddenSlides>
  <MMClips>9</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48</vt:i4>
      </vt:variant>
    </vt:vector>
  </HeadingPairs>
  <TitlesOfParts>
    <vt:vector size="68" baseType="lpstr">
      <vt:lpstr>微软雅黑</vt:lpstr>
      <vt:lpstr>Microsoft YaHei Light</vt:lpstr>
      <vt:lpstr>宋体</vt:lpstr>
      <vt:lpstr>宋体</vt:lpstr>
      <vt:lpstr>Arial</vt:lpstr>
      <vt:lpstr>Calibri</vt:lpstr>
      <vt:lpstr>Calibri Light</vt:lpstr>
      <vt:lpstr>等线</vt:lpstr>
      <vt:lpstr>Fraunces Bold</vt:lpstr>
      <vt:lpstr>Lato Light</vt:lpstr>
      <vt:lpstr>Roboto Condensed</vt:lpstr>
      <vt:lpstr>Times New Roman</vt:lpstr>
      <vt:lpstr>Wingdings</vt:lpstr>
      <vt:lpstr>印品黑体</vt:lpstr>
      <vt:lpstr>苏新诗爨宝子简</vt:lpstr>
      <vt:lpstr>Slide PowerPoint Hoat Hinh _ Toan Hoa  (69)</vt:lpstr>
      <vt:lpstr>43. Phong cách ngôn ngữ báo chí tt</vt:lpstr>
      <vt:lpstr>1_43. Phong cách ngôn ngữ báo chí tt</vt:lpstr>
      <vt:lpstr>2_43. Phong cách ngôn ngữ báo chí 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63</cp:revision>
  <dcterms:created xsi:type="dcterms:W3CDTF">2021-11-21T00:51:37Z</dcterms:created>
  <dcterms:modified xsi:type="dcterms:W3CDTF">2024-01-25T01:10:52Z</dcterms:modified>
</cp:coreProperties>
</file>