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1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3" r:id="rId12"/>
    <p:sldId id="264" r:id="rId13"/>
    <p:sldId id="265" r:id="rId14"/>
    <p:sldId id="266" r:id="rId15"/>
    <p:sldId id="269" r:id="rId16"/>
    <p:sldId id="276" r:id="rId17"/>
    <p:sldId id="268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30BC-4E8C-4B6D-81A7-A97B6862AE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CF9C7-2B16-4793-AB5A-1D6387E0D0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9B3A6-A416-44AD-A77E-FD5D0B2709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9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3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E937-C7DC-40BF-9610-352A4C4AC6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5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6CC5-91FD-4FA0-B485-7D37D0B879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4F115-2587-43D0-8D47-D48529414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0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0231-D4A7-4269-87AD-2138509CCD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6CC5-66DC-40F8-ACD0-C1D5042786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F9745-447B-4213-BAA3-C9216AE447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F7C4-DB25-42E3-8A08-F5FFA9BBF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7F7B-3A58-419A-992A-E860963812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DD5072-CB84-48CE-BC27-5ED8688DFC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A364-7841-407C-BF4C-6E9983D61B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E055-994B-4D64-B83C-A06C0A2F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564" y="228600"/>
            <a:ext cx="7968010" cy="742212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019" y="1988840"/>
            <a:ext cx="7445288" cy="769441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4400" spc="610" dirty="0">
                <a:ln w="28575">
                  <a:solidFill>
                    <a:prstClr val="black"/>
                  </a:solidFill>
                </a:ln>
                <a:solidFill>
                  <a:srgbClr val="0000FF"/>
                </a:solidFill>
                <a:cs typeface="Arial" panose="020B0604020202020204" pitchFamily="34" charset="0"/>
              </a:rPr>
              <a:t>ENGLISH </a:t>
            </a:r>
            <a:r>
              <a:rPr lang="en-US" sz="4400" spc="610" dirty="0" smtClean="0">
                <a:ln w="28575">
                  <a:solidFill>
                    <a:prstClr val="black"/>
                  </a:solidFill>
                </a:ln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1" y="5168900"/>
            <a:ext cx="85407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1" y="867930"/>
            <a:ext cx="7920694" cy="10833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Which</a:t>
            </a:r>
          </a:p>
          <a:p>
            <a:pPr>
              <a:lnSpc>
                <a:spcPct val="11500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1: 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The book  was the detective story . I liked it.</a:t>
            </a:r>
            <a:endParaRPr lang="en-US" sz="28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7127" y="1828800"/>
            <a:ext cx="1212273" cy="6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96200" y="1842654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979013"/>
            <a:ext cx="8153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book </a:t>
            </a:r>
            <a:r>
              <a:rPr lang="nl-NL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nl-NL" sz="2800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 liked was the detective story</a:t>
            </a: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321" y="4572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things /</a:t>
            </a:r>
            <a:r>
              <a:rPr lang="en-US" sz="2800" b="1" dirty="0" err="1" smtClean="0">
                <a:solidFill>
                  <a:srgbClr val="FF0000"/>
                </a:solidFill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</a:rPr>
              <a:t>) + Which+ V (</a:t>
            </a:r>
            <a:r>
              <a:rPr lang="en-US" sz="2800" b="1" dirty="0" err="1" smtClean="0">
                <a:solidFill>
                  <a:srgbClr val="FF0000"/>
                </a:solidFill>
              </a:rPr>
              <a:t>tobe</a:t>
            </a:r>
            <a:r>
              <a:rPr lang="en-US" sz="2800" b="1" dirty="0" smtClean="0">
                <a:solidFill>
                  <a:srgbClr val="FF0000"/>
                </a:solidFill>
              </a:rPr>
              <a:t>/ verb </a:t>
            </a:r>
            <a:r>
              <a:rPr lang="en-US" sz="28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292" y="2875219"/>
            <a:ext cx="7486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/>
              <a:t>- The </a:t>
            </a:r>
            <a:r>
              <a:rPr lang="en-US" sz="2800" dirty="0" err="1"/>
              <a:t>Iphone</a:t>
            </a:r>
            <a:r>
              <a:rPr lang="en-US" sz="2800" dirty="0"/>
              <a:t> X is very expensive. </a:t>
            </a:r>
            <a:r>
              <a:rPr lang="en-US" sz="2800" dirty="0" smtClean="0"/>
              <a:t>It is black  .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46325" y="3276600"/>
            <a:ext cx="22588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3347096"/>
            <a:ext cx="2286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1277" y="3405366"/>
            <a:ext cx="750872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-&gt; The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Iphone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X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which is black is very expensive</a:t>
            </a:r>
            <a:endParaRPr lang="en-US" sz="2800" b="1" u="sng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4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1" y="867930"/>
            <a:ext cx="8199809" cy="10833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Whom</a:t>
            </a:r>
          </a:p>
          <a:p>
            <a:pPr>
              <a:lnSpc>
                <a:spcPct val="11500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1: 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That’s the boy at school yesterday. We saw him.</a:t>
            </a:r>
            <a:endParaRPr lang="en-US" sz="28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0073" y="1849582"/>
            <a:ext cx="723900" cy="6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1849581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979013"/>
            <a:ext cx="8153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that’s the boy </a:t>
            </a:r>
            <a:r>
              <a:rPr lang="nl-NL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whom</a:t>
            </a:r>
            <a:r>
              <a:rPr lang="nl-NL" sz="2800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we saw at school yesterday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434" y="441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person /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) + Whom+ N( </a:t>
            </a:r>
            <a:r>
              <a:rPr lang="en-US" sz="2800" b="1" dirty="0" err="1" smtClean="0">
                <a:solidFill>
                  <a:srgbClr val="FF0000"/>
                </a:solidFill>
              </a:rPr>
              <a:t>danh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638" y="2814296"/>
            <a:ext cx="8863773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/>
              <a:t>This is the woman. We </a:t>
            </a:r>
            <a:r>
              <a:rPr lang="en-US" sz="2800" dirty="0" smtClean="0"/>
              <a:t>met </a:t>
            </a:r>
            <a:r>
              <a:rPr lang="en-US" sz="2800" dirty="0"/>
              <a:t>her at the party </a:t>
            </a:r>
            <a:r>
              <a:rPr lang="en-US" sz="2800" dirty="0" smtClean="0"/>
              <a:t>last night.</a:t>
            </a:r>
            <a:endParaRPr lang="en-US" sz="2800" dirty="0"/>
          </a:p>
          <a:p>
            <a:pPr>
              <a:lnSpc>
                <a:spcPct val="115000"/>
              </a:lnSpc>
            </a:pPr>
            <a:endParaRPr lang="en-US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69434" y="3322239"/>
            <a:ext cx="9639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81600" y="3322239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6320" y="3374805"/>
            <a:ext cx="890756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-&gt; This is the woman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whom we met at the party last night</a:t>
            </a:r>
            <a:endParaRPr lang="en-US" sz="2800" b="1" u="sng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4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1" y="867930"/>
            <a:ext cx="8901668" cy="10833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When </a:t>
            </a:r>
          </a:p>
          <a:p>
            <a:pPr>
              <a:lnSpc>
                <a:spcPct val="11500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1: 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</a:t>
            </a:r>
            <a:r>
              <a:rPr lang="nl-NL" sz="2800" dirty="0" smtClean="0">
                <a:latin typeface="Times New Roman"/>
                <a:ea typeface="Calibri"/>
                <a:cs typeface="Times New Roman"/>
              </a:rPr>
              <a:t>Do </a:t>
            </a:r>
            <a:r>
              <a:rPr lang="nl-NL" sz="2800" dirty="0">
                <a:latin typeface="Times New Roman"/>
                <a:ea typeface="Calibri"/>
                <a:cs typeface="Times New Roman"/>
              </a:rPr>
              <a:t>you remember the day. We first met on that day.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1000" y="1828800"/>
            <a:ext cx="847212" cy="6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62800" y="1821872"/>
            <a:ext cx="13678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979013"/>
            <a:ext cx="8153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nl-NL" sz="2800" dirty="0">
                <a:latin typeface="Times New Roman"/>
                <a:ea typeface="Calibri"/>
              </a:rPr>
              <a:t> Do you remember the day </a:t>
            </a:r>
            <a:r>
              <a:rPr lang="nl-NL" sz="2800" b="1" u="sng" dirty="0">
                <a:solidFill>
                  <a:srgbClr val="FF0000"/>
                </a:solidFill>
                <a:latin typeface="Times New Roman"/>
                <a:ea typeface="Calibri"/>
              </a:rPr>
              <a:t>when</a:t>
            </a:r>
            <a:r>
              <a:rPr lang="nl-NL" sz="2800" u="sng" dirty="0">
                <a:latin typeface="Times New Roman"/>
                <a:ea typeface="Calibri"/>
              </a:rPr>
              <a:t> we first </a:t>
            </a:r>
            <a:r>
              <a:rPr lang="nl-NL" sz="2800" u="sng" dirty="0" smtClean="0">
                <a:latin typeface="Times New Roman"/>
                <a:ea typeface="Calibri"/>
              </a:rPr>
              <a:t>met</a:t>
            </a:r>
            <a:r>
              <a:rPr lang="nl-NL" sz="2800" dirty="0" smtClean="0">
                <a:latin typeface="Times New Roman"/>
                <a:ea typeface="Calibri"/>
              </a:rPr>
              <a:t>?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Form: N ( time) + When + S+  V </a:t>
            </a:r>
          </a:p>
        </p:txBody>
      </p:sp>
    </p:spTree>
    <p:extLst>
      <p:ext uri="{BB962C8B-B14F-4D97-AF65-F5344CB8AC3E}">
        <p14:creationId xmlns:p14="http://schemas.microsoft.com/office/powerpoint/2010/main" val="31304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67930"/>
            <a:ext cx="10769325" cy="1012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Where </a:t>
            </a:r>
          </a:p>
          <a:p>
            <a:pPr>
              <a:lnSpc>
                <a:spcPct val="115000"/>
              </a:lnSpc>
            </a:pPr>
            <a:r>
              <a:rPr lang="nl-NL" sz="2400" dirty="0" smtClean="0">
                <a:latin typeface="Times New Roman"/>
                <a:ea typeface="Calibri"/>
              </a:rPr>
              <a:t>The </a:t>
            </a:r>
            <a:r>
              <a:rPr lang="nl-NL" sz="2400" dirty="0">
                <a:latin typeface="Times New Roman"/>
                <a:ea typeface="Calibri"/>
              </a:rPr>
              <a:t>movie theater is the place. We can see films Stars wars at that place.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1828800"/>
            <a:ext cx="9495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48600" y="1808018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81000" y="1959267"/>
            <a:ext cx="947859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nl-NL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nl-NL" sz="2400" dirty="0">
                <a:latin typeface="Times New Roman"/>
                <a:ea typeface="Calibri"/>
                <a:cs typeface="Times New Roman"/>
              </a:rPr>
              <a:t>The movie theater is the place </a:t>
            </a:r>
            <a:r>
              <a:rPr lang="nl-NL" sz="2400" b="1" u="sng" dirty="0">
                <a:latin typeface="Times New Roman"/>
                <a:ea typeface="Calibri"/>
                <a:cs typeface="Times New Roman"/>
              </a:rPr>
              <a:t>where</a:t>
            </a:r>
            <a:r>
              <a:rPr lang="nl-NL" sz="2400" u="sng" dirty="0">
                <a:latin typeface="Times New Roman"/>
                <a:ea typeface="Calibri"/>
                <a:cs typeface="Times New Roman"/>
              </a:rPr>
              <a:t> we can see </a:t>
            </a:r>
            <a:r>
              <a:rPr lang="nl-NL" sz="2400" u="sng" dirty="0" smtClean="0">
                <a:latin typeface="Times New Roman"/>
                <a:ea typeface="Calibri"/>
                <a:cs typeface="Times New Roman"/>
              </a:rPr>
              <a:t>films Stars wars</a:t>
            </a:r>
            <a:r>
              <a:rPr lang="nl-NL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4358297" y="2459691"/>
            <a:ext cx="1032163" cy="2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32" y="4191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place ) + Where + S+ V </a:t>
            </a:r>
          </a:p>
        </p:txBody>
      </p:sp>
    </p:spTree>
    <p:extLst>
      <p:ext uri="{BB962C8B-B14F-4D97-AF65-F5344CB8AC3E}">
        <p14:creationId xmlns:p14="http://schemas.microsoft.com/office/powerpoint/2010/main" val="31304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67930"/>
            <a:ext cx="10769325" cy="1012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Why</a:t>
            </a:r>
          </a:p>
          <a:p>
            <a:pPr>
              <a:lnSpc>
                <a:spcPct val="115000"/>
              </a:lnSpc>
            </a:pPr>
            <a:r>
              <a:rPr lang="nl-NL" sz="2400" dirty="0"/>
              <a:t> Ex: - Tell me the reason. You are so sad for that reason.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44629" y="1808018"/>
            <a:ext cx="9495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7400" y="1808018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81000" y="1959267"/>
            <a:ext cx="947859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>
              <a:lnSpc>
                <a:spcPct val="115000"/>
              </a:lnSpc>
            </a:pP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sz="2400" dirty="0"/>
              <a:t> </a:t>
            </a:r>
            <a:r>
              <a:rPr lang="nl-NL" sz="2400" dirty="0">
                <a:sym typeface="Wingdings"/>
              </a:rPr>
              <a:t></a:t>
            </a:r>
            <a:r>
              <a:rPr lang="nl-NL" sz="2400" dirty="0"/>
              <a:t> Tell me </a:t>
            </a:r>
            <a:r>
              <a:rPr lang="nl-NL" sz="2400" b="1" dirty="0">
                <a:solidFill>
                  <a:srgbClr val="002060"/>
                </a:solidFill>
              </a:rPr>
              <a:t>the reason </a:t>
            </a:r>
            <a:r>
              <a:rPr lang="nl-NL" sz="2400" b="1" u="sng" dirty="0">
                <a:solidFill>
                  <a:srgbClr val="FF0000"/>
                </a:solidFill>
              </a:rPr>
              <a:t>why you are so sad.</a:t>
            </a:r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3090070" y="2509331"/>
            <a:ext cx="1032163" cy="2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767" y="388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reason) + Why/ for which  + S+ V </a:t>
            </a:r>
          </a:p>
        </p:txBody>
      </p:sp>
    </p:spTree>
    <p:extLst>
      <p:ext uri="{BB962C8B-B14F-4D97-AF65-F5344CB8AC3E}">
        <p14:creationId xmlns:p14="http://schemas.microsoft.com/office/powerpoint/2010/main" val="9117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67930"/>
            <a:ext cx="10769325" cy="143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Whose</a:t>
            </a:r>
          </a:p>
          <a:p>
            <a:pPr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</a:rPr>
              <a:t> Ex: </a:t>
            </a:r>
            <a:r>
              <a:rPr lang="nl-NL" sz="2400" dirty="0"/>
              <a:t>- This is the </a:t>
            </a:r>
            <a:r>
              <a:rPr lang="nl-NL" sz="2400" dirty="0" smtClean="0"/>
              <a:t>man. </a:t>
            </a:r>
            <a:r>
              <a:rPr lang="nl-NL" sz="2400" dirty="0"/>
              <a:t>I borrowed his book.</a:t>
            </a:r>
            <a:endParaRPr lang="en-US" sz="2400" dirty="0"/>
          </a:p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9858" y="1808018"/>
            <a:ext cx="9495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9178" y="1773381"/>
            <a:ext cx="2357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81000" y="1959267"/>
            <a:ext cx="9478594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>
              <a:lnSpc>
                <a:spcPct val="115000"/>
              </a:lnSpc>
            </a:pP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nl-NL" sz="2400" dirty="0">
                <a:sym typeface="Wingdings"/>
              </a:rPr>
              <a:t></a:t>
            </a:r>
            <a:r>
              <a:rPr lang="nl-NL" sz="2400" dirty="0"/>
              <a:t>This is the </a:t>
            </a:r>
            <a:r>
              <a:rPr lang="nl-NL" sz="2400" dirty="0" smtClean="0"/>
              <a:t>man </a:t>
            </a:r>
            <a:r>
              <a:rPr lang="nl-NL" sz="2400" b="1" u="sng" dirty="0" smtClean="0"/>
              <a:t>whose</a:t>
            </a:r>
            <a:r>
              <a:rPr lang="nl-NL" sz="2400" u="sng" dirty="0" smtClean="0"/>
              <a:t> </a:t>
            </a:r>
            <a:r>
              <a:rPr lang="nl-NL" sz="2400" u="sng" dirty="0"/>
              <a:t>book I borrowed</a:t>
            </a:r>
            <a:r>
              <a:rPr lang="nl-NL" sz="2400" dirty="0"/>
              <a:t>.</a:t>
            </a:r>
            <a:endParaRPr lang="en-US" sz="2400" dirty="0"/>
          </a:p>
          <a:p>
            <a:pPr marL="685800">
              <a:lnSpc>
                <a:spcPct val="115000"/>
              </a:lnSpc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3090070" y="2509331"/>
            <a:ext cx="1032163" cy="2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88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)+ whose+ N</a:t>
            </a:r>
          </a:p>
        </p:txBody>
      </p:sp>
    </p:spTree>
    <p:extLst>
      <p:ext uri="{BB962C8B-B14F-4D97-AF65-F5344CB8AC3E}">
        <p14:creationId xmlns:p14="http://schemas.microsoft.com/office/powerpoint/2010/main" val="15573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FontTx/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1" y="867930"/>
            <a:ext cx="8788496" cy="10833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That</a:t>
            </a:r>
          </a:p>
          <a:p>
            <a:pPr>
              <a:lnSpc>
                <a:spcPct val="115000"/>
              </a:lnSpc>
            </a:pPr>
            <a:r>
              <a:rPr lang="en-US" sz="2800" dirty="0" smtClean="0"/>
              <a:t>I </a:t>
            </a:r>
            <a:r>
              <a:rPr lang="en-US" sz="2800" dirty="0"/>
              <a:t>can see a girl and her </a:t>
            </a:r>
            <a:r>
              <a:rPr lang="en-US" sz="2800" dirty="0" smtClean="0"/>
              <a:t>dog. They are </a:t>
            </a:r>
            <a:r>
              <a:rPr lang="en-US" sz="2800" dirty="0"/>
              <a:t>running in the park</a:t>
            </a: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5534" y="1842654"/>
            <a:ext cx="723900" cy="6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91867" y="1849581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979013"/>
            <a:ext cx="8153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 can see </a:t>
            </a:r>
            <a:r>
              <a:rPr lang="en-US" sz="2400" u="sng" dirty="0">
                <a:solidFill>
                  <a:srgbClr val="000000"/>
                </a:solidFill>
                <a:latin typeface="arial"/>
              </a:rPr>
              <a:t>a girl and her dog 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that are running in the park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819399" y="2430308"/>
            <a:ext cx="2253467" cy="2559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114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person / things/times/+ That + S+V +O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638" y="2814296"/>
            <a:ext cx="7378943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smtClean="0">
                <a:solidFill>
                  <a:srgbClr val="000000"/>
                </a:solidFill>
              </a:rPr>
              <a:t>The people that I spoke to were very useful.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2207484" y="3245261"/>
            <a:ext cx="1082892" cy="2214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60352" y="1828799"/>
            <a:ext cx="845343" cy="6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3" grpId="0"/>
      <p:bldP spid="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ii. practice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0949" y="533400"/>
            <a:ext cx="2207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practice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7695" y="1195588"/>
            <a:ext cx="79216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 dirty="0" smtClean="0">
                <a:solidFill>
                  <a:srgbClr val="FF0000"/>
                </a:solidFill>
                <a:latin typeface=".VnVogue" pitchFamily="34" charset="0"/>
              </a:rPr>
              <a:t>Circle </a:t>
            </a:r>
            <a:r>
              <a:rPr lang="en-US" altLang="en-US" sz="3000" b="1" dirty="0">
                <a:solidFill>
                  <a:srgbClr val="FF0000"/>
                </a:solidFill>
                <a:latin typeface=".VnVogue" pitchFamily="34" charset="0"/>
              </a:rPr>
              <a:t>the correct word. </a:t>
            </a:r>
            <a:r>
              <a:rPr lang="en-US" sz="3000" b="1" dirty="0">
                <a:solidFill>
                  <a:srgbClr val="FF0000"/>
                </a:solidFill>
                <a:latin typeface=".VnVogue" pitchFamily="34" charset="0"/>
              </a:rPr>
              <a:t>Sometimes more than one answer is possible</a:t>
            </a:r>
            <a:r>
              <a:rPr lang="en-US" altLang="en-US" sz="3000" b="1" dirty="0">
                <a:solidFill>
                  <a:srgbClr val="FF0000"/>
                </a:solidFill>
                <a:latin typeface=".VnVogue" pitchFamily="34" charset="0"/>
              </a:rPr>
              <a:t>: Ex4-P36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57694" y="2491630"/>
            <a:ext cx="7921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002060"/>
                </a:solidFill>
                <a:latin typeface=".VnVogue" pitchFamily="34" charset="0"/>
              </a:rPr>
              <a:t>1.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That’s the boy </a:t>
            </a:r>
            <a:r>
              <a:rPr lang="en-US" altLang="en-US" sz="3200" i="1" dirty="0">
                <a:solidFill>
                  <a:srgbClr val="00B050"/>
                </a:solidFill>
                <a:latin typeface=".VnVogue" pitchFamily="34" charset="0"/>
              </a:rPr>
              <a:t>who / whom / that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is bilingual in English and Vietnamese.</a:t>
            </a:r>
          </a:p>
          <a:p>
            <a:pPr algn="just" eaLnBrk="1" hangingPunct="1"/>
            <a:r>
              <a:rPr lang="en-US" altLang="en-US" sz="3200" b="1" dirty="0">
                <a:solidFill>
                  <a:srgbClr val="002060"/>
                </a:solidFill>
                <a:latin typeface=".VnVogue" pitchFamily="34" charset="0"/>
              </a:rPr>
              <a:t>2.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This is the room </a:t>
            </a:r>
            <a:r>
              <a:rPr lang="en-US" altLang="en-US" sz="3200" i="1" dirty="0">
                <a:solidFill>
                  <a:srgbClr val="00B050"/>
                </a:solidFill>
                <a:latin typeface=".VnVogue" pitchFamily="34" charset="0"/>
              </a:rPr>
              <a:t>which / who / where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we are having an English lesson this evening.</a:t>
            </a:r>
          </a:p>
          <a:p>
            <a:pPr algn="just" eaLnBrk="1" hangingPunct="1"/>
            <a:r>
              <a:rPr lang="en-US" altLang="en-US" sz="3200" b="1" dirty="0">
                <a:solidFill>
                  <a:srgbClr val="002060"/>
                </a:solidFill>
                <a:latin typeface=".VnVogue" pitchFamily="34" charset="0"/>
              </a:rPr>
              <a:t>3.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The girl </a:t>
            </a:r>
            <a:r>
              <a:rPr lang="en-US" altLang="en-US" sz="3200" i="1" dirty="0">
                <a:solidFill>
                  <a:srgbClr val="00B050"/>
                </a:solidFill>
                <a:latin typeface=".VnVogue" pitchFamily="34" charset="0"/>
              </a:rPr>
              <a:t>who / whose / which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father is my English teacher is reasonably good at English.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75010" y="2605651"/>
            <a:ext cx="1008063" cy="4032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3041806"/>
            <a:ext cx="904875" cy="4048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75010" y="5486400"/>
            <a:ext cx="1371600" cy="4048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0564" y="4530725"/>
            <a:ext cx="1368425" cy="4048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ii. practice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42988" y="788988"/>
            <a:ext cx="7891462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.VnVogue" pitchFamily="34" charset="0"/>
              </a:rPr>
              <a:t>4.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Do you remember the year </a:t>
            </a:r>
            <a:r>
              <a:rPr lang="en-US" altLang="en-US" sz="3200" i="1" dirty="0">
                <a:solidFill>
                  <a:srgbClr val="00B050"/>
                </a:solidFill>
                <a:latin typeface=".VnVogue" pitchFamily="34" charset="0"/>
              </a:rPr>
              <a:t>where / when / that 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we started to learn English?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.VnVogue" pitchFamily="34" charset="0"/>
              </a:rPr>
              <a:t>5.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The teacher </a:t>
            </a:r>
            <a:r>
              <a:rPr lang="en-US" altLang="en-US" sz="3200" i="1" dirty="0">
                <a:solidFill>
                  <a:srgbClr val="00B050"/>
                </a:solidFill>
                <a:latin typeface=".VnVogue" pitchFamily="34" charset="0"/>
              </a:rPr>
              <a:t>whom / which / who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you met yesterday is fluent in both English and French.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.VnVogue" pitchFamily="34" charset="0"/>
              </a:rPr>
              <a:t>6.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That’s the reason </a:t>
            </a:r>
            <a:r>
              <a:rPr lang="en-US" altLang="en-US" sz="3200" i="1" dirty="0">
                <a:solidFill>
                  <a:srgbClr val="00B050"/>
                </a:solidFill>
                <a:latin typeface=".VnVogue" pitchFamily="34" charset="0"/>
              </a:rPr>
              <a:t>where / when / why </a:t>
            </a:r>
            <a:r>
              <a:rPr lang="en-US" altLang="en-US" sz="3200" dirty="0">
                <a:solidFill>
                  <a:srgbClr val="002060"/>
                </a:solidFill>
                <a:latin typeface=".VnVogue" pitchFamily="34" charset="0"/>
              </a:rPr>
              <a:t>his English is a bit rusty.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01169" y="1056481"/>
            <a:ext cx="1163638" cy="4048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0600" y="1056430"/>
            <a:ext cx="1008062" cy="4032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56931" y="2600364"/>
            <a:ext cx="1295400" cy="4032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2988" y="3281362"/>
            <a:ext cx="936625" cy="4048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43200" y="5486400"/>
            <a:ext cx="1008062" cy="4048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5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76300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Unit 9: </a:t>
            </a:r>
            <a:r>
              <a:rPr lang="en-US" sz="3200" b="1" dirty="0" err="1" smtClean="0">
                <a:solidFill>
                  <a:srgbClr val="FF0000"/>
                </a:solidFill>
              </a:rPr>
              <a:t>english</a:t>
            </a:r>
            <a:r>
              <a:rPr lang="en-US" sz="3200" b="1" dirty="0" smtClean="0">
                <a:solidFill>
                  <a:srgbClr val="FF0000"/>
                </a:solidFill>
              </a:rPr>
              <a:t> in the world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>lesson 3: a closer look 2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76300" y="404813"/>
            <a:ext cx="8459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.VnVogue" pitchFamily="34" charset="0"/>
              </a:rPr>
              <a:t>III. </a:t>
            </a:r>
            <a:r>
              <a:rPr lang="en-US" altLang="en-US" sz="2800" b="1" dirty="0">
                <a:solidFill>
                  <a:srgbClr val="FF0000"/>
                </a:solidFill>
                <a:latin typeface=".VnVogue" pitchFamily="34" charset="0"/>
              </a:rPr>
              <a:t>Rewrite these sentences as one sentence using a relative clause: Ex6-P36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550" y="1304925"/>
            <a:ext cx="79216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1. </a:t>
            </a:r>
            <a:r>
              <a:rPr lang="en-US" altLang="en-US" sz="2800" dirty="0">
                <a:solidFill>
                  <a:srgbClr val="0000FF"/>
                </a:solidFill>
              </a:rPr>
              <a:t>My friend plays the guitar. He has just released a CD.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    </a:t>
            </a:r>
            <a:r>
              <a:rPr lang="en-US" altLang="en-US" sz="2800" i="1" dirty="0">
                <a:solidFill>
                  <a:srgbClr val="C00000"/>
                </a:solidFill>
              </a:rPr>
              <a:t>My friend who/that plays the guitar has just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</a:rPr>
              <a:t>released a CD.</a:t>
            </a:r>
            <a:endParaRPr lang="en-US" altLang="en-US" sz="280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2. </a:t>
            </a:r>
            <a:r>
              <a:rPr lang="en-US" altLang="en-US" sz="2800" dirty="0">
                <a:solidFill>
                  <a:srgbClr val="0000FF"/>
                </a:solidFill>
              </a:rPr>
              <a:t>Parts of the palace are open to the public. It is where the queen lives.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 smtClean="0">
                <a:solidFill>
                  <a:srgbClr val="0000FF"/>
                </a:solidFill>
              </a:rPr>
              <a:t>____________________________________________________________________________.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3. </a:t>
            </a:r>
            <a:r>
              <a:rPr lang="en-US" altLang="en-US" sz="2800" dirty="0">
                <a:solidFill>
                  <a:srgbClr val="0000FF"/>
                </a:solidFill>
              </a:rPr>
              <a:t>English has borrowed many words. They come from other languages.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________________________________________________________________________________.</a:t>
            </a:r>
            <a:r>
              <a:rPr lang="en-US" altLang="en-US" sz="2800" dirty="0">
                <a:solidFill>
                  <a:srgbClr val="0000FF"/>
                </a:solidFill>
                <a:latin typeface=".VnVogue" pitchFamily="34" charset="0"/>
              </a:rPr>
              <a:t/>
            </a:r>
            <a:br>
              <a:rPr lang="en-US" altLang="en-US" sz="2800" dirty="0">
                <a:solidFill>
                  <a:srgbClr val="0000FF"/>
                </a:solidFill>
                <a:latin typeface=".VnVogue" pitchFamily="34" charset="0"/>
              </a:rPr>
            </a:br>
            <a:endParaRPr lang="en-US" altLang="en-US" sz="2800" dirty="0">
              <a:solidFill>
                <a:srgbClr val="0000FF"/>
              </a:solidFill>
              <a:latin typeface=".VnVogue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79500" y="2320925"/>
            <a:ext cx="360363" cy="215900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60284" y="3809352"/>
            <a:ext cx="77771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latin typeface=".VnVogue" pitchFamily="34" charset="0"/>
              </a:rPr>
              <a:t>  </a:t>
            </a:r>
            <a:r>
              <a:rPr lang="en-US" altLang="en-US" sz="2800" dirty="0" smtClean="0">
                <a:solidFill>
                  <a:srgbClr val="C00000"/>
                </a:solidFill>
              </a:rPr>
              <a:t>Parts </a:t>
            </a:r>
            <a:r>
              <a:rPr lang="en-US" altLang="en-US" sz="2800" dirty="0">
                <a:solidFill>
                  <a:srgbClr val="C00000"/>
                </a:solidFill>
              </a:rPr>
              <a:t>of the palace where/in which the queen lives are open to the public.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65200" y="5511800"/>
            <a:ext cx="7927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latin typeface=".VnVogue" pitchFamily="34" charset="0"/>
              </a:rPr>
              <a:t>   </a:t>
            </a:r>
            <a:r>
              <a:rPr lang="en-US" altLang="en-US" sz="2800" dirty="0" smtClean="0">
                <a:solidFill>
                  <a:srgbClr val="C00000"/>
                </a:solidFill>
              </a:rPr>
              <a:t>English </a:t>
            </a:r>
            <a:r>
              <a:rPr lang="en-US" altLang="en-US" sz="2800" dirty="0">
                <a:solidFill>
                  <a:srgbClr val="C00000"/>
                </a:solidFill>
              </a:rPr>
              <a:t>has borrowed many words which/that come from other languages</a:t>
            </a:r>
            <a:r>
              <a:rPr lang="en-US" altLang="en-US" sz="2800" dirty="0">
                <a:solidFill>
                  <a:srgbClr val="C00000"/>
                </a:solidFill>
                <a:latin typeface=".VnVogue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05" y="5690538"/>
            <a:ext cx="360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047620"/>
            <a:ext cx="360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980410"/>
            <a:ext cx="858837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4. </a:t>
            </a:r>
            <a:r>
              <a:rPr lang="en-US" altLang="en-US" sz="2800" dirty="0">
                <a:solidFill>
                  <a:srgbClr val="0000FF"/>
                </a:solidFill>
              </a:rPr>
              <a:t>I moved to a new school. English is taught by native teachers there.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________________________________________________________________________________.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5. </a:t>
            </a:r>
            <a:r>
              <a:rPr lang="en-US" altLang="en-US" sz="2800" dirty="0">
                <a:solidFill>
                  <a:srgbClr val="0000FF"/>
                </a:solidFill>
              </a:rPr>
              <a:t>I don’t like English. There are several reasons for that.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________________________________________________________________________________.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6. </a:t>
            </a:r>
            <a:r>
              <a:rPr lang="en-US" altLang="en-US" sz="2800" dirty="0">
                <a:solidFill>
                  <a:srgbClr val="0000FF"/>
                </a:solidFill>
              </a:rPr>
              <a:t>The new girl in our class is reasonably good at English. Her name is Mi.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________________________________________________________________________________.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851270"/>
            <a:ext cx="78501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</a:rPr>
              <a:t>      I moved to a new school where/in which English is taught by native teachers.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9394" y="3152997"/>
            <a:ext cx="7693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latin typeface=".VnVogue" pitchFamily="34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There </a:t>
            </a:r>
            <a:r>
              <a:rPr lang="en-US" altLang="en-US" sz="2800" dirty="0">
                <a:solidFill>
                  <a:srgbClr val="C00000"/>
                </a:solidFill>
              </a:rPr>
              <a:t>are several reasons why I don’t like English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4841963"/>
            <a:ext cx="79089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The </a:t>
            </a:r>
            <a:r>
              <a:rPr lang="en-US" altLang="en-US" sz="2800" dirty="0">
                <a:solidFill>
                  <a:srgbClr val="C00000"/>
                </a:solidFill>
              </a:rPr>
              <a:t>new girl in our class, whose name is </a:t>
            </a:r>
            <a:r>
              <a:rPr lang="en-US" altLang="en-US" sz="2800" dirty="0" err="1">
                <a:solidFill>
                  <a:srgbClr val="C00000"/>
                </a:solidFill>
              </a:rPr>
              <a:t>Mi</a:t>
            </a:r>
            <a:r>
              <a:rPr lang="en-US" altLang="en-US" sz="2800" dirty="0">
                <a:solidFill>
                  <a:srgbClr val="C00000"/>
                </a:solidFill>
              </a:rPr>
              <a:t>, is reasonably good at English.</a:t>
            </a:r>
          </a:p>
        </p:txBody>
      </p:sp>
    </p:spTree>
    <p:extLst>
      <p:ext uri="{BB962C8B-B14F-4D97-AF65-F5344CB8AC3E}">
        <p14:creationId xmlns:p14="http://schemas.microsoft.com/office/powerpoint/2010/main" val="15476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4419600"/>
            <a:ext cx="5031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luck to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4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4925" y="225425"/>
            <a:ext cx="90360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b. Write </a:t>
            </a:r>
            <a:r>
              <a:rPr lang="en-US" sz="2400" i="1" smtClean="0">
                <a:solidFill>
                  <a:srgbClr val="000000"/>
                </a:solidFill>
              </a:rPr>
              <a:t>Yes </a:t>
            </a:r>
            <a:r>
              <a:rPr lang="en-US" sz="2400" smtClean="0">
                <a:solidFill>
                  <a:srgbClr val="000000"/>
                </a:solidFill>
              </a:rPr>
              <a:t>or </a:t>
            </a:r>
            <a:r>
              <a:rPr lang="en-US" sz="2400" i="1" smtClean="0">
                <a:solidFill>
                  <a:srgbClr val="000000"/>
                </a:solidFill>
              </a:rPr>
              <a:t>No </a:t>
            </a:r>
            <a:r>
              <a:rPr lang="en-US" sz="2400" smtClean="0">
                <a:solidFill>
                  <a:srgbClr val="000000"/>
                </a:solidFill>
              </a:rPr>
              <a:t>to answer the questions about each sentence.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882650"/>
            <a:ext cx="8785225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</a:rPr>
              <a:t>1. </a:t>
            </a:r>
            <a:r>
              <a:rPr lang="en-US" sz="2200" i="1" smtClean="0">
                <a:solidFill>
                  <a:srgbClr val="000000"/>
                </a:solidFill>
              </a:rPr>
              <a:t>If Tien had an IELTS certificate, he would get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en-US" sz="2200" i="1" smtClean="0">
                <a:solidFill>
                  <a:srgbClr val="000000"/>
                </a:solidFill>
              </a:rPr>
              <a:t>the job.</a:t>
            </a: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smtClean="0">
                <a:solidFill>
                  <a:srgbClr val="000000"/>
                </a:solidFill>
              </a:rPr>
              <a:t>Does Tien have an IELTS certificate?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______</a:t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b="1" smtClean="0">
                <a:solidFill>
                  <a:srgbClr val="000000"/>
                </a:solidFill>
              </a:rPr>
              <a:t>2. </a:t>
            </a:r>
            <a:r>
              <a:rPr lang="en-US" sz="2200" i="1" smtClean="0">
                <a:solidFill>
                  <a:srgbClr val="000000"/>
                </a:solidFill>
              </a:rPr>
              <a:t>If our English teacher weren’t here, we wouldn’t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en-US" sz="2200" i="1" smtClean="0">
                <a:solidFill>
                  <a:srgbClr val="000000"/>
                </a:solidFill>
              </a:rPr>
              <a:t>know what to do.</a:t>
            </a: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smtClean="0">
                <a:solidFill>
                  <a:srgbClr val="000000"/>
                </a:solidFill>
              </a:rPr>
              <a:t>Is the English teacher here now?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______</a:t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b="1" smtClean="0">
                <a:solidFill>
                  <a:srgbClr val="000000"/>
                </a:solidFill>
              </a:rPr>
              <a:t>3. </a:t>
            </a:r>
            <a:r>
              <a:rPr lang="en-US" sz="2200" i="1" smtClean="0">
                <a:solidFill>
                  <a:srgbClr val="000000"/>
                </a:solidFill>
              </a:rPr>
              <a:t>If we went to England this summer, we would have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en-US" sz="2200" i="1" smtClean="0">
                <a:solidFill>
                  <a:srgbClr val="000000"/>
                </a:solidFill>
              </a:rPr>
              <a:t>the chance to pick up a bit of English.</a:t>
            </a: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smtClean="0">
                <a:solidFill>
                  <a:srgbClr val="000000"/>
                </a:solidFill>
              </a:rPr>
              <a:t>Is it possible that they will go to England this summer?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______</a:t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b="1" smtClean="0">
                <a:solidFill>
                  <a:srgbClr val="000000"/>
                </a:solidFill>
              </a:rPr>
              <a:t>4. </a:t>
            </a:r>
            <a:r>
              <a:rPr lang="en-US" sz="2200" i="1" smtClean="0">
                <a:solidFill>
                  <a:srgbClr val="000000"/>
                </a:solidFill>
              </a:rPr>
              <a:t>English would be easy to master if it didn’t have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en-US" sz="2200" i="1" smtClean="0">
                <a:solidFill>
                  <a:srgbClr val="000000"/>
                </a:solidFill>
              </a:rPr>
              <a:t>such a large vocabulary.</a:t>
            </a: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smtClean="0">
                <a:solidFill>
                  <a:srgbClr val="000000"/>
                </a:solidFill>
              </a:rPr>
              <a:t>Is English easy to master?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______</a:t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b="1" smtClean="0">
                <a:solidFill>
                  <a:srgbClr val="000000"/>
                </a:solidFill>
              </a:rPr>
              <a:t>5. </a:t>
            </a:r>
            <a:r>
              <a:rPr lang="en-US" sz="2200" i="1" smtClean="0">
                <a:solidFill>
                  <a:srgbClr val="000000"/>
                </a:solidFill>
              </a:rPr>
              <a:t>If she used English more often, her English wouldn’t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en-US" sz="2200" i="1" smtClean="0">
                <a:solidFill>
                  <a:srgbClr val="000000"/>
                </a:solidFill>
              </a:rPr>
              <a:t>be so rusty.</a:t>
            </a: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2200" smtClean="0">
                <a:solidFill>
                  <a:srgbClr val="000000"/>
                </a:solidFill>
              </a:rPr>
              <a:t>Does she often use English?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______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3063" y="15573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3063" y="25669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063" y="38973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4175" y="52546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3063" y="625157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6075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760663" y="2538413"/>
            <a:ext cx="586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FF"/>
                </a:solidFill>
              </a:rPr>
              <a:t>were good, I would feel confident at interviews.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857375" y="3417888"/>
            <a:ext cx="575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FF"/>
                </a:solidFill>
              </a:rPr>
              <a:t>had time, she would read many English books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79613" y="4302096"/>
            <a:ext cx="73869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FF"/>
                </a:solidFill>
              </a:rPr>
              <a:t>you, I would spend more </a:t>
            </a:r>
            <a:r>
              <a:rPr lang="en-US" sz="2000" b="1" i="1" smtClean="0">
                <a:solidFill>
                  <a:srgbClr val="0000FF"/>
                </a:solidFill>
              </a:rPr>
              <a:t>time </a:t>
            </a:r>
            <a:r>
              <a:rPr lang="en-US" sz="2000" b="1" i="1" smtClean="0">
                <a:solidFill>
                  <a:srgbClr val="0000FF"/>
                </a:solidFill>
              </a:rPr>
              <a:t>improving </a:t>
            </a:r>
            <a:r>
              <a:rPr lang="en-US" sz="2000" b="1" i="1" smtClean="0">
                <a:solidFill>
                  <a:srgbClr val="0000FF"/>
                </a:solidFill>
              </a:rPr>
              <a:t>my pronunciation.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92500" y="5440333"/>
            <a:ext cx="5216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FF"/>
                </a:solidFill>
              </a:rPr>
              <a:t>any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friends…, she wouldn’t be so good…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651250" y="6327775"/>
            <a:ext cx="417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FF"/>
                </a:solidFill>
              </a:rPr>
              <a:t>English, I would offer you the job</a:t>
            </a:r>
          </a:p>
        </p:txBody>
      </p:sp>
    </p:spTree>
    <p:extLst>
      <p:ext uri="{BB962C8B-B14F-4D97-AF65-F5344CB8AC3E}">
        <p14:creationId xmlns:p14="http://schemas.microsoft.com/office/powerpoint/2010/main" val="42368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103" y="785419"/>
            <a:ext cx="90880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Relative clauses: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13" y="1441852"/>
            <a:ext cx="7632700" cy="8556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/>
              </a:rPr>
              <a:t>I. Read part of the conversation from GETTING STARTED: Ex3a-P35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2514600"/>
            <a:ext cx="8351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333333"/>
                </a:solidFill>
                <a:latin typeface=".VnVogue" pitchFamily="34" charset="0"/>
              </a:rPr>
              <a:t>Teacher</a:t>
            </a:r>
            <a:r>
              <a:rPr lang="en-US" sz="4000" b="1" i="1" dirty="0">
                <a:solidFill>
                  <a:srgbClr val="333333"/>
                </a:solidFill>
                <a:latin typeface=".VnVogue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.VnVogue" pitchFamily="34" charset="0"/>
              </a:rPr>
              <a:t> </a:t>
            </a:r>
            <a:r>
              <a:rPr lang="en-US" sz="2800" dirty="0">
                <a:solidFill>
                  <a:srgbClr val="7030A0"/>
                </a:solidFill>
                <a:latin typeface=".VnVogue" pitchFamily="34" charset="0"/>
              </a:rPr>
              <a:t>Question one: Is English the language </a:t>
            </a:r>
            <a:r>
              <a:rPr lang="en-US" sz="2800" b="1" u="sng" dirty="0">
                <a:solidFill>
                  <a:srgbClr val="FF0000"/>
                </a:solidFill>
                <a:latin typeface=".VnVogue" pitchFamily="34" charset="0"/>
              </a:rPr>
              <a:t>which is spoken as a first language by most people in the world</a:t>
            </a:r>
            <a:r>
              <a:rPr lang="en-US" sz="2800" b="1" dirty="0">
                <a:solidFill>
                  <a:srgbClr val="FF0000"/>
                </a:solidFill>
                <a:latin typeface=".VnVogue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94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173162"/>
            <a:ext cx="9022342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1360"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Ex 1: 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That is my father</a:t>
            </a:r>
            <a:r>
              <a:rPr lang="en-US" sz="3600" b="1" i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who  is 55 years old</a:t>
            </a:r>
            <a:endParaRPr lang="en-US" sz="36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rved Up Arrow 6"/>
          <p:cNvSpPr/>
          <p:nvPr/>
        </p:nvSpPr>
        <p:spPr>
          <a:xfrm flipH="1">
            <a:off x="3886200" y="862261"/>
            <a:ext cx="1038670" cy="2566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49927"/>
            <a:ext cx="911225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5574"/>
            <a:ext cx="903909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use relative clause to give extra  information about something/someone or to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indentify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which particular thing/person we are talking about</a:t>
            </a:r>
          </a:p>
        </p:txBody>
      </p:sp>
    </p:spTree>
    <p:extLst>
      <p:ext uri="{BB962C8B-B14F-4D97-AF65-F5344CB8AC3E}">
        <p14:creationId xmlns:p14="http://schemas.microsoft.com/office/powerpoint/2010/main" val="42155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046" y="304800"/>
            <a:ext cx="3515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028700" indent="-1028700" algn="ctr">
              <a:buAutoNum type="romanUcPeriod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Relative clause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1" y="867930"/>
            <a:ext cx="8689558" cy="10833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Who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1: </a:t>
            </a:r>
            <a:r>
              <a:rPr lang="nl-NL" sz="2800" dirty="0" smtClean="0">
                <a:effectLst/>
                <a:latin typeface="Times New Roman"/>
                <a:ea typeface="Times New Roman"/>
                <a:cs typeface="Times New Roman"/>
              </a:rPr>
              <a:t> - The woman is standing over there. She is my sister.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7127" y="1828800"/>
            <a:ext cx="1447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87836" y="1835727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979013"/>
            <a:ext cx="8153400" cy="5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nl-NL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nl-NL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woman </a:t>
            </a:r>
            <a:r>
              <a:rPr lang="nl-NL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who</a:t>
            </a:r>
            <a:r>
              <a:rPr lang="nl-NL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is standing over there</a:t>
            </a: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is my sister.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urved Up Arrow 10"/>
          <p:cNvSpPr/>
          <p:nvPr/>
        </p:nvSpPr>
        <p:spPr>
          <a:xfrm flipH="1">
            <a:off x="2178351" y="2526663"/>
            <a:ext cx="843260" cy="2529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321" y="4572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Form: N ( person /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) + Who + V (</a:t>
            </a:r>
            <a:r>
              <a:rPr lang="en-US" sz="2800" b="1" dirty="0" err="1" smtClean="0">
                <a:solidFill>
                  <a:srgbClr val="FF0000"/>
                </a:solidFill>
              </a:rPr>
              <a:t>tobe</a:t>
            </a:r>
            <a:r>
              <a:rPr lang="en-US" sz="2800" b="1" dirty="0" smtClean="0">
                <a:solidFill>
                  <a:srgbClr val="FF0000"/>
                </a:solidFill>
              </a:rPr>
              <a:t>/ verb </a:t>
            </a:r>
            <a:r>
              <a:rPr lang="en-US" sz="28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638" y="2814296"/>
            <a:ext cx="791755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The girl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is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wearing a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blue shirt. She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is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my mother</a:t>
            </a:r>
            <a:endParaRPr lang="en-US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46325" y="3276600"/>
            <a:ext cx="9639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3322239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1277" y="3405366"/>
            <a:ext cx="777482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-&gt; The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girl who is wearing a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blue shirt 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is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my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mother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Curved Up Arrow 16"/>
          <p:cNvSpPr/>
          <p:nvPr/>
        </p:nvSpPr>
        <p:spPr>
          <a:xfrm flipH="1">
            <a:off x="1828800" y="3901911"/>
            <a:ext cx="1371600" cy="3475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3" grpId="0"/>
      <p:bldP spid="2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326</TotalTime>
  <Words>869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.VnTifani HeavyH</vt:lpstr>
      <vt:lpstr>.VnVogue</vt:lpstr>
      <vt:lpstr>Arial</vt:lpstr>
      <vt:lpstr>Arial</vt:lpstr>
      <vt:lpstr>Calibri</vt:lpstr>
      <vt:lpstr>Calibri Light</vt:lpstr>
      <vt:lpstr>Times New Roman</vt:lpstr>
      <vt:lpstr>Wingdings</vt:lpstr>
      <vt:lpstr>Default Design</vt:lpstr>
      <vt:lpstr>Office Theme</vt:lpstr>
      <vt:lpstr>PowerPoint Presentation</vt:lpstr>
      <vt:lpstr>Unit 9: english in the world lesson 3: a closer look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practice</vt:lpstr>
      <vt:lpstr>ii. practice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AAAA</cp:lastModifiedBy>
  <cp:revision>25</cp:revision>
  <dcterms:created xsi:type="dcterms:W3CDTF">2020-04-07T14:48:01Z</dcterms:created>
  <dcterms:modified xsi:type="dcterms:W3CDTF">2021-03-04T01:40:52Z</dcterms:modified>
</cp:coreProperties>
</file>