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579" r:id="rId2"/>
    <p:sldId id="580" r:id="rId3"/>
    <p:sldId id="581" r:id="rId4"/>
    <p:sldId id="582" r:id="rId5"/>
    <p:sldId id="583" r:id="rId6"/>
    <p:sldId id="584" r:id="rId7"/>
    <p:sldId id="585" r:id="rId8"/>
    <p:sldId id="586" r:id="rId9"/>
    <p:sldId id="587" r:id="rId10"/>
    <p:sldId id="588" r:id="rId11"/>
    <p:sldId id="589" r:id="rId12"/>
    <p:sldId id="590" r:id="rId13"/>
    <p:sldId id="591" r:id="rId14"/>
    <p:sldId id="592" r:id="rId15"/>
    <p:sldId id="593" r:id="rId16"/>
    <p:sldId id="295" r:id="rId17"/>
    <p:sldId id="262" r:id="rId18"/>
    <p:sldId id="264" r:id="rId19"/>
    <p:sldId id="275" r:id="rId20"/>
    <p:sldId id="276" r:id="rId21"/>
    <p:sldId id="277" r:id="rId22"/>
    <p:sldId id="278" r:id="rId23"/>
    <p:sldId id="281" r:id="rId24"/>
    <p:sldId id="280" r:id="rId25"/>
    <p:sldId id="283" r:id="rId26"/>
    <p:sldId id="285" r:id="rId27"/>
    <p:sldId id="271" r:id="rId28"/>
    <p:sldId id="296" r:id="rId29"/>
    <p:sldId id="576" r:id="rId30"/>
    <p:sldId id="578" r:id="rId31"/>
    <p:sldId id="577" r:id="rId32"/>
    <p:sldId id="284" r:id="rId33"/>
    <p:sldId id="290" r:id="rId34"/>
    <p:sldId id="291" r:id="rId35"/>
    <p:sldId id="293" r:id="rId36"/>
    <p:sldId id="292" r:id="rId37"/>
    <p:sldId id="294" r:id="rId38"/>
    <p:sldId id="25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11"/>
    <a:srgbClr val="FF00FF"/>
    <a:srgbClr val="0000FF"/>
    <a:srgbClr val="007033"/>
    <a:srgbClr val="00B853"/>
    <a:srgbClr val="00A249"/>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12" Type="http://schemas.openxmlformats.org/officeDocument/2006/relationships/image" Target="../media/image43.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11" Type="http://schemas.openxmlformats.org/officeDocument/2006/relationships/image" Target="../media/image42.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12" Type="http://schemas.openxmlformats.org/officeDocument/2006/relationships/image" Target="../media/image53.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11" Type="http://schemas.openxmlformats.org/officeDocument/2006/relationships/image" Target="../media/image52.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9CB1C-565F-4F24-98EA-2228689B765D}" type="datetimeFigureOut">
              <a:rPr lang="en-US" smtClean="0"/>
              <a:pPr/>
              <a:t>3/22/2024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FC16C1-038C-467B-84AB-EE882C75C9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pPr/>
              <a:t>14</a:t>
            </a:fld>
            <a:endParaRPr lang="zh-CN" altLang="en-US"/>
          </a:p>
        </p:txBody>
      </p:sp>
    </p:spTree>
    <p:extLst>
      <p:ext uri="{BB962C8B-B14F-4D97-AF65-F5344CB8AC3E}">
        <p14:creationId xmlns:p14="http://schemas.microsoft.com/office/powerpoint/2010/main" val="70944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pPr/>
              <a:t>29</a:t>
            </a:fld>
            <a:endParaRPr lang="zh-CN" altLang="en-US"/>
          </a:p>
        </p:txBody>
      </p:sp>
    </p:spTree>
    <p:extLst>
      <p:ext uri="{BB962C8B-B14F-4D97-AF65-F5344CB8AC3E}">
        <p14:creationId xmlns:p14="http://schemas.microsoft.com/office/powerpoint/2010/main" val="3263648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93EA3C-29C9-481A-BC45-CF665D6F272D}"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771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990600"/>
            <a:ext cx="5791200" cy="4267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9626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DA3D316-14D4-4E01-B7C8-ED7ABD266817}" type="slidenum">
              <a:rPr lang="en-US" altLang="en-US"/>
              <a:pPr/>
              <a:t>‹#›</a:t>
            </a:fld>
            <a:endParaRPr lang="en-US" altLang="en-US"/>
          </a:p>
        </p:txBody>
      </p:sp>
    </p:spTree>
    <p:extLst>
      <p:ext uri="{BB962C8B-B14F-4D97-AF65-F5344CB8AC3E}">
        <p14:creationId xmlns:p14="http://schemas.microsoft.com/office/powerpoint/2010/main" val="117182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93EA3C-29C9-481A-BC45-CF665D6F272D}"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93EA3C-29C9-481A-BC45-CF665D6F272D}"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93EA3C-29C9-481A-BC45-CF665D6F272D}" type="datetimeFigureOut">
              <a:rPr lang="en-US" smtClean="0"/>
              <a:pPr/>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93EA3C-29C9-481A-BC45-CF665D6F272D}" type="datetimeFigureOut">
              <a:rPr lang="en-US" smtClean="0"/>
              <a:pPr/>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3EA3C-29C9-481A-BC45-CF665D6F272D}" type="datetimeFigureOut">
              <a:rPr lang="en-US" smtClean="0"/>
              <a:pPr/>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93EA3C-29C9-481A-BC45-CF665D6F272D}"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93EA3C-29C9-481A-BC45-CF665D6F272D}"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3EA3C-29C9-481A-BC45-CF665D6F272D}" type="datetimeFigureOut">
              <a:rPr lang="en-US" smtClean="0"/>
              <a:pPr/>
              <a:t>3/22/2024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C7885-FD27-4175-A879-A211A53A97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7.png"/><Relationship Id="rId12"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oleObject" Target="../embeddings/oleObject1.bin"/><Relationship Id="rId5" Type="http://schemas.openxmlformats.org/officeDocument/2006/relationships/image" Target="../media/image2.pn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6.wmf"/><Relationship Id="rId18" Type="http://schemas.openxmlformats.org/officeDocument/2006/relationships/oleObject" Target="../embeddings/oleObject9.bin"/><Relationship Id="rId26" Type="http://schemas.openxmlformats.org/officeDocument/2006/relationships/oleObject" Target="../embeddings/oleObject13.bin"/><Relationship Id="rId3" Type="http://schemas.openxmlformats.org/officeDocument/2006/relationships/image" Target="../media/image44.jpeg"/><Relationship Id="rId21" Type="http://schemas.openxmlformats.org/officeDocument/2006/relationships/image" Target="../media/image40.wmf"/><Relationship Id="rId7" Type="http://schemas.openxmlformats.org/officeDocument/2006/relationships/image" Target="../media/image33.wmf"/><Relationship Id="rId12" Type="http://schemas.openxmlformats.org/officeDocument/2006/relationships/oleObject" Target="../embeddings/oleObject6.bin"/><Relationship Id="rId17" Type="http://schemas.openxmlformats.org/officeDocument/2006/relationships/image" Target="../media/image38.wmf"/><Relationship Id="rId25" Type="http://schemas.openxmlformats.org/officeDocument/2006/relationships/image" Target="../media/image42.wmf"/><Relationship Id="rId2" Type="http://schemas.openxmlformats.org/officeDocument/2006/relationships/slideLayout" Target="../slideLayouts/slideLayout2.xml"/><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35.wmf"/><Relationship Id="rId24" Type="http://schemas.openxmlformats.org/officeDocument/2006/relationships/oleObject" Target="../embeddings/oleObject12.bin"/><Relationship Id="rId5" Type="http://schemas.openxmlformats.org/officeDocument/2006/relationships/image" Target="../media/image32.wmf"/><Relationship Id="rId15" Type="http://schemas.openxmlformats.org/officeDocument/2006/relationships/image" Target="../media/image37.wmf"/><Relationship Id="rId23" Type="http://schemas.openxmlformats.org/officeDocument/2006/relationships/image" Target="../media/image41.wmf"/><Relationship Id="rId10" Type="http://schemas.openxmlformats.org/officeDocument/2006/relationships/oleObject" Target="../embeddings/oleObject5.bin"/><Relationship Id="rId19" Type="http://schemas.openxmlformats.org/officeDocument/2006/relationships/image" Target="../media/image39.wmf"/><Relationship Id="rId4" Type="http://schemas.openxmlformats.org/officeDocument/2006/relationships/oleObject" Target="../embeddings/oleObject2.bin"/><Relationship Id="rId9" Type="http://schemas.openxmlformats.org/officeDocument/2006/relationships/image" Target="../media/image34.wmf"/><Relationship Id="rId14" Type="http://schemas.openxmlformats.org/officeDocument/2006/relationships/oleObject" Target="../embeddings/oleObject7.bin"/><Relationship Id="rId22" Type="http://schemas.openxmlformats.org/officeDocument/2006/relationships/oleObject" Target="../embeddings/oleObject11.bin"/><Relationship Id="rId27" Type="http://schemas.openxmlformats.org/officeDocument/2006/relationships/image" Target="../media/image43.wmf"/></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6.wmf"/><Relationship Id="rId18" Type="http://schemas.openxmlformats.org/officeDocument/2006/relationships/oleObject" Target="../embeddings/oleObject21.bin"/><Relationship Id="rId26" Type="http://schemas.openxmlformats.org/officeDocument/2006/relationships/oleObject" Target="../embeddings/oleObject25.bin"/><Relationship Id="rId3" Type="http://schemas.openxmlformats.org/officeDocument/2006/relationships/image" Target="../media/image44.jpeg"/><Relationship Id="rId21" Type="http://schemas.openxmlformats.org/officeDocument/2006/relationships/image" Target="../media/image40.wmf"/><Relationship Id="rId7" Type="http://schemas.openxmlformats.org/officeDocument/2006/relationships/image" Target="../media/image33.wmf"/><Relationship Id="rId12" Type="http://schemas.openxmlformats.org/officeDocument/2006/relationships/oleObject" Target="../embeddings/oleObject18.bin"/><Relationship Id="rId17" Type="http://schemas.openxmlformats.org/officeDocument/2006/relationships/image" Target="../media/image38.wmf"/><Relationship Id="rId25" Type="http://schemas.openxmlformats.org/officeDocument/2006/relationships/image" Target="../media/image52.wmf"/><Relationship Id="rId2" Type="http://schemas.openxmlformats.org/officeDocument/2006/relationships/slideLayout" Target="../slideLayouts/slideLayout2.xml"/><Relationship Id="rId16" Type="http://schemas.openxmlformats.org/officeDocument/2006/relationships/oleObject" Target="../embeddings/oleObject20.bin"/><Relationship Id="rId20" Type="http://schemas.openxmlformats.org/officeDocument/2006/relationships/oleObject" Target="../embeddings/oleObject22.bin"/><Relationship Id="rId1" Type="http://schemas.openxmlformats.org/officeDocument/2006/relationships/vmlDrawing" Target="../drawings/vmlDrawing3.vml"/><Relationship Id="rId6" Type="http://schemas.openxmlformats.org/officeDocument/2006/relationships/oleObject" Target="../embeddings/oleObject15.bin"/><Relationship Id="rId11" Type="http://schemas.openxmlformats.org/officeDocument/2006/relationships/image" Target="../media/image35.wmf"/><Relationship Id="rId24" Type="http://schemas.openxmlformats.org/officeDocument/2006/relationships/oleObject" Target="../embeddings/oleObject24.bin"/><Relationship Id="rId5" Type="http://schemas.openxmlformats.org/officeDocument/2006/relationships/image" Target="../media/image32.wmf"/><Relationship Id="rId15" Type="http://schemas.openxmlformats.org/officeDocument/2006/relationships/image" Target="../media/image37.wmf"/><Relationship Id="rId23" Type="http://schemas.openxmlformats.org/officeDocument/2006/relationships/image" Target="../media/image41.wmf"/><Relationship Id="rId10" Type="http://schemas.openxmlformats.org/officeDocument/2006/relationships/oleObject" Target="../embeddings/oleObject17.bin"/><Relationship Id="rId19" Type="http://schemas.openxmlformats.org/officeDocument/2006/relationships/image" Target="../media/image39.wmf"/><Relationship Id="rId4" Type="http://schemas.openxmlformats.org/officeDocument/2006/relationships/oleObject" Target="../embeddings/oleObject14.bin"/><Relationship Id="rId9" Type="http://schemas.openxmlformats.org/officeDocument/2006/relationships/image" Target="../media/image34.wmf"/><Relationship Id="rId14" Type="http://schemas.openxmlformats.org/officeDocument/2006/relationships/oleObject" Target="../embeddings/oleObject19.bin"/><Relationship Id="rId22" Type="http://schemas.openxmlformats.org/officeDocument/2006/relationships/oleObject" Target="../embeddings/oleObject23.bin"/><Relationship Id="rId27" Type="http://schemas.openxmlformats.org/officeDocument/2006/relationships/image" Target="../media/image53.wmf"/></Relationships>
</file>

<file path=ppt/slides/_rels/slide26.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4.gif"/><Relationship Id="rId4" Type="http://schemas.openxmlformats.org/officeDocument/2006/relationships/image" Target="../media/image29.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29.wmf"/></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56.png"/><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8.wmf"/><Relationship Id="rId5" Type="http://schemas.openxmlformats.org/officeDocument/2006/relationships/oleObject" Target="../embeddings/oleObject30.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32.bin"/></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WordArt 5"/>
          <p:cNvSpPr>
            <a:spLocks noChangeArrowheads="1" noChangeShapeType="1" noTextEdit="1"/>
          </p:cNvSpPr>
          <p:nvPr/>
        </p:nvSpPr>
        <p:spPr bwMode="auto">
          <a:xfrm>
            <a:off x="2857500" y="914400"/>
            <a:ext cx="382905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2700" kern="10" dirty="0">
              <a:gradFill rotWithShape="1">
                <a:gsLst>
                  <a:gs pos="0">
                    <a:srgbClr val="800000"/>
                  </a:gs>
                  <a:gs pos="100000">
                    <a:srgbClr val="333399"/>
                  </a:gs>
                </a:gsLst>
                <a:path path="rect">
                  <a:fillToRect r="100000" b="100000"/>
                </a:path>
              </a:gradFill>
              <a:effectLst>
                <a:outerShdw dist="35921" dir="2700000" algn="ctr" rotWithShape="0">
                  <a:srgbClr val="C0C0C0">
                    <a:alpha val="79999"/>
                  </a:srgbClr>
                </a:outerShdw>
              </a:effectLst>
              <a:latin typeface="VNI-Souvir" pitchFamily="2" charset="0"/>
            </a:endParaRPr>
          </a:p>
        </p:txBody>
      </p:sp>
      <p:sp>
        <p:nvSpPr>
          <p:cNvPr id="3079" name="Text Box 7" descr="Papyrus"/>
          <p:cNvSpPr txBox="1">
            <a:spLocks noChangeArrowheads="1"/>
          </p:cNvSpPr>
          <p:nvPr/>
        </p:nvSpPr>
        <p:spPr bwMode="auto">
          <a:xfrm>
            <a:off x="200025" y="857250"/>
            <a:ext cx="5984082" cy="1546577"/>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2100" b="1" dirty="0" err="1">
                <a:solidFill>
                  <a:srgbClr val="FF0000"/>
                </a:solidFill>
                <a:latin typeface="Times New Roman" panose="02020603050405020304" pitchFamily="18" charset="0"/>
                <a:ea typeface="STZhongsong" panose="020B0503020204020204" pitchFamily="2" charset="-122"/>
                <a:cs typeface="Times New Roman" panose="02020603050405020304" pitchFamily="18" charset="0"/>
              </a:rPr>
              <a:t>Câu</a:t>
            </a:r>
            <a:r>
              <a:rPr lang="en-US" altLang="en-US" sz="2100" b="1" dirty="0">
                <a:solidFill>
                  <a:srgbClr val="FF0000"/>
                </a:solidFill>
                <a:latin typeface="Times New Roman" panose="02020603050405020304" pitchFamily="18" charset="0"/>
                <a:ea typeface="STZhongsong" panose="020B0503020204020204" pitchFamily="2" charset="-122"/>
                <a:cs typeface="Times New Roman" panose="02020603050405020304" pitchFamily="18" charset="0"/>
              </a:rPr>
              <a:t> 1.</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Treo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một</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quả</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nặng</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vào</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lò</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xo ta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thấy</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lò</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xo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bị</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dãn</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ra.</a:t>
            </a:r>
          </a:p>
          <a:p>
            <a:pPr algn="just" eaLnBrk="1" hangingPunct="1">
              <a:spcBef>
                <a:spcPct val="50000"/>
              </a:spcBef>
            </a:pP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Quả</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nặng</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này</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chịu</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tác</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dụng</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của</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những</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lực</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nào</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các</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lực</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đó</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có</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phương</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và</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chiều</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như</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thế</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 </a:t>
            </a:r>
            <a:r>
              <a:rPr lang="en-US" altLang="en-US" sz="2100" b="1" i="1" dirty="0" err="1">
                <a:latin typeface="Times New Roman" panose="02020603050405020304" pitchFamily="18" charset="0"/>
                <a:ea typeface="STZhongsong" panose="020B0503020204020204" pitchFamily="2" charset="-122"/>
                <a:cs typeface="Times New Roman" panose="02020603050405020304" pitchFamily="18" charset="0"/>
              </a:rPr>
              <a:t>nào</a:t>
            </a:r>
            <a:r>
              <a:rPr lang="en-US" altLang="en-US" sz="2100" b="1" i="1" dirty="0">
                <a:latin typeface="Times New Roman" panose="02020603050405020304" pitchFamily="18" charset="0"/>
                <a:ea typeface="STZhongsong" panose="020B0503020204020204" pitchFamily="2" charset="-122"/>
                <a:cs typeface="Times New Roman" panose="02020603050405020304" pitchFamily="18" charset="0"/>
              </a:rPr>
              <a:t>?</a:t>
            </a:r>
          </a:p>
        </p:txBody>
      </p:sp>
      <p:pic>
        <p:nvPicPr>
          <p:cNvPr id="3085" name="Picture 13"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453" y="2090737"/>
            <a:ext cx="170854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descr="¸ds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054" y="1885951"/>
            <a:ext cx="171450" cy="337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5" descr="jj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554" y="2228850"/>
            <a:ext cx="5715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Rectangle 16"/>
          <p:cNvSpPr>
            <a:spLocks noChangeArrowheads="1"/>
          </p:cNvSpPr>
          <p:nvPr/>
        </p:nvSpPr>
        <p:spPr bwMode="auto">
          <a:xfrm>
            <a:off x="6465095" y="2171700"/>
            <a:ext cx="341710" cy="128588"/>
          </a:xfrm>
          <a:prstGeom prst="rect">
            <a:avLst/>
          </a:prstGeom>
          <a:solidFill>
            <a:srgbClr val="0080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endParaRPr lang="en-US" altLang="en-US" sz="1350">
              <a:latin typeface="VNI-Souvir" pitchFamily="2" charset="0"/>
            </a:endParaRPr>
          </a:p>
        </p:txBody>
      </p:sp>
      <p:sp>
        <p:nvSpPr>
          <p:cNvPr id="3089" name="Rectangle 17"/>
          <p:cNvSpPr>
            <a:spLocks noChangeArrowheads="1"/>
          </p:cNvSpPr>
          <p:nvPr/>
        </p:nvSpPr>
        <p:spPr bwMode="auto">
          <a:xfrm>
            <a:off x="6419850" y="5200650"/>
            <a:ext cx="444104" cy="185738"/>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endParaRPr lang="en-US" altLang="en-US" sz="1350">
              <a:latin typeface="VNI-Souvir" pitchFamily="2" charset="0"/>
            </a:endParaRPr>
          </a:p>
        </p:txBody>
      </p:sp>
      <p:sp>
        <p:nvSpPr>
          <p:cNvPr id="3090" name="Text Box 18" descr="Water droplets"/>
          <p:cNvSpPr txBox="1">
            <a:spLocks noChangeArrowheads="1"/>
          </p:cNvSpPr>
          <p:nvPr/>
        </p:nvSpPr>
        <p:spPr bwMode="auto">
          <a:xfrm>
            <a:off x="200025" y="2914651"/>
            <a:ext cx="5314950" cy="2354491"/>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2100" b="1" i="1" dirty="0">
                <a:solidFill>
                  <a:srgbClr val="FF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Quả</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nặng</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chịu</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tác</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dụng</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của</a:t>
            </a:r>
            <a:r>
              <a:rPr lang="en-US" altLang="en-US" sz="2100" b="1" i="1" dirty="0">
                <a:solidFill>
                  <a:srgbClr val="C00000"/>
                </a:solidFill>
                <a:latin typeface="Times New Roman" panose="02020603050405020304" pitchFamily="18" charset="0"/>
                <a:cs typeface="Times New Roman" panose="02020603050405020304" pitchFamily="18" charset="0"/>
              </a:rPr>
              <a:t> 2 </a:t>
            </a:r>
            <a:r>
              <a:rPr lang="en-US" altLang="en-US" sz="2100" b="1" i="1" dirty="0" err="1">
                <a:solidFill>
                  <a:srgbClr val="C00000"/>
                </a:solidFill>
                <a:latin typeface="Times New Roman" panose="02020603050405020304" pitchFamily="18" charset="0"/>
                <a:cs typeface="Times New Roman" panose="02020603050405020304" pitchFamily="18" charset="0"/>
              </a:rPr>
              <a:t>lực</a:t>
            </a:r>
            <a:r>
              <a:rPr lang="en-US" altLang="en-US" sz="2100" b="1" i="1" dirty="0">
                <a:solidFill>
                  <a:srgbClr val="C00000"/>
                </a:solidFill>
                <a:latin typeface="Times New Roman" panose="02020603050405020304" pitchFamily="18" charset="0"/>
                <a:cs typeface="Times New Roman" panose="02020603050405020304" pitchFamily="18" charset="0"/>
              </a:rPr>
              <a:t>:</a:t>
            </a:r>
          </a:p>
          <a:p>
            <a:pPr marL="342900" indent="-342900" algn="just" eaLnBrk="1" hangingPunct="1">
              <a:spcBef>
                <a:spcPct val="50000"/>
              </a:spcBef>
              <a:buFontTx/>
              <a:buChar char="-"/>
            </a:pPr>
            <a:r>
              <a:rPr lang="en-US" altLang="en-US" sz="2100" b="1" i="1" dirty="0" err="1">
                <a:solidFill>
                  <a:srgbClr val="C00000"/>
                </a:solidFill>
                <a:latin typeface="Times New Roman" panose="02020603050405020304" pitchFamily="18" charset="0"/>
                <a:cs typeface="Times New Roman" panose="02020603050405020304" pitchFamily="18" charset="0"/>
              </a:rPr>
              <a:t>Trọng</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lực</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tác</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dụng</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lên</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quả</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nặng</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có</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phương</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thẳng</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đứng</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chiều</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từ</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trên</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xuống</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dưới</a:t>
            </a:r>
            <a:endParaRPr lang="en-US" altLang="en-US" sz="2100" b="1" i="1" dirty="0">
              <a:solidFill>
                <a:srgbClr val="C00000"/>
              </a:solidFill>
              <a:latin typeface="Times New Roman" panose="02020603050405020304" pitchFamily="18" charset="0"/>
              <a:cs typeface="Times New Roman" panose="02020603050405020304" pitchFamily="18" charset="0"/>
            </a:endParaRPr>
          </a:p>
          <a:p>
            <a:pPr algn="just" eaLnBrk="1" hangingPunct="1">
              <a:spcBef>
                <a:spcPct val="50000"/>
              </a:spcBef>
            </a:pP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Lực</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kéo</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của</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lò</a:t>
            </a:r>
            <a:r>
              <a:rPr lang="en-US" altLang="en-US" sz="2100" b="1" i="1" dirty="0">
                <a:solidFill>
                  <a:srgbClr val="C00000"/>
                </a:solidFill>
                <a:latin typeface="Times New Roman" panose="02020603050405020304" pitchFamily="18" charset="0"/>
                <a:cs typeface="Times New Roman" panose="02020603050405020304" pitchFamily="18" charset="0"/>
              </a:rPr>
              <a:t> xo </a:t>
            </a:r>
            <a:r>
              <a:rPr lang="en-US" altLang="en-US" sz="2100" b="1" i="1" dirty="0" err="1">
                <a:solidFill>
                  <a:srgbClr val="C00000"/>
                </a:solidFill>
                <a:latin typeface="Times New Roman" panose="02020603050405020304" pitchFamily="18" charset="0"/>
                <a:cs typeface="Times New Roman" panose="02020603050405020304" pitchFamily="18" charset="0"/>
              </a:rPr>
              <a:t>tác</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dụng</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lên</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quả</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nặng</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có</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phương</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thẳng</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đứng</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chiều</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từ</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dưới</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lên</a:t>
            </a:r>
            <a:r>
              <a:rPr lang="en-US" altLang="en-US" sz="2100" b="1" i="1" dirty="0">
                <a:solidFill>
                  <a:srgbClr val="C00000"/>
                </a:solidFill>
                <a:latin typeface="Times New Roman" panose="02020603050405020304" pitchFamily="18" charset="0"/>
                <a:cs typeface="Times New Roman" panose="02020603050405020304" pitchFamily="18" charset="0"/>
              </a:rPr>
              <a:t> </a:t>
            </a:r>
            <a:r>
              <a:rPr lang="en-US" altLang="en-US" sz="2100" b="1" i="1" dirty="0" err="1">
                <a:solidFill>
                  <a:srgbClr val="C00000"/>
                </a:solidFill>
                <a:latin typeface="Times New Roman" panose="02020603050405020304" pitchFamily="18" charset="0"/>
                <a:cs typeface="Times New Roman" panose="02020603050405020304" pitchFamily="18" charset="0"/>
              </a:rPr>
              <a:t>trên</a:t>
            </a:r>
            <a:r>
              <a:rPr lang="en-US" altLang="en-US" sz="2100" b="1" i="1" dirty="0">
                <a:solidFill>
                  <a:srgbClr val="C00000"/>
                </a:solidFill>
                <a:latin typeface="Times New Roman" panose="02020603050405020304" pitchFamily="18" charset="0"/>
                <a:cs typeface="Times New Roman" panose="02020603050405020304" pitchFamily="18" charset="0"/>
              </a:rPr>
              <a:t>.</a:t>
            </a:r>
          </a:p>
        </p:txBody>
      </p:sp>
      <p:sp>
        <p:nvSpPr>
          <p:cNvPr id="3091" name="Line 19"/>
          <p:cNvSpPr>
            <a:spLocks noChangeShapeType="1"/>
          </p:cNvSpPr>
          <p:nvPr/>
        </p:nvSpPr>
        <p:spPr bwMode="auto">
          <a:xfrm flipV="1">
            <a:off x="7429500" y="3143250"/>
            <a:ext cx="0" cy="62865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2" name="Line 20"/>
          <p:cNvSpPr>
            <a:spLocks noChangeShapeType="1"/>
          </p:cNvSpPr>
          <p:nvPr/>
        </p:nvSpPr>
        <p:spPr bwMode="auto">
          <a:xfrm rot="10800000" flipV="1">
            <a:off x="7429500" y="3886200"/>
            <a:ext cx="0" cy="62865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3" name="Text Box 21"/>
          <p:cNvSpPr txBox="1">
            <a:spLocks noChangeArrowheads="1"/>
          </p:cNvSpPr>
          <p:nvPr/>
        </p:nvSpPr>
        <p:spPr bwMode="auto">
          <a:xfrm>
            <a:off x="6978254" y="4501806"/>
            <a:ext cx="8001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ctr" eaLnBrk="1" hangingPunct="1">
              <a:spcBef>
                <a:spcPct val="50000"/>
              </a:spcBef>
            </a:pPr>
            <a:r>
              <a:rPr lang="en-US" altLang="en-US" sz="1500" b="1" dirty="0" err="1">
                <a:solidFill>
                  <a:srgbClr val="800000"/>
                </a:solidFill>
                <a:latin typeface="Times New Roman" panose="02020603050405020304" pitchFamily="18" charset="0"/>
                <a:cs typeface="Times New Roman" panose="02020603050405020304" pitchFamily="18" charset="0"/>
              </a:rPr>
              <a:t>Trọng</a:t>
            </a:r>
            <a:r>
              <a:rPr lang="en-US" altLang="en-US" sz="1500" b="1" dirty="0">
                <a:solidFill>
                  <a:srgbClr val="800000"/>
                </a:solidFill>
                <a:latin typeface="Times New Roman" panose="02020603050405020304" pitchFamily="18" charset="0"/>
                <a:cs typeface="Times New Roman" panose="02020603050405020304" pitchFamily="18" charset="0"/>
              </a:rPr>
              <a:t> </a:t>
            </a:r>
            <a:r>
              <a:rPr lang="en-US" altLang="en-US" sz="1500" b="1" dirty="0" err="1">
                <a:solidFill>
                  <a:srgbClr val="800000"/>
                </a:solidFill>
                <a:latin typeface="Times New Roman" panose="02020603050405020304" pitchFamily="18" charset="0"/>
                <a:cs typeface="Times New Roman" panose="02020603050405020304" pitchFamily="18" charset="0"/>
              </a:rPr>
              <a:t>lực</a:t>
            </a:r>
            <a:endParaRPr lang="en-US" altLang="en-US" sz="1500" b="1" dirty="0">
              <a:solidFill>
                <a:srgbClr val="800000"/>
              </a:solidFill>
              <a:latin typeface="Times New Roman" panose="02020603050405020304" pitchFamily="18" charset="0"/>
              <a:cs typeface="Times New Roman" panose="02020603050405020304" pitchFamily="18" charset="0"/>
            </a:endParaRPr>
          </a:p>
        </p:txBody>
      </p:sp>
      <p:sp>
        <p:nvSpPr>
          <p:cNvPr id="3094" name="Text Box 22"/>
          <p:cNvSpPr txBox="1">
            <a:spLocks noChangeArrowheads="1"/>
          </p:cNvSpPr>
          <p:nvPr/>
        </p:nvSpPr>
        <p:spPr bwMode="auto">
          <a:xfrm>
            <a:off x="7543800" y="2914651"/>
            <a:ext cx="5715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spcBef>
                <a:spcPct val="50000"/>
              </a:spcBef>
            </a:pPr>
            <a:r>
              <a:rPr lang="en-US" altLang="en-US" sz="1500" b="1" dirty="0" err="1">
                <a:solidFill>
                  <a:srgbClr val="800000"/>
                </a:solidFill>
                <a:latin typeface="Times New Roman" panose="02020603050405020304" pitchFamily="18" charset="0"/>
                <a:cs typeface="Times New Roman" panose="02020603050405020304" pitchFamily="18" charset="0"/>
              </a:rPr>
              <a:t>Lực</a:t>
            </a:r>
            <a:r>
              <a:rPr lang="en-US" altLang="en-US" sz="1500" b="1" dirty="0">
                <a:solidFill>
                  <a:srgbClr val="800000"/>
                </a:solidFill>
                <a:latin typeface="Times New Roman" panose="02020603050405020304" pitchFamily="18" charset="0"/>
                <a:cs typeface="Times New Roman" panose="02020603050405020304" pitchFamily="18" charset="0"/>
              </a:rPr>
              <a:t> </a:t>
            </a:r>
            <a:r>
              <a:rPr lang="en-US" altLang="en-US" sz="1500" b="1" dirty="0" err="1">
                <a:solidFill>
                  <a:srgbClr val="800000"/>
                </a:solidFill>
                <a:latin typeface="Times New Roman" panose="02020603050405020304" pitchFamily="18" charset="0"/>
                <a:cs typeface="Times New Roman" panose="02020603050405020304" pitchFamily="18" charset="0"/>
              </a:rPr>
              <a:t>kéo</a:t>
            </a:r>
            <a:endParaRPr lang="en-US" altLang="en-US" sz="1500" b="1" dirty="0">
              <a:solidFill>
                <a:srgbClr val="8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8404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diamond(in)">
                                      <p:cBhvr>
                                        <p:cTn id="11" dur="1000"/>
                                        <p:tgtEl>
                                          <p:spTgt spid="3079"/>
                                        </p:tgtEl>
                                      </p:cBhvr>
                                    </p:animEffect>
                                  </p:childTnLst>
                                </p:cTn>
                              </p:par>
                              <p:par>
                                <p:cTn id="12" presetID="8" presetClass="entr" presetSubtype="16" fill="hold" nodeType="withEffect">
                                  <p:stCondLst>
                                    <p:cond delay="0"/>
                                  </p:stCondLst>
                                  <p:childTnLst>
                                    <p:set>
                                      <p:cBhvr>
                                        <p:cTn id="13" dur="1" fill="hold">
                                          <p:stCondLst>
                                            <p:cond delay="0"/>
                                          </p:stCondLst>
                                        </p:cTn>
                                        <p:tgtEl>
                                          <p:spTgt spid="3085"/>
                                        </p:tgtEl>
                                        <p:attrNameLst>
                                          <p:attrName>style.visibility</p:attrName>
                                        </p:attrNameLst>
                                      </p:cBhvr>
                                      <p:to>
                                        <p:strVal val="visible"/>
                                      </p:to>
                                    </p:set>
                                    <p:animEffect transition="in" filter="diamond(in)">
                                      <p:cBhvr>
                                        <p:cTn id="14" dur="1000"/>
                                        <p:tgtEl>
                                          <p:spTgt spid="3085"/>
                                        </p:tgtEl>
                                      </p:cBhvr>
                                    </p:animEffect>
                                  </p:childTnLst>
                                </p:cTn>
                              </p:par>
                              <p:par>
                                <p:cTn id="15" presetID="8" presetClass="entr" presetSubtype="16" fill="hold" nodeType="withEffect">
                                  <p:stCondLst>
                                    <p:cond delay="0"/>
                                  </p:stCondLst>
                                  <p:childTnLst>
                                    <p:set>
                                      <p:cBhvr>
                                        <p:cTn id="16" dur="1" fill="hold">
                                          <p:stCondLst>
                                            <p:cond delay="0"/>
                                          </p:stCondLst>
                                        </p:cTn>
                                        <p:tgtEl>
                                          <p:spTgt spid="3086"/>
                                        </p:tgtEl>
                                        <p:attrNameLst>
                                          <p:attrName>style.visibility</p:attrName>
                                        </p:attrNameLst>
                                      </p:cBhvr>
                                      <p:to>
                                        <p:strVal val="visible"/>
                                      </p:to>
                                    </p:set>
                                    <p:animEffect transition="in" filter="diamond(in)">
                                      <p:cBhvr>
                                        <p:cTn id="17" dur="1000"/>
                                        <p:tgtEl>
                                          <p:spTgt spid="3086"/>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3088"/>
                                        </p:tgtEl>
                                        <p:attrNameLst>
                                          <p:attrName>style.visibility</p:attrName>
                                        </p:attrNameLst>
                                      </p:cBhvr>
                                      <p:to>
                                        <p:strVal val="visible"/>
                                      </p:to>
                                    </p:set>
                                    <p:animEffect transition="in" filter="diamond(in)">
                                      <p:cBhvr>
                                        <p:cTn id="20" dur="1000"/>
                                        <p:tgtEl>
                                          <p:spTgt spid="3088"/>
                                        </p:tgtEl>
                                      </p:cBhvr>
                                    </p:animEffect>
                                  </p:childTnLst>
                                </p:cTn>
                              </p:par>
                              <p:par>
                                <p:cTn id="21" presetID="8" presetClass="entr" presetSubtype="16" fill="hold" nodeType="withEffect">
                                  <p:stCondLst>
                                    <p:cond delay="0"/>
                                  </p:stCondLst>
                                  <p:childTnLst>
                                    <p:set>
                                      <p:cBhvr>
                                        <p:cTn id="22" dur="1" fill="hold">
                                          <p:stCondLst>
                                            <p:cond delay="0"/>
                                          </p:stCondLst>
                                        </p:cTn>
                                        <p:tgtEl>
                                          <p:spTgt spid="3087"/>
                                        </p:tgtEl>
                                        <p:attrNameLst>
                                          <p:attrName>style.visibility</p:attrName>
                                        </p:attrNameLst>
                                      </p:cBhvr>
                                      <p:to>
                                        <p:strVal val="visible"/>
                                      </p:to>
                                    </p:set>
                                    <p:animEffect transition="in" filter="diamond(in)">
                                      <p:cBhvr>
                                        <p:cTn id="23" dur="1000"/>
                                        <p:tgtEl>
                                          <p:spTgt spid="3087"/>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3089"/>
                                        </p:tgtEl>
                                        <p:attrNameLst>
                                          <p:attrName>style.visibility</p:attrName>
                                        </p:attrNameLst>
                                      </p:cBhvr>
                                      <p:to>
                                        <p:strVal val="visible"/>
                                      </p:to>
                                    </p:set>
                                    <p:animEffect transition="in" filter="diamond(in)">
                                      <p:cBhvr>
                                        <p:cTn id="26" dur="1000"/>
                                        <p:tgtEl>
                                          <p:spTgt spid="308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090"/>
                                        </p:tgtEl>
                                        <p:attrNameLst>
                                          <p:attrName>style.visibility</p:attrName>
                                        </p:attrNameLst>
                                      </p:cBhvr>
                                      <p:to>
                                        <p:strVal val="visible"/>
                                      </p:to>
                                    </p:set>
                                    <p:animEffect transition="in" filter="blinds(horizontal)">
                                      <p:cBhvr>
                                        <p:cTn id="31" dur="1000"/>
                                        <p:tgtEl>
                                          <p:spTgt spid="3090"/>
                                        </p:tgtEl>
                                      </p:cBhvr>
                                    </p:animEffect>
                                  </p:childTnLst>
                                </p:cTn>
                              </p:par>
                            </p:childTnLst>
                          </p:cTn>
                        </p:par>
                        <p:par>
                          <p:cTn id="32" fill="hold" nodeType="afterGroup">
                            <p:stCondLst>
                              <p:cond delay="1000"/>
                            </p:stCondLst>
                            <p:childTnLst>
                              <p:par>
                                <p:cTn id="33" presetID="20" presetClass="entr" presetSubtype="0" fill="hold" nodeType="afterEffect">
                                  <p:stCondLst>
                                    <p:cond delay="0"/>
                                  </p:stCondLst>
                                  <p:childTnLst>
                                    <p:set>
                                      <p:cBhvr>
                                        <p:cTn id="34" dur="1" fill="hold">
                                          <p:stCondLst>
                                            <p:cond delay="0"/>
                                          </p:stCondLst>
                                        </p:cTn>
                                        <p:tgtEl>
                                          <p:spTgt spid="3092"/>
                                        </p:tgtEl>
                                        <p:attrNameLst>
                                          <p:attrName>style.visibility</p:attrName>
                                        </p:attrNameLst>
                                      </p:cBhvr>
                                      <p:to>
                                        <p:strVal val="visible"/>
                                      </p:to>
                                    </p:set>
                                    <p:animEffect transition="in" filter="wedge">
                                      <p:cBhvr>
                                        <p:cTn id="35" dur="1000"/>
                                        <p:tgtEl>
                                          <p:spTgt spid="3092"/>
                                        </p:tgtEl>
                                      </p:cBhvr>
                                    </p:animEffect>
                                  </p:childTnLst>
                                </p:cTn>
                              </p:par>
                            </p:childTnLst>
                          </p:cTn>
                        </p:par>
                        <p:par>
                          <p:cTn id="36" fill="hold" nodeType="afterGroup">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3093"/>
                                        </p:tgtEl>
                                        <p:attrNameLst>
                                          <p:attrName>style.visibility</p:attrName>
                                        </p:attrNameLst>
                                      </p:cBhvr>
                                      <p:to>
                                        <p:strVal val="visible"/>
                                      </p:to>
                                    </p:set>
                                    <p:anim calcmode="lin" valueType="num">
                                      <p:cBhvr additive="base">
                                        <p:cTn id="39" dur="1000" fill="hold"/>
                                        <p:tgtEl>
                                          <p:spTgt spid="3093"/>
                                        </p:tgtEl>
                                        <p:attrNameLst>
                                          <p:attrName>ppt_x</p:attrName>
                                        </p:attrNameLst>
                                      </p:cBhvr>
                                      <p:tavLst>
                                        <p:tav tm="0">
                                          <p:val>
                                            <p:strVal val="#ppt_x"/>
                                          </p:val>
                                        </p:tav>
                                        <p:tav tm="100000">
                                          <p:val>
                                            <p:strVal val="#ppt_x"/>
                                          </p:val>
                                        </p:tav>
                                      </p:tavLst>
                                    </p:anim>
                                    <p:anim calcmode="lin" valueType="num">
                                      <p:cBhvr additive="base">
                                        <p:cTn id="40" dur="1000" fill="hold"/>
                                        <p:tgtEl>
                                          <p:spTgt spid="3093"/>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3000"/>
                            </p:stCondLst>
                            <p:childTnLst>
                              <p:par>
                                <p:cTn id="42" presetID="22" presetClass="entr" presetSubtype="4" fill="hold" nodeType="afterEffect">
                                  <p:stCondLst>
                                    <p:cond delay="0"/>
                                  </p:stCondLst>
                                  <p:childTnLst>
                                    <p:set>
                                      <p:cBhvr>
                                        <p:cTn id="43" dur="1" fill="hold">
                                          <p:stCondLst>
                                            <p:cond delay="0"/>
                                          </p:stCondLst>
                                        </p:cTn>
                                        <p:tgtEl>
                                          <p:spTgt spid="3091"/>
                                        </p:tgtEl>
                                        <p:attrNameLst>
                                          <p:attrName>style.visibility</p:attrName>
                                        </p:attrNameLst>
                                      </p:cBhvr>
                                      <p:to>
                                        <p:strVal val="visible"/>
                                      </p:to>
                                    </p:set>
                                    <p:animEffect transition="in" filter="wipe(down)">
                                      <p:cBhvr>
                                        <p:cTn id="44" dur="1000"/>
                                        <p:tgtEl>
                                          <p:spTgt spid="3091"/>
                                        </p:tgtEl>
                                      </p:cBhvr>
                                    </p:animEffect>
                                  </p:childTnLst>
                                </p:cTn>
                              </p:par>
                            </p:childTnLst>
                          </p:cTn>
                        </p:par>
                        <p:par>
                          <p:cTn id="45" fill="hold" nodeType="afterGroup">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3094"/>
                                        </p:tgtEl>
                                        <p:attrNameLst>
                                          <p:attrName>style.visibility</p:attrName>
                                        </p:attrNameLst>
                                      </p:cBhvr>
                                      <p:to>
                                        <p:strVal val="visible"/>
                                      </p:to>
                                    </p:set>
                                    <p:animEffect transition="in" filter="wipe(down)">
                                      <p:cBhvr>
                                        <p:cTn id="48" dur="1000"/>
                                        <p:tgtEl>
                                          <p:spTgt spid="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8" grpId="0" animBg="1"/>
      <p:bldP spid="3089" grpId="0" animBg="1"/>
      <p:bldP spid="3090" grpId="0" animBg="1"/>
      <p:bldP spid="3093" grpId="0"/>
      <p:bldP spid="309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8307A86-20A6-4131-AAD1-FC9E489470C8}"/>
              </a:ext>
            </a:extLst>
          </p:cNvPr>
          <p:cNvSpPr/>
          <p:nvPr/>
        </p:nvSpPr>
        <p:spPr>
          <a:xfrm rot="1860000">
            <a:off x="-220137" y="545052"/>
            <a:ext cx="683855" cy="624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Rounded Corners 4">
            <a:extLst>
              <a:ext uri="{FF2B5EF4-FFF2-40B4-BE49-F238E27FC236}">
                <a16:creationId xmlns:a16="http://schemas.microsoft.com/office/drawing/2014/main" id="{718646F6-A4A8-4746-8FEF-2ECDA34C04CC}"/>
              </a:ext>
            </a:extLst>
          </p:cNvPr>
          <p:cNvSpPr/>
          <p:nvPr/>
        </p:nvSpPr>
        <p:spPr>
          <a:xfrm rot="3480000">
            <a:off x="8337173" y="5270132"/>
            <a:ext cx="1861305" cy="14802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B3F7242-9B61-4737-A540-99A36E1D50C1}"/>
              </a:ext>
            </a:extLst>
          </p:cNvPr>
          <p:cNvSpPr/>
          <p:nvPr/>
        </p:nvSpPr>
        <p:spPr>
          <a:xfrm>
            <a:off x="553171" y="904471"/>
            <a:ext cx="8419028" cy="4369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a:extLst>
              <a:ext uri="{FF2B5EF4-FFF2-40B4-BE49-F238E27FC236}">
                <a16:creationId xmlns:a16="http://schemas.microsoft.com/office/drawing/2014/main" id="{32BFD7B4-3A14-4F51-8905-A4FC08221223}"/>
              </a:ext>
            </a:extLst>
          </p:cNvPr>
          <p:cNvSpPr txBox="1"/>
          <p:nvPr/>
        </p:nvSpPr>
        <p:spPr>
          <a:xfrm>
            <a:off x="0" y="911246"/>
            <a:ext cx="9144000" cy="507831"/>
          </a:xfrm>
          <a:prstGeom prst="rect">
            <a:avLst/>
          </a:prstGeom>
          <a:noFill/>
        </p:spPr>
        <p:txBody>
          <a:bodyPr wrap="square" rtlCol="0">
            <a:spAutoFit/>
          </a:bodyPr>
          <a:lstStyle/>
          <a:p>
            <a:pPr algn="ctr"/>
            <a:r>
              <a:rPr lang="vi-VN" sz="2700" b="1" dirty="0">
                <a:latin typeface="A3.BoosterNextFYBlackRegular-Sa" panose="02000A03000000020004" pitchFamily="2" charset="0"/>
              </a:rPr>
              <a:t>ỨNG DỤNG THỰC TẾ</a:t>
            </a:r>
            <a:endParaRPr lang="en-US" sz="2700" b="1" dirty="0">
              <a:latin typeface="A3.BoosterNextFYBlackRegular-Sa" panose="02000A03000000020004"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167" y="1443178"/>
            <a:ext cx="2727089" cy="1783200"/>
          </a:xfrm>
          <a:prstGeom prst="rect">
            <a:avLst/>
          </a:prstGeom>
          <a:ln>
            <a:solidFill>
              <a:schemeClr val="tx1"/>
            </a:solidFill>
          </a:ln>
        </p:spPr>
      </p:pic>
      <p:sp>
        <p:nvSpPr>
          <p:cNvPr id="22" name="TextBox 21"/>
          <p:cNvSpPr txBox="1"/>
          <p:nvPr/>
        </p:nvSpPr>
        <p:spPr>
          <a:xfrm>
            <a:off x="1664607" y="3179194"/>
            <a:ext cx="1338874" cy="461665"/>
          </a:xfrm>
          <a:prstGeom prst="rect">
            <a:avLst/>
          </a:prstGeom>
          <a:noFill/>
        </p:spPr>
        <p:txBody>
          <a:bodyPr wrap="square" rtlCol="0">
            <a:spAutoFit/>
          </a:bodyPr>
          <a:lstStyle/>
          <a:p>
            <a:r>
              <a:rPr lang="vi-VN" sz="2400" dirty="0"/>
              <a:t>Bút bi</a:t>
            </a:r>
            <a:endParaRPr lang="en-US" sz="2400" dirty="0"/>
          </a:p>
        </p:txBody>
      </p:sp>
      <p:pic>
        <p:nvPicPr>
          <p:cNvPr id="24" name="Picture 23" descr="Nem Kymdan Delux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684" y="1604772"/>
            <a:ext cx="2740845" cy="1793713"/>
          </a:xfrm>
          <a:prstGeom prst="rect">
            <a:avLst/>
          </a:prstGeom>
          <a:noFill/>
          <a:ln>
            <a:solidFill>
              <a:schemeClr val="tx1"/>
            </a:solidFill>
          </a:ln>
        </p:spPr>
      </p:pic>
      <p:sp>
        <p:nvSpPr>
          <p:cNvPr id="25" name="TextBox 24"/>
          <p:cNvSpPr txBox="1"/>
          <p:nvPr/>
        </p:nvSpPr>
        <p:spPr>
          <a:xfrm>
            <a:off x="4958426" y="3429000"/>
            <a:ext cx="1781298" cy="830997"/>
          </a:xfrm>
          <a:prstGeom prst="rect">
            <a:avLst/>
          </a:prstGeom>
          <a:noFill/>
        </p:spPr>
        <p:txBody>
          <a:bodyPr wrap="square" rtlCol="0">
            <a:spAutoFit/>
          </a:bodyPr>
          <a:lstStyle/>
          <a:p>
            <a:r>
              <a:rPr lang="vi-VN" sz="2400" dirty="0"/>
              <a:t>Đệm cao su</a:t>
            </a:r>
            <a:endParaRPr lang="en-US" sz="2400" dirty="0"/>
          </a:p>
        </p:txBody>
      </p:sp>
      <p:sp>
        <p:nvSpPr>
          <p:cNvPr id="12" name="TextBox 11">
            <a:extLst>
              <a:ext uri="{FF2B5EF4-FFF2-40B4-BE49-F238E27FC236}">
                <a16:creationId xmlns:a16="http://schemas.microsoft.com/office/drawing/2014/main" id="{AC04B2FC-DC31-4707-B327-1A427AFE6BAA}"/>
              </a:ext>
            </a:extLst>
          </p:cNvPr>
          <p:cNvSpPr txBox="1"/>
          <p:nvPr/>
        </p:nvSpPr>
        <p:spPr>
          <a:xfrm>
            <a:off x="188844" y="4197761"/>
            <a:ext cx="8783354" cy="923330"/>
          </a:xfrm>
          <a:prstGeom prst="rect">
            <a:avLst/>
          </a:prstGeom>
          <a:noFill/>
        </p:spPr>
        <p:txBody>
          <a:bodyPr wrap="square">
            <a:spAutoFit/>
          </a:bodyPr>
          <a:lstStyle/>
          <a:p>
            <a:pPr algn="just">
              <a:defRPr/>
            </a:pP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Trong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thực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tế</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lò</a:t>
            </a:r>
            <a:r>
              <a:rPr lang="en-US" sz="2700" b="1" dirty="0">
                <a:latin typeface="Times New Roman" panose="02020603050405020304" pitchFamily="18" charset="0"/>
                <a:cs typeface="Times New Roman" panose="02020603050405020304" pitchFamily="18" charset="0"/>
              </a:rPr>
              <a:t> xo </a:t>
            </a:r>
            <a:r>
              <a:rPr lang="en-US" sz="2700" b="1" dirty="0" err="1">
                <a:latin typeface="Times New Roman" panose="02020603050405020304" pitchFamily="18" charset="0"/>
                <a:cs typeface="Times New Roman" panose="02020603050405020304" pitchFamily="18" charset="0"/>
              </a:rPr>
              <a:t>thường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được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làm</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từ</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thép</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hoặc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đồng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thau</a:t>
            </a:r>
            <a:endParaRPr lang="en-US" sz="2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29156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tur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623" y="2457451"/>
            <a:ext cx="3120628" cy="216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Pictur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57450"/>
            <a:ext cx="29146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1371600" y="914400"/>
            <a:ext cx="640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i="1"/>
              <a:t>Một sợi dây cao su và một lòxo có tính chất nào giống nhau?</a:t>
            </a:r>
          </a:p>
        </p:txBody>
      </p:sp>
      <p:sp>
        <p:nvSpPr>
          <p:cNvPr id="86027" name="Text Box 11"/>
          <p:cNvSpPr txBox="1">
            <a:spLocks noChangeArrowheads="1"/>
          </p:cNvSpPr>
          <p:nvPr/>
        </p:nvSpPr>
        <p:spPr bwMode="auto">
          <a:xfrm>
            <a:off x="2057400" y="4800600"/>
            <a:ext cx="3771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a:solidFill>
                  <a:srgbClr val="FF0000"/>
                </a:solidFill>
              </a:rPr>
              <a:t>                    Chúng đều có tính đàn hồi</a:t>
            </a:r>
          </a:p>
        </p:txBody>
      </p:sp>
      <p:sp>
        <p:nvSpPr>
          <p:cNvPr id="86028" name="Line 12"/>
          <p:cNvSpPr>
            <a:spLocks noChangeShapeType="1"/>
          </p:cNvSpPr>
          <p:nvPr/>
        </p:nvSpPr>
        <p:spPr bwMode="auto">
          <a:xfrm>
            <a:off x="2514600" y="4972050"/>
            <a:ext cx="51435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808768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6028"/>
                                        </p:tgtEl>
                                        <p:attrNameLst>
                                          <p:attrName>style.visibility</p:attrName>
                                        </p:attrNameLst>
                                      </p:cBhvr>
                                      <p:to>
                                        <p:strVal val="visible"/>
                                      </p:to>
                                    </p:set>
                                    <p:animEffect transition="in" filter="diamond(in)">
                                      <p:cBhvr>
                                        <p:cTn id="7" dur="1000"/>
                                        <p:tgtEl>
                                          <p:spTgt spid="86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27"/>
                                        </p:tgtEl>
                                        <p:attrNameLst>
                                          <p:attrName>style.visibility</p:attrName>
                                        </p:attrNameLst>
                                      </p:cBhvr>
                                      <p:to>
                                        <p:strVal val="visible"/>
                                      </p:to>
                                    </p:set>
                                    <p:animEffect transition="in" filter="blinds(horizontal)">
                                      <p:cBhvr>
                                        <p:cTn id="12" dur="500"/>
                                        <p:tgtEl>
                                          <p:spTgt spid="86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2B0E37-1F91-406D-841E-3613D625FE7D}"/>
              </a:ext>
            </a:extLst>
          </p:cNvPr>
          <p:cNvPicPr>
            <a:picLocks noChangeAspect="1"/>
          </p:cNvPicPr>
          <p:nvPr/>
        </p:nvPicPr>
        <p:blipFill>
          <a:blip r:embed="rId2"/>
          <a:stretch>
            <a:fillRect/>
          </a:stretch>
        </p:blipFill>
        <p:spPr>
          <a:xfrm rot="16200000">
            <a:off x="2683043" y="-430131"/>
            <a:ext cx="3789948" cy="8626645"/>
          </a:xfrm>
          <a:prstGeom prst="rect">
            <a:avLst/>
          </a:prstGeom>
        </p:spPr>
      </p:pic>
      <p:sp>
        <p:nvSpPr>
          <p:cNvPr id="6" name="TextBox 5">
            <a:extLst>
              <a:ext uri="{FF2B5EF4-FFF2-40B4-BE49-F238E27FC236}">
                <a16:creationId xmlns:a16="http://schemas.microsoft.com/office/drawing/2014/main" id="{0D6BEBB7-4748-4EF3-92D9-99CBD6B76869}"/>
              </a:ext>
            </a:extLst>
          </p:cNvPr>
          <p:cNvSpPr txBox="1"/>
          <p:nvPr/>
        </p:nvSpPr>
        <p:spPr>
          <a:xfrm>
            <a:off x="998622" y="1278356"/>
            <a:ext cx="2237873"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BÀI TẬP</a:t>
            </a:r>
          </a:p>
        </p:txBody>
      </p:sp>
      <p:sp>
        <p:nvSpPr>
          <p:cNvPr id="7" name="Oval 6">
            <a:extLst>
              <a:ext uri="{FF2B5EF4-FFF2-40B4-BE49-F238E27FC236}">
                <a16:creationId xmlns:a16="http://schemas.microsoft.com/office/drawing/2014/main" id="{A77832C9-88E4-45EA-B60F-6B7723BD650F}"/>
              </a:ext>
            </a:extLst>
          </p:cNvPr>
          <p:cNvSpPr/>
          <p:nvPr/>
        </p:nvSpPr>
        <p:spPr>
          <a:xfrm>
            <a:off x="1224447" y="3087665"/>
            <a:ext cx="237392" cy="237392"/>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b="1" dirty="0"/>
          </a:p>
        </p:txBody>
      </p:sp>
      <p:sp>
        <p:nvSpPr>
          <p:cNvPr id="8" name="Oval 7">
            <a:extLst>
              <a:ext uri="{FF2B5EF4-FFF2-40B4-BE49-F238E27FC236}">
                <a16:creationId xmlns:a16="http://schemas.microsoft.com/office/drawing/2014/main" id="{21C351C0-BB21-4385-8199-732B906B834A}"/>
              </a:ext>
            </a:extLst>
          </p:cNvPr>
          <p:cNvSpPr/>
          <p:nvPr/>
        </p:nvSpPr>
        <p:spPr>
          <a:xfrm>
            <a:off x="1270954" y="3948971"/>
            <a:ext cx="237392" cy="237392"/>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b="1" dirty="0"/>
          </a:p>
        </p:txBody>
      </p:sp>
      <p:sp>
        <p:nvSpPr>
          <p:cNvPr id="9" name="Oval 8">
            <a:extLst>
              <a:ext uri="{FF2B5EF4-FFF2-40B4-BE49-F238E27FC236}">
                <a16:creationId xmlns:a16="http://schemas.microsoft.com/office/drawing/2014/main" id="{0BD0716D-77DA-4ACD-9F06-24DDE0E32FA1}"/>
              </a:ext>
            </a:extLst>
          </p:cNvPr>
          <p:cNvSpPr/>
          <p:nvPr/>
        </p:nvSpPr>
        <p:spPr>
          <a:xfrm>
            <a:off x="1224447" y="4443709"/>
            <a:ext cx="237392" cy="237392"/>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b="1" dirty="0"/>
          </a:p>
        </p:txBody>
      </p:sp>
      <p:sp>
        <p:nvSpPr>
          <p:cNvPr id="10" name="Oval 9">
            <a:extLst>
              <a:ext uri="{FF2B5EF4-FFF2-40B4-BE49-F238E27FC236}">
                <a16:creationId xmlns:a16="http://schemas.microsoft.com/office/drawing/2014/main" id="{84891895-3133-45F4-B8D2-0912AA1AD093}"/>
              </a:ext>
            </a:extLst>
          </p:cNvPr>
          <p:cNvSpPr/>
          <p:nvPr/>
        </p:nvSpPr>
        <p:spPr>
          <a:xfrm>
            <a:off x="4716382" y="4443708"/>
            <a:ext cx="237392" cy="237392"/>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b="1" dirty="0"/>
          </a:p>
        </p:txBody>
      </p:sp>
    </p:spTree>
    <p:extLst>
      <p:ext uri="{BB962C8B-B14F-4D97-AF65-F5344CB8AC3E}">
        <p14:creationId xmlns:p14="http://schemas.microsoft.com/office/powerpoint/2010/main" val="67370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C7A433-8B97-471F-B32D-B12567ADD732}"/>
              </a:ext>
            </a:extLst>
          </p:cNvPr>
          <p:cNvSpPr txBox="1"/>
          <p:nvPr/>
        </p:nvSpPr>
        <p:spPr>
          <a:xfrm>
            <a:off x="3190461" y="1354207"/>
            <a:ext cx="2136913" cy="553998"/>
          </a:xfrm>
          <a:prstGeom prst="rect">
            <a:avLst/>
          </a:prstGeom>
          <a:noFill/>
        </p:spPr>
        <p:txBody>
          <a:bodyPr wrap="square"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GHI NHỚ</a:t>
            </a:r>
          </a:p>
        </p:txBody>
      </p:sp>
      <p:sp>
        <p:nvSpPr>
          <p:cNvPr id="6" name="TextBox 5">
            <a:extLst>
              <a:ext uri="{FF2B5EF4-FFF2-40B4-BE49-F238E27FC236}">
                <a16:creationId xmlns:a16="http://schemas.microsoft.com/office/drawing/2014/main" id="{26A52608-2BAE-41EE-9B28-BB6E80193A01}"/>
              </a:ext>
            </a:extLst>
          </p:cNvPr>
          <p:cNvSpPr txBox="1"/>
          <p:nvPr/>
        </p:nvSpPr>
        <p:spPr>
          <a:xfrm>
            <a:off x="795131" y="1885122"/>
            <a:ext cx="7553739" cy="1200329"/>
          </a:xfrm>
          <a:prstGeom prst="rect">
            <a:avLst/>
          </a:prstGeom>
          <a:noFill/>
        </p:spPr>
        <p:txBody>
          <a:bodyPr wrap="square" rtlCol="0">
            <a:spAutoFit/>
          </a:bodyPr>
          <a:lstStyle/>
          <a:p>
            <a:pPr algn="just">
              <a:buFontTx/>
              <a:buChar char="-"/>
              <a:defRPr/>
            </a:pPr>
            <a:r>
              <a:rPr lang="en-US" sz="2400" b="1" dirty="0">
                <a:latin typeface="Times New Roman" panose="02020603050405020304" pitchFamily="18" charset="0"/>
                <a:cs typeface="Times New Roman" panose="02020603050405020304" pitchFamily="18" charset="0"/>
              </a:rPr>
              <a:t> Khi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lò</a:t>
            </a:r>
            <a:r>
              <a:rPr lang="en-US" sz="2400" b="1" dirty="0">
                <a:latin typeface="Times New Roman" panose="02020603050405020304" pitchFamily="18" charset="0"/>
                <a:cs typeface="Times New Roman" panose="02020603050405020304" pitchFamily="18" charset="0"/>
              </a:rPr>
              <a:t> xo </a:t>
            </a:r>
            <a:r>
              <a:rPr lang="en-US" sz="2400" b="1" dirty="0" err="1">
                <a:latin typeface="Times New Roman" panose="02020603050405020304" pitchFamily="18" charset="0"/>
                <a:cs typeface="Times New Roman" panose="02020603050405020304" pitchFamily="18" charset="0"/>
              </a:rPr>
              <a:t>thì</a:t>
            </a:r>
            <a:r>
              <a:rPr lang="en-US" sz="2400" b="1" dirty="0">
                <a:latin typeface="Times New Roman" panose="02020603050405020304" pitchFamily="18" charset="0"/>
                <a:cs typeface="Times New Roman" panose="02020603050405020304" pitchFamily="18" charset="0"/>
              </a:rPr>
              <a:t> lo xo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dạng</a:t>
            </a:r>
            <a:r>
              <a:rPr lang="en-US" sz="2400" b="1" dirty="0">
                <a:latin typeface="Times New Roman" panose="02020603050405020304" pitchFamily="18" charset="0"/>
                <a:cs typeface="Times New Roman" panose="02020603050405020304" pitchFamily="18" charset="0"/>
              </a:rPr>
              <a:t>. </a:t>
            </a:r>
          </a:p>
          <a:p>
            <a:pPr algn="just">
              <a:defRPr/>
            </a:pPr>
            <a:r>
              <a:rPr lang="en-US" sz="2400" b="1" dirty="0">
                <a:latin typeface="Times New Roman" panose="02020603050405020304" pitchFamily="18" charset="0"/>
                <a:cs typeface="Times New Roman" panose="02020603050405020304" pitchFamily="18" charset="0"/>
              </a:rPr>
              <a:t> Khi </a:t>
            </a:r>
            <a:r>
              <a:rPr lang="en-US" sz="2400" b="1" dirty="0" err="1">
                <a:latin typeface="Times New Roman" panose="02020603050405020304" pitchFamily="18" charset="0"/>
                <a:cs typeface="Times New Roman" panose="02020603050405020304" pitchFamily="18" charset="0"/>
              </a:rPr>
              <a:t>thôi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lò</a:t>
            </a:r>
            <a:r>
              <a:rPr lang="en-US" sz="2400" b="1" dirty="0">
                <a:latin typeface="Times New Roman" panose="02020603050405020304" pitchFamily="18" charset="0"/>
                <a:cs typeface="Times New Roman" panose="02020603050405020304" pitchFamily="18" charset="0"/>
              </a:rPr>
              <a:t> xo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dạng</a:t>
            </a:r>
            <a:r>
              <a:rPr lang="en-US" sz="2400" b="1" dirty="0">
                <a:latin typeface="Times New Roman" panose="02020603050405020304" pitchFamily="18" charset="0"/>
                <a:cs typeface="Times New Roman" panose="02020603050405020304" pitchFamily="18" charset="0"/>
              </a:rPr>
              <a:t> ban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=&gt; </a:t>
            </a:r>
            <a:r>
              <a:rPr lang="en-US" sz="2400" b="1" dirty="0" err="1">
                <a:solidFill>
                  <a:srgbClr val="FF0000"/>
                </a:solidFill>
                <a:latin typeface="Times New Roman" panose="02020603050405020304" pitchFamily="18" charset="0"/>
                <a:cs typeface="Times New Roman" panose="02020603050405020304" pitchFamily="18" charset="0"/>
              </a:rPr>
              <a:t>biến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lò</a:t>
            </a:r>
            <a:r>
              <a:rPr lang="en-US" sz="2400" b="1" dirty="0">
                <a:solidFill>
                  <a:srgbClr val="FF0000"/>
                </a:solidFill>
                <a:latin typeface="Times New Roman" panose="02020603050405020304" pitchFamily="18" charset="0"/>
                <a:cs typeface="Times New Roman" panose="02020603050405020304" pitchFamily="18" charset="0"/>
              </a:rPr>
              <a:t> xo</a:t>
            </a:r>
          </a:p>
        </p:txBody>
      </p:sp>
      <p:sp>
        <p:nvSpPr>
          <p:cNvPr id="7" name="TextBox 6">
            <a:extLst>
              <a:ext uri="{FF2B5EF4-FFF2-40B4-BE49-F238E27FC236}">
                <a16:creationId xmlns:a16="http://schemas.microsoft.com/office/drawing/2014/main" id="{0F8DF487-9852-47F6-B866-1AC59D11A705}"/>
              </a:ext>
            </a:extLst>
          </p:cNvPr>
          <p:cNvSpPr txBox="1"/>
          <p:nvPr/>
        </p:nvSpPr>
        <p:spPr>
          <a:xfrm>
            <a:off x="864704" y="3186626"/>
            <a:ext cx="8098973" cy="507831"/>
          </a:xfrm>
          <a:prstGeom prst="rect">
            <a:avLst/>
          </a:prstGeom>
          <a:noFill/>
        </p:spPr>
        <p:txBody>
          <a:bodyPr wrap="square">
            <a:spAutoFit/>
          </a:bodyPr>
          <a:lstStyle/>
          <a:p>
            <a:pPr algn="just">
              <a:defRPr/>
            </a:pP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Lò</a:t>
            </a:r>
            <a:r>
              <a:rPr lang="en-US" sz="2700" b="1" dirty="0">
                <a:latin typeface="Times New Roman" panose="02020603050405020304" pitchFamily="18" charset="0"/>
                <a:cs typeface="Times New Roman" panose="02020603050405020304" pitchFamily="18" charset="0"/>
              </a:rPr>
              <a:t> xo </a:t>
            </a:r>
            <a:r>
              <a:rPr lang="en-US" sz="2700" b="1" dirty="0" err="1">
                <a:latin typeface="Times New Roman" panose="02020603050405020304" pitchFamily="18" charset="0"/>
                <a:cs typeface="Times New Roman" panose="02020603050405020304" pitchFamily="18" charset="0"/>
              </a:rPr>
              <a:t>thường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được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làm</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từ</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thép</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hoặc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đồng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thau</a:t>
            </a:r>
            <a:endParaRPr lang="en-US" sz="2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73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84A3755-3DC6-4107-BC2B-44D415EF70B7}"/>
              </a:ext>
            </a:extLst>
          </p:cNvPr>
          <p:cNvSpPr txBox="1">
            <a:spLocks/>
          </p:cNvSpPr>
          <p:nvPr/>
        </p:nvSpPr>
        <p:spPr>
          <a:xfrm>
            <a:off x="1783229" y="1518032"/>
            <a:ext cx="6677709" cy="3384352"/>
          </a:xfrm>
          <a:prstGeom prst="rect">
            <a:avLst/>
          </a:prstGeom>
        </p:spPr>
        <p:txBody>
          <a:bodyPr>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89322" indent="-289322" algn="just">
              <a:lnSpc>
                <a:spcPct val="150000"/>
              </a:lnSpc>
              <a:buFontTx/>
              <a:buAutoNum type="arabicPeriod"/>
              <a:defRPr/>
            </a:pPr>
            <a:r>
              <a:rPr lang="en-US" sz="2100" b="1" dirty="0" err="1">
                <a:solidFill>
                  <a:srgbClr val="C00000"/>
                </a:solidFill>
                <a:latin typeface="Arial" panose="020B0604020202020204" pitchFamily="34" charset="0"/>
                <a:cs typeface="Arial" panose="020B0604020202020204" pitchFamily="34" charset="0"/>
              </a:rPr>
              <a:t>Học</a:t>
            </a:r>
            <a:r>
              <a:rPr lang="en-US" sz="2100" b="1" dirty="0">
                <a:solidFill>
                  <a:srgbClr val="C00000"/>
                </a:solidFill>
                <a:latin typeface="Arial" panose="020B0604020202020204" pitchFamily="34" charset="0"/>
                <a:cs typeface="Arial" panose="020B0604020202020204" pitchFamily="34" charset="0"/>
              </a:rPr>
              <a:t> </a:t>
            </a:r>
            <a:r>
              <a:rPr lang="en-US" sz="2100" b="1" dirty="0" err="1">
                <a:solidFill>
                  <a:srgbClr val="C00000"/>
                </a:solidFill>
                <a:latin typeface="Arial" panose="020B0604020202020204" pitchFamily="34" charset="0"/>
                <a:cs typeface="Arial" panose="020B0604020202020204" pitchFamily="34" charset="0"/>
              </a:rPr>
              <a:t>bài</a:t>
            </a:r>
            <a:r>
              <a:rPr lang="en-US" sz="2100" b="1" dirty="0">
                <a:solidFill>
                  <a:srgbClr val="C00000"/>
                </a:solidFill>
                <a:latin typeface="Arial" panose="020B0604020202020204" pitchFamily="34" charset="0"/>
                <a:cs typeface="Arial" panose="020B0604020202020204" pitchFamily="34" charset="0"/>
              </a:rPr>
              <a:t> </a:t>
            </a:r>
            <a:r>
              <a:rPr lang="en-US" sz="2100" b="1" dirty="0" err="1">
                <a:solidFill>
                  <a:srgbClr val="C00000"/>
                </a:solidFill>
                <a:latin typeface="Arial" panose="020B0604020202020204" pitchFamily="34" charset="0"/>
                <a:cs typeface="Arial" panose="020B0604020202020204" pitchFamily="34" charset="0"/>
              </a:rPr>
              <a:t>theo</a:t>
            </a:r>
            <a:r>
              <a:rPr lang="en-US" sz="2100" b="1" dirty="0">
                <a:solidFill>
                  <a:srgbClr val="C00000"/>
                </a:solidFill>
                <a:latin typeface="Arial" panose="020B0604020202020204" pitchFamily="34" charset="0"/>
                <a:cs typeface="Arial" panose="020B0604020202020204" pitchFamily="34" charset="0"/>
              </a:rPr>
              <a:t> </a:t>
            </a:r>
            <a:r>
              <a:rPr lang="en-US" sz="2100" b="1" dirty="0" err="1">
                <a:solidFill>
                  <a:srgbClr val="C00000"/>
                </a:solidFill>
                <a:latin typeface="Arial" panose="020B0604020202020204" pitchFamily="34" charset="0"/>
                <a:cs typeface="Arial" panose="020B0604020202020204" pitchFamily="34" charset="0"/>
              </a:rPr>
              <a:t>nội</a:t>
            </a:r>
            <a:r>
              <a:rPr lang="en-US" sz="2100" b="1" dirty="0">
                <a:solidFill>
                  <a:srgbClr val="C00000"/>
                </a:solidFill>
                <a:latin typeface="Arial" panose="020B0604020202020204" pitchFamily="34" charset="0"/>
                <a:cs typeface="Arial" panose="020B0604020202020204" pitchFamily="34" charset="0"/>
              </a:rPr>
              <a:t> dung </a:t>
            </a:r>
            <a:r>
              <a:rPr lang="en-US" sz="2100" b="1" dirty="0" err="1">
                <a:solidFill>
                  <a:srgbClr val="C00000"/>
                </a:solidFill>
                <a:latin typeface="Arial" panose="020B0604020202020204" pitchFamily="34" charset="0"/>
                <a:cs typeface="Arial" panose="020B0604020202020204" pitchFamily="34" charset="0"/>
              </a:rPr>
              <a:t>ghi</a:t>
            </a:r>
            <a:r>
              <a:rPr lang="en-US" sz="2100" b="1" dirty="0">
                <a:solidFill>
                  <a:srgbClr val="C00000"/>
                </a:solidFill>
                <a:latin typeface="Arial" panose="020B0604020202020204" pitchFamily="34" charset="0"/>
                <a:cs typeface="Arial" panose="020B0604020202020204" pitchFamily="34" charset="0"/>
              </a:rPr>
              <a:t> </a:t>
            </a:r>
            <a:r>
              <a:rPr lang="en-US" sz="2100" b="1" dirty="0" err="1">
                <a:solidFill>
                  <a:srgbClr val="C00000"/>
                </a:solidFill>
                <a:latin typeface="Arial" panose="020B0604020202020204" pitchFamily="34" charset="0"/>
                <a:cs typeface="Arial" panose="020B0604020202020204" pitchFamily="34" charset="0"/>
              </a:rPr>
              <a:t>bài</a:t>
            </a:r>
            <a:endParaRPr lang="en-US" sz="2100" b="1" dirty="0">
              <a:solidFill>
                <a:srgbClr val="C00000"/>
              </a:solidFill>
              <a:latin typeface="Arial" panose="020B0604020202020204" pitchFamily="34" charset="0"/>
              <a:cs typeface="Arial" panose="020B0604020202020204" pitchFamily="34" charset="0"/>
            </a:endParaRPr>
          </a:p>
          <a:p>
            <a:pPr marL="0" indent="0" algn="just">
              <a:lnSpc>
                <a:spcPct val="150000"/>
              </a:lnSpc>
              <a:spcBef>
                <a:spcPts val="0"/>
              </a:spcBef>
              <a:buNone/>
              <a:defRPr/>
            </a:pPr>
            <a:r>
              <a:rPr lang="en-US" sz="2100" b="1" dirty="0">
                <a:latin typeface="Arial" panose="020B0604020202020204" pitchFamily="34" charset="0"/>
                <a:cs typeface="Arial" panose="020B0604020202020204" pitchFamily="34" charset="0"/>
              </a:rPr>
              <a:t>2. </a:t>
            </a:r>
            <a:r>
              <a:rPr lang="en-US" sz="2100" b="1" dirty="0" err="1">
                <a:latin typeface="Arial" panose="020B0604020202020204" pitchFamily="34" charset="0"/>
                <a:cs typeface="Arial" panose="020B0604020202020204" pitchFamily="34" charset="0"/>
              </a:rPr>
              <a:t>Đọc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trước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bài</a:t>
            </a:r>
            <a:r>
              <a:rPr lang="en-US" sz="2100" b="1" dirty="0">
                <a:latin typeface="Arial" panose="020B0604020202020204" pitchFamily="34" charset="0"/>
                <a:cs typeface="Arial" panose="020B0604020202020204" pitchFamily="34" charset="0"/>
              </a:rPr>
              <a:t> 42: </a:t>
            </a:r>
            <a:r>
              <a:rPr lang="en-US" sz="2100" b="1" dirty="0" err="1">
                <a:latin typeface="Arial" panose="020B0604020202020204" pitchFamily="34" charset="0"/>
                <a:cs typeface="Arial" panose="020B0604020202020204" pitchFamily="34" charset="0"/>
              </a:rPr>
              <a:t>Biến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dạng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lò</a:t>
            </a:r>
            <a:r>
              <a:rPr lang="en-US" sz="2100" b="1" dirty="0">
                <a:latin typeface="Arial" panose="020B0604020202020204" pitchFamily="34" charset="0"/>
                <a:cs typeface="Arial" panose="020B0604020202020204" pitchFamily="34" charset="0"/>
              </a:rPr>
              <a:t> xo, </a:t>
            </a:r>
            <a:r>
              <a:rPr lang="en-US" sz="2100" b="1" dirty="0" err="1">
                <a:latin typeface="Arial" panose="020B0604020202020204" pitchFamily="34" charset="0"/>
                <a:cs typeface="Arial" panose="020B0604020202020204" pitchFamily="34" charset="0"/>
              </a:rPr>
              <a:t>phần</a:t>
            </a:r>
            <a:r>
              <a:rPr lang="en-US" sz="2100" b="1" dirty="0">
                <a:latin typeface="Arial" panose="020B0604020202020204" pitchFamily="34" charset="0"/>
                <a:cs typeface="Arial" panose="020B0604020202020204" pitchFamily="34" charset="0"/>
              </a:rPr>
              <a:t> II. </a:t>
            </a:r>
            <a:r>
              <a:rPr lang="en-US" sz="2100" b="1" dirty="0" err="1">
                <a:latin typeface="Arial" panose="020B0604020202020204" pitchFamily="34" charset="0"/>
                <a:cs typeface="Arial" panose="020B0604020202020204" pitchFamily="34" charset="0"/>
              </a:rPr>
              <a:t>Đặc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điểm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biến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dạng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lò</a:t>
            </a:r>
            <a:r>
              <a:rPr lang="en-US" sz="2100" b="1" dirty="0">
                <a:latin typeface="Arial" panose="020B0604020202020204" pitchFamily="34" charset="0"/>
                <a:cs typeface="Arial" panose="020B0604020202020204" pitchFamily="34" charset="0"/>
              </a:rPr>
              <a:t> xo</a:t>
            </a:r>
          </a:p>
          <a:p>
            <a:pPr marL="0" indent="0" algn="just">
              <a:lnSpc>
                <a:spcPct val="150000"/>
              </a:lnSpc>
              <a:spcBef>
                <a:spcPts val="0"/>
              </a:spcBef>
              <a:buNone/>
              <a:defRPr/>
            </a:pPr>
            <a:r>
              <a:rPr lang="en-US" sz="2100" b="1" dirty="0">
                <a:solidFill>
                  <a:srgbClr val="C00000"/>
                </a:solidFill>
                <a:latin typeface="Arial" panose="020B0604020202020204" pitchFamily="34" charset="0"/>
                <a:cs typeface="Arial" panose="020B0604020202020204" pitchFamily="34" charset="0"/>
              </a:rPr>
              <a:t>3. </a:t>
            </a:r>
            <a:r>
              <a:rPr lang="en-US" sz="2100" b="1" dirty="0" err="1">
                <a:solidFill>
                  <a:srgbClr val="C00000"/>
                </a:solidFill>
                <a:latin typeface="Arial" panose="020B0604020202020204" pitchFamily="34" charset="0"/>
                <a:cs typeface="Arial" panose="020B0604020202020204" pitchFamily="34" charset="0"/>
              </a:rPr>
              <a:t>Bài</a:t>
            </a:r>
            <a:r>
              <a:rPr lang="en-US" sz="2100" b="1" dirty="0">
                <a:solidFill>
                  <a:srgbClr val="C00000"/>
                </a:solidFill>
                <a:latin typeface="Arial" panose="020B0604020202020204" pitchFamily="34" charset="0"/>
                <a:cs typeface="Arial" panose="020B0604020202020204" pitchFamily="34" charset="0"/>
              </a:rPr>
              <a:t> </a:t>
            </a:r>
            <a:r>
              <a:rPr lang="en-US" sz="2100" b="1" dirty="0" err="1">
                <a:solidFill>
                  <a:srgbClr val="C00000"/>
                </a:solidFill>
                <a:latin typeface="Arial" panose="020B0604020202020204" pitchFamily="34" charset="0"/>
                <a:cs typeface="Arial" panose="020B0604020202020204" pitchFamily="34" charset="0"/>
              </a:rPr>
              <a:t>tập</a:t>
            </a:r>
            <a:r>
              <a:rPr lang="en-US" sz="2100" b="1" dirty="0">
                <a:solidFill>
                  <a:srgbClr val="C00000"/>
                </a:solidFill>
                <a:latin typeface="Arial" panose="020B0604020202020204" pitchFamily="34" charset="0"/>
                <a:cs typeface="Arial" panose="020B0604020202020204" pitchFamily="34" charset="0"/>
              </a:rPr>
              <a:t> </a:t>
            </a:r>
            <a:r>
              <a:rPr lang="en-US" sz="2100" b="1" dirty="0" err="1">
                <a:solidFill>
                  <a:srgbClr val="C00000"/>
                </a:solidFill>
                <a:latin typeface="Arial" panose="020B0604020202020204" pitchFamily="34" charset="0"/>
                <a:cs typeface="Arial" panose="020B0604020202020204" pitchFamily="34" charset="0"/>
              </a:rPr>
              <a:t>về</a:t>
            </a:r>
            <a:r>
              <a:rPr lang="en-US" sz="2100" b="1" dirty="0">
                <a:solidFill>
                  <a:srgbClr val="C00000"/>
                </a:solidFill>
                <a:latin typeface="Arial" panose="020B0604020202020204" pitchFamily="34" charset="0"/>
                <a:cs typeface="Arial" panose="020B0604020202020204" pitchFamily="34" charset="0"/>
              </a:rPr>
              <a:t> </a:t>
            </a:r>
            <a:r>
              <a:rPr lang="en-US" sz="2100" b="1" dirty="0" err="1">
                <a:solidFill>
                  <a:srgbClr val="C00000"/>
                </a:solidFill>
                <a:latin typeface="Arial" panose="020B0604020202020204" pitchFamily="34" charset="0"/>
                <a:cs typeface="Arial" panose="020B0604020202020204" pitchFamily="34" charset="0"/>
              </a:rPr>
              <a:t>nhà</a:t>
            </a:r>
            <a:r>
              <a:rPr lang="en-US" sz="2100" b="1" dirty="0">
                <a:solidFill>
                  <a:srgbClr val="C00000"/>
                </a:solidFill>
                <a:latin typeface="Arial" panose="020B0604020202020204" pitchFamily="34" charset="0"/>
                <a:cs typeface="Arial" panose="020B0604020202020204" pitchFamily="34" charset="0"/>
              </a:rPr>
              <a:t>:</a:t>
            </a:r>
          </a:p>
          <a:p>
            <a:pPr marL="0" indent="0" algn="just">
              <a:lnSpc>
                <a:spcPct val="150000"/>
              </a:lnSpc>
              <a:spcBef>
                <a:spcPts val="0"/>
              </a:spcBef>
              <a:buNone/>
              <a:defRPr/>
            </a:pPr>
            <a:r>
              <a:rPr lang="en-US" sz="2100" b="1" dirty="0">
                <a:solidFill>
                  <a:srgbClr val="C00000"/>
                </a:solidFill>
                <a:latin typeface="Arial" panose="020B0604020202020204" pitchFamily="34" charset="0"/>
                <a:cs typeface="Arial" panose="020B0604020202020204" pitchFamily="34" charset="0"/>
              </a:rPr>
              <a:t>? </a:t>
            </a:r>
            <a:r>
              <a:rPr lang="en-US" sz="2100" b="1" dirty="0" err="1">
                <a:solidFill>
                  <a:srgbClr val="C00000"/>
                </a:solidFill>
                <a:latin typeface="Arial" panose="020B0604020202020204" pitchFamily="34" charset="0"/>
                <a:cs typeface="Arial" panose="020B0604020202020204" pitchFamily="34" charset="0"/>
              </a:rPr>
              <a:t>Thế</a:t>
            </a:r>
            <a:r>
              <a:rPr lang="en-US" sz="2100" b="1" dirty="0">
                <a:solidFill>
                  <a:srgbClr val="C00000"/>
                </a:solidFill>
                <a:latin typeface="Arial" panose="020B0604020202020204" pitchFamily="34" charset="0"/>
                <a:cs typeface="Arial" panose="020B0604020202020204" pitchFamily="34" charset="0"/>
              </a:rPr>
              <a:t> </a:t>
            </a:r>
            <a:r>
              <a:rPr lang="en-US" sz="2100" b="1" dirty="0" err="1">
                <a:solidFill>
                  <a:srgbClr val="C00000"/>
                </a:solidFill>
                <a:latin typeface="Arial" panose="020B0604020202020204" pitchFamily="34" charset="0"/>
                <a:cs typeface="Arial" panose="020B0604020202020204" pitchFamily="34" charset="0"/>
              </a:rPr>
              <a:t>nào</a:t>
            </a:r>
            <a:r>
              <a:rPr lang="en-US" sz="2100" b="1" dirty="0">
                <a:solidFill>
                  <a:srgbClr val="C00000"/>
                </a:solidFill>
                <a:latin typeface="Arial" panose="020B0604020202020204" pitchFamily="34" charset="0"/>
                <a:cs typeface="Arial" panose="020B0604020202020204" pitchFamily="34" charset="0"/>
              </a:rPr>
              <a:t> </a:t>
            </a:r>
            <a:r>
              <a:rPr lang="en-US" sz="2100" b="1" dirty="0" err="1">
                <a:solidFill>
                  <a:srgbClr val="C00000"/>
                </a:solidFill>
                <a:latin typeface="Arial" panose="020B0604020202020204" pitchFamily="34" charset="0"/>
                <a:cs typeface="Arial" panose="020B0604020202020204" pitchFamily="34" charset="0"/>
              </a:rPr>
              <a:t>là</a:t>
            </a:r>
            <a:r>
              <a:rPr lang="en-US" sz="2100" b="1" dirty="0">
                <a:solidFill>
                  <a:srgbClr val="C00000"/>
                </a:solidFill>
                <a:latin typeface="Arial" panose="020B0604020202020204" pitchFamily="34" charset="0"/>
                <a:cs typeface="Arial" panose="020B0604020202020204" pitchFamily="34" charset="0"/>
              </a:rPr>
              <a:t> </a:t>
            </a:r>
            <a:r>
              <a:rPr lang="en-US" sz="2100" b="1" dirty="0" err="1">
                <a:solidFill>
                  <a:srgbClr val="C00000"/>
                </a:solidFill>
                <a:latin typeface="Arial" panose="020B0604020202020204" pitchFamily="34" charset="0"/>
                <a:cs typeface="Arial" panose="020B0604020202020204" pitchFamily="34" charset="0"/>
              </a:rPr>
              <a:t>biến</a:t>
            </a:r>
            <a:r>
              <a:rPr lang="en-US" sz="2100" b="1" dirty="0">
                <a:solidFill>
                  <a:srgbClr val="C00000"/>
                </a:solidFill>
                <a:latin typeface="Arial" panose="020B0604020202020204" pitchFamily="34" charset="0"/>
                <a:cs typeface="Arial" panose="020B0604020202020204" pitchFamily="34" charset="0"/>
              </a:rPr>
              <a:t> </a:t>
            </a:r>
            <a:r>
              <a:rPr lang="en-US" sz="2100" b="1" dirty="0" err="1">
                <a:solidFill>
                  <a:srgbClr val="C00000"/>
                </a:solidFill>
                <a:latin typeface="Arial" panose="020B0604020202020204" pitchFamily="34" charset="0"/>
                <a:cs typeface="Arial" panose="020B0604020202020204" pitchFamily="34" charset="0"/>
              </a:rPr>
              <a:t>dạng</a:t>
            </a:r>
            <a:r>
              <a:rPr lang="en-US" sz="2100" b="1" dirty="0">
                <a:solidFill>
                  <a:srgbClr val="C00000"/>
                </a:solidFill>
                <a:latin typeface="Arial" panose="020B0604020202020204" pitchFamily="34" charset="0"/>
                <a:cs typeface="Arial" panose="020B0604020202020204" pitchFamily="34" charset="0"/>
              </a:rPr>
              <a:t> </a:t>
            </a:r>
            <a:r>
              <a:rPr lang="en-US" sz="2100" b="1" dirty="0" err="1">
                <a:solidFill>
                  <a:srgbClr val="C00000"/>
                </a:solidFill>
                <a:latin typeface="Arial" panose="020B0604020202020204" pitchFamily="34" charset="0"/>
                <a:cs typeface="Arial" panose="020B0604020202020204" pitchFamily="34" charset="0"/>
              </a:rPr>
              <a:t>lò</a:t>
            </a:r>
            <a:r>
              <a:rPr lang="en-US" sz="2100" b="1" dirty="0">
                <a:solidFill>
                  <a:srgbClr val="C00000"/>
                </a:solidFill>
                <a:latin typeface="Arial" panose="020B0604020202020204" pitchFamily="34" charset="0"/>
                <a:cs typeface="Arial" panose="020B0604020202020204" pitchFamily="34" charset="0"/>
              </a:rPr>
              <a:t> xo.</a:t>
            </a:r>
          </a:p>
          <a:p>
            <a:pPr marL="0" indent="0" algn="just">
              <a:lnSpc>
                <a:spcPct val="150000"/>
              </a:lnSpc>
              <a:spcBef>
                <a:spcPts val="0"/>
              </a:spcBef>
              <a:buNone/>
              <a:defRPr/>
            </a:pPr>
            <a:r>
              <a:rPr lang="en-US" sz="2100" b="1" dirty="0" err="1">
                <a:latin typeface="Arial" panose="020B0604020202020204" pitchFamily="34" charset="0"/>
                <a:cs typeface="Arial" panose="020B0604020202020204" pitchFamily="34" charset="0"/>
              </a:rPr>
              <a:t>Yêu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cầu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nghiên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cứu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thí</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nghiệm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hình</a:t>
            </a:r>
            <a:r>
              <a:rPr lang="en-US" sz="2100" b="1" dirty="0">
                <a:latin typeface="Arial" panose="020B0604020202020204" pitchFamily="34" charset="0"/>
                <a:cs typeface="Arial" panose="020B0604020202020204" pitchFamily="34" charset="0"/>
              </a:rPr>
              <a:t> 42.2 SGK 152</a:t>
            </a:r>
          </a:p>
          <a:p>
            <a:pPr marL="0" indent="0" algn="just">
              <a:lnSpc>
                <a:spcPct val="150000"/>
              </a:lnSpc>
              <a:spcBef>
                <a:spcPts val="0"/>
              </a:spcBef>
              <a:buNone/>
              <a:defRPr/>
            </a:pP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Nêu</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dụng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cụ</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các</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bước</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tiến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hành</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thí</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nghiệm</a:t>
            </a:r>
            <a:r>
              <a:rPr lang="en-US" sz="2100" b="1" dirty="0">
                <a:solidFill>
                  <a:srgbClr val="FF0000"/>
                </a:solidFill>
                <a:latin typeface="Arial" panose="020B0604020202020204" pitchFamily="34" charset="0"/>
                <a:cs typeface="Arial" panose="020B0604020202020204" pitchFamily="34" charset="0"/>
              </a:rPr>
              <a:t> </a:t>
            </a:r>
          </a:p>
        </p:txBody>
      </p:sp>
      <p:sp>
        <p:nvSpPr>
          <p:cNvPr id="11" name="TextBox 5">
            <a:extLst>
              <a:ext uri="{FF2B5EF4-FFF2-40B4-BE49-F238E27FC236}">
                <a16:creationId xmlns:a16="http://schemas.microsoft.com/office/drawing/2014/main" id="{EB01A6D4-15D4-4ECB-BFA1-65A15AE44E26}"/>
              </a:ext>
            </a:extLst>
          </p:cNvPr>
          <p:cNvSpPr txBox="1">
            <a:spLocks noChangeArrowheads="1"/>
          </p:cNvSpPr>
          <p:nvPr/>
        </p:nvSpPr>
        <p:spPr bwMode="auto">
          <a:xfrm>
            <a:off x="1551088" y="1032154"/>
            <a:ext cx="4972050" cy="415498"/>
          </a:xfrm>
          <a:prstGeom prst="rect">
            <a:avLst/>
          </a:prstGeom>
          <a:solidFill>
            <a:srgbClr val="FFFF00"/>
          </a:solid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dirty="0">
                <a:solidFill>
                  <a:srgbClr val="006600"/>
                </a:solidFill>
              </a:rPr>
              <a:t>HƯỚNG DẪN  VỀ NHÀ</a:t>
            </a:r>
          </a:p>
        </p:txBody>
      </p:sp>
      <p:sp>
        <p:nvSpPr>
          <p:cNvPr id="13" name="Freeform 116">
            <a:extLst>
              <a:ext uri="{FF2B5EF4-FFF2-40B4-BE49-F238E27FC236}">
                <a16:creationId xmlns:a16="http://schemas.microsoft.com/office/drawing/2014/main" id="{8DA8E521-FC98-4CE2-9561-1D58E1A7B1CA}"/>
              </a:ext>
            </a:extLst>
          </p:cNvPr>
          <p:cNvSpPr>
            <a:spLocks noEditPoints="1"/>
          </p:cNvSpPr>
          <p:nvPr/>
        </p:nvSpPr>
        <p:spPr bwMode="auto">
          <a:xfrm>
            <a:off x="5927557" y="1004278"/>
            <a:ext cx="405266" cy="326828"/>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accent1"/>
          </a:solidFill>
          <a:ln w="9525">
            <a:noFill/>
            <a:round/>
            <a:headEnd/>
            <a:tailEnd/>
          </a:ln>
        </p:spPr>
        <p:txBody>
          <a:bodyPr/>
          <a:lstStyle/>
          <a:p>
            <a:pPr>
              <a:defRPr/>
            </a:pPr>
            <a:endParaRPr lang="en-US" sz="1500" kern="0">
              <a:solidFill>
                <a:srgbClr val="5F5F5F"/>
              </a:solidFill>
            </a:endParaRPr>
          </a:p>
        </p:txBody>
      </p:sp>
      <p:grpSp>
        <p:nvGrpSpPr>
          <p:cNvPr id="14" name="组合 1">
            <a:extLst>
              <a:ext uri="{FF2B5EF4-FFF2-40B4-BE49-F238E27FC236}">
                <a16:creationId xmlns:a16="http://schemas.microsoft.com/office/drawing/2014/main" id="{8EAE9839-C37F-4834-8259-906E2B4B28FC}"/>
              </a:ext>
            </a:extLst>
          </p:cNvPr>
          <p:cNvGrpSpPr/>
          <p:nvPr/>
        </p:nvGrpSpPr>
        <p:grpSpPr>
          <a:xfrm>
            <a:off x="494838" y="2429638"/>
            <a:ext cx="1059905" cy="1893950"/>
            <a:chOff x="5091861" y="1777487"/>
            <a:chExt cx="2645468" cy="4620446"/>
          </a:xfrm>
          <a:solidFill>
            <a:schemeClr val="accent6">
              <a:lumMod val="75000"/>
            </a:schemeClr>
          </a:solidFill>
        </p:grpSpPr>
        <p:sp>
          <p:nvSpPr>
            <p:cNvPr id="15" name="Oval 5">
              <a:extLst>
                <a:ext uri="{FF2B5EF4-FFF2-40B4-BE49-F238E27FC236}">
                  <a16:creationId xmlns:a16="http://schemas.microsoft.com/office/drawing/2014/main" id="{D55E31D5-47C3-4957-83FD-2CC14E33DD36}"/>
                </a:ext>
              </a:extLst>
            </p:cNvPr>
            <p:cNvSpPr>
              <a:spLocks noChangeArrowheads="1"/>
            </p:cNvSpPr>
            <p:nvPr/>
          </p:nvSpPr>
          <p:spPr bwMode="auto">
            <a:xfrm>
              <a:off x="6136365" y="2763836"/>
              <a:ext cx="594090" cy="594090"/>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6" name="Freeform 6">
              <a:extLst>
                <a:ext uri="{FF2B5EF4-FFF2-40B4-BE49-F238E27FC236}">
                  <a16:creationId xmlns:a16="http://schemas.microsoft.com/office/drawing/2014/main" id="{2776C748-9279-4701-A297-5DB91ECF7D69}"/>
                </a:ext>
              </a:extLst>
            </p:cNvPr>
            <p:cNvSpPr>
              <a:spLocks/>
            </p:cNvSpPr>
            <p:nvPr/>
          </p:nvSpPr>
          <p:spPr bwMode="auto">
            <a:xfrm>
              <a:off x="5728142" y="2181149"/>
              <a:ext cx="102626" cy="697856"/>
            </a:xfrm>
            <a:custGeom>
              <a:avLst/>
              <a:gdLst>
                <a:gd name="T0" fmla="*/ 62 w 90"/>
                <a:gd name="T1" fmla="*/ 612 h 612"/>
                <a:gd name="T2" fmla="*/ 0 w 90"/>
                <a:gd name="T3" fmla="*/ 4 h 612"/>
                <a:gd name="T4" fmla="*/ 26 w 90"/>
                <a:gd name="T5" fmla="*/ 0 h 612"/>
                <a:gd name="T6" fmla="*/ 90 w 90"/>
                <a:gd name="T7" fmla="*/ 610 h 612"/>
                <a:gd name="T8" fmla="*/ 62 w 90"/>
                <a:gd name="T9" fmla="*/ 612 h 612"/>
              </a:gdLst>
              <a:ahLst/>
              <a:cxnLst>
                <a:cxn ang="0">
                  <a:pos x="T0" y="T1"/>
                </a:cxn>
                <a:cxn ang="0">
                  <a:pos x="T2" y="T3"/>
                </a:cxn>
                <a:cxn ang="0">
                  <a:pos x="T4" y="T5"/>
                </a:cxn>
                <a:cxn ang="0">
                  <a:pos x="T6" y="T7"/>
                </a:cxn>
                <a:cxn ang="0">
                  <a:pos x="T8" y="T9"/>
                </a:cxn>
              </a:cxnLst>
              <a:rect l="0" t="0" r="r" b="b"/>
              <a:pathLst>
                <a:path w="90" h="612">
                  <a:moveTo>
                    <a:pt x="62" y="612"/>
                  </a:moveTo>
                  <a:lnTo>
                    <a:pt x="0" y="4"/>
                  </a:lnTo>
                  <a:lnTo>
                    <a:pt x="26" y="0"/>
                  </a:lnTo>
                  <a:lnTo>
                    <a:pt x="90" y="610"/>
                  </a:lnTo>
                  <a:lnTo>
                    <a:pt x="62" y="6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7" name="Freeform 7">
              <a:extLst>
                <a:ext uri="{FF2B5EF4-FFF2-40B4-BE49-F238E27FC236}">
                  <a16:creationId xmlns:a16="http://schemas.microsoft.com/office/drawing/2014/main" id="{C49FC13A-06A9-45E2-8B73-A8778FB38B6C}"/>
                </a:ext>
              </a:extLst>
            </p:cNvPr>
            <p:cNvSpPr>
              <a:spLocks/>
            </p:cNvSpPr>
            <p:nvPr/>
          </p:nvSpPr>
          <p:spPr bwMode="auto">
            <a:xfrm>
              <a:off x="5225275" y="2863041"/>
              <a:ext cx="595230" cy="263406"/>
            </a:xfrm>
            <a:custGeom>
              <a:avLst/>
              <a:gdLst>
                <a:gd name="T0" fmla="*/ 522 w 522"/>
                <a:gd name="T1" fmla="*/ 26 h 231"/>
                <a:gd name="T2" fmla="*/ 10 w 522"/>
                <a:gd name="T3" fmla="*/ 231 h 231"/>
                <a:gd name="T4" fmla="*/ 0 w 522"/>
                <a:gd name="T5" fmla="*/ 206 h 231"/>
                <a:gd name="T6" fmla="*/ 512 w 522"/>
                <a:gd name="T7" fmla="*/ 0 h 231"/>
                <a:gd name="T8" fmla="*/ 522 w 522"/>
                <a:gd name="T9" fmla="*/ 26 h 231"/>
              </a:gdLst>
              <a:ahLst/>
              <a:cxnLst>
                <a:cxn ang="0">
                  <a:pos x="T0" y="T1"/>
                </a:cxn>
                <a:cxn ang="0">
                  <a:pos x="T2" y="T3"/>
                </a:cxn>
                <a:cxn ang="0">
                  <a:pos x="T4" y="T5"/>
                </a:cxn>
                <a:cxn ang="0">
                  <a:pos x="T6" y="T7"/>
                </a:cxn>
                <a:cxn ang="0">
                  <a:pos x="T8" y="T9"/>
                </a:cxn>
              </a:cxnLst>
              <a:rect l="0" t="0" r="r" b="b"/>
              <a:pathLst>
                <a:path w="522" h="231">
                  <a:moveTo>
                    <a:pt x="522" y="26"/>
                  </a:moveTo>
                  <a:lnTo>
                    <a:pt x="10" y="231"/>
                  </a:lnTo>
                  <a:lnTo>
                    <a:pt x="0" y="206"/>
                  </a:lnTo>
                  <a:lnTo>
                    <a:pt x="512" y="0"/>
                  </a:lnTo>
                  <a:lnTo>
                    <a:pt x="52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8" name="Freeform 8">
              <a:extLst>
                <a:ext uri="{FF2B5EF4-FFF2-40B4-BE49-F238E27FC236}">
                  <a16:creationId xmlns:a16="http://schemas.microsoft.com/office/drawing/2014/main" id="{642ADA49-0AC0-4234-AF4A-77A3093B20C6}"/>
                </a:ext>
              </a:extLst>
            </p:cNvPr>
            <p:cNvSpPr>
              <a:spLocks/>
            </p:cNvSpPr>
            <p:nvPr/>
          </p:nvSpPr>
          <p:spPr bwMode="auto">
            <a:xfrm>
              <a:off x="5801120" y="2872163"/>
              <a:ext cx="360331" cy="1018277"/>
            </a:xfrm>
            <a:custGeom>
              <a:avLst/>
              <a:gdLst>
                <a:gd name="T0" fmla="*/ 24 w 316"/>
                <a:gd name="T1" fmla="*/ 0 h 893"/>
                <a:gd name="T2" fmla="*/ 316 w 316"/>
                <a:gd name="T3" fmla="*/ 884 h 893"/>
                <a:gd name="T4" fmla="*/ 290 w 316"/>
                <a:gd name="T5" fmla="*/ 893 h 893"/>
                <a:gd name="T6" fmla="*/ 0 w 316"/>
                <a:gd name="T7" fmla="*/ 9 h 893"/>
                <a:gd name="T8" fmla="*/ 24 w 316"/>
                <a:gd name="T9" fmla="*/ 0 h 893"/>
              </a:gdLst>
              <a:ahLst/>
              <a:cxnLst>
                <a:cxn ang="0">
                  <a:pos x="T0" y="T1"/>
                </a:cxn>
                <a:cxn ang="0">
                  <a:pos x="T2" y="T3"/>
                </a:cxn>
                <a:cxn ang="0">
                  <a:pos x="T4" y="T5"/>
                </a:cxn>
                <a:cxn ang="0">
                  <a:pos x="T6" y="T7"/>
                </a:cxn>
                <a:cxn ang="0">
                  <a:pos x="T8" y="T9"/>
                </a:cxn>
              </a:cxnLst>
              <a:rect l="0" t="0" r="r" b="b"/>
              <a:pathLst>
                <a:path w="316" h="893">
                  <a:moveTo>
                    <a:pt x="24" y="0"/>
                  </a:moveTo>
                  <a:lnTo>
                    <a:pt x="316" y="884"/>
                  </a:lnTo>
                  <a:lnTo>
                    <a:pt x="290" y="893"/>
                  </a:lnTo>
                  <a:lnTo>
                    <a:pt x="0" y="9"/>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9" name="Freeform 9">
              <a:extLst>
                <a:ext uri="{FF2B5EF4-FFF2-40B4-BE49-F238E27FC236}">
                  <a16:creationId xmlns:a16="http://schemas.microsoft.com/office/drawing/2014/main" id="{A87E3D43-31D1-4C69-8338-C9BB64D31B5F}"/>
                </a:ext>
              </a:extLst>
            </p:cNvPr>
            <p:cNvSpPr>
              <a:spLocks/>
            </p:cNvSpPr>
            <p:nvPr/>
          </p:nvSpPr>
          <p:spPr bwMode="auto">
            <a:xfrm>
              <a:off x="6075929" y="3884739"/>
              <a:ext cx="85522" cy="832410"/>
            </a:xfrm>
            <a:custGeom>
              <a:avLst/>
              <a:gdLst>
                <a:gd name="T0" fmla="*/ 75 w 75"/>
                <a:gd name="T1" fmla="*/ 2 h 730"/>
                <a:gd name="T2" fmla="*/ 28 w 75"/>
                <a:gd name="T3" fmla="*/ 730 h 730"/>
                <a:gd name="T4" fmla="*/ 0 w 75"/>
                <a:gd name="T5" fmla="*/ 728 h 730"/>
                <a:gd name="T6" fmla="*/ 49 w 75"/>
                <a:gd name="T7" fmla="*/ 0 h 730"/>
                <a:gd name="T8" fmla="*/ 75 w 75"/>
                <a:gd name="T9" fmla="*/ 2 h 730"/>
              </a:gdLst>
              <a:ahLst/>
              <a:cxnLst>
                <a:cxn ang="0">
                  <a:pos x="T0" y="T1"/>
                </a:cxn>
                <a:cxn ang="0">
                  <a:pos x="T2" y="T3"/>
                </a:cxn>
                <a:cxn ang="0">
                  <a:pos x="T4" y="T5"/>
                </a:cxn>
                <a:cxn ang="0">
                  <a:pos x="T6" y="T7"/>
                </a:cxn>
                <a:cxn ang="0">
                  <a:pos x="T8" y="T9"/>
                </a:cxn>
              </a:cxnLst>
              <a:rect l="0" t="0" r="r" b="b"/>
              <a:pathLst>
                <a:path w="75" h="730">
                  <a:moveTo>
                    <a:pt x="75" y="2"/>
                  </a:moveTo>
                  <a:lnTo>
                    <a:pt x="28" y="730"/>
                  </a:lnTo>
                  <a:lnTo>
                    <a:pt x="0" y="728"/>
                  </a:lnTo>
                  <a:lnTo>
                    <a:pt x="49" y="0"/>
                  </a:lnTo>
                  <a:lnTo>
                    <a:pt x="7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0" name="Freeform 10">
              <a:extLst>
                <a:ext uri="{FF2B5EF4-FFF2-40B4-BE49-F238E27FC236}">
                  <a16:creationId xmlns:a16="http://schemas.microsoft.com/office/drawing/2014/main" id="{0C7A377A-817E-410B-BF31-951A82A21BB5}"/>
                </a:ext>
              </a:extLst>
            </p:cNvPr>
            <p:cNvSpPr>
              <a:spLocks/>
            </p:cNvSpPr>
            <p:nvPr/>
          </p:nvSpPr>
          <p:spPr bwMode="auto">
            <a:xfrm>
              <a:off x="6983599" y="3092239"/>
              <a:ext cx="556461" cy="558741"/>
            </a:xfrm>
            <a:custGeom>
              <a:avLst/>
              <a:gdLst>
                <a:gd name="T0" fmla="*/ 488 w 488"/>
                <a:gd name="T1" fmla="*/ 19 h 490"/>
                <a:gd name="T2" fmla="*/ 19 w 488"/>
                <a:gd name="T3" fmla="*/ 490 h 490"/>
                <a:gd name="T4" fmla="*/ 0 w 488"/>
                <a:gd name="T5" fmla="*/ 471 h 490"/>
                <a:gd name="T6" fmla="*/ 469 w 488"/>
                <a:gd name="T7" fmla="*/ 0 h 490"/>
                <a:gd name="T8" fmla="*/ 488 w 488"/>
                <a:gd name="T9" fmla="*/ 19 h 490"/>
              </a:gdLst>
              <a:ahLst/>
              <a:cxnLst>
                <a:cxn ang="0">
                  <a:pos x="T0" y="T1"/>
                </a:cxn>
                <a:cxn ang="0">
                  <a:pos x="T2" y="T3"/>
                </a:cxn>
                <a:cxn ang="0">
                  <a:pos x="T4" y="T5"/>
                </a:cxn>
                <a:cxn ang="0">
                  <a:pos x="T6" y="T7"/>
                </a:cxn>
                <a:cxn ang="0">
                  <a:pos x="T8" y="T9"/>
                </a:cxn>
              </a:cxnLst>
              <a:rect l="0" t="0" r="r" b="b"/>
              <a:pathLst>
                <a:path w="488" h="490">
                  <a:moveTo>
                    <a:pt x="488" y="19"/>
                  </a:moveTo>
                  <a:lnTo>
                    <a:pt x="19" y="490"/>
                  </a:lnTo>
                  <a:lnTo>
                    <a:pt x="0" y="471"/>
                  </a:lnTo>
                  <a:lnTo>
                    <a:pt x="469" y="0"/>
                  </a:lnTo>
                  <a:lnTo>
                    <a:pt x="488"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1" name="Freeform 11">
              <a:extLst>
                <a:ext uri="{FF2B5EF4-FFF2-40B4-BE49-F238E27FC236}">
                  <a16:creationId xmlns:a16="http://schemas.microsoft.com/office/drawing/2014/main" id="{AC3E0FFD-4396-4234-A871-A067EB8FCC11}"/>
                </a:ext>
              </a:extLst>
            </p:cNvPr>
            <p:cNvSpPr>
              <a:spLocks/>
            </p:cNvSpPr>
            <p:nvPr/>
          </p:nvSpPr>
          <p:spPr bwMode="auto">
            <a:xfrm>
              <a:off x="6134084" y="2718224"/>
              <a:ext cx="599791" cy="1174496"/>
            </a:xfrm>
            <a:custGeom>
              <a:avLst/>
              <a:gdLst>
                <a:gd name="T0" fmla="*/ 0 w 526"/>
                <a:gd name="T1" fmla="*/ 1018 h 1030"/>
                <a:gd name="T2" fmla="*/ 502 w 526"/>
                <a:gd name="T3" fmla="*/ 0 h 1030"/>
                <a:gd name="T4" fmla="*/ 526 w 526"/>
                <a:gd name="T5" fmla="*/ 10 h 1030"/>
                <a:gd name="T6" fmla="*/ 24 w 526"/>
                <a:gd name="T7" fmla="*/ 1030 h 1030"/>
                <a:gd name="T8" fmla="*/ 0 w 526"/>
                <a:gd name="T9" fmla="*/ 1018 h 1030"/>
              </a:gdLst>
              <a:ahLst/>
              <a:cxnLst>
                <a:cxn ang="0">
                  <a:pos x="T0" y="T1"/>
                </a:cxn>
                <a:cxn ang="0">
                  <a:pos x="T2" y="T3"/>
                </a:cxn>
                <a:cxn ang="0">
                  <a:pos x="T4" y="T5"/>
                </a:cxn>
                <a:cxn ang="0">
                  <a:pos x="T6" y="T7"/>
                </a:cxn>
                <a:cxn ang="0">
                  <a:pos x="T8" y="T9"/>
                </a:cxn>
              </a:cxnLst>
              <a:rect l="0" t="0" r="r" b="b"/>
              <a:pathLst>
                <a:path w="526" h="1030">
                  <a:moveTo>
                    <a:pt x="0" y="1018"/>
                  </a:moveTo>
                  <a:lnTo>
                    <a:pt x="502" y="0"/>
                  </a:lnTo>
                  <a:lnTo>
                    <a:pt x="526" y="10"/>
                  </a:lnTo>
                  <a:lnTo>
                    <a:pt x="24" y="1030"/>
                  </a:lnTo>
                  <a:lnTo>
                    <a:pt x="0" y="10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2" name="Freeform 12">
              <a:extLst>
                <a:ext uri="{FF2B5EF4-FFF2-40B4-BE49-F238E27FC236}">
                  <a16:creationId xmlns:a16="http://schemas.microsoft.com/office/drawing/2014/main" id="{4CE60B54-FA77-4B0C-AB21-0B2C4C694318}"/>
                </a:ext>
              </a:extLst>
            </p:cNvPr>
            <p:cNvSpPr>
              <a:spLocks/>
            </p:cNvSpPr>
            <p:nvPr/>
          </p:nvSpPr>
          <p:spPr bwMode="auto">
            <a:xfrm>
              <a:off x="6143206" y="3624753"/>
              <a:ext cx="856356" cy="275950"/>
            </a:xfrm>
            <a:custGeom>
              <a:avLst/>
              <a:gdLst>
                <a:gd name="T0" fmla="*/ 0 w 751"/>
                <a:gd name="T1" fmla="*/ 216 h 242"/>
                <a:gd name="T2" fmla="*/ 742 w 751"/>
                <a:gd name="T3" fmla="*/ 0 h 242"/>
                <a:gd name="T4" fmla="*/ 751 w 751"/>
                <a:gd name="T5" fmla="*/ 26 h 242"/>
                <a:gd name="T6" fmla="*/ 7 w 751"/>
                <a:gd name="T7" fmla="*/ 242 h 242"/>
                <a:gd name="T8" fmla="*/ 0 w 751"/>
                <a:gd name="T9" fmla="*/ 216 h 242"/>
              </a:gdLst>
              <a:ahLst/>
              <a:cxnLst>
                <a:cxn ang="0">
                  <a:pos x="T0" y="T1"/>
                </a:cxn>
                <a:cxn ang="0">
                  <a:pos x="T2" y="T3"/>
                </a:cxn>
                <a:cxn ang="0">
                  <a:pos x="T4" y="T5"/>
                </a:cxn>
                <a:cxn ang="0">
                  <a:pos x="T6" y="T7"/>
                </a:cxn>
                <a:cxn ang="0">
                  <a:pos x="T8" y="T9"/>
                </a:cxn>
              </a:cxnLst>
              <a:rect l="0" t="0" r="r" b="b"/>
              <a:pathLst>
                <a:path w="751" h="242">
                  <a:moveTo>
                    <a:pt x="0" y="216"/>
                  </a:moveTo>
                  <a:lnTo>
                    <a:pt x="742" y="0"/>
                  </a:lnTo>
                  <a:lnTo>
                    <a:pt x="751" y="26"/>
                  </a:lnTo>
                  <a:lnTo>
                    <a:pt x="7" y="242"/>
                  </a:lnTo>
                  <a:lnTo>
                    <a:pt x="0"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3" name="Freeform 13">
              <a:extLst>
                <a:ext uri="{FF2B5EF4-FFF2-40B4-BE49-F238E27FC236}">
                  <a16:creationId xmlns:a16="http://schemas.microsoft.com/office/drawing/2014/main" id="{D05EF4B7-816C-4550-A207-065FC6A29502}"/>
                </a:ext>
              </a:extLst>
            </p:cNvPr>
            <p:cNvSpPr>
              <a:spLocks/>
            </p:cNvSpPr>
            <p:nvPr/>
          </p:nvSpPr>
          <p:spPr bwMode="auto">
            <a:xfrm>
              <a:off x="5803401" y="1906340"/>
              <a:ext cx="706979" cy="979507"/>
            </a:xfrm>
            <a:custGeom>
              <a:avLst/>
              <a:gdLst>
                <a:gd name="T0" fmla="*/ 620 w 620"/>
                <a:gd name="T1" fmla="*/ 15 h 859"/>
                <a:gd name="T2" fmla="*/ 21 w 620"/>
                <a:gd name="T3" fmla="*/ 859 h 859"/>
                <a:gd name="T4" fmla="*/ 0 w 620"/>
                <a:gd name="T5" fmla="*/ 844 h 859"/>
                <a:gd name="T6" fmla="*/ 597 w 620"/>
                <a:gd name="T7" fmla="*/ 0 h 859"/>
                <a:gd name="T8" fmla="*/ 620 w 620"/>
                <a:gd name="T9" fmla="*/ 15 h 859"/>
              </a:gdLst>
              <a:ahLst/>
              <a:cxnLst>
                <a:cxn ang="0">
                  <a:pos x="T0" y="T1"/>
                </a:cxn>
                <a:cxn ang="0">
                  <a:pos x="T2" y="T3"/>
                </a:cxn>
                <a:cxn ang="0">
                  <a:pos x="T4" y="T5"/>
                </a:cxn>
                <a:cxn ang="0">
                  <a:pos x="T6" y="T7"/>
                </a:cxn>
                <a:cxn ang="0">
                  <a:pos x="T8" y="T9"/>
                </a:cxn>
              </a:cxnLst>
              <a:rect l="0" t="0" r="r" b="b"/>
              <a:pathLst>
                <a:path w="620" h="859">
                  <a:moveTo>
                    <a:pt x="620" y="15"/>
                  </a:moveTo>
                  <a:lnTo>
                    <a:pt x="21" y="859"/>
                  </a:lnTo>
                  <a:lnTo>
                    <a:pt x="0" y="844"/>
                  </a:lnTo>
                  <a:lnTo>
                    <a:pt x="597" y="0"/>
                  </a:lnTo>
                  <a:lnTo>
                    <a:pt x="62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4" name="Freeform 14">
              <a:extLst>
                <a:ext uri="{FF2B5EF4-FFF2-40B4-BE49-F238E27FC236}">
                  <a16:creationId xmlns:a16="http://schemas.microsoft.com/office/drawing/2014/main" id="{329AC5ED-A4C4-499F-929C-7018006C2E8F}"/>
                </a:ext>
              </a:extLst>
            </p:cNvPr>
            <p:cNvSpPr>
              <a:spLocks/>
            </p:cNvSpPr>
            <p:nvPr/>
          </p:nvSpPr>
          <p:spPr bwMode="auto">
            <a:xfrm>
              <a:off x="6137505" y="3874476"/>
              <a:ext cx="604353" cy="574705"/>
            </a:xfrm>
            <a:custGeom>
              <a:avLst/>
              <a:gdLst>
                <a:gd name="T0" fmla="*/ 513 w 530"/>
                <a:gd name="T1" fmla="*/ 504 h 504"/>
                <a:gd name="T2" fmla="*/ 0 w 530"/>
                <a:gd name="T3" fmla="*/ 19 h 504"/>
                <a:gd name="T4" fmla="*/ 18 w 530"/>
                <a:gd name="T5" fmla="*/ 0 h 504"/>
                <a:gd name="T6" fmla="*/ 530 w 530"/>
                <a:gd name="T7" fmla="*/ 485 h 504"/>
                <a:gd name="T8" fmla="*/ 513 w 530"/>
                <a:gd name="T9" fmla="*/ 504 h 504"/>
              </a:gdLst>
              <a:ahLst/>
              <a:cxnLst>
                <a:cxn ang="0">
                  <a:pos x="T0" y="T1"/>
                </a:cxn>
                <a:cxn ang="0">
                  <a:pos x="T2" y="T3"/>
                </a:cxn>
                <a:cxn ang="0">
                  <a:pos x="T4" y="T5"/>
                </a:cxn>
                <a:cxn ang="0">
                  <a:pos x="T6" y="T7"/>
                </a:cxn>
                <a:cxn ang="0">
                  <a:pos x="T8" y="T9"/>
                </a:cxn>
              </a:cxnLst>
              <a:rect l="0" t="0" r="r" b="b"/>
              <a:pathLst>
                <a:path w="530" h="504">
                  <a:moveTo>
                    <a:pt x="513" y="504"/>
                  </a:moveTo>
                  <a:lnTo>
                    <a:pt x="0" y="19"/>
                  </a:lnTo>
                  <a:lnTo>
                    <a:pt x="18" y="0"/>
                  </a:lnTo>
                  <a:lnTo>
                    <a:pt x="530" y="485"/>
                  </a:lnTo>
                  <a:lnTo>
                    <a:pt x="513" y="5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5" name="Freeform 15">
              <a:extLst>
                <a:ext uri="{FF2B5EF4-FFF2-40B4-BE49-F238E27FC236}">
                  <a16:creationId xmlns:a16="http://schemas.microsoft.com/office/drawing/2014/main" id="{5BBC0596-1458-4092-8052-6710B3F10E3C}"/>
                </a:ext>
              </a:extLst>
            </p:cNvPr>
            <p:cNvSpPr>
              <a:spLocks/>
            </p:cNvSpPr>
            <p:nvPr/>
          </p:nvSpPr>
          <p:spPr bwMode="auto">
            <a:xfrm>
              <a:off x="7314282" y="2345350"/>
              <a:ext cx="229198" cy="760572"/>
            </a:xfrm>
            <a:custGeom>
              <a:avLst/>
              <a:gdLst>
                <a:gd name="T0" fmla="*/ 26 w 201"/>
                <a:gd name="T1" fmla="*/ 0 h 667"/>
                <a:gd name="T2" fmla="*/ 201 w 201"/>
                <a:gd name="T3" fmla="*/ 660 h 667"/>
                <a:gd name="T4" fmla="*/ 175 w 201"/>
                <a:gd name="T5" fmla="*/ 667 h 667"/>
                <a:gd name="T6" fmla="*/ 0 w 201"/>
                <a:gd name="T7" fmla="*/ 7 h 667"/>
                <a:gd name="T8" fmla="*/ 26 w 201"/>
                <a:gd name="T9" fmla="*/ 0 h 667"/>
              </a:gdLst>
              <a:ahLst/>
              <a:cxnLst>
                <a:cxn ang="0">
                  <a:pos x="T0" y="T1"/>
                </a:cxn>
                <a:cxn ang="0">
                  <a:pos x="T2" y="T3"/>
                </a:cxn>
                <a:cxn ang="0">
                  <a:pos x="T4" y="T5"/>
                </a:cxn>
                <a:cxn ang="0">
                  <a:pos x="T6" y="T7"/>
                </a:cxn>
                <a:cxn ang="0">
                  <a:pos x="T8" y="T9"/>
                </a:cxn>
              </a:cxnLst>
              <a:rect l="0" t="0" r="r" b="b"/>
              <a:pathLst>
                <a:path w="201" h="667">
                  <a:moveTo>
                    <a:pt x="26" y="0"/>
                  </a:moveTo>
                  <a:lnTo>
                    <a:pt x="201" y="660"/>
                  </a:lnTo>
                  <a:lnTo>
                    <a:pt x="175" y="667"/>
                  </a:lnTo>
                  <a:lnTo>
                    <a:pt x="0" y="7"/>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6" name="Freeform 16">
              <a:extLst>
                <a:ext uri="{FF2B5EF4-FFF2-40B4-BE49-F238E27FC236}">
                  <a16:creationId xmlns:a16="http://schemas.microsoft.com/office/drawing/2014/main" id="{D4EA37CB-70FF-413F-BA21-CF7B9C9E0DF2}"/>
                </a:ext>
              </a:extLst>
            </p:cNvPr>
            <p:cNvSpPr>
              <a:spLocks/>
            </p:cNvSpPr>
            <p:nvPr/>
          </p:nvSpPr>
          <p:spPr bwMode="auto">
            <a:xfrm>
              <a:off x="6720192" y="4429796"/>
              <a:ext cx="360331" cy="443572"/>
            </a:xfrm>
            <a:custGeom>
              <a:avLst/>
              <a:gdLst>
                <a:gd name="T0" fmla="*/ 295 w 316"/>
                <a:gd name="T1" fmla="*/ 389 h 389"/>
                <a:gd name="T2" fmla="*/ 0 w 316"/>
                <a:gd name="T3" fmla="*/ 15 h 389"/>
                <a:gd name="T4" fmla="*/ 21 w 316"/>
                <a:gd name="T5" fmla="*/ 0 h 389"/>
                <a:gd name="T6" fmla="*/ 316 w 316"/>
                <a:gd name="T7" fmla="*/ 373 h 389"/>
                <a:gd name="T8" fmla="*/ 295 w 316"/>
                <a:gd name="T9" fmla="*/ 389 h 389"/>
              </a:gdLst>
              <a:ahLst/>
              <a:cxnLst>
                <a:cxn ang="0">
                  <a:pos x="T0" y="T1"/>
                </a:cxn>
                <a:cxn ang="0">
                  <a:pos x="T2" y="T3"/>
                </a:cxn>
                <a:cxn ang="0">
                  <a:pos x="T4" y="T5"/>
                </a:cxn>
                <a:cxn ang="0">
                  <a:pos x="T6" y="T7"/>
                </a:cxn>
                <a:cxn ang="0">
                  <a:pos x="T8" y="T9"/>
                </a:cxn>
              </a:cxnLst>
              <a:rect l="0" t="0" r="r" b="b"/>
              <a:pathLst>
                <a:path w="316" h="389">
                  <a:moveTo>
                    <a:pt x="295" y="389"/>
                  </a:moveTo>
                  <a:lnTo>
                    <a:pt x="0" y="15"/>
                  </a:lnTo>
                  <a:lnTo>
                    <a:pt x="21" y="0"/>
                  </a:lnTo>
                  <a:lnTo>
                    <a:pt x="316" y="373"/>
                  </a:lnTo>
                  <a:lnTo>
                    <a:pt x="295"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7" name="Freeform 17">
              <a:extLst>
                <a:ext uri="{FF2B5EF4-FFF2-40B4-BE49-F238E27FC236}">
                  <a16:creationId xmlns:a16="http://schemas.microsoft.com/office/drawing/2014/main" id="{2E205782-EA6F-4BBC-B85A-E1837DCBDD62}"/>
                </a:ext>
              </a:extLst>
            </p:cNvPr>
            <p:cNvSpPr>
              <a:spLocks/>
            </p:cNvSpPr>
            <p:nvPr/>
          </p:nvSpPr>
          <p:spPr bwMode="auto">
            <a:xfrm>
              <a:off x="5421404" y="3791235"/>
              <a:ext cx="728644" cy="109468"/>
            </a:xfrm>
            <a:custGeom>
              <a:avLst/>
              <a:gdLst>
                <a:gd name="T0" fmla="*/ 1 w 639"/>
                <a:gd name="T1" fmla="*/ 0 h 96"/>
                <a:gd name="T2" fmla="*/ 639 w 639"/>
                <a:gd name="T3" fmla="*/ 70 h 96"/>
                <a:gd name="T4" fmla="*/ 635 w 639"/>
                <a:gd name="T5" fmla="*/ 96 h 96"/>
                <a:gd name="T6" fmla="*/ 0 w 639"/>
                <a:gd name="T7" fmla="*/ 26 h 96"/>
                <a:gd name="T8" fmla="*/ 1 w 639"/>
                <a:gd name="T9" fmla="*/ 0 h 96"/>
              </a:gdLst>
              <a:ahLst/>
              <a:cxnLst>
                <a:cxn ang="0">
                  <a:pos x="T0" y="T1"/>
                </a:cxn>
                <a:cxn ang="0">
                  <a:pos x="T2" y="T3"/>
                </a:cxn>
                <a:cxn ang="0">
                  <a:pos x="T4" y="T5"/>
                </a:cxn>
                <a:cxn ang="0">
                  <a:pos x="T6" y="T7"/>
                </a:cxn>
                <a:cxn ang="0">
                  <a:pos x="T8" y="T9"/>
                </a:cxn>
              </a:cxnLst>
              <a:rect l="0" t="0" r="r" b="b"/>
              <a:pathLst>
                <a:path w="639" h="96">
                  <a:moveTo>
                    <a:pt x="1" y="0"/>
                  </a:moveTo>
                  <a:lnTo>
                    <a:pt x="639" y="70"/>
                  </a:lnTo>
                  <a:lnTo>
                    <a:pt x="635" y="96"/>
                  </a:lnTo>
                  <a:lnTo>
                    <a:pt x="0" y="26"/>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8" name="Freeform 18">
              <a:extLst>
                <a:ext uri="{FF2B5EF4-FFF2-40B4-BE49-F238E27FC236}">
                  <a16:creationId xmlns:a16="http://schemas.microsoft.com/office/drawing/2014/main" id="{DAFDB83D-9EB8-4268-A687-10C844C063EA}"/>
                </a:ext>
              </a:extLst>
            </p:cNvPr>
            <p:cNvSpPr>
              <a:spLocks/>
            </p:cNvSpPr>
            <p:nvPr/>
          </p:nvSpPr>
          <p:spPr bwMode="auto">
            <a:xfrm>
              <a:off x="6706509" y="1998703"/>
              <a:ext cx="354630" cy="730924"/>
            </a:xfrm>
            <a:custGeom>
              <a:avLst/>
              <a:gdLst>
                <a:gd name="T0" fmla="*/ 311 w 311"/>
                <a:gd name="T1" fmla="*/ 12 h 641"/>
                <a:gd name="T2" fmla="*/ 24 w 311"/>
                <a:gd name="T3" fmla="*/ 641 h 641"/>
                <a:gd name="T4" fmla="*/ 0 w 311"/>
                <a:gd name="T5" fmla="*/ 631 h 641"/>
                <a:gd name="T6" fmla="*/ 286 w 311"/>
                <a:gd name="T7" fmla="*/ 0 h 641"/>
                <a:gd name="T8" fmla="*/ 311 w 311"/>
                <a:gd name="T9" fmla="*/ 12 h 641"/>
              </a:gdLst>
              <a:ahLst/>
              <a:cxnLst>
                <a:cxn ang="0">
                  <a:pos x="T0" y="T1"/>
                </a:cxn>
                <a:cxn ang="0">
                  <a:pos x="T2" y="T3"/>
                </a:cxn>
                <a:cxn ang="0">
                  <a:pos x="T4" y="T5"/>
                </a:cxn>
                <a:cxn ang="0">
                  <a:pos x="T6" y="T7"/>
                </a:cxn>
                <a:cxn ang="0">
                  <a:pos x="T8" y="T9"/>
                </a:cxn>
              </a:cxnLst>
              <a:rect l="0" t="0" r="r" b="b"/>
              <a:pathLst>
                <a:path w="311" h="641">
                  <a:moveTo>
                    <a:pt x="311" y="12"/>
                  </a:moveTo>
                  <a:lnTo>
                    <a:pt x="24" y="641"/>
                  </a:lnTo>
                  <a:lnTo>
                    <a:pt x="0" y="631"/>
                  </a:lnTo>
                  <a:lnTo>
                    <a:pt x="286" y="0"/>
                  </a:lnTo>
                  <a:lnTo>
                    <a:pt x="311"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9" name="Freeform 19">
              <a:extLst>
                <a:ext uri="{FF2B5EF4-FFF2-40B4-BE49-F238E27FC236}">
                  <a16:creationId xmlns:a16="http://schemas.microsoft.com/office/drawing/2014/main" id="{906FC3A2-0087-4ED1-AB47-76CDD5067DD9}"/>
                </a:ext>
              </a:extLst>
            </p:cNvPr>
            <p:cNvSpPr>
              <a:spLocks/>
            </p:cNvSpPr>
            <p:nvPr/>
          </p:nvSpPr>
          <p:spPr bwMode="auto">
            <a:xfrm>
              <a:off x="6131804" y="3126447"/>
              <a:ext cx="109468" cy="761712"/>
            </a:xfrm>
            <a:custGeom>
              <a:avLst/>
              <a:gdLst>
                <a:gd name="T0" fmla="*/ 96 w 96"/>
                <a:gd name="T1" fmla="*/ 1 h 668"/>
                <a:gd name="T2" fmla="*/ 26 w 96"/>
                <a:gd name="T3" fmla="*/ 668 h 668"/>
                <a:gd name="T4" fmla="*/ 0 w 96"/>
                <a:gd name="T5" fmla="*/ 665 h 668"/>
                <a:gd name="T6" fmla="*/ 70 w 96"/>
                <a:gd name="T7" fmla="*/ 0 h 668"/>
                <a:gd name="T8" fmla="*/ 96 w 96"/>
                <a:gd name="T9" fmla="*/ 1 h 668"/>
              </a:gdLst>
              <a:ahLst/>
              <a:cxnLst>
                <a:cxn ang="0">
                  <a:pos x="T0" y="T1"/>
                </a:cxn>
                <a:cxn ang="0">
                  <a:pos x="T2" y="T3"/>
                </a:cxn>
                <a:cxn ang="0">
                  <a:pos x="T4" y="T5"/>
                </a:cxn>
                <a:cxn ang="0">
                  <a:pos x="T6" y="T7"/>
                </a:cxn>
                <a:cxn ang="0">
                  <a:pos x="T8" y="T9"/>
                </a:cxn>
              </a:cxnLst>
              <a:rect l="0" t="0" r="r" b="b"/>
              <a:pathLst>
                <a:path w="96" h="668">
                  <a:moveTo>
                    <a:pt x="96" y="1"/>
                  </a:moveTo>
                  <a:lnTo>
                    <a:pt x="26" y="668"/>
                  </a:lnTo>
                  <a:lnTo>
                    <a:pt x="0" y="665"/>
                  </a:lnTo>
                  <a:lnTo>
                    <a:pt x="70" y="0"/>
                  </a:lnTo>
                  <a:lnTo>
                    <a:pt x="9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30" name="Freeform 20">
              <a:extLst>
                <a:ext uri="{FF2B5EF4-FFF2-40B4-BE49-F238E27FC236}">
                  <a16:creationId xmlns:a16="http://schemas.microsoft.com/office/drawing/2014/main" id="{4AF90E3C-3C23-4AE0-B9C0-CC593F9F971F}"/>
                </a:ext>
              </a:extLst>
            </p:cNvPr>
            <p:cNvSpPr>
              <a:spLocks/>
            </p:cNvSpPr>
            <p:nvPr/>
          </p:nvSpPr>
          <p:spPr bwMode="auto">
            <a:xfrm>
              <a:off x="6139786" y="1853886"/>
              <a:ext cx="358050" cy="75259"/>
            </a:xfrm>
            <a:custGeom>
              <a:avLst/>
              <a:gdLst>
                <a:gd name="T0" fmla="*/ 3 w 314"/>
                <a:gd name="T1" fmla="*/ 0 h 66"/>
                <a:gd name="T2" fmla="*/ 314 w 314"/>
                <a:gd name="T3" fmla="*/ 40 h 66"/>
                <a:gd name="T4" fmla="*/ 311 w 314"/>
                <a:gd name="T5" fmla="*/ 66 h 66"/>
                <a:gd name="T6" fmla="*/ 0 w 314"/>
                <a:gd name="T7" fmla="*/ 27 h 66"/>
                <a:gd name="T8" fmla="*/ 3 w 314"/>
                <a:gd name="T9" fmla="*/ 0 h 66"/>
              </a:gdLst>
              <a:ahLst/>
              <a:cxnLst>
                <a:cxn ang="0">
                  <a:pos x="T0" y="T1"/>
                </a:cxn>
                <a:cxn ang="0">
                  <a:pos x="T2" y="T3"/>
                </a:cxn>
                <a:cxn ang="0">
                  <a:pos x="T4" y="T5"/>
                </a:cxn>
                <a:cxn ang="0">
                  <a:pos x="T6" y="T7"/>
                </a:cxn>
                <a:cxn ang="0">
                  <a:pos x="T8" y="T9"/>
                </a:cxn>
              </a:cxnLst>
              <a:rect l="0" t="0" r="r" b="b"/>
              <a:pathLst>
                <a:path w="314" h="66">
                  <a:moveTo>
                    <a:pt x="3" y="0"/>
                  </a:moveTo>
                  <a:lnTo>
                    <a:pt x="314" y="40"/>
                  </a:lnTo>
                  <a:lnTo>
                    <a:pt x="311" y="66"/>
                  </a:lnTo>
                  <a:lnTo>
                    <a:pt x="0" y="27"/>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31" name="Freeform 21">
              <a:extLst>
                <a:ext uri="{FF2B5EF4-FFF2-40B4-BE49-F238E27FC236}">
                  <a16:creationId xmlns:a16="http://schemas.microsoft.com/office/drawing/2014/main" id="{63DC70F3-E3DA-42E3-B1C6-15D80E91464D}"/>
                </a:ext>
              </a:extLst>
            </p:cNvPr>
            <p:cNvSpPr>
              <a:spLocks/>
            </p:cNvSpPr>
            <p:nvPr/>
          </p:nvSpPr>
          <p:spPr bwMode="auto">
            <a:xfrm>
              <a:off x="6916322" y="3639577"/>
              <a:ext cx="92363" cy="454975"/>
            </a:xfrm>
            <a:custGeom>
              <a:avLst/>
              <a:gdLst>
                <a:gd name="T0" fmla="*/ 0 w 81"/>
                <a:gd name="T1" fmla="*/ 396 h 399"/>
                <a:gd name="T2" fmla="*/ 55 w 81"/>
                <a:gd name="T3" fmla="*/ 0 h 399"/>
                <a:gd name="T4" fmla="*/ 81 w 81"/>
                <a:gd name="T5" fmla="*/ 3 h 399"/>
                <a:gd name="T6" fmla="*/ 26 w 81"/>
                <a:gd name="T7" fmla="*/ 399 h 399"/>
                <a:gd name="T8" fmla="*/ 0 w 81"/>
                <a:gd name="T9" fmla="*/ 396 h 399"/>
              </a:gdLst>
              <a:ahLst/>
              <a:cxnLst>
                <a:cxn ang="0">
                  <a:pos x="T0" y="T1"/>
                </a:cxn>
                <a:cxn ang="0">
                  <a:pos x="T2" y="T3"/>
                </a:cxn>
                <a:cxn ang="0">
                  <a:pos x="T4" y="T5"/>
                </a:cxn>
                <a:cxn ang="0">
                  <a:pos x="T6" y="T7"/>
                </a:cxn>
                <a:cxn ang="0">
                  <a:pos x="T8" y="T9"/>
                </a:cxn>
              </a:cxnLst>
              <a:rect l="0" t="0" r="r" b="b"/>
              <a:pathLst>
                <a:path w="81" h="399">
                  <a:moveTo>
                    <a:pt x="0" y="396"/>
                  </a:moveTo>
                  <a:lnTo>
                    <a:pt x="55" y="0"/>
                  </a:lnTo>
                  <a:lnTo>
                    <a:pt x="81" y="3"/>
                  </a:lnTo>
                  <a:lnTo>
                    <a:pt x="26" y="399"/>
                  </a:lnTo>
                  <a:lnTo>
                    <a:pt x="0" y="3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32" name="Freeform 22">
              <a:extLst>
                <a:ext uri="{FF2B5EF4-FFF2-40B4-BE49-F238E27FC236}">
                  <a16:creationId xmlns:a16="http://schemas.microsoft.com/office/drawing/2014/main" id="{609428B4-5FE1-4B73-88FA-49152F51400C}"/>
                </a:ext>
              </a:extLst>
            </p:cNvPr>
            <p:cNvSpPr>
              <a:spLocks/>
            </p:cNvSpPr>
            <p:nvPr/>
          </p:nvSpPr>
          <p:spPr bwMode="auto">
            <a:xfrm>
              <a:off x="6985879" y="3627034"/>
              <a:ext cx="486903" cy="324982"/>
            </a:xfrm>
            <a:custGeom>
              <a:avLst/>
              <a:gdLst>
                <a:gd name="T0" fmla="*/ 413 w 427"/>
                <a:gd name="T1" fmla="*/ 285 h 285"/>
                <a:gd name="T2" fmla="*/ 0 w 427"/>
                <a:gd name="T3" fmla="*/ 23 h 285"/>
                <a:gd name="T4" fmla="*/ 15 w 427"/>
                <a:gd name="T5" fmla="*/ 0 h 285"/>
                <a:gd name="T6" fmla="*/ 427 w 427"/>
                <a:gd name="T7" fmla="*/ 262 h 285"/>
                <a:gd name="T8" fmla="*/ 413 w 427"/>
                <a:gd name="T9" fmla="*/ 285 h 285"/>
              </a:gdLst>
              <a:ahLst/>
              <a:cxnLst>
                <a:cxn ang="0">
                  <a:pos x="T0" y="T1"/>
                </a:cxn>
                <a:cxn ang="0">
                  <a:pos x="T2" y="T3"/>
                </a:cxn>
                <a:cxn ang="0">
                  <a:pos x="T4" y="T5"/>
                </a:cxn>
                <a:cxn ang="0">
                  <a:pos x="T6" y="T7"/>
                </a:cxn>
                <a:cxn ang="0">
                  <a:pos x="T8" y="T9"/>
                </a:cxn>
              </a:cxnLst>
              <a:rect l="0" t="0" r="r" b="b"/>
              <a:pathLst>
                <a:path w="427" h="285">
                  <a:moveTo>
                    <a:pt x="413" y="285"/>
                  </a:moveTo>
                  <a:lnTo>
                    <a:pt x="0" y="23"/>
                  </a:lnTo>
                  <a:lnTo>
                    <a:pt x="15" y="0"/>
                  </a:lnTo>
                  <a:lnTo>
                    <a:pt x="427" y="262"/>
                  </a:lnTo>
                  <a:lnTo>
                    <a:pt x="413"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33" name="Freeform 23">
              <a:extLst>
                <a:ext uri="{FF2B5EF4-FFF2-40B4-BE49-F238E27FC236}">
                  <a16:creationId xmlns:a16="http://schemas.microsoft.com/office/drawing/2014/main" id="{DF260194-4CCC-4AA0-927A-54F2175D6E3A}"/>
                </a:ext>
              </a:extLst>
            </p:cNvPr>
            <p:cNvSpPr>
              <a:spLocks/>
            </p:cNvSpPr>
            <p:nvPr/>
          </p:nvSpPr>
          <p:spPr bwMode="auto">
            <a:xfrm>
              <a:off x="5222994" y="3100221"/>
              <a:ext cx="439011" cy="306737"/>
            </a:xfrm>
            <a:custGeom>
              <a:avLst/>
              <a:gdLst>
                <a:gd name="T0" fmla="*/ 14 w 385"/>
                <a:gd name="T1" fmla="*/ 0 h 269"/>
                <a:gd name="T2" fmla="*/ 385 w 385"/>
                <a:gd name="T3" fmla="*/ 247 h 269"/>
                <a:gd name="T4" fmla="*/ 372 w 385"/>
                <a:gd name="T5" fmla="*/ 269 h 269"/>
                <a:gd name="T6" fmla="*/ 0 w 385"/>
                <a:gd name="T7" fmla="*/ 21 h 269"/>
                <a:gd name="T8" fmla="*/ 14 w 385"/>
                <a:gd name="T9" fmla="*/ 0 h 269"/>
              </a:gdLst>
              <a:ahLst/>
              <a:cxnLst>
                <a:cxn ang="0">
                  <a:pos x="T0" y="T1"/>
                </a:cxn>
                <a:cxn ang="0">
                  <a:pos x="T2" y="T3"/>
                </a:cxn>
                <a:cxn ang="0">
                  <a:pos x="T4" y="T5"/>
                </a:cxn>
                <a:cxn ang="0">
                  <a:pos x="T6" y="T7"/>
                </a:cxn>
                <a:cxn ang="0">
                  <a:pos x="T8" y="T9"/>
                </a:cxn>
              </a:cxnLst>
              <a:rect l="0" t="0" r="r" b="b"/>
              <a:pathLst>
                <a:path w="385" h="269">
                  <a:moveTo>
                    <a:pt x="14" y="0"/>
                  </a:moveTo>
                  <a:lnTo>
                    <a:pt x="385" y="247"/>
                  </a:lnTo>
                  <a:lnTo>
                    <a:pt x="372" y="269"/>
                  </a:lnTo>
                  <a:lnTo>
                    <a:pt x="0" y="21"/>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34" name="Freeform 24">
              <a:extLst>
                <a:ext uri="{FF2B5EF4-FFF2-40B4-BE49-F238E27FC236}">
                  <a16:creationId xmlns:a16="http://schemas.microsoft.com/office/drawing/2014/main" id="{1C6B1F01-49CD-454E-A5B7-BCCF772E0798}"/>
                </a:ext>
              </a:extLst>
            </p:cNvPr>
            <p:cNvSpPr>
              <a:spLocks/>
            </p:cNvSpPr>
            <p:nvPr/>
          </p:nvSpPr>
          <p:spPr bwMode="auto">
            <a:xfrm>
              <a:off x="5254922" y="2170886"/>
              <a:ext cx="497166" cy="388838"/>
            </a:xfrm>
            <a:custGeom>
              <a:avLst/>
              <a:gdLst>
                <a:gd name="T0" fmla="*/ 0 w 436"/>
                <a:gd name="T1" fmla="*/ 320 h 341"/>
                <a:gd name="T2" fmla="*/ 420 w 436"/>
                <a:gd name="T3" fmla="*/ 0 h 341"/>
                <a:gd name="T4" fmla="*/ 436 w 436"/>
                <a:gd name="T5" fmla="*/ 21 h 341"/>
                <a:gd name="T6" fmla="*/ 15 w 436"/>
                <a:gd name="T7" fmla="*/ 341 h 341"/>
                <a:gd name="T8" fmla="*/ 0 w 436"/>
                <a:gd name="T9" fmla="*/ 320 h 341"/>
              </a:gdLst>
              <a:ahLst/>
              <a:cxnLst>
                <a:cxn ang="0">
                  <a:pos x="T0" y="T1"/>
                </a:cxn>
                <a:cxn ang="0">
                  <a:pos x="T2" y="T3"/>
                </a:cxn>
                <a:cxn ang="0">
                  <a:pos x="T4" y="T5"/>
                </a:cxn>
                <a:cxn ang="0">
                  <a:pos x="T6" y="T7"/>
                </a:cxn>
                <a:cxn ang="0">
                  <a:pos x="T8" y="T9"/>
                </a:cxn>
              </a:cxnLst>
              <a:rect l="0" t="0" r="r" b="b"/>
              <a:pathLst>
                <a:path w="436" h="341">
                  <a:moveTo>
                    <a:pt x="0" y="320"/>
                  </a:moveTo>
                  <a:lnTo>
                    <a:pt x="420" y="0"/>
                  </a:lnTo>
                  <a:lnTo>
                    <a:pt x="436" y="21"/>
                  </a:lnTo>
                  <a:lnTo>
                    <a:pt x="15" y="341"/>
                  </a:lnTo>
                  <a:lnTo>
                    <a:pt x="0"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35" name="Freeform 25">
              <a:extLst>
                <a:ext uri="{FF2B5EF4-FFF2-40B4-BE49-F238E27FC236}">
                  <a16:creationId xmlns:a16="http://schemas.microsoft.com/office/drawing/2014/main" id="{B172E3EC-46DC-4BF1-98F7-5FD3312C3712}"/>
                </a:ext>
              </a:extLst>
            </p:cNvPr>
            <p:cNvSpPr>
              <a:spLocks/>
            </p:cNvSpPr>
            <p:nvPr/>
          </p:nvSpPr>
          <p:spPr bwMode="auto">
            <a:xfrm>
              <a:off x="5173962" y="3522127"/>
              <a:ext cx="258845" cy="293054"/>
            </a:xfrm>
            <a:custGeom>
              <a:avLst/>
              <a:gdLst>
                <a:gd name="T0" fmla="*/ 20 w 227"/>
                <a:gd name="T1" fmla="*/ 0 h 257"/>
                <a:gd name="T2" fmla="*/ 227 w 227"/>
                <a:gd name="T3" fmla="*/ 240 h 257"/>
                <a:gd name="T4" fmla="*/ 208 w 227"/>
                <a:gd name="T5" fmla="*/ 257 h 257"/>
                <a:gd name="T6" fmla="*/ 0 w 227"/>
                <a:gd name="T7" fmla="*/ 17 h 257"/>
                <a:gd name="T8" fmla="*/ 20 w 227"/>
                <a:gd name="T9" fmla="*/ 0 h 257"/>
              </a:gdLst>
              <a:ahLst/>
              <a:cxnLst>
                <a:cxn ang="0">
                  <a:pos x="T0" y="T1"/>
                </a:cxn>
                <a:cxn ang="0">
                  <a:pos x="T2" y="T3"/>
                </a:cxn>
                <a:cxn ang="0">
                  <a:pos x="T4" y="T5"/>
                </a:cxn>
                <a:cxn ang="0">
                  <a:pos x="T6" y="T7"/>
                </a:cxn>
                <a:cxn ang="0">
                  <a:pos x="T8" y="T9"/>
                </a:cxn>
              </a:cxnLst>
              <a:rect l="0" t="0" r="r" b="b"/>
              <a:pathLst>
                <a:path w="227" h="257">
                  <a:moveTo>
                    <a:pt x="20" y="0"/>
                  </a:moveTo>
                  <a:lnTo>
                    <a:pt x="227" y="240"/>
                  </a:lnTo>
                  <a:lnTo>
                    <a:pt x="208" y="257"/>
                  </a:lnTo>
                  <a:lnTo>
                    <a:pt x="0" y="17"/>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36" name="Freeform 26">
              <a:extLst>
                <a:ext uri="{FF2B5EF4-FFF2-40B4-BE49-F238E27FC236}">
                  <a16:creationId xmlns:a16="http://schemas.microsoft.com/office/drawing/2014/main" id="{9011B1E1-31B8-4764-B1EE-2261DCFD00EC}"/>
                </a:ext>
              </a:extLst>
            </p:cNvPr>
            <p:cNvSpPr>
              <a:spLocks/>
            </p:cNvSpPr>
            <p:nvPr/>
          </p:nvSpPr>
          <p:spPr bwMode="auto">
            <a:xfrm>
              <a:off x="6685984" y="4437778"/>
              <a:ext cx="61576" cy="683032"/>
            </a:xfrm>
            <a:custGeom>
              <a:avLst/>
              <a:gdLst>
                <a:gd name="T0" fmla="*/ 0 w 54"/>
                <a:gd name="T1" fmla="*/ 597 h 599"/>
                <a:gd name="T2" fmla="*/ 26 w 54"/>
                <a:gd name="T3" fmla="*/ 0 h 599"/>
                <a:gd name="T4" fmla="*/ 54 w 54"/>
                <a:gd name="T5" fmla="*/ 1 h 599"/>
                <a:gd name="T6" fmla="*/ 26 w 54"/>
                <a:gd name="T7" fmla="*/ 599 h 599"/>
                <a:gd name="T8" fmla="*/ 0 w 54"/>
                <a:gd name="T9" fmla="*/ 597 h 599"/>
              </a:gdLst>
              <a:ahLst/>
              <a:cxnLst>
                <a:cxn ang="0">
                  <a:pos x="T0" y="T1"/>
                </a:cxn>
                <a:cxn ang="0">
                  <a:pos x="T2" y="T3"/>
                </a:cxn>
                <a:cxn ang="0">
                  <a:pos x="T4" y="T5"/>
                </a:cxn>
                <a:cxn ang="0">
                  <a:pos x="T6" y="T7"/>
                </a:cxn>
                <a:cxn ang="0">
                  <a:pos x="T8" y="T9"/>
                </a:cxn>
              </a:cxnLst>
              <a:rect l="0" t="0" r="r" b="b"/>
              <a:pathLst>
                <a:path w="54" h="599">
                  <a:moveTo>
                    <a:pt x="0" y="597"/>
                  </a:moveTo>
                  <a:lnTo>
                    <a:pt x="26" y="0"/>
                  </a:lnTo>
                  <a:lnTo>
                    <a:pt x="54" y="1"/>
                  </a:lnTo>
                  <a:lnTo>
                    <a:pt x="26" y="599"/>
                  </a:lnTo>
                  <a:lnTo>
                    <a:pt x="0" y="5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37" name="Freeform 27">
              <a:extLst>
                <a:ext uri="{FF2B5EF4-FFF2-40B4-BE49-F238E27FC236}">
                  <a16:creationId xmlns:a16="http://schemas.microsoft.com/office/drawing/2014/main" id="{66216133-1286-4DB6-9F2F-1AF427E2172D}"/>
                </a:ext>
              </a:extLst>
            </p:cNvPr>
            <p:cNvSpPr>
              <a:spLocks/>
            </p:cNvSpPr>
            <p:nvPr/>
          </p:nvSpPr>
          <p:spPr bwMode="auto">
            <a:xfrm>
              <a:off x="5573063" y="3874476"/>
              <a:ext cx="584968" cy="523392"/>
            </a:xfrm>
            <a:custGeom>
              <a:avLst/>
              <a:gdLst>
                <a:gd name="T0" fmla="*/ 513 w 513"/>
                <a:gd name="T1" fmla="*/ 19 h 459"/>
                <a:gd name="T2" fmla="*/ 18 w 513"/>
                <a:gd name="T3" fmla="*/ 459 h 459"/>
                <a:gd name="T4" fmla="*/ 0 w 513"/>
                <a:gd name="T5" fmla="*/ 438 h 459"/>
                <a:gd name="T6" fmla="*/ 495 w 513"/>
                <a:gd name="T7" fmla="*/ 0 h 459"/>
                <a:gd name="T8" fmla="*/ 513 w 513"/>
                <a:gd name="T9" fmla="*/ 19 h 459"/>
              </a:gdLst>
              <a:ahLst/>
              <a:cxnLst>
                <a:cxn ang="0">
                  <a:pos x="T0" y="T1"/>
                </a:cxn>
                <a:cxn ang="0">
                  <a:pos x="T2" y="T3"/>
                </a:cxn>
                <a:cxn ang="0">
                  <a:pos x="T4" y="T5"/>
                </a:cxn>
                <a:cxn ang="0">
                  <a:pos x="T6" y="T7"/>
                </a:cxn>
                <a:cxn ang="0">
                  <a:pos x="T8" y="T9"/>
                </a:cxn>
              </a:cxnLst>
              <a:rect l="0" t="0" r="r" b="b"/>
              <a:pathLst>
                <a:path w="513" h="459">
                  <a:moveTo>
                    <a:pt x="513" y="19"/>
                  </a:moveTo>
                  <a:lnTo>
                    <a:pt x="18" y="459"/>
                  </a:lnTo>
                  <a:lnTo>
                    <a:pt x="0" y="438"/>
                  </a:lnTo>
                  <a:lnTo>
                    <a:pt x="495" y="0"/>
                  </a:lnTo>
                  <a:lnTo>
                    <a:pt x="51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38" name="Freeform 28">
              <a:extLst>
                <a:ext uri="{FF2B5EF4-FFF2-40B4-BE49-F238E27FC236}">
                  <a16:creationId xmlns:a16="http://schemas.microsoft.com/office/drawing/2014/main" id="{BD56A712-194C-425A-A6A8-1EDE39D140AE}"/>
                </a:ext>
              </a:extLst>
            </p:cNvPr>
            <p:cNvSpPr>
              <a:spLocks/>
            </p:cNvSpPr>
            <p:nvPr/>
          </p:nvSpPr>
          <p:spPr bwMode="auto">
            <a:xfrm>
              <a:off x="5860415" y="4709167"/>
              <a:ext cx="245162" cy="427608"/>
            </a:xfrm>
            <a:custGeom>
              <a:avLst/>
              <a:gdLst>
                <a:gd name="T0" fmla="*/ 215 w 215"/>
                <a:gd name="T1" fmla="*/ 12 h 375"/>
                <a:gd name="T2" fmla="*/ 24 w 215"/>
                <a:gd name="T3" fmla="*/ 375 h 375"/>
                <a:gd name="T4" fmla="*/ 0 w 215"/>
                <a:gd name="T5" fmla="*/ 363 h 375"/>
                <a:gd name="T6" fmla="*/ 191 w 215"/>
                <a:gd name="T7" fmla="*/ 0 h 375"/>
                <a:gd name="T8" fmla="*/ 215 w 215"/>
                <a:gd name="T9" fmla="*/ 12 h 375"/>
              </a:gdLst>
              <a:ahLst/>
              <a:cxnLst>
                <a:cxn ang="0">
                  <a:pos x="T0" y="T1"/>
                </a:cxn>
                <a:cxn ang="0">
                  <a:pos x="T2" y="T3"/>
                </a:cxn>
                <a:cxn ang="0">
                  <a:pos x="T4" y="T5"/>
                </a:cxn>
                <a:cxn ang="0">
                  <a:pos x="T6" y="T7"/>
                </a:cxn>
                <a:cxn ang="0">
                  <a:pos x="T8" y="T9"/>
                </a:cxn>
              </a:cxnLst>
              <a:rect l="0" t="0" r="r" b="b"/>
              <a:pathLst>
                <a:path w="215" h="375">
                  <a:moveTo>
                    <a:pt x="215" y="12"/>
                  </a:moveTo>
                  <a:lnTo>
                    <a:pt x="24" y="375"/>
                  </a:lnTo>
                  <a:lnTo>
                    <a:pt x="0" y="363"/>
                  </a:lnTo>
                  <a:lnTo>
                    <a:pt x="191" y="0"/>
                  </a:lnTo>
                  <a:lnTo>
                    <a:pt x="21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39" name="Freeform 29">
              <a:extLst>
                <a:ext uri="{FF2B5EF4-FFF2-40B4-BE49-F238E27FC236}">
                  <a16:creationId xmlns:a16="http://schemas.microsoft.com/office/drawing/2014/main" id="{E26EE6F3-9B78-43B3-BC00-6CF6B9827208}"/>
                </a:ext>
              </a:extLst>
            </p:cNvPr>
            <p:cNvSpPr>
              <a:spLocks/>
            </p:cNvSpPr>
            <p:nvPr/>
          </p:nvSpPr>
          <p:spPr bwMode="auto">
            <a:xfrm>
              <a:off x="6833081" y="1890375"/>
              <a:ext cx="225777" cy="145957"/>
            </a:xfrm>
            <a:custGeom>
              <a:avLst/>
              <a:gdLst>
                <a:gd name="T0" fmla="*/ 186 w 198"/>
                <a:gd name="T1" fmla="*/ 128 h 128"/>
                <a:gd name="T2" fmla="*/ 0 w 198"/>
                <a:gd name="T3" fmla="*/ 24 h 128"/>
                <a:gd name="T4" fmla="*/ 14 w 198"/>
                <a:gd name="T5" fmla="*/ 0 h 128"/>
                <a:gd name="T6" fmla="*/ 198 w 198"/>
                <a:gd name="T7" fmla="*/ 106 h 128"/>
                <a:gd name="T8" fmla="*/ 186 w 198"/>
                <a:gd name="T9" fmla="*/ 128 h 128"/>
              </a:gdLst>
              <a:ahLst/>
              <a:cxnLst>
                <a:cxn ang="0">
                  <a:pos x="T0" y="T1"/>
                </a:cxn>
                <a:cxn ang="0">
                  <a:pos x="T2" y="T3"/>
                </a:cxn>
                <a:cxn ang="0">
                  <a:pos x="T4" y="T5"/>
                </a:cxn>
                <a:cxn ang="0">
                  <a:pos x="T6" y="T7"/>
                </a:cxn>
                <a:cxn ang="0">
                  <a:pos x="T8" y="T9"/>
                </a:cxn>
              </a:cxnLst>
              <a:rect l="0" t="0" r="r" b="b"/>
              <a:pathLst>
                <a:path w="198" h="128">
                  <a:moveTo>
                    <a:pt x="186" y="128"/>
                  </a:moveTo>
                  <a:lnTo>
                    <a:pt x="0" y="24"/>
                  </a:lnTo>
                  <a:lnTo>
                    <a:pt x="14" y="0"/>
                  </a:lnTo>
                  <a:lnTo>
                    <a:pt x="198" y="106"/>
                  </a:lnTo>
                  <a:lnTo>
                    <a:pt x="186"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40" name="Freeform 30">
              <a:extLst>
                <a:ext uri="{FF2B5EF4-FFF2-40B4-BE49-F238E27FC236}">
                  <a16:creationId xmlns:a16="http://schemas.microsoft.com/office/drawing/2014/main" id="{4F723EA9-1AF8-4BFB-95E6-2B19362985CA}"/>
                </a:ext>
              </a:extLst>
            </p:cNvPr>
            <p:cNvSpPr>
              <a:spLocks/>
            </p:cNvSpPr>
            <p:nvPr/>
          </p:nvSpPr>
          <p:spPr bwMode="auto">
            <a:xfrm>
              <a:off x="7513833" y="2653228"/>
              <a:ext cx="103766" cy="452694"/>
            </a:xfrm>
            <a:custGeom>
              <a:avLst/>
              <a:gdLst>
                <a:gd name="T0" fmla="*/ 91 w 91"/>
                <a:gd name="T1" fmla="*/ 5 h 397"/>
                <a:gd name="T2" fmla="*/ 26 w 91"/>
                <a:gd name="T3" fmla="*/ 397 h 397"/>
                <a:gd name="T4" fmla="*/ 0 w 91"/>
                <a:gd name="T5" fmla="*/ 392 h 397"/>
                <a:gd name="T6" fmla="*/ 64 w 91"/>
                <a:gd name="T7" fmla="*/ 0 h 397"/>
                <a:gd name="T8" fmla="*/ 91 w 91"/>
                <a:gd name="T9" fmla="*/ 5 h 397"/>
              </a:gdLst>
              <a:ahLst/>
              <a:cxnLst>
                <a:cxn ang="0">
                  <a:pos x="T0" y="T1"/>
                </a:cxn>
                <a:cxn ang="0">
                  <a:pos x="T2" y="T3"/>
                </a:cxn>
                <a:cxn ang="0">
                  <a:pos x="T4" y="T5"/>
                </a:cxn>
                <a:cxn ang="0">
                  <a:pos x="T6" y="T7"/>
                </a:cxn>
                <a:cxn ang="0">
                  <a:pos x="T8" y="T9"/>
                </a:cxn>
              </a:cxnLst>
              <a:rect l="0" t="0" r="r" b="b"/>
              <a:pathLst>
                <a:path w="91" h="397">
                  <a:moveTo>
                    <a:pt x="91" y="5"/>
                  </a:moveTo>
                  <a:lnTo>
                    <a:pt x="26" y="397"/>
                  </a:lnTo>
                  <a:lnTo>
                    <a:pt x="0" y="392"/>
                  </a:lnTo>
                  <a:lnTo>
                    <a:pt x="64" y="0"/>
                  </a:lnTo>
                  <a:lnTo>
                    <a:pt x="9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41" name="Freeform 31">
              <a:extLst>
                <a:ext uri="{FF2B5EF4-FFF2-40B4-BE49-F238E27FC236}">
                  <a16:creationId xmlns:a16="http://schemas.microsoft.com/office/drawing/2014/main" id="{60286F0E-0678-4308-874D-A213A8BD4785}"/>
                </a:ext>
              </a:extLst>
            </p:cNvPr>
            <p:cNvSpPr>
              <a:spLocks/>
            </p:cNvSpPr>
            <p:nvPr/>
          </p:nvSpPr>
          <p:spPr bwMode="auto">
            <a:xfrm>
              <a:off x="6973336" y="3175480"/>
              <a:ext cx="139115" cy="469799"/>
            </a:xfrm>
            <a:custGeom>
              <a:avLst/>
              <a:gdLst>
                <a:gd name="T0" fmla="*/ 122 w 122"/>
                <a:gd name="T1" fmla="*/ 5 h 412"/>
                <a:gd name="T2" fmla="*/ 26 w 122"/>
                <a:gd name="T3" fmla="*/ 412 h 412"/>
                <a:gd name="T4" fmla="*/ 0 w 122"/>
                <a:gd name="T5" fmla="*/ 407 h 412"/>
                <a:gd name="T6" fmla="*/ 96 w 122"/>
                <a:gd name="T7" fmla="*/ 0 h 412"/>
                <a:gd name="T8" fmla="*/ 122 w 122"/>
                <a:gd name="T9" fmla="*/ 5 h 412"/>
              </a:gdLst>
              <a:ahLst/>
              <a:cxnLst>
                <a:cxn ang="0">
                  <a:pos x="T0" y="T1"/>
                </a:cxn>
                <a:cxn ang="0">
                  <a:pos x="T2" y="T3"/>
                </a:cxn>
                <a:cxn ang="0">
                  <a:pos x="T4" y="T5"/>
                </a:cxn>
                <a:cxn ang="0">
                  <a:pos x="T6" y="T7"/>
                </a:cxn>
                <a:cxn ang="0">
                  <a:pos x="T8" y="T9"/>
                </a:cxn>
              </a:cxnLst>
              <a:rect l="0" t="0" r="r" b="b"/>
              <a:pathLst>
                <a:path w="122" h="412">
                  <a:moveTo>
                    <a:pt x="122" y="5"/>
                  </a:moveTo>
                  <a:lnTo>
                    <a:pt x="26" y="412"/>
                  </a:lnTo>
                  <a:lnTo>
                    <a:pt x="0" y="407"/>
                  </a:lnTo>
                  <a:lnTo>
                    <a:pt x="96" y="0"/>
                  </a:lnTo>
                  <a:lnTo>
                    <a:pt x="12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42" name="Freeform 32">
              <a:extLst>
                <a:ext uri="{FF2B5EF4-FFF2-40B4-BE49-F238E27FC236}">
                  <a16:creationId xmlns:a16="http://schemas.microsoft.com/office/drawing/2014/main" id="{89B9BB76-1461-4F8E-857B-5ADBB02C15C0}"/>
                </a:ext>
              </a:extLst>
            </p:cNvPr>
            <p:cNvSpPr>
              <a:spLocks/>
            </p:cNvSpPr>
            <p:nvPr/>
          </p:nvSpPr>
          <p:spPr bwMode="auto">
            <a:xfrm>
              <a:off x="6992721" y="3441167"/>
              <a:ext cx="655666" cy="215514"/>
            </a:xfrm>
            <a:custGeom>
              <a:avLst/>
              <a:gdLst>
                <a:gd name="T0" fmla="*/ 575 w 575"/>
                <a:gd name="T1" fmla="*/ 24 h 189"/>
                <a:gd name="T2" fmla="*/ 9 w 575"/>
                <a:gd name="T3" fmla="*/ 189 h 189"/>
                <a:gd name="T4" fmla="*/ 0 w 575"/>
                <a:gd name="T5" fmla="*/ 163 h 189"/>
                <a:gd name="T6" fmla="*/ 567 w 575"/>
                <a:gd name="T7" fmla="*/ 0 h 189"/>
                <a:gd name="T8" fmla="*/ 575 w 575"/>
                <a:gd name="T9" fmla="*/ 24 h 189"/>
              </a:gdLst>
              <a:ahLst/>
              <a:cxnLst>
                <a:cxn ang="0">
                  <a:pos x="T0" y="T1"/>
                </a:cxn>
                <a:cxn ang="0">
                  <a:pos x="T2" y="T3"/>
                </a:cxn>
                <a:cxn ang="0">
                  <a:pos x="T4" y="T5"/>
                </a:cxn>
                <a:cxn ang="0">
                  <a:pos x="T6" y="T7"/>
                </a:cxn>
                <a:cxn ang="0">
                  <a:pos x="T8" y="T9"/>
                </a:cxn>
              </a:cxnLst>
              <a:rect l="0" t="0" r="r" b="b"/>
              <a:pathLst>
                <a:path w="575" h="189">
                  <a:moveTo>
                    <a:pt x="575" y="24"/>
                  </a:moveTo>
                  <a:lnTo>
                    <a:pt x="9" y="189"/>
                  </a:lnTo>
                  <a:lnTo>
                    <a:pt x="0" y="163"/>
                  </a:lnTo>
                  <a:lnTo>
                    <a:pt x="567" y="0"/>
                  </a:lnTo>
                  <a:lnTo>
                    <a:pt x="575"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43" name="Freeform 33">
              <a:extLst>
                <a:ext uri="{FF2B5EF4-FFF2-40B4-BE49-F238E27FC236}">
                  <a16:creationId xmlns:a16="http://schemas.microsoft.com/office/drawing/2014/main" id="{A2639067-CB93-4AEC-A456-294C5757ED6C}"/>
                </a:ext>
              </a:extLst>
            </p:cNvPr>
            <p:cNvSpPr>
              <a:spLocks/>
            </p:cNvSpPr>
            <p:nvPr/>
          </p:nvSpPr>
          <p:spPr bwMode="auto">
            <a:xfrm>
              <a:off x="6655196" y="2720505"/>
              <a:ext cx="82101" cy="554180"/>
            </a:xfrm>
            <a:custGeom>
              <a:avLst/>
              <a:gdLst>
                <a:gd name="T0" fmla="*/ 0 w 72"/>
                <a:gd name="T1" fmla="*/ 484 h 486"/>
                <a:gd name="T2" fmla="*/ 45 w 72"/>
                <a:gd name="T3" fmla="*/ 0 h 486"/>
                <a:gd name="T4" fmla="*/ 72 w 72"/>
                <a:gd name="T5" fmla="*/ 1 h 486"/>
                <a:gd name="T6" fmla="*/ 26 w 72"/>
                <a:gd name="T7" fmla="*/ 486 h 486"/>
                <a:gd name="T8" fmla="*/ 0 w 72"/>
                <a:gd name="T9" fmla="*/ 484 h 486"/>
              </a:gdLst>
              <a:ahLst/>
              <a:cxnLst>
                <a:cxn ang="0">
                  <a:pos x="T0" y="T1"/>
                </a:cxn>
                <a:cxn ang="0">
                  <a:pos x="T2" y="T3"/>
                </a:cxn>
                <a:cxn ang="0">
                  <a:pos x="T4" y="T5"/>
                </a:cxn>
                <a:cxn ang="0">
                  <a:pos x="T6" y="T7"/>
                </a:cxn>
                <a:cxn ang="0">
                  <a:pos x="T8" y="T9"/>
                </a:cxn>
              </a:cxnLst>
              <a:rect l="0" t="0" r="r" b="b"/>
              <a:pathLst>
                <a:path w="72" h="486">
                  <a:moveTo>
                    <a:pt x="0" y="484"/>
                  </a:moveTo>
                  <a:lnTo>
                    <a:pt x="45" y="0"/>
                  </a:lnTo>
                  <a:lnTo>
                    <a:pt x="72" y="1"/>
                  </a:lnTo>
                  <a:lnTo>
                    <a:pt x="26" y="486"/>
                  </a:lnTo>
                  <a:lnTo>
                    <a:pt x="0"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44" name="Freeform 34">
              <a:extLst>
                <a:ext uri="{FF2B5EF4-FFF2-40B4-BE49-F238E27FC236}">
                  <a16:creationId xmlns:a16="http://schemas.microsoft.com/office/drawing/2014/main" id="{4262B8F0-5472-48F8-BEE1-AEAE3362E6F8}"/>
                </a:ext>
              </a:extLst>
            </p:cNvPr>
            <p:cNvSpPr>
              <a:spLocks/>
            </p:cNvSpPr>
            <p:nvPr/>
          </p:nvSpPr>
          <p:spPr bwMode="auto">
            <a:xfrm>
              <a:off x="5747527" y="2143519"/>
              <a:ext cx="319281" cy="57014"/>
            </a:xfrm>
            <a:custGeom>
              <a:avLst/>
              <a:gdLst>
                <a:gd name="T0" fmla="*/ 280 w 280"/>
                <a:gd name="T1" fmla="*/ 28 h 50"/>
                <a:gd name="T2" fmla="*/ 4 w 280"/>
                <a:gd name="T3" fmla="*/ 50 h 50"/>
                <a:gd name="T4" fmla="*/ 0 w 280"/>
                <a:gd name="T5" fmla="*/ 24 h 50"/>
                <a:gd name="T6" fmla="*/ 278 w 280"/>
                <a:gd name="T7" fmla="*/ 0 h 50"/>
                <a:gd name="T8" fmla="*/ 280 w 280"/>
                <a:gd name="T9" fmla="*/ 28 h 50"/>
              </a:gdLst>
              <a:ahLst/>
              <a:cxnLst>
                <a:cxn ang="0">
                  <a:pos x="T0" y="T1"/>
                </a:cxn>
                <a:cxn ang="0">
                  <a:pos x="T2" y="T3"/>
                </a:cxn>
                <a:cxn ang="0">
                  <a:pos x="T4" y="T5"/>
                </a:cxn>
                <a:cxn ang="0">
                  <a:pos x="T6" y="T7"/>
                </a:cxn>
                <a:cxn ang="0">
                  <a:pos x="T8" y="T9"/>
                </a:cxn>
              </a:cxnLst>
              <a:rect l="0" t="0" r="r" b="b"/>
              <a:pathLst>
                <a:path w="280" h="50">
                  <a:moveTo>
                    <a:pt x="280" y="28"/>
                  </a:moveTo>
                  <a:lnTo>
                    <a:pt x="4" y="50"/>
                  </a:lnTo>
                  <a:lnTo>
                    <a:pt x="0" y="24"/>
                  </a:lnTo>
                  <a:lnTo>
                    <a:pt x="278" y="0"/>
                  </a:lnTo>
                  <a:lnTo>
                    <a:pt x="28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45" name="Freeform 35">
              <a:extLst>
                <a:ext uri="{FF2B5EF4-FFF2-40B4-BE49-F238E27FC236}">
                  <a16:creationId xmlns:a16="http://schemas.microsoft.com/office/drawing/2014/main" id="{21ECE2B6-75B9-4AE3-B99A-DE3984C27DEF}"/>
                </a:ext>
              </a:extLst>
            </p:cNvPr>
            <p:cNvSpPr>
              <a:spLocks/>
            </p:cNvSpPr>
            <p:nvPr/>
          </p:nvSpPr>
          <p:spPr bwMode="auto">
            <a:xfrm>
              <a:off x="5137473" y="2855059"/>
              <a:ext cx="85522" cy="272529"/>
            </a:xfrm>
            <a:custGeom>
              <a:avLst/>
              <a:gdLst>
                <a:gd name="T0" fmla="*/ 49 w 75"/>
                <a:gd name="T1" fmla="*/ 239 h 239"/>
                <a:gd name="T2" fmla="*/ 0 w 75"/>
                <a:gd name="T3" fmla="*/ 5 h 239"/>
                <a:gd name="T4" fmla="*/ 26 w 75"/>
                <a:gd name="T5" fmla="*/ 0 h 239"/>
                <a:gd name="T6" fmla="*/ 75 w 75"/>
                <a:gd name="T7" fmla="*/ 234 h 239"/>
                <a:gd name="T8" fmla="*/ 49 w 75"/>
                <a:gd name="T9" fmla="*/ 239 h 239"/>
              </a:gdLst>
              <a:ahLst/>
              <a:cxnLst>
                <a:cxn ang="0">
                  <a:pos x="T0" y="T1"/>
                </a:cxn>
                <a:cxn ang="0">
                  <a:pos x="T2" y="T3"/>
                </a:cxn>
                <a:cxn ang="0">
                  <a:pos x="T4" y="T5"/>
                </a:cxn>
                <a:cxn ang="0">
                  <a:pos x="T6" y="T7"/>
                </a:cxn>
                <a:cxn ang="0">
                  <a:pos x="T8" y="T9"/>
                </a:cxn>
              </a:cxnLst>
              <a:rect l="0" t="0" r="r" b="b"/>
              <a:pathLst>
                <a:path w="75" h="239">
                  <a:moveTo>
                    <a:pt x="49" y="239"/>
                  </a:moveTo>
                  <a:lnTo>
                    <a:pt x="0" y="5"/>
                  </a:lnTo>
                  <a:lnTo>
                    <a:pt x="26" y="0"/>
                  </a:lnTo>
                  <a:lnTo>
                    <a:pt x="75" y="234"/>
                  </a:lnTo>
                  <a:lnTo>
                    <a:pt x="49"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46" name="Freeform 36">
              <a:extLst>
                <a:ext uri="{FF2B5EF4-FFF2-40B4-BE49-F238E27FC236}">
                  <a16:creationId xmlns:a16="http://schemas.microsoft.com/office/drawing/2014/main" id="{89DA31E3-762D-4E4B-942A-0A2A1E9E76E8}"/>
                </a:ext>
              </a:extLst>
            </p:cNvPr>
            <p:cNvSpPr>
              <a:spLocks/>
            </p:cNvSpPr>
            <p:nvPr/>
          </p:nvSpPr>
          <p:spPr bwMode="auto">
            <a:xfrm>
              <a:off x="6670019" y="4045519"/>
              <a:ext cx="77540" cy="355770"/>
            </a:xfrm>
            <a:custGeom>
              <a:avLst/>
              <a:gdLst>
                <a:gd name="T0" fmla="*/ 26 w 68"/>
                <a:gd name="T1" fmla="*/ 0 h 312"/>
                <a:gd name="T2" fmla="*/ 68 w 68"/>
                <a:gd name="T3" fmla="*/ 309 h 312"/>
                <a:gd name="T4" fmla="*/ 40 w 68"/>
                <a:gd name="T5" fmla="*/ 312 h 312"/>
                <a:gd name="T6" fmla="*/ 0 w 68"/>
                <a:gd name="T7" fmla="*/ 3 h 312"/>
                <a:gd name="T8" fmla="*/ 26 w 68"/>
                <a:gd name="T9" fmla="*/ 0 h 312"/>
              </a:gdLst>
              <a:ahLst/>
              <a:cxnLst>
                <a:cxn ang="0">
                  <a:pos x="T0" y="T1"/>
                </a:cxn>
                <a:cxn ang="0">
                  <a:pos x="T2" y="T3"/>
                </a:cxn>
                <a:cxn ang="0">
                  <a:pos x="T4" y="T5"/>
                </a:cxn>
                <a:cxn ang="0">
                  <a:pos x="T6" y="T7"/>
                </a:cxn>
                <a:cxn ang="0">
                  <a:pos x="T8" y="T9"/>
                </a:cxn>
              </a:cxnLst>
              <a:rect l="0" t="0" r="r" b="b"/>
              <a:pathLst>
                <a:path w="68" h="312">
                  <a:moveTo>
                    <a:pt x="26" y="0"/>
                  </a:moveTo>
                  <a:lnTo>
                    <a:pt x="68" y="309"/>
                  </a:lnTo>
                  <a:lnTo>
                    <a:pt x="40" y="312"/>
                  </a:lnTo>
                  <a:lnTo>
                    <a:pt x="0" y="3"/>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47" name="Freeform 37">
              <a:extLst>
                <a:ext uri="{FF2B5EF4-FFF2-40B4-BE49-F238E27FC236}">
                  <a16:creationId xmlns:a16="http://schemas.microsoft.com/office/drawing/2014/main" id="{4CDD6559-C445-4069-A719-048A2228DEDE}"/>
                </a:ext>
              </a:extLst>
            </p:cNvPr>
            <p:cNvSpPr>
              <a:spLocks/>
            </p:cNvSpPr>
            <p:nvPr/>
          </p:nvSpPr>
          <p:spPr bwMode="auto">
            <a:xfrm>
              <a:off x="6082771" y="4701185"/>
              <a:ext cx="253144" cy="339806"/>
            </a:xfrm>
            <a:custGeom>
              <a:avLst/>
              <a:gdLst>
                <a:gd name="T0" fmla="*/ 22 w 222"/>
                <a:gd name="T1" fmla="*/ 0 h 298"/>
                <a:gd name="T2" fmla="*/ 222 w 222"/>
                <a:gd name="T3" fmla="*/ 283 h 298"/>
                <a:gd name="T4" fmla="*/ 201 w 222"/>
                <a:gd name="T5" fmla="*/ 298 h 298"/>
                <a:gd name="T6" fmla="*/ 0 w 222"/>
                <a:gd name="T7" fmla="*/ 14 h 298"/>
                <a:gd name="T8" fmla="*/ 22 w 222"/>
                <a:gd name="T9" fmla="*/ 0 h 298"/>
              </a:gdLst>
              <a:ahLst/>
              <a:cxnLst>
                <a:cxn ang="0">
                  <a:pos x="T0" y="T1"/>
                </a:cxn>
                <a:cxn ang="0">
                  <a:pos x="T2" y="T3"/>
                </a:cxn>
                <a:cxn ang="0">
                  <a:pos x="T4" y="T5"/>
                </a:cxn>
                <a:cxn ang="0">
                  <a:pos x="T6" y="T7"/>
                </a:cxn>
                <a:cxn ang="0">
                  <a:pos x="T8" y="T9"/>
                </a:cxn>
              </a:cxnLst>
              <a:rect l="0" t="0" r="r" b="b"/>
              <a:pathLst>
                <a:path w="222" h="298">
                  <a:moveTo>
                    <a:pt x="22" y="0"/>
                  </a:moveTo>
                  <a:lnTo>
                    <a:pt x="222" y="283"/>
                  </a:lnTo>
                  <a:lnTo>
                    <a:pt x="201" y="298"/>
                  </a:lnTo>
                  <a:lnTo>
                    <a:pt x="0" y="14"/>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48" name="Freeform 38">
              <a:extLst>
                <a:ext uri="{FF2B5EF4-FFF2-40B4-BE49-F238E27FC236}">
                  <a16:creationId xmlns:a16="http://schemas.microsoft.com/office/drawing/2014/main" id="{CF37C318-D5C0-4222-AC8D-6079B856CD11}"/>
                </a:ext>
              </a:extLst>
            </p:cNvPr>
            <p:cNvSpPr>
              <a:spLocks/>
            </p:cNvSpPr>
            <p:nvPr/>
          </p:nvSpPr>
          <p:spPr bwMode="auto">
            <a:xfrm>
              <a:off x="5736124" y="4690922"/>
              <a:ext cx="350068" cy="41050"/>
            </a:xfrm>
            <a:custGeom>
              <a:avLst/>
              <a:gdLst>
                <a:gd name="T0" fmla="*/ 305 w 307"/>
                <a:gd name="T1" fmla="*/ 36 h 36"/>
                <a:gd name="T2" fmla="*/ 0 w 307"/>
                <a:gd name="T3" fmla="*/ 28 h 36"/>
                <a:gd name="T4" fmla="*/ 0 w 307"/>
                <a:gd name="T5" fmla="*/ 0 h 36"/>
                <a:gd name="T6" fmla="*/ 307 w 307"/>
                <a:gd name="T7" fmla="*/ 10 h 36"/>
                <a:gd name="T8" fmla="*/ 305 w 307"/>
                <a:gd name="T9" fmla="*/ 36 h 36"/>
              </a:gdLst>
              <a:ahLst/>
              <a:cxnLst>
                <a:cxn ang="0">
                  <a:pos x="T0" y="T1"/>
                </a:cxn>
                <a:cxn ang="0">
                  <a:pos x="T2" y="T3"/>
                </a:cxn>
                <a:cxn ang="0">
                  <a:pos x="T4" y="T5"/>
                </a:cxn>
                <a:cxn ang="0">
                  <a:pos x="T6" y="T7"/>
                </a:cxn>
                <a:cxn ang="0">
                  <a:pos x="T8" y="T9"/>
                </a:cxn>
              </a:cxnLst>
              <a:rect l="0" t="0" r="r" b="b"/>
              <a:pathLst>
                <a:path w="307" h="36">
                  <a:moveTo>
                    <a:pt x="305" y="36"/>
                  </a:moveTo>
                  <a:lnTo>
                    <a:pt x="0" y="28"/>
                  </a:lnTo>
                  <a:lnTo>
                    <a:pt x="0" y="0"/>
                  </a:lnTo>
                  <a:lnTo>
                    <a:pt x="307" y="10"/>
                  </a:lnTo>
                  <a:lnTo>
                    <a:pt x="305"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49" name="Freeform 39">
              <a:extLst>
                <a:ext uri="{FF2B5EF4-FFF2-40B4-BE49-F238E27FC236}">
                  <a16:creationId xmlns:a16="http://schemas.microsoft.com/office/drawing/2014/main" id="{3729C093-6A1E-4000-8382-43E95E67DDD2}"/>
                </a:ext>
              </a:extLst>
            </p:cNvPr>
            <p:cNvSpPr>
              <a:spLocks/>
            </p:cNvSpPr>
            <p:nvPr/>
          </p:nvSpPr>
          <p:spPr bwMode="auto">
            <a:xfrm>
              <a:off x="5408861" y="3645278"/>
              <a:ext cx="246302" cy="180165"/>
            </a:xfrm>
            <a:custGeom>
              <a:avLst/>
              <a:gdLst>
                <a:gd name="T0" fmla="*/ 0 w 216"/>
                <a:gd name="T1" fmla="*/ 135 h 158"/>
                <a:gd name="T2" fmla="*/ 200 w 216"/>
                <a:gd name="T3" fmla="*/ 0 h 158"/>
                <a:gd name="T4" fmla="*/ 216 w 216"/>
                <a:gd name="T5" fmla="*/ 21 h 158"/>
                <a:gd name="T6" fmla="*/ 16 w 216"/>
                <a:gd name="T7" fmla="*/ 158 h 158"/>
                <a:gd name="T8" fmla="*/ 0 w 216"/>
                <a:gd name="T9" fmla="*/ 135 h 158"/>
              </a:gdLst>
              <a:ahLst/>
              <a:cxnLst>
                <a:cxn ang="0">
                  <a:pos x="T0" y="T1"/>
                </a:cxn>
                <a:cxn ang="0">
                  <a:pos x="T2" y="T3"/>
                </a:cxn>
                <a:cxn ang="0">
                  <a:pos x="T4" y="T5"/>
                </a:cxn>
                <a:cxn ang="0">
                  <a:pos x="T6" y="T7"/>
                </a:cxn>
                <a:cxn ang="0">
                  <a:pos x="T8" y="T9"/>
                </a:cxn>
              </a:cxnLst>
              <a:rect l="0" t="0" r="r" b="b"/>
              <a:pathLst>
                <a:path w="216" h="158">
                  <a:moveTo>
                    <a:pt x="0" y="135"/>
                  </a:moveTo>
                  <a:lnTo>
                    <a:pt x="200" y="0"/>
                  </a:lnTo>
                  <a:lnTo>
                    <a:pt x="216" y="21"/>
                  </a:lnTo>
                  <a:lnTo>
                    <a:pt x="16" y="158"/>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50" name="Freeform 40">
              <a:extLst>
                <a:ext uri="{FF2B5EF4-FFF2-40B4-BE49-F238E27FC236}">
                  <a16:creationId xmlns:a16="http://schemas.microsoft.com/office/drawing/2014/main" id="{9F7F0D6F-D225-4315-B077-48F53222A684}"/>
                </a:ext>
              </a:extLst>
            </p:cNvPr>
            <p:cNvSpPr>
              <a:spLocks/>
            </p:cNvSpPr>
            <p:nvPr/>
          </p:nvSpPr>
          <p:spPr bwMode="auto">
            <a:xfrm>
              <a:off x="6752120" y="4385325"/>
              <a:ext cx="470939" cy="50173"/>
            </a:xfrm>
            <a:custGeom>
              <a:avLst/>
              <a:gdLst>
                <a:gd name="T0" fmla="*/ 413 w 413"/>
                <a:gd name="T1" fmla="*/ 26 h 44"/>
                <a:gd name="T2" fmla="*/ 1 w 413"/>
                <a:gd name="T3" fmla="*/ 44 h 44"/>
                <a:gd name="T4" fmla="*/ 0 w 413"/>
                <a:gd name="T5" fmla="*/ 16 h 44"/>
                <a:gd name="T6" fmla="*/ 411 w 413"/>
                <a:gd name="T7" fmla="*/ 0 h 44"/>
                <a:gd name="T8" fmla="*/ 413 w 413"/>
                <a:gd name="T9" fmla="*/ 26 h 44"/>
              </a:gdLst>
              <a:ahLst/>
              <a:cxnLst>
                <a:cxn ang="0">
                  <a:pos x="T0" y="T1"/>
                </a:cxn>
                <a:cxn ang="0">
                  <a:pos x="T2" y="T3"/>
                </a:cxn>
                <a:cxn ang="0">
                  <a:pos x="T4" y="T5"/>
                </a:cxn>
                <a:cxn ang="0">
                  <a:pos x="T6" y="T7"/>
                </a:cxn>
                <a:cxn ang="0">
                  <a:pos x="T8" y="T9"/>
                </a:cxn>
              </a:cxnLst>
              <a:rect l="0" t="0" r="r" b="b"/>
              <a:pathLst>
                <a:path w="413" h="44">
                  <a:moveTo>
                    <a:pt x="413" y="26"/>
                  </a:moveTo>
                  <a:lnTo>
                    <a:pt x="1" y="44"/>
                  </a:lnTo>
                  <a:lnTo>
                    <a:pt x="0" y="16"/>
                  </a:lnTo>
                  <a:lnTo>
                    <a:pt x="411" y="0"/>
                  </a:lnTo>
                  <a:lnTo>
                    <a:pt x="41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51" name="Freeform 41">
              <a:extLst>
                <a:ext uri="{FF2B5EF4-FFF2-40B4-BE49-F238E27FC236}">
                  <a16:creationId xmlns:a16="http://schemas.microsoft.com/office/drawing/2014/main" id="{62F8D242-226E-4502-8E4B-A08EBAE97C1B}"/>
                </a:ext>
              </a:extLst>
            </p:cNvPr>
            <p:cNvSpPr>
              <a:spLocks/>
            </p:cNvSpPr>
            <p:nvPr/>
          </p:nvSpPr>
          <p:spPr bwMode="auto">
            <a:xfrm>
              <a:off x="5835329" y="5227998"/>
              <a:ext cx="1191601" cy="1059327"/>
            </a:xfrm>
            <a:custGeom>
              <a:avLst/>
              <a:gdLst>
                <a:gd name="T0" fmla="*/ 293 w 602"/>
                <a:gd name="T1" fmla="*/ 535 h 535"/>
                <a:gd name="T2" fmla="*/ 143 w 602"/>
                <a:gd name="T3" fmla="*/ 515 h 535"/>
                <a:gd name="T4" fmla="*/ 87 w 602"/>
                <a:gd name="T5" fmla="*/ 469 h 535"/>
                <a:gd name="T6" fmla="*/ 38 w 602"/>
                <a:gd name="T7" fmla="*/ 403 h 535"/>
                <a:gd name="T8" fmla="*/ 31 w 602"/>
                <a:gd name="T9" fmla="*/ 368 h 535"/>
                <a:gd name="T10" fmla="*/ 32 w 602"/>
                <a:gd name="T11" fmla="*/ 347 h 535"/>
                <a:gd name="T12" fmla="*/ 38 w 602"/>
                <a:gd name="T13" fmla="*/ 314 h 535"/>
                <a:gd name="T14" fmla="*/ 32 w 602"/>
                <a:gd name="T15" fmla="*/ 293 h 535"/>
                <a:gd name="T16" fmla="*/ 29 w 602"/>
                <a:gd name="T17" fmla="*/ 270 h 535"/>
                <a:gd name="T18" fmla="*/ 37 w 602"/>
                <a:gd name="T19" fmla="*/ 241 h 535"/>
                <a:gd name="T20" fmla="*/ 31 w 602"/>
                <a:gd name="T21" fmla="*/ 214 h 535"/>
                <a:gd name="T22" fmla="*/ 35 w 602"/>
                <a:gd name="T23" fmla="*/ 191 h 535"/>
                <a:gd name="T24" fmla="*/ 41 w 602"/>
                <a:gd name="T25" fmla="*/ 169 h 535"/>
                <a:gd name="T26" fmla="*/ 44 w 602"/>
                <a:gd name="T27" fmla="*/ 145 h 535"/>
                <a:gd name="T28" fmla="*/ 17 w 602"/>
                <a:gd name="T29" fmla="*/ 126 h 535"/>
                <a:gd name="T30" fmla="*/ 0 w 602"/>
                <a:gd name="T31" fmla="*/ 0 h 535"/>
                <a:gd name="T32" fmla="*/ 602 w 602"/>
                <a:gd name="T33" fmla="*/ 0 h 535"/>
                <a:gd name="T34" fmla="*/ 590 w 602"/>
                <a:gd name="T35" fmla="*/ 94 h 535"/>
                <a:gd name="T36" fmla="*/ 563 w 602"/>
                <a:gd name="T37" fmla="*/ 114 h 535"/>
                <a:gd name="T38" fmla="*/ 566 w 602"/>
                <a:gd name="T39" fmla="*/ 138 h 535"/>
                <a:gd name="T40" fmla="*/ 572 w 602"/>
                <a:gd name="T41" fmla="*/ 160 h 535"/>
                <a:gd name="T42" fmla="*/ 577 w 602"/>
                <a:gd name="T43" fmla="*/ 182 h 535"/>
                <a:gd name="T44" fmla="*/ 571 w 602"/>
                <a:gd name="T45" fmla="*/ 209 h 535"/>
                <a:gd name="T46" fmla="*/ 578 w 602"/>
                <a:gd name="T47" fmla="*/ 239 h 535"/>
                <a:gd name="T48" fmla="*/ 575 w 602"/>
                <a:gd name="T49" fmla="*/ 261 h 535"/>
                <a:gd name="T50" fmla="*/ 569 w 602"/>
                <a:gd name="T51" fmla="*/ 282 h 535"/>
                <a:gd name="T52" fmla="*/ 575 w 602"/>
                <a:gd name="T53" fmla="*/ 315 h 535"/>
                <a:gd name="T54" fmla="*/ 577 w 602"/>
                <a:gd name="T55" fmla="*/ 336 h 535"/>
                <a:gd name="T56" fmla="*/ 569 w 602"/>
                <a:gd name="T57" fmla="*/ 372 h 535"/>
                <a:gd name="T58" fmla="*/ 580 w 602"/>
                <a:gd name="T59" fmla="*/ 392 h 535"/>
                <a:gd name="T60" fmla="*/ 524 w 602"/>
                <a:gd name="T61" fmla="*/ 469 h 535"/>
                <a:gd name="T62" fmla="*/ 469 w 602"/>
                <a:gd name="T63" fmla="*/ 515 h 535"/>
                <a:gd name="T64" fmla="*/ 293 w 602"/>
                <a:gd name="T65"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2" h="535">
                  <a:moveTo>
                    <a:pt x="293" y="535"/>
                  </a:moveTo>
                  <a:cubicBezTo>
                    <a:pt x="246" y="535"/>
                    <a:pt x="146" y="530"/>
                    <a:pt x="143" y="515"/>
                  </a:cubicBezTo>
                  <a:cubicBezTo>
                    <a:pt x="140" y="500"/>
                    <a:pt x="125" y="491"/>
                    <a:pt x="87" y="469"/>
                  </a:cubicBezTo>
                  <a:cubicBezTo>
                    <a:pt x="50" y="447"/>
                    <a:pt x="38" y="420"/>
                    <a:pt x="38" y="403"/>
                  </a:cubicBezTo>
                  <a:cubicBezTo>
                    <a:pt x="38" y="387"/>
                    <a:pt x="50" y="375"/>
                    <a:pt x="31" y="368"/>
                  </a:cubicBezTo>
                  <a:cubicBezTo>
                    <a:pt x="11" y="360"/>
                    <a:pt x="16" y="353"/>
                    <a:pt x="32" y="347"/>
                  </a:cubicBezTo>
                  <a:cubicBezTo>
                    <a:pt x="48" y="341"/>
                    <a:pt x="38" y="330"/>
                    <a:pt x="38" y="314"/>
                  </a:cubicBezTo>
                  <a:cubicBezTo>
                    <a:pt x="38" y="297"/>
                    <a:pt x="56" y="294"/>
                    <a:pt x="32" y="293"/>
                  </a:cubicBezTo>
                  <a:cubicBezTo>
                    <a:pt x="8" y="291"/>
                    <a:pt x="11" y="276"/>
                    <a:pt x="29" y="270"/>
                  </a:cubicBezTo>
                  <a:cubicBezTo>
                    <a:pt x="47" y="264"/>
                    <a:pt x="37" y="254"/>
                    <a:pt x="37" y="241"/>
                  </a:cubicBezTo>
                  <a:cubicBezTo>
                    <a:pt x="37" y="227"/>
                    <a:pt x="47" y="218"/>
                    <a:pt x="31" y="214"/>
                  </a:cubicBezTo>
                  <a:cubicBezTo>
                    <a:pt x="14" y="209"/>
                    <a:pt x="16" y="196"/>
                    <a:pt x="35" y="191"/>
                  </a:cubicBezTo>
                  <a:cubicBezTo>
                    <a:pt x="54" y="187"/>
                    <a:pt x="43" y="179"/>
                    <a:pt x="41" y="169"/>
                  </a:cubicBezTo>
                  <a:cubicBezTo>
                    <a:pt x="40" y="158"/>
                    <a:pt x="54" y="145"/>
                    <a:pt x="44" y="145"/>
                  </a:cubicBezTo>
                  <a:cubicBezTo>
                    <a:pt x="34" y="145"/>
                    <a:pt x="19" y="137"/>
                    <a:pt x="17" y="126"/>
                  </a:cubicBezTo>
                  <a:cubicBezTo>
                    <a:pt x="0" y="0"/>
                    <a:pt x="0" y="0"/>
                    <a:pt x="0" y="0"/>
                  </a:cubicBezTo>
                  <a:cubicBezTo>
                    <a:pt x="602" y="0"/>
                    <a:pt x="602" y="0"/>
                    <a:pt x="602" y="0"/>
                  </a:cubicBezTo>
                  <a:cubicBezTo>
                    <a:pt x="590" y="94"/>
                    <a:pt x="590" y="94"/>
                    <a:pt x="590" y="94"/>
                  </a:cubicBezTo>
                  <a:cubicBezTo>
                    <a:pt x="589" y="106"/>
                    <a:pt x="574" y="114"/>
                    <a:pt x="563" y="114"/>
                  </a:cubicBezTo>
                  <a:cubicBezTo>
                    <a:pt x="553" y="114"/>
                    <a:pt x="568" y="127"/>
                    <a:pt x="566" y="138"/>
                  </a:cubicBezTo>
                  <a:cubicBezTo>
                    <a:pt x="565" y="148"/>
                    <a:pt x="553" y="155"/>
                    <a:pt x="572" y="160"/>
                  </a:cubicBezTo>
                  <a:cubicBezTo>
                    <a:pt x="592" y="164"/>
                    <a:pt x="593" y="178"/>
                    <a:pt x="577" y="182"/>
                  </a:cubicBezTo>
                  <a:cubicBezTo>
                    <a:pt x="560" y="187"/>
                    <a:pt x="571" y="196"/>
                    <a:pt x="571" y="209"/>
                  </a:cubicBezTo>
                  <a:cubicBezTo>
                    <a:pt x="571" y="223"/>
                    <a:pt x="560" y="233"/>
                    <a:pt x="578" y="239"/>
                  </a:cubicBezTo>
                  <a:cubicBezTo>
                    <a:pt x="596" y="245"/>
                    <a:pt x="599" y="260"/>
                    <a:pt x="575" y="261"/>
                  </a:cubicBezTo>
                  <a:cubicBezTo>
                    <a:pt x="551" y="263"/>
                    <a:pt x="569" y="266"/>
                    <a:pt x="569" y="282"/>
                  </a:cubicBezTo>
                  <a:cubicBezTo>
                    <a:pt x="569" y="299"/>
                    <a:pt x="559" y="309"/>
                    <a:pt x="575" y="315"/>
                  </a:cubicBezTo>
                  <a:cubicBezTo>
                    <a:pt x="592" y="321"/>
                    <a:pt x="596" y="329"/>
                    <a:pt x="577" y="336"/>
                  </a:cubicBezTo>
                  <a:cubicBezTo>
                    <a:pt x="557" y="344"/>
                    <a:pt x="569" y="356"/>
                    <a:pt x="569" y="372"/>
                  </a:cubicBezTo>
                  <a:cubicBezTo>
                    <a:pt x="569" y="377"/>
                    <a:pt x="582" y="382"/>
                    <a:pt x="580" y="392"/>
                  </a:cubicBezTo>
                  <a:cubicBezTo>
                    <a:pt x="576" y="416"/>
                    <a:pt x="553" y="445"/>
                    <a:pt x="524" y="469"/>
                  </a:cubicBezTo>
                  <a:cubicBezTo>
                    <a:pt x="496" y="493"/>
                    <a:pt x="472" y="500"/>
                    <a:pt x="469" y="515"/>
                  </a:cubicBezTo>
                  <a:cubicBezTo>
                    <a:pt x="466" y="530"/>
                    <a:pt x="341" y="535"/>
                    <a:pt x="293" y="5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52" name="Freeform 42">
              <a:extLst>
                <a:ext uri="{FF2B5EF4-FFF2-40B4-BE49-F238E27FC236}">
                  <a16:creationId xmlns:a16="http://schemas.microsoft.com/office/drawing/2014/main" id="{C4111F80-4F2E-4F3F-8771-D09F9344F8B2}"/>
                </a:ext>
              </a:extLst>
            </p:cNvPr>
            <p:cNvSpPr>
              <a:spLocks/>
            </p:cNvSpPr>
            <p:nvPr/>
          </p:nvSpPr>
          <p:spPr bwMode="auto">
            <a:xfrm>
              <a:off x="6090753" y="5227998"/>
              <a:ext cx="336385" cy="1059327"/>
            </a:xfrm>
            <a:custGeom>
              <a:avLst/>
              <a:gdLst>
                <a:gd name="T0" fmla="*/ 82 w 170"/>
                <a:gd name="T1" fmla="*/ 535 h 535"/>
                <a:gd name="T2" fmla="*/ 38 w 170"/>
                <a:gd name="T3" fmla="*/ 515 h 535"/>
                <a:gd name="T4" fmla="*/ 22 w 170"/>
                <a:gd name="T5" fmla="*/ 469 h 535"/>
                <a:gd name="T6" fmla="*/ 8 w 170"/>
                <a:gd name="T7" fmla="*/ 403 h 535"/>
                <a:gd name="T8" fmla="*/ 6 w 170"/>
                <a:gd name="T9" fmla="*/ 368 h 535"/>
                <a:gd name="T10" fmla="*/ 7 w 170"/>
                <a:gd name="T11" fmla="*/ 347 h 535"/>
                <a:gd name="T12" fmla="*/ 8 w 170"/>
                <a:gd name="T13" fmla="*/ 314 h 535"/>
                <a:gd name="T14" fmla="*/ 7 w 170"/>
                <a:gd name="T15" fmla="*/ 293 h 535"/>
                <a:gd name="T16" fmla="*/ 6 w 170"/>
                <a:gd name="T17" fmla="*/ 270 h 535"/>
                <a:gd name="T18" fmla="*/ 8 w 170"/>
                <a:gd name="T19" fmla="*/ 241 h 535"/>
                <a:gd name="T20" fmla="*/ 6 w 170"/>
                <a:gd name="T21" fmla="*/ 214 h 535"/>
                <a:gd name="T22" fmla="*/ 7 w 170"/>
                <a:gd name="T23" fmla="*/ 191 h 535"/>
                <a:gd name="T24" fmla="*/ 9 w 170"/>
                <a:gd name="T25" fmla="*/ 169 h 535"/>
                <a:gd name="T26" fmla="*/ 10 w 170"/>
                <a:gd name="T27" fmla="*/ 145 h 535"/>
                <a:gd name="T28" fmla="*/ 2 w 170"/>
                <a:gd name="T29" fmla="*/ 126 h 535"/>
                <a:gd name="T30" fmla="*/ 5 w 170"/>
                <a:gd name="T31" fmla="*/ 90 h 535"/>
                <a:gd name="T32" fmla="*/ 4 w 170"/>
                <a:gd name="T33" fmla="*/ 43 h 535"/>
                <a:gd name="T34" fmla="*/ 0 w 170"/>
                <a:gd name="T35" fmla="*/ 0 h 535"/>
                <a:gd name="T36" fmla="*/ 170 w 170"/>
                <a:gd name="T37" fmla="*/ 0 h 535"/>
                <a:gd name="T38" fmla="*/ 168 w 170"/>
                <a:gd name="T39" fmla="*/ 23 h 535"/>
                <a:gd name="T40" fmla="*/ 164 w 170"/>
                <a:gd name="T41" fmla="*/ 58 h 535"/>
                <a:gd name="T42" fmla="*/ 167 w 170"/>
                <a:gd name="T43" fmla="*/ 94 h 535"/>
                <a:gd name="T44" fmla="*/ 159 w 170"/>
                <a:gd name="T45" fmla="*/ 114 h 535"/>
                <a:gd name="T46" fmla="*/ 160 w 170"/>
                <a:gd name="T47" fmla="*/ 138 h 535"/>
                <a:gd name="T48" fmla="*/ 162 w 170"/>
                <a:gd name="T49" fmla="*/ 160 h 535"/>
                <a:gd name="T50" fmla="*/ 163 w 170"/>
                <a:gd name="T51" fmla="*/ 182 h 535"/>
                <a:gd name="T52" fmla="*/ 161 w 170"/>
                <a:gd name="T53" fmla="*/ 209 h 535"/>
                <a:gd name="T54" fmla="*/ 163 w 170"/>
                <a:gd name="T55" fmla="*/ 239 h 535"/>
                <a:gd name="T56" fmla="*/ 163 w 170"/>
                <a:gd name="T57" fmla="*/ 261 h 535"/>
                <a:gd name="T58" fmla="*/ 161 w 170"/>
                <a:gd name="T59" fmla="*/ 282 h 535"/>
                <a:gd name="T60" fmla="*/ 163 w 170"/>
                <a:gd name="T61" fmla="*/ 315 h 535"/>
                <a:gd name="T62" fmla="*/ 163 w 170"/>
                <a:gd name="T63" fmla="*/ 336 h 535"/>
                <a:gd name="T64" fmla="*/ 161 w 170"/>
                <a:gd name="T65" fmla="*/ 372 h 535"/>
                <a:gd name="T66" fmla="*/ 164 w 170"/>
                <a:gd name="T67" fmla="*/ 392 h 535"/>
                <a:gd name="T68" fmla="*/ 148 w 170"/>
                <a:gd name="T69" fmla="*/ 469 h 535"/>
                <a:gd name="T70" fmla="*/ 132 w 170"/>
                <a:gd name="T71" fmla="*/ 515 h 535"/>
                <a:gd name="T72" fmla="*/ 82 w 170"/>
                <a:gd name="T73"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535">
                  <a:moveTo>
                    <a:pt x="82" y="535"/>
                  </a:moveTo>
                  <a:cubicBezTo>
                    <a:pt x="68" y="535"/>
                    <a:pt x="39" y="530"/>
                    <a:pt x="38" y="515"/>
                  </a:cubicBezTo>
                  <a:cubicBezTo>
                    <a:pt x="37" y="500"/>
                    <a:pt x="33" y="491"/>
                    <a:pt x="22" y="469"/>
                  </a:cubicBezTo>
                  <a:cubicBezTo>
                    <a:pt x="12" y="447"/>
                    <a:pt x="8" y="420"/>
                    <a:pt x="8" y="403"/>
                  </a:cubicBezTo>
                  <a:cubicBezTo>
                    <a:pt x="8" y="387"/>
                    <a:pt x="12" y="375"/>
                    <a:pt x="6" y="368"/>
                  </a:cubicBezTo>
                  <a:cubicBezTo>
                    <a:pt x="1" y="360"/>
                    <a:pt x="2" y="353"/>
                    <a:pt x="7" y="347"/>
                  </a:cubicBezTo>
                  <a:cubicBezTo>
                    <a:pt x="11" y="341"/>
                    <a:pt x="8" y="330"/>
                    <a:pt x="8" y="314"/>
                  </a:cubicBezTo>
                  <a:cubicBezTo>
                    <a:pt x="8" y="297"/>
                    <a:pt x="13" y="294"/>
                    <a:pt x="7" y="293"/>
                  </a:cubicBezTo>
                  <a:cubicBezTo>
                    <a:pt x="0" y="291"/>
                    <a:pt x="1" y="276"/>
                    <a:pt x="6" y="270"/>
                  </a:cubicBezTo>
                  <a:cubicBezTo>
                    <a:pt x="11" y="264"/>
                    <a:pt x="8" y="254"/>
                    <a:pt x="8" y="241"/>
                  </a:cubicBezTo>
                  <a:cubicBezTo>
                    <a:pt x="8" y="227"/>
                    <a:pt x="11" y="218"/>
                    <a:pt x="6" y="214"/>
                  </a:cubicBezTo>
                  <a:cubicBezTo>
                    <a:pt x="1" y="209"/>
                    <a:pt x="2" y="196"/>
                    <a:pt x="7" y="191"/>
                  </a:cubicBezTo>
                  <a:cubicBezTo>
                    <a:pt x="13" y="187"/>
                    <a:pt x="10" y="179"/>
                    <a:pt x="9" y="169"/>
                  </a:cubicBezTo>
                  <a:cubicBezTo>
                    <a:pt x="9" y="158"/>
                    <a:pt x="13" y="145"/>
                    <a:pt x="10" y="145"/>
                  </a:cubicBezTo>
                  <a:cubicBezTo>
                    <a:pt x="7" y="145"/>
                    <a:pt x="2" y="138"/>
                    <a:pt x="2" y="126"/>
                  </a:cubicBezTo>
                  <a:cubicBezTo>
                    <a:pt x="2" y="114"/>
                    <a:pt x="5" y="106"/>
                    <a:pt x="5" y="90"/>
                  </a:cubicBezTo>
                  <a:cubicBezTo>
                    <a:pt x="5" y="73"/>
                    <a:pt x="6" y="55"/>
                    <a:pt x="4" y="43"/>
                  </a:cubicBezTo>
                  <a:cubicBezTo>
                    <a:pt x="3" y="33"/>
                    <a:pt x="1" y="13"/>
                    <a:pt x="0" y="0"/>
                  </a:cubicBezTo>
                  <a:cubicBezTo>
                    <a:pt x="170" y="0"/>
                    <a:pt x="170" y="0"/>
                    <a:pt x="170" y="0"/>
                  </a:cubicBezTo>
                  <a:cubicBezTo>
                    <a:pt x="170" y="9"/>
                    <a:pt x="170" y="18"/>
                    <a:pt x="168" y="23"/>
                  </a:cubicBezTo>
                  <a:cubicBezTo>
                    <a:pt x="164" y="35"/>
                    <a:pt x="164" y="42"/>
                    <a:pt x="164" y="58"/>
                  </a:cubicBezTo>
                  <a:cubicBezTo>
                    <a:pt x="164" y="75"/>
                    <a:pt x="167" y="82"/>
                    <a:pt x="167" y="94"/>
                  </a:cubicBezTo>
                  <a:cubicBezTo>
                    <a:pt x="167" y="106"/>
                    <a:pt x="162" y="114"/>
                    <a:pt x="159" y="114"/>
                  </a:cubicBezTo>
                  <a:cubicBezTo>
                    <a:pt x="156" y="114"/>
                    <a:pt x="160" y="127"/>
                    <a:pt x="160" y="138"/>
                  </a:cubicBezTo>
                  <a:cubicBezTo>
                    <a:pt x="160" y="148"/>
                    <a:pt x="156" y="155"/>
                    <a:pt x="162" y="160"/>
                  </a:cubicBezTo>
                  <a:cubicBezTo>
                    <a:pt x="167" y="164"/>
                    <a:pt x="168" y="178"/>
                    <a:pt x="163" y="182"/>
                  </a:cubicBezTo>
                  <a:cubicBezTo>
                    <a:pt x="158" y="187"/>
                    <a:pt x="161" y="196"/>
                    <a:pt x="161" y="209"/>
                  </a:cubicBezTo>
                  <a:cubicBezTo>
                    <a:pt x="161" y="223"/>
                    <a:pt x="158" y="233"/>
                    <a:pt x="163" y="239"/>
                  </a:cubicBezTo>
                  <a:cubicBezTo>
                    <a:pt x="169" y="245"/>
                    <a:pt x="169" y="260"/>
                    <a:pt x="163" y="261"/>
                  </a:cubicBezTo>
                  <a:cubicBezTo>
                    <a:pt x="156" y="263"/>
                    <a:pt x="161" y="266"/>
                    <a:pt x="161" y="282"/>
                  </a:cubicBezTo>
                  <a:cubicBezTo>
                    <a:pt x="161" y="299"/>
                    <a:pt x="158" y="309"/>
                    <a:pt x="163" y="315"/>
                  </a:cubicBezTo>
                  <a:cubicBezTo>
                    <a:pt x="167" y="321"/>
                    <a:pt x="169" y="329"/>
                    <a:pt x="163" y="336"/>
                  </a:cubicBezTo>
                  <a:cubicBezTo>
                    <a:pt x="157" y="344"/>
                    <a:pt x="161" y="356"/>
                    <a:pt x="161" y="372"/>
                  </a:cubicBezTo>
                  <a:cubicBezTo>
                    <a:pt x="161" y="377"/>
                    <a:pt x="165" y="382"/>
                    <a:pt x="164" y="392"/>
                  </a:cubicBezTo>
                  <a:cubicBezTo>
                    <a:pt x="163" y="416"/>
                    <a:pt x="156" y="445"/>
                    <a:pt x="148" y="469"/>
                  </a:cubicBezTo>
                  <a:cubicBezTo>
                    <a:pt x="140" y="493"/>
                    <a:pt x="133" y="500"/>
                    <a:pt x="132" y="515"/>
                  </a:cubicBezTo>
                  <a:cubicBezTo>
                    <a:pt x="131" y="530"/>
                    <a:pt x="95" y="535"/>
                    <a:pt x="82" y="5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53" name="Oval 43">
              <a:extLst>
                <a:ext uri="{FF2B5EF4-FFF2-40B4-BE49-F238E27FC236}">
                  <a16:creationId xmlns:a16="http://schemas.microsoft.com/office/drawing/2014/main" id="{BA437904-833D-4A5D-B8AA-C9C61D9B91AF}"/>
                </a:ext>
              </a:extLst>
            </p:cNvPr>
            <p:cNvSpPr>
              <a:spLocks noChangeArrowheads="1"/>
            </p:cNvSpPr>
            <p:nvPr/>
          </p:nvSpPr>
          <p:spPr bwMode="auto">
            <a:xfrm>
              <a:off x="6303987" y="6277062"/>
              <a:ext cx="271389" cy="1208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54" name="Oval 44">
              <a:extLst>
                <a:ext uri="{FF2B5EF4-FFF2-40B4-BE49-F238E27FC236}">
                  <a16:creationId xmlns:a16="http://schemas.microsoft.com/office/drawing/2014/main" id="{3031905F-0BC2-4707-BA96-636B7D3FBF25}"/>
                </a:ext>
              </a:extLst>
            </p:cNvPr>
            <p:cNvSpPr>
              <a:spLocks noChangeArrowheads="1"/>
            </p:cNvSpPr>
            <p:nvPr/>
          </p:nvSpPr>
          <p:spPr bwMode="auto">
            <a:xfrm>
              <a:off x="6203642" y="6223469"/>
              <a:ext cx="473219" cy="13113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55" name="Freeform 45">
              <a:extLst>
                <a:ext uri="{FF2B5EF4-FFF2-40B4-BE49-F238E27FC236}">
                  <a16:creationId xmlns:a16="http://schemas.microsoft.com/office/drawing/2014/main" id="{E73CC8C8-D2E1-4BD8-B2E0-407820EC01F6}"/>
                </a:ext>
              </a:extLst>
            </p:cNvPr>
            <p:cNvSpPr>
              <a:spLocks/>
            </p:cNvSpPr>
            <p:nvPr/>
          </p:nvSpPr>
          <p:spPr bwMode="auto">
            <a:xfrm>
              <a:off x="6139786" y="6261098"/>
              <a:ext cx="599791" cy="50173"/>
            </a:xfrm>
            <a:custGeom>
              <a:avLst/>
              <a:gdLst>
                <a:gd name="T0" fmla="*/ 140 w 303"/>
                <a:gd name="T1" fmla="*/ 25 h 25"/>
                <a:gd name="T2" fmla="*/ 2 w 303"/>
                <a:gd name="T3" fmla="*/ 7 h 25"/>
                <a:gd name="T4" fmla="*/ 0 w 303"/>
                <a:gd name="T5" fmla="*/ 1 h 25"/>
                <a:gd name="T6" fmla="*/ 139 w 303"/>
                <a:gd name="T7" fmla="*/ 13 h 25"/>
                <a:gd name="T8" fmla="*/ 303 w 303"/>
                <a:gd name="T9" fmla="*/ 0 h 25"/>
                <a:gd name="T10" fmla="*/ 301 w 303"/>
                <a:gd name="T11" fmla="*/ 7 h 25"/>
                <a:gd name="T12" fmla="*/ 140 w 303"/>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303" h="25">
                  <a:moveTo>
                    <a:pt x="140" y="25"/>
                  </a:moveTo>
                  <a:cubicBezTo>
                    <a:pt x="96" y="25"/>
                    <a:pt x="4" y="21"/>
                    <a:pt x="2" y="7"/>
                  </a:cubicBezTo>
                  <a:cubicBezTo>
                    <a:pt x="1" y="6"/>
                    <a:pt x="1" y="3"/>
                    <a:pt x="0" y="1"/>
                  </a:cubicBezTo>
                  <a:cubicBezTo>
                    <a:pt x="28" y="10"/>
                    <a:pt x="101" y="13"/>
                    <a:pt x="139" y="13"/>
                  </a:cubicBezTo>
                  <a:cubicBezTo>
                    <a:pt x="179" y="13"/>
                    <a:pt x="271" y="10"/>
                    <a:pt x="303" y="0"/>
                  </a:cubicBezTo>
                  <a:cubicBezTo>
                    <a:pt x="302" y="3"/>
                    <a:pt x="302" y="5"/>
                    <a:pt x="301" y="7"/>
                  </a:cubicBezTo>
                  <a:cubicBezTo>
                    <a:pt x="299" y="21"/>
                    <a:pt x="184" y="25"/>
                    <a:pt x="1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56" name="Freeform 46">
              <a:extLst>
                <a:ext uri="{FF2B5EF4-FFF2-40B4-BE49-F238E27FC236}">
                  <a16:creationId xmlns:a16="http://schemas.microsoft.com/office/drawing/2014/main" id="{216F839D-F694-4F5E-B4FE-524865EF42B4}"/>
                </a:ext>
              </a:extLst>
            </p:cNvPr>
            <p:cNvSpPr>
              <a:spLocks/>
            </p:cNvSpPr>
            <p:nvPr/>
          </p:nvSpPr>
          <p:spPr bwMode="auto">
            <a:xfrm>
              <a:off x="5894624" y="5529034"/>
              <a:ext cx="1100378" cy="80960"/>
            </a:xfrm>
            <a:custGeom>
              <a:avLst/>
              <a:gdLst>
                <a:gd name="T0" fmla="*/ 13 w 556"/>
                <a:gd name="T1" fmla="*/ 24 h 41"/>
                <a:gd name="T2" fmla="*/ 531 w 556"/>
                <a:gd name="T3" fmla="*/ 0 h 41"/>
                <a:gd name="T4" fmla="*/ 542 w 556"/>
                <a:gd name="T5" fmla="*/ 8 h 41"/>
                <a:gd name="T6" fmla="*/ 556 w 556"/>
                <a:gd name="T7" fmla="*/ 15 h 41"/>
                <a:gd name="T8" fmla="*/ 0 w 556"/>
                <a:gd name="T9" fmla="*/ 41 h 41"/>
                <a:gd name="T10" fmla="*/ 5 w 556"/>
                <a:gd name="T11" fmla="*/ 39 h 41"/>
                <a:gd name="T12" fmla="*/ 13 w 556"/>
                <a:gd name="T13" fmla="*/ 24 h 41"/>
              </a:gdLst>
              <a:ahLst/>
              <a:cxnLst>
                <a:cxn ang="0">
                  <a:pos x="T0" y="T1"/>
                </a:cxn>
                <a:cxn ang="0">
                  <a:pos x="T2" y="T3"/>
                </a:cxn>
                <a:cxn ang="0">
                  <a:pos x="T4" y="T5"/>
                </a:cxn>
                <a:cxn ang="0">
                  <a:pos x="T6" y="T7"/>
                </a:cxn>
                <a:cxn ang="0">
                  <a:pos x="T8" y="T9"/>
                </a:cxn>
                <a:cxn ang="0">
                  <a:pos x="T10" y="T11"/>
                </a:cxn>
                <a:cxn ang="0">
                  <a:pos x="T12" y="T13"/>
                </a:cxn>
              </a:cxnLst>
              <a:rect l="0" t="0" r="r" b="b"/>
              <a:pathLst>
                <a:path w="556" h="41">
                  <a:moveTo>
                    <a:pt x="13" y="24"/>
                  </a:moveTo>
                  <a:cubicBezTo>
                    <a:pt x="531" y="0"/>
                    <a:pt x="531" y="0"/>
                    <a:pt x="531" y="0"/>
                  </a:cubicBezTo>
                  <a:cubicBezTo>
                    <a:pt x="531" y="3"/>
                    <a:pt x="533" y="6"/>
                    <a:pt x="542" y="8"/>
                  </a:cubicBezTo>
                  <a:cubicBezTo>
                    <a:pt x="549" y="9"/>
                    <a:pt x="553" y="12"/>
                    <a:pt x="556" y="15"/>
                  </a:cubicBezTo>
                  <a:cubicBezTo>
                    <a:pt x="0" y="41"/>
                    <a:pt x="0" y="41"/>
                    <a:pt x="0" y="41"/>
                  </a:cubicBezTo>
                  <a:cubicBezTo>
                    <a:pt x="1" y="40"/>
                    <a:pt x="3" y="40"/>
                    <a:pt x="5" y="39"/>
                  </a:cubicBezTo>
                  <a:cubicBezTo>
                    <a:pt x="20" y="36"/>
                    <a:pt x="16" y="31"/>
                    <a:pt x="1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57" name="Freeform 47">
              <a:extLst>
                <a:ext uri="{FF2B5EF4-FFF2-40B4-BE49-F238E27FC236}">
                  <a16:creationId xmlns:a16="http://schemas.microsoft.com/office/drawing/2014/main" id="{6BAD6541-9906-4748-A80B-9940E75F1EFC}"/>
                </a:ext>
              </a:extLst>
            </p:cNvPr>
            <p:cNvSpPr>
              <a:spLocks/>
            </p:cNvSpPr>
            <p:nvPr/>
          </p:nvSpPr>
          <p:spPr bwMode="auto">
            <a:xfrm>
              <a:off x="5872958" y="5437811"/>
              <a:ext cx="1118622" cy="83241"/>
            </a:xfrm>
            <a:custGeom>
              <a:avLst/>
              <a:gdLst>
                <a:gd name="T0" fmla="*/ 0 w 565"/>
                <a:gd name="T1" fmla="*/ 27 h 42"/>
                <a:gd name="T2" fmla="*/ 565 w 565"/>
                <a:gd name="T3" fmla="*/ 0 h 42"/>
                <a:gd name="T4" fmla="*/ 544 w 565"/>
                <a:gd name="T5" fmla="*/ 8 h 42"/>
                <a:gd name="T6" fmla="*/ 543 w 565"/>
                <a:gd name="T7" fmla="*/ 17 h 42"/>
                <a:gd name="T8" fmla="*/ 29 w 565"/>
                <a:gd name="T9" fmla="*/ 42 h 42"/>
                <a:gd name="T10" fmla="*/ 25 w 565"/>
                <a:gd name="T11" fmla="*/ 39 h 42"/>
                <a:gd name="T12" fmla="*/ 0 w 565"/>
                <a:gd name="T13" fmla="*/ 27 h 42"/>
              </a:gdLst>
              <a:ahLst/>
              <a:cxnLst>
                <a:cxn ang="0">
                  <a:pos x="T0" y="T1"/>
                </a:cxn>
                <a:cxn ang="0">
                  <a:pos x="T2" y="T3"/>
                </a:cxn>
                <a:cxn ang="0">
                  <a:pos x="T4" y="T5"/>
                </a:cxn>
                <a:cxn ang="0">
                  <a:pos x="T6" y="T7"/>
                </a:cxn>
                <a:cxn ang="0">
                  <a:pos x="T8" y="T9"/>
                </a:cxn>
                <a:cxn ang="0">
                  <a:pos x="T10" y="T11"/>
                </a:cxn>
                <a:cxn ang="0">
                  <a:pos x="T12" y="T13"/>
                </a:cxn>
              </a:cxnLst>
              <a:rect l="0" t="0" r="r" b="b"/>
              <a:pathLst>
                <a:path w="565" h="42">
                  <a:moveTo>
                    <a:pt x="0" y="27"/>
                  </a:moveTo>
                  <a:cubicBezTo>
                    <a:pt x="565" y="0"/>
                    <a:pt x="565" y="0"/>
                    <a:pt x="565" y="0"/>
                  </a:cubicBezTo>
                  <a:cubicBezTo>
                    <a:pt x="559" y="5"/>
                    <a:pt x="551" y="8"/>
                    <a:pt x="544" y="8"/>
                  </a:cubicBezTo>
                  <a:cubicBezTo>
                    <a:pt x="538" y="8"/>
                    <a:pt x="540" y="12"/>
                    <a:pt x="543" y="17"/>
                  </a:cubicBezTo>
                  <a:cubicBezTo>
                    <a:pt x="29" y="42"/>
                    <a:pt x="29" y="42"/>
                    <a:pt x="29" y="42"/>
                  </a:cubicBezTo>
                  <a:cubicBezTo>
                    <a:pt x="29" y="40"/>
                    <a:pt x="28" y="39"/>
                    <a:pt x="25" y="39"/>
                  </a:cubicBezTo>
                  <a:cubicBezTo>
                    <a:pt x="17" y="39"/>
                    <a:pt x="5" y="34"/>
                    <a:pt x="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58" name="Freeform 48">
              <a:extLst>
                <a:ext uri="{FF2B5EF4-FFF2-40B4-BE49-F238E27FC236}">
                  <a16:creationId xmlns:a16="http://schemas.microsoft.com/office/drawing/2014/main" id="{4A051F17-E8D0-4A8A-9FAA-B8B42AB4B329}"/>
                </a:ext>
              </a:extLst>
            </p:cNvPr>
            <p:cNvSpPr>
              <a:spLocks/>
            </p:cNvSpPr>
            <p:nvPr/>
          </p:nvSpPr>
          <p:spPr bwMode="auto">
            <a:xfrm>
              <a:off x="5898045" y="5602012"/>
              <a:ext cx="1065029" cy="80960"/>
            </a:xfrm>
            <a:custGeom>
              <a:avLst/>
              <a:gdLst>
                <a:gd name="T0" fmla="*/ 0 w 538"/>
                <a:gd name="T1" fmla="*/ 25 h 41"/>
                <a:gd name="T2" fmla="*/ 536 w 538"/>
                <a:gd name="T3" fmla="*/ 0 h 41"/>
                <a:gd name="T4" fmla="*/ 538 w 538"/>
                <a:gd name="T5" fmla="*/ 16 h 41"/>
                <a:gd name="T6" fmla="*/ 6 w 538"/>
                <a:gd name="T7" fmla="*/ 41 h 41"/>
                <a:gd name="T8" fmla="*/ 0 w 538"/>
                <a:gd name="T9" fmla="*/ 25 h 41"/>
              </a:gdLst>
              <a:ahLst/>
              <a:cxnLst>
                <a:cxn ang="0">
                  <a:pos x="T0" y="T1"/>
                </a:cxn>
                <a:cxn ang="0">
                  <a:pos x="T2" y="T3"/>
                </a:cxn>
                <a:cxn ang="0">
                  <a:pos x="T4" y="T5"/>
                </a:cxn>
                <a:cxn ang="0">
                  <a:pos x="T6" y="T7"/>
                </a:cxn>
                <a:cxn ang="0">
                  <a:pos x="T8" y="T9"/>
                </a:cxn>
              </a:cxnLst>
              <a:rect l="0" t="0" r="r" b="b"/>
              <a:pathLst>
                <a:path w="538" h="41">
                  <a:moveTo>
                    <a:pt x="0" y="25"/>
                  </a:moveTo>
                  <a:cubicBezTo>
                    <a:pt x="536" y="0"/>
                    <a:pt x="536" y="0"/>
                    <a:pt x="536" y="0"/>
                  </a:cubicBezTo>
                  <a:cubicBezTo>
                    <a:pt x="535" y="4"/>
                    <a:pt x="537" y="9"/>
                    <a:pt x="538" y="16"/>
                  </a:cubicBezTo>
                  <a:cubicBezTo>
                    <a:pt x="6" y="41"/>
                    <a:pt x="6" y="41"/>
                    <a:pt x="6" y="41"/>
                  </a:cubicBezTo>
                  <a:cubicBezTo>
                    <a:pt x="8" y="34"/>
                    <a:pt x="10" y="28"/>
                    <a:pt x="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59" name="Freeform 49">
              <a:extLst>
                <a:ext uri="{FF2B5EF4-FFF2-40B4-BE49-F238E27FC236}">
                  <a16:creationId xmlns:a16="http://schemas.microsoft.com/office/drawing/2014/main" id="{0B9BBBD2-C019-49C6-A6A6-B64A1DA1C92A}"/>
                </a:ext>
              </a:extLst>
            </p:cNvPr>
            <p:cNvSpPr>
              <a:spLocks/>
            </p:cNvSpPr>
            <p:nvPr/>
          </p:nvSpPr>
          <p:spPr bwMode="auto">
            <a:xfrm>
              <a:off x="5906027" y="5673850"/>
              <a:ext cx="1083274" cy="82101"/>
            </a:xfrm>
            <a:custGeom>
              <a:avLst/>
              <a:gdLst>
                <a:gd name="T0" fmla="*/ 2 w 547"/>
                <a:gd name="T1" fmla="*/ 25 h 42"/>
                <a:gd name="T2" fmla="*/ 532 w 547"/>
                <a:gd name="T3" fmla="*/ 0 h 42"/>
                <a:gd name="T4" fmla="*/ 542 w 547"/>
                <a:gd name="T5" fmla="*/ 14 h 42"/>
                <a:gd name="T6" fmla="*/ 547 w 547"/>
                <a:gd name="T7" fmla="*/ 16 h 42"/>
                <a:gd name="T8" fmla="*/ 0 w 547"/>
                <a:gd name="T9" fmla="*/ 42 h 42"/>
                <a:gd name="T10" fmla="*/ 2 w 547"/>
                <a:gd name="T11" fmla="*/ 25 h 42"/>
              </a:gdLst>
              <a:ahLst/>
              <a:cxnLst>
                <a:cxn ang="0">
                  <a:pos x="T0" y="T1"/>
                </a:cxn>
                <a:cxn ang="0">
                  <a:pos x="T2" y="T3"/>
                </a:cxn>
                <a:cxn ang="0">
                  <a:pos x="T4" y="T5"/>
                </a:cxn>
                <a:cxn ang="0">
                  <a:pos x="T6" y="T7"/>
                </a:cxn>
                <a:cxn ang="0">
                  <a:pos x="T8" y="T9"/>
                </a:cxn>
                <a:cxn ang="0">
                  <a:pos x="T10" y="T11"/>
                </a:cxn>
              </a:cxnLst>
              <a:rect l="0" t="0" r="r" b="b"/>
              <a:pathLst>
                <a:path w="547" h="42">
                  <a:moveTo>
                    <a:pt x="2" y="25"/>
                  </a:moveTo>
                  <a:cubicBezTo>
                    <a:pt x="532" y="0"/>
                    <a:pt x="532" y="0"/>
                    <a:pt x="532" y="0"/>
                  </a:cubicBezTo>
                  <a:cubicBezTo>
                    <a:pt x="531" y="6"/>
                    <a:pt x="532" y="11"/>
                    <a:pt x="542" y="14"/>
                  </a:cubicBezTo>
                  <a:cubicBezTo>
                    <a:pt x="544" y="15"/>
                    <a:pt x="545" y="15"/>
                    <a:pt x="547" y="16"/>
                  </a:cubicBezTo>
                  <a:cubicBezTo>
                    <a:pt x="0" y="42"/>
                    <a:pt x="0" y="42"/>
                    <a:pt x="0" y="42"/>
                  </a:cubicBezTo>
                  <a:cubicBezTo>
                    <a:pt x="5" y="38"/>
                    <a:pt x="4" y="32"/>
                    <a:pt x="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60" name="Freeform 50">
              <a:extLst>
                <a:ext uri="{FF2B5EF4-FFF2-40B4-BE49-F238E27FC236}">
                  <a16:creationId xmlns:a16="http://schemas.microsoft.com/office/drawing/2014/main" id="{3ED6C955-4A9E-4F44-A1CF-3C9D8CE30480}"/>
                </a:ext>
              </a:extLst>
            </p:cNvPr>
            <p:cNvSpPr>
              <a:spLocks/>
            </p:cNvSpPr>
            <p:nvPr/>
          </p:nvSpPr>
          <p:spPr bwMode="auto">
            <a:xfrm>
              <a:off x="5898045" y="5758232"/>
              <a:ext cx="1063889" cy="80960"/>
            </a:xfrm>
            <a:custGeom>
              <a:avLst/>
              <a:gdLst>
                <a:gd name="T0" fmla="*/ 0 w 537"/>
                <a:gd name="T1" fmla="*/ 25 h 41"/>
                <a:gd name="T2" fmla="*/ 532 w 537"/>
                <a:gd name="T3" fmla="*/ 0 h 41"/>
                <a:gd name="T4" fmla="*/ 537 w 537"/>
                <a:gd name="T5" fmla="*/ 14 h 41"/>
                <a:gd name="T6" fmla="*/ 537 w 537"/>
                <a:gd name="T7" fmla="*/ 16 h 41"/>
                <a:gd name="T8" fmla="*/ 7 w 537"/>
                <a:gd name="T9" fmla="*/ 41 h 41"/>
                <a:gd name="T10" fmla="*/ 0 w 537"/>
                <a:gd name="T11" fmla="*/ 25 h 41"/>
              </a:gdLst>
              <a:ahLst/>
              <a:cxnLst>
                <a:cxn ang="0">
                  <a:pos x="T0" y="T1"/>
                </a:cxn>
                <a:cxn ang="0">
                  <a:pos x="T2" y="T3"/>
                </a:cxn>
                <a:cxn ang="0">
                  <a:pos x="T4" y="T5"/>
                </a:cxn>
                <a:cxn ang="0">
                  <a:pos x="T6" y="T7"/>
                </a:cxn>
                <a:cxn ang="0">
                  <a:pos x="T8" y="T9"/>
                </a:cxn>
                <a:cxn ang="0">
                  <a:pos x="T10" y="T11"/>
                </a:cxn>
              </a:cxnLst>
              <a:rect l="0" t="0" r="r" b="b"/>
              <a:pathLst>
                <a:path w="537" h="41">
                  <a:moveTo>
                    <a:pt x="0" y="25"/>
                  </a:moveTo>
                  <a:cubicBezTo>
                    <a:pt x="532" y="0"/>
                    <a:pt x="532" y="0"/>
                    <a:pt x="532" y="0"/>
                  </a:cubicBezTo>
                  <a:cubicBezTo>
                    <a:pt x="534" y="3"/>
                    <a:pt x="537" y="7"/>
                    <a:pt x="537" y="14"/>
                  </a:cubicBezTo>
                  <a:cubicBezTo>
                    <a:pt x="537" y="15"/>
                    <a:pt x="537" y="15"/>
                    <a:pt x="537" y="16"/>
                  </a:cubicBezTo>
                  <a:cubicBezTo>
                    <a:pt x="7" y="41"/>
                    <a:pt x="7" y="41"/>
                    <a:pt x="7" y="41"/>
                  </a:cubicBezTo>
                  <a:cubicBezTo>
                    <a:pt x="9" y="29"/>
                    <a:pt x="21" y="26"/>
                    <a:pt x="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61" name="Freeform 51">
              <a:extLst>
                <a:ext uri="{FF2B5EF4-FFF2-40B4-BE49-F238E27FC236}">
                  <a16:creationId xmlns:a16="http://schemas.microsoft.com/office/drawing/2014/main" id="{4B1EF149-3EC0-446C-A1C0-937074657834}"/>
                </a:ext>
              </a:extLst>
            </p:cNvPr>
            <p:cNvSpPr>
              <a:spLocks/>
            </p:cNvSpPr>
            <p:nvPr/>
          </p:nvSpPr>
          <p:spPr bwMode="auto">
            <a:xfrm>
              <a:off x="5894624" y="5833491"/>
              <a:ext cx="1102658" cy="80960"/>
            </a:xfrm>
            <a:custGeom>
              <a:avLst/>
              <a:gdLst>
                <a:gd name="T0" fmla="*/ 11 w 557"/>
                <a:gd name="T1" fmla="*/ 25 h 41"/>
                <a:gd name="T2" fmla="*/ 536 w 557"/>
                <a:gd name="T3" fmla="*/ 0 h 41"/>
                <a:gd name="T4" fmla="*/ 545 w 557"/>
                <a:gd name="T5" fmla="*/ 9 h 41"/>
                <a:gd name="T6" fmla="*/ 557 w 557"/>
                <a:gd name="T7" fmla="*/ 15 h 41"/>
                <a:gd name="T8" fmla="*/ 0 w 557"/>
                <a:gd name="T9" fmla="*/ 41 h 41"/>
                <a:gd name="T10" fmla="*/ 2 w 557"/>
                <a:gd name="T11" fmla="*/ 41 h 41"/>
                <a:gd name="T12" fmla="*/ 11 w 557"/>
                <a:gd name="T13" fmla="*/ 25 h 41"/>
              </a:gdLst>
              <a:ahLst/>
              <a:cxnLst>
                <a:cxn ang="0">
                  <a:pos x="T0" y="T1"/>
                </a:cxn>
                <a:cxn ang="0">
                  <a:pos x="T2" y="T3"/>
                </a:cxn>
                <a:cxn ang="0">
                  <a:pos x="T4" y="T5"/>
                </a:cxn>
                <a:cxn ang="0">
                  <a:pos x="T6" y="T7"/>
                </a:cxn>
                <a:cxn ang="0">
                  <a:pos x="T8" y="T9"/>
                </a:cxn>
                <a:cxn ang="0">
                  <a:pos x="T10" y="T11"/>
                </a:cxn>
                <a:cxn ang="0">
                  <a:pos x="T12" y="T13"/>
                </a:cxn>
              </a:cxnLst>
              <a:rect l="0" t="0" r="r" b="b"/>
              <a:pathLst>
                <a:path w="557" h="41">
                  <a:moveTo>
                    <a:pt x="11" y="25"/>
                  </a:moveTo>
                  <a:cubicBezTo>
                    <a:pt x="536" y="0"/>
                    <a:pt x="536" y="0"/>
                    <a:pt x="536" y="0"/>
                  </a:cubicBezTo>
                  <a:cubicBezTo>
                    <a:pt x="536" y="4"/>
                    <a:pt x="539" y="7"/>
                    <a:pt x="545" y="9"/>
                  </a:cubicBezTo>
                  <a:cubicBezTo>
                    <a:pt x="550" y="11"/>
                    <a:pt x="554" y="13"/>
                    <a:pt x="557" y="15"/>
                  </a:cubicBezTo>
                  <a:cubicBezTo>
                    <a:pt x="0" y="41"/>
                    <a:pt x="0" y="41"/>
                    <a:pt x="0" y="41"/>
                  </a:cubicBezTo>
                  <a:cubicBezTo>
                    <a:pt x="1" y="41"/>
                    <a:pt x="1" y="41"/>
                    <a:pt x="2" y="41"/>
                  </a:cubicBezTo>
                  <a:cubicBezTo>
                    <a:pt x="12" y="37"/>
                    <a:pt x="12" y="32"/>
                    <a:pt x="1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62" name="Freeform 52">
              <a:extLst>
                <a:ext uri="{FF2B5EF4-FFF2-40B4-BE49-F238E27FC236}">
                  <a16:creationId xmlns:a16="http://schemas.microsoft.com/office/drawing/2014/main" id="{56179B76-7A53-4B8C-95AB-D3CFA3C27B09}"/>
                </a:ext>
              </a:extLst>
            </p:cNvPr>
            <p:cNvSpPr>
              <a:spLocks/>
            </p:cNvSpPr>
            <p:nvPr/>
          </p:nvSpPr>
          <p:spPr bwMode="auto">
            <a:xfrm>
              <a:off x="5906027" y="5911030"/>
              <a:ext cx="1053626" cy="80960"/>
            </a:xfrm>
            <a:custGeom>
              <a:avLst/>
              <a:gdLst>
                <a:gd name="T0" fmla="*/ 0 w 532"/>
                <a:gd name="T1" fmla="*/ 25 h 41"/>
                <a:gd name="T2" fmla="*/ 530 w 532"/>
                <a:gd name="T3" fmla="*/ 0 h 41"/>
                <a:gd name="T4" fmla="*/ 532 w 532"/>
                <a:gd name="T5" fmla="*/ 17 h 41"/>
                <a:gd name="T6" fmla="*/ 5 w 532"/>
                <a:gd name="T7" fmla="*/ 41 h 41"/>
                <a:gd name="T8" fmla="*/ 0 w 532"/>
                <a:gd name="T9" fmla="*/ 25 h 41"/>
              </a:gdLst>
              <a:ahLst/>
              <a:cxnLst>
                <a:cxn ang="0">
                  <a:pos x="T0" y="T1"/>
                </a:cxn>
                <a:cxn ang="0">
                  <a:pos x="T2" y="T3"/>
                </a:cxn>
                <a:cxn ang="0">
                  <a:pos x="T4" y="T5"/>
                </a:cxn>
                <a:cxn ang="0">
                  <a:pos x="T6" y="T7"/>
                </a:cxn>
                <a:cxn ang="0">
                  <a:pos x="T8" y="T9"/>
                </a:cxn>
              </a:cxnLst>
              <a:rect l="0" t="0" r="r" b="b"/>
              <a:pathLst>
                <a:path w="532" h="41">
                  <a:moveTo>
                    <a:pt x="0" y="25"/>
                  </a:moveTo>
                  <a:cubicBezTo>
                    <a:pt x="530" y="0"/>
                    <a:pt x="530" y="0"/>
                    <a:pt x="530" y="0"/>
                  </a:cubicBezTo>
                  <a:cubicBezTo>
                    <a:pt x="529" y="5"/>
                    <a:pt x="530" y="10"/>
                    <a:pt x="532" y="17"/>
                  </a:cubicBezTo>
                  <a:cubicBezTo>
                    <a:pt x="5" y="41"/>
                    <a:pt x="5" y="41"/>
                    <a:pt x="5" y="41"/>
                  </a:cubicBezTo>
                  <a:cubicBezTo>
                    <a:pt x="6" y="35"/>
                    <a:pt x="6" y="30"/>
                    <a:pt x="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63" name="Freeform 53">
              <a:extLst>
                <a:ext uri="{FF2B5EF4-FFF2-40B4-BE49-F238E27FC236}">
                  <a16:creationId xmlns:a16="http://schemas.microsoft.com/office/drawing/2014/main" id="{C68DF0C7-4085-4E6D-B0A4-C780518F9D90}"/>
                </a:ext>
              </a:extLst>
            </p:cNvPr>
            <p:cNvSpPr>
              <a:spLocks/>
            </p:cNvSpPr>
            <p:nvPr/>
          </p:nvSpPr>
          <p:spPr bwMode="auto">
            <a:xfrm>
              <a:off x="5924271" y="6023919"/>
              <a:ext cx="1053626" cy="263406"/>
            </a:xfrm>
            <a:custGeom>
              <a:avLst/>
              <a:gdLst>
                <a:gd name="T0" fmla="*/ 248 w 532"/>
                <a:gd name="T1" fmla="*/ 133 h 133"/>
                <a:gd name="T2" fmla="*/ 98 w 532"/>
                <a:gd name="T3" fmla="*/ 113 h 133"/>
                <a:gd name="T4" fmla="*/ 42 w 532"/>
                <a:gd name="T5" fmla="*/ 67 h 133"/>
                <a:gd name="T6" fmla="*/ 0 w 532"/>
                <a:gd name="T7" fmla="*/ 25 h 133"/>
                <a:gd name="T8" fmla="*/ 532 w 532"/>
                <a:gd name="T9" fmla="*/ 0 h 133"/>
                <a:gd name="T10" fmla="*/ 479 w 532"/>
                <a:gd name="T11" fmla="*/ 67 h 133"/>
                <a:gd name="T12" fmla="*/ 424 w 532"/>
                <a:gd name="T13" fmla="*/ 113 h 133"/>
                <a:gd name="T14" fmla="*/ 248 w 53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2" h="133">
                  <a:moveTo>
                    <a:pt x="248" y="133"/>
                  </a:moveTo>
                  <a:cubicBezTo>
                    <a:pt x="201" y="133"/>
                    <a:pt x="101" y="128"/>
                    <a:pt x="98" y="113"/>
                  </a:cubicBezTo>
                  <a:cubicBezTo>
                    <a:pt x="95" y="98"/>
                    <a:pt x="80" y="89"/>
                    <a:pt x="42" y="67"/>
                  </a:cubicBezTo>
                  <a:cubicBezTo>
                    <a:pt x="20" y="54"/>
                    <a:pt x="7" y="38"/>
                    <a:pt x="0" y="25"/>
                  </a:cubicBezTo>
                  <a:cubicBezTo>
                    <a:pt x="532" y="0"/>
                    <a:pt x="532" y="0"/>
                    <a:pt x="532" y="0"/>
                  </a:cubicBezTo>
                  <a:cubicBezTo>
                    <a:pt x="525" y="22"/>
                    <a:pt x="504" y="46"/>
                    <a:pt x="479" y="67"/>
                  </a:cubicBezTo>
                  <a:cubicBezTo>
                    <a:pt x="451" y="91"/>
                    <a:pt x="427" y="98"/>
                    <a:pt x="424" y="113"/>
                  </a:cubicBezTo>
                  <a:cubicBezTo>
                    <a:pt x="421" y="128"/>
                    <a:pt x="296" y="133"/>
                    <a:pt x="248"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64" name="Freeform 54">
              <a:extLst>
                <a:ext uri="{FF2B5EF4-FFF2-40B4-BE49-F238E27FC236}">
                  <a16:creationId xmlns:a16="http://schemas.microsoft.com/office/drawing/2014/main" id="{02C2E1BD-C52E-46DF-999C-EA9367DA0CF2}"/>
                </a:ext>
              </a:extLst>
            </p:cNvPr>
            <p:cNvSpPr>
              <a:spLocks/>
            </p:cNvSpPr>
            <p:nvPr/>
          </p:nvSpPr>
          <p:spPr bwMode="auto">
            <a:xfrm>
              <a:off x="6110138" y="6050145"/>
              <a:ext cx="304457" cy="237180"/>
            </a:xfrm>
            <a:custGeom>
              <a:avLst/>
              <a:gdLst>
                <a:gd name="T0" fmla="*/ 55 w 154"/>
                <a:gd name="T1" fmla="*/ 115 h 120"/>
                <a:gd name="T2" fmla="*/ 24 w 154"/>
                <a:gd name="T3" fmla="*/ 55 h 120"/>
                <a:gd name="T4" fmla="*/ 0 w 154"/>
                <a:gd name="T5" fmla="*/ 8 h 120"/>
                <a:gd name="T6" fmla="*/ 152 w 154"/>
                <a:gd name="T7" fmla="*/ 0 h 120"/>
                <a:gd name="T8" fmla="*/ 154 w 154"/>
                <a:gd name="T9" fmla="*/ 55 h 120"/>
                <a:gd name="T10" fmla="*/ 153 w 154"/>
                <a:gd name="T11" fmla="*/ 117 h 120"/>
                <a:gd name="T12" fmla="*/ 153 w 154"/>
                <a:gd name="T13" fmla="*/ 120 h 120"/>
                <a:gd name="T14" fmla="*/ 55 w 154"/>
                <a:gd name="T15" fmla="*/ 115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20">
                  <a:moveTo>
                    <a:pt x="55" y="115"/>
                  </a:moveTo>
                  <a:cubicBezTo>
                    <a:pt x="49" y="96"/>
                    <a:pt x="41" y="84"/>
                    <a:pt x="24" y="55"/>
                  </a:cubicBezTo>
                  <a:cubicBezTo>
                    <a:pt x="14" y="40"/>
                    <a:pt x="6" y="23"/>
                    <a:pt x="0" y="8"/>
                  </a:cubicBezTo>
                  <a:cubicBezTo>
                    <a:pt x="152" y="0"/>
                    <a:pt x="152" y="0"/>
                    <a:pt x="152" y="0"/>
                  </a:cubicBezTo>
                  <a:cubicBezTo>
                    <a:pt x="154" y="19"/>
                    <a:pt x="154" y="38"/>
                    <a:pt x="154" y="55"/>
                  </a:cubicBezTo>
                  <a:cubicBezTo>
                    <a:pt x="153" y="87"/>
                    <a:pt x="149" y="97"/>
                    <a:pt x="153" y="117"/>
                  </a:cubicBezTo>
                  <a:cubicBezTo>
                    <a:pt x="153" y="118"/>
                    <a:pt x="153" y="119"/>
                    <a:pt x="153" y="120"/>
                  </a:cubicBezTo>
                  <a:cubicBezTo>
                    <a:pt x="127" y="120"/>
                    <a:pt x="87" y="118"/>
                    <a:pt x="55"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65" name="Oval 55">
              <a:extLst>
                <a:ext uri="{FF2B5EF4-FFF2-40B4-BE49-F238E27FC236}">
                  <a16:creationId xmlns:a16="http://schemas.microsoft.com/office/drawing/2014/main" id="{350EAD11-7FAE-4F39-8262-4BB493B752CF}"/>
                </a:ext>
              </a:extLst>
            </p:cNvPr>
            <p:cNvSpPr>
              <a:spLocks noChangeArrowheads="1"/>
            </p:cNvSpPr>
            <p:nvPr/>
          </p:nvSpPr>
          <p:spPr bwMode="auto">
            <a:xfrm>
              <a:off x="5833048" y="4454883"/>
              <a:ext cx="521112" cy="52111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66" name="Oval 56">
              <a:extLst>
                <a:ext uri="{FF2B5EF4-FFF2-40B4-BE49-F238E27FC236}">
                  <a16:creationId xmlns:a16="http://schemas.microsoft.com/office/drawing/2014/main" id="{393402BE-1E59-4CB2-94A6-446914DEFFD2}"/>
                </a:ext>
              </a:extLst>
            </p:cNvPr>
            <p:cNvSpPr>
              <a:spLocks noChangeArrowheads="1"/>
            </p:cNvSpPr>
            <p:nvPr/>
          </p:nvSpPr>
          <p:spPr bwMode="auto">
            <a:xfrm>
              <a:off x="6532045" y="4239368"/>
              <a:ext cx="397960" cy="397960"/>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67" name="Oval 57">
              <a:extLst>
                <a:ext uri="{FF2B5EF4-FFF2-40B4-BE49-F238E27FC236}">
                  <a16:creationId xmlns:a16="http://schemas.microsoft.com/office/drawing/2014/main" id="{1596423E-A285-460F-BADF-49FA47B488E0}"/>
                </a:ext>
              </a:extLst>
            </p:cNvPr>
            <p:cNvSpPr>
              <a:spLocks noChangeArrowheads="1"/>
            </p:cNvSpPr>
            <p:nvPr/>
          </p:nvSpPr>
          <p:spPr bwMode="auto">
            <a:xfrm>
              <a:off x="5785156" y="3524408"/>
              <a:ext cx="722943" cy="72294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68" name="Oval 58">
              <a:extLst>
                <a:ext uri="{FF2B5EF4-FFF2-40B4-BE49-F238E27FC236}">
                  <a16:creationId xmlns:a16="http://schemas.microsoft.com/office/drawing/2014/main" id="{C01A8D42-2121-4E4C-9E12-FDB4D831ECC0}"/>
                </a:ext>
              </a:extLst>
            </p:cNvPr>
            <p:cNvSpPr>
              <a:spLocks noChangeArrowheads="1"/>
            </p:cNvSpPr>
            <p:nvPr/>
          </p:nvSpPr>
          <p:spPr bwMode="auto">
            <a:xfrm>
              <a:off x="6733876" y="3379591"/>
              <a:ext cx="521112" cy="52111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69" name="Oval 59">
              <a:extLst>
                <a:ext uri="{FF2B5EF4-FFF2-40B4-BE49-F238E27FC236}">
                  <a16:creationId xmlns:a16="http://schemas.microsoft.com/office/drawing/2014/main" id="{214BD4B6-C62B-4FC5-9FBB-7556E3FB1380}"/>
                </a:ext>
              </a:extLst>
            </p:cNvPr>
            <p:cNvSpPr>
              <a:spLocks noChangeArrowheads="1"/>
            </p:cNvSpPr>
            <p:nvPr/>
          </p:nvSpPr>
          <p:spPr bwMode="auto">
            <a:xfrm>
              <a:off x="7330246" y="2904091"/>
              <a:ext cx="397960" cy="397960"/>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70" name="Oval 60">
              <a:extLst>
                <a:ext uri="{FF2B5EF4-FFF2-40B4-BE49-F238E27FC236}">
                  <a16:creationId xmlns:a16="http://schemas.microsoft.com/office/drawing/2014/main" id="{FFA8F4D5-014A-4FD2-8D80-06193D3DA6BD}"/>
                </a:ext>
              </a:extLst>
            </p:cNvPr>
            <p:cNvSpPr>
              <a:spLocks noChangeArrowheads="1"/>
            </p:cNvSpPr>
            <p:nvPr/>
          </p:nvSpPr>
          <p:spPr bwMode="auto">
            <a:xfrm>
              <a:off x="7191131" y="2210796"/>
              <a:ext cx="277090" cy="277090"/>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71" name="Oval 61">
              <a:extLst>
                <a:ext uri="{FF2B5EF4-FFF2-40B4-BE49-F238E27FC236}">
                  <a16:creationId xmlns:a16="http://schemas.microsoft.com/office/drawing/2014/main" id="{F090AC68-C4A2-4F51-A803-F4525CF8B955}"/>
                </a:ext>
              </a:extLst>
            </p:cNvPr>
            <p:cNvSpPr>
              <a:spLocks noChangeArrowheads="1"/>
            </p:cNvSpPr>
            <p:nvPr/>
          </p:nvSpPr>
          <p:spPr bwMode="auto">
            <a:xfrm>
              <a:off x="6357581" y="2361314"/>
              <a:ext cx="722943" cy="725223"/>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72" name="Oval 62">
              <a:extLst>
                <a:ext uri="{FF2B5EF4-FFF2-40B4-BE49-F238E27FC236}">
                  <a16:creationId xmlns:a16="http://schemas.microsoft.com/office/drawing/2014/main" id="{82D00F21-AF7C-44BF-A27E-52571CBA6256}"/>
                </a:ext>
              </a:extLst>
            </p:cNvPr>
            <p:cNvSpPr>
              <a:spLocks noChangeArrowheads="1"/>
            </p:cNvSpPr>
            <p:nvPr/>
          </p:nvSpPr>
          <p:spPr bwMode="auto">
            <a:xfrm>
              <a:off x="5555958" y="2616739"/>
              <a:ext cx="518831" cy="52111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73" name="Oval 63">
              <a:extLst>
                <a:ext uri="{FF2B5EF4-FFF2-40B4-BE49-F238E27FC236}">
                  <a16:creationId xmlns:a16="http://schemas.microsoft.com/office/drawing/2014/main" id="{CDC17100-4A16-42FA-A051-536433C185AC}"/>
                </a:ext>
              </a:extLst>
            </p:cNvPr>
            <p:cNvSpPr>
              <a:spLocks noChangeArrowheads="1"/>
            </p:cNvSpPr>
            <p:nvPr/>
          </p:nvSpPr>
          <p:spPr bwMode="auto">
            <a:xfrm>
              <a:off x="5543415" y="1985019"/>
              <a:ext cx="397960" cy="397960"/>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74" name="Oval 64">
              <a:extLst>
                <a:ext uri="{FF2B5EF4-FFF2-40B4-BE49-F238E27FC236}">
                  <a16:creationId xmlns:a16="http://schemas.microsoft.com/office/drawing/2014/main" id="{36F97FD4-0AC7-4745-B6C5-173FD822B071}"/>
                </a:ext>
              </a:extLst>
            </p:cNvPr>
            <p:cNvSpPr>
              <a:spLocks noChangeArrowheads="1"/>
            </p:cNvSpPr>
            <p:nvPr/>
          </p:nvSpPr>
          <p:spPr bwMode="auto">
            <a:xfrm>
              <a:off x="5282289" y="3666944"/>
              <a:ext cx="277090" cy="277090"/>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75" name="Oval 65">
              <a:extLst>
                <a:ext uri="{FF2B5EF4-FFF2-40B4-BE49-F238E27FC236}">
                  <a16:creationId xmlns:a16="http://schemas.microsoft.com/office/drawing/2014/main" id="{5FEC2477-1137-440F-8760-DE2D0FA72B2B}"/>
                </a:ext>
              </a:extLst>
            </p:cNvPr>
            <p:cNvSpPr>
              <a:spLocks noChangeArrowheads="1"/>
            </p:cNvSpPr>
            <p:nvPr/>
          </p:nvSpPr>
          <p:spPr bwMode="auto">
            <a:xfrm>
              <a:off x="6357581" y="1777487"/>
              <a:ext cx="277090" cy="277090"/>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76" name="Oval 66">
              <a:extLst>
                <a:ext uri="{FF2B5EF4-FFF2-40B4-BE49-F238E27FC236}">
                  <a16:creationId xmlns:a16="http://schemas.microsoft.com/office/drawing/2014/main" id="{BFD22EFF-DABA-4027-A032-0D15F78F28CF}"/>
                </a:ext>
              </a:extLst>
            </p:cNvPr>
            <p:cNvSpPr>
              <a:spLocks noChangeArrowheads="1"/>
            </p:cNvSpPr>
            <p:nvPr/>
          </p:nvSpPr>
          <p:spPr bwMode="auto">
            <a:xfrm>
              <a:off x="5091861" y="2973649"/>
              <a:ext cx="277090" cy="277090"/>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77" name="Oval 67">
              <a:extLst>
                <a:ext uri="{FF2B5EF4-FFF2-40B4-BE49-F238E27FC236}">
                  <a16:creationId xmlns:a16="http://schemas.microsoft.com/office/drawing/2014/main" id="{CAD17DB0-9F81-40B3-9892-96B42FED9CF2}"/>
                </a:ext>
              </a:extLst>
            </p:cNvPr>
            <p:cNvSpPr>
              <a:spLocks noChangeArrowheads="1"/>
            </p:cNvSpPr>
            <p:nvPr/>
          </p:nvSpPr>
          <p:spPr bwMode="auto">
            <a:xfrm>
              <a:off x="6930005" y="4723991"/>
              <a:ext cx="277090" cy="278230"/>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78" name="Oval 68">
              <a:extLst>
                <a:ext uri="{FF2B5EF4-FFF2-40B4-BE49-F238E27FC236}">
                  <a16:creationId xmlns:a16="http://schemas.microsoft.com/office/drawing/2014/main" id="{67983B31-43B8-4C66-922D-3456FAEF8083}"/>
                </a:ext>
              </a:extLst>
            </p:cNvPr>
            <p:cNvSpPr>
              <a:spLocks noChangeArrowheads="1"/>
            </p:cNvSpPr>
            <p:nvPr/>
          </p:nvSpPr>
          <p:spPr bwMode="auto">
            <a:xfrm>
              <a:off x="7395243" y="3871055"/>
              <a:ext cx="139115" cy="137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79" name="Oval 69">
              <a:extLst>
                <a:ext uri="{FF2B5EF4-FFF2-40B4-BE49-F238E27FC236}">
                  <a16:creationId xmlns:a16="http://schemas.microsoft.com/office/drawing/2014/main" id="{DE998199-C5A3-4A0C-9F1A-9A286C03147A}"/>
                </a:ext>
              </a:extLst>
            </p:cNvPr>
            <p:cNvSpPr>
              <a:spLocks noChangeArrowheads="1"/>
            </p:cNvSpPr>
            <p:nvPr/>
          </p:nvSpPr>
          <p:spPr bwMode="auto">
            <a:xfrm>
              <a:off x="6072509" y="1801433"/>
              <a:ext cx="139115" cy="137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80" name="Oval 70">
              <a:extLst>
                <a:ext uri="{FF2B5EF4-FFF2-40B4-BE49-F238E27FC236}">
                  <a16:creationId xmlns:a16="http://schemas.microsoft.com/office/drawing/2014/main" id="{73583288-BCB1-4CDE-AB4E-E849A23A5F8A}"/>
                </a:ext>
              </a:extLst>
            </p:cNvPr>
            <p:cNvSpPr>
              <a:spLocks noChangeArrowheads="1"/>
            </p:cNvSpPr>
            <p:nvPr/>
          </p:nvSpPr>
          <p:spPr bwMode="auto">
            <a:xfrm>
              <a:off x="5115807" y="3462832"/>
              <a:ext cx="139115" cy="1391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81" name="Oval 71">
              <a:extLst>
                <a:ext uri="{FF2B5EF4-FFF2-40B4-BE49-F238E27FC236}">
                  <a16:creationId xmlns:a16="http://schemas.microsoft.com/office/drawing/2014/main" id="{A25CF75D-06CF-4E70-AFCF-3E955F52EA46}"/>
                </a:ext>
              </a:extLst>
            </p:cNvPr>
            <p:cNvSpPr>
              <a:spLocks noChangeArrowheads="1"/>
            </p:cNvSpPr>
            <p:nvPr/>
          </p:nvSpPr>
          <p:spPr bwMode="auto">
            <a:xfrm>
              <a:off x="5193347" y="2478764"/>
              <a:ext cx="137975" cy="137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82" name="Oval 72">
              <a:extLst>
                <a:ext uri="{FF2B5EF4-FFF2-40B4-BE49-F238E27FC236}">
                  <a16:creationId xmlns:a16="http://schemas.microsoft.com/office/drawing/2014/main" id="{13C1C662-8275-46A7-9C57-9CD35EE5FF05}"/>
                </a:ext>
              </a:extLst>
            </p:cNvPr>
            <p:cNvSpPr>
              <a:spLocks noChangeArrowheads="1"/>
            </p:cNvSpPr>
            <p:nvPr/>
          </p:nvSpPr>
          <p:spPr bwMode="auto">
            <a:xfrm>
              <a:off x="6977897" y="1935987"/>
              <a:ext cx="137975" cy="14025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83" name="Oval 73">
              <a:extLst>
                <a:ext uri="{FF2B5EF4-FFF2-40B4-BE49-F238E27FC236}">
                  <a16:creationId xmlns:a16="http://schemas.microsoft.com/office/drawing/2014/main" id="{183A6ACC-5C4B-4E7A-8353-8834CB4A338D}"/>
                </a:ext>
              </a:extLst>
            </p:cNvPr>
            <p:cNvSpPr>
              <a:spLocks noChangeArrowheads="1"/>
            </p:cNvSpPr>
            <p:nvPr/>
          </p:nvSpPr>
          <p:spPr bwMode="auto">
            <a:xfrm>
              <a:off x="5805681" y="5061516"/>
              <a:ext cx="137975" cy="137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84" name="Oval 74">
              <a:extLst>
                <a:ext uri="{FF2B5EF4-FFF2-40B4-BE49-F238E27FC236}">
                  <a16:creationId xmlns:a16="http://schemas.microsoft.com/office/drawing/2014/main" id="{11AE67AD-CF67-4EB6-B2A6-9FCDB437551F}"/>
                </a:ext>
              </a:extLst>
            </p:cNvPr>
            <p:cNvSpPr>
              <a:spLocks noChangeArrowheads="1"/>
            </p:cNvSpPr>
            <p:nvPr/>
          </p:nvSpPr>
          <p:spPr bwMode="auto">
            <a:xfrm>
              <a:off x="6631250" y="5048973"/>
              <a:ext cx="137975" cy="1391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85" name="Oval 75">
              <a:extLst>
                <a:ext uri="{FF2B5EF4-FFF2-40B4-BE49-F238E27FC236}">
                  <a16:creationId xmlns:a16="http://schemas.microsoft.com/office/drawing/2014/main" id="{1A575EF4-0233-457B-BEAB-21AAF29D90A5}"/>
                </a:ext>
              </a:extLst>
            </p:cNvPr>
            <p:cNvSpPr>
              <a:spLocks noChangeArrowheads="1"/>
            </p:cNvSpPr>
            <p:nvPr/>
          </p:nvSpPr>
          <p:spPr bwMode="auto">
            <a:xfrm>
              <a:off x="5513768" y="4316908"/>
              <a:ext cx="139115" cy="137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86" name="Oval 76">
              <a:extLst>
                <a:ext uri="{FF2B5EF4-FFF2-40B4-BE49-F238E27FC236}">
                  <a16:creationId xmlns:a16="http://schemas.microsoft.com/office/drawing/2014/main" id="{9067AB9D-C8C8-478A-8B55-73155FF8ACF0}"/>
                </a:ext>
              </a:extLst>
            </p:cNvPr>
            <p:cNvSpPr>
              <a:spLocks noChangeArrowheads="1"/>
            </p:cNvSpPr>
            <p:nvPr/>
          </p:nvSpPr>
          <p:spPr bwMode="auto">
            <a:xfrm>
              <a:off x="6155750" y="3056890"/>
              <a:ext cx="140255" cy="14025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87" name="Oval 77">
              <a:extLst>
                <a:ext uri="{FF2B5EF4-FFF2-40B4-BE49-F238E27FC236}">
                  <a16:creationId xmlns:a16="http://schemas.microsoft.com/office/drawing/2014/main" id="{2AB062E8-5C55-4991-BA1B-6F3CF8274FA7}"/>
                </a:ext>
              </a:extLst>
            </p:cNvPr>
            <p:cNvSpPr>
              <a:spLocks noChangeArrowheads="1"/>
            </p:cNvSpPr>
            <p:nvPr/>
          </p:nvSpPr>
          <p:spPr bwMode="auto">
            <a:xfrm>
              <a:off x="6860448" y="4023854"/>
              <a:ext cx="140255" cy="137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88" name="Oval 78">
              <a:extLst>
                <a:ext uri="{FF2B5EF4-FFF2-40B4-BE49-F238E27FC236}">
                  <a16:creationId xmlns:a16="http://schemas.microsoft.com/office/drawing/2014/main" id="{F84FD394-BF13-4005-B34C-2D7FFA94A21D}"/>
                </a:ext>
              </a:extLst>
            </p:cNvPr>
            <p:cNvSpPr>
              <a:spLocks noChangeArrowheads="1"/>
            </p:cNvSpPr>
            <p:nvPr/>
          </p:nvSpPr>
          <p:spPr bwMode="auto">
            <a:xfrm>
              <a:off x="5585606" y="3323717"/>
              <a:ext cx="137975" cy="1391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89" name="Freeform 79">
              <a:extLst>
                <a:ext uri="{FF2B5EF4-FFF2-40B4-BE49-F238E27FC236}">
                  <a16:creationId xmlns:a16="http://schemas.microsoft.com/office/drawing/2014/main" id="{F3B79955-91DE-4C9C-B9E7-209F82EC2423}"/>
                </a:ext>
              </a:extLst>
            </p:cNvPr>
            <p:cNvSpPr>
              <a:spLocks noEditPoints="1"/>
            </p:cNvSpPr>
            <p:nvPr/>
          </p:nvSpPr>
          <p:spPr bwMode="auto">
            <a:xfrm>
              <a:off x="6749840" y="1836782"/>
              <a:ext cx="100345" cy="102626"/>
            </a:xfrm>
            <a:custGeom>
              <a:avLst/>
              <a:gdLst>
                <a:gd name="T0" fmla="*/ 26 w 51"/>
                <a:gd name="T1" fmla="*/ 0 h 52"/>
                <a:gd name="T2" fmla="*/ 51 w 51"/>
                <a:gd name="T3" fmla="*/ 26 h 52"/>
                <a:gd name="T4" fmla="*/ 26 w 51"/>
                <a:gd name="T5" fmla="*/ 52 h 52"/>
                <a:gd name="T6" fmla="*/ 26 w 51"/>
                <a:gd name="T7" fmla="*/ 52 h 52"/>
                <a:gd name="T8" fmla="*/ 26 w 51"/>
                <a:gd name="T9" fmla="*/ 46 h 52"/>
                <a:gd name="T10" fmla="*/ 26 w 51"/>
                <a:gd name="T11" fmla="*/ 46 h 52"/>
                <a:gd name="T12" fmla="*/ 45 w 51"/>
                <a:gd name="T13" fmla="*/ 26 h 52"/>
                <a:gd name="T14" fmla="*/ 26 w 51"/>
                <a:gd name="T15" fmla="*/ 6 h 52"/>
                <a:gd name="T16" fmla="*/ 26 w 51"/>
                <a:gd name="T17" fmla="*/ 6 h 52"/>
                <a:gd name="T18" fmla="*/ 26 w 51"/>
                <a:gd name="T19" fmla="*/ 0 h 52"/>
                <a:gd name="T20" fmla="*/ 26 w 51"/>
                <a:gd name="T21" fmla="*/ 52 h 52"/>
                <a:gd name="T22" fmla="*/ 0 w 51"/>
                <a:gd name="T23" fmla="*/ 26 h 52"/>
                <a:gd name="T24" fmla="*/ 26 w 51"/>
                <a:gd name="T25" fmla="*/ 0 h 52"/>
                <a:gd name="T26" fmla="*/ 26 w 51"/>
                <a:gd name="T27" fmla="*/ 6 h 52"/>
                <a:gd name="T28" fmla="*/ 6 w 51"/>
                <a:gd name="T29" fmla="*/ 26 h 52"/>
                <a:gd name="T30" fmla="*/ 26 w 51"/>
                <a:gd name="T31" fmla="*/ 46 h 52"/>
                <a:gd name="T32" fmla="*/ 26 w 51"/>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2">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7" y="46"/>
                    <a:pt x="45" y="37"/>
                    <a:pt x="45" y="26"/>
                  </a:cubicBezTo>
                  <a:cubicBezTo>
                    <a:pt x="45"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90" name="Freeform 80">
              <a:extLst>
                <a:ext uri="{FF2B5EF4-FFF2-40B4-BE49-F238E27FC236}">
                  <a16:creationId xmlns:a16="http://schemas.microsoft.com/office/drawing/2014/main" id="{8690E9C8-B8BC-41E7-A1B7-382BFFB1F730}"/>
                </a:ext>
              </a:extLst>
            </p:cNvPr>
            <p:cNvSpPr>
              <a:spLocks noEditPoints="1"/>
            </p:cNvSpPr>
            <p:nvPr/>
          </p:nvSpPr>
          <p:spPr bwMode="auto">
            <a:xfrm>
              <a:off x="5094142" y="2761555"/>
              <a:ext cx="101486" cy="101486"/>
            </a:xfrm>
            <a:custGeom>
              <a:avLst/>
              <a:gdLst>
                <a:gd name="T0" fmla="*/ 26 w 51"/>
                <a:gd name="T1" fmla="*/ 0 h 51"/>
                <a:gd name="T2" fmla="*/ 51 w 51"/>
                <a:gd name="T3" fmla="*/ 26 h 51"/>
                <a:gd name="T4" fmla="*/ 26 w 51"/>
                <a:gd name="T5" fmla="*/ 51 h 51"/>
                <a:gd name="T6" fmla="*/ 26 w 51"/>
                <a:gd name="T7" fmla="*/ 45 h 51"/>
                <a:gd name="T8" fmla="*/ 45 w 51"/>
                <a:gd name="T9" fmla="*/ 26 h 51"/>
                <a:gd name="T10" fmla="*/ 26 w 51"/>
                <a:gd name="T11" fmla="*/ 6 h 51"/>
                <a:gd name="T12" fmla="*/ 26 w 51"/>
                <a:gd name="T13" fmla="*/ 0 h 51"/>
                <a:gd name="T14" fmla="*/ 26 w 51"/>
                <a:gd name="T15" fmla="*/ 51 h 51"/>
                <a:gd name="T16" fmla="*/ 0 w 51"/>
                <a:gd name="T17" fmla="*/ 26 h 51"/>
                <a:gd name="T18" fmla="*/ 26 w 51"/>
                <a:gd name="T19" fmla="*/ 0 h 51"/>
                <a:gd name="T20" fmla="*/ 26 w 51"/>
                <a:gd name="T21" fmla="*/ 6 h 51"/>
                <a:gd name="T22" fmla="*/ 6 w 51"/>
                <a:gd name="T23" fmla="*/ 26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1"/>
                    <a:pt x="51" y="26"/>
                  </a:cubicBezTo>
                  <a:cubicBezTo>
                    <a:pt x="51" y="40"/>
                    <a:pt x="40" y="51"/>
                    <a:pt x="26" y="51"/>
                  </a:cubicBezTo>
                  <a:cubicBezTo>
                    <a:pt x="26" y="45"/>
                    <a:pt x="26" y="45"/>
                    <a:pt x="26" y="45"/>
                  </a:cubicBezTo>
                  <a:cubicBezTo>
                    <a:pt x="37" y="45"/>
                    <a:pt x="45" y="36"/>
                    <a:pt x="45" y="26"/>
                  </a:cubicBezTo>
                  <a:cubicBezTo>
                    <a:pt x="45" y="15"/>
                    <a:pt x="37" y="6"/>
                    <a:pt x="26" y="6"/>
                  </a:cubicBezTo>
                  <a:lnTo>
                    <a:pt x="26" y="0"/>
                  </a:lnTo>
                  <a:close/>
                  <a:moveTo>
                    <a:pt x="26" y="51"/>
                  </a:moveTo>
                  <a:cubicBezTo>
                    <a:pt x="12" y="51"/>
                    <a:pt x="0" y="40"/>
                    <a:pt x="0" y="26"/>
                  </a:cubicBezTo>
                  <a:cubicBezTo>
                    <a:pt x="0" y="11"/>
                    <a:pt x="12" y="0"/>
                    <a:pt x="26" y="0"/>
                  </a:cubicBezTo>
                  <a:cubicBezTo>
                    <a:pt x="26" y="6"/>
                    <a:pt x="26" y="6"/>
                    <a:pt x="26" y="6"/>
                  </a:cubicBezTo>
                  <a:cubicBezTo>
                    <a:pt x="15" y="6"/>
                    <a:pt x="6" y="15"/>
                    <a:pt x="6" y="26"/>
                  </a:cubicBezTo>
                  <a:cubicBezTo>
                    <a:pt x="6" y="36"/>
                    <a:pt x="15" y="45"/>
                    <a:pt x="26" y="45"/>
                  </a:cubicBezTo>
                  <a:lnTo>
                    <a:pt x="26"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91" name="Freeform 81">
              <a:extLst>
                <a:ext uri="{FF2B5EF4-FFF2-40B4-BE49-F238E27FC236}">
                  <a16:creationId xmlns:a16="http://schemas.microsoft.com/office/drawing/2014/main" id="{A4E2BEC4-DCA0-4362-926B-CD2B0C7EC293}"/>
                </a:ext>
              </a:extLst>
            </p:cNvPr>
            <p:cNvSpPr>
              <a:spLocks noEditPoints="1"/>
            </p:cNvSpPr>
            <p:nvPr/>
          </p:nvSpPr>
          <p:spPr bwMode="auto">
            <a:xfrm>
              <a:off x="5642620" y="4656714"/>
              <a:ext cx="101486" cy="101486"/>
            </a:xfrm>
            <a:custGeom>
              <a:avLst/>
              <a:gdLst>
                <a:gd name="T0" fmla="*/ 25 w 51"/>
                <a:gd name="T1" fmla="*/ 0 h 51"/>
                <a:gd name="T2" fmla="*/ 51 w 51"/>
                <a:gd name="T3" fmla="*/ 26 h 51"/>
                <a:gd name="T4" fmla="*/ 25 w 51"/>
                <a:gd name="T5" fmla="*/ 51 h 51"/>
                <a:gd name="T6" fmla="*/ 25 w 51"/>
                <a:gd name="T7" fmla="*/ 45 h 51"/>
                <a:gd name="T8" fmla="*/ 45 w 51"/>
                <a:gd name="T9" fmla="*/ 26 h 51"/>
                <a:gd name="T10" fmla="*/ 25 w 51"/>
                <a:gd name="T11" fmla="*/ 6 h 51"/>
                <a:gd name="T12" fmla="*/ 25 w 51"/>
                <a:gd name="T13" fmla="*/ 0 h 51"/>
                <a:gd name="T14" fmla="*/ 25 w 51"/>
                <a:gd name="T15" fmla="*/ 51 h 51"/>
                <a:gd name="T16" fmla="*/ 0 w 51"/>
                <a:gd name="T17" fmla="*/ 26 h 51"/>
                <a:gd name="T18" fmla="*/ 25 w 51"/>
                <a:gd name="T19" fmla="*/ 0 h 51"/>
                <a:gd name="T20" fmla="*/ 25 w 51"/>
                <a:gd name="T21" fmla="*/ 6 h 51"/>
                <a:gd name="T22" fmla="*/ 6 w 51"/>
                <a:gd name="T23" fmla="*/ 26 h 51"/>
                <a:gd name="T24" fmla="*/ 25 w 51"/>
                <a:gd name="T25" fmla="*/ 45 h 51"/>
                <a:gd name="T26" fmla="*/ 25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5" y="0"/>
                  </a:moveTo>
                  <a:cubicBezTo>
                    <a:pt x="40" y="0"/>
                    <a:pt x="51" y="11"/>
                    <a:pt x="51" y="26"/>
                  </a:cubicBezTo>
                  <a:cubicBezTo>
                    <a:pt x="51" y="40"/>
                    <a:pt x="40" y="51"/>
                    <a:pt x="25" y="51"/>
                  </a:cubicBezTo>
                  <a:cubicBezTo>
                    <a:pt x="25" y="45"/>
                    <a:pt x="25" y="45"/>
                    <a:pt x="25" y="45"/>
                  </a:cubicBezTo>
                  <a:cubicBezTo>
                    <a:pt x="36" y="45"/>
                    <a:pt x="45" y="36"/>
                    <a:pt x="45" y="26"/>
                  </a:cubicBezTo>
                  <a:cubicBezTo>
                    <a:pt x="45" y="15"/>
                    <a:pt x="36" y="6"/>
                    <a:pt x="25" y="6"/>
                  </a:cubicBezTo>
                  <a:lnTo>
                    <a:pt x="25" y="0"/>
                  </a:lnTo>
                  <a:close/>
                  <a:moveTo>
                    <a:pt x="25" y="51"/>
                  </a:moveTo>
                  <a:cubicBezTo>
                    <a:pt x="11" y="51"/>
                    <a:pt x="0" y="40"/>
                    <a:pt x="0" y="26"/>
                  </a:cubicBezTo>
                  <a:cubicBezTo>
                    <a:pt x="0" y="11"/>
                    <a:pt x="11" y="0"/>
                    <a:pt x="25" y="0"/>
                  </a:cubicBezTo>
                  <a:cubicBezTo>
                    <a:pt x="25" y="6"/>
                    <a:pt x="25" y="6"/>
                    <a:pt x="25" y="6"/>
                  </a:cubicBezTo>
                  <a:cubicBezTo>
                    <a:pt x="15" y="6"/>
                    <a:pt x="6" y="15"/>
                    <a:pt x="6" y="26"/>
                  </a:cubicBezTo>
                  <a:cubicBezTo>
                    <a:pt x="6" y="36"/>
                    <a:pt x="15" y="45"/>
                    <a:pt x="25" y="45"/>
                  </a:cubicBezTo>
                  <a:lnTo>
                    <a:pt x="25"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92" name="Freeform 82">
              <a:extLst>
                <a:ext uri="{FF2B5EF4-FFF2-40B4-BE49-F238E27FC236}">
                  <a16:creationId xmlns:a16="http://schemas.microsoft.com/office/drawing/2014/main" id="{03259A80-A0C0-4C41-8A08-4C7561F9AB08}"/>
                </a:ext>
              </a:extLst>
            </p:cNvPr>
            <p:cNvSpPr>
              <a:spLocks noEditPoints="1"/>
            </p:cNvSpPr>
            <p:nvPr/>
          </p:nvSpPr>
          <p:spPr bwMode="auto">
            <a:xfrm>
              <a:off x="6293724" y="5013624"/>
              <a:ext cx="101486" cy="101486"/>
            </a:xfrm>
            <a:custGeom>
              <a:avLst/>
              <a:gdLst>
                <a:gd name="T0" fmla="*/ 26 w 51"/>
                <a:gd name="T1" fmla="*/ 0 h 51"/>
                <a:gd name="T2" fmla="*/ 51 w 51"/>
                <a:gd name="T3" fmla="*/ 25 h 51"/>
                <a:gd name="T4" fmla="*/ 26 w 51"/>
                <a:gd name="T5" fmla="*/ 51 h 51"/>
                <a:gd name="T6" fmla="*/ 26 w 51"/>
                <a:gd name="T7" fmla="*/ 45 h 51"/>
                <a:gd name="T8" fmla="*/ 45 w 51"/>
                <a:gd name="T9" fmla="*/ 25 h 51"/>
                <a:gd name="T10" fmla="*/ 26 w 51"/>
                <a:gd name="T11" fmla="*/ 6 h 51"/>
                <a:gd name="T12" fmla="*/ 26 w 51"/>
                <a:gd name="T13" fmla="*/ 0 h 51"/>
                <a:gd name="T14" fmla="*/ 26 w 51"/>
                <a:gd name="T15" fmla="*/ 51 h 51"/>
                <a:gd name="T16" fmla="*/ 0 w 51"/>
                <a:gd name="T17" fmla="*/ 25 h 51"/>
                <a:gd name="T18" fmla="*/ 26 w 51"/>
                <a:gd name="T19" fmla="*/ 0 h 51"/>
                <a:gd name="T20" fmla="*/ 26 w 51"/>
                <a:gd name="T21" fmla="*/ 6 h 51"/>
                <a:gd name="T22" fmla="*/ 6 w 51"/>
                <a:gd name="T23" fmla="*/ 25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1"/>
                    <a:pt x="51" y="25"/>
                  </a:cubicBezTo>
                  <a:cubicBezTo>
                    <a:pt x="51" y="40"/>
                    <a:pt x="40" y="51"/>
                    <a:pt x="26" y="51"/>
                  </a:cubicBezTo>
                  <a:cubicBezTo>
                    <a:pt x="26" y="45"/>
                    <a:pt x="26" y="45"/>
                    <a:pt x="26" y="45"/>
                  </a:cubicBezTo>
                  <a:cubicBezTo>
                    <a:pt x="36" y="45"/>
                    <a:pt x="45" y="36"/>
                    <a:pt x="45" y="25"/>
                  </a:cubicBezTo>
                  <a:cubicBezTo>
                    <a:pt x="45" y="14"/>
                    <a:pt x="36" y="6"/>
                    <a:pt x="26" y="6"/>
                  </a:cubicBezTo>
                  <a:lnTo>
                    <a:pt x="26" y="0"/>
                  </a:lnTo>
                  <a:close/>
                  <a:moveTo>
                    <a:pt x="26" y="51"/>
                  </a:moveTo>
                  <a:cubicBezTo>
                    <a:pt x="11" y="51"/>
                    <a:pt x="0" y="40"/>
                    <a:pt x="0" y="25"/>
                  </a:cubicBezTo>
                  <a:cubicBezTo>
                    <a:pt x="0" y="11"/>
                    <a:pt x="11" y="0"/>
                    <a:pt x="26" y="0"/>
                  </a:cubicBezTo>
                  <a:cubicBezTo>
                    <a:pt x="26" y="6"/>
                    <a:pt x="26" y="6"/>
                    <a:pt x="26" y="6"/>
                  </a:cubicBezTo>
                  <a:cubicBezTo>
                    <a:pt x="15" y="6"/>
                    <a:pt x="6" y="14"/>
                    <a:pt x="6" y="25"/>
                  </a:cubicBezTo>
                  <a:cubicBezTo>
                    <a:pt x="6" y="36"/>
                    <a:pt x="15" y="45"/>
                    <a:pt x="26" y="45"/>
                  </a:cubicBezTo>
                  <a:lnTo>
                    <a:pt x="26"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93" name="Freeform 83">
              <a:extLst>
                <a:ext uri="{FF2B5EF4-FFF2-40B4-BE49-F238E27FC236}">
                  <a16:creationId xmlns:a16="http://schemas.microsoft.com/office/drawing/2014/main" id="{4F8E24BA-025C-4662-9697-A70D0D494754}"/>
                </a:ext>
              </a:extLst>
            </p:cNvPr>
            <p:cNvSpPr>
              <a:spLocks noEditPoints="1"/>
            </p:cNvSpPr>
            <p:nvPr/>
          </p:nvSpPr>
          <p:spPr bwMode="auto">
            <a:xfrm>
              <a:off x="7215077" y="4349976"/>
              <a:ext cx="101486" cy="101486"/>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2"/>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7"/>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2"/>
                    <a:pt x="11" y="0"/>
                    <a:pt x="25" y="0"/>
                  </a:cubicBezTo>
                  <a:cubicBezTo>
                    <a:pt x="25" y="6"/>
                    <a:pt x="25" y="6"/>
                    <a:pt x="25" y="6"/>
                  </a:cubicBezTo>
                  <a:cubicBezTo>
                    <a:pt x="14" y="6"/>
                    <a:pt x="6" y="15"/>
                    <a:pt x="6" y="26"/>
                  </a:cubicBezTo>
                  <a:cubicBezTo>
                    <a:pt x="6" y="37"/>
                    <a:pt x="14" y="45"/>
                    <a:pt x="25" y="45"/>
                  </a:cubicBezTo>
                  <a:lnTo>
                    <a:pt x="25"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94" name="Freeform 84">
              <a:extLst>
                <a:ext uri="{FF2B5EF4-FFF2-40B4-BE49-F238E27FC236}">
                  <a16:creationId xmlns:a16="http://schemas.microsoft.com/office/drawing/2014/main" id="{79E8DDC7-890B-4B09-9DA0-DA7B739EAFC8}"/>
                </a:ext>
              </a:extLst>
            </p:cNvPr>
            <p:cNvSpPr>
              <a:spLocks noEditPoints="1"/>
            </p:cNvSpPr>
            <p:nvPr/>
          </p:nvSpPr>
          <p:spPr bwMode="auto">
            <a:xfrm>
              <a:off x="7636984" y="3390994"/>
              <a:ext cx="100345" cy="101486"/>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03" name="Freeform 85">
              <a:extLst>
                <a:ext uri="{FF2B5EF4-FFF2-40B4-BE49-F238E27FC236}">
                  <a16:creationId xmlns:a16="http://schemas.microsoft.com/office/drawing/2014/main" id="{92124DF6-E4DF-4D86-B15B-DFB0E5BAB26C}"/>
                </a:ext>
              </a:extLst>
            </p:cNvPr>
            <p:cNvSpPr>
              <a:spLocks noEditPoints="1"/>
            </p:cNvSpPr>
            <p:nvPr/>
          </p:nvSpPr>
          <p:spPr bwMode="auto">
            <a:xfrm>
              <a:off x="7559444" y="2563145"/>
              <a:ext cx="101486" cy="103766"/>
            </a:xfrm>
            <a:custGeom>
              <a:avLst/>
              <a:gdLst>
                <a:gd name="T0" fmla="*/ 26 w 51"/>
                <a:gd name="T1" fmla="*/ 0 h 52"/>
                <a:gd name="T2" fmla="*/ 51 w 51"/>
                <a:gd name="T3" fmla="*/ 26 h 52"/>
                <a:gd name="T4" fmla="*/ 26 w 51"/>
                <a:gd name="T5" fmla="*/ 52 h 52"/>
                <a:gd name="T6" fmla="*/ 26 w 51"/>
                <a:gd name="T7" fmla="*/ 52 h 52"/>
                <a:gd name="T8" fmla="*/ 26 w 51"/>
                <a:gd name="T9" fmla="*/ 46 h 52"/>
                <a:gd name="T10" fmla="*/ 26 w 51"/>
                <a:gd name="T11" fmla="*/ 46 h 52"/>
                <a:gd name="T12" fmla="*/ 45 w 51"/>
                <a:gd name="T13" fmla="*/ 26 h 52"/>
                <a:gd name="T14" fmla="*/ 26 w 51"/>
                <a:gd name="T15" fmla="*/ 6 h 52"/>
                <a:gd name="T16" fmla="*/ 26 w 51"/>
                <a:gd name="T17" fmla="*/ 6 h 52"/>
                <a:gd name="T18" fmla="*/ 26 w 51"/>
                <a:gd name="T19" fmla="*/ 0 h 52"/>
                <a:gd name="T20" fmla="*/ 26 w 51"/>
                <a:gd name="T21" fmla="*/ 52 h 52"/>
                <a:gd name="T22" fmla="*/ 0 w 51"/>
                <a:gd name="T23" fmla="*/ 26 h 52"/>
                <a:gd name="T24" fmla="*/ 26 w 51"/>
                <a:gd name="T25" fmla="*/ 0 h 52"/>
                <a:gd name="T26" fmla="*/ 26 w 51"/>
                <a:gd name="T27" fmla="*/ 6 h 52"/>
                <a:gd name="T28" fmla="*/ 6 w 51"/>
                <a:gd name="T29" fmla="*/ 26 h 52"/>
                <a:gd name="T30" fmla="*/ 26 w 51"/>
                <a:gd name="T31" fmla="*/ 46 h 52"/>
                <a:gd name="T32" fmla="*/ 26 w 51"/>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2">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6" y="46"/>
                    <a:pt x="45" y="37"/>
                    <a:pt x="45" y="26"/>
                  </a:cubicBezTo>
                  <a:cubicBezTo>
                    <a:pt x="45" y="15"/>
                    <a:pt x="36" y="6"/>
                    <a:pt x="26" y="6"/>
                  </a:cubicBezTo>
                  <a:cubicBezTo>
                    <a:pt x="26" y="6"/>
                    <a:pt x="26" y="6"/>
                    <a:pt x="26" y="6"/>
                  </a:cubicBezTo>
                  <a:cubicBezTo>
                    <a:pt x="26" y="0"/>
                    <a:pt x="26" y="0"/>
                    <a:pt x="26" y="0"/>
                  </a:cubicBezTo>
                  <a:close/>
                  <a:moveTo>
                    <a:pt x="26" y="52"/>
                  </a:moveTo>
                  <a:cubicBezTo>
                    <a:pt x="11" y="52"/>
                    <a:pt x="0" y="40"/>
                    <a:pt x="0" y="26"/>
                  </a:cubicBezTo>
                  <a:cubicBezTo>
                    <a:pt x="0" y="12"/>
                    <a:pt x="11" y="0"/>
                    <a:pt x="26" y="0"/>
                  </a:cubicBezTo>
                  <a:cubicBezTo>
                    <a:pt x="26" y="6"/>
                    <a:pt x="26" y="6"/>
                    <a:pt x="26" y="6"/>
                  </a:cubicBezTo>
                  <a:cubicBezTo>
                    <a:pt x="15" y="6"/>
                    <a:pt x="6" y="15"/>
                    <a:pt x="6" y="26"/>
                  </a:cubicBezTo>
                  <a:cubicBezTo>
                    <a:pt x="6" y="37"/>
                    <a:pt x="15" y="46"/>
                    <a:pt x="26" y="46"/>
                  </a:cubicBezTo>
                  <a:lnTo>
                    <a:pt x="2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04" name="Freeform 86">
              <a:extLst>
                <a:ext uri="{FF2B5EF4-FFF2-40B4-BE49-F238E27FC236}">
                  <a16:creationId xmlns:a16="http://schemas.microsoft.com/office/drawing/2014/main" id="{FFD3DA3E-B1D2-4649-B644-3708B30C5271}"/>
                </a:ext>
              </a:extLst>
            </p:cNvPr>
            <p:cNvSpPr>
              <a:spLocks noEditPoints="1"/>
            </p:cNvSpPr>
            <p:nvPr/>
          </p:nvSpPr>
          <p:spPr bwMode="auto">
            <a:xfrm>
              <a:off x="6615286" y="3264422"/>
              <a:ext cx="100345" cy="101486"/>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05" name="Freeform 87">
              <a:extLst>
                <a:ext uri="{FF2B5EF4-FFF2-40B4-BE49-F238E27FC236}">
                  <a16:creationId xmlns:a16="http://schemas.microsoft.com/office/drawing/2014/main" id="{9434B1A5-9A95-438D-9A40-F525B1D4F43E}"/>
                </a:ext>
              </a:extLst>
            </p:cNvPr>
            <p:cNvSpPr>
              <a:spLocks noEditPoints="1"/>
            </p:cNvSpPr>
            <p:nvPr/>
          </p:nvSpPr>
          <p:spPr bwMode="auto">
            <a:xfrm>
              <a:off x="6056545" y="2108170"/>
              <a:ext cx="101486" cy="102626"/>
            </a:xfrm>
            <a:custGeom>
              <a:avLst/>
              <a:gdLst>
                <a:gd name="T0" fmla="*/ 25 w 51"/>
                <a:gd name="T1" fmla="*/ 0 h 52"/>
                <a:gd name="T2" fmla="*/ 51 w 51"/>
                <a:gd name="T3" fmla="*/ 26 h 52"/>
                <a:gd name="T4" fmla="*/ 25 w 51"/>
                <a:gd name="T5" fmla="*/ 52 h 52"/>
                <a:gd name="T6" fmla="*/ 25 w 51"/>
                <a:gd name="T7" fmla="*/ 46 h 52"/>
                <a:gd name="T8" fmla="*/ 45 w 51"/>
                <a:gd name="T9" fmla="*/ 26 h 52"/>
                <a:gd name="T10" fmla="*/ 25 w 51"/>
                <a:gd name="T11" fmla="*/ 6 h 52"/>
                <a:gd name="T12" fmla="*/ 25 w 51"/>
                <a:gd name="T13" fmla="*/ 0 h 52"/>
                <a:gd name="T14" fmla="*/ 25 w 51"/>
                <a:gd name="T15" fmla="*/ 52 h 52"/>
                <a:gd name="T16" fmla="*/ 0 w 51"/>
                <a:gd name="T17" fmla="*/ 26 h 52"/>
                <a:gd name="T18" fmla="*/ 25 w 51"/>
                <a:gd name="T19" fmla="*/ 0 h 52"/>
                <a:gd name="T20" fmla="*/ 25 w 51"/>
                <a:gd name="T21" fmla="*/ 6 h 52"/>
                <a:gd name="T22" fmla="*/ 6 w 51"/>
                <a:gd name="T23" fmla="*/ 26 h 52"/>
                <a:gd name="T24" fmla="*/ 25 w 51"/>
                <a:gd name="T25" fmla="*/ 46 h 52"/>
                <a:gd name="T26" fmla="*/ 25 w 51"/>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2">
                  <a:moveTo>
                    <a:pt x="25" y="0"/>
                  </a:moveTo>
                  <a:cubicBezTo>
                    <a:pt x="40" y="0"/>
                    <a:pt x="51" y="12"/>
                    <a:pt x="51" y="26"/>
                  </a:cubicBezTo>
                  <a:cubicBezTo>
                    <a:pt x="51" y="40"/>
                    <a:pt x="40" y="52"/>
                    <a:pt x="25" y="52"/>
                  </a:cubicBezTo>
                  <a:cubicBezTo>
                    <a:pt x="25" y="46"/>
                    <a:pt x="25" y="46"/>
                    <a:pt x="25" y="46"/>
                  </a:cubicBezTo>
                  <a:cubicBezTo>
                    <a:pt x="36" y="46"/>
                    <a:pt x="45" y="37"/>
                    <a:pt x="45" y="26"/>
                  </a:cubicBezTo>
                  <a:cubicBezTo>
                    <a:pt x="45" y="15"/>
                    <a:pt x="36" y="6"/>
                    <a:pt x="25" y="6"/>
                  </a:cubicBezTo>
                  <a:lnTo>
                    <a:pt x="25" y="0"/>
                  </a:lnTo>
                  <a:close/>
                  <a:moveTo>
                    <a:pt x="25" y="52"/>
                  </a:moveTo>
                  <a:cubicBezTo>
                    <a:pt x="11" y="52"/>
                    <a:pt x="0" y="40"/>
                    <a:pt x="0" y="26"/>
                  </a:cubicBezTo>
                  <a:cubicBezTo>
                    <a:pt x="0" y="12"/>
                    <a:pt x="11" y="0"/>
                    <a:pt x="25" y="0"/>
                  </a:cubicBezTo>
                  <a:cubicBezTo>
                    <a:pt x="25" y="6"/>
                    <a:pt x="25" y="6"/>
                    <a:pt x="25" y="6"/>
                  </a:cubicBezTo>
                  <a:cubicBezTo>
                    <a:pt x="15" y="6"/>
                    <a:pt x="6" y="15"/>
                    <a:pt x="6" y="26"/>
                  </a:cubicBezTo>
                  <a:cubicBezTo>
                    <a:pt x="6" y="37"/>
                    <a:pt x="15" y="46"/>
                    <a:pt x="25" y="46"/>
                  </a:cubicBezTo>
                  <a:lnTo>
                    <a:pt x="2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06" name="Freeform 88">
              <a:extLst>
                <a:ext uri="{FF2B5EF4-FFF2-40B4-BE49-F238E27FC236}">
                  <a16:creationId xmlns:a16="http://schemas.microsoft.com/office/drawing/2014/main" id="{29F3D171-D15B-4A8C-B845-56E814F9988A}"/>
                </a:ext>
              </a:extLst>
            </p:cNvPr>
            <p:cNvSpPr>
              <a:spLocks noEditPoints="1"/>
            </p:cNvSpPr>
            <p:nvPr/>
          </p:nvSpPr>
          <p:spPr bwMode="auto">
            <a:xfrm>
              <a:off x="5624375" y="3587124"/>
              <a:ext cx="101486" cy="101486"/>
            </a:xfrm>
            <a:custGeom>
              <a:avLst/>
              <a:gdLst>
                <a:gd name="T0" fmla="*/ 26 w 51"/>
                <a:gd name="T1" fmla="*/ 0 h 51"/>
                <a:gd name="T2" fmla="*/ 51 w 51"/>
                <a:gd name="T3" fmla="*/ 26 h 51"/>
                <a:gd name="T4" fmla="*/ 26 w 51"/>
                <a:gd name="T5" fmla="*/ 51 h 51"/>
                <a:gd name="T6" fmla="*/ 26 w 51"/>
                <a:gd name="T7" fmla="*/ 45 h 51"/>
                <a:gd name="T8" fmla="*/ 46 w 51"/>
                <a:gd name="T9" fmla="*/ 26 h 51"/>
                <a:gd name="T10" fmla="*/ 26 w 51"/>
                <a:gd name="T11" fmla="*/ 6 h 51"/>
                <a:gd name="T12" fmla="*/ 26 w 51"/>
                <a:gd name="T13" fmla="*/ 0 h 51"/>
                <a:gd name="T14" fmla="*/ 26 w 51"/>
                <a:gd name="T15" fmla="*/ 51 h 51"/>
                <a:gd name="T16" fmla="*/ 0 w 51"/>
                <a:gd name="T17" fmla="*/ 26 h 51"/>
                <a:gd name="T18" fmla="*/ 26 w 51"/>
                <a:gd name="T19" fmla="*/ 0 h 51"/>
                <a:gd name="T20" fmla="*/ 26 w 51"/>
                <a:gd name="T21" fmla="*/ 6 h 51"/>
                <a:gd name="T22" fmla="*/ 6 w 51"/>
                <a:gd name="T23" fmla="*/ 26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2"/>
                    <a:pt x="51" y="26"/>
                  </a:cubicBezTo>
                  <a:cubicBezTo>
                    <a:pt x="51" y="40"/>
                    <a:pt x="40" y="51"/>
                    <a:pt x="26" y="51"/>
                  </a:cubicBezTo>
                  <a:cubicBezTo>
                    <a:pt x="26" y="45"/>
                    <a:pt x="26" y="45"/>
                    <a:pt x="26" y="45"/>
                  </a:cubicBezTo>
                  <a:cubicBezTo>
                    <a:pt x="37" y="45"/>
                    <a:pt x="46" y="37"/>
                    <a:pt x="46" y="26"/>
                  </a:cubicBezTo>
                  <a:cubicBezTo>
                    <a:pt x="46" y="15"/>
                    <a:pt x="37" y="6"/>
                    <a:pt x="26" y="6"/>
                  </a:cubicBezTo>
                  <a:lnTo>
                    <a:pt x="26" y="0"/>
                  </a:lnTo>
                  <a:close/>
                  <a:moveTo>
                    <a:pt x="26" y="51"/>
                  </a:moveTo>
                  <a:cubicBezTo>
                    <a:pt x="12" y="51"/>
                    <a:pt x="0" y="40"/>
                    <a:pt x="0" y="26"/>
                  </a:cubicBezTo>
                  <a:cubicBezTo>
                    <a:pt x="0" y="12"/>
                    <a:pt x="12" y="0"/>
                    <a:pt x="26" y="0"/>
                  </a:cubicBezTo>
                  <a:cubicBezTo>
                    <a:pt x="26" y="6"/>
                    <a:pt x="26" y="6"/>
                    <a:pt x="26" y="6"/>
                  </a:cubicBezTo>
                  <a:cubicBezTo>
                    <a:pt x="15" y="6"/>
                    <a:pt x="6" y="15"/>
                    <a:pt x="6" y="26"/>
                  </a:cubicBezTo>
                  <a:cubicBezTo>
                    <a:pt x="6" y="37"/>
                    <a:pt x="15" y="45"/>
                    <a:pt x="26" y="45"/>
                  </a:cubicBezTo>
                  <a:lnTo>
                    <a:pt x="26"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07" name="Freeform 89">
              <a:extLst>
                <a:ext uri="{FF2B5EF4-FFF2-40B4-BE49-F238E27FC236}">
                  <a16:creationId xmlns:a16="http://schemas.microsoft.com/office/drawing/2014/main" id="{7A6DBA9A-BF78-40A9-9506-95F1A6BA1FD0}"/>
                </a:ext>
              </a:extLst>
            </p:cNvPr>
            <p:cNvSpPr>
              <a:spLocks noEditPoints="1"/>
            </p:cNvSpPr>
            <p:nvPr/>
          </p:nvSpPr>
          <p:spPr bwMode="auto">
            <a:xfrm>
              <a:off x="7054297" y="3081976"/>
              <a:ext cx="103766" cy="103766"/>
            </a:xfrm>
            <a:custGeom>
              <a:avLst/>
              <a:gdLst>
                <a:gd name="T0" fmla="*/ 26 w 52"/>
                <a:gd name="T1" fmla="*/ 0 h 52"/>
                <a:gd name="T2" fmla="*/ 52 w 52"/>
                <a:gd name="T3" fmla="*/ 26 h 52"/>
                <a:gd name="T4" fmla="*/ 26 w 52"/>
                <a:gd name="T5" fmla="*/ 52 h 52"/>
                <a:gd name="T6" fmla="*/ 26 w 52"/>
                <a:gd name="T7" fmla="*/ 52 h 52"/>
                <a:gd name="T8" fmla="*/ 26 w 52"/>
                <a:gd name="T9" fmla="*/ 46 h 52"/>
                <a:gd name="T10" fmla="*/ 26 w 52"/>
                <a:gd name="T11" fmla="*/ 46 h 52"/>
                <a:gd name="T12" fmla="*/ 46 w 52"/>
                <a:gd name="T13" fmla="*/ 26 h 52"/>
                <a:gd name="T14" fmla="*/ 26 w 52"/>
                <a:gd name="T15" fmla="*/ 6 h 52"/>
                <a:gd name="T16" fmla="*/ 26 w 52"/>
                <a:gd name="T17" fmla="*/ 6 h 52"/>
                <a:gd name="T18" fmla="*/ 26 w 52"/>
                <a:gd name="T19" fmla="*/ 0 h 52"/>
                <a:gd name="T20" fmla="*/ 26 w 52"/>
                <a:gd name="T21" fmla="*/ 52 h 52"/>
                <a:gd name="T22" fmla="*/ 0 w 52"/>
                <a:gd name="T23" fmla="*/ 26 h 52"/>
                <a:gd name="T24" fmla="*/ 26 w 52"/>
                <a:gd name="T25" fmla="*/ 0 h 52"/>
                <a:gd name="T26" fmla="*/ 26 w 52"/>
                <a:gd name="T27" fmla="*/ 6 h 52"/>
                <a:gd name="T28" fmla="*/ 6 w 52"/>
                <a:gd name="T29" fmla="*/ 26 h 52"/>
                <a:gd name="T30" fmla="*/ 26 w 52"/>
                <a:gd name="T31" fmla="*/ 46 h 52"/>
                <a:gd name="T32" fmla="*/ 26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6" y="0"/>
                  </a:moveTo>
                  <a:cubicBezTo>
                    <a:pt x="40" y="0"/>
                    <a:pt x="52" y="12"/>
                    <a:pt x="52" y="26"/>
                  </a:cubicBezTo>
                  <a:cubicBezTo>
                    <a:pt x="52" y="40"/>
                    <a:pt x="40" y="52"/>
                    <a:pt x="26" y="52"/>
                  </a:cubicBezTo>
                  <a:cubicBezTo>
                    <a:pt x="26" y="52"/>
                    <a:pt x="26" y="52"/>
                    <a:pt x="26" y="52"/>
                  </a:cubicBezTo>
                  <a:cubicBezTo>
                    <a:pt x="26" y="46"/>
                    <a:pt x="26" y="46"/>
                    <a:pt x="26" y="46"/>
                  </a:cubicBezTo>
                  <a:cubicBezTo>
                    <a:pt x="26" y="46"/>
                    <a:pt x="26" y="46"/>
                    <a:pt x="26" y="46"/>
                  </a:cubicBezTo>
                  <a:cubicBezTo>
                    <a:pt x="37" y="46"/>
                    <a:pt x="46" y="37"/>
                    <a:pt x="46" y="26"/>
                  </a:cubicBezTo>
                  <a:cubicBezTo>
                    <a:pt x="46"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08" name="Freeform 90">
              <a:extLst>
                <a:ext uri="{FF2B5EF4-FFF2-40B4-BE49-F238E27FC236}">
                  <a16:creationId xmlns:a16="http://schemas.microsoft.com/office/drawing/2014/main" id="{19C39511-C36F-4C26-91DD-07456E067BBB}"/>
                </a:ext>
              </a:extLst>
            </p:cNvPr>
            <p:cNvSpPr>
              <a:spLocks noEditPoints="1"/>
            </p:cNvSpPr>
            <p:nvPr/>
          </p:nvSpPr>
          <p:spPr bwMode="auto">
            <a:xfrm>
              <a:off x="6624408" y="3955437"/>
              <a:ext cx="101486" cy="101486"/>
            </a:xfrm>
            <a:custGeom>
              <a:avLst/>
              <a:gdLst>
                <a:gd name="T0" fmla="*/ 25 w 51"/>
                <a:gd name="T1" fmla="*/ 0 h 51"/>
                <a:gd name="T2" fmla="*/ 51 w 51"/>
                <a:gd name="T3" fmla="*/ 25 h 51"/>
                <a:gd name="T4" fmla="*/ 25 w 51"/>
                <a:gd name="T5" fmla="*/ 51 h 51"/>
                <a:gd name="T6" fmla="*/ 25 w 51"/>
                <a:gd name="T7" fmla="*/ 51 h 51"/>
                <a:gd name="T8" fmla="*/ 25 w 51"/>
                <a:gd name="T9" fmla="*/ 45 h 51"/>
                <a:gd name="T10" fmla="*/ 25 w 51"/>
                <a:gd name="T11" fmla="*/ 45 h 51"/>
                <a:gd name="T12" fmla="*/ 45 w 51"/>
                <a:gd name="T13" fmla="*/ 25 h 51"/>
                <a:gd name="T14" fmla="*/ 25 w 51"/>
                <a:gd name="T15" fmla="*/ 5 h 51"/>
                <a:gd name="T16" fmla="*/ 25 w 51"/>
                <a:gd name="T17" fmla="*/ 5 h 51"/>
                <a:gd name="T18" fmla="*/ 25 w 51"/>
                <a:gd name="T19" fmla="*/ 0 h 51"/>
                <a:gd name="T20" fmla="*/ 25 w 51"/>
                <a:gd name="T21" fmla="*/ 51 h 51"/>
                <a:gd name="T22" fmla="*/ 0 w 51"/>
                <a:gd name="T23" fmla="*/ 25 h 51"/>
                <a:gd name="T24" fmla="*/ 25 w 51"/>
                <a:gd name="T25" fmla="*/ 0 h 51"/>
                <a:gd name="T26" fmla="*/ 25 w 51"/>
                <a:gd name="T27" fmla="*/ 5 h 51"/>
                <a:gd name="T28" fmla="*/ 6 w 51"/>
                <a:gd name="T29" fmla="*/ 25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5"/>
                  </a:cubicBezTo>
                  <a:cubicBezTo>
                    <a:pt x="51" y="39"/>
                    <a:pt x="39" y="51"/>
                    <a:pt x="25" y="51"/>
                  </a:cubicBezTo>
                  <a:cubicBezTo>
                    <a:pt x="25" y="51"/>
                    <a:pt x="25" y="51"/>
                    <a:pt x="25" y="51"/>
                  </a:cubicBezTo>
                  <a:cubicBezTo>
                    <a:pt x="25" y="45"/>
                    <a:pt x="25" y="45"/>
                    <a:pt x="25" y="45"/>
                  </a:cubicBezTo>
                  <a:cubicBezTo>
                    <a:pt x="25" y="45"/>
                    <a:pt x="25" y="45"/>
                    <a:pt x="25" y="45"/>
                  </a:cubicBezTo>
                  <a:cubicBezTo>
                    <a:pt x="36" y="45"/>
                    <a:pt x="45" y="36"/>
                    <a:pt x="45" y="25"/>
                  </a:cubicBezTo>
                  <a:cubicBezTo>
                    <a:pt x="45" y="14"/>
                    <a:pt x="36" y="5"/>
                    <a:pt x="25" y="5"/>
                  </a:cubicBezTo>
                  <a:cubicBezTo>
                    <a:pt x="25" y="5"/>
                    <a:pt x="25" y="5"/>
                    <a:pt x="25" y="5"/>
                  </a:cubicBezTo>
                  <a:cubicBezTo>
                    <a:pt x="25" y="0"/>
                    <a:pt x="25" y="0"/>
                    <a:pt x="25" y="0"/>
                  </a:cubicBezTo>
                  <a:close/>
                  <a:moveTo>
                    <a:pt x="25" y="51"/>
                  </a:moveTo>
                  <a:cubicBezTo>
                    <a:pt x="11" y="51"/>
                    <a:pt x="0" y="39"/>
                    <a:pt x="0" y="25"/>
                  </a:cubicBezTo>
                  <a:cubicBezTo>
                    <a:pt x="0" y="11"/>
                    <a:pt x="11" y="0"/>
                    <a:pt x="25" y="0"/>
                  </a:cubicBezTo>
                  <a:cubicBezTo>
                    <a:pt x="25" y="5"/>
                    <a:pt x="25" y="5"/>
                    <a:pt x="25" y="5"/>
                  </a:cubicBezTo>
                  <a:cubicBezTo>
                    <a:pt x="14" y="5"/>
                    <a:pt x="6" y="14"/>
                    <a:pt x="6" y="25"/>
                  </a:cubicBezTo>
                  <a:cubicBezTo>
                    <a:pt x="6" y="36"/>
                    <a:pt x="14" y="45"/>
                    <a:pt x="25" y="45"/>
                  </a:cubicBezTo>
                  <a:lnTo>
                    <a:pt x="25"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09" name="Freeform 91">
              <a:extLst>
                <a:ext uri="{FF2B5EF4-FFF2-40B4-BE49-F238E27FC236}">
                  <a16:creationId xmlns:a16="http://schemas.microsoft.com/office/drawing/2014/main" id="{9FE7CC69-5349-4A51-B55F-BC56347C8AE0}"/>
                </a:ext>
              </a:extLst>
            </p:cNvPr>
            <p:cNvSpPr>
              <a:spLocks/>
            </p:cNvSpPr>
            <p:nvPr/>
          </p:nvSpPr>
          <p:spPr bwMode="auto">
            <a:xfrm>
              <a:off x="6115840" y="2632703"/>
              <a:ext cx="168763" cy="126572"/>
            </a:xfrm>
            <a:custGeom>
              <a:avLst/>
              <a:gdLst>
                <a:gd name="T0" fmla="*/ 43 w 85"/>
                <a:gd name="T1" fmla="*/ 0 h 64"/>
                <a:gd name="T2" fmla="*/ 0 w 85"/>
                <a:gd name="T3" fmla="*/ 43 h 64"/>
                <a:gd name="T4" fmla="*/ 5 w 85"/>
                <a:gd name="T5" fmla="*/ 63 h 64"/>
                <a:gd name="T6" fmla="*/ 5 w 85"/>
                <a:gd name="T7" fmla="*/ 52 h 64"/>
                <a:gd name="T8" fmla="*/ 7 w 85"/>
                <a:gd name="T9" fmla="*/ 46 h 64"/>
                <a:gd name="T10" fmla="*/ 7 w 85"/>
                <a:gd name="T11" fmla="*/ 43 h 64"/>
                <a:gd name="T12" fmla="*/ 43 w 85"/>
                <a:gd name="T13" fmla="*/ 7 h 64"/>
                <a:gd name="T14" fmla="*/ 78 w 85"/>
                <a:gd name="T15" fmla="*/ 43 h 64"/>
                <a:gd name="T16" fmla="*/ 78 w 85"/>
                <a:gd name="T17" fmla="*/ 47 h 64"/>
                <a:gd name="T18" fmla="*/ 80 w 85"/>
                <a:gd name="T19" fmla="*/ 52 h 64"/>
                <a:gd name="T20" fmla="*/ 80 w 85"/>
                <a:gd name="T21" fmla="*/ 64 h 64"/>
                <a:gd name="T22" fmla="*/ 85 w 85"/>
                <a:gd name="T23" fmla="*/ 43 h 64"/>
                <a:gd name="T24" fmla="*/ 43 w 85"/>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64">
                  <a:moveTo>
                    <a:pt x="43" y="0"/>
                  </a:moveTo>
                  <a:cubicBezTo>
                    <a:pt x="19" y="0"/>
                    <a:pt x="0" y="19"/>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62" y="7"/>
                    <a:pt x="78" y="23"/>
                    <a:pt x="78" y="43"/>
                  </a:cubicBezTo>
                  <a:cubicBezTo>
                    <a:pt x="78" y="44"/>
                    <a:pt x="78" y="46"/>
                    <a:pt x="78" y="47"/>
                  </a:cubicBezTo>
                  <a:cubicBezTo>
                    <a:pt x="79" y="48"/>
                    <a:pt x="80" y="50"/>
                    <a:pt x="80" y="52"/>
                  </a:cubicBezTo>
                  <a:cubicBezTo>
                    <a:pt x="80" y="64"/>
                    <a:pt x="80" y="64"/>
                    <a:pt x="80" y="64"/>
                  </a:cubicBezTo>
                  <a:cubicBezTo>
                    <a:pt x="83" y="58"/>
                    <a:pt x="85" y="50"/>
                    <a:pt x="85" y="43"/>
                  </a:cubicBezTo>
                  <a:cubicBezTo>
                    <a:pt x="85" y="19"/>
                    <a:pt x="66" y="0"/>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10" name="Freeform 92">
              <a:extLst>
                <a:ext uri="{FF2B5EF4-FFF2-40B4-BE49-F238E27FC236}">
                  <a16:creationId xmlns:a16="http://schemas.microsoft.com/office/drawing/2014/main" id="{898669EA-B53E-453C-87BA-E8073C78B643}"/>
                </a:ext>
              </a:extLst>
            </p:cNvPr>
            <p:cNvSpPr>
              <a:spLocks/>
            </p:cNvSpPr>
            <p:nvPr/>
          </p:nvSpPr>
          <p:spPr bwMode="auto">
            <a:xfrm>
              <a:off x="6129523" y="2718224"/>
              <a:ext cx="37630" cy="67277"/>
            </a:xfrm>
            <a:custGeom>
              <a:avLst/>
              <a:gdLst>
                <a:gd name="T0" fmla="*/ 1 w 19"/>
                <a:gd name="T1" fmla="*/ 7 h 34"/>
                <a:gd name="T2" fmla="*/ 0 w 19"/>
                <a:gd name="T3" fmla="*/ 9 h 34"/>
                <a:gd name="T4" fmla="*/ 0 w 19"/>
                <a:gd name="T5" fmla="*/ 20 h 34"/>
                <a:gd name="T6" fmla="*/ 0 w 19"/>
                <a:gd name="T7" fmla="*/ 25 h 34"/>
                <a:gd name="T8" fmla="*/ 14 w 19"/>
                <a:gd name="T9" fmla="*/ 34 h 34"/>
                <a:gd name="T10" fmla="*/ 19 w 19"/>
                <a:gd name="T11" fmla="*/ 34 h 34"/>
                <a:gd name="T12" fmla="*/ 19 w 19"/>
                <a:gd name="T13" fmla="*/ 0 h 34"/>
                <a:gd name="T14" fmla="*/ 14 w 19"/>
                <a:gd name="T15" fmla="*/ 0 h 34"/>
                <a:gd name="T16" fmla="*/ 1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1" y="7"/>
                  </a:moveTo>
                  <a:cubicBezTo>
                    <a:pt x="1" y="8"/>
                    <a:pt x="0" y="8"/>
                    <a:pt x="0" y="9"/>
                  </a:cubicBezTo>
                  <a:cubicBezTo>
                    <a:pt x="0" y="20"/>
                    <a:pt x="0" y="20"/>
                    <a:pt x="0" y="20"/>
                  </a:cubicBezTo>
                  <a:cubicBezTo>
                    <a:pt x="0" y="25"/>
                    <a:pt x="0" y="25"/>
                    <a:pt x="0" y="25"/>
                  </a:cubicBezTo>
                  <a:cubicBezTo>
                    <a:pt x="0" y="30"/>
                    <a:pt x="6" y="34"/>
                    <a:pt x="14" y="34"/>
                  </a:cubicBezTo>
                  <a:cubicBezTo>
                    <a:pt x="19" y="34"/>
                    <a:pt x="19" y="34"/>
                    <a:pt x="19" y="34"/>
                  </a:cubicBezTo>
                  <a:cubicBezTo>
                    <a:pt x="19" y="0"/>
                    <a:pt x="19" y="0"/>
                    <a:pt x="19" y="0"/>
                  </a:cubicBezTo>
                  <a:cubicBezTo>
                    <a:pt x="14" y="0"/>
                    <a:pt x="14" y="0"/>
                    <a:pt x="14" y="0"/>
                  </a:cubicBezTo>
                  <a:cubicBezTo>
                    <a:pt x="7" y="0"/>
                    <a:pt x="2" y="3"/>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11" name="Freeform 93">
              <a:extLst>
                <a:ext uri="{FF2B5EF4-FFF2-40B4-BE49-F238E27FC236}">
                  <a16:creationId xmlns:a16="http://schemas.microsoft.com/office/drawing/2014/main" id="{3640E992-516C-4A78-B846-BA79D7156E53}"/>
                </a:ext>
              </a:extLst>
            </p:cNvPr>
            <p:cNvSpPr>
              <a:spLocks/>
            </p:cNvSpPr>
            <p:nvPr/>
          </p:nvSpPr>
          <p:spPr bwMode="auto">
            <a:xfrm>
              <a:off x="6233289" y="2718224"/>
              <a:ext cx="35349" cy="67277"/>
            </a:xfrm>
            <a:custGeom>
              <a:avLst/>
              <a:gdLst>
                <a:gd name="T0" fmla="*/ 18 w 18"/>
                <a:gd name="T1" fmla="*/ 25 h 34"/>
                <a:gd name="T2" fmla="*/ 18 w 18"/>
                <a:gd name="T3" fmla="*/ 20 h 34"/>
                <a:gd name="T4" fmla="*/ 18 w 18"/>
                <a:gd name="T5" fmla="*/ 9 h 34"/>
                <a:gd name="T6" fmla="*/ 18 w 18"/>
                <a:gd name="T7" fmla="*/ 8 h 34"/>
                <a:gd name="T8" fmla="*/ 5 w 18"/>
                <a:gd name="T9" fmla="*/ 0 h 34"/>
                <a:gd name="T10" fmla="*/ 0 w 18"/>
                <a:gd name="T11" fmla="*/ 0 h 34"/>
                <a:gd name="T12" fmla="*/ 0 w 18"/>
                <a:gd name="T13" fmla="*/ 34 h 34"/>
                <a:gd name="T14" fmla="*/ 5 w 18"/>
                <a:gd name="T15" fmla="*/ 34 h 34"/>
                <a:gd name="T16" fmla="*/ 18 w 18"/>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5"/>
                  </a:moveTo>
                  <a:cubicBezTo>
                    <a:pt x="18" y="20"/>
                    <a:pt x="18" y="20"/>
                    <a:pt x="18" y="20"/>
                  </a:cubicBezTo>
                  <a:cubicBezTo>
                    <a:pt x="18" y="9"/>
                    <a:pt x="18" y="9"/>
                    <a:pt x="18" y="9"/>
                  </a:cubicBezTo>
                  <a:cubicBezTo>
                    <a:pt x="18" y="9"/>
                    <a:pt x="18" y="8"/>
                    <a:pt x="18" y="8"/>
                  </a:cubicBezTo>
                  <a:cubicBezTo>
                    <a:pt x="18" y="4"/>
                    <a:pt x="12" y="0"/>
                    <a:pt x="5" y="0"/>
                  </a:cubicBezTo>
                  <a:cubicBezTo>
                    <a:pt x="0" y="0"/>
                    <a:pt x="0" y="0"/>
                    <a:pt x="0" y="0"/>
                  </a:cubicBezTo>
                  <a:cubicBezTo>
                    <a:pt x="0" y="34"/>
                    <a:pt x="0" y="34"/>
                    <a:pt x="0" y="34"/>
                  </a:cubicBezTo>
                  <a:cubicBezTo>
                    <a:pt x="5" y="34"/>
                    <a:pt x="5" y="34"/>
                    <a:pt x="5" y="34"/>
                  </a:cubicBezTo>
                  <a:cubicBezTo>
                    <a:pt x="13" y="34"/>
                    <a:pt x="18" y="30"/>
                    <a:pt x="1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12" name="Freeform 94">
              <a:extLst>
                <a:ext uri="{FF2B5EF4-FFF2-40B4-BE49-F238E27FC236}">
                  <a16:creationId xmlns:a16="http://schemas.microsoft.com/office/drawing/2014/main" id="{7528BA3D-03A2-4D73-B758-D42383ADBF11}"/>
                </a:ext>
              </a:extLst>
            </p:cNvPr>
            <p:cNvSpPr>
              <a:spLocks/>
            </p:cNvSpPr>
            <p:nvPr/>
          </p:nvSpPr>
          <p:spPr bwMode="auto">
            <a:xfrm>
              <a:off x="7120433" y="4062624"/>
              <a:ext cx="43331" cy="88942"/>
            </a:xfrm>
            <a:custGeom>
              <a:avLst/>
              <a:gdLst>
                <a:gd name="T0" fmla="*/ 0 w 38"/>
                <a:gd name="T1" fmla="*/ 78 h 78"/>
                <a:gd name="T2" fmla="*/ 38 w 38"/>
                <a:gd name="T3" fmla="*/ 32 h 78"/>
                <a:gd name="T4" fmla="*/ 0 w 38"/>
                <a:gd name="T5" fmla="*/ 0 h 78"/>
                <a:gd name="T6" fmla="*/ 0 w 38"/>
                <a:gd name="T7" fmla="*/ 78 h 78"/>
              </a:gdLst>
              <a:ahLst/>
              <a:cxnLst>
                <a:cxn ang="0">
                  <a:pos x="T0" y="T1"/>
                </a:cxn>
                <a:cxn ang="0">
                  <a:pos x="T2" y="T3"/>
                </a:cxn>
                <a:cxn ang="0">
                  <a:pos x="T4" y="T5"/>
                </a:cxn>
                <a:cxn ang="0">
                  <a:pos x="T6" y="T7"/>
                </a:cxn>
              </a:cxnLst>
              <a:rect l="0" t="0" r="r" b="b"/>
              <a:pathLst>
                <a:path w="38" h="78">
                  <a:moveTo>
                    <a:pt x="0" y="78"/>
                  </a:moveTo>
                  <a:lnTo>
                    <a:pt x="38" y="32"/>
                  </a:lnTo>
                  <a:lnTo>
                    <a:pt x="0" y="0"/>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13" name="Freeform 95">
              <a:extLst>
                <a:ext uri="{FF2B5EF4-FFF2-40B4-BE49-F238E27FC236}">
                  <a16:creationId xmlns:a16="http://schemas.microsoft.com/office/drawing/2014/main" id="{387F13A8-4ACC-4D0B-92A9-2E51F7F77879}"/>
                </a:ext>
              </a:extLst>
            </p:cNvPr>
            <p:cNvSpPr>
              <a:spLocks/>
            </p:cNvSpPr>
            <p:nvPr/>
          </p:nvSpPr>
          <p:spPr bwMode="auto">
            <a:xfrm>
              <a:off x="7225340" y="4062624"/>
              <a:ext cx="45612" cy="88942"/>
            </a:xfrm>
            <a:custGeom>
              <a:avLst/>
              <a:gdLst>
                <a:gd name="T0" fmla="*/ 40 w 40"/>
                <a:gd name="T1" fmla="*/ 78 h 78"/>
                <a:gd name="T2" fmla="*/ 40 w 40"/>
                <a:gd name="T3" fmla="*/ 0 h 78"/>
                <a:gd name="T4" fmla="*/ 0 w 40"/>
                <a:gd name="T5" fmla="*/ 32 h 78"/>
                <a:gd name="T6" fmla="*/ 40 w 40"/>
                <a:gd name="T7" fmla="*/ 78 h 78"/>
              </a:gdLst>
              <a:ahLst/>
              <a:cxnLst>
                <a:cxn ang="0">
                  <a:pos x="T0" y="T1"/>
                </a:cxn>
                <a:cxn ang="0">
                  <a:pos x="T2" y="T3"/>
                </a:cxn>
                <a:cxn ang="0">
                  <a:pos x="T4" y="T5"/>
                </a:cxn>
                <a:cxn ang="0">
                  <a:pos x="T6" y="T7"/>
                </a:cxn>
              </a:cxnLst>
              <a:rect l="0" t="0" r="r" b="b"/>
              <a:pathLst>
                <a:path w="40" h="78">
                  <a:moveTo>
                    <a:pt x="40" y="78"/>
                  </a:moveTo>
                  <a:lnTo>
                    <a:pt x="40" y="0"/>
                  </a:lnTo>
                  <a:lnTo>
                    <a:pt x="0" y="32"/>
                  </a:lnTo>
                  <a:lnTo>
                    <a:pt x="4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14" name="Freeform 96">
              <a:extLst>
                <a:ext uri="{FF2B5EF4-FFF2-40B4-BE49-F238E27FC236}">
                  <a16:creationId xmlns:a16="http://schemas.microsoft.com/office/drawing/2014/main" id="{F729EAD1-0487-4945-93DF-E4CDDEEBB654}"/>
                </a:ext>
              </a:extLst>
            </p:cNvPr>
            <p:cNvSpPr>
              <a:spLocks/>
            </p:cNvSpPr>
            <p:nvPr/>
          </p:nvSpPr>
          <p:spPr bwMode="auto">
            <a:xfrm>
              <a:off x="7270951" y="4153847"/>
              <a:ext cx="0" cy="2281"/>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15" name="Freeform 97">
              <a:extLst>
                <a:ext uri="{FF2B5EF4-FFF2-40B4-BE49-F238E27FC236}">
                  <a16:creationId xmlns:a16="http://schemas.microsoft.com/office/drawing/2014/main" id="{B0D83CC4-D01C-4343-BFF7-F20147CC8DE5}"/>
                </a:ext>
              </a:extLst>
            </p:cNvPr>
            <p:cNvSpPr>
              <a:spLocks/>
            </p:cNvSpPr>
            <p:nvPr/>
          </p:nvSpPr>
          <p:spPr bwMode="auto">
            <a:xfrm>
              <a:off x="7120433" y="4153847"/>
              <a:ext cx="0" cy="2281"/>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16" name="Freeform 98">
              <a:extLst>
                <a:ext uri="{FF2B5EF4-FFF2-40B4-BE49-F238E27FC236}">
                  <a16:creationId xmlns:a16="http://schemas.microsoft.com/office/drawing/2014/main" id="{1FF94A75-5448-48FB-8D47-2BFC9BCB9356}"/>
                </a:ext>
              </a:extLst>
            </p:cNvPr>
            <p:cNvSpPr>
              <a:spLocks/>
            </p:cNvSpPr>
            <p:nvPr/>
          </p:nvSpPr>
          <p:spPr bwMode="auto">
            <a:xfrm>
              <a:off x="7121574" y="4100253"/>
              <a:ext cx="144817" cy="55874"/>
            </a:xfrm>
            <a:custGeom>
              <a:avLst/>
              <a:gdLst>
                <a:gd name="T0" fmla="*/ 127 w 127"/>
                <a:gd name="T1" fmla="*/ 49 h 49"/>
                <a:gd name="T2" fmla="*/ 127 w 127"/>
                <a:gd name="T3" fmla="*/ 47 h 49"/>
                <a:gd name="T4" fmla="*/ 89 w 127"/>
                <a:gd name="T5" fmla="*/ 0 h 49"/>
                <a:gd name="T6" fmla="*/ 65 w 127"/>
                <a:gd name="T7" fmla="*/ 21 h 49"/>
                <a:gd name="T8" fmla="*/ 40 w 127"/>
                <a:gd name="T9" fmla="*/ 0 h 49"/>
                <a:gd name="T10" fmla="*/ 0 w 127"/>
                <a:gd name="T11" fmla="*/ 47 h 49"/>
                <a:gd name="T12" fmla="*/ 0 w 127"/>
                <a:gd name="T13" fmla="*/ 49 h 49"/>
                <a:gd name="T14" fmla="*/ 127 w 127"/>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49">
                  <a:moveTo>
                    <a:pt x="127" y="49"/>
                  </a:moveTo>
                  <a:lnTo>
                    <a:pt x="127" y="47"/>
                  </a:lnTo>
                  <a:lnTo>
                    <a:pt x="89" y="0"/>
                  </a:lnTo>
                  <a:lnTo>
                    <a:pt x="65" y="21"/>
                  </a:lnTo>
                  <a:lnTo>
                    <a:pt x="40" y="0"/>
                  </a:lnTo>
                  <a:lnTo>
                    <a:pt x="0" y="47"/>
                  </a:lnTo>
                  <a:lnTo>
                    <a:pt x="0" y="49"/>
                  </a:lnTo>
                  <a:lnTo>
                    <a:pt x="12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17" name="Freeform 99">
              <a:extLst>
                <a:ext uri="{FF2B5EF4-FFF2-40B4-BE49-F238E27FC236}">
                  <a16:creationId xmlns:a16="http://schemas.microsoft.com/office/drawing/2014/main" id="{437983D8-95A8-4BC3-9976-C50C77AF05DD}"/>
                </a:ext>
              </a:extLst>
            </p:cNvPr>
            <p:cNvSpPr>
              <a:spLocks/>
            </p:cNvSpPr>
            <p:nvPr/>
          </p:nvSpPr>
          <p:spPr bwMode="auto">
            <a:xfrm>
              <a:off x="7123854" y="4061483"/>
              <a:ext cx="142536" cy="57014"/>
            </a:xfrm>
            <a:custGeom>
              <a:avLst/>
              <a:gdLst>
                <a:gd name="T0" fmla="*/ 37 w 125"/>
                <a:gd name="T1" fmla="*/ 29 h 50"/>
                <a:gd name="T2" fmla="*/ 38 w 125"/>
                <a:gd name="T3" fmla="*/ 31 h 50"/>
                <a:gd name="T4" fmla="*/ 40 w 125"/>
                <a:gd name="T5" fmla="*/ 33 h 50"/>
                <a:gd name="T6" fmla="*/ 63 w 125"/>
                <a:gd name="T7" fmla="*/ 50 h 50"/>
                <a:gd name="T8" fmla="*/ 83 w 125"/>
                <a:gd name="T9" fmla="*/ 33 h 50"/>
                <a:gd name="T10" fmla="*/ 85 w 125"/>
                <a:gd name="T11" fmla="*/ 31 h 50"/>
                <a:gd name="T12" fmla="*/ 87 w 125"/>
                <a:gd name="T13" fmla="*/ 29 h 50"/>
                <a:gd name="T14" fmla="*/ 125 w 125"/>
                <a:gd name="T15" fmla="*/ 0 h 50"/>
                <a:gd name="T16" fmla="*/ 0 w 125"/>
                <a:gd name="T17" fmla="*/ 0 h 50"/>
                <a:gd name="T18" fmla="*/ 37 w 125"/>
                <a:gd name="T1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50">
                  <a:moveTo>
                    <a:pt x="37" y="29"/>
                  </a:moveTo>
                  <a:lnTo>
                    <a:pt x="38" y="31"/>
                  </a:lnTo>
                  <a:lnTo>
                    <a:pt x="40" y="33"/>
                  </a:lnTo>
                  <a:lnTo>
                    <a:pt x="63" y="50"/>
                  </a:lnTo>
                  <a:lnTo>
                    <a:pt x="83" y="33"/>
                  </a:lnTo>
                  <a:lnTo>
                    <a:pt x="85" y="31"/>
                  </a:lnTo>
                  <a:lnTo>
                    <a:pt x="87" y="29"/>
                  </a:lnTo>
                  <a:lnTo>
                    <a:pt x="125" y="0"/>
                  </a:lnTo>
                  <a:lnTo>
                    <a:pt x="0" y="0"/>
                  </a:lnTo>
                  <a:lnTo>
                    <a:pt x="37"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18" name="Freeform 100">
              <a:extLst>
                <a:ext uri="{FF2B5EF4-FFF2-40B4-BE49-F238E27FC236}">
                  <a16:creationId xmlns:a16="http://schemas.microsoft.com/office/drawing/2014/main" id="{64EB8F59-D310-4D65-99FC-99123F4F3E03}"/>
                </a:ext>
              </a:extLst>
            </p:cNvPr>
            <p:cNvSpPr>
              <a:spLocks/>
            </p:cNvSpPr>
            <p:nvPr/>
          </p:nvSpPr>
          <p:spPr bwMode="auto">
            <a:xfrm>
              <a:off x="5309656" y="2674893"/>
              <a:ext cx="155079" cy="145957"/>
            </a:xfrm>
            <a:custGeom>
              <a:avLst/>
              <a:gdLst>
                <a:gd name="T0" fmla="*/ 13 w 78"/>
                <a:gd name="T1" fmla="*/ 74 h 74"/>
                <a:gd name="T2" fmla="*/ 27 w 78"/>
                <a:gd name="T3" fmla="*/ 61 h 74"/>
                <a:gd name="T4" fmla="*/ 27 w 78"/>
                <a:gd name="T5" fmla="*/ 61 h 74"/>
                <a:gd name="T6" fmla="*/ 27 w 78"/>
                <a:gd name="T7" fmla="*/ 17 h 74"/>
                <a:gd name="T8" fmla="*/ 70 w 78"/>
                <a:gd name="T9" fmla="*/ 17 h 74"/>
                <a:gd name="T10" fmla="*/ 70 w 78"/>
                <a:gd name="T11" fmla="*/ 48 h 74"/>
                <a:gd name="T12" fmla="*/ 65 w 78"/>
                <a:gd name="T13" fmla="*/ 47 h 74"/>
                <a:gd name="T14" fmla="*/ 51 w 78"/>
                <a:gd name="T15" fmla="*/ 61 h 74"/>
                <a:gd name="T16" fmla="*/ 65 w 78"/>
                <a:gd name="T17" fmla="*/ 74 h 74"/>
                <a:gd name="T18" fmla="*/ 78 w 78"/>
                <a:gd name="T19" fmla="*/ 61 h 74"/>
                <a:gd name="T20" fmla="*/ 78 w 78"/>
                <a:gd name="T21" fmla="*/ 61 h 74"/>
                <a:gd name="T22" fmla="*/ 78 w 78"/>
                <a:gd name="T23" fmla="*/ 61 h 74"/>
                <a:gd name="T24" fmla="*/ 78 w 78"/>
                <a:gd name="T25" fmla="*/ 17 h 74"/>
                <a:gd name="T26" fmla="*/ 78 w 78"/>
                <a:gd name="T27" fmla="*/ 0 h 74"/>
                <a:gd name="T28" fmla="*/ 70 w 78"/>
                <a:gd name="T29" fmla="*/ 0 h 74"/>
                <a:gd name="T30" fmla="*/ 27 w 78"/>
                <a:gd name="T31" fmla="*/ 0 h 74"/>
                <a:gd name="T32" fmla="*/ 18 w 78"/>
                <a:gd name="T33" fmla="*/ 0 h 74"/>
                <a:gd name="T34" fmla="*/ 18 w 78"/>
                <a:gd name="T35" fmla="*/ 17 h 74"/>
                <a:gd name="T36" fmla="*/ 18 w 78"/>
                <a:gd name="T37" fmla="*/ 48 h 74"/>
                <a:gd name="T38" fmla="*/ 13 w 78"/>
                <a:gd name="T39" fmla="*/ 47 h 74"/>
                <a:gd name="T40" fmla="*/ 0 w 78"/>
                <a:gd name="T41" fmla="*/ 61 h 74"/>
                <a:gd name="T42" fmla="*/ 13 w 78"/>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4">
                  <a:moveTo>
                    <a:pt x="13" y="74"/>
                  </a:moveTo>
                  <a:cubicBezTo>
                    <a:pt x="21" y="74"/>
                    <a:pt x="27" y="68"/>
                    <a:pt x="27" y="61"/>
                  </a:cubicBezTo>
                  <a:cubicBezTo>
                    <a:pt x="27" y="61"/>
                    <a:pt x="27" y="61"/>
                    <a:pt x="27" y="61"/>
                  </a:cubicBezTo>
                  <a:cubicBezTo>
                    <a:pt x="27" y="17"/>
                    <a:pt x="27" y="17"/>
                    <a:pt x="27" y="17"/>
                  </a:cubicBezTo>
                  <a:cubicBezTo>
                    <a:pt x="70" y="17"/>
                    <a:pt x="70" y="17"/>
                    <a:pt x="70" y="17"/>
                  </a:cubicBezTo>
                  <a:cubicBezTo>
                    <a:pt x="70" y="48"/>
                    <a:pt x="70" y="48"/>
                    <a:pt x="70" y="48"/>
                  </a:cubicBezTo>
                  <a:cubicBezTo>
                    <a:pt x="68" y="48"/>
                    <a:pt x="66" y="47"/>
                    <a:pt x="65" y="47"/>
                  </a:cubicBezTo>
                  <a:cubicBezTo>
                    <a:pt x="57" y="47"/>
                    <a:pt x="51" y="53"/>
                    <a:pt x="51" y="61"/>
                  </a:cubicBezTo>
                  <a:cubicBezTo>
                    <a:pt x="51" y="68"/>
                    <a:pt x="57" y="74"/>
                    <a:pt x="65" y="74"/>
                  </a:cubicBezTo>
                  <a:cubicBezTo>
                    <a:pt x="72" y="74"/>
                    <a:pt x="78" y="68"/>
                    <a:pt x="78" y="61"/>
                  </a:cubicBezTo>
                  <a:cubicBezTo>
                    <a:pt x="78" y="61"/>
                    <a:pt x="78" y="61"/>
                    <a:pt x="78" y="61"/>
                  </a:cubicBezTo>
                  <a:cubicBezTo>
                    <a:pt x="78" y="61"/>
                    <a:pt x="78" y="61"/>
                    <a:pt x="78" y="61"/>
                  </a:cubicBezTo>
                  <a:cubicBezTo>
                    <a:pt x="78" y="17"/>
                    <a:pt x="78" y="17"/>
                    <a:pt x="78" y="17"/>
                  </a:cubicBezTo>
                  <a:cubicBezTo>
                    <a:pt x="78" y="0"/>
                    <a:pt x="78" y="0"/>
                    <a:pt x="78" y="0"/>
                  </a:cubicBezTo>
                  <a:cubicBezTo>
                    <a:pt x="70" y="0"/>
                    <a:pt x="70" y="0"/>
                    <a:pt x="70" y="0"/>
                  </a:cubicBezTo>
                  <a:cubicBezTo>
                    <a:pt x="27" y="0"/>
                    <a:pt x="27" y="0"/>
                    <a:pt x="27" y="0"/>
                  </a:cubicBezTo>
                  <a:cubicBezTo>
                    <a:pt x="18" y="0"/>
                    <a:pt x="18" y="0"/>
                    <a:pt x="18" y="0"/>
                  </a:cubicBezTo>
                  <a:cubicBezTo>
                    <a:pt x="18" y="17"/>
                    <a:pt x="18" y="17"/>
                    <a:pt x="18" y="17"/>
                  </a:cubicBezTo>
                  <a:cubicBezTo>
                    <a:pt x="18" y="48"/>
                    <a:pt x="18" y="48"/>
                    <a:pt x="18" y="48"/>
                  </a:cubicBezTo>
                  <a:cubicBezTo>
                    <a:pt x="17" y="48"/>
                    <a:pt x="15" y="47"/>
                    <a:pt x="13" y="47"/>
                  </a:cubicBezTo>
                  <a:cubicBezTo>
                    <a:pt x="6" y="47"/>
                    <a:pt x="0" y="53"/>
                    <a:pt x="0" y="61"/>
                  </a:cubicBezTo>
                  <a:cubicBezTo>
                    <a:pt x="0" y="68"/>
                    <a:pt x="6" y="74"/>
                    <a:pt x="13"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19" name="Freeform 101">
              <a:extLst>
                <a:ext uri="{FF2B5EF4-FFF2-40B4-BE49-F238E27FC236}">
                  <a16:creationId xmlns:a16="http://schemas.microsoft.com/office/drawing/2014/main" id="{4654F20A-7615-4A44-97F0-7A449609711D}"/>
                </a:ext>
              </a:extLst>
            </p:cNvPr>
            <p:cNvSpPr>
              <a:spLocks/>
            </p:cNvSpPr>
            <p:nvPr/>
          </p:nvSpPr>
          <p:spPr bwMode="auto">
            <a:xfrm>
              <a:off x="6803433" y="3148113"/>
              <a:ext cx="76399" cy="129993"/>
            </a:xfrm>
            <a:custGeom>
              <a:avLst/>
              <a:gdLst>
                <a:gd name="T0" fmla="*/ 0 w 39"/>
                <a:gd name="T1" fmla="*/ 46 h 66"/>
                <a:gd name="T2" fmla="*/ 0 w 39"/>
                <a:gd name="T3" fmla="*/ 55 h 66"/>
                <a:gd name="T4" fmla="*/ 11 w 39"/>
                <a:gd name="T5" fmla="*/ 66 h 66"/>
                <a:gd name="T6" fmla="*/ 27 w 39"/>
                <a:gd name="T7" fmla="*/ 66 h 66"/>
                <a:gd name="T8" fmla="*/ 39 w 39"/>
                <a:gd name="T9" fmla="*/ 55 h 66"/>
                <a:gd name="T10" fmla="*/ 39 w 39"/>
                <a:gd name="T11" fmla="*/ 46 h 66"/>
                <a:gd name="T12" fmla="*/ 25 w 39"/>
                <a:gd name="T13" fmla="*/ 46 h 66"/>
                <a:gd name="T14" fmla="*/ 25 w 39"/>
                <a:gd name="T15" fmla="*/ 38 h 66"/>
                <a:gd name="T16" fmla="*/ 39 w 39"/>
                <a:gd name="T17" fmla="*/ 38 h 66"/>
                <a:gd name="T18" fmla="*/ 39 w 39"/>
                <a:gd name="T19" fmla="*/ 25 h 66"/>
                <a:gd name="T20" fmla="*/ 25 w 39"/>
                <a:gd name="T21" fmla="*/ 25 h 66"/>
                <a:gd name="T22" fmla="*/ 25 w 39"/>
                <a:gd name="T23" fmla="*/ 17 h 66"/>
                <a:gd name="T24" fmla="*/ 39 w 39"/>
                <a:gd name="T25" fmla="*/ 17 h 66"/>
                <a:gd name="T26" fmla="*/ 39 w 39"/>
                <a:gd name="T27" fmla="*/ 11 h 66"/>
                <a:gd name="T28" fmla="*/ 27 w 39"/>
                <a:gd name="T29" fmla="*/ 0 h 66"/>
                <a:gd name="T30" fmla="*/ 11 w 39"/>
                <a:gd name="T31" fmla="*/ 0 h 66"/>
                <a:gd name="T32" fmla="*/ 0 w 39"/>
                <a:gd name="T33" fmla="*/ 11 h 66"/>
                <a:gd name="T34" fmla="*/ 0 w 39"/>
                <a:gd name="T35" fmla="*/ 17 h 66"/>
                <a:gd name="T36" fmla="*/ 14 w 39"/>
                <a:gd name="T37" fmla="*/ 17 h 66"/>
                <a:gd name="T38" fmla="*/ 14 w 39"/>
                <a:gd name="T39" fmla="*/ 25 h 66"/>
                <a:gd name="T40" fmla="*/ 0 w 39"/>
                <a:gd name="T41" fmla="*/ 25 h 66"/>
                <a:gd name="T42" fmla="*/ 0 w 39"/>
                <a:gd name="T43" fmla="*/ 38 h 66"/>
                <a:gd name="T44" fmla="*/ 14 w 39"/>
                <a:gd name="T45" fmla="*/ 38 h 66"/>
                <a:gd name="T46" fmla="*/ 14 w 39"/>
                <a:gd name="T47" fmla="*/ 46 h 66"/>
                <a:gd name="T48" fmla="*/ 0 w 39"/>
                <a:gd name="T49" fmla="*/ 4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66">
                  <a:moveTo>
                    <a:pt x="0" y="46"/>
                  </a:moveTo>
                  <a:cubicBezTo>
                    <a:pt x="0" y="55"/>
                    <a:pt x="0" y="55"/>
                    <a:pt x="0" y="55"/>
                  </a:cubicBezTo>
                  <a:cubicBezTo>
                    <a:pt x="0" y="61"/>
                    <a:pt x="5" y="66"/>
                    <a:pt x="11" y="66"/>
                  </a:cubicBezTo>
                  <a:cubicBezTo>
                    <a:pt x="27" y="66"/>
                    <a:pt x="27" y="66"/>
                    <a:pt x="27" y="66"/>
                  </a:cubicBezTo>
                  <a:cubicBezTo>
                    <a:pt x="34" y="66"/>
                    <a:pt x="39" y="61"/>
                    <a:pt x="39" y="55"/>
                  </a:cubicBezTo>
                  <a:cubicBezTo>
                    <a:pt x="39" y="46"/>
                    <a:pt x="39" y="46"/>
                    <a:pt x="39" y="46"/>
                  </a:cubicBezTo>
                  <a:cubicBezTo>
                    <a:pt x="25" y="46"/>
                    <a:pt x="25" y="46"/>
                    <a:pt x="25" y="46"/>
                  </a:cubicBezTo>
                  <a:cubicBezTo>
                    <a:pt x="25" y="38"/>
                    <a:pt x="25" y="38"/>
                    <a:pt x="25" y="38"/>
                  </a:cubicBezTo>
                  <a:cubicBezTo>
                    <a:pt x="39" y="38"/>
                    <a:pt x="39" y="38"/>
                    <a:pt x="39" y="38"/>
                  </a:cubicBezTo>
                  <a:cubicBezTo>
                    <a:pt x="39" y="25"/>
                    <a:pt x="39" y="25"/>
                    <a:pt x="39" y="25"/>
                  </a:cubicBezTo>
                  <a:cubicBezTo>
                    <a:pt x="25" y="25"/>
                    <a:pt x="25" y="25"/>
                    <a:pt x="25" y="25"/>
                  </a:cubicBezTo>
                  <a:cubicBezTo>
                    <a:pt x="25" y="17"/>
                    <a:pt x="25" y="17"/>
                    <a:pt x="25" y="17"/>
                  </a:cubicBezTo>
                  <a:cubicBezTo>
                    <a:pt x="39" y="17"/>
                    <a:pt x="39" y="17"/>
                    <a:pt x="39" y="17"/>
                  </a:cubicBezTo>
                  <a:cubicBezTo>
                    <a:pt x="39" y="11"/>
                    <a:pt x="39" y="11"/>
                    <a:pt x="39" y="11"/>
                  </a:cubicBezTo>
                  <a:cubicBezTo>
                    <a:pt x="39" y="5"/>
                    <a:pt x="34" y="0"/>
                    <a:pt x="27" y="0"/>
                  </a:cubicBezTo>
                  <a:cubicBezTo>
                    <a:pt x="11" y="0"/>
                    <a:pt x="11" y="0"/>
                    <a:pt x="11" y="0"/>
                  </a:cubicBezTo>
                  <a:cubicBezTo>
                    <a:pt x="5" y="0"/>
                    <a:pt x="0" y="5"/>
                    <a:pt x="0" y="11"/>
                  </a:cubicBezTo>
                  <a:cubicBezTo>
                    <a:pt x="0" y="17"/>
                    <a:pt x="0" y="17"/>
                    <a:pt x="0" y="17"/>
                  </a:cubicBezTo>
                  <a:cubicBezTo>
                    <a:pt x="14" y="17"/>
                    <a:pt x="14" y="17"/>
                    <a:pt x="14" y="17"/>
                  </a:cubicBezTo>
                  <a:cubicBezTo>
                    <a:pt x="14" y="25"/>
                    <a:pt x="14" y="25"/>
                    <a:pt x="14" y="25"/>
                  </a:cubicBezTo>
                  <a:cubicBezTo>
                    <a:pt x="0" y="25"/>
                    <a:pt x="0" y="25"/>
                    <a:pt x="0" y="25"/>
                  </a:cubicBezTo>
                  <a:cubicBezTo>
                    <a:pt x="0" y="38"/>
                    <a:pt x="0" y="38"/>
                    <a:pt x="0" y="38"/>
                  </a:cubicBezTo>
                  <a:cubicBezTo>
                    <a:pt x="14" y="38"/>
                    <a:pt x="14" y="38"/>
                    <a:pt x="14" y="38"/>
                  </a:cubicBezTo>
                  <a:cubicBezTo>
                    <a:pt x="14" y="46"/>
                    <a:pt x="14" y="46"/>
                    <a:pt x="14" y="46"/>
                  </a:cubicBez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20" name="Freeform 102">
              <a:extLst>
                <a:ext uri="{FF2B5EF4-FFF2-40B4-BE49-F238E27FC236}">
                  <a16:creationId xmlns:a16="http://schemas.microsoft.com/office/drawing/2014/main" id="{6526B4CF-3ED3-4C1F-990B-A89BF44857BB}"/>
                </a:ext>
              </a:extLst>
            </p:cNvPr>
            <p:cNvSpPr>
              <a:spLocks/>
            </p:cNvSpPr>
            <p:nvPr/>
          </p:nvSpPr>
          <p:spPr bwMode="auto">
            <a:xfrm>
              <a:off x="6779487" y="3264422"/>
              <a:ext cx="123151" cy="80960"/>
            </a:xfrm>
            <a:custGeom>
              <a:avLst/>
              <a:gdLst>
                <a:gd name="T0" fmla="*/ 0 w 62"/>
                <a:gd name="T1" fmla="*/ 2 h 41"/>
                <a:gd name="T2" fmla="*/ 20 w 62"/>
                <a:gd name="T3" fmla="*/ 19 h 41"/>
                <a:gd name="T4" fmla="*/ 27 w 62"/>
                <a:gd name="T5" fmla="*/ 19 h 41"/>
                <a:gd name="T6" fmla="*/ 27 w 62"/>
                <a:gd name="T7" fmla="*/ 32 h 41"/>
                <a:gd name="T8" fmla="*/ 19 w 62"/>
                <a:gd name="T9" fmla="*/ 32 h 41"/>
                <a:gd name="T10" fmla="*/ 19 w 62"/>
                <a:gd name="T11" fmla="*/ 41 h 41"/>
                <a:gd name="T12" fmla="*/ 43 w 62"/>
                <a:gd name="T13" fmla="*/ 41 h 41"/>
                <a:gd name="T14" fmla="*/ 43 w 62"/>
                <a:gd name="T15" fmla="*/ 32 h 41"/>
                <a:gd name="T16" fmla="*/ 35 w 62"/>
                <a:gd name="T17" fmla="*/ 32 h 41"/>
                <a:gd name="T18" fmla="*/ 35 w 62"/>
                <a:gd name="T19" fmla="*/ 19 h 41"/>
                <a:gd name="T20" fmla="*/ 42 w 62"/>
                <a:gd name="T21" fmla="*/ 19 h 41"/>
                <a:gd name="T22" fmla="*/ 62 w 62"/>
                <a:gd name="T23" fmla="*/ 2 h 41"/>
                <a:gd name="T24" fmla="*/ 54 w 62"/>
                <a:gd name="T25" fmla="*/ 0 h 41"/>
                <a:gd name="T26" fmla="*/ 42 w 62"/>
                <a:gd name="T27" fmla="*/ 11 h 41"/>
                <a:gd name="T28" fmla="*/ 20 w 62"/>
                <a:gd name="T29" fmla="*/ 11 h 41"/>
                <a:gd name="T30" fmla="*/ 8 w 62"/>
                <a:gd name="T31" fmla="*/ 0 h 41"/>
                <a:gd name="T32" fmla="*/ 0 w 62"/>
                <a:gd name="T33"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41">
                  <a:moveTo>
                    <a:pt x="0" y="2"/>
                  </a:moveTo>
                  <a:cubicBezTo>
                    <a:pt x="2" y="12"/>
                    <a:pt x="11" y="19"/>
                    <a:pt x="20" y="19"/>
                  </a:cubicBezTo>
                  <a:cubicBezTo>
                    <a:pt x="27" y="19"/>
                    <a:pt x="27" y="19"/>
                    <a:pt x="27" y="19"/>
                  </a:cubicBezTo>
                  <a:cubicBezTo>
                    <a:pt x="27" y="32"/>
                    <a:pt x="27" y="32"/>
                    <a:pt x="27" y="32"/>
                  </a:cubicBezTo>
                  <a:cubicBezTo>
                    <a:pt x="19" y="32"/>
                    <a:pt x="19" y="32"/>
                    <a:pt x="19" y="32"/>
                  </a:cubicBezTo>
                  <a:cubicBezTo>
                    <a:pt x="19" y="41"/>
                    <a:pt x="19" y="41"/>
                    <a:pt x="19" y="41"/>
                  </a:cubicBezTo>
                  <a:cubicBezTo>
                    <a:pt x="43" y="41"/>
                    <a:pt x="43" y="41"/>
                    <a:pt x="43" y="41"/>
                  </a:cubicBezTo>
                  <a:cubicBezTo>
                    <a:pt x="43" y="32"/>
                    <a:pt x="43" y="32"/>
                    <a:pt x="43" y="32"/>
                  </a:cubicBezTo>
                  <a:cubicBezTo>
                    <a:pt x="35" y="32"/>
                    <a:pt x="35" y="32"/>
                    <a:pt x="35" y="32"/>
                  </a:cubicBezTo>
                  <a:cubicBezTo>
                    <a:pt x="35" y="19"/>
                    <a:pt x="35" y="19"/>
                    <a:pt x="35" y="19"/>
                  </a:cubicBezTo>
                  <a:cubicBezTo>
                    <a:pt x="42" y="19"/>
                    <a:pt x="42" y="19"/>
                    <a:pt x="42" y="19"/>
                  </a:cubicBezTo>
                  <a:cubicBezTo>
                    <a:pt x="52" y="19"/>
                    <a:pt x="60" y="10"/>
                    <a:pt x="62" y="2"/>
                  </a:cubicBezTo>
                  <a:cubicBezTo>
                    <a:pt x="54" y="0"/>
                    <a:pt x="54" y="0"/>
                    <a:pt x="54" y="0"/>
                  </a:cubicBezTo>
                  <a:cubicBezTo>
                    <a:pt x="53" y="5"/>
                    <a:pt x="48" y="11"/>
                    <a:pt x="42" y="11"/>
                  </a:cubicBezTo>
                  <a:cubicBezTo>
                    <a:pt x="20" y="11"/>
                    <a:pt x="20" y="11"/>
                    <a:pt x="20" y="11"/>
                  </a:cubicBezTo>
                  <a:cubicBezTo>
                    <a:pt x="15" y="11"/>
                    <a:pt x="9" y="6"/>
                    <a:pt x="8"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21" name="Freeform 103">
              <a:extLst>
                <a:ext uri="{FF2B5EF4-FFF2-40B4-BE49-F238E27FC236}">
                  <a16:creationId xmlns:a16="http://schemas.microsoft.com/office/drawing/2014/main" id="{0A04F9AA-01DA-429B-B7B6-1AC482623D27}"/>
                </a:ext>
              </a:extLst>
            </p:cNvPr>
            <p:cNvSpPr>
              <a:spLocks noEditPoints="1"/>
            </p:cNvSpPr>
            <p:nvPr/>
          </p:nvSpPr>
          <p:spPr bwMode="auto">
            <a:xfrm>
              <a:off x="5801120" y="4304365"/>
              <a:ext cx="147097" cy="136835"/>
            </a:xfrm>
            <a:custGeom>
              <a:avLst/>
              <a:gdLst>
                <a:gd name="T0" fmla="*/ 70 w 74"/>
                <a:gd name="T1" fmla="*/ 69 h 69"/>
                <a:gd name="T2" fmla="*/ 70 w 74"/>
                <a:gd name="T3" fmla="*/ 64 h 69"/>
                <a:gd name="T4" fmla="*/ 74 w 74"/>
                <a:gd name="T5" fmla="*/ 10 h 69"/>
                <a:gd name="T6" fmla="*/ 65 w 74"/>
                <a:gd name="T7" fmla="*/ 18 h 69"/>
                <a:gd name="T8" fmla="*/ 65 w 74"/>
                <a:gd name="T9" fmla="*/ 27 h 69"/>
                <a:gd name="T10" fmla="*/ 65 w 74"/>
                <a:gd name="T11" fmla="*/ 33 h 69"/>
                <a:gd name="T12" fmla="*/ 65 w 74"/>
                <a:gd name="T13" fmla="*/ 41 h 69"/>
                <a:gd name="T14" fmla="*/ 32 w 74"/>
                <a:gd name="T15" fmla="*/ 3 h 69"/>
                <a:gd name="T16" fmla="*/ 31 w 74"/>
                <a:gd name="T17" fmla="*/ 4 h 69"/>
                <a:gd name="T18" fmla="*/ 31 w 74"/>
                <a:gd name="T19" fmla="*/ 64 h 69"/>
                <a:gd name="T20" fmla="*/ 61 w 74"/>
                <a:gd name="T21" fmla="*/ 64 h 69"/>
                <a:gd name="T22" fmla="*/ 65 w 74"/>
                <a:gd name="T23" fmla="*/ 69 h 69"/>
                <a:gd name="T24" fmla="*/ 61 w 74"/>
                <a:gd name="T25" fmla="*/ 37 h 69"/>
                <a:gd name="T26" fmla="*/ 65 w 74"/>
                <a:gd name="T27" fmla="*/ 27 h 69"/>
                <a:gd name="T28" fmla="*/ 61 w 74"/>
                <a:gd name="T29" fmla="*/ 23 h 69"/>
                <a:gd name="T30" fmla="*/ 65 w 74"/>
                <a:gd name="T31" fmla="*/ 10 h 69"/>
                <a:gd name="T32" fmla="*/ 31 w 74"/>
                <a:gd name="T33" fmla="*/ 17 h 69"/>
                <a:gd name="T34" fmla="*/ 53 w 74"/>
                <a:gd name="T35" fmla="*/ 57 h 69"/>
                <a:gd name="T36" fmla="*/ 31 w 74"/>
                <a:gd name="T37" fmla="*/ 57 h 69"/>
                <a:gd name="T38" fmla="*/ 65 w 74"/>
                <a:gd name="T39" fmla="*/ 33 h 69"/>
                <a:gd name="T40" fmla="*/ 31 w 74"/>
                <a:gd name="T41" fmla="*/ 2 h 69"/>
                <a:gd name="T42" fmla="*/ 16 w 74"/>
                <a:gd name="T43" fmla="*/ 10 h 69"/>
                <a:gd name="T44" fmla="*/ 0 w 74"/>
                <a:gd name="T45" fmla="*/ 3 h 69"/>
                <a:gd name="T46" fmla="*/ 10 w 74"/>
                <a:gd name="T47" fmla="*/ 10 h 69"/>
                <a:gd name="T48" fmla="*/ 1 w 74"/>
                <a:gd name="T49" fmla="*/ 64 h 69"/>
                <a:gd name="T50" fmla="*/ 7 w 74"/>
                <a:gd name="T51" fmla="*/ 64 h 69"/>
                <a:gd name="T52" fmla="*/ 16 w 74"/>
                <a:gd name="T53" fmla="*/ 69 h 69"/>
                <a:gd name="T54" fmla="*/ 16 w 74"/>
                <a:gd name="T55" fmla="*/ 64 h 69"/>
                <a:gd name="T56" fmla="*/ 31 w 74"/>
                <a:gd name="T57" fmla="*/ 57 h 69"/>
                <a:gd name="T58" fmla="*/ 8 w 74"/>
                <a:gd name="T59" fmla="*/ 17 h 69"/>
                <a:gd name="T60" fmla="*/ 31 w 74"/>
                <a:gd name="T61" fmla="*/ 10 h 69"/>
                <a:gd name="T62" fmla="*/ 23 w 74"/>
                <a:gd name="T63" fmla="*/ 10 h 69"/>
                <a:gd name="T64" fmla="*/ 31 w 74"/>
                <a:gd name="T65"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9">
                  <a:moveTo>
                    <a:pt x="65" y="69"/>
                  </a:moveTo>
                  <a:cubicBezTo>
                    <a:pt x="70" y="69"/>
                    <a:pt x="70" y="69"/>
                    <a:pt x="70" y="69"/>
                  </a:cubicBezTo>
                  <a:cubicBezTo>
                    <a:pt x="70" y="64"/>
                    <a:pt x="70" y="64"/>
                    <a:pt x="70" y="64"/>
                  </a:cubicBezTo>
                  <a:cubicBezTo>
                    <a:pt x="70" y="64"/>
                    <a:pt x="70" y="64"/>
                    <a:pt x="70" y="64"/>
                  </a:cubicBezTo>
                  <a:cubicBezTo>
                    <a:pt x="74" y="64"/>
                    <a:pt x="74" y="64"/>
                    <a:pt x="74" y="64"/>
                  </a:cubicBezTo>
                  <a:cubicBezTo>
                    <a:pt x="74" y="10"/>
                    <a:pt x="74" y="10"/>
                    <a:pt x="74" y="10"/>
                  </a:cubicBezTo>
                  <a:cubicBezTo>
                    <a:pt x="65" y="10"/>
                    <a:pt x="65" y="10"/>
                    <a:pt x="65" y="10"/>
                  </a:cubicBezTo>
                  <a:cubicBezTo>
                    <a:pt x="65" y="18"/>
                    <a:pt x="65" y="18"/>
                    <a:pt x="65" y="18"/>
                  </a:cubicBezTo>
                  <a:cubicBezTo>
                    <a:pt x="67" y="18"/>
                    <a:pt x="69" y="20"/>
                    <a:pt x="69" y="23"/>
                  </a:cubicBezTo>
                  <a:cubicBezTo>
                    <a:pt x="69" y="25"/>
                    <a:pt x="67" y="27"/>
                    <a:pt x="65" y="27"/>
                  </a:cubicBezTo>
                  <a:cubicBezTo>
                    <a:pt x="65" y="33"/>
                    <a:pt x="65" y="33"/>
                    <a:pt x="65" y="33"/>
                  </a:cubicBezTo>
                  <a:cubicBezTo>
                    <a:pt x="65" y="33"/>
                    <a:pt x="65" y="33"/>
                    <a:pt x="65" y="33"/>
                  </a:cubicBezTo>
                  <a:cubicBezTo>
                    <a:pt x="67" y="33"/>
                    <a:pt x="69" y="35"/>
                    <a:pt x="69" y="37"/>
                  </a:cubicBezTo>
                  <a:cubicBezTo>
                    <a:pt x="69" y="39"/>
                    <a:pt x="67" y="41"/>
                    <a:pt x="65" y="41"/>
                  </a:cubicBezTo>
                  <a:lnTo>
                    <a:pt x="65" y="69"/>
                  </a:lnTo>
                  <a:close/>
                  <a:moveTo>
                    <a:pt x="32" y="3"/>
                  </a:moveTo>
                  <a:cubicBezTo>
                    <a:pt x="31" y="2"/>
                    <a:pt x="31" y="2"/>
                    <a:pt x="31" y="2"/>
                  </a:cubicBezTo>
                  <a:cubicBezTo>
                    <a:pt x="31" y="4"/>
                    <a:pt x="31" y="4"/>
                    <a:pt x="31" y="4"/>
                  </a:cubicBezTo>
                  <a:cubicBezTo>
                    <a:pt x="32" y="3"/>
                    <a:pt x="32" y="3"/>
                    <a:pt x="32" y="3"/>
                  </a:cubicBezTo>
                  <a:close/>
                  <a:moveTo>
                    <a:pt x="31" y="64"/>
                  </a:moveTo>
                  <a:cubicBezTo>
                    <a:pt x="61" y="64"/>
                    <a:pt x="61" y="64"/>
                    <a:pt x="61" y="64"/>
                  </a:cubicBezTo>
                  <a:cubicBezTo>
                    <a:pt x="61" y="64"/>
                    <a:pt x="61" y="64"/>
                    <a:pt x="61" y="64"/>
                  </a:cubicBezTo>
                  <a:cubicBezTo>
                    <a:pt x="61" y="69"/>
                    <a:pt x="61" y="69"/>
                    <a:pt x="61" y="69"/>
                  </a:cubicBezTo>
                  <a:cubicBezTo>
                    <a:pt x="65" y="69"/>
                    <a:pt x="65" y="69"/>
                    <a:pt x="65" y="69"/>
                  </a:cubicBezTo>
                  <a:cubicBezTo>
                    <a:pt x="65" y="41"/>
                    <a:pt x="65" y="41"/>
                    <a:pt x="65" y="41"/>
                  </a:cubicBezTo>
                  <a:cubicBezTo>
                    <a:pt x="63" y="41"/>
                    <a:pt x="61" y="39"/>
                    <a:pt x="61" y="37"/>
                  </a:cubicBezTo>
                  <a:cubicBezTo>
                    <a:pt x="61" y="35"/>
                    <a:pt x="63" y="33"/>
                    <a:pt x="65" y="33"/>
                  </a:cubicBezTo>
                  <a:cubicBezTo>
                    <a:pt x="65" y="27"/>
                    <a:pt x="65" y="27"/>
                    <a:pt x="65" y="27"/>
                  </a:cubicBezTo>
                  <a:cubicBezTo>
                    <a:pt x="63" y="27"/>
                    <a:pt x="61" y="25"/>
                    <a:pt x="61" y="23"/>
                  </a:cubicBezTo>
                  <a:cubicBezTo>
                    <a:pt x="61" y="23"/>
                    <a:pt x="61" y="23"/>
                    <a:pt x="61" y="23"/>
                  </a:cubicBezTo>
                  <a:cubicBezTo>
                    <a:pt x="61" y="20"/>
                    <a:pt x="63" y="18"/>
                    <a:pt x="65" y="18"/>
                  </a:cubicBezTo>
                  <a:cubicBezTo>
                    <a:pt x="65" y="10"/>
                    <a:pt x="65" y="10"/>
                    <a:pt x="65" y="10"/>
                  </a:cubicBezTo>
                  <a:cubicBezTo>
                    <a:pt x="31" y="10"/>
                    <a:pt x="31" y="10"/>
                    <a:pt x="31" y="10"/>
                  </a:cubicBezTo>
                  <a:cubicBezTo>
                    <a:pt x="31" y="17"/>
                    <a:pt x="31" y="17"/>
                    <a:pt x="31" y="17"/>
                  </a:cubicBezTo>
                  <a:cubicBezTo>
                    <a:pt x="53" y="17"/>
                    <a:pt x="53" y="17"/>
                    <a:pt x="53" y="17"/>
                  </a:cubicBezTo>
                  <a:cubicBezTo>
                    <a:pt x="53" y="57"/>
                    <a:pt x="53" y="57"/>
                    <a:pt x="53" y="57"/>
                  </a:cubicBezTo>
                  <a:cubicBezTo>
                    <a:pt x="53" y="57"/>
                    <a:pt x="53" y="57"/>
                    <a:pt x="53" y="57"/>
                  </a:cubicBezTo>
                  <a:cubicBezTo>
                    <a:pt x="31" y="57"/>
                    <a:pt x="31" y="57"/>
                    <a:pt x="31" y="57"/>
                  </a:cubicBezTo>
                  <a:cubicBezTo>
                    <a:pt x="31" y="64"/>
                    <a:pt x="31" y="64"/>
                    <a:pt x="31" y="64"/>
                  </a:cubicBezTo>
                  <a:close/>
                  <a:moveTo>
                    <a:pt x="65" y="33"/>
                  </a:moveTo>
                  <a:cubicBezTo>
                    <a:pt x="65" y="33"/>
                    <a:pt x="65" y="33"/>
                    <a:pt x="65" y="33"/>
                  </a:cubicBezTo>
                  <a:moveTo>
                    <a:pt x="31" y="2"/>
                  </a:moveTo>
                  <a:cubicBezTo>
                    <a:pt x="29" y="0"/>
                    <a:pt x="29" y="0"/>
                    <a:pt x="29" y="0"/>
                  </a:cubicBezTo>
                  <a:cubicBezTo>
                    <a:pt x="16" y="10"/>
                    <a:pt x="16" y="10"/>
                    <a:pt x="16" y="10"/>
                  </a:cubicBezTo>
                  <a:cubicBezTo>
                    <a:pt x="3" y="0"/>
                    <a:pt x="3" y="0"/>
                    <a:pt x="3" y="0"/>
                  </a:cubicBezTo>
                  <a:cubicBezTo>
                    <a:pt x="0" y="3"/>
                    <a:pt x="0" y="3"/>
                    <a:pt x="0" y="3"/>
                  </a:cubicBezTo>
                  <a:cubicBezTo>
                    <a:pt x="9" y="10"/>
                    <a:pt x="9" y="10"/>
                    <a:pt x="9" y="10"/>
                  </a:cubicBezTo>
                  <a:cubicBezTo>
                    <a:pt x="10" y="10"/>
                    <a:pt x="10" y="10"/>
                    <a:pt x="10" y="10"/>
                  </a:cubicBezTo>
                  <a:cubicBezTo>
                    <a:pt x="1" y="10"/>
                    <a:pt x="1" y="10"/>
                    <a:pt x="1" y="10"/>
                  </a:cubicBezTo>
                  <a:cubicBezTo>
                    <a:pt x="1" y="64"/>
                    <a:pt x="1" y="64"/>
                    <a:pt x="1" y="64"/>
                  </a:cubicBezTo>
                  <a:cubicBezTo>
                    <a:pt x="7" y="64"/>
                    <a:pt x="7" y="64"/>
                    <a:pt x="7" y="64"/>
                  </a:cubicBezTo>
                  <a:cubicBezTo>
                    <a:pt x="7" y="64"/>
                    <a:pt x="7" y="64"/>
                    <a:pt x="7" y="64"/>
                  </a:cubicBezTo>
                  <a:cubicBezTo>
                    <a:pt x="7" y="69"/>
                    <a:pt x="7" y="69"/>
                    <a:pt x="7" y="69"/>
                  </a:cubicBezTo>
                  <a:cubicBezTo>
                    <a:pt x="16" y="69"/>
                    <a:pt x="16" y="69"/>
                    <a:pt x="16" y="69"/>
                  </a:cubicBezTo>
                  <a:cubicBezTo>
                    <a:pt x="16" y="64"/>
                    <a:pt x="16" y="64"/>
                    <a:pt x="16" y="64"/>
                  </a:cubicBezTo>
                  <a:cubicBezTo>
                    <a:pt x="16" y="64"/>
                    <a:pt x="16" y="64"/>
                    <a:pt x="16" y="64"/>
                  </a:cubicBezTo>
                  <a:cubicBezTo>
                    <a:pt x="31" y="64"/>
                    <a:pt x="31" y="64"/>
                    <a:pt x="31" y="64"/>
                  </a:cubicBezTo>
                  <a:cubicBezTo>
                    <a:pt x="31" y="57"/>
                    <a:pt x="31" y="57"/>
                    <a:pt x="31" y="57"/>
                  </a:cubicBezTo>
                  <a:cubicBezTo>
                    <a:pt x="8" y="57"/>
                    <a:pt x="8" y="57"/>
                    <a:pt x="8" y="57"/>
                  </a:cubicBezTo>
                  <a:cubicBezTo>
                    <a:pt x="8" y="17"/>
                    <a:pt x="8" y="17"/>
                    <a:pt x="8" y="17"/>
                  </a:cubicBezTo>
                  <a:cubicBezTo>
                    <a:pt x="31" y="17"/>
                    <a:pt x="31" y="17"/>
                    <a:pt x="31" y="17"/>
                  </a:cubicBezTo>
                  <a:cubicBezTo>
                    <a:pt x="31" y="10"/>
                    <a:pt x="31" y="10"/>
                    <a:pt x="31" y="10"/>
                  </a:cubicBezTo>
                  <a:cubicBezTo>
                    <a:pt x="22" y="10"/>
                    <a:pt x="22" y="10"/>
                    <a:pt x="22" y="10"/>
                  </a:cubicBezTo>
                  <a:cubicBezTo>
                    <a:pt x="23" y="10"/>
                    <a:pt x="23" y="10"/>
                    <a:pt x="23" y="10"/>
                  </a:cubicBezTo>
                  <a:cubicBezTo>
                    <a:pt x="31" y="4"/>
                    <a:pt x="31" y="4"/>
                    <a:pt x="31" y="4"/>
                  </a:cubicBezTo>
                  <a:lnTo>
                    <a:pt x="3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22" name="Oval 104">
              <a:extLst>
                <a:ext uri="{FF2B5EF4-FFF2-40B4-BE49-F238E27FC236}">
                  <a16:creationId xmlns:a16="http://schemas.microsoft.com/office/drawing/2014/main" id="{2B791B45-198D-4A10-96D8-6A4317BBE152}"/>
                </a:ext>
              </a:extLst>
            </p:cNvPr>
            <p:cNvSpPr>
              <a:spLocks noChangeArrowheads="1"/>
            </p:cNvSpPr>
            <p:nvPr/>
          </p:nvSpPr>
          <p:spPr bwMode="auto">
            <a:xfrm>
              <a:off x="7183149" y="2696559"/>
              <a:ext cx="39910" cy="3877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23" name="Freeform 105">
              <a:extLst>
                <a:ext uri="{FF2B5EF4-FFF2-40B4-BE49-F238E27FC236}">
                  <a16:creationId xmlns:a16="http://schemas.microsoft.com/office/drawing/2014/main" id="{6C7C903A-70D6-4EC2-9D45-098BFE1949B3}"/>
                </a:ext>
              </a:extLst>
            </p:cNvPr>
            <p:cNvSpPr>
              <a:spLocks/>
            </p:cNvSpPr>
            <p:nvPr/>
          </p:nvSpPr>
          <p:spPr bwMode="auto">
            <a:xfrm>
              <a:off x="7155782" y="2743311"/>
              <a:ext cx="93504" cy="142536"/>
            </a:xfrm>
            <a:custGeom>
              <a:avLst/>
              <a:gdLst>
                <a:gd name="T0" fmla="*/ 14 w 82"/>
                <a:gd name="T1" fmla="*/ 23 h 125"/>
                <a:gd name="T2" fmla="*/ 19 w 82"/>
                <a:gd name="T3" fmla="*/ 23 h 125"/>
                <a:gd name="T4" fmla="*/ 19 w 82"/>
                <a:gd name="T5" fmla="*/ 65 h 125"/>
                <a:gd name="T6" fmla="*/ 19 w 82"/>
                <a:gd name="T7" fmla="*/ 65 h 125"/>
                <a:gd name="T8" fmla="*/ 19 w 82"/>
                <a:gd name="T9" fmla="*/ 125 h 125"/>
                <a:gd name="T10" fmla="*/ 38 w 82"/>
                <a:gd name="T11" fmla="*/ 125 h 125"/>
                <a:gd name="T12" fmla="*/ 38 w 82"/>
                <a:gd name="T13" fmla="*/ 59 h 125"/>
                <a:gd name="T14" fmla="*/ 45 w 82"/>
                <a:gd name="T15" fmla="*/ 59 h 125"/>
                <a:gd name="T16" fmla="*/ 45 w 82"/>
                <a:gd name="T17" fmla="*/ 125 h 125"/>
                <a:gd name="T18" fmla="*/ 64 w 82"/>
                <a:gd name="T19" fmla="*/ 125 h 125"/>
                <a:gd name="T20" fmla="*/ 64 w 82"/>
                <a:gd name="T21" fmla="*/ 59 h 125"/>
                <a:gd name="T22" fmla="*/ 64 w 82"/>
                <a:gd name="T23" fmla="*/ 59 h 125"/>
                <a:gd name="T24" fmla="*/ 64 w 82"/>
                <a:gd name="T25" fmla="*/ 23 h 125"/>
                <a:gd name="T26" fmla="*/ 69 w 82"/>
                <a:gd name="T27" fmla="*/ 23 h 125"/>
                <a:gd name="T28" fmla="*/ 69 w 82"/>
                <a:gd name="T29" fmla="*/ 59 h 125"/>
                <a:gd name="T30" fmla="*/ 82 w 82"/>
                <a:gd name="T31" fmla="*/ 59 h 125"/>
                <a:gd name="T32" fmla="*/ 82 w 82"/>
                <a:gd name="T33" fmla="*/ 0 h 125"/>
                <a:gd name="T34" fmla="*/ 0 w 82"/>
                <a:gd name="T35" fmla="*/ 0 h 125"/>
                <a:gd name="T36" fmla="*/ 0 w 82"/>
                <a:gd name="T37" fmla="*/ 59 h 125"/>
                <a:gd name="T38" fmla="*/ 14 w 82"/>
                <a:gd name="T39" fmla="*/ 59 h 125"/>
                <a:gd name="T40" fmla="*/ 14 w 82"/>
                <a:gd name="T41" fmla="*/ 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5">
                  <a:moveTo>
                    <a:pt x="14" y="23"/>
                  </a:moveTo>
                  <a:lnTo>
                    <a:pt x="19" y="23"/>
                  </a:lnTo>
                  <a:lnTo>
                    <a:pt x="19" y="65"/>
                  </a:lnTo>
                  <a:lnTo>
                    <a:pt x="19" y="65"/>
                  </a:lnTo>
                  <a:lnTo>
                    <a:pt x="19" y="125"/>
                  </a:lnTo>
                  <a:lnTo>
                    <a:pt x="38" y="125"/>
                  </a:lnTo>
                  <a:lnTo>
                    <a:pt x="38" y="59"/>
                  </a:lnTo>
                  <a:lnTo>
                    <a:pt x="45" y="59"/>
                  </a:lnTo>
                  <a:lnTo>
                    <a:pt x="45" y="125"/>
                  </a:lnTo>
                  <a:lnTo>
                    <a:pt x="64" y="125"/>
                  </a:lnTo>
                  <a:lnTo>
                    <a:pt x="64" y="59"/>
                  </a:lnTo>
                  <a:lnTo>
                    <a:pt x="64" y="59"/>
                  </a:lnTo>
                  <a:lnTo>
                    <a:pt x="64" y="23"/>
                  </a:lnTo>
                  <a:lnTo>
                    <a:pt x="69" y="23"/>
                  </a:lnTo>
                  <a:lnTo>
                    <a:pt x="69" y="59"/>
                  </a:lnTo>
                  <a:lnTo>
                    <a:pt x="82" y="59"/>
                  </a:lnTo>
                  <a:lnTo>
                    <a:pt x="82" y="0"/>
                  </a:lnTo>
                  <a:lnTo>
                    <a:pt x="0" y="0"/>
                  </a:lnTo>
                  <a:lnTo>
                    <a:pt x="0" y="59"/>
                  </a:lnTo>
                  <a:lnTo>
                    <a:pt x="14" y="59"/>
                  </a:lnTo>
                  <a:lnTo>
                    <a:pt x="14"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24" name="Oval 106">
              <a:extLst>
                <a:ext uri="{FF2B5EF4-FFF2-40B4-BE49-F238E27FC236}">
                  <a16:creationId xmlns:a16="http://schemas.microsoft.com/office/drawing/2014/main" id="{51A9FC6D-2737-4E25-B9BB-956283E008BA}"/>
                </a:ext>
              </a:extLst>
            </p:cNvPr>
            <p:cNvSpPr>
              <a:spLocks noChangeArrowheads="1"/>
            </p:cNvSpPr>
            <p:nvPr/>
          </p:nvSpPr>
          <p:spPr bwMode="auto">
            <a:xfrm>
              <a:off x="7290336" y="2696559"/>
              <a:ext cx="37630" cy="3877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25" name="Freeform 107">
              <a:extLst>
                <a:ext uri="{FF2B5EF4-FFF2-40B4-BE49-F238E27FC236}">
                  <a16:creationId xmlns:a16="http://schemas.microsoft.com/office/drawing/2014/main" id="{118B7AC6-4557-4A04-BB22-74C7DD9736D3}"/>
                </a:ext>
              </a:extLst>
            </p:cNvPr>
            <p:cNvSpPr>
              <a:spLocks/>
            </p:cNvSpPr>
            <p:nvPr/>
          </p:nvSpPr>
          <p:spPr bwMode="auto">
            <a:xfrm>
              <a:off x="7254987" y="2743311"/>
              <a:ext cx="106047" cy="142536"/>
            </a:xfrm>
            <a:custGeom>
              <a:avLst/>
              <a:gdLst>
                <a:gd name="T0" fmla="*/ 81 w 93"/>
                <a:gd name="T1" fmla="*/ 59 h 125"/>
                <a:gd name="T2" fmla="*/ 93 w 93"/>
                <a:gd name="T3" fmla="*/ 59 h 125"/>
                <a:gd name="T4" fmla="*/ 78 w 93"/>
                <a:gd name="T5" fmla="*/ 0 h 125"/>
                <a:gd name="T6" fmla="*/ 17 w 93"/>
                <a:gd name="T7" fmla="*/ 0 h 125"/>
                <a:gd name="T8" fmla="*/ 0 w 93"/>
                <a:gd name="T9" fmla="*/ 59 h 125"/>
                <a:gd name="T10" fmla="*/ 14 w 93"/>
                <a:gd name="T11" fmla="*/ 59 h 125"/>
                <a:gd name="T12" fmla="*/ 24 w 93"/>
                <a:gd name="T13" fmla="*/ 23 h 125"/>
                <a:gd name="T14" fmla="*/ 28 w 93"/>
                <a:gd name="T15" fmla="*/ 23 h 125"/>
                <a:gd name="T16" fmla="*/ 10 w 93"/>
                <a:gd name="T17" fmla="*/ 89 h 125"/>
                <a:gd name="T18" fmla="*/ 24 w 93"/>
                <a:gd name="T19" fmla="*/ 89 h 125"/>
                <a:gd name="T20" fmla="*/ 24 w 93"/>
                <a:gd name="T21" fmla="*/ 125 h 125"/>
                <a:gd name="T22" fmla="*/ 45 w 93"/>
                <a:gd name="T23" fmla="*/ 125 h 125"/>
                <a:gd name="T24" fmla="*/ 45 w 93"/>
                <a:gd name="T25" fmla="*/ 89 h 125"/>
                <a:gd name="T26" fmla="*/ 50 w 93"/>
                <a:gd name="T27" fmla="*/ 89 h 125"/>
                <a:gd name="T28" fmla="*/ 50 w 93"/>
                <a:gd name="T29" fmla="*/ 125 h 125"/>
                <a:gd name="T30" fmla="*/ 69 w 93"/>
                <a:gd name="T31" fmla="*/ 125 h 125"/>
                <a:gd name="T32" fmla="*/ 69 w 93"/>
                <a:gd name="T33" fmla="*/ 89 h 125"/>
                <a:gd name="T34" fmla="*/ 85 w 93"/>
                <a:gd name="T35" fmla="*/ 89 h 125"/>
                <a:gd name="T36" fmla="*/ 66 w 93"/>
                <a:gd name="T37" fmla="*/ 23 h 125"/>
                <a:gd name="T38" fmla="*/ 71 w 93"/>
                <a:gd name="T39" fmla="*/ 23 h 125"/>
                <a:gd name="T40" fmla="*/ 81 w 93"/>
                <a:gd name="T41" fmla="*/ 5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25">
                  <a:moveTo>
                    <a:pt x="81" y="59"/>
                  </a:moveTo>
                  <a:lnTo>
                    <a:pt x="93" y="59"/>
                  </a:lnTo>
                  <a:lnTo>
                    <a:pt x="78" y="0"/>
                  </a:lnTo>
                  <a:lnTo>
                    <a:pt x="17" y="0"/>
                  </a:lnTo>
                  <a:lnTo>
                    <a:pt x="0" y="59"/>
                  </a:lnTo>
                  <a:lnTo>
                    <a:pt x="14" y="59"/>
                  </a:lnTo>
                  <a:lnTo>
                    <a:pt x="24" y="23"/>
                  </a:lnTo>
                  <a:lnTo>
                    <a:pt x="28" y="23"/>
                  </a:lnTo>
                  <a:lnTo>
                    <a:pt x="10" y="89"/>
                  </a:lnTo>
                  <a:lnTo>
                    <a:pt x="24" y="89"/>
                  </a:lnTo>
                  <a:lnTo>
                    <a:pt x="24" y="125"/>
                  </a:lnTo>
                  <a:lnTo>
                    <a:pt x="45" y="125"/>
                  </a:lnTo>
                  <a:lnTo>
                    <a:pt x="45" y="89"/>
                  </a:lnTo>
                  <a:lnTo>
                    <a:pt x="50" y="89"/>
                  </a:lnTo>
                  <a:lnTo>
                    <a:pt x="50" y="125"/>
                  </a:lnTo>
                  <a:lnTo>
                    <a:pt x="69" y="125"/>
                  </a:lnTo>
                  <a:lnTo>
                    <a:pt x="69" y="89"/>
                  </a:lnTo>
                  <a:lnTo>
                    <a:pt x="85" y="89"/>
                  </a:lnTo>
                  <a:lnTo>
                    <a:pt x="66" y="23"/>
                  </a:lnTo>
                  <a:lnTo>
                    <a:pt x="71" y="23"/>
                  </a:lnTo>
                  <a:lnTo>
                    <a:pt x="8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26" name="Freeform 108">
              <a:extLst>
                <a:ext uri="{FF2B5EF4-FFF2-40B4-BE49-F238E27FC236}">
                  <a16:creationId xmlns:a16="http://schemas.microsoft.com/office/drawing/2014/main" id="{BB251DA8-7D7C-4A5E-B653-17CDAB97CA50}"/>
                </a:ext>
              </a:extLst>
            </p:cNvPr>
            <p:cNvSpPr>
              <a:spLocks noEditPoints="1"/>
            </p:cNvSpPr>
            <p:nvPr/>
          </p:nvSpPr>
          <p:spPr bwMode="auto">
            <a:xfrm>
              <a:off x="6422577" y="4674958"/>
              <a:ext cx="149378" cy="182446"/>
            </a:xfrm>
            <a:custGeom>
              <a:avLst/>
              <a:gdLst>
                <a:gd name="T0" fmla="*/ 52 w 75"/>
                <a:gd name="T1" fmla="*/ 84 h 92"/>
                <a:gd name="T2" fmla="*/ 75 w 75"/>
                <a:gd name="T3" fmla="*/ 92 h 92"/>
                <a:gd name="T4" fmla="*/ 52 w 75"/>
                <a:gd name="T5" fmla="*/ 52 h 92"/>
                <a:gd name="T6" fmla="*/ 47 w 75"/>
                <a:gd name="T7" fmla="*/ 45 h 92"/>
                <a:gd name="T8" fmla="*/ 43 w 75"/>
                <a:gd name="T9" fmla="*/ 63 h 92"/>
                <a:gd name="T10" fmla="*/ 45 w 75"/>
                <a:gd name="T11" fmla="*/ 69 h 92"/>
                <a:gd name="T12" fmla="*/ 43 w 75"/>
                <a:gd name="T13" fmla="*/ 67 h 92"/>
                <a:gd name="T14" fmla="*/ 46 w 75"/>
                <a:gd name="T15" fmla="*/ 78 h 92"/>
                <a:gd name="T16" fmla="*/ 43 w 75"/>
                <a:gd name="T17" fmla="*/ 84 h 92"/>
                <a:gd name="T18" fmla="*/ 43 w 75"/>
                <a:gd name="T19" fmla="*/ 84 h 92"/>
                <a:gd name="T20" fmla="*/ 37 w 75"/>
                <a:gd name="T21" fmla="*/ 78 h 92"/>
                <a:gd name="T22" fmla="*/ 43 w 75"/>
                <a:gd name="T23" fmla="*/ 24 h 92"/>
                <a:gd name="T24" fmla="*/ 40 w 75"/>
                <a:gd name="T25" fmla="*/ 14 h 92"/>
                <a:gd name="T26" fmla="*/ 37 w 75"/>
                <a:gd name="T27" fmla="*/ 27 h 92"/>
                <a:gd name="T28" fmla="*/ 37 w 75"/>
                <a:gd name="T29" fmla="*/ 45 h 92"/>
                <a:gd name="T30" fmla="*/ 41 w 75"/>
                <a:gd name="T31" fmla="*/ 52 h 92"/>
                <a:gd name="T32" fmla="*/ 37 w 75"/>
                <a:gd name="T33" fmla="*/ 62 h 92"/>
                <a:gd name="T34" fmla="*/ 43 w 75"/>
                <a:gd name="T35" fmla="*/ 74 h 92"/>
                <a:gd name="T36" fmla="*/ 41 w 75"/>
                <a:gd name="T37" fmla="*/ 65 h 92"/>
                <a:gd name="T38" fmla="*/ 43 w 75"/>
                <a:gd name="T39" fmla="*/ 24 h 92"/>
                <a:gd name="T40" fmla="*/ 37 w 75"/>
                <a:gd name="T41" fmla="*/ 84 h 92"/>
                <a:gd name="T42" fmla="*/ 37 w 75"/>
                <a:gd name="T43" fmla="*/ 78 h 92"/>
                <a:gd name="T44" fmla="*/ 37 w 75"/>
                <a:gd name="T45" fmla="*/ 78 h 92"/>
                <a:gd name="T46" fmla="*/ 32 w 75"/>
                <a:gd name="T47" fmla="*/ 84 h 92"/>
                <a:gd name="T48" fmla="*/ 37 w 75"/>
                <a:gd name="T49" fmla="*/ 0 h 92"/>
                <a:gd name="T50" fmla="*/ 34 w 75"/>
                <a:gd name="T51" fmla="*/ 14 h 92"/>
                <a:gd name="T52" fmla="*/ 32 w 75"/>
                <a:gd name="T53" fmla="*/ 63 h 92"/>
                <a:gd name="T54" fmla="*/ 32 w 75"/>
                <a:gd name="T55" fmla="*/ 67 h 92"/>
                <a:gd name="T56" fmla="*/ 37 w 75"/>
                <a:gd name="T57" fmla="*/ 69 h 92"/>
                <a:gd name="T58" fmla="*/ 37 w 75"/>
                <a:gd name="T59" fmla="*/ 62 h 92"/>
                <a:gd name="T60" fmla="*/ 33 w 75"/>
                <a:gd name="T61" fmla="*/ 58 h 92"/>
                <a:gd name="T62" fmla="*/ 37 w 75"/>
                <a:gd name="T63" fmla="*/ 52 h 92"/>
                <a:gd name="T64" fmla="*/ 37 w 75"/>
                <a:gd name="T65" fmla="*/ 52 h 92"/>
                <a:gd name="T66" fmla="*/ 37 w 75"/>
                <a:gd name="T67" fmla="*/ 45 h 92"/>
                <a:gd name="T68" fmla="*/ 37 w 75"/>
                <a:gd name="T69" fmla="*/ 27 h 92"/>
                <a:gd name="T70" fmla="*/ 37 w 75"/>
                <a:gd name="T71" fmla="*/ 27 h 92"/>
                <a:gd name="T72" fmla="*/ 0 w 75"/>
                <a:gd name="T73" fmla="*/ 92 h 92"/>
                <a:gd name="T74" fmla="*/ 23 w 75"/>
                <a:gd name="T75" fmla="*/ 84 h 92"/>
                <a:gd name="T76" fmla="*/ 32 w 75"/>
                <a:gd name="T77" fmla="*/ 78 h 92"/>
                <a:gd name="T78" fmla="*/ 32 w 75"/>
                <a:gd name="T79" fmla="*/ 74 h 92"/>
                <a:gd name="T80" fmla="*/ 30 w 75"/>
                <a:gd name="T81" fmla="*/ 69 h 92"/>
                <a:gd name="T82" fmla="*/ 32 w 75"/>
                <a:gd name="T83" fmla="*/ 63 h 92"/>
                <a:gd name="T84" fmla="*/ 32 w 75"/>
                <a:gd name="T85" fmla="*/ 24 h 92"/>
                <a:gd name="T86" fmla="*/ 23 w 75"/>
                <a:gd name="T87" fmla="*/ 45 h 92"/>
                <a:gd name="T88" fmla="*/ 25 w 75"/>
                <a:gd name="T89" fmla="*/ 5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92">
                  <a:moveTo>
                    <a:pt x="43" y="84"/>
                  </a:moveTo>
                  <a:cubicBezTo>
                    <a:pt x="52" y="84"/>
                    <a:pt x="52" y="84"/>
                    <a:pt x="52" y="84"/>
                  </a:cubicBezTo>
                  <a:cubicBezTo>
                    <a:pt x="60" y="92"/>
                    <a:pt x="60" y="92"/>
                    <a:pt x="60" y="92"/>
                  </a:cubicBezTo>
                  <a:cubicBezTo>
                    <a:pt x="75" y="92"/>
                    <a:pt x="75" y="92"/>
                    <a:pt x="75" y="92"/>
                  </a:cubicBezTo>
                  <a:cubicBezTo>
                    <a:pt x="63" y="85"/>
                    <a:pt x="55" y="69"/>
                    <a:pt x="50" y="52"/>
                  </a:cubicBezTo>
                  <a:cubicBezTo>
                    <a:pt x="52" y="52"/>
                    <a:pt x="52" y="52"/>
                    <a:pt x="52" y="52"/>
                  </a:cubicBezTo>
                  <a:cubicBezTo>
                    <a:pt x="52" y="45"/>
                    <a:pt x="52" y="45"/>
                    <a:pt x="52" y="45"/>
                  </a:cubicBezTo>
                  <a:cubicBezTo>
                    <a:pt x="47" y="45"/>
                    <a:pt x="47" y="45"/>
                    <a:pt x="47" y="45"/>
                  </a:cubicBezTo>
                  <a:cubicBezTo>
                    <a:pt x="45" y="37"/>
                    <a:pt x="44" y="30"/>
                    <a:pt x="43" y="24"/>
                  </a:cubicBezTo>
                  <a:cubicBezTo>
                    <a:pt x="43" y="63"/>
                    <a:pt x="43" y="63"/>
                    <a:pt x="43" y="63"/>
                  </a:cubicBezTo>
                  <a:cubicBezTo>
                    <a:pt x="43" y="63"/>
                    <a:pt x="43" y="63"/>
                    <a:pt x="43" y="63"/>
                  </a:cubicBezTo>
                  <a:cubicBezTo>
                    <a:pt x="44" y="65"/>
                    <a:pt x="44" y="67"/>
                    <a:pt x="45" y="69"/>
                  </a:cubicBezTo>
                  <a:cubicBezTo>
                    <a:pt x="45" y="69"/>
                    <a:pt x="45" y="69"/>
                    <a:pt x="45" y="69"/>
                  </a:cubicBezTo>
                  <a:cubicBezTo>
                    <a:pt x="43" y="67"/>
                    <a:pt x="43" y="67"/>
                    <a:pt x="43" y="67"/>
                  </a:cubicBezTo>
                  <a:cubicBezTo>
                    <a:pt x="43" y="74"/>
                    <a:pt x="43" y="74"/>
                    <a:pt x="43" y="74"/>
                  </a:cubicBezTo>
                  <a:cubicBezTo>
                    <a:pt x="46" y="78"/>
                    <a:pt x="46" y="78"/>
                    <a:pt x="46" y="78"/>
                  </a:cubicBezTo>
                  <a:cubicBezTo>
                    <a:pt x="43" y="78"/>
                    <a:pt x="43" y="78"/>
                    <a:pt x="43" y="78"/>
                  </a:cubicBezTo>
                  <a:lnTo>
                    <a:pt x="43" y="84"/>
                  </a:lnTo>
                  <a:close/>
                  <a:moveTo>
                    <a:pt x="37" y="84"/>
                  </a:moveTo>
                  <a:cubicBezTo>
                    <a:pt x="43" y="84"/>
                    <a:pt x="43" y="84"/>
                    <a:pt x="43" y="84"/>
                  </a:cubicBezTo>
                  <a:cubicBezTo>
                    <a:pt x="43" y="78"/>
                    <a:pt x="43" y="78"/>
                    <a:pt x="43" y="78"/>
                  </a:cubicBezTo>
                  <a:cubicBezTo>
                    <a:pt x="37" y="78"/>
                    <a:pt x="37" y="78"/>
                    <a:pt x="37" y="78"/>
                  </a:cubicBezTo>
                  <a:cubicBezTo>
                    <a:pt x="37" y="84"/>
                    <a:pt x="37" y="84"/>
                    <a:pt x="37" y="84"/>
                  </a:cubicBezTo>
                  <a:close/>
                  <a:moveTo>
                    <a:pt x="43" y="24"/>
                  </a:moveTo>
                  <a:cubicBezTo>
                    <a:pt x="42" y="18"/>
                    <a:pt x="41" y="14"/>
                    <a:pt x="41" y="14"/>
                  </a:cubicBezTo>
                  <a:cubicBezTo>
                    <a:pt x="40" y="14"/>
                    <a:pt x="40" y="14"/>
                    <a:pt x="40" y="14"/>
                  </a:cubicBezTo>
                  <a:cubicBezTo>
                    <a:pt x="37" y="0"/>
                    <a:pt x="37" y="0"/>
                    <a:pt x="37" y="0"/>
                  </a:cubicBezTo>
                  <a:cubicBezTo>
                    <a:pt x="37" y="27"/>
                    <a:pt x="37" y="27"/>
                    <a:pt x="37" y="27"/>
                  </a:cubicBezTo>
                  <a:cubicBezTo>
                    <a:pt x="38" y="28"/>
                    <a:pt x="38" y="41"/>
                    <a:pt x="39" y="45"/>
                  </a:cubicBezTo>
                  <a:cubicBezTo>
                    <a:pt x="37" y="45"/>
                    <a:pt x="37" y="45"/>
                    <a:pt x="37" y="45"/>
                  </a:cubicBezTo>
                  <a:cubicBezTo>
                    <a:pt x="37" y="52"/>
                    <a:pt x="37" y="52"/>
                    <a:pt x="37" y="52"/>
                  </a:cubicBezTo>
                  <a:cubicBezTo>
                    <a:pt x="41" y="52"/>
                    <a:pt x="41" y="52"/>
                    <a:pt x="41" y="52"/>
                  </a:cubicBezTo>
                  <a:cubicBezTo>
                    <a:pt x="41" y="52"/>
                    <a:pt x="41" y="54"/>
                    <a:pt x="42" y="58"/>
                  </a:cubicBezTo>
                  <a:cubicBezTo>
                    <a:pt x="37" y="62"/>
                    <a:pt x="37" y="62"/>
                    <a:pt x="37" y="62"/>
                  </a:cubicBezTo>
                  <a:cubicBezTo>
                    <a:pt x="37" y="69"/>
                    <a:pt x="37" y="69"/>
                    <a:pt x="37" y="69"/>
                  </a:cubicBezTo>
                  <a:cubicBezTo>
                    <a:pt x="43" y="74"/>
                    <a:pt x="43" y="74"/>
                    <a:pt x="43" y="74"/>
                  </a:cubicBezTo>
                  <a:cubicBezTo>
                    <a:pt x="43" y="67"/>
                    <a:pt x="43" y="67"/>
                    <a:pt x="43" y="67"/>
                  </a:cubicBezTo>
                  <a:cubicBezTo>
                    <a:pt x="41" y="65"/>
                    <a:pt x="41" y="65"/>
                    <a:pt x="41" y="65"/>
                  </a:cubicBezTo>
                  <a:cubicBezTo>
                    <a:pt x="43" y="63"/>
                    <a:pt x="43" y="63"/>
                    <a:pt x="43" y="63"/>
                  </a:cubicBezTo>
                  <a:lnTo>
                    <a:pt x="43" y="24"/>
                  </a:lnTo>
                  <a:close/>
                  <a:moveTo>
                    <a:pt x="32" y="84"/>
                  </a:moveTo>
                  <a:cubicBezTo>
                    <a:pt x="37" y="84"/>
                    <a:pt x="37" y="84"/>
                    <a:pt x="37" y="84"/>
                  </a:cubicBezTo>
                  <a:cubicBezTo>
                    <a:pt x="37" y="84"/>
                    <a:pt x="37" y="84"/>
                    <a:pt x="37" y="84"/>
                  </a:cubicBezTo>
                  <a:cubicBezTo>
                    <a:pt x="37" y="78"/>
                    <a:pt x="37" y="78"/>
                    <a:pt x="37" y="78"/>
                  </a:cubicBezTo>
                  <a:cubicBezTo>
                    <a:pt x="37" y="78"/>
                    <a:pt x="37" y="78"/>
                    <a:pt x="37" y="78"/>
                  </a:cubicBezTo>
                  <a:cubicBezTo>
                    <a:pt x="37" y="78"/>
                    <a:pt x="37" y="78"/>
                    <a:pt x="37" y="78"/>
                  </a:cubicBezTo>
                  <a:cubicBezTo>
                    <a:pt x="32" y="78"/>
                    <a:pt x="32" y="78"/>
                    <a:pt x="32" y="78"/>
                  </a:cubicBezTo>
                  <a:cubicBezTo>
                    <a:pt x="32" y="84"/>
                    <a:pt x="32" y="84"/>
                    <a:pt x="32" y="84"/>
                  </a:cubicBezTo>
                  <a:close/>
                  <a:moveTo>
                    <a:pt x="37" y="0"/>
                  </a:moveTo>
                  <a:cubicBezTo>
                    <a:pt x="37" y="0"/>
                    <a:pt x="37" y="0"/>
                    <a:pt x="37" y="0"/>
                  </a:cubicBezTo>
                  <a:cubicBezTo>
                    <a:pt x="35" y="14"/>
                    <a:pt x="35" y="14"/>
                    <a:pt x="35" y="14"/>
                  </a:cubicBezTo>
                  <a:cubicBezTo>
                    <a:pt x="34" y="14"/>
                    <a:pt x="34" y="14"/>
                    <a:pt x="34" y="14"/>
                  </a:cubicBezTo>
                  <a:cubicBezTo>
                    <a:pt x="34" y="14"/>
                    <a:pt x="33" y="18"/>
                    <a:pt x="32" y="24"/>
                  </a:cubicBezTo>
                  <a:cubicBezTo>
                    <a:pt x="32" y="63"/>
                    <a:pt x="32" y="63"/>
                    <a:pt x="32" y="63"/>
                  </a:cubicBezTo>
                  <a:cubicBezTo>
                    <a:pt x="34" y="65"/>
                    <a:pt x="34" y="65"/>
                    <a:pt x="34" y="65"/>
                  </a:cubicBezTo>
                  <a:cubicBezTo>
                    <a:pt x="32" y="67"/>
                    <a:pt x="32" y="67"/>
                    <a:pt x="32" y="67"/>
                  </a:cubicBezTo>
                  <a:cubicBezTo>
                    <a:pt x="32" y="74"/>
                    <a:pt x="32" y="74"/>
                    <a:pt x="32" y="74"/>
                  </a:cubicBezTo>
                  <a:cubicBezTo>
                    <a:pt x="37" y="69"/>
                    <a:pt x="37" y="69"/>
                    <a:pt x="37" y="69"/>
                  </a:cubicBezTo>
                  <a:cubicBezTo>
                    <a:pt x="37" y="69"/>
                    <a:pt x="37" y="69"/>
                    <a:pt x="37" y="69"/>
                  </a:cubicBezTo>
                  <a:cubicBezTo>
                    <a:pt x="37" y="62"/>
                    <a:pt x="37" y="62"/>
                    <a:pt x="37" y="62"/>
                  </a:cubicBezTo>
                  <a:cubicBezTo>
                    <a:pt x="37" y="62"/>
                    <a:pt x="37" y="62"/>
                    <a:pt x="37" y="62"/>
                  </a:cubicBezTo>
                  <a:cubicBezTo>
                    <a:pt x="33" y="58"/>
                    <a:pt x="33" y="58"/>
                    <a:pt x="33" y="58"/>
                  </a:cubicBezTo>
                  <a:cubicBezTo>
                    <a:pt x="34" y="54"/>
                    <a:pt x="34" y="52"/>
                    <a:pt x="34" y="52"/>
                  </a:cubicBezTo>
                  <a:cubicBezTo>
                    <a:pt x="37" y="52"/>
                    <a:pt x="37" y="52"/>
                    <a:pt x="37" y="52"/>
                  </a:cubicBezTo>
                  <a:cubicBezTo>
                    <a:pt x="37" y="52"/>
                    <a:pt x="37" y="52"/>
                    <a:pt x="37" y="52"/>
                  </a:cubicBezTo>
                  <a:cubicBezTo>
                    <a:pt x="37" y="52"/>
                    <a:pt x="37" y="52"/>
                    <a:pt x="37" y="52"/>
                  </a:cubicBezTo>
                  <a:cubicBezTo>
                    <a:pt x="37" y="45"/>
                    <a:pt x="37" y="45"/>
                    <a:pt x="37" y="45"/>
                  </a:cubicBezTo>
                  <a:cubicBezTo>
                    <a:pt x="37" y="45"/>
                    <a:pt x="37" y="45"/>
                    <a:pt x="37" y="45"/>
                  </a:cubicBezTo>
                  <a:cubicBezTo>
                    <a:pt x="36" y="45"/>
                    <a:pt x="36" y="45"/>
                    <a:pt x="36" y="45"/>
                  </a:cubicBezTo>
                  <a:cubicBezTo>
                    <a:pt x="37" y="40"/>
                    <a:pt x="37" y="27"/>
                    <a:pt x="37" y="27"/>
                  </a:cubicBezTo>
                  <a:cubicBezTo>
                    <a:pt x="37" y="27"/>
                    <a:pt x="37" y="27"/>
                    <a:pt x="37" y="27"/>
                  </a:cubicBezTo>
                  <a:cubicBezTo>
                    <a:pt x="37" y="27"/>
                    <a:pt x="37" y="27"/>
                    <a:pt x="37" y="27"/>
                  </a:cubicBezTo>
                  <a:lnTo>
                    <a:pt x="37" y="0"/>
                  </a:lnTo>
                  <a:close/>
                  <a:moveTo>
                    <a:pt x="0" y="92"/>
                  </a:moveTo>
                  <a:cubicBezTo>
                    <a:pt x="15" y="92"/>
                    <a:pt x="15" y="92"/>
                    <a:pt x="15" y="92"/>
                  </a:cubicBezTo>
                  <a:cubicBezTo>
                    <a:pt x="23" y="84"/>
                    <a:pt x="23" y="84"/>
                    <a:pt x="23" y="84"/>
                  </a:cubicBezTo>
                  <a:cubicBezTo>
                    <a:pt x="32" y="84"/>
                    <a:pt x="32" y="84"/>
                    <a:pt x="32" y="84"/>
                  </a:cubicBezTo>
                  <a:cubicBezTo>
                    <a:pt x="32" y="78"/>
                    <a:pt x="32" y="78"/>
                    <a:pt x="32" y="78"/>
                  </a:cubicBezTo>
                  <a:cubicBezTo>
                    <a:pt x="29" y="78"/>
                    <a:pt x="29" y="78"/>
                    <a:pt x="29" y="78"/>
                  </a:cubicBezTo>
                  <a:cubicBezTo>
                    <a:pt x="32" y="74"/>
                    <a:pt x="32" y="74"/>
                    <a:pt x="32" y="74"/>
                  </a:cubicBezTo>
                  <a:cubicBezTo>
                    <a:pt x="32" y="67"/>
                    <a:pt x="32" y="67"/>
                    <a:pt x="32" y="67"/>
                  </a:cubicBezTo>
                  <a:cubicBezTo>
                    <a:pt x="30" y="69"/>
                    <a:pt x="30" y="69"/>
                    <a:pt x="30" y="69"/>
                  </a:cubicBezTo>
                  <a:cubicBezTo>
                    <a:pt x="31" y="67"/>
                    <a:pt x="31" y="65"/>
                    <a:pt x="32" y="63"/>
                  </a:cubicBezTo>
                  <a:cubicBezTo>
                    <a:pt x="32" y="63"/>
                    <a:pt x="32" y="63"/>
                    <a:pt x="32" y="63"/>
                  </a:cubicBezTo>
                  <a:cubicBezTo>
                    <a:pt x="32" y="63"/>
                    <a:pt x="32" y="63"/>
                    <a:pt x="32" y="63"/>
                  </a:cubicBezTo>
                  <a:cubicBezTo>
                    <a:pt x="32" y="24"/>
                    <a:pt x="32" y="24"/>
                    <a:pt x="32" y="24"/>
                  </a:cubicBezTo>
                  <a:cubicBezTo>
                    <a:pt x="31" y="30"/>
                    <a:pt x="30" y="37"/>
                    <a:pt x="28" y="45"/>
                  </a:cubicBezTo>
                  <a:cubicBezTo>
                    <a:pt x="23" y="45"/>
                    <a:pt x="23" y="45"/>
                    <a:pt x="23" y="45"/>
                  </a:cubicBezTo>
                  <a:cubicBezTo>
                    <a:pt x="23" y="52"/>
                    <a:pt x="23" y="52"/>
                    <a:pt x="23" y="52"/>
                  </a:cubicBezTo>
                  <a:cubicBezTo>
                    <a:pt x="25" y="52"/>
                    <a:pt x="25" y="52"/>
                    <a:pt x="25" y="52"/>
                  </a:cubicBezTo>
                  <a:cubicBezTo>
                    <a:pt x="20" y="69"/>
                    <a:pt x="12" y="85"/>
                    <a:pt x="0"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27" name="Freeform 109">
              <a:extLst>
                <a:ext uri="{FF2B5EF4-FFF2-40B4-BE49-F238E27FC236}">
                  <a16:creationId xmlns:a16="http://schemas.microsoft.com/office/drawing/2014/main" id="{0F41F819-BE9F-4BA0-9247-AFB44A13A4C0}"/>
                </a:ext>
              </a:extLst>
            </p:cNvPr>
            <p:cNvSpPr>
              <a:spLocks noEditPoints="1"/>
            </p:cNvSpPr>
            <p:nvPr/>
          </p:nvSpPr>
          <p:spPr bwMode="auto">
            <a:xfrm>
              <a:off x="5959620" y="2278073"/>
              <a:ext cx="115169" cy="71838"/>
            </a:xfrm>
            <a:custGeom>
              <a:avLst/>
              <a:gdLst>
                <a:gd name="T0" fmla="*/ 78 w 101"/>
                <a:gd name="T1" fmla="*/ 63 h 63"/>
                <a:gd name="T2" fmla="*/ 101 w 101"/>
                <a:gd name="T3" fmla="*/ 63 h 63"/>
                <a:gd name="T4" fmla="*/ 101 w 101"/>
                <a:gd name="T5" fmla="*/ 35 h 63"/>
                <a:gd name="T6" fmla="*/ 89 w 101"/>
                <a:gd name="T7" fmla="*/ 35 h 63"/>
                <a:gd name="T8" fmla="*/ 89 w 101"/>
                <a:gd name="T9" fmla="*/ 0 h 63"/>
                <a:gd name="T10" fmla="*/ 78 w 101"/>
                <a:gd name="T11" fmla="*/ 0 h 63"/>
                <a:gd name="T12" fmla="*/ 78 w 101"/>
                <a:gd name="T13" fmla="*/ 44 h 63"/>
                <a:gd name="T14" fmla="*/ 87 w 101"/>
                <a:gd name="T15" fmla="*/ 44 h 63"/>
                <a:gd name="T16" fmla="*/ 87 w 101"/>
                <a:gd name="T17" fmla="*/ 56 h 63"/>
                <a:gd name="T18" fmla="*/ 87 w 101"/>
                <a:gd name="T19" fmla="*/ 56 h 63"/>
                <a:gd name="T20" fmla="*/ 78 w 101"/>
                <a:gd name="T21" fmla="*/ 56 h 63"/>
                <a:gd name="T22" fmla="*/ 78 w 101"/>
                <a:gd name="T23" fmla="*/ 63 h 63"/>
                <a:gd name="T24" fmla="*/ 64 w 101"/>
                <a:gd name="T25" fmla="*/ 0 h 63"/>
                <a:gd name="T26" fmla="*/ 64 w 101"/>
                <a:gd name="T27" fmla="*/ 35 h 63"/>
                <a:gd name="T28" fmla="*/ 50 w 101"/>
                <a:gd name="T29" fmla="*/ 35 h 63"/>
                <a:gd name="T30" fmla="*/ 50 w 101"/>
                <a:gd name="T31" fmla="*/ 44 h 63"/>
                <a:gd name="T32" fmla="*/ 59 w 101"/>
                <a:gd name="T33" fmla="*/ 44 h 63"/>
                <a:gd name="T34" fmla="*/ 59 w 101"/>
                <a:gd name="T35" fmla="*/ 56 h 63"/>
                <a:gd name="T36" fmla="*/ 59 w 101"/>
                <a:gd name="T37" fmla="*/ 56 h 63"/>
                <a:gd name="T38" fmla="*/ 50 w 101"/>
                <a:gd name="T39" fmla="*/ 56 h 63"/>
                <a:gd name="T40" fmla="*/ 50 w 101"/>
                <a:gd name="T41" fmla="*/ 63 h 63"/>
                <a:gd name="T42" fmla="*/ 78 w 101"/>
                <a:gd name="T43" fmla="*/ 63 h 63"/>
                <a:gd name="T44" fmla="*/ 78 w 101"/>
                <a:gd name="T45" fmla="*/ 56 h 63"/>
                <a:gd name="T46" fmla="*/ 69 w 101"/>
                <a:gd name="T47" fmla="*/ 56 h 63"/>
                <a:gd name="T48" fmla="*/ 69 w 101"/>
                <a:gd name="T49" fmla="*/ 44 h 63"/>
                <a:gd name="T50" fmla="*/ 78 w 101"/>
                <a:gd name="T51" fmla="*/ 44 h 63"/>
                <a:gd name="T52" fmla="*/ 78 w 101"/>
                <a:gd name="T53" fmla="*/ 0 h 63"/>
                <a:gd name="T54" fmla="*/ 64 w 101"/>
                <a:gd name="T55" fmla="*/ 0 h 63"/>
                <a:gd name="T56" fmla="*/ 50 w 101"/>
                <a:gd name="T57" fmla="*/ 35 h 63"/>
                <a:gd name="T58" fmla="*/ 21 w 101"/>
                <a:gd name="T59" fmla="*/ 35 h 63"/>
                <a:gd name="T60" fmla="*/ 21 w 101"/>
                <a:gd name="T61" fmla="*/ 44 h 63"/>
                <a:gd name="T62" fmla="*/ 29 w 101"/>
                <a:gd name="T63" fmla="*/ 44 h 63"/>
                <a:gd name="T64" fmla="*/ 29 w 101"/>
                <a:gd name="T65" fmla="*/ 56 h 63"/>
                <a:gd name="T66" fmla="*/ 29 w 101"/>
                <a:gd name="T67" fmla="*/ 56 h 63"/>
                <a:gd name="T68" fmla="*/ 21 w 101"/>
                <a:gd name="T69" fmla="*/ 56 h 63"/>
                <a:gd name="T70" fmla="*/ 21 w 101"/>
                <a:gd name="T71" fmla="*/ 63 h 63"/>
                <a:gd name="T72" fmla="*/ 50 w 101"/>
                <a:gd name="T73" fmla="*/ 63 h 63"/>
                <a:gd name="T74" fmla="*/ 50 w 101"/>
                <a:gd name="T75" fmla="*/ 56 h 63"/>
                <a:gd name="T76" fmla="*/ 42 w 101"/>
                <a:gd name="T77" fmla="*/ 56 h 63"/>
                <a:gd name="T78" fmla="*/ 42 w 101"/>
                <a:gd name="T79" fmla="*/ 44 h 63"/>
                <a:gd name="T80" fmla="*/ 50 w 101"/>
                <a:gd name="T81" fmla="*/ 44 h 63"/>
                <a:gd name="T82" fmla="*/ 50 w 101"/>
                <a:gd name="T83" fmla="*/ 35 h 63"/>
                <a:gd name="T84" fmla="*/ 21 w 101"/>
                <a:gd name="T85" fmla="*/ 35 h 63"/>
                <a:gd name="T86" fmla="*/ 0 w 101"/>
                <a:gd name="T87" fmla="*/ 35 h 63"/>
                <a:gd name="T88" fmla="*/ 0 w 101"/>
                <a:gd name="T89" fmla="*/ 63 h 63"/>
                <a:gd name="T90" fmla="*/ 21 w 101"/>
                <a:gd name="T91" fmla="*/ 63 h 63"/>
                <a:gd name="T92" fmla="*/ 21 w 101"/>
                <a:gd name="T93" fmla="*/ 56 h 63"/>
                <a:gd name="T94" fmla="*/ 12 w 101"/>
                <a:gd name="T95" fmla="*/ 56 h 63"/>
                <a:gd name="T96" fmla="*/ 12 w 101"/>
                <a:gd name="T97" fmla="*/ 44 h 63"/>
                <a:gd name="T98" fmla="*/ 21 w 101"/>
                <a:gd name="T99" fmla="*/ 44 h 63"/>
                <a:gd name="T100" fmla="*/ 21 w 101"/>
                <a:gd name="T101"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63">
                  <a:moveTo>
                    <a:pt x="78" y="63"/>
                  </a:moveTo>
                  <a:lnTo>
                    <a:pt x="101" y="63"/>
                  </a:lnTo>
                  <a:lnTo>
                    <a:pt x="101" y="35"/>
                  </a:lnTo>
                  <a:lnTo>
                    <a:pt x="89" y="35"/>
                  </a:lnTo>
                  <a:lnTo>
                    <a:pt x="89" y="0"/>
                  </a:lnTo>
                  <a:lnTo>
                    <a:pt x="78" y="0"/>
                  </a:lnTo>
                  <a:lnTo>
                    <a:pt x="78" y="44"/>
                  </a:lnTo>
                  <a:lnTo>
                    <a:pt x="87" y="44"/>
                  </a:lnTo>
                  <a:lnTo>
                    <a:pt x="87" y="56"/>
                  </a:lnTo>
                  <a:lnTo>
                    <a:pt x="87" y="56"/>
                  </a:lnTo>
                  <a:lnTo>
                    <a:pt x="78" y="56"/>
                  </a:lnTo>
                  <a:lnTo>
                    <a:pt x="78" y="63"/>
                  </a:lnTo>
                  <a:close/>
                  <a:moveTo>
                    <a:pt x="64" y="0"/>
                  </a:moveTo>
                  <a:lnTo>
                    <a:pt x="64" y="35"/>
                  </a:lnTo>
                  <a:lnTo>
                    <a:pt x="50" y="35"/>
                  </a:lnTo>
                  <a:lnTo>
                    <a:pt x="50" y="44"/>
                  </a:lnTo>
                  <a:lnTo>
                    <a:pt x="59" y="44"/>
                  </a:lnTo>
                  <a:lnTo>
                    <a:pt x="59" y="56"/>
                  </a:lnTo>
                  <a:lnTo>
                    <a:pt x="59" y="56"/>
                  </a:lnTo>
                  <a:lnTo>
                    <a:pt x="50" y="56"/>
                  </a:lnTo>
                  <a:lnTo>
                    <a:pt x="50" y="63"/>
                  </a:lnTo>
                  <a:lnTo>
                    <a:pt x="78" y="63"/>
                  </a:lnTo>
                  <a:lnTo>
                    <a:pt x="78" y="56"/>
                  </a:lnTo>
                  <a:lnTo>
                    <a:pt x="69" y="56"/>
                  </a:lnTo>
                  <a:lnTo>
                    <a:pt x="69" y="44"/>
                  </a:lnTo>
                  <a:lnTo>
                    <a:pt x="78" y="44"/>
                  </a:lnTo>
                  <a:lnTo>
                    <a:pt x="78" y="0"/>
                  </a:lnTo>
                  <a:lnTo>
                    <a:pt x="64" y="0"/>
                  </a:lnTo>
                  <a:close/>
                  <a:moveTo>
                    <a:pt x="50" y="35"/>
                  </a:moveTo>
                  <a:lnTo>
                    <a:pt x="21" y="35"/>
                  </a:lnTo>
                  <a:lnTo>
                    <a:pt x="21" y="44"/>
                  </a:lnTo>
                  <a:lnTo>
                    <a:pt x="29" y="44"/>
                  </a:lnTo>
                  <a:lnTo>
                    <a:pt x="29" y="56"/>
                  </a:lnTo>
                  <a:lnTo>
                    <a:pt x="29" y="56"/>
                  </a:lnTo>
                  <a:lnTo>
                    <a:pt x="21" y="56"/>
                  </a:lnTo>
                  <a:lnTo>
                    <a:pt x="21" y="63"/>
                  </a:lnTo>
                  <a:lnTo>
                    <a:pt x="50" y="63"/>
                  </a:lnTo>
                  <a:lnTo>
                    <a:pt x="50" y="56"/>
                  </a:lnTo>
                  <a:lnTo>
                    <a:pt x="42" y="56"/>
                  </a:lnTo>
                  <a:lnTo>
                    <a:pt x="42" y="44"/>
                  </a:lnTo>
                  <a:lnTo>
                    <a:pt x="50" y="44"/>
                  </a:lnTo>
                  <a:lnTo>
                    <a:pt x="50" y="35"/>
                  </a:lnTo>
                  <a:close/>
                  <a:moveTo>
                    <a:pt x="21" y="35"/>
                  </a:moveTo>
                  <a:lnTo>
                    <a:pt x="0" y="35"/>
                  </a:lnTo>
                  <a:lnTo>
                    <a:pt x="0" y="63"/>
                  </a:lnTo>
                  <a:lnTo>
                    <a:pt x="21" y="63"/>
                  </a:lnTo>
                  <a:lnTo>
                    <a:pt x="21" y="56"/>
                  </a:lnTo>
                  <a:lnTo>
                    <a:pt x="12" y="56"/>
                  </a:lnTo>
                  <a:lnTo>
                    <a:pt x="12" y="44"/>
                  </a:lnTo>
                  <a:lnTo>
                    <a:pt x="21" y="4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28" name="Freeform 110">
              <a:extLst>
                <a:ext uri="{FF2B5EF4-FFF2-40B4-BE49-F238E27FC236}">
                  <a16:creationId xmlns:a16="http://schemas.microsoft.com/office/drawing/2014/main" id="{B4776525-50D3-4ECE-8943-5EEC68C41926}"/>
                </a:ext>
              </a:extLst>
            </p:cNvPr>
            <p:cNvSpPr>
              <a:spLocks/>
            </p:cNvSpPr>
            <p:nvPr/>
          </p:nvSpPr>
          <p:spPr bwMode="auto">
            <a:xfrm>
              <a:off x="5932253" y="2353332"/>
              <a:ext cx="153939" cy="50173"/>
            </a:xfrm>
            <a:custGeom>
              <a:avLst/>
              <a:gdLst>
                <a:gd name="T0" fmla="*/ 130 w 135"/>
                <a:gd name="T1" fmla="*/ 44 h 44"/>
                <a:gd name="T2" fmla="*/ 135 w 135"/>
                <a:gd name="T3" fmla="*/ 0 h 44"/>
                <a:gd name="T4" fmla="*/ 0 w 135"/>
                <a:gd name="T5" fmla="*/ 0 h 44"/>
                <a:gd name="T6" fmla="*/ 15 w 135"/>
                <a:gd name="T7" fmla="*/ 44 h 44"/>
                <a:gd name="T8" fmla="*/ 130 w 135"/>
                <a:gd name="T9" fmla="*/ 44 h 44"/>
              </a:gdLst>
              <a:ahLst/>
              <a:cxnLst>
                <a:cxn ang="0">
                  <a:pos x="T0" y="T1"/>
                </a:cxn>
                <a:cxn ang="0">
                  <a:pos x="T2" y="T3"/>
                </a:cxn>
                <a:cxn ang="0">
                  <a:pos x="T4" y="T5"/>
                </a:cxn>
                <a:cxn ang="0">
                  <a:pos x="T6" y="T7"/>
                </a:cxn>
                <a:cxn ang="0">
                  <a:pos x="T8" y="T9"/>
                </a:cxn>
              </a:cxnLst>
              <a:rect l="0" t="0" r="r" b="b"/>
              <a:pathLst>
                <a:path w="135" h="44">
                  <a:moveTo>
                    <a:pt x="130" y="44"/>
                  </a:moveTo>
                  <a:lnTo>
                    <a:pt x="135" y="0"/>
                  </a:lnTo>
                  <a:lnTo>
                    <a:pt x="0" y="0"/>
                  </a:lnTo>
                  <a:lnTo>
                    <a:pt x="15" y="44"/>
                  </a:lnTo>
                  <a:lnTo>
                    <a:pt x="1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29" name="Freeform 111">
              <a:extLst>
                <a:ext uri="{FF2B5EF4-FFF2-40B4-BE49-F238E27FC236}">
                  <a16:creationId xmlns:a16="http://schemas.microsoft.com/office/drawing/2014/main" id="{28484E03-6B2C-4459-9924-38187E52924D}"/>
                </a:ext>
              </a:extLst>
            </p:cNvPr>
            <p:cNvSpPr>
              <a:spLocks noEditPoints="1"/>
            </p:cNvSpPr>
            <p:nvPr/>
          </p:nvSpPr>
          <p:spPr bwMode="auto">
            <a:xfrm>
              <a:off x="5360969" y="3377311"/>
              <a:ext cx="144817" cy="115169"/>
            </a:xfrm>
            <a:custGeom>
              <a:avLst/>
              <a:gdLst>
                <a:gd name="T0" fmla="*/ 58 w 73"/>
                <a:gd name="T1" fmla="*/ 58 h 58"/>
                <a:gd name="T2" fmla="*/ 58 w 73"/>
                <a:gd name="T3" fmla="*/ 38 h 58"/>
                <a:gd name="T4" fmla="*/ 67 w 73"/>
                <a:gd name="T5" fmla="*/ 29 h 58"/>
                <a:gd name="T6" fmla="*/ 73 w 73"/>
                <a:gd name="T7" fmla="*/ 29 h 58"/>
                <a:gd name="T8" fmla="*/ 73 w 73"/>
                <a:gd name="T9" fmla="*/ 8 h 58"/>
                <a:gd name="T10" fmla="*/ 65 w 73"/>
                <a:gd name="T11" fmla="*/ 0 h 58"/>
                <a:gd name="T12" fmla="*/ 47 w 73"/>
                <a:gd name="T13" fmla="*/ 0 h 58"/>
                <a:gd name="T14" fmla="*/ 47 w 73"/>
                <a:gd name="T15" fmla="*/ 9 h 58"/>
                <a:gd name="T16" fmla="*/ 54 w 73"/>
                <a:gd name="T17" fmla="*/ 16 h 58"/>
                <a:gd name="T18" fmla="*/ 47 w 73"/>
                <a:gd name="T19" fmla="*/ 22 h 58"/>
                <a:gd name="T20" fmla="*/ 47 w 73"/>
                <a:gd name="T21" fmla="*/ 26 h 58"/>
                <a:gd name="T22" fmla="*/ 54 w 73"/>
                <a:gd name="T23" fmla="*/ 33 h 58"/>
                <a:gd name="T24" fmla="*/ 47 w 73"/>
                <a:gd name="T25" fmla="*/ 39 h 58"/>
                <a:gd name="T26" fmla="*/ 47 w 73"/>
                <a:gd name="T27" fmla="*/ 58 h 58"/>
                <a:gd name="T28" fmla="*/ 58 w 73"/>
                <a:gd name="T29" fmla="*/ 58 h 58"/>
                <a:gd name="T30" fmla="*/ 47 w 73"/>
                <a:gd name="T31" fmla="*/ 0 h 58"/>
                <a:gd name="T32" fmla="*/ 26 w 73"/>
                <a:gd name="T33" fmla="*/ 0 h 58"/>
                <a:gd name="T34" fmla="*/ 26 w 73"/>
                <a:gd name="T35" fmla="*/ 9 h 58"/>
                <a:gd name="T36" fmla="*/ 33 w 73"/>
                <a:gd name="T37" fmla="*/ 16 h 58"/>
                <a:gd name="T38" fmla="*/ 26 w 73"/>
                <a:gd name="T39" fmla="*/ 22 h 58"/>
                <a:gd name="T40" fmla="*/ 26 w 73"/>
                <a:gd name="T41" fmla="*/ 26 h 58"/>
                <a:gd name="T42" fmla="*/ 33 w 73"/>
                <a:gd name="T43" fmla="*/ 33 h 58"/>
                <a:gd name="T44" fmla="*/ 26 w 73"/>
                <a:gd name="T45" fmla="*/ 39 h 58"/>
                <a:gd name="T46" fmla="*/ 26 w 73"/>
                <a:gd name="T47" fmla="*/ 58 h 58"/>
                <a:gd name="T48" fmla="*/ 47 w 73"/>
                <a:gd name="T49" fmla="*/ 58 h 58"/>
                <a:gd name="T50" fmla="*/ 47 w 73"/>
                <a:gd name="T51" fmla="*/ 39 h 58"/>
                <a:gd name="T52" fmla="*/ 47 w 73"/>
                <a:gd name="T53" fmla="*/ 39 h 58"/>
                <a:gd name="T54" fmla="*/ 41 w 73"/>
                <a:gd name="T55" fmla="*/ 33 h 58"/>
                <a:gd name="T56" fmla="*/ 47 w 73"/>
                <a:gd name="T57" fmla="*/ 26 h 58"/>
                <a:gd name="T58" fmla="*/ 47 w 73"/>
                <a:gd name="T59" fmla="*/ 26 h 58"/>
                <a:gd name="T60" fmla="*/ 47 w 73"/>
                <a:gd name="T61" fmla="*/ 26 h 58"/>
                <a:gd name="T62" fmla="*/ 47 w 73"/>
                <a:gd name="T63" fmla="*/ 22 h 58"/>
                <a:gd name="T64" fmla="*/ 47 w 73"/>
                <a:gd name="T65" fmla="*/ 22 h 58"/>
                <a:gd name="T66" fmla="*/ 41 w 73"/>
                <a:gd name="T67" fmla="*/ 16 h 58"/>
                <a:gd name="T68" fmla="*/ 47 w 73"/>
                <a:gd name="T69" fmla="*/ 9 h 58"/>
                <a:gd name="T70" fmla="*/ 47 w 73"/>
                <a:gd name="T71" fmla="*/ 9 h 58"/>
                <a:gd name="T72" fmla="*/ 47 w 73"/>
                <a:gd name="T73" fmla="*/ 9 h 58"/>
                <a:gd name="T74" fmla="*/ 47 w 73"/>
                <a:gd name="T75" fmla="*/ 0 h 58"/>
                <a:gd name="T76" fmla="*/ 26 w 73"/>
                <a:gd name="T77" fmla="*/ 0 h 58"/>
                <a:gd name="T78" fmla="*/ 8 w 73"/>
                <a:gd name="T79" fmla="*/ 0 h 58"/>
                <a:gd name="T80" fmla="*/ 0 w 73"/>
                <a:gd name="T81" fmla="*/ 8 h 58"/>
                <a:gd name="T82" fmla="*/ 0 w 73"/>
                <a:gd name="T83" fmla="*/ 29 h 58"/>
                <a:gd name="T84" fmla="*/ 6 w 73"/>
                <a:gd name="T85" fmla="*/ 29 h 58"/>
                <a:gd name="T86" fmla="*/ 15 w 73"/>
                <a:gd name="T87" fmla="*/ 38 h 58"/>
                <a:gd name="T88" fmla="*/ 15 w 73"/>
                <a:gd name="T89" fmla="*/ 58 h 58"/>
                <a:gd name="T90" fmla="*/ 26 w 73"/>
                <a:gd name="T91" fmla="*/ 58 h 58"/>
                <a:gd name="T92" fmla="*/ 26 w 73"/>
                <a:gd name="T93" fmla="*/ 39 h 58"/>
                <a:gd name="T94" fmla="*/ 26 w 73"/>
                <a:gd name="T95" fmla="*/ 39 h 58"/>
                <a:gd name="T96" fmla="*/ 20 w 73"/>
                <a:gd name="T97" fmla="*/ 33 h 58"/>
                <a:gd name="T98" fmla="*/ 26 w 73"/>
                <a:gd name="T99" fmla="*/ 26 h 58"/>
                <a:gd name="T100" fmla="*/ 26 w 73"/>
                <a:gd name="T101" fmla="*/ 26 h 58"/>
                <a:gd name="T102" fmla="*/ 26 w 73"/>
                <a:gd name="T103" fmla="*/ 26 h 58"/>
                <a:gd name="T104" fmla="*/ 26 w 73"/>
                <a:gd name="T105" fmla="*/ 22 h 58"/>
                <a:gd name="T106" fmla="*/ 26 w 73"/>
                <a:gd name="T107" fmla="*/ 22 h 58"/>
                <a:gd name="T108" fmla="*/ 20 w 73"/>
                <a:gd name="T109" fmla="*/ 16 h 58"/>
                <a:gd name="T110" fmla="*/ 26 w 73"/>
                <a:gd name="T111" fmla="*/ 9 h 58"/>
                <a:gd name="T112" fmla="*/ 26 w 73"/>
                <a:gd name="T113" fmla="*/ 9 h 58"/>
                <a:gd name="T114" fmla="*/ 26 w 73"/>
                <a:gd name="T115" fmla="*/ 9 h 58"/>
                <a:gd name="T116" fmla="*/ 26 w 73"/>
                <a:gd name="T1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 h="58">
                  <a:moveTo>
                    <a:pt x="58" y="58"/>
                  </a:moveTo>
                  <a:cubicBezTo>
                    <a:pt x="58" y="38"/>
                    <a:pt x="58" y="38"/>
                    <a:pt x="58" y="38"/>
                  </a:cubicBezTo>
                  <a:cubicBezTo>
                    <a:pt x="58" y="32"/>
                    <a:pt x="61" y="29"/>
                    <a:pt x="67" y="29"/>
                  </a:cubicBezTo>
                  <a:cubicBezTo>
                    <a:pt x="73" y="29"/>
                    <a:pt x="73" y="29"/>
                    <a:pt x="73" y="29"/>
                  </a:cubicBezTo>
                  <a:cubicBezTo>
                    <a:pt x="73" y="8"/>
                    <a:pt x="73" y="8"/>
                    <a:pt x="73" y="8"/>
                  </a:cubicBezTo>
                  <a:cubicBezTo>
                    <a:pt x="73" y="3"/>
                    <a:pt x="70" y="0"/>
                    <a:pt x="65" y="0"/>
                  </a:cubicBezTo>
                  <a:cubicBezTo>
                    <a:pt x="47" y="0"/>
                    <a:pt x="47" y="0"/>
                    <a:pt x="47" y="0"/>
                  </a:cubicBezTo>
                  <a:cubicBezTo>
                    <a:pt x="47" y="9"/>
                    <a:pt x="47" y="9"/>
                    <a:pt x="47" y="9"/>
                  </a:cubicBezTo>
                  <a:cubicBezTo>
                    <a:pt x="51" y="9"/>
                    <a:pt x="54" y="12"/>
                    <a:pt x="54" y="16"/>
                  </a:cubicBezTo>
                  <a:cubicBezTo>
                    <a:pt x="54" y="19"/>
                    <a:pt x="51" y="22"/>
                    <a:pt x="47" y="22"/>
                  </a:cubicBezTo>
                  <a:cubicBezTo>
                    <a:pt x="47" y="26"/>
                    <a:pt x="47" y="26"/>
                    <a:pt x="47" y="26"/>
                  </a:cubicBezTo>
                  <a:cubicBezTo>
                    <a:pt x="51" y="26"/>
                    <a:pt x="54" y="29"/>
                    <a:pt x="54" y="33"/>
                  </a:cubicBezTo>
                  <a:cubicBezTo>
                    <a:pt x="54" y="37"/>
                    <a:pt x="51" y="39"/>
                    <a:pt x="47" y="39"/>
                  </a:cubicBezTo>
                  <a:cubicBezTo>
                    <a:pt x="47" y="58"/>
                    <a:pt x="47" y="58"/>
                    <a:pt x="47" y="58"/>
                  </a:cubicBezTo>
                  <a:lnTo>
                    <a:pt x="58" y="58"/>
                  </a:lnTo>
                  <a:close/>
                  <a:moveTo>
                    <a:pt x="47" y="0"/>
                  </a:moveTo>
                  <a:cubicBezTo>
                    <a:pt x="26" y="0"/>
                    <a:pt x="26" y="0"/>
                    <a:pt x="26" y="0"/>
                  </a:cubicBezTo>
                  <a:cubicBezTo>
                    <a:pt x="26" y="9"/>
                    <a:pt x="26" y="9"/>
                    <a:pt x="26" y="9"/>
                  </a:cubicBezTo>
                  <a:cubicBezTo>
                    <a:pt x="30" y="9"/>
                    <a:pt x="33" y="12"/>
                    <a:pt x="33" y="16"/>
                  </a:cubicBezTo>
                  <a:cubicBezTo>
                    <a:pt x="33" y="19"/>
                    <a:pt x="30" y="22"/>
                    <a:pt x="26" y="22"/>
                  </a:cubicBezTo>
                  <a:cubicBezTo>
                    <a:pt x="26" y="26"/>
                    <a:pt x="26" y="26"/>
                    <a:pt x="26" y="26"/>
                  </a:cubicBezTo>
                  <a:cubicBezTo>
                    <a:pt x="30" y="26"/>
                    <a:pt x="33" y="29"/>
                    <a:pt x="33" y="33"/>
                  </a:cubicBezTo>
                  <a:cubicBezTo>
                    <a:pt x="33" y="37"/>
                    <a:pt x="30" y="39"/>
                    <a:pt x="26" y="39"/>
                  </a:cubicBezTo>
                  <a:cubicBezTo>
                    <a:pt x="26" y="58"/>
                    <a:pt x="26" y="58"/>
                    <a:pt x="26" y="58"/>
                  </a:cubicBezTo>
                  <a:cubicBezTo>
                    <a:pt x="47" y="58"/>
                    <a:pt x="47" y="58"/>
                    <a:pt x="47" y="58"/>
                  </a:cubicBezTo>
                  <a:cubicBezTo>
                    <a:pt x="47" y="39"/>
                    <a:pt x="47" y="39"/>
                    <a:pt x="47" y="39"/>
                  </a:cubicBezTo>
                  <a:cubicBezTo>
                    <a:pt x="47" y="39"/>
                    <a:pt x="47" y="39"/>
                    <a:pt x="47" y="39"/>
                  </a:cubicBezTo>
                  <a:cubicBezTo>
                    <a:pt x="44" y="39"/>
                    <a:pt x="41" y="37"/>
                    <a:pt x="41" y="33"/>
                  </a:cubicBezTo>
                  <a:cubicBezTo>
                    <a:pt x="41" y="29"/>
                    <a:pt x="44" y="26"/>
                    <a:pt x="47" y="26"/>
                  </a:cubicBezTo>
                  <a:cubicBezTo>
                    <a:pt x="47" y="26"/>
                    <a:pt x="47" y="26"/>
                    <a:pt x="47" y="26"/>
                  </a:cubicBezTo>
                  <a:cubicBezTo>
                    <a:pt x="47" y="26"/>
                    <a:pt x="47" y="26"/>
                    <a:pt x="47" y="26"/>
                  </a:cubicBezTo>
                  <a:cubicBezTo>
                    <a:pt x="47" y="22"/>
                    <a:pt x="47" y="22"/>
                    <a:pt x="47" y="22"/>
                  </a:cubicBezTo>
                  <a:cubicBezTo>
                    <a:pt x="47" y="22"/>
                    <a:pt x="47" y="22"/>
                    <a:pt x="47" y="22"/>
                  </a:cubicBezTo>
                  <a:cubicBezTo>
                    <a:pt x="44" y="22"/>
                    <a:pt x="41" y="19"/>
                    <a:pt x="41" y="16"/>
                  </a:cubicBezTo>
                  <a:cubicBezTo>
                    <a:pt x="41" y="12"/>
                    <a:pt x="44" y="9"/>
                    <a:pt x="47" y="9"/>
                  </a:cubicBezTo>
                  <a:cubicBezTo>
                    <a:pt x="47" y="9"/>
                    <a:pt x="47" y="9"/>
                    <a:pt x="47" y="9"/>
                  </a:cubicBezTo>
                  <a:cubicBezTo>
                    <a:pt x="47" y="9"/>
                    <a:pt x="47" y="9"/>
                    <a:pt x="47" y="9"/>
                  </a:cubicBezTo>
                  <a:lnTo>
                    <a:pt x="47" y="0"/>
                  </a:lnTo>
                  <a:close/>
                  <a:moveTo>
                    <a:pt x="26" y="0"/>
                  </a:moveTo>
                  <a:cubicBezTo>
                    <a:pt x="8" y="0"/>
                    <a:pt x="8" y="0"/>
                    <a:pt x="8" y="0"/>
                  </a:cubicBezTo>
                  <a:cubicBezTo>
                    <a:pt x="4" y="0"/>
                    <a:pt x="0" y="3"/>
                    <a:pt x="0" y="8"/>
                  </a:cubicBezTo>
                  <a:cubicBezTo>
                    <a:pt x="0" y="29"/>
                    <a:pt x="0" y="29"/>
                    <a:pt x="0" y="29"/>
                  </a:cubicBezTo>
                  <a:cubicBezTo>
                    <a:pt x="6" y="29"/>
                    <a:pt x="6" y="29"/>
                    <a:pt x="6" y="29"/>
                  </a:cubicBezTo>
                  <a:cubicBezTo>
                    <a:pt x="12" y="29"/>
                    <a:pt x="15" y="32"/>
                    <a:pt x="15" y="38"/>
                  </a:cubicBezTo>
                  <a:cubicBezTo>
                    <a:pt x="15" y="58"/>
                    <a:pt x="15" y="58"/>
                    <a:pt x="15" y="58"/>
                  </a:cubicBezTo>
                  <a:cubicBezTo>
                    <a:pt x="26" y="58"/>
                    <a:pt x="26" y="58"/>
                    <a:pt x="26" y="58"/>
                  </a:cubicBezTo>
                  <a:cubicBezTo>
                    <a:pt x="26" y="39"/>
                    <a:pt x="26" y="39"/>
                    <a:pt x="26" y="39"/>
                  </a:cubicBezTo>
                  <a:cubicBezTo>
                    <a:pt x="26" y="39"/>
                    <a:pt x="26" y="39"/>
                    <a:pt x="26" y="39"/>
                  </a:cubicBezTo>
                  <a:cubicBezTo>
                    <a:pt x="23" y="39"/>
                    <a:pt x="20" y="37"/>
                    <a:pt x="20" y="33"/>
                  </a:cubicBezTo>
                  <a:cubicBezTo>
                    <a:pt x="20" y="29"/>
                    <a:pt x="23" y="26"/>
                    <a:pt x="26" y="26"/>
                  </a:cubicBezTo>
                  <a:cubicBezTo>
                    <a:pt x="26" y="26"/>
                    <a:pt x="26" y="26"/>
                    <a:pt x="26" y="26"/>
                  </a:cubicBezTo>
                  <a:cubicBezTo>
                    <a:pt x="26" y="26"/>
                    <a:pt x="26" y="26"/>
                    <a:pt x="26" y="26"/>
                  </a:cubicBezTo>
                  <a:cubicBezTo>
                    <a:pt x="26" y="22"/>
                    <a:pt x="26" y="22"/>
                    <a:pt x="26" y="22"/>
                  </a:cubicBezTo>
                  <a:cubicBezTo>
                    <a:pt x="26" y="22"/>
                    <a:pt x="26" y="22"/>
                    <a:pt x="26" y="22"/>
                  </a:cubicBezTo>
                  <a:cubicBezTo>
                    <a:pt x="23" y="22"/>
                    <a:pt x="20" y="19"/>
                    <a:pt x="20" y="16"/>
                  </a:cubicBezTo>
                  <a:cubicBezTo>
                    <a:pt x="20" y="12"/>
                    <a:pt x="23" y="9"/>
                    <a:pt x="26" y="9"/>
                  </a:cubicBezTo>
                  <a:cubicBezTo>
                    <a:pt x="26" y="9"/>
                    <a:pt x="26" y="9"/>
                    <a:pt x="26" y="9"/>
                  </a:cubicBezTo>
                  <a:cubicBezTo>
                    <a:pt x="26" y="9"/>
                    <a:pt x="26" y="9"/>
                    <a:pt x="26" y="9"/>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30" name="Freeform 112">
              <a:extLst>
                <a:ext uri="{FF2B5EF4-FFF2-40B4-BE49-F238E27FC236}">
                  <a16:creationId xmlns:a16="http://schemas.microsoft.com/office/drawing/2014/main" id="{13CE5102-CE8C-4701-970C-269AA901052C}"/>
                </a:ext>
              </a:extLst>
            </p:cNvPr>
            <p:cNvSpPr>
              <a:spLocks/>
            </p:cNvSpPr>
            <p:nvPr/>
          </p:nvSpPr>
          <p:spPr bwMode="auto">
            <a:xfrm>
              <a:off x="5335883" y="3441167"/>
              <a:ext cx="196130" cy="104906"/>
            </a:xfrm>
            <a:custGeom>
              <a:avLst/>
              <a:gdLst>
                <a:gd name="T0" fmla="*/ 93 w 99"/>
                <a:gd name="T1" fmla="*/ 0 h 53"/>
                <a:gd name="T2" fmla="*/ 86 w 99"/>
                <a:gd name="T3" fmla="*/ 0 h 53"/>
                <a:gd name="T4" fmla="*/ 80 w 99"/>
                <a:gd name="T5" fmla="*/ 0 h 53"/>
                <a:gd name="T6" fmla="*/ 73 w 99"/>
                <a:gd name="T7" fmla="*/ 6 h 53"/>
                <a:gd name="T8" fmla="*/ 73 w 99"/>
                <a:gd name="T9" fmla="*/ 28 h 53"/>
                <a:gd name="T10" fmla="*/ 26 w 99"/>
                <a:gd name="T11" fmla="*/ 28 h 53"/>
                <a:gd name="T12" fmla="*/ 26 w 99"/>
                <a:gd name="T13" fmla="*/ 6 h 53"/>
                <a:gd name="T14" fmla="*/ 19 w 99"/>
                <a:gd name="T15" fmla="*/ 0 h 53"/>
                <a:gd name="T16" fmla="*/ 13 w 99"/>
                <a:gd name="T17" fmla="*/ 0 h 53"/>
                <a:gd name="T18" fmla="*/ 7 w 99"/>
                <a:gd name="T19" fmla="*/ 0 h 53"/>
                <a:gd name="T20" fmla="*/ 0 w 99"/>
                <a:gd name="T21" fmla="*/ 6 h 53"/>
                <a:gd name="T22" fmla="*/ 0 w 99"/>
                <a:gd name="T23" fmla="*/ 39 h 53"/>
                <a:gd name="T24" fmla="*/ 10 w 99"/>
                <a:gd name="T25" fmla="*/ 48 h 53"/>
                <a:gd name="T26" fmla="*/ 10 w 99"/>
                <a:gd name="T27" fmla="*/ 49 h 53"/>
                <a:gd name="T28" fmla="*/ 10 w 99"/>
                <a:gd name="T29" fmla="*/ 51 h 53"/>
                <a:gd name="T30" fmla="*/ 14 w 99"/>
                <a:gd name="T31" fmla="*/ 53 h 53"/>
                <a:gd name="T32" fmla="*/ 15 w 99"/>
                <a:gd name="T33" fmla="*/ 53 h 53"/>
                <a:gd name="T34" fmla="*/ 19 w 99"/>
                <a:gd name="T35" fmla="*/ 51 h 53"/>
                <a:gd name="T36" fmla="*/ 19 w 99"/>
                <a:gd name="T37" fmla="*/ 49 h 53"/>
                <a:gd name="T38" fmla="*/ 19 w 99"/>
                <a:gd name="T39" fmla="*/ 48 h 53"/>
                <a:gd name="T40" fmla="*/ 80 w 99"/>
                <a:gd name="T41" fmla="*/ 48 h 53"/>
                <a:gd name="T42" fmla="*/ 80 w 99"/>
                <a:gd name="T43" fmla="*/ 49 h 53"/>
                <a:gd name="T44" fmla="*/ 81 w 99"/>
                <a:gd name="T45" fmla="*/ 51 h 53"/>
                <a:gd name="T46" fmla="*/ 84 w 99"/>
                <a:gd name="T47" fmla="*/ 53 h 53"/>
                <a:gd name="T48" fmla="*/ 86 w 99"/>
                <a:gd name="T49" fmla="*/ 53 h 53"/>
                <a:gd name="T50" fmla="*/ 89 w 99"/>
                <a:gd name="T51" fmla="*/ 51 h 53"/>
                <a:gd name="T52" fmla="*/ 90 w 99"/>
                <a:gd name="T53" fmla="*/ 49 h 53"/>
                <a:gd name="T54" fmla="*/ 90 w 99"/>
                <a:gd name="T55" fmla="*/ 48 h 53"/>
                <a:gd name="T56" fmla="*/ 93 w 99"/>
                <a:gd name="T57" fmla="*/ 48 h 53"/>
                <a:gd name="T58" fmla="*/ 99 w 99"/>
                <a:gd name="T59" fmla="*/ 39 h 53"/>
                <a:gd name="T60" fmla="*/ 99 w 99"/>
                <a:gd name="T61" fmla="*/ 6 h 53"/>
                <a:gd name="T62" fmla="*/ 93 w 99"/>
                <a:gd name="T6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 h="53">
                  <a:moveTo>
                    <a:pt x="93" y="0"/>
                  </a:moveTo>
                  <a:cubicBezTo>
                    <a:pt x="86" y="0"/>
                    <a:pt x="86" y="0"/>
                    <a:pt x="86" y="0"/>
                  </a:cubicBezTo>
                  <a:cubicBezTo>
                    <a:pt x="80" y="0"/>
                    <a:pt x="80" y="0"/>
                    <a:pt x="80" y="0"/>
                  </a:cubicBezTo>
                  <a:cubicBezTo>
                    <a:pt x="76" y="0"/>
                    <a:pt x="73" y="2"/>
                    <a:pt x="73" y="6"/>
                  </a:cubicBezTo>
                  <a:cubicBezTo>
                    <a:pt x="73" y="28"/>
                    <a:pt x="73" y="28"/>
                    <a:pt x="73" y="28"/>
                  </a:cubicBezTo>
                  <a:cubicBezTo>
                    <a:pt x="26" y="28"/>
                    <a:pt x="26" y="28"/>
                    <a:pt x="26" y="28"/>
                  </a:cubicBezTo>
                  <a:cubicBezTo>
                    <a:pt x="26" y="6"/>
                    <a:pt x="26" y="6"/>
                    <a:pt x="26" y="6"/>
                  </a:cubicBezTo>
                  <a:cubicBezTo>
                    <a:pt x="26" y="2"/>
                    <a:pt x="24" y="0"/>
                    <a:pt x="19" y="0"/>
                  </a:cubicBezTo>
                  <a:cubicBezTo>
                    <a:pt x="13" y="0"/>
                    <a:pt x="13" y="0"/>
                    <a:pt x="13" y="0"/>
                  </a:cubicBezTo>
                  <a:cubicBezTo>
                    <a:pt x="7" y="0"/>
                    <a:pt x="7" y="0"/>
                    <a:pt x="7" y="0"/>
                  </a:cubicBezTo>
                  <a:cubicBezTo>
                    <a:pt x="3" y="0"/>
                    <a:pt x="0" y="2"/>
                    <a:pt x="0" y="6"/>
                  </a:cubicBezTo>
                  <a:cubicBezTo>
                    <a:pt x="0" y="39"/>
                    <a:pt x="0" y="39"/>
                    <a:pt x="0" y="39"/>
                  </a:cubicBezTo>
                  <a:cubicBezTo>
                    <a:pt x="0" y="43"/>
                    <a:pt x="5" y="48"/>
                    <a:pt x="10" y="48"/>
                  </a:cubicBezTo>
                  <a:cubicBezTo>
                    <a:pt x="10" y="49"/>
                    <a:pt x="10" y="49"/>
                    <a:pt x="10" y="49"/>
                  </a:cubicBezTo>
                  <a:cubicBezTo>
                    <a:pt x="10" y="50"/>
                    <a:pt x="10" y="51"/>
                    <a:pt x="10" y="51"/>
                  </a:cubicBezTo>
                  <a:cubicBezTo>
                    <a:pt x="11" y="52"/>
                    <a:pt x="12" y="53"/>
                    <a:pt x="14" y="53"/>
                  </a:cubicBezTo>
                  <a:cubicBezTo>
                    <a:pt x="15" y="53"/>
                    <a:pt x="15" y="53"/>
                    <a:pt x="15" y="53"/>
                  </a:cubicBezTo>
                  <a:cubicBezTo>
                    <a:pt x="17" y="53"/>
                    <a:pt x="18" y="52"/>
                    <a:pt x="19" y="51"/>
                  </a:cubicBezTo>
                  <a:cubicBezTo>
                    <a:pt x="19" y="51"/>
                    <a:pt x="19" y="50"/>
                    <a:pt x="19" y="49"/>
                  </a:cubicBezTo>
                  <a:cubicBezTo>
                    <a:pt x="19" y="49"/>
                    <a:pt x="19" y="49"/>
                    <a:pt x="19" y="48"/>
                  </a:cubicBezTo>
                  <a:cubicBezTo>
                    <a:pt x="80" y="48"/>
                    <a:pt x="80" y="48"/>
                    <a:pt x="80" y="48"/>
                  </a:cubicBezTo>
                  <a:cubicBezTo>
                    <a:pt x="80" y="49"/>
                    <a:pt x="80" y="49"/>
                    <a:pt x="80" y="49"/>
                  </a:cubicBezTo>
                  <a:cubicBezTo>
                    <a:pt x="80" y="50"/>
                    <a:pt x="80" y="51"/>
                    <a:pt x="81" y="51"/>
                  </a:cubicBezTo>
                  <a:cubicBezTo>
                    <a:pt x="81" y="52"/>
                    <a:pt x="83" y="53"/>
                    <a:pt x="84" y="53"/>
                  </a:cubicBezTo>
                  <a:cubicBezTo>
                    <a:pt x="86" y="53"/>
                    <a:pt x="86" y="53"/>
                    <a:pt x="86" y="53"/>
                  </a:cubicBezTo>
                  <a:cubicBezTo>
                    <a:pt x="87" y="53"/>
                    <a:pt x="88" y="52"/>
                    <a:pt x="89" y="51"/>
                  </a:cubicBezTo>
                  <a:cubicBezTo>
                    <a:pt x="89" y="51"/>
                    <a:pt x="89" y="50"/>
                    <a:pt x="90" y="49"/>
                  </a:cubicBezTo>
                  <a:cubicBezTo>
                    <a:pt x="90" y="49"/>
                    <a:pt x="90" y="49"/>
                    <a:pt x="90" y="48"/>
                  </a:cubicBezTo>
                  <a:cubicBezTo>
                    <a:pt x="93" y="48"/>
                    <a:pt x="93" y="48"/>
                    <a:pt x="93" y="48"/>
                  </a:cubicBezTo>
                  <a:cubicBezTo>
                    <a:pt x="97" y="48"/>
                    <a:pt x="99" y="43"/>
                    <a:pt x="99" y="39"/>
                  </a:cubicBezTo>
                  <a:cubicBezTo>
                    <a:pt x="99" y="6"/>
                    <a:pt x="99" y="6"/>
                    <a:pt x="99" y="6"/>
                  </a:cubicBezTo>
                  <a:cubicBezTo>
                    <a:pt x="99" y="2"/>
                    <a:pt x="97" y="0"/>
                    <a:pt x="9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31" name="Oval 113">
              <a:extLst>
                <a:ext uri="{FF2B5EF4-FFF2-40B4-BE49-F238E27FC236}">
                  <a16:creationId xmlns:a16="http://schemas.microsoft.com/office/drawing/2014/main" id="{C68ED8F2-00F7-4378-BF5C-4E27F55C0EE7}"/>
                </a:ext>
              </a:extLst>
            </p:cNvPr>
            <p:cNvSpPr>
              <a:spLocks noChangeArrowheads="1"/>
            </p:cNvSpPr>
            <p:nvPr/>
          </p:nvSpPr>
          <p:spPr bwMode="auto">
            <a:xfrm>
              <a:off x="5405440" y="3401257"/>
              <a:ext cx="15964" cy="159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32" name="Oval 114">
              <a:extLst>
                <a:ext uri="{FF2B5EF4-FFF2-40B4-BE49-F238E27FC236}">
                  <a16:creationId xmlns:a16="http://schemas.microsoft.com/office/drawing/2014/main" id="{DBB5D633-D171-475F-B1FE-50B3EE05423F}"/>
                </a:ext>
              </a:extLst>
            </p:cNvPr>
            <p:cNvSpPr>
              <a:spLocks noChangeArrowheads="1"/>
            </p:cNvSpPr>
            <p:nvPr/>
          </p:nvSpPr>
          <p:spPr bwMode="auto">
            <a:xfrm>
              <a:off x="5446491" y="3401257"/>
              <a:ext cx="15964" cy="159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33" name="Oval 115">
              <a:extLst>
                <a:ext uri="{FF2B5EF4-FFF2-40B4-BE49-F238E27FC236}">
                  <a16:creationId xmlns:a16="http://schemas.microsoft.com/office/drawing/2014/main" id="{F9AD11B3-709E-4A83-98C6-0CBABB288B95}"/>
                </a:ext>
              </a:extLst>
            </p:cNvPr>
            <p:cNvSpPr>
              <a:spLocks noChangeArrowheads="1"/>
            </p:cNvSpPr>
            <p:nvPr/>
          </p:nvSpPr>
          <p:spPr bwMode="auto">
            <a:xfrm>
              <a:off x="5405440" y="3435465"/>
              <a:ext cx="15964" cy="159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34" name="Oval 116">
              <a:extLst>
                <a:ext uri="{FF2B5EF4-FFF2-40B4-BE49-F238E27FC236}">
                  <a16:creationId xmlns:a16="http://schemas.microsoft.com/office/drawing/2014/main" id="{37F5EFAF-FBE1-482F-92BF-8ADB5CB32840}"/>
                </a:ext>
              </a:extLst>
            </p:cNvPr>
            <p:cNvSpPr>
              <a:spLocks noChangeArrowheads="1"/>
            </p:cNvSpPr>
            <p:nvPr/>
          </p:nvSpPr>
          <p:spPr bwMode="auto">
            <a:xfrm>
              <a:off x="5446491" y="3435465"/>
              <a:ext cx="15964" cy="159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35" name="Freeform 117">
              <a:extLst>
                <a:ext uri="{FF2B5EF4-FFF2-40B4-BE49-F238E27FC236}">
                  <a16:creationId xmlns:a16="http://schemas.microsoft.com/office/drawing/2014/main" id="{ACBCA0FE-BFBB-4CC8-861A-3215F92193C5}"/>
                </a:ext>
              </a:extLst>
            </p:cNvPr>
            <p:cNvSpPr>
              <a:spLocks/>
            </p:cNvSpPr>
            <p:nvPr/>
          </p:nvSpPr>
          <p:spPr bwMode="auto">
            <a:xfrm>
              <a:off x="6610725" y="2060278"/>
              <a:ext cx="147097" cy="150518"/>
            </a:xfrm>
            <a:custGeom>
              <a:avLst/>
              <a:gdLst>
                <a:gd name="T0" fmla="*/ 72 w 74"/>
                <a:gd name="T1" fmla="*/ 54 h 76"/>
                <a:gd name="T2" fmla="*/ 58 w 74"/>
                <a:gd name="T3" fmla="*/ 39 h 76"/>
                <a:gd name="T4" fmla="*/ 55 w 74"/>
                <a:gd name="T5" fmla="*/ 36 h 76"/>
                <a:gd name="T6" fmla="*/ 41 w 74"/>
                <a:gd name="T7" fmla="*/ 19 h 76"/>
                <a:gd name="T8" fmla="*/ 34 w 74"/>
                <a:gd name="T9" fmla="*/ 5 h 76"/>
                <a:gd name="T10" fmla="*/ 26 w 74"/>
                <a:gd name="T11" fmla="*/ 4 h 76"/>
                <a:gd name="T12" fmla="*/ 24 w 74"/>
                <a:gd name="T13" fmla="*/ 11 h 76"/>
                <a:gd name="T14" fmla="*/ 28 w 74"/>
                <a:gd name="T15" fmla="*/ 22 h 76"/>
                <a:gd name="T16" fmla="*/ 29 w 74"/>
                <a:gd name="T17" fmla="*/ 29 h 76"/>
                <a:gd name="T18" fmla="*/ 6 w 74"/>
                <a:gd name="T19" fmla="*/ 29 h 76"/>
                <a:gd name="T20" fmla="*/ 1 w 74"/>
                <a:gd name="T21" fmla="*/ 37 h 76"/>
                <a:gd name="T22" fmla="*/ 12 w 74"/>
                <a:gd name="T23" fmla="*/ 68 h 76"/>
                <a:gd name="T24" fmla="*/ 17 w 74"/>
                <a:gd name="T25" fmla="*/ 71 h 76"/>
                <a:gd name="T26" fmla="*/ 44 w 74"/>
                <a:gd name="T27" fmla="*/ 71 h 76"/>
                <a:gd name="T28" fmla="*/ 50 w 74"/>
                <a:gd name="T29" fmla="*/ 74 h 76"/>
                <a:gd name="T30" fmla="*/ 51 w 74"/>
                <a:gd name="T31" fmla="*/ 75 h 76"/>
                <a:gd name="T32" fmla="*/ 56 w 74"/>
                <a:gd name="T33" fmla="*/ 75 h 76"/>
                <a:gd name="T34" fmla="*/ 72 w 74"/>
                <a:gd name="T35" fmla="*/ 58 h 76"/>
                <a:gd name="T36" fmla="*/ 72 w 74"/>
                <a:gd name="T37"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76">
                  <a:moveTo>
                    <a:pt x="72" y="54"/>
                  </a:moveTo>
                  <a:cubicBezTo>
                    <a:pt x="58" y="39"/>
                    <a:pt x="58" y="39"/>
                    <a:pt x="58" y="39"/>
                  </a:cubicBezTo>
                  <a:cubicBezTo>
                    <a:pt x="56" y="38"/>
                    <a:pt x="55" y="36"/>
                    <a:pt x="55" y="36"/>
                  </a:cubicBezTo>
                  <a:cubicBezTo>
                    <a:pt x="55" y="36"/>
                    <a:pt x="49" y="25"/>
                    <a:pt x="41" y="19"/>
                  </a:cubicBezTo>
                  <a:cubicBezTo>
                    <a:pt x="32" y="14"/>
                    <a:pt x="34" y="10"/>
                    <a:pt x="34" y="5"/>
                  </a:cubicBezTo>
                  <a:cubicBezTo>
                    <a:pt x="34" y="1"/>
                    <a:pt x="30" y="0"/>
                    <a:pt x="26" y="4"/>
                  </a:cubicBezTo>
                  <a:cubicBezTo>
                    <a:pt x="25" y="6"/>
                    <a:pt x="24" y="9"/>
                    <a:pt x="24" y="11"/>
                  </a:cubicBezTo>
                  <a:cubicBezTo>
                    <a:pt x="23" y="16"/>
                    <a:pt x="27" y="20"/>
                    <a:pt x="28" y="22"/>
                  </a:cubicBezTo>
                  <a:cubicBezTo>
                    <a:pt x="29" y="23"/>
                    <a:pt x="30" y="26"/>
                    <a:pt x="29" y="29"/>
                  </a:cubicBezTo>
                  <a:cubicBezTo>
                    <a:pt x="6" y="29"/>
                    <a:pt x="6" y="29"/>
                    <a:pt x="6" y="29"/>
                  </a:cubicBezTo>
                  <a:cubicBezTo>
                    <a:pt x="2" y="29"/>
                    <a:pt x="0" y="33"/>
                    <a:pt x="1" y="37"/>
                  </a:cubicBezTo>
                  <a:cubicBezTo>
                    <a:pt x="12" y="68"/>
                    <a:pt x="12" y="68"/>
                    <a:pt x="12" y="68"/>
                  </a:cubicBezTo>
                  <a:cubicBezTo>
                    <a:pt x="13" y="70"/>
                    <a:pt x="15" y="71"/>
                    <a:pt x="17" y="71"/>
                  </a:cubicBezTo>
                  <a:cubicBezTo>
                    <a:pt x="44" y="71"/>
                    <a:pt x="44" y="71"/>
                    <a:pt x="44" y="71"/>
                  </a:cubicBezTo>
                  <a:cubicBezTo>
                    <a:pt x="46" y="71"/>
                    <a:pt x="48" y="73"/>
                    <a:pt x="50" y="74"/>
                  </a:cubicBezTo>
                  <a:cubicBezTo>
                    <a:pt x="51" y="75"/>
                    <a:pt x="51" y="75"/>
                    <a:pt x="51" y="75"/>
                  </a:cubicBezTo>
                  <a:cubicBezTo>
                    <a:pt x="52" y="76"/>
                    <a:pt x="54" y="76"/>
                    <a:pt x="56" y="75"/>
                  </a:cubicBezTo>
                  <a:cubicBezTo>
                    <a:pt x="72" y="58"/>
                    <a:pt x="72" y="58"/>
                    <a:pt x="72" y="58"/>
                  </a:cubicBezTo>
                  <a:cubicBezTo>
                    <a:pt x="74" y="57"/>
                    <a:pt x="74" y="55"/>
                    <a:pt x="7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36" name="Freeform 118">
              <a:extLst>
                <a:ext uri="{FF2B5EF4-FFF2-40B4-BE49-F238E27FC236}">
                  <a16:creationId xmlns:a16="http://schemas.microsoft.com/office/drawing/2014/main" id="{9BD485D0-5A94-4C8C-B308-A61158FD0603}"/>
                </a:ext>
              </a:extLst>
            </p:cNvPr>
            <p:cNvSpPr>
              <a:spLocks/>
            </p:cNvSpPr>
            <p:nvPr/>
          </p:nvSpPr>
          <p:spPr bwMode="auto">
            <a:xfrm>
              <a:off x="6722473" y="2177728"/>
              <a:ext cx="49032" cy="49032"/>
            </a:xfrm>
            <a:custGeom>
              <a:avLst/>
              <a:gdLst>
                <a:gd name="T0" fmla="*/ 8 w 43"/>
                <a:gd name="T1" fmla="*/ 43 h 43"/>
                <a:gd name="T2" fmla="*/ 0 w 43"/>
                <a:gd name="T3" fmla="*/ 34 h 43"/>
                <a:gd name="T4" fmla="*/ 34 w 43"/>
                <a:gd name="T5" fmla="*/ 0 h 43"/>
                <a:gd name="T6" fmla="*/ 43 w 43"/>
                <a:gd name="T7" fmla="*/ 8 h 43"/>
                <a:gd name="T8" fmla="*/ 8 w 43"/>
                <a:gd name="T9" fmla="*/ 43 h 43"/>
              </a:gdLst>
              <a:ahLst/>
              <a:cxnLst>
                <a:cxn ang="0">
                  <a:pos x="T0" y="T1"/>
                </a:cxn>
                <a:cxn ang="0">
                  <a:pos x="T2" y="T3"/>
                </a:cxn>
                <a:cxn ang="0">
                  <a:pos x="T4" y="T5"/>
                </a:cxn>
                <a:cxn ang="0">
                  <a:pos x="T6" y="T7"/>
                </a:cxn>
                <a:cxn ang="0">
                  <a:pos x="T8" y="T9"/>
                </a:cxn>
              </a:cxnLst>
              <a:rect l="0" t="0" r="r" b="b"/>
              <a:pathLst>
                <a:path w="43" h="43">
                  <a:moveTo>
                    <a:pt x="8" y="43"/>
                  </a:moveTo>
                  <a:lnTo>
                    <a:pt x="0" y="34"/>
                  </a:lnTo>
                  <a:lnTo>
                    <a:pt x="34" y="0"/>
                  </a:lnTo>
                  <a:lnTo>
                    <a:pt x="43" y="8"/>
                  </a:lnTo>
                  <a:lnTo>
                    <a:pt x="8"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37" name="Freeform 119">
              <a:extLst>
                <a:ext uri="{FF2B5EF4-FFF2-40B4-BE49-F238E27FC236}">
                  <a16:creationId xmlns:a16="http://schemas.microsoft.com/office/drawing/2014/main" id="{7808A159-0731-477D-9C3A-0A7D7AE30F54}"/>
                </a:ext>
              </a:extLst>
            </p:cNvPr>
            <p:cNvSpPr>
              <a:spLocks/>
            </p:cNvSpPr>
            <p:nvPr/>
          </p:nvSpPr>
          <p:spPr bwMode="auto">
            <a:xfrm>
              <a:off x="6527484" y="3444588"/>
              <a:ext cx="44471" cy="77540"/>
            </a:xfrm>
            <a:custGeom>
              <a:avLst/>
              <a:gdLst>
                <a:gd name="T0" fmla="*/ 22 w 22"/>
                <a:gd name="T1" fmla="*/ 20 h 39"/>
                <a:gd name="T2" fmla="*/ 11 w 22"/>
                <a:gd name="T3" fmla="*/ 0 h 39"/>
                <a:gd name="T4" fmla="*/ 0 w 22"/>
                <a:gd name="T5" fmla="*/ 20 h 39"/>
                <a:gd name="T6" fmla="*/ 11 w 22"/>
                <a:gd name="T7" fmla="*/ 39 h 39"/>
                <a:gd name="T8" fmla="*/ 22 w 22"/>
                <a:gd name="T9" fmla="*/ 20 h 39"/>
              </a:gdLst>
              <a:ahLst/>
              <a:cxnLst>
                <a:cxn ang="0">
                  <a:pos x="T0" y="T1"/>
                </a:cxn>
                <a:cxn ang="0">
                  <a:pos x="T2" y="T3"/>
                </a:cxn>
                <a:cxn ang="0">
                  <a:pos x="T4" y="T5"/>
                </a:cxn>
                <a:cxn ang="0">
                  <a:pos x="T6" y="T7"/>
                </a:cxn>
                <a:cxn ang="0">
                  <a:pos x="T8" y="T9"/>
                </a:cxn>
              </a:cxnLst>
              <a:rect l="0" t="0" r="r" b="b"/>
              <a:pathLst>
                <a:path w="22" h="39">
                  <a:moveTo>
                    <a:pt x="22" y="20"/>
                  </a:moveTo>
                  <a:cubicBezTo>
                    <a:pt x="22" y="13"/>
                    <a:pt x="18" y="3"/>
                    <a:pt x="11" y="0"/>
                  </a:cubicBezTo>
                  <a:cubicBezTo>
                    <a:pt x="5" y="3"/>
                    <a:pt x="0" y="13"/>
                    <a:pt x="0" y="20"/>
                  </a:cubicBezTo>
                  <a:cubicBezTo>
                    <a:pt x="0" y="26"/>
                    <a:pt x="5" y="36"/>
                    <a:pt x="11" y="39"/>
                  </a:cubicBezTo>
                  <a:cubicBezTo>
                    <a:pt x="18" y="36"/>
                    <a:pt x="22" y="26"/>
                    <a:pt x="2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38" name="Freeform 120">
              <a:extLst>
                <a:ext uri="{FF2B5EF4-FFF2-40B4-BE49-F238E27FC236}">
                  <a16:creationId xmlns:a16="http://schemas.microsoft.com/office/drawing/2014/main" id="{9A2062EB-EAF8-48B2-91A8-3802E0F48971}"/>
                </a:ext>
              </a:extLst>
            </p:cNvPr>
            <p:cNvSpPr>
              <a:spLocks/>
            </p:cNvSpPr>
            <p:nvPr/>
          </p:nvSpPr>
          <p:spPr bwMode="auto">
            <a:xfrm>
              <a:off x="6559412" y="3494760"/>
              <a:ext cx="69558" cy="54734"/>
            </a:xfrm>
            <a:custGeom>
              <a:avLst/>
              <a:gdLst>
                <a:gd name="T0" fmla="*/ 1 w 35"/>
                <a:gd name="T1" fmla="*/ 23 h 28"/>
                <a:gd name="T2" fmla="*/ 23 w 35"/>
                <a:gd name="T3" fmla="*/ 24 h 28"/>
                <a:gd name="T4" fmla="*/ 34 w 35"/>
                <a:gd name="T5" fmla="*/ 4 h 28"/>
                <a:gd name="T6" fmla="*/ 12 w 35"/>
                <a:gd name="T7" fmla="*/ 4 h 28"/>
                <a:gd name="T8" fmla="*/ 1 w 35"/>
                <a:gd name="T9" fmla="*/ 23 h 28"/>
              </a:gdLst>
              <a:ahLst/>
              <a:cxnLst>
                <a:cxn ang="0">
                  <a:pos x="T0" y="T1"/>
                </a:cxn>
                <a:cxn ang="0">
                  <a:pos x="T2" y="T3"/>
                </a:cxn>
                <a:cxn ang="0">
                  <a:pos x="T4" y="T5"/>
                </a:cxn>
                <a:cxn ang="0">
                  <a:pos x="T6" y="T7"/>
                </a:cxn>
                <a:cxn ang="0">
                  <a:pos x="T8" y="T9"/>
                </a:cxn>
              </a:cxnLst>
              <a:rect l="0" t="0" r="r" b="b"/>
              <a:pathLst>
                <a:path w="35" h="28">
                  <a:moveTo>
                    <a:pt x="1" y="23"/>
                  </a:moveTo>
                  <a:cubicBezTo>
                    <a:pt x="6" y="28"/>
                    <a:pt x="17" y="27"/>
                    <a:pt x="23" y="24"/>
                  </a:cubicBezTo>
                  <a:cubicBezTo>
                    <a:pt x="29" y="20"/>
                    <a:pt x="35" y="12"/>
                    <a:pt x="34" y="4"/>
                  </a:cubicBezTo>
                  <a:cubicBezTo>
                    <a:pt x="29" y="0"/>
                    <a:pt x="18" y="1"/>
                    <a:pt x="12" y="4"/>
                  </a:cubicBezTo>
                  <a:cubicBezTo>
                    <a:pt x="6" y="8"/>
                    <a:pt x="0" y="16"/>
                    <a:pt x="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39" name="Freeform 121">
              <a:extLst>
                <a:ext uri="{FF2B5EF4-FFF2-40B4-BE49-F238E27FC236}">
                  <a16:creationId xmlns:a16="http://schemas.microsoft.com/office/drawing/2014/main" id="{5C87B239-7D49-42A3-834D-C4F4150BF39C}"/>
                </a:ext>
              </a:extLst>
            </p:cNvPr>
            <p:cNvSpPr>
              <a:spLocks/>
            </p:cNvSpPr>
            <p:nvPr/>
          </p:nvSpPr>
          <p:spPr bwMode="auto">
            <a:xfrm>
              <a:off x="6559412" y="3549494"/>
              <a:ext cx="69558" cy="55874"/>
            </a:xfrm>
            <a:custGeom>
              <a:avLst/>
              <a:gdLst>
                <a:gd name="T0" fmla="*/ 23 w 35"/>
                <a:gd name="T1" fmla="*/ 24 h 28"/>
                <a:gd name="T2" fmla="*/ 34 w 35"/>
                <a:gd name="T3" fmla="*/ 5 h 28"/>
                <a:gd name="T4" fmla="*/ 12 w 35"/>
                <a:gd name="T5" fmla="*/ 4 h 28"/>
                <a:gd name="T6" fmla="*/ 1 w 35"/>
                <a:gd name="T7" fmla="*/ 23 h 28"/>
                <a:gd name="T8" fmla="*/ 23 w 35"/>
                <a:gd name="T9" fmla="*/ 24 h 28"/>
              </a:gdLst>
              <a:ahLst/>
              <a:cxnLst>
                <a:cxn ang="0">
                  <a:pos x="T0" y="T1"/>
                </a:cxn>
                <a:cxn ang="0">
                  <a:pos x="T2" y="T3"/>
                </a:cxn>
                <a:cxn ang="0">
                  <a:pos x="T4" y="T5"/>
                </a:cxn>
                <a:cxn ang="0">
                  <a:pos x="T6" y="T7"/>
                </a:cxn>
                <a:cxn ang="0">
                  <a:pos x="T8" y="T9"/>
                </a:cxn>
              </a:cxnLst>
              <a:rect l="0" t="0" r="r" b="b"/>
              <a:pathLst>
                <a:path w="35" h="28">
                  <a:moveTo>
                    <a:pt x="23" y="24"/>
                  </a:moveTo>
                  <a:cubicBezTo>
                    <a:pt x="29" y="20"/>
                    <a:pt x="35" y="12"/>
                    <a:pt x="34" y="5"/>
                  </a:cubicBezTo>
                  <a:cubicBezTo>
                    <a:pt x="29" y="0"/>
                    <a:pt x="18" y="1"/>
                    <a:pt x="12" y="4"/>
                  </a:cubicBezTo>
                  <a:cubicBezTo>
                    <a:pt x="6" y="8"/>
                    <a:pt x="0" y="16"/>
                    <a:pt x="1" y="23"/>
                  </a:cubicBezTo>
                  <a:cubicBezTo>
                    <a:pt x="6" y="28"/>
                    <a:pt x="17" y="27"/>
                    <a:pt x="2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40" name="Freeform 122">
              <a:extLst>
                <a:ext uri="{FF2B5EF4-FFF2-40B4-BE49-F238E27FC236}">
                  <a16:creationId xmlns:a16="http://schemas.microsoft.com/office/drawing/2014/main" id="{76A40813-CAFD-49F0-A91B-B0D807CFE9B9}"/>
                </a:ext>
              </a:extLst>
            </p:cNvPr>
            <p:cNvSpPr>
              <a:spLocks/>
            </p:cNvSpPr>
            <p:nvPr/>
          </p:nvSpPr>
          <p:spPr bwMode="auto">
            <a:xfrm>
              <a:off x="6470469" y="3494760"/>
              <a:ext cx="71838" cy="54734"/>
            </a:xfrm>
            <a:custGeom>
              <a:avLst/>
              <a:gdLst>
                <a:gd name="T0" fmla="*/ 13 w 36"/>
                <a:gd name="T1" fmla="*/ 24 h 28"/>
                <a:gd name="T2" fmla="*/ 35 w 36"/>
                <a:gd name="T3" fmla="*/ 23 h 28"/>
                <a:gd name="T4" fmla="*/ 24 w 36"/>
                <a:gd name="T5" fmla="*/ 4 h 28"/>
                <a:gd name="T6" fmla="*/ 1 w 36"/>
                <a:gd name="T7" fmla="*/ 4 h 28"/>
                <a:gd name="T8" fmla="*/ 13 w 36"/>
                <a:gd name="T9" fmla="*/ 24 h 28"/>
              </a:gdLst>
              <a:ahLst/>
              <a:cxnLst>
                <a:cxn ang="0">
                  <a:pos x="T0" y="T1"/>
                </a:cxn>
                <a:cxn ang="0">
                  <a:pos x="T2" y="T3"/>
                </a:cxn>
                <a:cxn ang="0">
                  <a:pos x="T4" y="T5"/>
                </a:cxn>
                <a:cxn ang="0">
                  <a:pos x="T6" y="T7"/>
                </a:cxn>
                <a:cxn ang="0">
                  <a:pos x="T8" y="T9"/>
                </a:cxn>
              </a:cxnLst>
              <a:rect l="0" t="0" r="r" b="b"/>
              <a:pathLst>
                <a:path w="36" h="28">
                  <a:moveTo>
                    <a:pt x="13" y="24"/>
                  </a:moveTo>
                  <a:cubicBezTo>
                    <a:pt x="19" y="27"/>
                    <a:pt x="29" y="28"/>
                    <a:pt x="35" y="23"/>
                  </a:cubicBezTo>
                  <a:cubicBezTo>
                    <a:pt x="36" y="16"/>
                    <a:pt x="30" y="8"/>
                    <a:pt x="24" y="4"/>
                  </a:cubicBezTo>
                  <a:cubicBezTo>
                    <a:pt x="18" y="1"/>
                    <a:pt x="7" y="0"/>
                    <a:pt x="1" y="4"/>
                  </a:cubicBezTo>
                  <a:cubicBezTo>
                    <a:pt x="0" y="12"/>
                    <a:pt x="7" y="20"/>
                    <a:pt x="1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41" name="Freeform 123">
              <a:extLst>
                <a:ext uri="{FF2B5EF4-FFF2-40B4-BE49-F238E27FC236}">
                  <a16:creationId xmlns:a16="http://schemas.microsoft.com/office/drawing/2014/main" id="{2B2A0D11-A3A6-4447-979E-F6E97140D810}"/>
                </a:ext>
              </a:extLst>
            </p:cNvPr>
            <p:cNvSpPr>
              <a:spLocks/>
            </p:cNvSpPr>
            <p:nvPr/>
          </p:nvSpPr>
          <p:spPr bwMode="auto">
            <a:xfrm>
              <a:off x="6470469" y="3549494"/>
              <a:ext cx="71838" cy="55874"/>
            </a:xfrm>
            <a:custGeom>
              <a:avLst/>
              <a:gdLst>
                <a:gd name="T0" fmla="*/ 13 w 36"/>
                <a:gd name="T1" fmla="*/ 24 h 28"/>
                <a:gd name="T2" fmla="*/ 35 w 36"/>
                <a:gd name="T3" fmla="*/ 23 h 28"/>
                <a:gd name="T4" fmla="*/ 24 w 36"/>
                <a:gd name="T5" fmla="*/ 4 h 28"/>
                <a:gd name="T6" fmla="*/ 1 w 36"/>
                <a:gd name="T7" fmla="*/ 5 h 28"/>
                <a:gd name="T8" fmla="*/ 13 w 36"/>
                <a:gd name="T9" fmla="*/ 24 h 28"/>
              </a:gdLst>
              <a:ahLst/>
              <a:cxnLst>
                <a:cxn ang="0">
                  <a:pos x="T0" y="T1"/>
                </a:cxn>
                <a:cxn ang="0">
                  <a:pos x="T2" y="T3"/>
                </a:cxn>
                <a:cxn ang="0">
                  <a:pos x="T4" y="T5"/>
                </a:cxn>
                <a:cxn ang="0">
                  <a:pos x="T6" y="T7"/>
                </a:cxn>
                <a:cxn ang="0">
                  <a:pos x="T8" y="T9"/>
                </a:cxn>
              </a:cxnLst>
              <a:rect l="0" t="0" r="r" b="b"/>
              <a:pathLst>
                <a:path w="36" h="28">
                  <a:moveTo>
                    <a:pt x="13" y="24"/>
                  </a:moveTo>
                  <a:cubicBezTo>
                    <a:pt x="19" y="27"/>
                    <a:pt x="29" y="28"/>
                    <a:pt x="35" y="23"/>
                  </a:cubicBezTo>
                  <a:cubicBezTo>
                    <a:pt x="36" y="16"/>
                    <a:pt x="30" y="8"/>
                    <a:pt x="24" y="4"/>
                  </a:cubicBezTo>
                  <a:cubicBezTo>
                    <a:pt x="18" y="1"/>
                    <a:pt x="7" y="0"/>
                    <a:pt x="1" y="5"/>
                  </a:cubicBezTo>
                  <a:cubicBezTo>
                    <a:pt x="0" y="12"/>
                    <a:pt x="7" y="20"/>
                    <a:pt x="1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42" name="Freeform 124">
              <a:extLst>
                <a:ext uri="{FF2B5EF4-FFF2-40B4-BE49-F238E27FC236}">
                  <a16:creationId xmlns:a16="http://schemas.microsoft.com/office/drawing/2014/main" id="{623B7FFC-A875-41A2-9E65-DE2D3F01C1B6}"/>
                </a:ext>
              </a:extLst>
            </p:cNvPr>
            <p:cNvSpPr>
              <a:spLocks/>
            </p:cNvSpPr>
            <p:nvPr/>
          </p:nvSpPr>
          <p:spPr bwMode="auto">
            <a:xfrm>
              <a:off x="6545728" y="3530109"/>
              <a:ext cx="7982" cy="88942"/>
            </a:xfrm>
            <a:custGeom>
              <a:avLst/>
              <a:gdLst>
                <a:gd name="T0" fmla="*/ 0 w 4"/>
                <a:gd name="T1" fmla="*/ 1 h 45"/>
                <a:gd name="T2" fmla="*/ 0 w 4"/>
                <a:gd name="T3" fmla="*/ 44 h 45"/>
                <a:gd name="T4" fmla="*/ 2 w 4"/>
                <a:gd name="T5" fmla="*/ 45 h 45"/>
                <a:gd name="T6" fmla="*/ 4 w 4"/>
                <a:gd name="T7" fmla="*/ 44 h 45"/>
                <a:gd name="T8" fmla="*/ 4 w 4"/>
                <a:gd name="T9" fmla="*/ 1 h 45"/>
                <a:gd name="T10" fmla="*/ 2 w 4"/>
                <a:gd name="T11" fmla="*/ 0 h 45"/>
                <a:gd name="T12" fmla="*/ 0 w 4"/>
                <a:gd name="T13" fmla="*/ 1 h 45"/>
              </a:gdLst>
              <a:ahLst/>
              <a:cxnLst>
                <a:cxn ang="0">
                  <a:pos x="T0" y="T1"/>
                </a:cxn>
                <a:cxn ang="0">
                  <a:pos x="T2" y="T3"/>
                </a:cxn>
                <a:cxn ang="0">
                  <a:pos x="T4" y="T5"/>
                </a:cxn>
                <a:cxn ang="0">
                  <a:pos x="T6" y="T7"/>
                </a:cxn>
                <a:cxn ang="0">
                  <a:pos x="T8" y="T9"/>
                </a:cxn>
                <a:cxn ang="0">
                  <a:pos x="T10" y="T11"/>
                </a:cxn>
                <a:cxn ang="0">
                  <a:pos x="T12" y="T13"/>
                </a:cxn>
              </a:cxnLst>
              <a:rect l="0" t="0" r="r" b="b"/>
              <a:pathLst>
                <a:path w="4" h="45">
                  <a:moveTo>
                    <a:pt x="0" y="1"/>
                  </a:moveTo>
                  <a:cubicBezTo>
                    <a:pt x="0" y="44"/>
                    <a:pt x="0" y="44"/>
                    <a:pt x="0" y="44"/>
                  </a:cubicBezTo>
                  <a:cubicBezTo>
                    <a:pt x="0" y="44"/>
                    <a:pt x="1" y="45"/>
                    <a:pt x="2" y="45"/>
                  </a:cubicBezTo>
                  <a:cubicBezTo>
                    <a:pt x="4" y="45"/>
                    <a:pt x="4" y="44"/>
                    <a:pt x="4" y="44"/>
                  </a:cubicBezTo>
                  <a:cubicBezTo>
                    <a:pt x="4" y="1"/>
                    <a:pt x="4" y="1"/>
                    <a:pt x="4" y="1"/>
                  </a:cubicBezTo>
                  <a:cubicBezTo>
                    <a:pt x="4" y="1"/>
                    <a:pt x="4" y="0"/>
                    <a:pt x="2"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43" name="Freeform 125">
              <a:extLst>
                <a:ext uri="{FF2B5EF4-FFF2-40B4-BE49-F238E27FC236}">
                  <a16:creationId xmlns:a16="http://schemas.microsoft.com/office/drawing/2014/main" id="{DD08D3CF-CBA3-4B9F-8421-1450338BB69D}"/>
                </a:ext>
              </a:extLst>
            </p:cNvPr>
            <p:cNvSpPr>
              <a:spLocks/>
            </p:cNvSpPr>
            <p:nvPr/>
          </p:nvSpPr>
          <p:spPr bwMode="auto">
            <a:xfrm>
              <a:off x="5561660" y="4038678"/>
              <a:ext cx="104906" cy="95784"/>
            </a:xfrm>
            <a:custGeom>
              <a:avLst/>
              <a:gdLst>
                <a:gd name="T0" fmla="*/ 6 w 53"/>
                <a:gd name="T1" fmla="*/ 5 h 48"/>
                <a:gd name="T2" fmla="*/ 1 w 53"/>
                <a:gd name="T3" fmla="*/ 14 h 48"/>
                <a:gd name="T4" fmla="*/ 0 w 53"/>
                <a:gd name="T5" fmla="*/ 17 h 48"/>
                <a:gd name="T6" fmla="*/ 0 w 53"/>
                <a:gd name="T7" fmla="*/ 17 h 48"/>
                <a:gd name="T8" fmla="*/ 0 w 53"/>
                <a:gd name="T9" fmla="*/ 20 h 48"/>
                <a:gd name="T10" fmla="*/ 0 w 53"/>
                <a:gd name="T11" fmla="*/ 22 h 48"/>
                <a:gd name="T12" fmla="*/ 2 w 53"/>
                <a:gd name="T13" fmla="*/ 31 h 48"/>
                <a:gd name="T14" fmla="*/ 8 w 53"/>
                <a:gd name="T15" fmla="*/ 42 h 48"/>
                <a:gd name="T16" fmla="*/ 8 w 53"/>
                <a:gd name="T17" fmla="*/ 42 h 48"/>
                <a:gd name="T18" fmla="*/ 12 w 53"/>
                <a:gd name="T19" fmla="*/ 46 h 48"/>
                <a:gd name="T20" fmla="*/ 13 w 53"/>
                <a:gd name="T21" fmla="*/ 46 h 48"/>
                <a:gd name="T22" fmla="*/ 19 w 53"/>
                <a:gd name="T23" fmla="*/ 47 h 48"/>
                <a:gd name="T24" fmla="*/ 19 w 53"/>
                <a:gd name="T25" fmla="*/ 47 h 48"/>
                <a:gd name="T26" fmla="*/ 22 w 53"/>
                <a:gd name="T27" fmla="*/ 46 h 48"/>
                <a:gd name="T28" fmla="*/ 23 w 53"/>
                <a:gd name="T29" fmla="*/ 45 h 48"/>
                <a:gd name="T30" fmla="*/ 27 w 53"/>
                <a:gd name="T31" fmla="*/ 45 h 48"/>
                <a:gd name="T32" fmla="*/ 27 w 53"/>
                <a:gd name="T33" fmla="*/ 45 h 48"/>
                <a:gd name="T34" fmla="*/ 30 w 53"/>
                <a:gd name="T35" fmla="*/ 45 h 48"/>
                <a:gd name="T36" fmla="*/ 32 w 53"/>
                <a:gd name="T37" fmla="*/ 46 h 48"/>
                <a:gd name="T38" fmla="*/ 35 w 53"/>
                <a:gd name="T39" fmla="*/ 47 h 48"/>
                <a:gd name="T40" fmla="*/ 35 w 53"/>
                <a:gd name="T41" fmla="*/ 47 h 48"/>
                <a:gd name="T42" fmla="*/ 41 w 53"/>
                <a:gd name="T43" fmla="*/ 46 h 48"/>
                <a:gd name="T44" fmla="*/ 42 w 53"/>
                <a:gd name="T45" fmla="*/ 46 h 48"/>
                <a:gd name="T46" fmla="*/ 45 w 53"/>
                <a:gd name="T47" fmla="*/ 42 h 48"/>
                <a:gd name="T48" fmla="*/ 46 w 53"/>
                <a:gd name="T49" fmla="*/ 42 h 48"/>
                <a:gd name="T50" fmla="*/ 51 w 53"/>
                <a:gd name="T51" fmla="*/ 31 h 48"/>
                <a:gd name="T52" fmla="*/ 53 w 53"/>
                <a:gd name="T53" fmla="*/ 22 h 48"/>
                <a:gd name="T54" fmla="*/ 53 w 53"/>
                <a:gd name="T55" fmla="*/ 20 h 48"/>
                <a:gd name="T56" fmla="*/ 53 w 53"/>
                <a:gd name="T57" fmla="*/ 17 h 48"/>
                <a:gd name="T58" fmla="*/ 53 w 53"/>
                <a:gd name="T59" fmla="*/ 17 h 48"/>
                <a:gd name="T60" fmla="*/ 53 w 53"/>
                <a:gd name="T61" fmla="*/ 14 h 48"/>
                <a:gd name="T62" fmla="*/ 48 w 53"/>
                <a:gd name="T63" fmla="*/ 5 h 48"/>
                <a:gd name="T64" fmla="*/ 47 w 53"/>
                <a:gd name="T65" fmla="*/ 3 h 48"/>
                <a:gd name="T66" fmla="*/ 39 w 53"/>
                <a:gd name="T67" fmla="*/ 0 h 48"/>
                <a:gd name="T68" fmla="*/ 31 w 53"/>
                <a:gd name="T69" fmla="*/ 1 h 48"/>
                <a:gd name="T70" fmla="*/ 27 w 53"/>
                <a:gd name="T71" fmla="*/ 3 h 48"/>
                <a:gd name="T72" fmla="*/ 23 w 53"/>
                <a:gd name="T73" fmla="*/ 1 h 48"/>
                <a:gd name="T74" fmla="*/ 14 w 53"/>
                <a:gd name="T75" fmla="*/ 0 h 48"/>
                <a:gd name="T76" fmla="*/ 7 w 53"/>
                <a:gd name="T77" fmla="*/ 3 h 48"/>
                <a:gd name="T78" fmla="*/ 6 w 53"/>
                <a:gd name="T79"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 h="48">
                  <a:moveTo>
                    <a:pt x="6" y="5"/>
                  </a:moveTo>
                  <a:cubicBezTo>
                    <a:pt x="3" y="7"/>
                    <a:pt x="1" y="11"/>
                    <a:pt x="1" y="14"/>
                  </a:cubicBezTo>
                  <a:cubicBezTo>
                    <a:pt x="0" y="15"/>
                    <a:pt x="0" y="16"/>
                    <a:pt x="0" y="17"/>
                  </a:cubicBezTo>
                  <a:cubicBezTo>
                    <a:pt x="0" y="17"/>
                    <a:pt x="0" y="17"/>
                    <a:pt x="0" y="17"/>
                  </a:cubicBezTo>
                  <a:cubicBezTo>
                    <a:pt x="0" y="18"/>
                    <a:pt x="0" y="19"/>
                    <a:pt x="0" y="20"/>
                  </a:cubicBezTo>
                  <a:cubicBezTo>
                    <a:pt x="0" y="21"/>
                    <a:pt x="0" y="22"/>
                    <a:pt x="0" y="22"/>
                  </a:cubicBezTo>
                  <a:cubicBezTo>
                    <a:pt x="1" y="25"/>
                    <a:pt x="1" y="28"/>
                    <a:pt x="2" y="31"/>
                  </a:cubicBezTo>
                  <a:cubicBezTo>
                    <a:pt x="4" y="35"/>
                    <a:pt x="6" y="38"/>
                    <a:pt x="8" y="42"/>
                  </a:cubicBezTo>
                  <a:cubicBezTo>
                    <a:pt x="8" y="42"/>
                    <a:pt x="8" y="42"/>
                    <a:pt x="8" y="42"/>
                  </a:cubicBezTo>
                  <a:cubicBezTo>
                    <a:pt x="9" y="43"/>
                    <a:pt x="11" y="45"/>
                    <a:pt x="12" y="46"/>
                  </a:cubicBezTo>
                  <a:cubicBezTo>
                    <a:pt x="12" y="46"/>
                    <a:pt x="13" y="46"/>
                    <a:pt x="13" y="46"/>
                  </a:cubicBezTo>
                  <a:cubicBezTo>
                    <a:pt x="15" y="48"/>
                    <a:pt x="17" y="48"/>
                    <a:pt x="19" y="47"/>
                  </a:cubicBezTo>
                  <a:cubicBezTo>
                    <a:pt x="19" y="47"/>
                    <a:pt x="19" y="47"/>
                    <a:pt x="19" y="47"/>
                  </a:cubicBezTo>
                  <a:cubicBezTo>
                    <a:pt x="20" y="47"/>
                    <a:pt x="21" y="46"/>
                    <a:pt x="22" y="46"/>
                  </a:cubicBezTo>
                  <a:cubicBezTo>
                    <a:pt x="22" y="46"/>
                    <a:pt x="23" y="46"/>
                    <a:pt x="23" y="45"/>
                  </a:cubicBezTo>
                  <a:cubicBezTo>
                    <a:pt x="25" y="45"/>
                    <a:pt x="27" y="45"/>
                    <a:pt x="27" y="45"/>
                  </a:cubicBezTo>
                  <a:cubicBezTo>
                    <a:pt x="27" y="45"/>
                    <a:pt x="27" y="45"/>
                    <a:pt x="27" y="45"/>
                  </a:cubicBezTo>
                  <a:cubicBezTo>
                    <a:pt x="28" y="45"/>
                    <a:pt x="29" y="45"/>
                    <a:pt x="30" y="45"/>
                  </a:cubicBezTo>
                  <a:cubicBezTo>
                    <a:pt x="31" y="46"/>
                    <a:pt x="31" y="46"/>
                    <a:pt x="32" y="46"/>
                  </a:cubicBezTo>
                  <a:cubicBezTo>
                    <a:pt x="33" y="46"/>
                    <a:pt x="34" y="47"/>
                    <a:pt x="35" y="47"/>
                  </a:cubicBezTo>
                  <a:cubicBezTo>
                    <a:pt x="35" y="47"/>
                    <a:pt x="35" y="47"/>
                    <a:pt x="35" y="47"/>
                  </a:cubicBezTo>
                  <a:cubicBezTo>
                    <a:pt x="37" y="48"/>
                    <a:pt x="39" y="48"/>
                    <a:pt x="41" y="46"/>
                  </a:cubicBezTo>
                  <a:cubicBezTo>
                    <a:pt x="41" y="46"/>
                    <a:pt x="41" y="46"/>
                    <a:pt x="42" y="46"/>
                  </a:cubicBezTo>
                  <a:cubicBezTo>
                    <a:pt x="43" y="45"/>
                    <a:pt x="44" y="43"/>
                    <a:pt x="45" y="42"/>
                  </a:cubicBezTo>
                  <a:cubicBezTo>
                    <a:pt x="45" y="42"/>
                    <a:pt x="45" y="42"/>
                    <a:pt x="46" y="42"/>
                  </a:cubicBezTo>
                  <a:cubicBezTo>
                    <a:pt x="48" y="38"/>
                    <a:pt x="50" y="35"/>
                    <a:pt x="51" y="31"/>
                  </a:cubicBezTo>
                  <a:cubicBezTo>
                    <a:pt x="52" y="28"/>
                    <a:pt x="53" y="25"/>
                    <a:pt x="53" y="22"/>
                  </a:cubicBezTo>
                  <a:cubicBezTo>
                    <a:pt x="53" y="22"/>
                    <a:pt x="53" y="21"/>
                    <a:pt x="53" y="20"/>
                  </a:cubicBezTo>
                  <a:cubicBezTo>
                    <a:pt x="53" y="19"/>
                    <a:pt x="53" y="18"/>
                    <a:pt x="53" y="17"/>
                  </a:cubicBezTo>
                  <a:cubicBezTo>
                    <a:pt x="53" y="17"/>
                    <a:pt x="53" y="17"/>
                    <a:pt x="53" y="17"/>
                  </a:cubicBezTo>
                  <a:cubicBezTo>
                    <a:pt x="53" y="16"/>
                    <a:pt x="53" y="15"/>
                    <a:pt x="53" y="14"/>
                  </a:cubicBezTo>
                  <a:cubicBezTo>
                    <a:pt x="52" y="11"/>
                    <a:pt x="51" y="7"/>
                    <a:pt x="48" y="5"/>
                  </a:cubicBezTo>
                  <a:cubicBezTo>
                    <a:pt x="48" y="4"/>
                    <a:pt x="47" y="4"/>
                    <a:pt x="47" y="3"/>
                  </a:cubicBezTo>
                  <a:cubicBezTo>
                    <a:pt x="45" y="2"/>
                    <a:pt x="42" y="1"/>
                    <a:pt x="39" y="0"/>
                  </a:cubicBezTo>
                  <a:cubicBezTo>
                    <a:pt x="36" y="0"/>
                    <a:pt x="34" y="0"/>
                    <a:pt x="31" y="1"/>
                  </a:cubicBezTo>
                  <a:cubicBezTo>
                    <a:pt x="30" y="2"/>
                    <a:pt x="27" y="3"/>
                    <a:pt x="27" y="3"/>
                  </a:cubicBezTo>
                  <a:cubicBezTo>
                    <a:pt x="27" y="3"/>
                    <a:pt x="24" y="2"/>
                    <a:pt x="23" y="1"/>
                  </a:cubicBezTo>
                  <a:cubicBezTo>
                    <a:pt x="20" y="0"/>
                    <a:pt x="17" y="0"/>
                    <a:pt x="14" y="0"/>
                  </a:cubicBezTo>
                  <a:cubicBezTo>
                    <a:pt x="11" y="1"/>
                    <a:pt x="9" y="2"/>
                    <a:pt x="7" y="3"/>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44" name="Freeform 126">
              <a:extLst>
                <a:ext uri="{FF2B5EF4-FFF2-40B4-BE49-F238E27FC236}">
                  <a16:creationId xmlns:a16="http://schemas.microsoft.com/office/drawing/2014/main" id="{0A1283AD-A1BF-4F16-BDA9-ACCD5B625B84}"/>
                </a:ext>
              </a:extLst>
            </p:cNvPr>
            <p:cNvSpPr>
              <a:spLocks/>
            </p:cNvSpPr>
            <p:nvPr/>
          </p:nvSpPr>
          <p:spPr bwMode="auto">
            <a:xfrm>
              <a:off x="5589027" y="4009030"/>
              <a:ext cx="26227" cy="29647"/>
            </a:xfrm>
            <a:custGeom>
              <a:avLst/>
              <a:gdLst>
                <a:gd name="T0" fmla="*/ 4 w 13"/>
                <a:gd name="T1" fmla="*/ 11 h 15"/>
                <a:gd name="T2" fmla="*/ 9 w 13"/>
                <a:gd name="T3" fmla="*/ 14 h 15"/>
                <a:gd name="T4" fmla="*/ 12 w 13"/>
                <a:gd name="T5" fmla="*/ 14 h 15"/>
                <a:gd name="T6" fmla="*/ 13 w 13"/>
                <a:gd name="T7" fmla="*/ 14 h 15"/>
                <a:gd name="T8" fmla="*/ 10 w 13"/>
                <a:gd name="T9" fmla="*/ 6 h 15"/>
                <a:gd name="T10" fmla="*/ 1 w 13"/>
                <a:gd name="T11" fmla="*/ 0 h 15"/>
                <a:gd name="T12" fmla="*/ 1 w 13"/>
                <a:gd name="T13" fmla="*/ 0 h 15"/>
                <a:gd name="T14" fmla="*/ 0 w 13"/>
                <a:gd name="T15" fmla="*/ 0 h 15"/>
                <a:gd name="T16" fmla="*/ 0 w 13"/>
                <a:gd name="T17" fmla="*/ 4 h 15"/>
                <a:gd name="T18" fmla="*/ 4 w 13"/>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4" y="11"/>
                  </a:moveTo>
                  <a:cubicBezTo>
                    <a:pt x="6" y="12"/>
                    <a:pt x="7" y="14"/>
                    <a:pt x="9" y="14"/>
                  </a:cubicBezTo>
                  <a:cubicBezTo>
                    <a:pt x="10" y="14"/>
                    <a:pt x="11" y="15"/>
                    <a:pt x="12" y="14"/>
                  </a:cubicBezTo>
                  <a:cubicBezTo>
                    <a:pt x="13" y="14"/>
                    <a:pt x="13" y="14"/>
                    <a:pt x="13" y="14"/>
                  </a:cubicBezTo>
                  <a:cubicBezTo>
                    <a:pt x="13" y="11"/>
                    <a:pt x="12" y="8"/>
                    <a:pt x="10" y="6"/>
                  </a:cubicBezTo>
                  <a:cubicBezTo>
                    <a:pt x="8" y="3"/>
                    <a:pt x="5" y="1"/>
                    <a:pt x="1" y="0"/>
                  </a:cubicBezTo>
                  <a:cubicBezTo>
                    <a:pt x="1" y="0"/>
                    <a:pt x="1" y="0"/>
                    <a:pt x="1" y="0"/>
                  </a:cubicBezTo>
                  <a:cubicBezTo>
                    <a:pt x="1" y="0"/>
                    <a:pt x="0" y="0"/>
                    <a:pt x="0" y="0"/>
                  </a:cubicBezTo>
                  <a:cubicBezTo>
                    <a:pt x="0" y="1"/>
                    <a:pt x="0" y="2"/>
                    <a:pt x="0" y="4"/>
                  </a:cubicBezTo>
                  <a:cubicBezTo>
                    <a:pt x="1" y="6"/>
                    <a:pt x="2" y="9"/>
                    <a:pt x="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2D050"/>
                </a:solidFill>
              </a:endParaRPr>
            </a:p>
          </p:txBody>
        </p:sp>
      </p:grpSp>
      <p:grpSp>
        <p:nvGrpSpPr>
          <p:cNvPr id="145" name="组合 1">
            <a:extLst>
              <a:ext uri="{FF2B5EF4-FFF2-40B4-BE49-F238E27FC236}">
                <a16:creationId xmlns:a16="http://schemas.microsoft.com/office/drawing/2014/main" id="{DF535F17-9E3D-4BAF-9511-BE6CC67FA089}"/>
              </a:ext>
            </a:extLst>
          </p:cNvPr>
          <p:cNvGrpSpPr/>
          <p:nvPr/>
        </p:nvGrpSpPr>
        <p:grpSpPr>
          <a:xfrm>
            <a:off x="8058036" y="5031650"/>
            <a:ext cx="805804" cy="787388"/>
            <a:chOff x="3868719" y="1776670"/>
            <a:chExt cx="2628619" cy="2628031"/>
          </a:xfrm>
        </p:grpSpPr>
        <p:sp>
          <p:nvSpPr>
            <p:cNvPr id="146" name="Freeform 4">
              <a:extLst>
                <a:ext uri="{FF2B5EF4-FFF2-40B4-BE49-F238E27FC236}">
                  <a16:creationId xmlns:a16="http://schemas.microsoft.com/office/drawing/2014/main" id="{7B7A66AD-8828-48C1-8A60-1BC461C16378}"/>
                </a:ext>
              </a:extLst>
            </p:cNvPr>
            <p:cNvSpPr>
              <a:spLocks/>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AED30B"/>
            </a:solidFill>
            <a:ln w="3175" cap="flat" cmpd="sng" algn="ctr">
              <a:solidFill>
                <a:srgbClr val="AED30B"/>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77253">
                <a:lnSpc>
                  <a:spcPct val="120000"/>
                </a:lnSpc>
                <a:spcBef>
                  <a:spcPts val="445"/>
                </a:spcBef>
                <a:spcAft>
                  <a:spcPts val="445"/>
                </a:spcAft>
                <a:defRPr/>
              </a:pPr>
              <a:endParaRPr lang="en-US" sz="2000" kern="0" dirty="0">
                <a:solidFill>
                  <a:srgbClr val="5A5959"/>
                </a:solidFill>
                <a:latin typeface="微软雅黑" pitchFamily="34" charset="-122"/>
                <a:ea typeface="微软雅黑" pitchFamily="34" charset="-122"/>
              </a:endParaRPr>
            </a:p>
          </p:txBody>
        </p:sp>
        <p:sp>
          <p:nvSpPr>
            <p:cNvPr id="147" name="Oval 5">
              <a:extLst>
                <a:ext uri="{FF2B5EF4-FFF2-40B4-BE49-F238E27FC236}">
                  <a16:creationId xmlns:a16="http://schemas.microsoft.com/office/drawing/2014/main" id="{402417D1-40B3-4080-A892-91EDDD63DD82}"/>
                </a:ext>
              </a:extLst>
            </p:cNvPr>
            <p:cNvSpPr>
              <a:spLocks noChangeArrowheads="1"/>
            </p:cNvSpPr>
            <p:nvPr/>
          </p:nvSpPr>
          <p:spPr bwMode="auto">
            <a:xfrm>
              <a:off x="4318207" y="2199508"/>
              <a:ext cx="1821869" cy="1826803"/>
            </a:xfrm>
            <a:prstGeom prst="ellipse">
              <a:avLst/>
            </a:prstGeom>
            <a:solidFill>
              <a:srgbClr val="C9D033"/>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7253">
                <a:defRPr/>
              </a:pPr>
              <a:endParaRPr lang="en-US" kern="0" dirty="0">
                <a:solidFill>
                  <a:srgbClr val="5A5959"/>
                </a:solidFill>
                <a:latin typeface="微软雅黑" pitchFamily="34" charset="-122"/>
                <a:ea typeface="微软雅黑" pitchFamily="34" charset="-122"/>
              </a:endParaRPr>
            </a:p>
          </p:txBody>
        </p:sp>
      </p:grpSp>
      <p:grpSp>
        <p:nvGrpSpPr>
          <p:cNvPr id="148" name="组合 4">
            <a:extLst>
              <a:ext uri="{FF2B5EF4-FFF2-40B4-BE49-F238E27FC236}">
                <a16:creationId xmlns:a16="http://schemas.microsoft.com/office/drawing/2014/main" id="{9E7B87C4-9572-4B09-A72A-2ED893DBC91D}"/>
              </a:ext>
            </a:extLst>
          </p:cNvPr>
          <p:cNvGrpSpPr/>
          <p:nvPr/>
        </p:nvGrpSpPr>
        <p:grpSpPr>
          <a:xfrm>
            <a:off x="1154080" y="5380015"/>
            <a:ext cx="549380" cy="536300"/>
            <a:chOff x="6012485" y="1170407"/>
            <a:chExt cx="1487948" cy="1487615"/>
          </a:xfrm>
        </p:grpSpPr>
        <p:sp>
          <p:nvSpPr>
            <p:cNvPr id="149" name="Freeform 6">
              <a:extLst>
                <a:ext uri="{FF2B5EF4-FFF2-40B4-BE49-F238E27FC236}">
                  <a16:creationId xmlns:a16="http://schemas.microsoft.com/office/drawing/2014/main" id="{A29D1A31-274F-4B65-8064-0A013152AFF6}"/>
                </a:ext>
              </a:extLst>
            </p:cNvPr>
            <p:cNvSpPr>
              <a:spLocks/>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AED30B"/>
            </a:solidFill>
            <a:ln w="3175" cap="flat" cmpd="sng" algn="ctr">
              <a:solidFill>
                <a:srgbClr val="AED30B"/>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77253">
                <a:lnSpc>
                  <a:spcPct val="120000"/>
                </a:lnSpc>
                <a:spcBef>
                  <a:spcPts val="445"/>
                </a:spcBef>
                <a:spcAft>
                  <a:spcPts val="445"/>
                </a:spcAft>
                <a:defRPr/>
              </a:pPr>
              <a:endParaRPr lang="en-US" sz="2000" kern="0" dirty="0">
                <a:solidFill>
                  <a:srgbClr val="5A5959"/>
                </a:solidFill>
                <a:latin typeface="微软雅黑" pitchFamily="34" charset="-122"/>
                <a:ea typeface="微软雅黑" pitchFamily="34" charset="-122"/>
              </a:endParaRPr>
            </a:p>
          </p:txBody>
        </p:sp>
        <p:sp>
          <p:nvSpPr>
            <p:cNvPr id="150" name="Oval 7">
              <a:extLst>
                <a:ext uri="{FF2B5EF4-FFF2-40B4-BE49-F238E27FC236}">
                  <a16:creationId xmlns:a16="http://schemas.microsoft.com/office/drawing/2014/main" id="{25F5036A-4537-4CB0-AD41-684E12907118}"/>
                </a:ext>
              </a:extLst>
            </p:cNvPr>
            <p:cNvSpPr>
              <a:spLocks noChangeArrowheads="1"/>
            </p:cNvSpPr>
            <p:nvPr/>
          </p:nvSpPr>
          <p:spPr bwMode="auto">
            <a:xfrm>
              <a:off x="6335813" y="1468198"/>
              <a:ext cx="931350" cy="892035"/>
            </a:xfrm>
            <a:prstGeom prst="ellipse">
              <a:avLst/>
            </a:prstGeom>
            <a:solidFill>
              <a:srgbClr val="C9D033"/>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zh-CN" sz="900" kern="0" dirty="0">
                <a:solidFill>
                  <a:srgbClr val="5A5959"/>
                </a:solidFill>
                <a:latin typeface="微软雅黑" pitchFamily="34" charset="-122"/>
                <a:ea typeface="微软雅黑" pitchFamily="34" charset="-122"/>
              </a:endParaRPr>
            </a:p>
          </p:txBody>
        </p:sp>
      </p:grpSp>
      <p:grpSp>
        <p:nvGrpSpPr>
          <p:cNvPr id="151" name="组合 7">
            <a:extLst>
              <a:ext uri="{FF2B5EF4-FFF2-40B4-BE49-F238E27FC236}">
                <a16:creationId xmlns:a16="http://schemas.microsoft.com/office/drawing/2014/main" id="{6BE2E56A-A462-4DC6-9810-FFC6F07BAF30}"/>
              </a:ext>
            </a:extLst>
          </p:cNvPr>
          <p:cNvGrpSpPr/>
          <p:nvPr/>
        </p:nvGrpSpPr>
        <p:grpSpPr>
          <a:xfrm>
            <a:off x="7138091" y="5407875"/>
            <a:ext cx="659227" cy="706963"/>
            <a:chOff x="2057536" y="1194444"/>
            <a:chExt cx="2075647" cy="2080525"/>
          </a:xfrm>
        </p:grpSpPr>
        <p:sp>
          <p:nvSpPr>
            <p:cNvPr id="152" name="Freeform 8">
              <a:extLst>
                <a:ext uri="{FF2B5EF4-FFF2-40B4-BE49-F238E27FC236}">
                  <a16:creationId xmlns:a16="http://schemas.microsoft.com/office/drawing/2014/main" id="{6E9654D7-6DAF-4706-9048-822180DADB7E}"/>
                </a:ext>
              </a:extLst>
            </p:cNvPr>
            <p:cNvSpPr>
              <a:spLocks/>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AED30B"/>
            </a:solidFill>
            <a:ln w="3175" cap="flat" cmpd="sng" algn="ctr">
              <a:solidFill>
                <a:srgbClr val="AED30B"/>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77253">
                <a:lnSpc>
                  <a:spcPct val="120000"/>
                </a:lnSpc>
                <a:spcBef>
                  <a:spcPts val="445"/>
                </a:spcBef>
                <a:spcAft>
                  <a:spcPts val="445"/>
                </a:spcAft>
                <a:defRPr/>
              </a:pPr>
              <a:endParaRPr lang="en-US" sz="2000" kern="0" dirty="0">
                <a:solidFill>
                  <a:srgbClr val="5A5959"/>
                </a:solidFill>
                <a:latin typeface="微软雅黑" pitchFamily="34" charset="-122"/>
                <a:ea typeface="微软雅黑" pitchFamily="34" charset="-122"/>
              </a:endParaRPr>
            </a:p>
          </p:txBody>
        </p:sp>
        <p:sp>
          <p:nvSpPr>
            <p:cNvPr id="153" name="Oval 152">
              <a:extLst>
                <a:ext uri="{FF2B5EF4-FFF2-40B4-BE49-F238E27FC236}">
                  <a16:creationId xmlns:a16="http://schemas.microsoft.com/office/drawing/2014/main" id="{62F459F1-C14C-42EA-8720-2A6D711A3C31}"/>
                </a:ext>
              </a:extLst>
            </p:cNvPr>
            <p:cNvSpPr>
              <a:spLocks noChangeArrowheads="1"/>
            </p:cNvSpPr>
            <p:nvPr/>
          </p:nvSpPr>
          <p:spPr bwMode="auto">
            <a:xfrm>
              <a:off x="2452908" y="1569748"/>
              <a:ext cx="1378420" cy="1378115"/>
            </a:xfrm>
            <a:prstGeom prst="ellipse">
              <a:avLst/>
            </a:prstGeom>
            <a:solidFill>
              <a:srgbClr val="C9D033"/>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77253">
                <a:defRPr/>
              </a:pPr>
              <a:endParaRPr lang="en-US" sz="1100" kern="0" dirty="0">
                <a:solidFill>
                  <a:srgbClr val="5A5959"/>
                </a:solidFill>
                <a:latin typeface="微软雅黑" pitchFamily="34" charset="-122"/>
                <a:ea typeface="微软雅黑" pitchFamily="34" charset="-122"/>
              </a:endParaRPr>
            </a:p>
          </p:txBody>
        </p:sp>
      </p:grpSp>
      <p:sp>
        <p:nvSpPr>
          <p:cNvPr id="154" name="Freeform 10">
            <a:extLst>
              <a:ext uri="{FF2B5EF4-FFF2-40B4-BE49-F238E27FC236}">
                <a16:creationId xmlns:a16="http://schemas.microsoft.com/office/drawing/2014/main" id="{397E16BE-B223-46BA-907C-41B00F67A231}"/>
              </a:ext>
            </a:extLst>
          </p:cNvPr>
          <p:cNvSpPr>
            <a:spLocks/>
          </p:cNvSpPr>
          <p:nvPr/>
        </p:nvSpPr>
        <p:spPr bwMode="auto">
          <a:xfrm>
            <a:off x="4016960" y="5847865"/>
            <a:ext cx="1863057" cy="104660"/>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ED30B"/>
          </a:solidFill>
          <a:ln w="9525" cap="rnd">
            <a:solidFill>
              <a:srgbClr val="AED30B"/>
            </a:solidFill>
            <a:prstDash val="solid"/>
            <a:round/>
            <a:headEnd/>
            <a:tailEnd/>
          </a:ln>
        </p:spPr>
        <p:txBody>
          <a:bodyPr vert="eaVert" lIns="67718" tIns="33860" rIns="67718" bIns="3386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7253">
              <a:defRPr/>
            </a:pPr>
            <a:endParaRPr lang="en-US" sz="1100" kern="0" dirty="0">
              <a:solidFill>
                <a:sysClr val="window" lastClr="FFFFFF"/>
              </a:solidFill>
              <a:latin typeface="微软雅黑" pitchFamily="34" charset="-122"/>
              <a:ea typeface="微软雅黑" pitchFamily="34" charset="-122"/>
            </a:endParaRPr>
          </a:p>
        </p:txBody>
      </p:sp>
      <p:grpSp>
        <p:nvGrpSpPr>
          <p:cNvPr id="155" name="组合 14">
            <a:extLst>
              <a:ext uri="{FF2B5EF4-FFF2-40B4-BE49-F238E27FC236}">
                <a16:creationId xmlns:a16="http://schemas.microsoft.com/office/drawing/2014/main" id="{5E3F482E-B4C1-4ED7-B6FF-995798D4CBC5}"/>
              </a:ext>
            </a:extLst>
          </p:cNvPr>
          <p:cNvGrpSpPr/>
          <p:nvPr/>
        </p:nvGrpSpPr>
        <p:grpSpPr>
          <a:xfrm>
            <a:off x="314380" y="4839096"/>
            <a:ext cx="566958" cy="1021139"/>
            <a:chOff x="2057536" y="1194444"/>
            <a:chExt cx="2075647" cy="2080525"/>
          </a:xfrm>
        </p:grpSpPr>
        <p:sp>
          <p:nvSpPr>
            <p:cNvPr id="156" name="Freeform 8">
              <a:extLst>
                <a:ext uri="{FF2B5EF4-FFF2-40B4-BE49-F238E27FC236}">
                  <a16:creationId xmlns:a16="http://schemas.microsoft.com/office/drawing/2014/main" id="{4CE100C0-76B4-4147-B9D0-B74E99362103}"/>
                </a:ext>
              </a:extLst>
            </p:cNvPr>
            <p:cNvSpPr>
              <a:spLocks/>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AED30B"/>
            </a:solidFill>
            <a:ln w="3175" cap="flat" cmpd="sng" algn="ctr">
              <a:solidFill>
                <a:srgbClr val="AED30B"/>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77253">
                <a:lnSpc>
                  <a:spcPct val="120000"/>
                </a:lnSpc>
                <a:spcBef>
                  <a:spcPts val="445"/>
                </a:spcBef>
                <a:spcAft>
                  <a:spcPts val="445"/>
                </a:spcAft>
                <a:defRPr/>
              </a:pPr>
              <a:endParaRPr lang="en-US" sz="2000" kern="0" dirty="0">
                <a:solidFill>
                  <a:srgbClr val="5A5959"/>
                </a:solidFill>
                <a:latin typeface="微软雅黑" pitchFamily="34" charset="-122"/>
                <a:ea typeface="微软雅黑" pitchFamily="34" charset="-122"/>
              </a:endParaRPr>
            </a:p>
          </p:txBody>
        </p:sp>
        <p:sp>
          <p:nvSpPr>
            <p:cNvPr id="157" name="Oval 9">
              <a:extLst>
                <a:ext uri="{FF2B5EF4-FFF2-40B4-BE49-F238E27FC236}">
                  <a16:creationId xmlns:a16="http://schemas.microsoft.com/office/drawing/2014/main" id="{4F2C3247-6F48-4011-82A6-A566ACD0E491}"/>
                </a:ext>
              </a:extLst>
            </p:cNvPr>
            <p:cNvSpPr>
              <a:spLocks noChangeArrowheads="1"/>
            </p:cNvSpPr>
            <p:nvPr/>
          </p:nvSpPr>
          <p:spPr bwMode="auto">
            <a:xfrm>
              <a:off x="2429463" y="1544316"/>
              <a:ext cx="1378423" cy="1378115"/>
            </a:xfrm>
            <a:prstGeom prst="ellipse">
              <a:avLst/>
            </a:prstGeom>
            <a:solidFill>
              <a:srgbClr val="C9D033"/>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77253">
                <a:defRPr/>
              </a:pPr>
              <a:endParaRPr lang="en-US" sz="1100" kern="0" dirty="0">
                <a:solidFill>
                  <a:srgbClr val="5A5959"/>
                </a:solidFill>
                <a:latin typeface="微软雅黑" pitchFamily="34" charset="-122"/>
                <a:ea typeface="微软雅黑" pitchFamily="34" charset="-122"/>
              </a:endParaRPr>
            </a:p>
          </p:txBody>
        </p:sp>
      </p:grpSp>
    </p:spTree>
    <p:extLst>
      <p:ext uri="{BB962C8B-B14F-4D97-AF65-F5344CB8AC3E}">
        <p14:creationId xmlns:p14="http://schemas.microsoft.com/office/powerpoint/2010/main" val="327587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14"/>
                                        </p:tgtEl>
                                      </p:cBhvr>
                                    </p:animEffect>
                                    <p:animScale>
                                      <p:cBhvr>
                                        <p:cTn id="13" dur="250" autoRev="1" fill="hold"/>
                                        <p:tgtEl>
                                          <p:spTgt spid="14"/>
                                        </p:tgtEl>
                                      </p:cBhvr>
                                      <p:by x="105000" y="105000"/>
                                    </p:animScale>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45"/>
                                        </p:tgtEl>
                                        <p:attrNameLst>
                                          <p:attrName>style.visibility</p:attrName>
                                        </p:attrNameLst>
                                      </p:cBhvr>
                                      <p:to>
                                        <p:strVal val="visible"/>
                                      </p:to>
                                    </p:set>
                                    <p:animEffect transition="in" filter="fade">
                                      <p:cBhvr>
                                        <p:cTn id="17" dur="500"/>
                                        <p:tgtEl>
                                          <p:spTgt spid="145"/>
                                        </p:tgtEl>
                                      </p:cBhvr>
                                    </p:animEffect>
                                  </p:childTnLst>
                                </p:cTn>
                              </p:par>
                              <p:par>
                                <p:cTn id="18" presetID="10" presetClass="entr" presetSubtype="0" fill="hold" nodeType="withEffect">
                                  <p:stCondLst>
                                    <p:cond delay="400"/>
                                  </p:stCondLst>
                                  <p:childTnLst>
                                    <p:set>
                                      <p:cBhvr>
                                        <p:cTn id="19" dur="1" fill="hold">
                                          <p:stCondLst>
                                            <p:cond delay="0"/>
                                          </p:stCondLst>
                                        </p:cTn>
                                        <p:tgtEl>
                                          <p:spTgt spid="151"/>
                                        </p:tgtEl>
                                        <p:attrNameLst>
                                          <p:attrName>style.visibility</p:attrName>
                                        </p:attrNameLst>
                                      </p:cBhvr>
                                      <p:to>
                                        <p:strVal val="visible"/>
                                      </p:to>
                                    </p:set>
                                    <p:animEffect transition="in" filter="fade">
                                      <p:cBhvr>
                                        <p:cTn id="20" dur="500"/>
                                        <p:tgtEl>
                                          <p:spTgt spid="151"/>
                                        </p:tgtEl>
                                      </p:cBhvr>
                                    </p:animEffect>
                                  </p:childTnLst>
                                </p:cTn>
                              </p:par>
                              <p:par>
                                <p:cTn id="21" presetID="10" presetClass="entr" presetSubtype="0" fill="hold" nodeType="withEffect">
                                  <p:stCondLst>
                                    <p:cond delay="600"/>
                                  </p:stCondLst>
                                  <p:childTnLst>
                                    <p:set>
                                      <p:cBhvr>
                                        <p:cTn id="22" dur="1" fill="hold">
                                          <p:stCondLst>
                                            <p:cond delay="0"/>
                                          </p:stCondLst>
                                        </p:cTn>
                                        <p:tgtEl>
                                          <p:spTgt spid="148"/>
                                        </p:tgtEl>
                                        <p:attrNameLst>
                                          <p:attrName>style.visibility</p:attrName>
                                        </p:attrNameLst>
                                      </p:cBhvr>
                                      <p:to>
                                        <p:strVal val="visible"/>
                                      </p:to>
                                    </p:set>
                                    <p:animEffect transition="in" filter="fade">
                                      <p:cBhvr>
                                        <p:cTn id="23" dur="500"/>
                                        <p:tgtEl>
                                          <p:spTgt spid="148"/>
                                        </p:tgtEl>
                                      </p:cBhvr>
                                    </p:animEffect>
                                  </p:childTnLst>
                                </p:cTn>
                              </p:par>
                              <p:par>
                                <p:cTn id="24" presetID="10" presetClass="entr" presetSubtype="0" fill="hold" nodeType="withEffect">
                                  <p:stCondLst>
                                    <p:cond delay="1000"/>
                                  </p:stCondLst>
                                  <p:childTnLst>
                                    <p:set>
                                      <p:cBhvr>
                                        <p:cTn id="25" dur="1" fill="hold">
                                          <p:stCondLst>
                                            <p:cond delay="0"/>
                                          </p:stCondLst>
                                        </p:cTn>
                                        <p:tgtEl>
                                          <p:spTgt spid="155"/>
                                        </p:tgtEl>
                                        <p:attrNameLst>
                                          <p:attrName>style.visibility</p:attrName>
                                        </p:attrNameLst>
                                      </p:cBhvr>
                                      <p:to>
                                        <p:strVal val="visible"/>
                                      </p:to>
                                    </p:set>
                                    <p:animEffect transition="in" filter="fade">
                                      <p:cBhvr>
                                        <p:cTn id="26" dur="500"/>
                                        <p:tgtEl>
                                          <p:spTgt spid="155"/>
                                        </p:tgtEl>
                                      </p:cBhvr>
                                    </p:animEffect>
                                  </p:childTnLst>
                                </p:cTn>
                              </p:par>
                            </p:childTnLst>
                          </p:cTn>
                        </p:par>
                        <p:par>
                          <p:cTn id="27" fill="hold">
                            <p:stCondLst>
                              <p:cond delay="2500"/>
                            </p:stCondLst>
                            <p:childTnLst>
                              <p:par>
                                <p:cTn id="28" presetID="12" presetClass="entr" presetSubtype="8" fill="hold" grpId="0" nodeType="afterEffect">
                                  <p:stCondLst>
                                    <p:cond delay="0"/>
                                  </p:stCondLst>
                                  <p:childTnLst>
                                    <p:set>
                                      <p:cBhvr>
                                        <p:cTn id="29" dur="1" fill="hold">
                                          <p:stCondLst>
                                            <p:cond delay="0"/>
                                          </p:stCondLst>
                                        </p:cTn>
                                        <p:tgtEl>
                                          <p:spTgt spid="154"/>
                                        </p:tgtEl>
                                        <p:attrNameLst>
                                          <p:attrName>style.visibility</p:attrName>
                                        </p:attrNameLst>
                                      </p:cBhvr>
                                      <p:to>
                                        <p:strVal val="visible"/>
                                      </p:to>
                                    </p:set>
                                    <p:anim calcmode="lin" valueType="num">
                                      <p:cBhvr additive="base">
                                        <p:cTn id="30" dur="500"/>
                                        <p:tgtEl>
                                          <p:spTgt spid="154"/>
                                        </p:tgtEl>
                                        <p:attrNameLst>
                                          <p:attrName>ppt_x</p:attrName>
                                        </p:attrNameLst>
                                      </p:cBhvr>
                                      <p:tavLst>
                                        <p:tav tm="0">
                                          <p:val>
                                            <p:strVal val="#ppt_x-#ppt_w*1.125000"/>
                                          </p:val>
                                        </p:tav>
                                        <p:tav tm="100000">
                                          <p:val>
                                            <p:strVal val="#ppt_x"/>
                                          </p:val>
                                        </p:tav>
                                      </p:tavLst>
                                    </p:anim>
                                    <p:animEffect transition="in" filter="wipe(right)">
                                      <p:cBhvr>
                                        <p:cTn id="31" dur="500"/>
                                        <p:tgtEl>
                                          <p:spTgt spid="154"/>
                                        </p:tgtEl>
                                      </p:cBhvr>
                                    </p:animEffect>
                                  </p:childTnLst>
                                </p:cTn>
                              </p:par>
                            </p:childTnLst>
                          </p:cTn>
                        </p:par>
                        <p:par>
                          <p:cTn id="32" fill="hold">
                            <p:stCondLst>
                              <p:cond delay="3000"/>
                            </p:stCondLst>
                            <p:childTnLst>
                              <p:par>
                                <p:cTn id="33" presetID="8" presetClass="emph" presetSubtype="0" fill="hold" nodeType="afterEffect">
                                  <p:stCondLst>
                                    <p:cond delay="0"/>
                                  </p:stCondLst>
                                  <p:childTnLst>
                                    <p:animRot by="21600000">
                                      <p:cBhvr>
                                        <p:cTn id="34" dur="2000" fill="hold"/>
                                        <p:tgtEl>
                                          <p:spTgt spid="145"/>
                                        </p:tgtEl>
                                        <p:attrNameLst>
                                          <p:attrName>r</p:attrName>
                                        </p:attrNameLst>
                                      </p:cBhvr>
                                    </p:animRot>
                                  </p:childTnLst>
                                </p:cTn>
                              </p:par>
                              <p:par>
                                <p:cTn id="35" presetID="8" presetClass="emph" presetSubtype="0" fill="hold" nodeType="withEffect">
                                  <p:stCondLst>
                                    <p:cond delay="0"/>
                                  </p:stCondLst>
                                  <p:childTnLst>
                                    <p:animRot by="21600000">
                                      <p:cBhvr>
                                        <p:cTn id="36" dur="1500" fill="hold"/>
                                        <p:tgtEl>
                                          <p:spTgt spid="151"/>
                                        </p:tgtEl>
                                        <p:attrNameLst>
                                          <p:attrName>r</p:attrName>
                                        </p:attrNameLst>
                                      </p:cBhvr>
                                    </p:animRot>
                                  </p:childTnLst>
                                </p:cTn>
                              </p:par>
                              <p:par>
                                <p:cTn id="37" presetID="8" presetClass="emph" presetSubtype="0" fill="hold" nodeType="withEffect">
                                  <p:stCondLst>
                                    <p:cond delay="0"/>
                                  </p:stCondLst>
                                  <p:childTnLst>
                                    <p:animRot by="21600000">
                                      <p:cBhvr>
                                        <p:cTn id="38" dur="1000" fill="hold"/>
                                        <p:tgtEl>
                                          <p:spTgt spid="148"/>
                                        </p:tgtEl>
                                        <p:attrNameLst>
                                          <p:attrName>r</p:attrName>
                                        </p:attrNameLst>
                                      </p:cBhvr>
                                    </p:animRot>
                                  </p:childTnLst>
                                </p:cTn>
                              </p:par>
                              <p:par>
                                <p:cTn id="39" presetID="8" presetClass="emph" presetSubtype="0" fill="hold" nodeType="withEffect">
                                  <p:stCondLst>
                                    <p:cond delay="0"/>
                                  </p:stCondLst>
                                  <p:childTnLst>
                                    <p:animRot by="21600000">
                                      <p:cBhvr>
                                        <p:cTn id="40" dur="1500" fill="hold"/>
                                        <p:tgtEl>
                                          <p:spTgt spid="1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4" name="Text Box 8"/>
          <p:cNvSpPr txBox="1">
            <a:spLocks noChangeArrowheads="1"/>
          </p:cNvSpPr>
          <p:nvPr/>
        </p:nvSpPr>
        <p:spPr bwMode="auto">
          <a:xfrm>
            <a:off x="1314450" y="2514600"/>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800" b="1" dirty="0">
              <a:latin typeface="Verdana" panose="020B0604030504040204" pitchFamily="34" charset="0"/>
            </a:endParaRPr>
          </a:p>
        </p:txBody>
      </p:sp>
      <p:sp>
        <p:nvSpPr>
          <p:cNvPr id="50185" name="Text Box 9"/>
          <p:cNvSpPr txBox="1">
            <a:spLocks noChangeArrowheads="1"/>
          </p:cNvSpPr>
          <p:nvPr/>
        </p:nvSpPr>
        <p:spPr bwMode="auto">
          <a:xfrm>
            <a:off x="1828800" y="2800350"/>
            <a:ext cx="1485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i="1"/>
              <a:t>Thí nghiệm</a:t>
            </a:r>
          </a:p>
        </p:txBody>
      </p:sp>
      <p:sp>
        <p:nvSpPr>
          <p:cNvPr id="50187" name="Text Box 11"/>
          <p:cNvSpPr txBox="1">
            <a:spLocks noChangeArrowheads="1"/>
          </p:cNvSpPr>
          <p:nvPr/>
        </p:nvSpPr>
        <p:spPr bwMode="auto">
          <a:xfrm>
            <a:off x="1714500" y="3200400"/>
            <a:ext cx="114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u="sng">
                <a:solidFill>
                  <a:srgbClr val="000066"/>
                </a:solidFill>
              </a:rPr>
              <a:t>Dụng cụ</a:t>
            </a:r>
          </a:p>
        </p:txBody>
      </p:sp>
      <p:pic>
        <p:nvPicPr>
          <p:cNvPr id="50188" name="Picture 12" descr="Anh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7862" y="2320529"/>
            <a:ext cx="22431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Text Box 13"/>
          <p:cNvSpPr txBox="1">
            <a:spLocks noChangeArrowheads="1"/>
          </p:cNvSpPr>
          <p:nvPr/>
        </p:nvSpPr>
        <p:spPr bwMode="auto">
          <a:xfrm>
            <a:off x="6494860" y="4811316"/>
            <a:ext cx="1143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b="1">
                <a:latin typeface="VNI-Centur" pitchFamily="2" charset="0"/>
              </a:rPr>
              <a:t>Hình 9.2</a:t>
            </a:r>
          </a:p>
        </p:txBody>
      </p:sp>
      <p:sp>
        <p:nvSpPr>
          <p:cNvPr id="50190" name="Line 14"/>
          <p:cNvSpPr>
            <a:spLocks noChangeShapeType="1"/>
          </p:cNvSpPr>
          <p:nvPr/>
        </p:nvSpPr>
        <p:spPr bwMode="auto">
          <a:xfrm>
            <a:off x="4529138" y="3192066"/>
            <a:ext cx="1657350" cy="0"/>
          </a:xfrm>
          <a:prstGeom prst="line">
            <a:avLst/>
          </a:prstGeom>
          <a:noFill/>
          <a:ln w="2540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1" name="Text Box 15"/>
          <p:cNvSpPr txBox="1">
            <a:spLocks noChangeArrowheads="1"/>
          </p:cNvSpPr>
          <p:nvPr/>
        </p:nvSpPr>
        <p:spPr bwMode="auto">
          <a:xfrm>
            <a:off x="3500438" y="3377803"/>
            <a:ext cx="16573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b="1">
                <a:solidFill>
                  <a:srgbClr val="0000FF"/>
                </a:solidFill>
                <a:latin typeface="Verdana" panose="020B0604030504040204" pitchFamily="34" charset="0"/>
                <a:sym typeface="Wingdings 2" panose="05020102010507070707" pitchFamily="18" charset="2"/>
              </a:rPr>
              <a:t> </a:t>
            </a:r>
            <a:r>
              <a:rPr lang="en-US" altLang="en-US" sz="1350" b="1">
                <a:solidFill>
                  <a:srgbClr val="0000FF"/>
                </a:solidFill>
                <a:sym typeface="Wingdings 2" panose="05020102010507070707" pitchFamily="18" charset="2"/>
              </a:rPr>
              <a:t>Thước thẳng</a:t>
            </a:r>
            <a:r>
              <a:rPr lang="en-US" altLang="en-US" sz="1350" b="1">
                <a:solidFill>
                  <a:srgbClr val="0000FF"/>
                </a:solidFill>
                <a:latin typeface="VNI-Centur" pitchFamily="2" charset="0"/>
                <a:sym typeface="Wingdings 2" panose="05020102010507070707" pitchFamily="18" charset="2"/>
              </a:rPr>
              <a:t> </a:t>
            </a:r>
            <a:r>
              <a:rPr lang="en-US" altLang="en-US" sz="1350" b="1">
                <a:solidFill>
                  <a:srgbClr val="0000FF"/>
                </a:solidFill>
                <a:latin typeface="Verdana" panose="020B0604030504040204" pitchFamily="34" charset="0"/>
                <a:sym typeface="Wingdings 2" panose="05020102010507070707" pitchFamily="18" charset="2"/>
              </a:rPr>
              <a:t></a:t>
            </a:r>
          </a:p>
        </p:txBody>
      </p:sp>
      <p:sp>
        <p:nvSpPr>
          <p:cNvPr id="50192" name="Text Box 16"/>
          <p:cNvSpPr txBox="1">
            <a:spLocks noChangeArrowheads="1"/>
          </p:cNvSpPr>
          <p:nvPr/>
        </p:nvSpPr>
        <p:spPr bwMode="auto">
          <a:xfrm>
            <a:off x="3500438" y="3706416"/>
            <a:ext cx="16573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b="1">
                <a:solidFill>
                  <a:srgbClr val="0000FF"/>
                </a:solidFill>
                <a:sym typeface="Wingdings 2" panose="05020102010507070707" pitchFamily="18" charset="2"/>
              </a:rPr>
              <a:t>Lò xo</a:t>
            </a:r>
            <a:r>
              <a:rPr lang="en-US" altLang="en-US" sz="1350" b="1">
                <a:solidFill>
                  <a:srgbClr val="0000FF"/>
                </a:solidFill>
                <a:latin typeface="VNI-Centur" pitchFamily="2" charset="0"/>
                <a:sym typeface="Wingdings 2" panose="05020102010507070707" pitchFamily="18" charset="2"/>
              </a:rPr>
              <a:t> </a:t>
            </a:r>
            <a:r>
              <a:rPr lang="en-US" altLang="en-US" sz="1350" b="1">
                <a:solidFill>
                  <a:srgbClr val="0000FF"/>
                </a:solidFill>
                <a:latin typeface="Verdana" panose="020B0604030504040204" pitchFamily="34" charset="0"/>
                <a:sym typeface="Wingdings 2" panose="05020102010507070707" pitchFamily="18" charset="2"/>
              </a:rPr>
              <a:t></a:t>
            </a:r>
          </a:p>
        </p:txBody>
      </p:sp>
      <p:sp>
        <p:nvSpPr>
          <p:cNvPr id="50193" name="Line 17"/>
          <p:cNvSpPr>
            <a:spLocks noChangeShapeType="1"/>
          </p:cNvSpPr>
          <p:nvPr/>
        </p:nvSpPr>
        <p:spPr bwMode="auto">
          <a:xfrm>
            <a:off x="5114925" y="3492104"/>
            <a:ext cx="1943100" cy="0"/>
          </a:xfrm>
          <a:prstGeom prst="line">
            <a:avLst/>
          </a:prstGeom>
          <a:noFill/>
          <a:ln w="2540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4" name="Line 18"/>
          <p:cNvSpPr>
            <a:spLocks noChangeShapeType="1"/>
          </p:cNvSpPr>
          <p:nvPr/>
        </p:nvSpPr>
        <p:spPr bwMode="auto">
          <a:xfrm>
            <a:off x="4743450" y="3835004"/>
            <a:ext cx="2800350" cy="0"/>
          </a:xfrm>
          <a:prstGeom prst="line">
            <a:avLst/>
          </a:prstGeom>
          <a:noFill/>
          <a:ln w="2540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5" name="Text Box 19"/>
          <p:cNvSpPr txBox="1">
            <a:spLocks noChangeArrowheads="1"/>
          </p:cNvSpPr>
          <p:nvPr/>
        </p:nvSpPr>
        <p:spPr bwMode="auto">
          <a:xfrm>
            <a:off x="3386137" y="4306491"/>
            <a:ext cx="190023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b="1">
                <a:solidFill>
                  <a:srgbClr val="0000FF"/>
                </a:solidFill>
                <a:sym typeface="Wingdings 2" panose="05020102010507070707" pitchFamily="18" charset="2"/>
              </a:rPr>
              <a:t>Các quả nặng</a:t>
            </a:r>
            <a:r>
              <a:rPr lang="en-US" altLang="en-US" sz="1350" b="1">
                <a:solidFill>
                  <a:srgbClr val="0000FF"/>
                </a:solidFill>
                <a:latin typeface="VNI-Centur" pitchFamily="2" charset="0"/>
                <a:sym typeface="Wingdings 2" panose="05020102010507070707" pitchFamily="18" charset="2"/>
              </a:rPr>
              <a:t> </a:t>
            </a:r>
            <a:r>
              <a:rPr lang="en-US" altLang="en-US" sz="1350" b="1">
                <a:solidFill>
                  <a:srgbClr val="0000FF"/>
                </a:solidFill>
                <a:latin typeface="Verdana" panose="020B0604030504040204" pitchFamily="34" charset="0"/>
                <a:sym typeface="Wingdings 2" panose="05020102010507070707" pitchFamily="18" charset="2"/>
              </a:rPr>
              <a:t></a:t>
            </a:r>
          </a:p>
        </p:txBody>
      </p:sp>
      <p:sp>
        <p:nvSpPr>
          <p:cNvPr id="50196" name="Line 20"/>
          <p:cNvSpPr>
            <a:spLocks noChangeShapeType="1"/>
          </p:cNvSpPr>
          <p:nvPr/>
        </p:nvSpPr>
        <p:spPr bwMode="auto">
          <a:xfrm>
            <a:off x="5143500" y="4435079"/>
            <a:ext cx="2457450" cy="0"/>
          </a:xfrm>
          <a:prstGeom prst="line">
            <a:avLst/>
          </a:prstGeom>
          <a:noFill/>
          <a:ln w="2540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7" name="Text Box 21"/>
          <p:cNvSpPr txBox="1">
            <a:spLocks noChangeArrowheads="1"/>
          </p:cNvSpPr>
          <p:nvPr/>
        </p:nvSpPr>
        <p:spPr bwMode="auto">
          <a:xfrm>
            <a:off x="3028950" y="3086101"/>
            <a:ext cx="16573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b="1">
                <a:solidFill>
                  <a:srgbClr val="0000FF"/>
                </a:solidFill>
                <a:sym typeface="Wingdings 2" panose="05020102010507070707" pitchFamily="18" charset="2"/>
              </a:rPr>
              <a:t>Giá thí nghiệm</a:t>
            </a:r>
            <a:r>
              <a:rPr lang="en-US" altLang="en-US" sz="1350" b="1">
                <a:solidFill>
                  <a:srgbClr val="0000FF"/>
                </a:solidFill>
                <a:latin typeface="VNI-Centur" pitchFamily="2" charset="0"/>
                <a:sym typeface="Wingdings 2" panose="05020102010507070707" pitchFamily="18" charset="2"/>
              </a:rPr>
              <a:t> </a:t>
            </a:r>
            <a:r>
              <a:rPr lang="en-US" altLang="en-US" sz="1350" b="1">
                <a:solidFill>
                  <a:srgbClr val="0000FF"/>
                </a:solidFill>
                <a:latin typeface="Verdana" panose="020B0604030504040204" pitchFamily="34" charset="0"/>
                <a:sym typeface="Wingdings 2" panose="05020102010507070707" pitchFamily="18" charset="2"/>
              </a:rPr>
              <a:t></a:t>
            </a:r>
          </a:p>
        </p:txBody>
      </p:sp>
      <p:sp>
        <p:nvSpPr>
          <p:cNvPr id="50198" name="Text Box 22"/>
          <p:cNvSpPr txBox="1">
            <a:spLocks noChangeArrowheads="1"/>
          </p:cNvSpPr>
          <p:nvPr/>
        </p:nvSpPr>
        <p:spPr bwMode="auto">
          <a:xfrm>
            <a:off x="1371600" y="3543301"/>
            <a:ext cx="222885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solidFill>
                  <a:srgbClr val="000099"/>
                </a:solidFill>
              </a:rPr>
              <a:t>-Giá thí nghiệm.</a:t>
            </a:r>
          </a:p>
          <a:p>
            <a:pPr>
              <a:spcBef>
                <a:spcPct val="50000"/>
              </a:spcBef>
            </a:pPr>
            <a:r>
              <a:rPr lang="en-US" altLang="en-US" sz="1800" b="1">
                <a:solidFill>
                  <a:srgbClr val="000099"/>
                </a:solidFill>
              </a:rPr>
              <a:t>-Thước thẳng.</a:t>
            </a:r>
          </a:p>
          <a:p>
            <a:pPr>
              <a:spcBef>
                <a:spcPct val="50000"/>
              </a:spcBef>
            </a:pPr>
            <a:r>
              <a:rPr lang="en-US" altLang="en-US" sz="1800" b="1">
                <a:solidFill>
                  <a:srgbClr val="000099"/>
                </a:solidFill>
              </a:rPr>
              <a:t>-Lò xo</a:t>
            </a:r>
          </a:p>
          <a:p>
            <a:pPr>
              <a:spcBef>
                <a:spcPct val="50000"/>
              </a:spcBef>
            </a:pPr>
            <a:r>
              <a:rPr lang="en-US" altLang="en-US" sz="1800" b="1">
                <a:solidFill>
                  <a:srgbClr val="000099"/>
                </a:solidFill>
              </a:rPr>
              <a:t>-Các quả nặng.</a:t>
            </a:r>
          </a:p>
        </p:txBody>
      </p:sp>
    </p:spTree>
    <p:extLst>
      <p:ext uri="{BB962C8B-B14F-4D97-AF65-F5344CB8AC3E}">
        <p14:creationId xmlns:p14="http://schemas.microsoft.com/office/powerpoint/2010/main" val="3067425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50184"/>
                                        </p:tgtEl>
                                        <p:attrNameLst>
                                          <p:attrName>style.visibility</p:attrName>
                                        </p:attrNameLst>
                                      </p:cBhvr>
                                      <p:to>
                                        <p:strVal val="visible"/>
                                      </p:to>
                                    </p:set>
                                    <p:animEffect transition="in" filter="box(in)">
                                      <p:cBhvr>
                                        <p:cTn id="7" dur="500"/>
                                        <p:tgtEl>
                                          <p:spTgt spid="501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85"/>
                                        </p:tgtEl>
                                        <p:attrNameLst>
                                          <p:attrName>style.visibility</p:attrName>
                                        </p:attrNameLst>
                                      </p:cBhvr>
                                      <p:to>
                                        <p:strVal val="visible"/>
                                      </p:to>
                                    </p:set>
                                    <p:animEffect transition="in" filter="blinds(horizontal)">
                                      <p:cBhvr>
                                        <p:cTn id="12" dur="500"/>
                                        <p:tgtEl>
                                          <p:spTgt spid="501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87"/>
                                        </p:tgtEl>
                                        <p:attrNameLst>
                                          <p:attrName>style.visibility</p:attrName>
                                        </p:attrNameLst>
                                      </p:cBhvr>
                                      <p:to>
                                        <p:strVal val="visible"/>
                                      </p:to>
                                    </p:set>
                                    <p:animEffect transition="in" filter="blinds(horizontal)">
                                      <p:cBhvr>
                                        <p:cTn id="17" dur="500"/>
                                        <p:tgtEl>
                                          <p:spTgt spid="50187"/>
                                        </p:tgtEl>
                                      </p:cBhvr>
                                    </p:animEffect>
                                  </p:childTnLst>
                                </p:cTn>
                              </p:par>
                            </p:childTnLst>
                          </p:cTn>
                        </p:par>
                        <p:par>
                          <p:cTn id="18" fill="hold" nodeType="afterGroup">
                            <p:stCondLst>
                              <p:cond delay="500"/>
                            </p:stCondLst>
                            <p:childTnLst>
                              <p:par>
                                <p:cTn id="19" presetID="20" presetClass="entr" presetSubtype="0" fill="hold" nodeType="afterEffect">
                                  <p:stCondLst>
                                    <p:cond delay="0"/>
                                  </p:stCondLst>
                                  <p:childTnLst>
                                    <p:set>
                                      <p:cBhvr>
                                        <p:cTn id="20" dur="1" fill="hold">
                                          <p:stCondLst>
                                            <p:cond delay="0"/>
                                          </p:stCondLst>
                                        </p:cTn>
                                        <p:tgtEl>
                                          <p:spTgt spid="50188"/>
                                        </p:tgtEl>
                                        <p:attrNameLst>
                                          <p:attrName>style.visibility</p:attrName>
                                        </p:attrNameLst>
                                      </p:cBhvr>
                                      <p:to>
                                        <p:strVal val="visible"/>
                                      </p:to>
                                    </p:set>
                                    <p:animEffect transition="in" filter="wedge">
                                      <p:cBhvr>
                                        <p:cTn id="21" dur="2000"/>
                                        <p:tgtEl>
                                          <p:spTgt spid="5018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0197"/>
                                        </p:tgtEl>
                                        <p:attrNameLst>
                                          <p:attrName>style.visibility</p:attrName>
                                        </p:attrNameLst>
                                      </p:cBhvr>
                                      <p:to>
                                        <p:strVal val="visible"/>
                                      </p:to>
                                    </p:set>
                                    <p:anim calcmode="lin" valueType="num">
                                      <p:cBhvr>
                                        <p:cTn id="26" dur="1000" fill="hold"/>
                                        <p:tgtEl>
                                          <p:spTgt spid="50197"/>
                                        </p:tgtEl>
                                        <p:attrNameLst>
                                          <p:attrName>ppt_x</p:attrName>
                                        </p:attrNameLst>
                                      </p:cBhvr>
                                      <p:tavLst>
                                        <p:tav tm="0">
                                          <p:val>
                                            <p:strVal val="#ppt_x-.2"/>
                                          </p:val>
                                        </p:tav>
                                        <p:tav tm="100000">
                                          <p:val>
                                            <p:strVal val="#ppt_x"/>
                                          </p:val>
                                        </p:tav>
                                      </p:tavLst>
                                    </p:anim>
                                    <p:anim calcmode="lin" valueType="num">
                                      <p:cBhvr>
                                        <p:cTn id="27" dur="1000" fill="hold"/>
                                        <p:tgtEl>
                                          <p:spTgt spid="5019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0197"/>
                                        </p:tgtEl>
                                      </p:cBhvr>
                                    </p:animEffect>
                                  </p:childTnLst>
                                </p:cTn>
                              </p:par>
                            </p:childTnLst>
                          </p:cTn>
                        </p:par>
                        <p:par>
                          <p:cTn id="29" fill="hold" nodeType="afterGroup">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50189"/>
                                        </p:tgtEl>
                                        <p:attrNameLst>
                                          <p:attrName>style.visibility</p:attrName>
                                        </p:attrNameLst>
                                      </p:cBhvr>
                                      <p:to>
                                        <p:strVal val="visible"/>
                                      </p:to>
                                    </p:set>
                                    <p:anim calcmode="lin" valueType="num">
                                      <p:cBhvr>
                                        <p:cTn id="32" dur="500" fill="hold"/>
                                        <p:tgtEl>
                                          <p:spTgt spid="50189"/>
                                        </p:tgtEl>
                                        <p:attrNameLst>
                                          <p:attrName>ppt_w</p:attrName>
                                        </p:attrNameLst>
                                      </p:cBhvr>
                                      <p:tavLst>
                                        <p:tav tm="0">
                                          <p:val>
                                            <p:fltVal val="0"/>
                                          </p:val>
                                        </p:tav>
                                        <p:tav tm="100000">
                                          <p:val>
                                            <p:strVal val="#ppt_w"/>
                                          </p:val>
                                        </p:tav>
                                      </p:tavLst>
                                    </p:anim>
                                    <p:anim calcmode="lin" valueType="num">
                                      <p:cBhvr>
                                        <p:cTn id="33" dur="500" fill="hold"/>
                                        <p:tgtEl>
                                          <p:spTgt spid="50189"/>
                                        </p:tgtEl>
                                        <p:attrNameLst>
                                          <p:attrName>ppt_h</p:attrName>
                                        </p:attrNameLst>
                                      </p:cBhvr>
                                      <p:tavLst>
                                        <p:tav tm="0">
                                          <p:val>
                                            <p:fltVal val="0"/>
                                          </p:val>
                                        </p:tav>
                                        <p:tav tm="100000">
                                          <p:val>
                                            <p:strVal val="#ppt_h"/>
                                          </p:val>
                                        </p:tav>
                                      </p:tavLst>
                                    </p:anim>
                                    <p:animEffect transition="in" filter="fade">
                                      <p:cBhvr>
                                        <p:cTn id="34" dur="500"/>
                                        <p:tgtEl>
                                          <p:spTgt spid="50189"/>
                                        </p:tgtEl>
                                      </p:cBhvr>
                                    </p:animEffect>
                                  </p:childTnLst>
                                </p:cTn>
                              </p:par>
                            </p:childTnLst>
                          </p:cTn>
                        </p:par>
                        <p:par>
                          <p:cTn id="35" fill="hold" nodeType="afterGroup">
                            <p:stCondLst>
                              <p:cond delay="1500"/>
                            </p:stCondLst>
                            <p:childTnLst>
                              <p:par>
                                <p:cTn id="36" presetID="22" presetClass="entr" presetSubtype="8" fill="hold" nodeType="afterEffect">
                                  <p:stCondLst>
                                    <p:cond delay="0"/>
                                  </p:stCondLst>
                                  <p:childTnLst>
                                    <p:set>
                                      <p:cBhvr>
                                        <p:cTn id="37" dur="1" fill="hold">
                                          <p:stCondLst>
                                            <p:cond delay="0"/>
                                          </p:stCondLst>
                                        </p:cTn>
                                        <p:tgtEl>
                                          <p:spTgt spid="50190"/>
                                        </p:tgtEl>
                                        <p:attrNameLst>
                                          <p:attrName>style.visibility</p:attrName>
                                        </p:attrNameLst>
                                      </p:cBhvr>
                                      <p:to>
                                        <p:strVal val="visible"/>
                                      </p:to>
                                    </p:set>
                                    <p:animEffect transition="in" filter="wipe(left)">
                                      <p:cBhvr>
                                        <p:cTn id="38" dur="500"/>
                                        <p:tgtEl>
                                          <p:spTgt spid="50190"/>
                                        </p:tgtEl>
                                      </p:cBhvr>
                                    </p:animEffect>
                                  </p:childTnLst>
                                </p:cTn>
                              </p:par>
                            </p:childTnLst>
                          </p:cTn>
                        </p:par>
                        <p:par>
                          <p:cTn id="39" fill="hold" nodeType="afterGroup">
                            <p:stCondLst>
                              <p:cond delay="2000"/>
                            </p:stCondLst>
                            <p:childTnLst>
                              <p:par>
                                <p:cTn id="40" presetID="29" presetClass="entr" presetSubtype="0" fill="hold" grpId="0" nodeType="afterEffect">
                                  <p:stCondLst>
                                    <p:cond delay="0"/>
                                  </p:stCondLst>
                                  <p:childTnLst>
                                    <p:set>
                                      <p:cBhvr>
                                        <p:cTn id="41" dur="1" fill="hold">
                                          <p:stCondLst>
                                            <p:cond delay="0"/>
                                          </p:stCondLst>
                                        </p:cTn>
                                        <p:tgtEl>
                                          <p:spTgt spid="50191"/>
                                        </p:tgtEl>
                                        <p:attrNameLst>
                                          <p:attrName>style.visibility</p:attrName>
                                        </p:attrNameLst>
                                      </p:cBhvr>
                                      <p:to>
                                        <p:strVal val="visible"/>
                                      </p:to>
                                    </p:set>
                                    <p:anim calcmode="lin" valueType="num">
                                      <p:cBhvr>
                                        <p:cTn id="42" dur="1000" fill="hold"/>
                                        <p:tgtEl>
                                          <p:spTgt spid="50191"/>
                                        </p:tgtEl>
                                        <p:attrNameLst>
                                          <p:attrName>ppt_x</p:attrName>
                                        </p:attrNameLst>
                                      </p:cBhvr>
                                      <p:tavLst>
                                        <p:tav tm="0">
                                          <p:val>
                                            <p:strVal val="#ppt_x-.2"/>
                                          </p:val>
                                        </p:tav>
                                        <p:tav tm="100000">
                                          <p:val>
                                            <p:strVal val="#ppt_x"/>
                                          </p:val>
                                        </p:tav>
                                      </p:tavLst>
                                    </p:anim>
                                    <p:anim calcmode="lin" valueType="num">
                                      <p:cBhvr>
                                        <p:cTn id="43" dur="1000" fill="hold"/>
                                        <p:tgtEl>
                                          <p:spTgt spid="5019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0191"/>
                                        </p:tgtEl>
                                      </p:cBhvr>
                                    </p:animEffect>
                                  </p:childTnLst>
                                </p:cTn>
                              </p:par>
                            </p:childTnLst>
                          </p:cTn>
                        </p:par>
                        <p:par>
                          <p:cTn id="45" fill="hold" nodeType="afterGroup">
                            <p:stCondLst>
                              <p:cond delay="3000"/>
                            </p:stCondLst>
                            <p:childTnLst>
                              <p:par>
                                <p:cTn id="46" presetID="22" presetClass="entr" presetSubtype="8" fill="hold" nodeType="afterEffect">
                                  <p:stCondLst>
                                    <p:cond delay="0"/>
                                  </p:stCondLst>
                                  <p:childTnLst>
                                    <p:set>
                                      <p:cBhvr>
                                        <p:cTn id="47" dur="1" fill="hold">
                                          <p:stCondLst>
                                            <p:cond delay="0"/>
                                          </p:stCondLst>
                                        </p:cTn>
                                        <p:tgtEl>
                                          <p:spTgt spid="50193"/>
                                        </p:tgtEl>
                                        <p:attrNameLst>
                                          <p:attrName>style.visibility</p:attrName>
                                        </p:attrNameLst>
                                      </p:cBhvr>
                                      <p:to>
                                        <p:strVal val="visible"/>
                                      </p:to>
                                    </p:set>
                                    <p:animEffect transition="in" filter="wipe(left)">
                                      <p:cBhvr>
                                        <p:cTn id="48" dur="500"/>
                                        <p:tgtEl>
                                          <p:spTgt spid="50193"/>
                                        </p:tgtEl>
                                      </p:cBhvr>
                                    </p:animEffect>
                                  </p:childTnLst>
                                </p:cTn>
                              </p:par>
                            </p:childTnLst>
                          </p:cTn>
                        </p:par>
                        <p:par>
                          <p:cTn id="49" fill="hold" nodeType="afterGroup">
                            <p:stCondLst>
                              <p:cond delay="3500"/>
                            </p:stCondLst>
                            <p:childTnLst>
                              <p:par>
                                <p:cTn id="50" presetID="29" presetClass="entr" presetSubtype="0" fill="hold" grpId="0" nodeType="afterEffect">
                                  <p:stCondLst>
                                    <p:cond delay="0"/>
                                  </p:stCondLst>
                                  <p:childTnLst>
                                    <p:set>
                                      <p:cBhvr>
                                        <p:cTn id="51" dur="1" fill="hold">
                                          <p:stCondLst>
                                            <p:cond delay="0"/>
                                          </p:stCondLst>
                                        </p:cTn>
                                        <p:tgtEl>
                                          <p:spTgt spid="50192"/>
                                        </p:tgtEl>
                                        <p:attrNameLst>
                                          <p:attrName>style.visibility</p:attrName>
                                        </p:attrNameLst>
                                      </p:cBhvr>
                                      <p:to>
                                        <p:strVal val="visible"/>
                                      </p:to>
                                    </p:set>
                                    <p:anim calcmode="lin" valueType="num">
                                      <p:cBhvr>
                                        <p:cTn id="52" dur="1000" fill="hold"/>
                                        <p:tgtEl>
                                          <p:spTgt spid="50192"/>
                                        </p:tgtEl>
                                        <p:attrNameLst>
                                          <p:attrName>ppt_x</p:attrName>
                                        </p:attrNameLst>
                                      </p:cBhvr>
                                      <p:tavLst>
                                        <p:tav tm="0">
                                          <p:val>
                                            <p:strVal val="#ppt_x-.2"/>
                                          </p:val>
                                        </p:tav>
                                        <p:tav tm="100000">
                                          <p:val>
                                            <p:strVal val="#ppt_x"/>
                                          </p:val>
                                        </p:tav>
                                      </p:tavLst>
                                    </p:anim>
                                    <p:anim calcmode="lin" valueType="num">
                                      <p:cBhvr>
                                        <p:cTn id="53" dur="1000" fill="hold"/>
                                        <p:tgtEl>
                                          <p:spTgt spid="5019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50192"/>
                                        </p:tgtEl>
                                      </p:cBhvr>
                                    </p:animEffect>
                                  </p:childTnLst>
                                </p:cTn>
                              </p:par>
                            </p:childTnLst>
                          </p:cTn>
                        </p:par>
                        <p:par>
                          <p:cTn id="55" fill="hold" nodeType="afterGroup">
                            <p:stCondLst>
                              <p:cond delay="4500"/>
                            </p:stCondLst>
                            <p:childTnLst>
                              <p:par>
                                <p:cTn id="56" presetID="22" presetClass="entr" presetSubtype="8" fill="hold" nodeType="afterEffect">
                                  <p:stCondLst>
                                    <p:cond delay="0"/>
                                  </p:stCondLst>
                                  <p:childTnLst>
                                    <p:set>
                                      <p:cBhvr>
                                        <p:cTn id="57" dur="1" fill="hold">
                                          <p:stCondLst>
                                            <p:cond delay="0"/>
                                          </p:stCondLst>
                                        </p:cTn>
                                        <p:tgtEl>
                                          <p:spTgt spid="50194"/>
                                        </p:tgtEl>
                                        <p:attrNameLst>
                                          <p:attrName>style.visibility</p:attrName>
                                        </p:attrNameLst>
                                      </p:cBhvr>
                                      <p:to>
                                        <p:strVal val="visible"/>
                                      </p:to>
                                    </p:set>
                                    <p:animEffect transition="in" filter="wipe(left)">
                                      <p:cBhvr>
                                        <p:cTn id="58" dur="500"/>
                                        <p:tgtEl>
                                          <p:spTgt spid="50194"/>
                                        </p:tgtEl>
                                      </p:cBhvr>
                                    </p:animEffect>
                                  </p:childTnLst>
                                </p:cTn>
                              </p:par>
                            </p:childTnLst>
                          </p:cTn>
                        </p:par>
                        <p:par>
                          <p:cTn id="59" fill="hold" nodeType="afterGroup">
                            <p:stCondLst>
                              <p:cond delay="5000"/>
                            </p:stCondLst>
                            <p:childTnLst>
                              <p:par>
                                <p:cTn id="60" presetID="29" presetClass="entr" presetSubtype="0" fill="hold" grpId="0" nodeType="afterEffect">
                                  <p:stCondLst>
                                    <p:cond delay="0"/>
                                  </p:stCondLst>
                                  <p:childTnLst>
                                    <p:set>
                                      <p:cBhvr>
                                        <p:cTn id="61" dur="1" fill="hold">
                                          <p:stCondLst>
                                            <p:cond delay="0"/>
                                          </p:stCondLst>
                                        </p:cTn>
                                        <p:tgtEl>
                                          <p:spTgt spid="50195"/>
                                        </p:tgtEl>
                                        <p:attrNameLst>
                                          <p:attrName>style.visibility</p:attrName>
                                        </p:attrNameLst>
                                      </p:cBhvr>
                                      <p:to>
                                        <p:strVal val="visible"/>
                                      </p:to>
                                    </p:set>
                                    <p:anim calcmode="lin" valueType="num">
                                      <p:cBhvr>
                                        <p:cTn id="62" dur="1000" fill="hold"/>
                                        <p:tgtEl>
                                          <p:spTgt spid="50195"/>
                                        </p:tgtEl>
                                        <p:attrNameLst>
                                          <p:attrName>ppt_x</p:attrName>
                                        </p:attrNameLst>
                                      </p:cBhvr>
                                      <p:tavLst>
                                        <p:tav tm="0">
                                          <p:val>
                                            <p:strVal val="#ppt_x-.2"/>
                                          </p:val>
                                        </p:tav>
                                        <p:tav tm="100000">
                                          <p:val>
                                            <p:strVal val="#ppt_x"/>
                                          </p:val>
                                        </p:tav>
                                      </p:tavLst>
                                    </p:anim>
                                    <p:anim calcmode="lin" valueType="num">
                                      <p:cBhvr>
                                        <p:cTn id="63" dur="1000" fill="hold"/>
                                        <p:tgtEl>
                                          <p:spTgt spid="50195"/>
                                        </p:tgtEl>
                                        <p:attrNameLst>
                                          <p:attrName>ppt_y</p:attrName>
                                        </p:attrNameLst>
                                      </p:cBhvr>
                                      <p:tavLst>
                                        <p:tav tm="0">
                                          <p:val>
                                            <p:strVal val="#ppt_y"/>
                                          </p:val>
                                        </p:tav>
                                        <p:tav tm="100000">
                                          <p:val>
                                            <p:strVal val="#ppt_y"/>
                                          </p:val>
                                        </p:tav>
                                      </p:tavLst>
                                    </p:anim>
                                    <p:animEffect transition="in" filter="wipe(right)" prLst="gradientSize: 0.1">
                                      <p:cBhvr>
                                        <p:cTn id="64" dur="1000"/>
                                        <p:tgtEl>
                                          <p:spTgt spid="50195"/>
                                        </p:tgtEl>
                                      </p:cBhvr>
                                    </p:animEffect>
                                  </p:childTnLst>
                                </p:cTn>
                              </p:par>
                            </p:childTnLst>
                          </p:cTn>
                        </p:par>
                        <p:par>
                          <p:cTn id="65" fill="hold" nodeType="afterGroup">
                            <p:stCondLst>
                              <p:cond delay="6000"/>
                            </p:stCondLst>
                            <p:childTnLst>
                              <p:par>
                                <p:cTn id="66" presetID="22" presetClass="entr" presetSubtype="8" fill="hold" nodeType="afterEffect">
                                  <p:stCondLst>
                                    <p:cond delay="0"/>
                                  </p:stCondLst>
                                  <p:childTnLst>
                                    <p:set>
                                      <p:cBhvr>
                                        <p:cTn id="67" dur="1" fill="hold">
                                          <p:stCondLst>
                                            <p:cond delay="0"/>
                                          </p:stCondLst>
                                        </p:cTn>
                                        <p:tgtEl>
                                          <p:spTgt spid="50196"/>
                                        </p:tgtEl>
                                        <p:attrNameLst>
                                          <p:attrName>style.visibility</p:attrName>
                                        </p:attrNameLst>
                                      </p:cBhvr>
                                      <p:to>
                                        <p:strVal val="visible"/>
                                      </p:to>
                                    </p:set>
                                    <p:animEffect transition="in" filter="wipe(left)">
                                      <p:cBhvr>
                                        <p:cTn id="68" dur="500"/>
                                        <p:tgtEl>
                                          <p:spTgt spid="5019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0198"/>
                                        </p:tgtEl>
                                        <p:attrNameLst>
                                          <p:attrName>style.visibility</p:attrName>
                                        </p:attrNameLst>
                                      </p:cBhvr>
                                      <p:to>
                                        <p:strVal val="visible"/>
                                      </p:to>
                                    </p:set>
                                    <p:animEffect transition="in" filter="blinds(horizontal)">
                                      <p:cBhvr>
                                        <p:cTn id="73" dur="500"/>
                                        <p:tgtEl>
                                          <p:spTgt spid="50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P spid="50185" grpId="0"/>
      <p:bldP spid="50187" grpId="0"/>
      <p:bldP spid="50189" grpId="0"/>
      <p:bldP spid="50191" grpId="0"/>
      <p:bldP spid="50192" grpId="0"/>
      <p:bldP spid="50195" grpId="0"/>
      <p:bldP spid="50197" grpId="0"/>
      <p:bldP spid="501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01D01E-2289-4061-B2A8-6ACC8BB5ABF7}"/>
              </a:ext>
            </a:extLst>
          </p:cNvPr>
          <p:cNvSpPr txBox="1">
            <a:spLocks/>
          </p:cNvSpPr>
          <p:nvPr/>
        </p:nvSpPr>
        <p:spPr>
          <a:xfrm>
            <a:off x="685800" y="1039018"/>
            <a:ext cx="8032750" cy="4779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Thế</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nào</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là</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biến</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dạng</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lò</a:t>
            </a:r>
            <a:r>
              <a:rPr lang="en-US" altLang="en-US" i="1" dirty="0">
                <a:solidFill>
                  <a:srgbClr val="FF0000"/>
                </a:solidFill>
                <a:latin typeface="Times New Roman" panose="02020603050405020304" pitchFamily="18" charset="0"/>
                <a:cs typeface="Times New Roman" panose="02020603050405020304" pitchFamily="18" charset="0"/>
              </a:rPr>
              <a:t> xo?</a:t>
            </a:r>
          </a:p>
          <a:p>
            <a:pPr algn="just"/>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4836B757-ABB0-46A3-BA18-4B215C139CA4}"/>
              </a:ext>
            </a:extLst>
          </p:cNvPr>
          <p:cNvSpPr txBox="1">
            <a:spLocks/>
          </p:cNvSpPr>
          <p:nvPr/>
        </p:nvSpPr>
        <p:spPr>
          <a:xfrm>
            <a:off x="628650" y="1828800"/>
            <a:ext cx="8089900" cy="4165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defRPr/>
            </a:pPr>
            <a:r>
              <a:rPr lang="en-US" b="1" dirty="0">
                <a:solidFill>
                  <a:schemeClr val="tx1"/>
                </a:solidFill>
                <a:latin typeface="Times New Roman" panose="02020603050405020304" pitchFamily="18" charset="0"/>
                <a:cs typeface="Times New Roman" panose="02020603050405020304" pitchFamily="18" charset="0"/>
              </a:rPr>
              <a:t>Khi </a:t>
            </a:r>
            <a:r>
              <a:rPr lang="en-US" b="1" dirty="0" err="1">
                <a:solidFill>
                  <a:schemeClr val="tx1"/>
                </a:solidFill>
                <a:latin typeface="Times New Roman" panose="02020603050405020304" pitchFamily="18" charset="0"/>
                <a:cs typeface="Times New Roman" panose="02020603050405020304" pitchFamily="18" charset="0"/>
              </a:rPr>
              <a:t>có</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lực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tác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dụng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lên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lò</a:t>
            </a:r>
            <a:r>
              <a:rPr lang="en-US" b="1" dirty="0">
                <a:solidFill>
                  <a:schemeClr val="tx1"/>
                </a:solidFill>
                <a:latin typeface="Times New Roman" panose="02020603050405020304" pitchFamily="18" charset="0"/>
                <a:cs typeface="Times New Roman" panose="02020603050405020304" pitchFamily="18" charset="0"/>
              </a:rPr>
              <a:t> xo </a:t>
            </a:r>
            <a:r>
              <a:rPr lang="en-US" b="1" dirty="0" err="1">
                <a:solidFill>
                  <a:schemeClr val="tx1"/>
                </a:solidFill>
                <a:latin typeface="Times New Roman" panose="02020603050405020304" pitchFamily="18" charset="0"/>
                <a:cs typeface="Times New Roman" panose="02020603050405020304" pitchFamily="18" charset="0"/>
              </a:rPr>
              <a:t>thì</a:t>
            </a:r>
            <a:r>
              <a:rPr lang="en-US" b="1" dirty="0">
                <a:solidFill>
                  <a:schemeClr val="tx1"/>
                </a:solidFill>
                <a:latin typeface="Times New Roman" panose="02020603050405020304" pitchFamily="18" charset="0"/>
                <a:cs typeface="Times New Roman" panose="02020603050405020304" pitchFamily="18" charset="0"/>
              </a:rPr>
              <a:t> lo xo </a:t>
            </a:r>
            <a:r>
              <a:rPr lang="en-US" b="1" dirty="0" err="1">
                <a:solidFill>
                  <a:schemeClr val="tx1"/>
                </a:solidFill>
                <a:latin typeface="Times New Roman" panose="02020603050405020304" pitchFamily="18" charset="0"/>
                <a:cs typeface="Times New Roman" panose="02020603050405020304" pitchFamily="18" charset="0"/>
              </a:rPr>
              <a:t>bị</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biến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dạng</a:t>
            </a:r>
            <a:r>
              <a:rPr lang="en-US" b="1" dirty="0">
                <a:solidFill>
                  <a:schemeClr val="tx1"/>
                </a:solidFill>
                <a:latin typeface="Times New Roman" panose="02020603050405020304" pitchFamily="18" charset="0"/>
                <a:cs typeface="Times New Roman" panose="02020603050405020304" pitchFamily="18" charset="0"/>
              </a:rPr>
              <a:t>. </a:t>
            </a:r>
          </a:p>
          <a:p>
            <a:pPr algn="just">
              <a:defRPr/>
            </a:pPr>
            <a:r>
              <a:rPr lang="en-US" b="1" dirty="0">
                <a:solidFill>
                  <a:schemeClr val="tx1"/>
                </a:solidFill>
                <a:latin typeface="Times New Roman" panose="02020603050405020304" pitchFamily="18" charset="0"/>
                <a:cs typeface="Times New Roman" panose="02020603050405020304" pitchFamily="18" charset="0"/>
              </a:rPr>
              <a:t>Khi </a:t>
            </a:r>
            <a:r>
              <a:rPr lang="en-US" b="1" dirty="0" err="1">
                <a:solidFill>
                  <a:schemeClr val="tx1"/>
                </a:solidFill>
                <a:latin typeface="Times New Roman" panose="02020603050405020304" pitchFamily="18" charset="0"/>
                <a:cs typeface="Times New Roman" panose="02020603050405020304" pitchFamily="18" charset="0"/>
              </a:rPr>
              <a:t>thôi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không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tác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dụng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lực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thì</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lò</a:t>
            </a:r>
            <a:r>
              <a:rPr lang="en-US" b="1" dirty="0">
                <a:solidFill>
                  <a:schemeClr val="tx1"/>
                </a:solidFill>
                <a:latin typeface="Times New Roman" panose="02020603050405020304" pitchFamily="18" charset="0"/>
                <a:cs typeface="Times New Roman" panose="02020603050405020304" pitchFamily="18" charset="0"/>
              </a:rPr>
              <a:t> xo </a:t>
            </a:r>
            <a:r>
              <a:rPr lang="en-US" b="1" dirty="0" err="1">
                <a:solidFill>
                  <a:schemeClr val="tx1"/>
                </a:solidFill>
                <a:latin typeface="Times New Roman" panose="02020603050405020304" pitchFamily="18" charset="0"/>
                <a:cs typeface="Times New Roman" panose="02020603050405020304" pitchFamily="18" charset="0"/>
              </a:rPr>
              <a:t>tự</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trở</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về</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hình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dạng</a:t>
            </a:r>
            <a:r>
              <a:rPr lang="en-US" b="1" dirty="0">
                <a:solidFill>
                  <a:schemeClr val="tx1"/>
                </a:solidFill>
                <a:latin typeface="Times New Roman" panose="02020603050405020304" pitchFamily="18" charset="0"/>
                <a:cs typeface="Times New Roman" panose="02020603050405020304" pitchFamily="18" charset="0"/>
              </a:rPr>
              <a:t> ban </a:t>
            </a:r>
            <a:r>
              <a:rPr lang="en-US" b="1" dirty="0" err="1">
                <a:solidFill>
                  <a:schemeClr val="tx1"/>
                </a:solidFill>
                <a:latin typeface="Times New Roman" panose="02020603050405020304" pitchFamily="18" charset="0"/>
                <a:cs typeface="Times New Roman" panose="02020603050405020304" pitchFamily="18" charset="0"/>
              </a:rPr>
              <a:t>đầu</a:t>
            </a:r>
            <a:r>
              <a:rPr lang="en-US" b="1" dirty="0">
                <a:solidFill>
                  <a:schemeClr val="tx1"/>
                </a:solidFill>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=&gt; </a:t>
            </a:r>
            <a:r>
              <a:rPr lang="en-US" b="1" dirty="0" err="1">
                <a:solidFill>
                  <a:srgbClr val="0000FF"/>
                </a:solidFill>
                <a:latin typeface="Times New Roman" panose="02020603050405020304" pitchFamily="18" charset="0"/>
                <a:cs typeface="Times New Roman" panose="02020603050405020304" pitchFamily="18" charset="0"/>
              </a:rPr>
              <a:t>biến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dạng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lò</a:t>
            </a:r>
            <a:r>
              <a:rPr lang="en-US" b="1" dirty="0">
                <a:solidFill>
                  <a:srgbClr val="0000FF"/>
                </a:solidFill>
                <a:latin typeface="Times New Roman" panose="02020603050405020304" pitchFamily="18" charset="0"/>
                <a:cs typeface="Times New Roman" panose="02020603050405020304" pitchFamily="18" charset="0"/>
              </a:rPr>
              <a:t> xo</a:t>
            </a:r>
          </a:p>
          <a:p>
            <a:pPr algn="just">
              <a:defRPr/>
            </a:pPr>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DF51222-53D4-4579-B356-9662FB63EE13}"/>
              </a:ext>
            </a:extLst>
          </p:cNvPr>
          <p:cNvSpPr txBox="1"/>
          <p:nvPr/>
        </p:nvSpPr>
        <p:spPr>
          <a:xfrm>
            <a:off x="2209800" y="457200"/>
            <a:ext cx="2895600"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KIỂM TRA </a:t>
            </a:r>
          </a:p>
        </p:txBody>
      </p:sp>
    </p:spTree>
    <p:extLst>
      <p:ext uri="{BB962C8B-B14F-4D97-AF65-F5344CB8AC3E}">
        <p14:creationId xmlns:p14="http://schemas.microsoft.com/office/powerpoint/2010/main" val="352955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h-nen-power-point-89-1.jpg"/>
          <p:cNvPicPr>
            <a:picLocks noChangeAspect="1"/>
          </p:cNvPicPr>
          <p:nvPr/>
        </p:nvPicPr>
        <p:blipFill>
          <a:blip r:embed="rId2"/>
          <a:stretch>
            <a:fillRect/>
          </a:stretch>
        </p:blipFill>
        <p:spPr>
          <a:xfrm>
            <a:off x="-838200" y="-152400"/>
            <a:ext cx="10820399" cy="7391399"/>
          </a:xfrm>
          <a:prstGeom prst="rect">
            <a:avLst/>
          </a:prstGeom>
        </p:spPr>
      </p:pic>
      <p:sp>
        <p:nvSpPr>
          <p:cNvPr id="6" name="Rectangle 5"/>
          <p:cNvSpPr/>
          <p:nvPr/>
        </p:nvSpPr>
        <p:spPr>
          <a:xfrm>
            <a:off x="1219200" y="2133600"/>
            <a:ext cx="6172200" cy="258532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a:ln/>
                <a:solidFill>
                  <a:srgbClr val="FF0000"/>
                </a:solidFill>
                <a:effectLst/>
                <a:latin typeface="Times New Roman" pitchFamily="18" charset="0"/>
                <a:cs typeface="Times New Roman" pitchFamily="18" charset="0"/>
              </a:rPr>
              <a:t>TIẾT 106.BÀI 42:</a:t>
            </a:r>
          </a:p>
          <a:p>
            <a:pPr algn="ctr"/>
            <a:r>
              <a:rPr lang="en-US" sz="5400" b="1" cap="none" spc="0" dirty="0">
                <a:ln/>
                <a:solidFill>
                  <a:srgbClr val="FF0000"/>
                </a:solidFill>
                <a:effectLst/>
                <a:latin typeface="Times New Roman" pitchFamily="18" charset="0"/>
                <a:cs typeface="Times New Roman" pitchFamily="18" charset="0"/>
              </a:rPr>
              <a:t> </a:t>
            </a:r>
            <a:r>
              <a:rPr lang="en-US" sz="5400" b="1" cap="none" spc="0" dirty="0">
                <a:ln/>
                <a:solidFill>
                  <a:srgbClr val="0000FF"/>
                </a:solidFill>
                <a:effectLst/>
                <a:latin typeface="Times New Roman" pitchFamily="18" charset="0"/>
                <a:cs typeface="Times New Roman" pitchFamily="18" charset="0"/>
              </a:rPr>
              <a:t>BIẾN  DẠNG CỦA LÒ XO</a:t>
            </a:r>
          </a:p>
        </p:txBody>
      </p:sp>
    </p:spTree>
    <p:extLst>
      <p:ext uri="{BB962C8B-B14F-4D97-AF65-F5344CB8AC3E}">
        <p14:creationId xmlns:p14="http://schemas.microsoft.com/office/powerpoint/2010/main" val="3974960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671732" y="526703"/>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0" name="TextBox 9"/>
          <p:cNvSpPr txBox="1"/>
          <p:nvPr/>
        </p:nvSpPr>
        <p:spPr>
          <a:xfrm>
            <a:off x="685800" y="1138535"/>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pic>
        <p:nvPicPr>
          <p:cNvPr id="14338" name="Picture 2" descr="Thí nghiệm mô tả ở Hình 42.2 giúp chúng ta khám phá đặc điểm dãn ra của lò  xo khi bị biến dạng"/>
          <p:cNvPicPr>
            <a:picLocks noChangeAspect="1" noChangeArrowheads="1"/>
          </p:cNvPicPr>
          <p:nvPr/>
        </p:nvPicPr>
        <p:blipFill>
          <a:blip r:embed="rId3"/>
          <a:srcRect/>
          <a:stretch>
            <a:fillRect/>
          </a:stretch>
        </p:blipFill>
        <p:spPr bwMode="auto">
          <a:xfrm>
            <a:off x="6019800" y="1066800"/>
            <a:ext cx="2409825" cy="3905251"/>
          </a:xfrm>
          <a:prstGeom prst="rect">
            <a:avLst/>
          </a:prstGeom>
          <a:noFill/>
        </p:spPr>
      </p:pic>
      <p:sp>
        <p:nvSpPr>
          <p:cNvPr id="11" name="TextBox 10"/>
          <p:cNvSpPr txBox="1"/>
          <p:nvPr/>
        </p:nvSpPr>
        <p:spPr>
          <a:xfrm>
            <a:off x="762000" y="2286000"/>
            <a:ext cx="5486400" cy="2308324"/>
          </a:xfrm>
          <a:prstGeom prst="rect">
            <a:avLst/>
          </a:prstGeom>
          <a:noFill/>
        </p:spPr>
        <p:txBody>
          <a:bodyPr wrap="square" rtlCol="0">
            <a:spAutoFit/>
          </a:bodyPr>
          <a:lstStyle/>
          <a:p>
            <a:pPr marL="457200" indent="-457200"/>
            <a:r>
              <a:rPr lang="en-US" sz="2400" b="1" dirty="0">
                <a:solidFill>
                  <a:srgbClr val="007033"/>
                </a:solidFill>
                <a:latin typeface="Times New Roman" pitchFamily="18" charset="0"/>
                <a:cs typeface="Times New Roman" pitchFamily="18" charset="0"/>
              </a:rPr>
              <a:t>a. </a:t>
            </a:r>
            <a:r>
              <a:rPr lang="en-US" sz="2400" b="1" dirty="0" err="1">
                <a:solidFill>
                  <a:srgbClr val="007033"/>
                </a:solidFill>
                <a:latin typeface="Times New Roman" pitchFamily="18" charset="0"/>
                <a:cs typeface="Times New Roman" pitchFamily="18" charset="0"/>
              </a:rPr>
              <a:t>Dụng</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cụ</a:t>
            </a:r>
            <a:r>
              <a:rPr lang="en-US" sz="2400" b="1" dirty="0">
                <a:solidFill>
                  <a:srgbClr val="007033"/>
                </a:solidFill>
                <a:latin typeface="Times New Roman" pitchFamily="18" charset="0"/>
                <a:cs typeface="Times New Roman" pitchFamily="18" charset="0"/>
              </a:rPr>
              <a:t>: </a:t>
            </a:r>
          </a:p>
          <a:p>
            <a:pPr marL="457200" indent="-457200"/>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a:t>
            </a:r>
          </a:p>
          <a:p>
            <a:pPr marL="457200" indent="-457200"/>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xoắn</a:t>
            </a:r>
            <a:r>
              <a:rPr lang="en-US" sz="2400" dirty="0">
                <a:latin typeface="Times New Roman" pitchFamily="18" charset="0"/>
                <a:cs typeface="Times New Roman" pitchFamily="18" charset="0"/>
              </a:rPr>
              <a:t>; </a:t>
            </a:r>
          </a:p>
          <a:p>
            <a:pPr marL="457200" indent="-457200"/>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nặng</a:t>
            </a:r>
            <a:endParaRPr lang="en-US" sz="2400" dirty="0">
              <a:latin typeface="Times New Roman" pitchFamily="18" charset="0"/>
              <a:cs typeface="Times New Roman" pitchFamily="18" charset="0"/>
            </a:endParaRPr>
          </a:p>
          <a:p>
            <a:pPr marL="457200" indent="-457200"/>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50g;</a:t>
            </a:r>
          </a:p>
          <a:p>
            <a:pPr marL="457200" indent="-457200"/>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a:t>
            </a:r>
          </a:p>
        </p:txBody>
      </p:sp>
      <p:sp>
        <p:nvSpPr>
          <p:cNvPr id="8" name="TextBox 7"/>
          <p:cNvSpPr txBox="1"/>
          <p:nvPr/>
        </p:nvSpPr>
        <p:spPr>
          <a:xfrm>
            <a:off x="671732" y="1658540"/>
            <a:ext cx="45720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1. </a:t>
            </a:r>
            <a:r>
              <a:rPr lang="en-US" sz="2400" b="1" dirty="0" err="1">
                <a:solidFill>
                  <a:srgbClr val="FF0000"/>
                </a:solidFill>
                <a:latin typeface="Times New Roman" pitchFamily="18" charset="0"/>
                <a:cs typeface="Times New Roman" pitchFamily="18" charset="0"/>
              </a:rPr>
              <a:t>Thí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nghiệm</a:t>
            </a:r>
            <a:r>
              <a:rPr lang="en-US" sz="24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blinds(horizontal)">
                                      <p:cBhvr>
                                        <p:cTn id="17" dur="500"/>
                                        <p:tgtEl>
                                          <p:spTgt spid="1433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2"/>
          <a:stretch>
            <a:fillRect/>
          </a:stretch>
        </p:blipFill>
        <p:spPr>
          <a:xfrm>
            <a:off x="0" y="0"/>
            <a:ext cx="9144000" cy="6858000"/>
          </a:xfrm>
          <a:prstGeom prst="rect">
            <a:avLst/>
          </a:prstGeom>
        </p:spPr>
      </p:pic>
      <p:sp>
        <p:nvSpPr>
          <p:cNvPr id="12" name="TextBox 11"/>
          <p:cNvSpPr txBox="1"/>
          <p:nvPr/>
        </p:nvSpPr>
        <p:spPr>
          <a:xfrm>
            <a:off x="674688" y="596929"/>
            <a:ext cx="5410200" cy="461665"/>
          </a:xfrm>
          <a:prstGeom prst="rect">
            <a:avLst/>
          </a:prstGeom>
          <a:noFill/>
        </p:spPr>
        <p:txBody>
          <a:bodyPr wrap="square" rtlCol="0">
            <a:spAutoFit/>
          </a:bodyPr>
          <a:lstStyle/>
          <a:p>
            <a:pPr marL="457200" indent="-457200"/>
            <a:r>
              <a:rPr lang="en-US" sz="2400" b="1" dirty="0">
                <a:solidFill>
                  <a:srgbClr val="007033"/>
                </a:solidFill>
                <a:latin typeface="Times New Roman" pitchFamily="18" charset="0"/>
                <a:cs typeface="Times New Roman" pitchFamily="18" charset="0"/>
              </a:rPr>
              <a:t>b. </a:t>
            </a:r>
            <a:r>
              <a:rPr lang="en-US" sz="2400" b="1" dirty="0" err="1">
                <a:solidFill>
                  <a:srgbClr val="007033"/>
                </a:solidFill>
                <a:latin typeface="Times New Roman" pitchFamily="18" charset="0"/>
                <a:cs typeface="Times New Roman" pitchFamily="18" charset="0"/>
              </a:rPr>
              <a:t>Tiến</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hành</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thí</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nghiệm</a:t>
            </a:r>
            <a:r>
              <a:rPr lang="en-US" sz="2400" b="1" dirty="0">
                <a:solidFill>
                  <a:srgbClr val="007033"/>
                </a:solidFill>
                <a:latin typeface="Times New Roman" pitchFamily="18" charset="0"/>
                <a:cs typeface="Times New Roman" pitchFamily="18" charset="0"/>
              </a:rPr>
              <a:t>: </a:t>
            </a:r>
          </a:p>
        </p:txBody>
      </p:sp>
      <p:pic>
        <p:nvPicPr>
          <p:cNvPr id="9" name="Picture 31" descr="¸dsda"/>
          <p:cNvPicPr>
            <a:picLocks noChangeAspect="1" noChangeArrowheads="1"/>
          </p:cNvPicPr>
          <p:nvPr/>
        </p:nvPicPr>
        <p:blipFill>
          <a:blip r:embed="rId3"/>
          <a:srcRect/>
          <a:stretch>
            <a:fillRect/>
          </a:stretch>
        </p:blipFill>
        <p:spPr bwMode="auto">
          <a:xfrm>
            <a:off x="6149975" y="1066800"/>
            <a:ext cx="104775" cy="3733800"/>
          </a:xfrm>
          <a:prstGeom prst="rect">
            <a:avLst/>
          </a:prstGeom>
          <a:noFill/>
          <a:ln w="9525">
            <a:noFill/>
            <a:miter lim="800000"/>
            <a:headEnd/>
            <a:tailEnd/>
          </a:ln>
        </p:spPr>
      </p:pic>
      <p:pic>
        <p:nvPicPr>
          <p:cNvPr id="13" name="Picture 30" descr="¸dsda"/>
          <p:cNvPicPr>
            <a:picLocks noChangeAspect="1" noChangeArrowheads="1"/>
          </p:cNvPicPr>
          <p:nvPr/>
        </p:nvPicPr>
        <p:blipFill>
          <a:blip r:embed="rId4"/>
          <a:srcRect/>
          <a:stretch>
            <a:fillRect/>
          </a:stretch>
        </p:blipFill>
        <p:spPr bwMode="auto">
          <a:xfrm>
            <a:off x="5902325" y="1295400"/>
            <a:ext cx="2568575" cy="228600"/>
          </a:xfrm>
          <a:prstGeom prst="rect">
            <a:avLst/>
          </a:prstGeom>
          <a:noFill/>
          <a:ln w="9525">
            <a:noFill/>
            <a:miter lim="800000"/>
            <a:headEnd/>
            <a:tailEnd/>
          </a:ln>
        </p:spPr>
      </p:pic>
      <p:pic>
        <p:nvPicPr>
          <p:cNvPr id="14" name="Picture 39" descr="jjk"/>
          <p:cNvPicPr>
            <a:picLocks noChangeAspect="1" noChangeArrowheads="1"/>
          </p:cNvPicPr>
          <p:nvPr/>
        </p:nvPicPr>
        <p:blipFill>
          <a:blip r:embed="rId5"/>
          <a:srcRect/>
          <a:stretch>
            <a:fillRect/>
          </a:stretch>
        </p:blipFill>
        <p:spPr bwMode="auto">
          <a:xfrm>
            <a:off x="7235825" y="1447800"/>
            <a:ext cx="417513" cy="1905000"/>
          </a:xfrm>
          <a:prstGeom prst="rect">
            <a:avLst/>
          </a:prstGeom>
          <a:solidFill>
            <a:srgbClr val="FF0000"/>
          </a:solidFill>
          <a:ln w="9525" cap="rnd">
            <a:solidFill>
              <a:schemeClr val="accent1"/>
            </a:solidFill>
            <a:prstDash val="sysDot"/>
            <a:miter lim="800000"/>
            <a:headEnd/>
            <a:tailEnd/>
          </a:ln>
        </p:spPr>
      </p:pic>
      <p:pic>
        <p:nvPicPr>
          <p:cNvPr id="15" name="Picture 32" descr="thuoc do"/>
          <p:cNvPicPr>
            <a:picLocks noChangeAspect="1" noChangeArrowheads="1"/>
          </p:cNvPicPr>
          <p:nvPr/>
        </p:nvPicPr>
        <p:blipFill>
          <a:blip r:embed="rId6"/>
          <a:srcRect/>
          <a:stretch>
            <a:fillRect/>
          </a:stretch>
        </p:blipFill>
        <p:spPr bwMode="auto">
          <a:xfrm>
            <a:off x="6248400" y="1447800"/>
            <a:ext cx="461963" cy="3581400"/>
          </a:xfrm>
          <a:prstGeom prst="rect">
            <a:avLst/>
          </a:prstGeom>
          <a:solidFill>
            <a:schemeClr val="accent1"/>
          </a:solidFill>
          <a:ln w="9525">
            <a:noFill/>
            <a:miter lim="800000"/>
            <a:headEnd/>
            <a:tailEnd/>
          </a:ln>
        </p:spPr>
      </p:pic>
      <p:pic>
        <p:nvPicPr>
          <p:cNvPr id="16" name="Picture 33" descr="lo xo"/>
          <p:cNvPicPr>
            <a:picLocks noChangeAspect="1" noChangeArrowheads="1"/>
          </p:cNvPicPr>
          <p:nvPr/>
        </p:nvPicPr>
        <p:blipFill>
          <a:blip r:embed="rId7"/>
          <a:srcRect/>
          <a:stretch>
            <a:fillRect/>
          </a:stretch>
        </p:blipFill>
        <p:spPr bwMode="auto">
          <a:xfrm>
            <a:off x="6742113" y="1447800"/>
            <a:ext cx="382587" cy="1524000"/>
          </a:xfrm>
          <a:prstGeom prst="rect">
            <a:avLst/>
          </a:prstGeom>
          <a:noFill/>
          <a:ln w="9525">
            <a:noFill/>
            <a:miter lim="800000"/>
            <a:headEnd/>
            <a:tailEnd/>
          </a:ln>
        </p:spPr>
      </p:pic>
      <p:sp>
        <p:nvSpPr>
          <p:cNvPr id="17" name="Text Box 17"/>
          <p:cNvSpPr txBox="1">
            <a:spLocks noChangeArrowheads="1"/>
          </p:cNvSpPr>
          <p:nvPr/>
        </p:nvSpPr>
        <p:spPr bwMode="auto">
          <a:xfrm>
            <a:off x="6740525" y="9144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1</a:t>
            </a:r>
          </a:p>
        </p:txBody>
      </p:sp>
      <p:sp>
        <p:nvSpPr>
          <p:cNvPr id="18" name="Text Box 18"/>
          <p:cNvSpPr txBox="1">
            <a:spLocks noChangeArrowheads="1"/>
          </p:cNvSpPr>
          <p:nvPr/>
        </p:nvSpPr>
        <p:spPr bwMode="auto">
          <a:xfrm>
            <a:off x="6740525" y="30480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2</a:t>
            </a:r>
          </a:p>
        </p:txBody>
      </p:sp>
      <p:sp>
        <p:nvSpPr>
          <p:cNvPr id="19" name="Text Box 19"/>
          <p:cNvSpPr txBox="1">
            <a:spLocks noChangeArrowheads="1"/>
          </p:cNvSpPr>
          <p:nvPr/>
        </p:nvSpPr>
        <p:spPr bwMode="auto">
          <a:xfrm>
            <a:off x="7273925" y="9144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3</a:t>
            </a:r>
          </a:p>
        </p:txBody>
      </p:sp>
      <p:sp>
        <p:nvSpPr>
          <p:cNvPr id="20" name="Line 20"/>
          <p:cNvSpPr>
            <a:spLocks noChangeShapeType="1"/>
          </p:cNvSpPr>
          <p:nvPr/>
        </p:nvSpPr>
        <p:spPr bwMode="auto">
          <a:xfrm>
            <a:off x="6969125" y="1524000"/>
            <a:ext cx="0" cy="1371600"/>
          </a:xfrm>
          <a:prstGeom prst="line">
            <a:avLst/>
          </a:prstGeom>
          <a:noFill/>
          <a:ln w="38100">
            <a:solidFill>
              <a:srgbClr val="FF0000"/>
            </a:solidFill>
            <a:prstDash val="dash"/>
            <a:round/>
            <a:headEnd type="triangle" w="med" len="med"/>
            <a:tailEnd type="triangle" w="med" len="med"/>
          </a:ln>
          <a:effectLst/>
        </p:spPr>
        <p:txBody>
          <a:bodyPr/>
          <a:lstStyle/>
          <a:p>
            <a:endParaRPr lang="en-US"/>
          </a:p>
        </p:txBody>
      </p:sp>
      <p:sp>
        <p:nvSpPr>
          <p:cNvPr id="22" name="Rectangle 21"/>
          <p:cNvSpPr/>
          <p:nvPr/>
        </p:nvSpPr>
        <p:spPr>
          <a:xfrm>
            <a:off x="575469" y="1111665"/>
            <a:ext cx="5410200" cy="830997"/>
          </a:xfrm>
          <a:prstGeom prst="rect">
            <a:avLst/>
          </a:prstGeom>
        </p:spPr>
        <p:txBody>
          <a:bodyPr wrap="square">
            <a:spAutoFit/>
          </a:bodyPr>
          <a:lstStyle/>
          <a:p>
            <a:pPr marL="457200" indent="-457200"/>
            <a:r>
              <a:rPr lang="en-US" sz="2400" b="1" dirty="0">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B1</a:t>
            </a:r>
            <a:r>
              <a:rPr lang="en-US" sz="2400" dirty="0">
                <a:latin typeface="Times New Roman" pitchFamily="18" charset="0"/>
                <a:cs typeface="Times New Roman" pitchFamily="18" charset="0"/>
              </a:rPr>
              <a:t>: Treo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endParaRPr lang="en-US" sz="2400" dirty="0">
              <a:latin typeface="Times New Roman" pitchFamily="18" charset="0"/>
              <a:cs typeface="Times New Roman" pitchFamily="18" charset="0"/>
            </a:endParaRPr>
          </a:p>
        </p:txBody>
      </p:sp>
      <p:sp>
        <p:nvSpPr>
          <p:cNvPr id="23" name="Rectangle 22"/>
          <p:cNvSpPr/>
          <p:nvPr/>
        </p:nvSpPr>
        <p:spPr>
          <a:xfrm>
            <a:off x="559350" y="2126397"/>
            <a:ext cx="5486400" cy="830997"/>
          </a:xfrm>
          <a:prstGeom prst="rect">
            <a:avLst/>
          </a:prstGeom>
        </p:spPr>
        <p:txBody>
          <a:bodyPr wrap="square">
            <a:spAutoFit/>
          </a:bodyPr>
          <a:lstStyle/>
          <a:p>
            <a:pPr marL="457200" indent="-457200" algn="just"/>
            <a:r>
              <a:rPr lang="en-US" sz="2400" b="1" dirty="0">
                <a:solidFill>
                  <a:srgbClr val="FF0000"/>
                </a:solidFill>
                <a:latin typeface="Times New Roman" pitchFamily="18" charset="0"/>
                <a:cs typeface="Times New Roman" pitchFamily="18" charset="0"/>
              </a:rPr>
              <a:t>+ B2</a:t>
            </a:r>
            <a:r>
              <a:rPr lang="en-US"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nhiên</a:t>
            </a:r>
            <a:r>
              <a:rPr lang="en-US" altLang="vi-VN" sz="2400" dirty="0">
                <a:latin typeface="Times New Roman" pitchFamily="18" charset="0"/>
                <a:cs typeface="Times New Roman" pitchFamily="18" charset="0"/>
              </a:rPr>
              <a:t> </a:t>
            </a:r>
            <a:r>
              <a:rPr lang="en-US" altLang="vi-VN" sz="2400" b="1" dirty="0">
                <a:latin typeface="Times New Roman" pitchFamily="18" charset="0"/>
                <a:cs typeface="Times New Roman" pitchFamily="18" charset="0"/>
              </a:rPr>
              <a:t>(</a:t>
            </a:r>
            <a:r>
              <a:rPr lang="en-US" altLang="vi-VN" sz="2400" b="1" i="1" dirty="0">
                <a:latin typeface="Times New Roman" pitchFamily="18" charset="0"/>
                <a:cs typeface="Times New Roman" pitchFamily="18" charset="0"/>
              </a:rPr>
              <a:t>l</a:t>
            </a:r>
            <a:r>
              <a:rPr lang="en-US" altLang="vi-VN" sz="2400" b="1" baseline="-25000" dirty="0">
                <a:latin typeface="Times New Roman" pitchFamily="18" charset="0"/>
                <a:cs typeface="Times New Roman" pitchFamily="18" charset="0"/>
              </a:rPr>
              <a:t>0</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p>
          <a:p>
            <a:pPr marL="457200" indent="-457200" algn="just"/>
            <a:r>
              <a:rPr lang="en-US" altLang="vi-VN" sz="2400" dirty="0">
                <a:latin typeface="Times New Roman" pitchFamily="18" charset="0"/>
                <a:cs typeface="Times New Roman" pitchFamily="18" charset="0"/>
              </a:rPr>
              <a:t>(</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chưa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bị</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biến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dạng</a:t>
            </a:r>
            <a:r>
              <a:rPr lang="en-US" altLang="vi-VN" sz="2400" dirty="0">
                <a:latin typeface="Times New Roman" pitchFamily="18" charset="0"/>
                <a:cs typeface="Times New Roman" pitchFamily="18" charset="0"/>
              </a:rPr>
              <a:t>), </a:t>
            </a:r>
            <a:r>
              <a:rPr lang="en-US" altLang="vi-VN" sz="2400" dirty="0" err="1">
                <a:solidFill>
                  <a:srgbClr val="0000FF"/>
                </a:solidFill>
                <a:latin typeface="Times New Roman" pitchFamily="18" charset="0"/>
                <a:cs typeface="Times New Roman" pitchFamily="18" charset="0"/>
              </a:rPr>
              <a:t>ghi</a:t>
            </a:r>
            <a:r>
              <a:rPr lang="en-US" altLang="vi-VN" sz="2400" dirty="0">
                <a:solidFill>
                  <a:srgbClr val="0000FF"/>
                </a:solidFill>
                <a:latin typeface="Times New Roman" pitchFamily="18" charset="0"/>
                <a:cs typeface="Times New Roman" pitchFamily="18" charset="0"/>
              </a:rPr>
              <a:t> </a:t>
            </a:r>
            <a:r>
              <a:rPr lang="en-US" altLang="vi-VN" sz="2400" dirty="0" err="1">
                <a:solidFill>
                  <a:srgbClr val="0000FF"/>
                </a:solidFill>
                <a:latin typeface="Times New Roman" pitchFamily="18" charset="0"/>
                <a:cs typeface="Times New Roman" pitchFamily="18" charset="0"/>
              </a:rPr>
              <a:t>vào</a:t>
            </a:r>
            <a:r>
              <a:rPr lang="en-US" altLang="vi-VN" sz="2400" dirty="0">
                <a:solidFill>
                  <a:srgbClr val="0000FF"/>
                </a:solidFill>
                <a:latin typeface="Times New Roman" pitchFamily="18" charset="0"/>
                <a:cs typeface="Times New Roman" pitchFamily="18" charset="0"/>
              </a:rPr>
              <a:t> </a:t>
            </a:r>
            <a:r>
              <a:rPr lang="en-US" altLang="vi-VN" sz="2400" dirty="0" err="1">
                <a:solidFill>
                  <a:srgbClr val="0000FF"/>
                </a:solidFill>
                <a:latin typeface="Times New Roman" pitchFamily="18" charset="0"/>
                <a:cs typeface="Times New Roman" pitchFamily="18" charset="0"/>
              </a:rPr>
              <a:t>bảng</a:t>
            </a:r>
            <a:r>
              <a:rPr lang="en-US" altLang="vi-VN" sz="2400" dirty="0">
                <a:latin typeface="Times New Roman" pitchFamily="18" charset="0"/>
                <a:cs typeface="Times New Roman" pitchFamily="18" charset="0"/>
              </a:rPr>
              <a:t>.</a:t>
            </a:r>
          </a:p>
        </p:txBody>
      </p:sp>
      <p:sp>
        <p:nvSpPr>
          <p:cNvPr id="24" name="Rectangle 23"/>
          <p:cNvSpPr/>
          <p:nvPr/>
        </p:nvSpPr>
        <p:spPr>
          <a:xfrm>
            <a:off x="674688" y="3200400"/>
            <a:ext cx="5334000" cy="1200329"/>
          </a:xfrm>
          <a:prstGeom prst="rect">
            <a:avLst/>
          </a:prstGeom>
        </p:spPr>
        <p:txBody>
          <a:bodyPr wrap="square">
            <a:spAutoFit/>
          </a:bodyPr>
          <a:lstStyle/>
          <a:p>
            <a:pPr marL="457200" indent="-457200"/>
            <a:r>
              <a:rPr lang="en-US" sz="2400" b="1" dirty="0">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B3</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Móc</a:t>
            </a:r>
            <a:r>
              <a:rPr lang="en-US" altLang="vi-VN" sz="2400" dirty="0">
                <a:latin typeface="Times New Roman" pitchFamily="18" charset="0"/>
                <a:cs typeface="Times New Roman" pitchFamily="18" charset="0"/>
              </a:rPr>
              <a:t> 1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50g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đầu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dưới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b="1" i="1" dirty="0">
                <a:latin typeface="Times New Roman" pitchFamily="18" charset="0"/>
                <a:cs typeface="Times New Roman" pitchFamily="18" charset="0"/>
              </a:rPr>
              <a:t>l</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khi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bị</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biến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dạng</a:t>
            </a:r>
            <a:r>
              <a:rPr lang="en-US" altLang="vi-VN" sz="2400" dirty="0">
                <a:latin typeface="Times New Roman" pitchFamily="18" charset="0"/>
                <a:cs typeface="Times New Roman" pitchFamily="18" charset="0"/>
              </a:rPr>
              <a:t>, </a:t>
            </a:r>
            <a:r>
              <a:rPr lang="en-US" altLang="vi-VN" sz="2400" dirty="0" err="1">
                <a:solidFill>
                  <a:srgbClr val="0000FF"/>
                </a:solidFill>
                <a:latin typeface="Times New Roman" pitchFamily="18" charset="0"/>
                <a:cs typeface="Times New Roman" pitchFamily="18" charset="0"/>
              </a:rPr>
              <a:t>ghi</a:t>
            </a:r>
            <a:r>
              <a:rPr lang="en-US" altLang="vi-VN" sz="2400" dirty="0">
                <a:solidFill>
                  <a:srgbClr val="0000FF"/>
                </a:solidFill>
                <a:latin typeface="Times New Roman" pitchFamily="18" charset="0"/>
                <a:cs typeface="Times New Roman" pitchFamily="18" charset="0"/>
              </a:rPr>
              <a:t> </a:t>
            </a:r>
            <a:r>
              <a:rPr lang="en-US" altLang="vi-VN" sz="2400" dirty="0" err="1">
                <a:solidFill>
                  <a:srgbClr val="0000FF"/>
                </a:solidFill>
                <a:latin typeface="Times New Roman" pitchFamily="18" charset="0"/>
                <a:cs typeface="Times New Roman" pitchFamily="18" charset="0"/>
              </a:rPr>
              <a:t>vào</a:t>
            </a:r>
            <a:r>
              <a:rPr lang="en-US" altLang="vi-VN" sz="2400" dirty="0">
                <a:solidFill>
                  <a:srgbClr val="0000FF"/>
                </a:solidFill>
                <a:latin typeface="Times New Roman" pitchFamily="18" charset="0"/>
                <a:cs typeface="Times New Roman" pitchFamily="18" charset="0"/>
              </a:rPr>
              <a:t> </a:t>
            </a:r>
            <a:r>
              <a:rPr lang="en-US" altLang="vi-VN" sz="2400" dirty="0" err="1">
                <a:solidFill>
                  <a:srgbClr val="0000FF"/>
                </a:solidFill>
                <a:latin typeface="Times New Roman" pitchFamily="18" charset="0"/>
                <a:cs typeface="Times New Roman" pitchFamily="18" charset="0"/>
              </a:rPr>
              <a:t>bảng</a:t>
            </a:r>
            <a:r>
              <a:rPr lang="en-US" altLang="vi-VN" sz="2400" dirty="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p:txBody>
      </p:sp>
      <p:sp>
        <p:nvSpPr>
          <p:cNvPr id="25" name="Rectangle 24"/>
          <p:cNvSpPr/>
          <p:nvPr/>
        </p:nvSpPr>
        <p:spPr>
          <a:xfrm>
            <a:off x="873125" y="4800600"/>
            <a:ext cx="5029200" cy="1200329"/>
          </a:xfrm>
          <a:prstGeom prst="rect">
            <a:avLst/>
          </a:prstGeom>
        </p:spPr>
        <p:txBody>
          <a:bodyPr wrap="square">
            <a:spAutoFit/>
          </a:bodyPr>
          <a:lstStyle/>
          <a:p>
            <a:pPr>
              <a:spcBef>
                <a:spcPct val="50000"/>
              </a:spcBef>
              <a:buFontTx/>
              <a:buChar char="-"/>
            </a:pPr>
            <a:r>
              <a:rPr lang="en-US" altLang="vi-VN" sz="2400" dirty="0" err="1">
                <a:latin typeface="Times New Roman" pitchFamily="18" charset="0"/>
                <a:cs typeface="Times New Roman" pitchFamily="18" charset="0"/>
              </a:rPr>
              <a:t>Bỏ</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ra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lại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và</a:t>
            </a:r>
            <a:r>
              <a:rPr lang="en-US" altLang="vi-VN" sz="2400" dirty="0">
                <a:latin typeface="Times New Roman" pitchFamily="18" charset="0"/>
                <a:cs typeface="Times New Roman" pitchFamily="18" charset="0"/>
              </a:rPr>
              <a:t> so </a:t>
            </a:r>
            <a:r>
              <a:rPr lang="en-US" altLang="vi-VN" sz="2400" dirty="0" err="1">
                <a:latin typeface="Times New Roman" pitchFamily="18" charset="0"/>
                <a:cs typeface="Times New Roman" pitchFamily="18" charset="0"/>
              </a:rPr>
              <a:t>sánh</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với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nhiên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nó</a:t>
            </a:r>
            <a:r>
              <a:rPr lang="en-US" altLang="vi-VN" sz="24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29"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ppt_x</p:attrName>
                                        </p:attrNameLst>
                                      </p:cBhvr>
                                      <p:tavLst>
                                        <p:tav tm="0">
                                          <p:val>
                                            <p:strVal val="#ppt_x-.2"/>
                                          </p:val>
                                        </p:tav>
                                        <p:tav tm="100000">
                                          <p:val>
                                            <p:strVal val="#ppt_x"/>
                                          </p:val>
                                        </p:tav>
                                      </p:tavLst>
                                    </p:anim>
                                    <p:anim calcmode="lin" valueType="num">
                                      <p:cBhvr>
                                        <p:cTn id="3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7"/>
                                        </p:tgtEl>
                                      </p:cBhvr>
                                    </p:animEffect>
                                  </p:childTnLst>
                                </p:cTn>
                              </p:par>
                              <p:par>
                                <p:cTn id="35" presetID="29"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ppt_x</p:attrName>
                                        </p:attrNameLst>
                                      </p:cBhvr>
                                      <p:tavLst>
                                        <p:tav tm="0">
                                          <p:val>
                                            <p:strVal val="#ppt_x-.2"/>
                                          </p:val>
                                        </p:tav>
                                        <p:tav tm="100000">
                                          <p:val>
                                            <p:strVal val="#ppt_x"/>
                                          </p:val>
                                        </p:tav>
                                      </p:tavLst>
                                    </p:anim>
                                    <p:anim calcmode="lin" valueType="num">
                                      <p:cBhvr>
                                        <p:cTn id="3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linds(horizontal)">
                                      <p:cBhvr>
                                        <p:cTn id="44" dur="500"/>
                                        <p:tgtEl>
                                          <p:spTgt spid="23"/>
                                        </p:tgtEl>
                                      </p:cBhvr>
                                    </p:animEffect>
                                  </p:childTnLst>
                                </p:cTn>
                              </p:par>
                              <p:par>
                                <p:cTn id="45" presetID="47"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linds(horizontal)">
                                      <p:cBhvr>
                                        <p:cTn id="59" dur="500"/>
                                        <p:tgtEl>
                                          <p:spTgt spid="24"/>
                                        </p:tgtEl>
                                      </p:cBhvr>
                                    </p:animEffect>
                                  </p:childTnLst>
                                </p:cTn>
                              </p:par>
                              <p:par>
                                <p:cTn id="60" presetID="7" presetClass="entr" presetSubtype="4"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0" fill="hold"/>
                                        <p:tgtEl>
                                          <p:spTgt spid="14"/>
                                        </p:tgtEl>
                                        <p:attrNameLst>
                                          <p:attrName>ppt_x</p:attrName>
                                        </p:attrNameLst>
                                      </p:cBhvr>
                                      <p:tavLst>
                                        <p:tav tm="0">
                                          <p:val>
                                            <p:strVal val="#ppt_x"/>
                                          </p:val>
                                        </p:tav>
                                        <p:tav tm="100000">
                                          <p:val>
                                            <p:strVal val="#ppt_x"/>
                                          </p:val>
                                        </p:tav>
                                      </p:tavLst>
                                    </p:anim>
                                    <p:anim calcmode="lin" valueType="num">
                                      <p:cBhvr additive="base">
                                        <p:cTn id="63" dur="5000" fill="hold"/>
                                        <p:tgtEl>
                                          <p:spTgt spid="14"/>
                                        </p:tgtEl>
                                        <p:attrNameLst>
                                          <p:attrName>ppt_y</p:attrName>
                                        </p:attrNameLst>
                                      </p:cBhvr>
                                      <p:tavLst>
                                        <p:tav tm="0">
                                          <p:val>
                                            <p:strVal val="1+#ppt_h/2"/>
                                          </p:val>
                                        </p:tav>
                                        <p:tav tm="100000">
                                          <p:val>
                                            <p:strVal val="#ppt_y"/>
                                          </p:val>
                                        </p:tav>
                                      </p:tavLst>
                                    </p:anim>
                                  </p:childTnLst>
                                </p:cTn>
                              </p:par>
                              <p:par>
                                <p:cTn id="64" presetID="7" presetClass="entr" presetSubtype="4"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0" fill="hold"/>
                                        <p:tgtEl>
                                          <p:spTgt spid="19"/>
                                        </p:tgtEl>
                                        <p:attrNameLst>
                                          <p:attrName>ppt_x</p:attrName>
                                        </p:attrNameLst>
                                      </p:cBhvr>
                                      <p:tavLst>
                                        <p:tav tm="0">
                                          <p:val>
                                            <p:strVal val="#ppt_x"/>
                                          </p:val>
                                        </p:tav>
                                        <p:tav tm="100000">
                                          <p:val>
                                            <p:strVal val="#ppt_x"/>
                                          </p:val>
                                        </p:tav>
                                      </p:tavLst>
                                    </p:anim>
                                    <p:anim calcmode="lin" valueType="num">
                                      <p:cBhvr additive="base">
                                        <p:cTn id="67"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linds(horizontal)">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P spid="20" grpId="0" animBg="1"/>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tur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623" y="2457451"/>
            <a:ext cx="3120628" cy="216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Pictur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57450"/>
            <a:ext cx="29146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168965" y="1451113"/>
            <a:ext cx="8356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i="1" dirty="0" err="1">
                <a:solidFill>
                  <a:srgbClr val="FF0000"/>
                </a:solidFill>
              </a:rPr>
              <a:t>Một</a:t>
            </a:r>
            <a:r>
              <a:rPr lang="en-US" altLang="en-US" b="1" i="1" dirty="0">
                <a:solidFill>
                  <a:srgbClr val="FF0000"/>
                </a:solidFill>
              </a:rPr>
              <a:t> </a:t>
            </a:r>
            <a:r>
              <a:rPr lang="en-US" altLang="en-US" b="1" i="1" dirty="0" err="1">
                <a:solidFill>
                  <a:srgbClr val="FF0000"/>
                </a:solidFill>
              </a:rPr>
              <a:t>sợi</a:t>
            </a:r>
            <a:r>
              <a:rPr lang="en-US" altLang="en-US" b="1" i="1" dirty="0">
                <a:solidFill>
                  <a:srgbClr val="FF0000"/>
                </a:solidFill>
              </a:rPr>
              <a:t> </a:t>
            </a:r>
            <a:r>
              <a:rPr lang="en-US" altLang="en-US" b="1" i="1" dirty="0" err="1">
                <a:solidFill>
                  <a:srgbClr val="FF0000"/>
                </a:solidFill>
              </a:rPr>
              <a:t>dây</a:t>
            </a:r>
            <a:r>
              <a:rPr lang="en-US" altLang="en-US" b="1" i="1" dirty="0">
                <a:solidFill>
                  <a:srgbClr val="FF0000"/>
                </a:solidFill>
              </a:rPr>
              <a:t> </a:t>
            </a:r>
            <a:r>
              <a:rPr lang="en-US" altLang="en-US" b="1" i="1" dirty="0" err="1">
                <a:solidFill>
                  <a:srgbClr val="FF0000"/>
                </a:solidFill>
              </a:rPr>
              <a:t>cao</a:t>
            </a:r>
            <a:r>
              <a:rPr lang="en-US" altLang="en-US" b="1" i="1" dirty="0">
                <a:solidFill>
                  <a:srgbClr val="FF0000"/>
                </a:solidFill>
              </a:rPr>
              <a:t> </a:t>
            </a:r>
            <a:r>
              <a:rPr lang="en-US" altLang="en-US" b="1" i="1" dirty="0" err="1">
                <a:solidFill>
                  <a:srgbClr val="FF0000"/>
                </a:solidFill>
              </a:rPr>
              <a:t>su</a:t>
            </a:r>
            <a:r>
              <a:rPr lang="en-US" altLang="en-US" b="1" i="1" dirty="0">
                <a:solidFill>
                  <a:srgbClr val="FF0000"/>
                </a:solidFill>
              </a:rPr>
              <a:t> </a:t>
            </a:r>
            <a:r>
              <a:rPr lang="en-US" altLang="en-US" b="1" i="1" dirty="0" err="1">
                <a:solidFill>
                  <a:srgbClr val="FF0000"/>
                </a:solidFill>
              </a:rPr>
              <a:t>và</a:t>
            </a:r>
            <a:r>
              <a:rPr lang="en-US" altLang="en-US" b="1" i="1" dirty="0">
                <a:solidFill>
                  <a:srgbClr val="FF0000"/>
                </a:solidFill>
              </a:rPr>
              <a:t> </a:t>
            </a:r>
            <a:r>
              <a:rPr lang="en-US" altLang="en-US" b="1" i="1" dirty="0" err="1">
                <a:solidFill>
                  <a:srgbClr val="FF0000"/>
                </a:solidFill>
              </a:rPr>
              <a:t>một</a:t>
            </a:r>
            <a:r>
              <a:rPr lang="en-US" altLang="en-US" b="1" i="1" dirty="0">
                <a:solidFill>
                  <a:srgbClr val="FF0000"/>
                </a:solidFill>
              </a:rPr>
              <a:t> </a:t>
            </a:r>
            <a:r>
              <a:rPr lang="en-US" altLang="en-US" b="1" i="1" dirty="0" err="1">
                <a:solidFill>
                  <a:srgbClr val="FF0000"/>
                </a:solidFill>
              </a:rPr>
              <a:t>lò</a:t>
            </a:r>
            <a:r>
              <a:rPr lang="en-US" altLang="en-US" b="1" i="1" dirty="0">
                <a:solidFill>
                  <a:srgbClr val="FF0000"/>
                </a:solidFill>
              </a:rPr>
              <a:t> xo </a:t>
            </a:r>
            <a:r>
              <a:rPr lang="en-US" altLang="en-US" b="1" i="1" dirty="0" err="1">
                <a:solidFill>
                  <a:srgbClr val="FF0000"/>
                </a:solidFill>
              </a:rPr>
              <a:t>có</a:t>
            </a:r>
            <a:r>
              <a:rPr lang="en-US" altLang="en-US" b="1" i="1" dirty="0">
                <a:solidFill>
                  <a:srgbClr val="FF0000"/>
                </a:solidFill>
              </a:rPr>
              <a:t> </a:t>
            </a:r>
            <a:r>
              <a:rPr lang="en-US" altLang="en-US" b="1" i="1" dirty="0" err="1">
                <a:solidFill>
                  <a:srgbClr val="FF0000"/>
                </a:solidFill>
              </a:rPr>
              <a:t>tính</a:t>
            </a:r>
            <a:r>
              <a:rPr lang="en-US" altLang="en-US" b="1" i="1" dirty="0">
                <a:solidFill>
                  <a:srgbClr val="FF0000"/>
                </a:solidFill>
              </a:rPr>
              <a:t> </a:t>
            </a:r>
            <a:r>
              <a:rPr lang="en-US" altLang="en-US" b="1" i="1" dirty="0" err="1">
                <a:solidFill>
                  <a:srgbClr val="FF0000"/>
                </a:solidFill>
              </a:rPr>
              <a:t>chất</a:t>
            </a:r>
            <a:r>
              <a:rPr lang="en-US" altLang="en-US" b="1" i="1" dirty="0">
                <a:solidFill>
                  <a:srgbClr val="FF0000"/>
                </a:solidFill>
              </a:rPr>
              <a:t> </a:t>
            </a:r>
            <a:r>
              <a:rPr lang="en-US" altLang="en-US" b="1" i="1" dirty="0" err="1">
                <a:solidFill>
                  <a:srgbClr val="FF0000"/>
                </a:solidFill>
              </a:rPr>
              <a:t>nào</a:t>
            </a:r>
            <a:r>
              <a:rPr lang="en-US" altLang="en-US" b="1" i="1" dirty="0">
                <a:solidFill>
                  <a:srgbClr val="FF0000"/>
                </a:solidFill>
              </a:rPr>
              <a:t> </a:t>
            </a:r>
            <a:r>
              <a:rPr lang="en-US" altLang="en-US" b="1" i="1" dirty="0" err="1">
                <a:solidFill>
                  <a:srgbClr val="FF0000"/>
                </a:solidFill>
              </a:rPr>
              <a:t>giống</a:t>
            </a:r>
            <a:r>
              <a:rPr lang="en-US" altLang="en-US" b="1" i="1" dirty="0">
                <a:solidFill>
                  <a:srgbClr val="FF0000"/>
                </a:solidFill>
              </a:rPr>
              <a:t> </a:t>
            </a:r>
            <a:r>
              <a:rPr lang="en-US" altLang="en-US" b="1" i="1" dirty="0" err="1">
                <a:solidFill>
                  <a:srgbClr val="FF0000"/>
                </a:solidFill>
              </a:rPr>
              <a:t>nhau</a:t>
            </a:r>
            <a:r>
              <a:rPr lang="en-US" altLang="en-US" b="1" i="1" dirty="0">
                <a:solidFill>
                  <a:srgbClr val="FF0000"/>
                </a:solidFill>
              </a:rPr>
              <a:t>?</a:t>
            </a:r>
          </a:p>
        </p:txBody>
      </p:sp>
    </p:spTree>
    <p:extLst>
      <p:ext uri="{BB962C8B-B14F-4D97-AF65-F5344CB8AC3E}">
        <p14:creationId xmlns:p14="http://schemas.microsoft.com/office/powerpoint/2010/main" val="3129885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3"/>
          <a:stretch>
            <a:fillRect/>
          </a:stretch>
        </p:blipFill>
        <p:spPr>
          <a:xfrm>
            <a:off x="0" y="0"/>
            <a:ext cx="9144000" cy="6858000"/>
          </a:xfrm>
          <a:prstGeom prst="rect">
            <a:avLst/>
          </a:prstGeom>
        </p:spPr>
      </p:pic>
      <p:sp>
        <p:nvSpPr>
          <p:cNvPr id="22" name="Rectangle 21"/>
          <p:cNvSpPr/>
          <p:nvPr/>
        </p:nvSpPr>
        <p:spPr>
          <a:xfrm>
            <a:off x="685800" y="1905000"/>
            <a:ext cx="5410200" cy="461665"/>
          </a:xfrm>
          <a:prstGeom prst="rect">
            <a:avLst/>
          </a:prstGeom>
        </p:spPr>
        <p:txBody>
          <a:bodyPr wrap="square">
            <a:spAutoFit/>
          </a:bodyPr>
          <a:lstStyle/>
          <a:p>
            <a:pPr marL="457200" indent="-457200"/>
            <a:r>
              <a:rPr lang="en-US" sz="2400" dirty="0">
                <a:latin typeface="Times New Roman" pitchFamily="18" charset="0"/>
                <a:cs typeface="Times New Roman" pitchFamily="18" charset="0"/>
              </a:rPr>
              <a:t> </a:t>
            </a:r>
          </a:p>
        </p:txBody>
      </p:sp>
      <p:sp>
        <p:nvSpPr>
          <p:cNvPr id="21" name="Rectangle 20"/>
          <p:cNvSpPr/>
          <p:nvPr/>
        </p:nvSpPr>
        <p:spPr>
          <a:xfrm>
            <a:off x="712788" y="665072"/>
            <a:ext cx="5334000" cy="1200329"/>
          </a:xfrm>
          <a:prstGeom prst="rect">
            <a:avLst/>
          </a:prstGeom>
        </p:spPr>
        <p:txBody>
          <a:bodyPr wrap="square">
            <a:spAutoFit/>
          </a:bodyPr>
          <a:lstStyle/>
          <a:p>
            <a:r>
              <a:rPr lang="en-US" altLang="vi-VN" sz="2400" b="1" dirty="0">
                <a:latin typeface="Times New Roman" pitchFamily="18" charset="0"/>
                <a:cs typeface="Times New Roman" pitchFamily="18" charset="0"/>
              </a:rPr>
              <a:t>+ </a:t>
            </a:r>
            <a:r>
              <a:rPr lang="en-US" altLang="vi-VN" sz="2400" b="1" dirty="0">
                <a:solidFill>
                  <a:srgbClr val="0000FF"/>
                </a:solidFill>
                <a:latin typeface="Times New Roman" pitchFamily="18" charset="0"/>
                <a:cs typeface="Times New Roman" pitchFamily="18" charset="0"/>
              </a:rPr>
              <a:t>B4</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Tương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B3, </a:t>
            </a:r>
            <a:r>
              <a:rPr lang="en-US" altLang="vi-VN" sz="2400" dirty="0" err="1">
                <a:latin typeface="Times New Roman" pitchFamily="18" charset="0"/>
                <a:cs typeface="Times New Roman" pitchFamily="18" charset="0"/>
              </a:rPr>
              <a:t>nhưng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thay</a:t>
            </a:r>
            <a:r>
              <a:rPr lang="en-US" altLang="vi-VN" sz="2400" dirty="0">
                <a:latin typeface="Times New Roman" pitchFamily="18" charset="0"/>
                <a:cs typeface="Times New Roman" pitchFamily="18" charset="0"/>
              </a:rPr>
              <a:t> 1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bằng</a:t>
            </a:r>
            <a:r>
              <a:rPr lang="en-US" altLang="vi-VN" sz="2400" dirty="0">
                <a:latin typeface="Times New Roman" pitchFamily="18" charset="0"/>
                <a:cs typeface="Times New Roman" pitchFamily="18" charset="0"/>
              </a:rPr>
              <a:t> 2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giống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nhau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loại</a:t>
            </a:r>
            <a:r>
              <a:rPr lang="en-US" altLang="vi-VN" sz="2400" dirty="0">
                <a:latin typeface="Times New Roman" pitchFamily="18" charset="0"/>
                <a:cs typeface="Times New Roman" pitchFamily="18" charset="0"/>
              </a:rPr>
              <a:t> 50g,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b="1" i="1" dirty="0">
                <a:latin typeface="Times New Roman" pitchFamily="18" charset="0"/>
                <a:cs typeface="Times New Roman" pitchFamily="18" charset="0"/>
              </a:rPr>
              <a:t>l</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rồi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bảng</a:t>
            </a:r>
            <a:r>
              <a:rPr lang="en-US" alt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5" name="Text Box 21"/>
          <p:cNvSpPr txBox="1">
            <a:spLocks noChangeArrowheads="1"/>
          </p:cNvSpPr>
          <p:nvPr/>
        </p:nvSpPr>
        <p:spPr bwMode="auto">
          <a:xfrm>
            <a:off x="465138" y="2135832"/>
            <a:ext cx="5943600" cy="1569660"/>
          </a:xfrm>
          <a:prstGeom prst="rect">
            <a:avLst/>
          </a:prstGeom>
          <a:noFill/>
          <a:ln w="9525">
            <a:noFill/>
            <a:miter lim="800000"/>
            <a:headEnd/>
            <a:tailEnd/>
          </a:ln>
          <a:effectLst/>
        </p:spPr>
        <p:txBody>
          <a:bodyPr>
            <a:spAutoFit/>
          </a:bodyPr>
          <a:lstStyle/>
          <a:p>
            <a:pPr marL="457200" indent="-457200"/>
            <a:r>
              <a:rPr lang="en-US" altLang="vi-VN" sz="2400" b="1" dirty="0">
                <a:latin typeface="Times New Roman" pitchFamily="18" charset="0"/>
                <a:cs typeface="Times New Roman" pitchFamily="18" charset="0"/>
              </a:rPr>
              <a:t>+ </a:t>
            </a:r>
            <a:r>
              <a:rPr lang="en-US" altLang="vi-VN" sz="2400" b="1" dirty="0">
                <a:solidFill>
                  <a:srgbClr val="0000FF"/>
                </a:solidFill>
                <a:latin typeface="Times New Roman" pitchFamily="18" charset="0"/>
                <a:cs typeface="Times New Roman" pitchFamily="18" charset="0"/>
              </a:rPr>
              <a:t>B5:</a:t>
            </a:r>
            <a:r>
              <a:rPr lang="en-US" altLang="vi-VN" sz="2400" b="1" dirty="0">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Tương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tự</a:t>
            </a:r>
            <a:r>
              <a:rPr lang="en-US" altLang="vi-VN" sz="2400" dirty="0">
                <a:solidFill>
                  <a:schemeClr val="tx1"/>
                </a:solidFill>
                <a:latin typeface="Times New Roman" pitchFamily="18" charset="0"/>
                <a:cs typeface="Times New Roman" pitchFamily="18" charset="0"/>
              </a:rPr>
              <a:t> B3, </a:t>
            </a:r>
            <a:r>
              <a:rPr lang="en-US" altLang="vi-VN" sz="2400" dirty="0" err="1">
                <a:solidFill>
                  <a:schemeClr val="tx1"/>
                </a:solidFill>
                <a:latin typeface="Times New Roman" pitchFamily="18" charset="0"/>
                <a:cs typeface="Times New Roman" pitchFamily="18" charset="0"/>
              </a:rPr>
              <a:t>nhưng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thay</a:t>
            </a:r>
            <a:r>
              <a:rPr lang="en-US" altLang="vi-VN" sz="2400" dirty="0">
                <a:solidFill>
                  <a:schemeClr val="tx1"/>
                </a:solidFill>
                <a:latin typeface="Times New Roman" pitchFamily="18" charset="0"/>
                <a:cs typeface="Times New Roman" pitchFamily="18" charset="0"/>
              </a:rPr>
              <a:t> 1 </a:t>
            </a:r>
            <a:r>
              <a:rPr lang="en-US" altLang="vi-VN" sz="2400" dirty="0" err="1">
                <a:solidFill>
                  <a:schemeClr val="tx1"/>
                </a:solidFill>
                <a:latin typeface="Times New Roman" pitchFamily="18" charset="0"/>
                <a:cs typeface="Times New Roman" pitchFamily="18" charset="0"/>
              </a:rPr>
              <a:t>quả</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nặng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bằng</a:t>
            </a:r>
            <a:r>
              <a:rPr lang="en-US" altLang="vi-VN" sz="2400" dirty="0">
                <a:solidFill>
                  <a:schemeClr val="tx1"/>
                </a:solidFill>
                <a:latin typeface="Times New Roman" pitchFamily="18" charset="0"/>
                <a:cs typeface="Times New Roman" pitchFamily="18" charset="0"/>
              </a:rPr>
              <a:t> 3 </a:t>
            </a:r>
            <a:r>
              <a:rPr lang="en-US" altLang="vi-VN" sz="2400" dirty="0" err="1">
                <a:solidFill>
                  <a:schemeClr val="tx1"/>
                </a:solidFill>
                <a:latin typeface="Times New Roman" pitchFamily="18" charset="0"/>
                <a:cs typeface="Times New Roman" pitchFamily="18" charset="0"/>
              </a:rPr>
              <a:t>quả</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nặng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giống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nhau</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loại</a:t>
            </a:r>
            <a:r>
              <a:rPr lang="en-US" altLang="vi-VN" sz="2400" dirty="0">
                <a:solidFill>
                  <a:schemeClr val="tx1"/>
                </a:solidFill>
                <a:latin typeface="Times New Roman" pitchFamily="18" charset="0"/>
                <a:cs typeface="Times New Roman" pitchFamily="18" charset="0"/>
              </a:rPr>
              <a:t> 50g, </a:t>
            </a:r>
            <a:r>
              <a:rPr lang="en-US" altLang="vi-VN" sz="2400" dirty="0" err="1">
                <a:solidFill>
                  <a:schemeClr val="tx1"/>
                </a:solidFill>
                <a:latin typeface="Times New Roman" pitchFamily="18" charset="0"/>
                <a:cs typeface="Times New Roman" pitchFamily="18" charset="0"/>
              </a:rPr>
              <a:t>đo</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chiều</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dài</a:t>
            </a:r>
            <a:r>
              <a:rPr lang="en-US" altLang="vi-VN" sz="2400" dirty="0">
                <a:solidFill>
                  <a:schemeClr val="tx1"/>
                </a:solidFill>
                <a:latin typeface="Times New Roman" pitchFamily="18" charset="0"/>
                <a:cs typeface="Times New Roman" pitchFamily="18" charset="0"/>
              </a:rPr>
              <a:t> (</a:t>
            </a:r>
            <a:r>
              <a:rPr lang="en-US" altLang="vi-VN" sz="2400" b="1" i="1" dirty="0">
                <a:solidFill>
                  <a:schemeClr val="tx1"/>
                </a:solidFill>
                <a:latin typeface="Times New Roman" pitchFamily="18" charset="0"/>
                <a:cs typeface="Times New Roman" pitchFamily="18" charset="0"/>
              </a:rPr>
              <a:t>l</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rồi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ghi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vào</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bảng</a:t>
            </a:r>
            <a:endParaRPr lang="en-US" altLang="vi-VN" sz="2400" dirty="0">
              <a:solidFill>
                <a:schemeClr val="tx1"/>
              </a:solidFill>
              <a:latin typeface="Times New Roman" pitchFamily="18" charset="0"/>
              <a:cs typeface="Times New Roman" pitchFamily="18" charset="0"/>
            </a:endParaRPr>
          </a:p>
          <a:p>
            <a:pPr marL="457200" indent="-457200"/>
            <a:endParaRPr lang="en-US" altLang="vi-VN" sz="2400" dirty="0">
              <a:solidFill>
                <a:schemeClr val="tx1"/>
              </a:solidFill>
              <a:latin typeface="Times New Roman" pitchFamily="18" charset="0"/>
              <a:cs typeface="Times New Roman" pitchFamily="18" charset="0"/>
            </a:endParaRPr>
          </a:p>
        </p:txBody>
      </p:sp>
      <p:pic>
        <p:nvPicPr>
          <p:cNvPr id="26" name="Picture 31" descr="¸dsda"/>
          <p:cNvPicPr>
            <a:picLocks noChangeAspect="1" noChangeArrowheads="1"/>
          </p:cNvPicPr>
          <p:nvPr/>
        </p:nvPicPr>
        <p:blipFill>
          <a:blip r:embed="rId4"/>
          <a:srcRect/>
          <a:stretch>
            <a:fillRect/>
          </a:stretch>
        </p:blipFill>
        <p:spPr bwMode="auto">
          <a:xfrm>
            <a:off x="6149975" y="1219200"/>
            <a:ext cx="104775" cy="3733800"/>
          </a:xfrm>
          <a:prstGeom prst="rect">
            <a:avLst/>
          </a:prstGeom>
          <a:noFill/>
          <a:ln w="9525">
            <a:noFill/>
            <a:miter lim="800000"/>
            <a:headEnd/>
            <a:tailEnd/>
          </a:ln>
        </p:spPr>
      </p:pic>
      <p:pic>
        <p:nvPicPr>
          <p:cNvPr id="27" name="Picture 30" descr="¸dsda"/>
          <p:cNvPicPr>
            <a:picLocks noChangeAspect="1" noChangeArrowheads="1"/>
          </p:cNvPicPr>
          <p:nvPr/>
        </p:nvPicPr>
        <p:blipFill>
          <a:blip r:embed="rId5"/>
          <a:srcRect/>
          <a:stretch>
            <a:fillRect/>
          </a:stretch>
        </p:blipFill>
        <p:spPr bwMode="auto">
          <a:xfrm>
            <a:off x="5902325" y="1447800"/>
            <a:ext cx="2568575" cy="228600"/>
          </a:xfrm>
          <a:prstGeom prst="rect">
            <a:avLst/>
          </a:prstGeom>
          <a:noFill/>
          <a:ln w="9525">
            <a:noFill/>
            <a:miter lim="800000"/>
            <a:headEnd/>
            <a:tailEnd/>
          </a:ln>
        </p:spPr>
      </p:pic>
      <p:pic>
        <p:nvPicPr>
          <p:cNvPr id="28" name="Picture 39" descr="jjk"/>
          <p:cNvPicPr>
            <a:picLocks noChangeAspect="1" noChangeArrowheads="1"/>
          </p:cNvPicPr>
          <p:nvPr/>
        </p:nvPicPr>
        <p:blipFill>
          <a:blip r:embed="rId6"/>
          <a:srcRect/>
          <a:stretch>
            <a:fillRect/>
          </a:stretch>
        </p:blipFill>
        <p:spPr bwMode="auto">
          <a:xfrm>
            <a:off x="7235825" y="1600200"/>
            <a:ext cx="417513" cy="1905000"/>
          </a:xfrm>
          <a:prstGeom prst="rect">
            <a:avLst/>
          </a:prstGeom>
          <a:solidFill>
            <a:srgbClr val="FF0000"/>
          </a:solidFill>
          <a:ln w="9525" cap="rnd">
            <a:solidFill>
              <a:schemeClr val="accent1"/>
            </a:solidFill>
            <a:prstDash val="sysDot"/>
            <a:miter lim="800000"/>
            <a:headEnd/>
            <a:tailEnd/>
          </a:ln>
        </p:spPr>
      </p:pic>
      <p:pic>
        <p:nvPicPr>
          <p:cNvPr id="29" name="Picture 32" descr="thuoc do"/>
          <p:cNvPicPr>
            <a:picLocks noChangeAspect="1" noChangeArrowheads="1"/>
          </p:cNvPicPr>
          <p:nvPr/>
        </p:nvPicPr>
        <p:blipFill>
          <a:blip r:embed="rId7"/>
          <a:srcRect/>
          <a:stretch>
            <a:fillRect/>
          </a:stretch>
        </p:blipFill>
        <p:spPr bwMode="auto">
          <a:xfrm>
            <a:off x="6248400" y="1600200"/>
            <a:ext cx="461963" cy="3581400"/>
          </a:xfrm>
          <a:prstGeom prst="rect">
            <a:avLst/>
          </a:prstGeom>
          <a:solidFill>
            <a:schemeClr val="accent1"/>
          </a:solidFill>
          <a:ln w="9525">
            <a:noFill/>
            <a:miter lim="800000"/>
            <a:headEnd/>
            <a:tailEnd/>
          </a:ln>
        </p:spPr>
      </p:pic>
      <p:pic>
        <p:nvPicPr>
          <p:cNvPr id="30" name="Picture 12" descr="2qua"/>
          <p:cNvPicPr>
            <a:picLocks noChangeAspect="1" noChangeArrowheads="1"/>
          </p:cNvPicPr>
          <p:nvPr/>
        </p:nvPicPr>
        <p:blipFill>
          <a:blip r:embed="rId8"/>
          <a:srcRect/>
          <a:stretch>
            <a:fillRect/>
          </a:stretch>
        </p:blipFill>
        <p:spPr bwMode="auto">
          <a:xfrm>
            <a:off x="7729538" y="1600200"/>
            <a:ext cx="395287" cy="2438400"/>
          </a:xfrm>
          <a:prstGeom prst="rect">
            <a:avLst/>
          </a:prstGeom>
          <a:noFill/>
          <a:ln w="9525">
            <a:noFill/>
            <a:miter lim="800000"/>
            <a:headEnd/>
            <a:tailEnd/>
          </a:ln>
        </p:spPr>
      </p:pic>
      <p:pic>
        <p:nvPicPr>
          <p:cNvPr id="31" name="Picture 12" descr="2qua"/>
          <p:cNvPicPr>
            <a:picLocks noChangeAspect="1" noChangeArrowheads="1"/>
          </p:cNvPicPr>
          <p:nvPr/>
        </p:nvPicPr>
        <p:blipFill>
          <a:blip r:embed="rId8"/>
          <a:srcRect/>
          <a:stretch>
            <a:fillRect/>
          </a:stretch>
        </p:blipFill>
        <p:spPr bwMode="auto">
          <a:xfrm>
            <a:off x="8174038" y="1676400"/>
            <a:ext cx="395287" cy="2667000"/>
          </a:xfrm>
          <a:prstGeom prst="rect">
            <a:avLst/>
          </a:prstGeom>
          <a:noFill/>
          <a:ln w="9525">
            <a:noFill/>
            <a:miter lim="800000"/>
            <a:headEnd/>
            <a:tailEnd/>
          </a:ln>
        </p:spPr>
      </p:pic>
      <p:pic>
        <p:nvPicPr>
          <p:cNvPr id="32" name="Picture 37" descr="qua nang"/>
          <p:cNvPicPr>
            <a:picLocks noChangeAspect="1" noChangeArrowheads="1"/>
          </p:cNvPicPr>
          <p:nvPr/>
        </p:nvPicPr>
        <p:blipFill>
          <a:blip r:embed="rId9"/>
          <a:srcRect/>
          <a:stretch>
            <a:fillRect/>
          </a:stretch>
        </p:blipFill>
        <p:spPr bwMode="auto">
          <a:xfrm>
            <a:off x="8272463" y="4267200"/>
            <a:ext cx="296862" cy="195263"/>
          </a:xfrm>
          <a:prstGeom prst="rect">
            <a:avLst/>
          </a:prstGeom>
          <a:noFill/>
          <a:ln w="9525">
            <a:noFill/>
            <a:miter lim="800000"/>
            <a:headEnd/>
            <a:tailEnd/>
          </a:ln>
        </p:spPr>
      </p:pic>
      <p:pic>
        <p:nvPicPr>
          <p:cNvPr id="33" name="Picture 33" descr="lo xo"/>
          <p:cNvPicPr>
            <a:picLocks noChangeAspect="1" noChangeArrowheads="1"/>
          </p:cNvPicPr>
          <p:nvPr/>
        </p:nvPicPr>
        <p:blipFill>
          <a:blip r:embed="rId10"/>
          <a:srcRect/>
          <a:stretch>
            <a:fillRect/>
          </a:stretch>
        </p:blipFill>
        <p:spPr bwMode="auto">
          <a:xfrm>
            <a:off x="6742113" y="1600200"/>
            <a:ext cx="382587" cy="1524000"/>
          </a:xfrm>
          <a:prstGeom prst="rect">
            <a:avLst/>
          </a:prstGeom>
          <a:noFill/>
          <a:ln w="9525">
            <a:noFill/>
            <a:miter lim="800000"/>
            <a:headEnd/>
            <a:tailEnd/>
          </a:ln>
        </p:spPr>
      </p:pic>
      <p:sp>
        <p:nvSpPr>
          <p:cNvPr id="34" name="Text Box 14"/>
          <p:cNvSpPr txBox="1">
            <a:spLocks noChangeArrowheads="1"/>
          </p:cNvSpPr>
          <p:nvPr/>
        </p:nvSpPr>
        <p:spPr bwMode="auto">
          <a:xfrm>
            <a:off x="67405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1</a:t>
            </a:r>
          </a:p>
        </p:txBody>
      </p:sp>
      <p:sp>
        <p:nvSpPr>
          <p:cNvPr id="35" name="Text Box 15"/>
          <p:cNvSpPr txBox="1">
            <a:spLocks noChangeArrowheads="1"/>
          </p:cNvSpPr>
          <p:nvPr/>
        </p:nvSpPr>
        <p:spPr bwMode="auto">
          <a:xfrm>
            <a:off x="6740525" y="32004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2</a:t>
            </a:r>
          </a:p>
        </p:txBody>
      </p:sp>
      <p:sp>
        <p:nvSpPr>
          <p:cNvPr id="36" name="Text Box 16"/>
          <p:cNvSpPr txBox="1">
            <a:spLocks noChangeArrowheads="1"/>
          </p:cNvSpPr>
          <p:nvPr/>
        </p:nvSpPr>
        <p:spPr bwMode="auto">
          <a:xfrm>
            <a:off x="72739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3</a:t>
            </a:r>
          </a:p>
        </p:txBody>
      </p:sp>
      <p:sp>
        <p:nvSpPr>
          <p:cNvPr id="37" name="Text Box 17"/>
          <p:cNvSpPr txBox="1">
            <a:spLocks noChangeArrowheads="1"/>
          </p:cNvSpPr>
          <p:nvPr/>
        </p:nvSpPr>
        <p:spPr bwMode="auto">
          <a:xfrm>
            <a:off x="77311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4</a:t>
            </a:r>
          </a:p>
        </p:txBody>
      </p:sp>
      <p:sp>
        <p:nvSpPr>
          <p:cNvPr id="38" name="Line 18"/>
          <p:cNvSpPr>
            <a:spLocks noChangeShapeType="1"/>
          </p:cNvSpPr>
          <p:nvPr/>
        </p:nvSpPr>
        <p:spPr bwMode="auto">
          <a:xfrm>
            <a:off x="6969125" y="1676400"/>
            <a:ext cx="0" cy="1371600"/>
          </a:xfrm>
          <a:prstGeom prst="line">
            <a:avLst/>
          </a:prstGeom>
          <a:noFill/>
          <a:ln w="38100">
            <a:solidFill>
              <a:srgbClr val="FF0000"/>
            </a:solidFill>
            <a:prstDash val="dash"/>
            <a:round/>
            <a:headEnd type="triangle" w="med" len="med"/>
            <a:tailEnd type="triangle" w="med" len="med"/>
          </a:ln>
          <a:effectLst/>
        </p:spPr>
        <p:txBody>
          <a:bodyPr/>
          <a:lstStyle/>
          <a:p>
            <a:endParaRPr lang="en-US"/>
          </a:p>
        </p:txBody>
      </p:sp>
      <p:sp>
        <p:nvSpPr>
          <p:cNvPr id="39" name="Text Box 19"/>
          <p:cNvSpPr txBox="1">
            <a:spLocks noChangeArrowheads="1"/>
          </p:cNvSpPr>
          <p:nvPr/>
        </p:nvSpPr>
        <p:spPr bwMode="auto">
          <a:xfrm>
            <a:off x="81883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5</a:t>
            </a:r>
          </a:p>
        </p:txBody>
      </p:sp>
      <p:sp>
        <p:nvSpPr>
          <p:cNvPr id="2" name="TextBox 1">
            <a:extLst>
              <a:ext uri="{FF2B5EF4-FFF2-40B4-BE49-F238E27FC236}">
                <a16:creationId xmlns:a16="http://schemas.microsoft.com/office/drawing/2014/main" id="{C82B410A-BCA0-4C09-8DAF-7A338A4A4F3F}"/>
              </a:ext>
            </a:extLst>
          </p:cNvPr>
          <p:cNvSpPr txBox="1"/>
          <p:nvPr/>
        </p:nvSpPr>
        <p:spPr>
          <a:xfrm>
            <a:off x="830166" y="3808550"/>
            <a:ext cx="5165821" cy="1938992"/>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Chú</a:t>
            </a:r>
            <a:r>
              <a:rPr lang="en-US" sz="2800" b="1" dirty="0">
                <a:solidFill>
                  <a:srgbClr val="FF0000"/>
                </a:solidFill>
                <a:latin typeface="Times New Roman" panose="02020603050405020304" pitchFamily="18" charset="0"/>
                <a:cs typeface="Times New Roman" panose="02020603050405020304" pitchFamily="18" charset="0"/>
              </a:rPr>
              <a:t> ý</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định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độ</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lò</a:t>
            </a:r>
            <a:r>
              <a:rPr lang="en-US" sz="2800" b="1" dirty="0">
                <a:solidFill>
                  <a:srgbClr val="0000FF"/>
                </a:solidFill>
                <a:latin typeface="Times New Roman" panose="02020603050405020304" pitchFamily="18" charset="0"/>
                <a:cs typeface="Times New Roman" panose="02020603050405020304" pitchFamily="18" charset="0"/>
              </a:rPr>
              <a:t> xo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3 </a:t>
            </a:r>
            <a:r>
              <a:rPr lang="en-US" sz="2800" b="1" dirty="0" err="1">
                <a:solidFill>
                  <a:srgbClr val="0000FF"/>
                </a:solidFill>
                <a:latin typeface="Times New Roman" panose="02020603050405020304" pitchFamily="18" charset="0"/>
                <a:cs typeface="Times New Roman" panose="02020603050405020304" pitchFamily="18" charset="0"/>
              </a:rPr>
              <a:t>lần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ghi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bảng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quả</a:t>
            </a:r>
            <a:r>
              <a:rPr lang="en-US" sz="2800" b="1" dirty="0">
                <a:solidFill>
                  <a:srgbClr val="0000FF"/>
                </a:solidFill>
                <a:latin typeface="Times New Roman" panose="02020603050405020304" pitchFamily="18" charset="0"/>
                <a:cs typeface="Times New Roman" panose="02020603050405020304" pitchFamily="18" charset="0"/>
              </a:rPr>
              <a:t>( 1 </a:t>
            </a:r>
            <a:r>
              <a:rPr lang="en-US" sz="2800" b="1" dirty="0" err="1">
                <a:solidFill>
                  <a:srgbClr val="0000FF"/>
                </a:solidFill>
                <a:latin typeface="Times New Roman" panose="02020603050405020304" pitchFamily="18" charset="0"/>
                <a:cs typeface="Times New Roman" panose="02020603050405020304" pitchFamily="18" charset="0"/>
              </a:rPr>
              <a:t>quả</a:t>
            </a:r>
            <a:r>
              <a:rPr lang="en-US" sz="2800" b="1" dirty="0">
                <a:solidFill>
                  <a:srgbClr val="0000FF"/>
                </a:solidFill>
                <a:latin typeface="Times New Roman" panose="02020603050405020304" pitchFamily="18" charset="0"/>
                <a:cs typeface="Times New Roman" panose="02020603050405020304" pitchFamily="18" charset="0"/>
              </a:rPr>
              <a:t>, 2 </a:t>
            </a:r>
            <a:r>
              <a:rPr lang="en-US" sz="2800" b="1" dirty="0" err="1">
                <a:solidFill>
                  <a:srgbClr val="0000FF"/>
                </a:solidFill>
                <a:latin typeface="Times New Roman" panose="02020603050405020304" pitchFamily="18" charset="0"/>
                <a:cs typeface="Times New Roman" panose="02020603050405020304" pitchFamily="18" charset="0"/>
              </a:rPr>
              <a:t>quả</a:t>
            </a:r>
            <a:r>
              <a:rPr lang="en-US" sz="2800" b="1" dirty="0">
                <a:solidFill>
                  <a:srgbClr val="0000FF"/>
                </a:solidFill>
                <a:latin typeface="Times New Roman" panose="02020603050405020304" pitchFamily="18" charset="0"/>
                <a:cs typeface="Times New Roman" panose="02020603050405020304" pitchFamily="18" charset="0"/>
              </a:rPr>
              <a:t>, 3 </a:t>
            </a:r>
            <a:r>
              <a:rPr lang="en-US" sz="2800" b="1" dirty="0" err="1">
                <a:solidFill>
                  <a:srgbClr val="0000FF"/>
                </a:solidFill>
                <a:latin typeface="Times New Roman" panose="02020603050405020304" pitchFamily="18" charset="0"/>
                <a:cs typeface="Times New Roman" panose="02020603050405020304" pitchFamily="18" charset="0"/>
              </a:rPr>
              <a:t>quả</a:t>
            </a:r>
            <a:r>
              <a:rPr lang="en-US" sz="2800" b="1" dirty="0">
                <a:solidFill>
                  <a:srgbClr val="0000FF"/>
                </a:solidFill>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a:p>
        </p:txBody>
      </p:sp>
      <p:graphicFrame>
        <p:nvGraphicFramePr>
          <p:cNvPr id="40" name="Object 3">
            <a:extLst>
              <a:ext uri="{FF2B5EF4-FFF2-40B4-BE49-F238E27FC236}">
                <a16:creationId xmlns:a16="http://schemas.microsoft.com/office/drawing/2014/main" id="{54B21F7D-8400-44F2-88F8-6C16D3821282}"/>
              </a:ext>
            </a:extLst>
          </p:cNvPr>
          <p:cNvGraphicFramePr>
            <a:graphicFrameLocks noChangeAspect="1"/>
          </p:cNvGraphicFramePr>
          <p:nvPr>
            <p:extLst>
              <p:ext uri="{D42A27DB-BD31-4B8C-83A1-F6EECF244321}">
                <p14:modId xmlns:p14="http://schemas.microsoft.com/office/powerpoint/2010/main" val="2407518914"/>
              </p:ext>
            </p:extLst>
          </p:nvPr>
        </p:nvGraphicFramePr>
        <p:xfrm>
          <a:off x="1905000" y="5098820"/>
          <a:ext cx="1676400" cy="775046"/>
        </p:xfrm>
        <a:graphic>
          <a:graphicData uri="http://schemas.openxmlformats.org/presentationml/2006/ole">
            <mc:AlternateContent xmlns:mc="http://schemas.openxmlformats.org/markup-compatibility/2006">
              <mc:Choice xmlns:v="urn:schemas-microsoft-com:vml" Requires="v">
                <p:oleObj spid="_x0000_s76812" name="Equation" r:id="rId11" imgW="825480" imgH="241200" progId="Equation.3">
                  <p:embed/>
                </p:oleObj>
              </mc:Choice>
              <mc:Fallback>
                <p:oleObj name="Equation" r:id="rId11" imgW="825480" imgH="241200" progId="Equation.3">
                  <p:embed/>
                  <p:pic>
                    <p:nvPicPr>
                      <p:cNvPr id="15"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5098820"/>
                        <a:ext cx="1676400" cy="775046"/>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7"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5000" fill="hold"/>
                                        <p:tgtEl>
                                          <p:spTgt spid="30"/>
                                        </p:tgtEl>
                                        <p:attrNameLst>
                                          <p:attrName>ppt_x</p:attrName>
                                        </p:attrNameLst>
                                      </p:cBhvr>
                                      <p:tavLst>
                                        <p:tav tm="0">
                                          <p:val>
                                            <p:strVal val="#ppt_x"/>
                                          </p:val>
                                        </p:tav>
                                        <p:tav tm="100000">
                                          <p:val>
                                            <p:strVal val="#ppt_x"/>
                                          </p:val>
                                        </p:tav>
                                      </p:tavLst>
                                    </p:anim>
                                    <p:anim calcmode="lin" valueType="num">
                                      <p:cBhvr additive="base">
                                        <p:cTn id="11" dur="5000" fill="hold"/>
                                        <p:tgtEl>
                                          <p:spTgt spid="30"/>
                                        </p:tgtEl>
                                        <p:attrNameLst>
                                          <p:attrName>ppt_y</p:attrName>
                                        </p:attrNameLst>
                                      </p:cBhvr>
                                      <p:tavLst>
                                        <p:tav tm="0">
                                          <p:val>
                                            <p:strVal val="1+#ppt_h/2"/>
                                          </p:val>
                                        </p:tav>
                                        <p:tav tm="100000">
                                          <p:val>
                                            <p:strVal val="#ppt_y"/>
                                          </p:val>
                                        </p:tav>
                                      </p:tavLst>
                                    </p:anim>
                                  </p:childTnLst>
                                </p:cTn>
                              </p:par>
                              <p:par>
                                <p:cTn id="12" presetID="7" presetClass="entr" presetSubtype="4"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0" fill="hold"/>
                                        <p:tgtEl>
                                          <p:spTgt spid="37"/>
                                        </p:tgtEl>
                                        <p:attrNameLst>
                                          <p:attrName>ppt_x</p:attrName>
                                        </p:attrNameLst>
                                      </p:cBhvr>
                                      <p:tavLst>
                                        <p:tav tm="0">
                                          <p:val>
                                            <p:strVal val="#ppt_x"/>
                                          </p:val>
                                        </p:tav>
                                        <p:tav tm="100000">
                                          <p:val>
                                            <p:strVal val="#ppt_x"/>
                                          </p:val>
                                        </p:tav>
                                      </p:tavLst>
                                    </p:anim>
                                    <p:anim calcmode="lin" valueType="num">
                                      <p:cBhvr additive="base">
                                        <p:cTn id="1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par>
                                <p:cTn id="21" presetID="7" presetClass="entr" presetSubtype="4"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0" fill="hold"/>
                                        <p:tgtEl>
                                          <p:spTgt spid="31"/>
                                        </p:tgtEl>
                                        <p:attrNameLst>
                                          <p:attrName>ppt_x</p:attrName>
                                        </p:attrNameLst>
                                      </p:cBhvr>
                                      <p:tavLst>
                                        <p:tav tm="0">
                                          <p:val>
                                            <p:strVal val="#ppt_x"/>
                                          </p:val>
                                        </p:tav>
                                        <p:tav tm="100000">
                                          <p:val>
                                            <p:strVal val="#ppt_x"/>
                                          </p:val>
                                        </p:tav>
                                      </p:tavLst>
                                    </p:anim>
                                    <p:anim calcmode="lin" valueType="num">
                                      <p:cBhvr additive="base">
                                        <p:cTn id="24" dur="5000" fill="hold"/>
                                        <p:tgtEl>
                                          <p:spTgt spid="31"/>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0" fill="hold"/>
                                        <p:tgtEl>
                                          <p:spTgt spid="39"/>
                                        </p:tgtEl>
                                        <p:attrNameLst>
                                          <p:attrName>ppt_x</p:attrName>
                                        </p:attrNameLst>
                                      </p:cBhvr>
                                      <p:tavLst>
                                        <p:tav tm="0">
                                          <p:val>
                                            <p:strVal val="#ppt_x"/>
                                          </p:val>
                                        </p:tav>
                                        <p:tav tm="100000">
                                          <p:val>
                                            <p:strVal val="#ppt_x"/>
                                          </p:val>
                                        </p:tav>
                                      </p:tavLst>
                                    </p:anim>
                                    <p:anim calcmode="lin" valueType="num">
                                      <p:cBhvr additive="base">
                                        <p:cTn id="28" dur="5000" fill="hold"/>
                                        <p:tgtEl>
                                          <p:spTgt spid="39"/>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0" fill="hold"/>
                                        <p:tgtEl>
                                          <p:spTgt spid="32"/>
                                        </p:tgtEl>
                                        <p:attrNameLst>
                                          <p:attrName>ppt_x</p:attrName>
                                        </p:attrNameLst>
                                      </p:cBhvr>
                                      <p:tavLst>
                                        <p:tav tm="0">
                                          <p:val>
                                            <p:strVal val="#ppt_x"/>
                                          </p:val>
                                        </p:tav>
                                        <p:tav tm="100000">
                                          <p:val>
                                            <p:strVal val="#ppt_x"/>
                                          </p:val>
                                        </p:tav>
                                      </p:tavLst>
                                    </p:anim>
                                    <p:anim calcmode="lin" valueType="num">
                                      <p:cBhvr additive="base">
                                        <p:cTn id="32" dur="5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37" grpId="0"/>
      <p:bldP spid="39"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background-powerpoint-21.jpg"/>
          <p:cNvPicPr>
            <a:picLocks noChangeAspect="1"/>
          </p:cNvPicPr>
          <p:nvPr/>
        </p:nvPicPr>
        <p:blipFill>
          <a:blip r:embed="rId3"/>
          <a:stretch>
            <a:fillRect/>
          </a:stretch>
        </p:blipFill>
        <p:spPr>
          <a:xfrm>
            <a:off x="0" y="0"/>
            <a:ext cx="9144000" cy="6858000"/>
          </a:xfrm>
          <a:prstGeom prst="rect">
            <a:avLst/>
          </a:prstGeom>
        </p:spPr>
      </p:pic>
      <p:graphicFrame>
        <p:nvGraphicFramePr>
          <p:cNvPr id="5" name="Table 4"/>
          <p:cNvGraphicFramePr>
            <a:graphicFrameLocks noGrp="1"/>
          </p:cNvGraphicFramePr>
          <p:nvPr/>
        </p:nvGraphicFramePr>
        <p:xfrm>
          <a:off x="685800" y="1066800"/>
          <a:ext cx="7772400" cy="5120640"/>
        </p:xfrm>
        <a:graphic>
          <a:graphicData uri="http://schemas.openxmlformats.org/drawingml/2006/table">
            <a:tbl>
              <a:tblPr firstRow="1" bandRow="1">
                <a:effectLst>
                  <a:innerShdw blurRad="63500" dist="50800" dir="16200000">
                    <a:prstClr val="black">
                      <a:alpha val="50000"/>
                    </a:prstClr>
                  </a:innerShdw>
                </a:effectLst>
                <a:tableStyleId>{1FECB4D8-DB02-4DC6-A0A2-4F2EBAE1DC90}</a:tableStyleId>
              </a:tblPr>
              <a:tblGrid>
                <a:gridCol w="1066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370840">
                <a:tc>
                  <a:txBody>
                    <a:bodyPr/>
                    <a:lstStyle/>
                    <a:p>
                      <a:r>
                        <a:rPr lang="en-US" dirty="0" err="1">
                          <a:solidFill>
                            <a:schemeClr val="tx1"/>
                          </a:solidFill>
                          <a:latin typeface="Times New Roman" pitchFamily="18" charset="0"/>
                          <a:cs typeface="Times New Roman" pitchFamily="18" charset="0"/>
                        </a:rPr>
                        <a:t>Số</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quả</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nặng</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treo</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vào</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Tổng</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khối</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lượng</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vật</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treo</a:t>
                      </a:r>
                      <a:r>
                        <a:rPr lang="en-US" baseline="0" dirty="0">
                          <a:solidFill>
                            <a:schemeClr val="tx1"/>
                          </a:solidFill>
                          <a:latin typeface="Times New Roman" pitchFamily="18" charset="0"/>
                          <a:cs typeface="Times New Roman" pitchFamily="18" charset="0"/>
                        </a:rPr>
                        <a:t> (g)</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Chiều</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dài</a:t>
                      </a:r>
                      <a:r>
                        <a:rPr lang="en-US" baseline="0" dirty="0">
                          <a:solidFill>
                            <a:schemeClr val="tx1"/>
                          </a:solidFill>
                          <a:latin typeface="Times New Roman" pitchFamily="18" charset="0"/>
                          <a:cs typeface="Times New Roman" pitchFamily="18" charset="0"/>
                        </a:rPr>
                        <a:t> ban </a:t>
                      </a:r>
                      <a:r>
                        <a:rPr lang="en-US" baseline="0" dirty="0" err="1">
                          <a:solidFill>
                            <a:schemeClr val="tx1"/>
                          </a:solidFill>
                          <a:latin typeface="Times New Roman" pitchFamily="18" charset="0"/>
                          <a:cs typeface="Times New Roman" pitchFamily="18" charset="0"/>
                        </a:rPr>
                        <a:t>đầu</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của</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 (cm)</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Chiều</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dài</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của</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 </a:t>
                      </a:r>
                      <a:r>
                        <a:rPr lang="en-US" baseline="0" dirty="0" err="1">
                          <a:solidFill>
                            <a:schemeClr val="tx1"/>
                          </a:solidFill>
                          <a:latin typeface="Times New Roman" pitchFamily="18" charset="0"/>
                          <a:cs typeface="Times New Roman" pitchFamily="18" charset="0"/>
                        </a:rPr>
                        <a:t>khi</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bị</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dãn</a:t>
                      </a:r>
                      <a:r>
                        <a:rPr lang="en-US" baseline="0" dirty="0">
                          <a:solidFill>
                            <a:schemeClr val="tx1"/>
                          </a:solidFill>
                          <a:latin typeface="Times New Roman" pitchFamily="18" charset="0"/>
                          <a:cs typeface="Times New Roman" pitchFamily="18" charset="0"/>
                        </a:rPr>
                        <a:t> (cm)</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Độ</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dãn</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của</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 (cm)</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0</a:t>
                      </a:r>
                      <a:r>
                        <a:rPr lang="en-US" baseline="0"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1</a:t>
                      </a:r>
                      <a:r>
                        <a:rPr lang="en-US" baseline="0" dirty="0">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2</a:t>
                      </a:r>
                      <a:r>
                        <a:rPr lang="en-US" baseline="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3</a:t>
                      </a:r>
                      <a:r>
                        <a:rPr lang="en-US" baseline="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5" name="TextBox 14"/>
          <p:cNvSpPr txBox="1"/>
          <p:nvPr/>
        </p:nvSpPr>
        <p:spPr>
          <a:xfrm>
            <a:off x="3429000" y="533400"/>
            <a:ext cx="1981200" cy="461665"/>
          </a:xfrm>
          <a:prstGeom prst="rect">
            <a:avLst/>
          </a:prstGeom>
          <a:noFill/>
        </p:spPr>
        <p:txBody>
          <a:bodyPr wrap="square" rtlCol="0">
            <a:spAutoFit/>
          </a:bodyPr>
          <a:lstStyle/>
          <a:p>
            <a:r>
              <a:rPr lang="en-US" sz="2400" b="1" dirty="0" err="1">
                <a:solidFill>
                  <a:srgbClr val="0000FF"/>
                </a:solidFill>
                <a:latin typeface="Times New Roman" pitchFamily="18" charset="0"/>
                <a:cs typeface="Times New Roman" pitchFamily="18" charset="0"/>
              </a:rPr>
              <a:t>Bảng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quả</a:t>
            </a:r>
            <a:endParaRPr lang="en-US" sz="2400" b="1" dirty="0">
              <a:solidFill>
                <a:srgbClr val="0000FF"/>
              </a:solidFill>
              <a:latin typeface="Times New Roman" pitchFamily="18" charset="0"/>
              <a:cs typeface="Times New Roman" pitchFamily="18" charset="0"/>
            </a:endParaRPr>
          </a:p>
        </p:txBody>
      </p:sp>
      <p:graphicFrame>
        <p:nvGraphicFramePr>
          <p:cNvPr id="35851" name="Object 11"/>
          <p:cNvGraphicFramePr>
            <a:graphicFrameLocks noChangeAspect="1"/>
          </p:cNvGraphicFramePr>
          <p:nvPr/>
        </p:nvGraphicFramePr>
        <p:xfrm>
          <a:off x="3429000" y="3276600"/>
          <a:ext cx="1143000" cy="571500"/>
        </p:xfrm>
        <a:graphic>
          <a:graphicData uri="http://schemas.openxmlformats.org/presentationml/2006/ole">
            <mc:AlternateContent xmlns:mc="http://schemas.openxmlformats.org/markup-compatibility/2006">
              <mc:Choice xmlns:v="urn:schemas-microsoft-com:vml" Requires="v">
                <p:oleObj spid="_x0000_s36007" name="Equation" r:id="rId4" imgW="634680" imgH="228600" progId="Equation.3">
                  <p:embed/>
                </p:oleObj>
              </mc:Choice>
              <mc:Fallback>
                <p:oleObj name="Equation" r:id="rId4" imgW="634680" imgH="228600" progId="Equation.3">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2766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2" name="Object 12"/>
          <p:cNvGraphicFramePr>
            <a:graphicFrameLocks noChangeAspect="1"/>
          </p:cNvGraphicFramePr>
          <p:nvPr/>
        </p:nvGraphicFramePr>
        <p:xfrm>
          <a:off x="3352800" y="4114800"/>
          <a:ext cx="1143000" cy="571500"/>
        </p:xfrm>
        <a:graphic>
          <a:graphicData uri="http://schemas.openxmlformats.org/presentationml/2006/ole">
            <mc:AlternateContent xmlns:mc="http://schemas.openxmlformats.org/markup-compatibility/2006">
              <mc:Choice xmlns:v="urn:schemas-microsoft-com:vml" Requires="v">
                <p:oleObj spid="_x0000_s36008" name="Equation" r:id="rId6" imgW="634680" imgH="228600" progId="Equation.3">
                  <p:embed/>
                </p:oleObj>
              </mc:Choice>
              <mc:Fallback>
                <p:oleObj name="Equation" r:id="rId6" imgW="634680" imgH="228600" progId="Equation.3">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41148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3" name="Object 13"/>
          <p:cNvGraphicFramePr>
            <a:graphicFrameLocks noChangeAspect="1"/>
          </p:cNvGraphicFramePr>
          <p:nvPr/>
        </p:nvGraphicFramePr>
        <p:xfrm>
          <a:off x="3352800" y="5105400"/>
          <a:ext cx="1143000" cy="571500"/>
        </p:xfrm>
        <a:graphic>
          <a:graphicData uri="http://schemas.openxmlformats.org/presentationml/2006/ole">
            <mc:AlternateContent xmlns:mc="http://schemas.openxmlformats.org/markup-compatibility/2006">
              <mc:Choice xmlns:v="urn:schemas-microsoft-com:vml" Requires="v">
                <p:oleObj spid="_x0000_s36009" name="Equation" r:id="rId8" imgW="634680" imgH="228600" progId="Equation.3">
                  <p:embed/>
                </p:oleObj>
              </mc:Choice>
              <mc:Fallback>
                <p:oleObj name="Equation" r:id="rId8" imgW="634680" imgH="228600" progId="Equation.3">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51054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4" name="Object 14"/>
          <p:cNvGraphicFramePr>
            <a:graphicFrameLocks noChangeAspect="1"/>
          </p:cNvGraphicFramePr>
          <p:nvPr/>
        </p:nvGraphicFramePr>
        <p:xfrm>
          <a:off x="4953000" y="3276600"/>
          <a:ext cx="1096963" cy="539750"/>
        </p:xfrm>
        <a:graphic>
          <a:graphicData uri="http://schemas.openxmlformats.org/presentationml/2006/ole">
            <mc:AlternateContent xmlns:mc="http://schemas.openxmlformats.org/markup-compatibility/2006">
              <mc:Choice xmlns:v="urn:schemas-microsoft-com:vml" Requires="v">
                <p:oleObj spid="_x0000_s36010" name="Equation" r:id="rId10" imgW="609480" imgH="215640" progId="Equation.3">
                  <p:embed/>
                </p:oleObj>
              </mc:Choice>
              <mc:Fallback>
                <p:oleObj name="Equation" r:id="rId10" imgW="609480" imgH="215640" progId="Equation.3">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3276600"/>
                        <a:ext cx="1096963"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5" name="Object 15"/>
          <p:cNvGraphicFramePr>
            <a:graphicFrameLocks noChangeAspect="1"/>
          </p:cNvGraphicFramePr>
          <p:nvPr/>
        </p:nvGraphicFramePr>
        <p:xfrm>
          <a:off x="4953000" y="4114800"/>
          <a:ext cx="1143000" cy="539750"/>
        </p:xfrm>
        <a:graphic>
          <a:graphicData uri="http://schemas.openxmlformats.org/presentationml/2006/ole">
            <mc:AlternateContent xmlns:mc="http://schemas.openxmlformats.org/markup-compatibility/2006">
              <mc:Choice xmlns:v="urn:schemas-microsoft-com:vml" Requires="v">
                <p:oleObj spid="_x0000_s36011" name="Equation" r:id="rId12" imgW="634680" imgH="215640" progId="Equation.3">
                  <p:embed/>
                </p:oleObj>
              </mc:Choice>
              <mc:Fallback>
                <p:oleObj name="Equation" r:id="rId12" imgW="634680" imgH="215640" progId="Equation.3">
                  <p:embed/>
                  <p:pic>
                    <p:nvPicPr>
                      <p:cNvPr id="0"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4114800"/>
                        <a:ext cx="1143000"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6" name="Object 16"/>
          <p:cNvGraphicFramePr>
            <a:graphicFrameLocks noChangeAspect="1"/>
          </p:cNvGraphicFramePr>
          <p:nvPr/>
        </p:nvGraphicFramePr>
        <p:xfrm>
          <a:off x="4953000" y="5029200"/>
          <a:ext cx="1119188" cy="571500"/>
        </p:xfrm>
        <a:graphic>
          <a:graphicData uri="http://schemas.openxmlformats.org/presentationml/2006/ole">
            <mc:AlternateContent xmlns:mc="http://schemas.openxmlformats.org/markup-compatibility/2006">
              <mc:Choice xmlns:v="urn:schemas-microsoft-com:vml" Requires="v">
                <p:oleObj spid="_x0000_s36012" name="Equation" r:id="rId14" imgW="622080" imgH="228600" progId="Equation.3">
                  <p:embed/>
                </p:oleObj>
              </mc:Choice>
              <mc:Fallback>
                <p:oleObj name="Equation" r:id="rId14" imgW="622080" imgH="228600" progId="Equation.3">
                  <p:embed/>
                  <p:pic>
                    <p:nvPicPr>
                      <p:cNvPr id="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3000" y="5029200"/>
                        <a:ext cx="1119188"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7" name="Object 17"/>
          <p:cNvGraphicFramePr>
            <a:graphicFrameLocks noChangeAspect="1"/>
          </p:cNvGraphicFramePr>
          <p:nvPr/>
        </p:nvGraphicFramePr>
        <p:xfrm>
          <a:off x="6705600" y="3352800"/>
          <a:ext cx="1752600" cy="419100"/>
        </p:xfrm>
        <a:graphic>
          <a:graphicData uri="http://schemas.openxmlformats.org/presentationml/2006/ole">
            <mc:AlternateContent xmlns:mc="http://schemas.openxmlformats.org/markup-compatibility/2006">
              <mc:Choice xmlns:v="urn:schemas-microsoft-com:vml" Requires="v">
                <p:oleObj spid="_x0000_s36013" name="Equation" r:id="rId16" imgW="1409400" imgH="228600" progId="Equation.3">
                  <p:embed/>
                </p:oleObj>
              </mc:Choice>
              <mc:Fallback>
                <p:oleObj name="Equation" r:id="rId16" imgW="1409400" imgH="228600" progId="Equation.3">
                  <p:embed/>
                  <p:pic>
                    <p:nvPicPr>
                      <p:cNvPr id="0"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05600" y="3352800"/>
                        <a:ext cx="175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8" name="Object 18"/>
          <p:cNvGraphicFramePr>
            <a:graphicFrameLocks noChangeAspect="1"/>
          </p:cNvGraphicFramePr>
          <p:nvPr/>
        </p:nvGraphicFramePr>
        <p:xfrm>
          <a:off x="6605588" y="4267200"/>
          <a:ext cx="1800225" cy="419100"/>
        </p:xfrm>
        <a:graphic>
          <a:graphicData uri="http://schemas.openxmlformats.org/presentationml/2006/ole">
            <mc:AlternateContent xmlns:mc="http://schemas.openxmlformats.org/markup-compatibility/2006">
              <mc:Choice xmlns:v="urn:schemas-microsoft-com:vml" Requires="v">
                <p:oleObj spid="_x0000_s36014" name="Equation" r:id="rId18" imgW="1447560" imgH="228600" progId="Equation.3">
                  <p:embed/>
                </p:oleObj>
              </mc:Choice>
              <mc:Fallback>
                <p:oleObj name="Equation" r:id="rId18" imgW="1447560" imgH="228600" progId="Equation.3">
                  <p:embed/>
                  <p:pic>
                    <p:nvPicPr>
                      <p:cNvPr id="0" name="Picture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05588" y="4267200"/>
                        <a:ext cx="18002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9" name="Object 19"/>
          <p:cNvGraphicFramePr>
            <a:graphicFrameLocks noChangeAspect="1"/>
          </p:cNvGraphicFramePr>
          <p:nvPr/>
        </p:nvGraphicFramePr>
        <p:xfrm>
          <a:off x="6613525" y="5181600"/>
          <a:ext cx="1784350" cy="419100"/>
        </p:xfrm>
        <a:graphic>
          <a:graphicData uri="http://schemas.openxmlformats.org/presentationml/2006/ole">
            <mc:AlternateContent xmlns:mc="http://schemas.openxmlformats.org/markup-compatibility/2006">
              <mc:Choice xmlns:v="urn:schemas-microsoft-com:vml" Requires="v">
                <p:oleObj spid="_x0000_s36015" name="Equation" r:id="rId20" imgW="1434960" imgH="228600" progId="Equation.3">
                  <p:embed/>
                </p:oleObj>
              </mc:Choice>
              <mc:Fallback>
                <p:oleObj name="Equation" r:id="rId20" imgW="1434960" imgH="228600" progId="Equation.3">
                  <p:embed/>
                  <p:pic>
                    <p:nvPicPr>
                      <p:cNvPr id="0" name="Picture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13525" y="5181600"/>
                        <a:ext cx="17843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60" name="Object 20"/>
          <p:cNvGraphicFramePr>
            <a:graphicFrameLocks noChangeAspect="1"/>
          </p:cNvGraphicFramePr>
          <p:nvPr/>
        </p:nvGraphicFramePr>
        <p:xfrm>
          <a:off x="3352800" y="2438400"/>
          <a:ext cx="1143000" cy="571500"/>
        </p:xfrm>
        <a:graphic>
          <a:graphicData uri="http://schemas.openxmlformats.org/presentationml/2006/ole">
            <mc:AlternateContent xmlns:mc="http://schemas.openxmlformats.org/markup-compatibility/2006">
              <mc:Choice xmlns:v="urn:schemas-microsoft-com:vml" Requires="v">
                <p:oleObj spid="_x0000_s36016" name="Equation" r:id="rId22" imgW="634680" imgH="228600" progId="Equation.3">
                  <p:embed/>
                </p:oleObj>
              </mc:Choice>
              <mc:Fallback>
                <p:oleObj name="Equation" r:id="rId22" imgW="634680" imgH="228600" progId="Equation.3">
                  <p:embed/>
                  <p:pic>
                    <p:nvPicPr>
                      <p:cNvPr id="0" name="Picture 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52800" y="24384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61" name="Object 21"/>
          <p:cNvGraphicFramePr>
            <a:graphicFrameLocks noChangeAspect="1"/>
          </p:cNvGraphicFramePr>
          <p:nvPr/>
        </p:nvGraphicFramePr>
        <p:xfrm>
          <a:off x="6613525" y="2503488"/>
          <a:ext cx="1784350" cy="442912"/>
        </p:xfrm>
        <a:graphic>
          <a:graphicData uri="http://schemas.openxmlformats.org/presentationml/2006/ole">
            <mc:AlternateContent xmlns:mc="http://schemas.openxmlformats.org/markup-compatibility/2006">
              <mc:Choice xmlns:v="urn:schemas-microsoft-com:vml" Requires="v">
                <p:oleObj spid="_x0000_s36017" name="Equation" r:id="rId24" imgW="1434960" imgH="241200" progId="Equation.3">
                  <p:embed/>
                </p:oleObj>
              </mc:Choice>
              <mc:Fallback>
                <p:oleObj name="Equation" r:id="rId24" imgW="1434960" imgH="241200" progId="Equation.3">
                  <p:embed/>
                  <p:pic>
                    <p:nvPicPr>
                      <p:cNvPr id="0" name="Picture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613525" y="2503488"/>
                        <a:ext cx="1784350"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62" name="Object 22"/>
          <p:cNvGraphicFramePr>
            <a:graphicFrameLocks noChangeAspect="1"/>
          </p:cNvGraphicFramePr>
          <p:nvPr/>
        </p:nvGraphicFramePr>
        <p:xfrm>
          <a:off x="4964113" y="2498725"/>
          <a:ext cx="1119187" cy="603250"/>
        </p:xfrm>
        <a:graphic>
          <a:graphicData uri="http://schemas.openxmlformats.org/presentationml/2006/ole">
            <mc:AlternateContent xmlns:mc="http://schemas.openxmlformats.org/markup-compatibility/2006">
              <mc:Choice xmlns:v="urn:schemas-microsoft-com:vml" Requires="v">
                <p:oleObj spid="_x0000_s36018" name="Equation" r:id="rId26" imgW="622080" imgH="241200" progId="Equation.3">
                  <p:embed/>
                </p:oleObj>
              </mc:Choice>
              <mc:Fallback>
                <p:oleObj name="Equation" r:id="rId26" imgW="622080" imgH="241200" progId="Equation.3">
                  <p:embed/>
                  <p:pic>
                    <p:nvPicPr>
                      <p:cNvPr id="0" name="Picture 2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64113" y="2498725"/>
                        <a:ext cx="1119187"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57"/>
                                        </p:tgtEl>
                                        <p:attrNameLst>
                                          <p:attrName>style.visibility</p:attrName>
                                        </p:attrNameLst>
                                      </p:cBhvr>
                                      <p:to>
                                        <p:strVal val="visible"/>
                                      </p:to>
                                    </p:set>
                                    <p:animEffect transition="in" filter="blinds(horizontal)">
                                      <p:cBhvr>
                                        <p:cTn id="7" dur="500"/>
                                        <p:tgtEl>
                                          <p:spTgt spid="35857"/>
                                        </p:tgtEl>
                                      </p:cBhvr>
                                    </p:animEffect>
                                  </p:childTnLst>
                                </p:cTn>
                              </p:par>
                              <p:par>
                                <p:cTn id="8" presetID="3" presetClass="entr" presetSubtype="10" fill="hold" nodeType="withEffect">
                                  <p:stCondLst>
                                    <p:cond delay="0"/>
                                  </p:stCondLst>
                                  <p:childTnLst>
                                    <p:set>
                                      <p:cBhvr>
                                        <p:cTn id="9" dur="1" fill="hold">
                                          <p:stCondLst>
                                            <p:cond delay="0"/>
                                          </p:stCondLst>
                                        </p:cTn>
                                        <p:tgtEl>
                                          <p:spTgt spid="35858"/>
                                        </p:tgtEl>
                                        <p:attrNameLst>
                                          <p:attrName>style.visibility</p:attrName>
                                        </p:attrNameLst>
                                      </p:cBhvr>
                                      <p:to>
                                        <p:strVal val="visible"/>
                                      </p:to>
                                    </p:set>
                                    <p:animEffect transition="in" filter="blinds(horizontal)">
                                      <p:cBhvr>
                                        <p:cTn id="10" dur="500"/>
                                        <p:tgtEl>
                                          <p:spTgt spid="35858"/>
                                        </p:tgtEl>
                                      </p:cBhvr>
                                    </p:animEffect>
                                  </p:childTnLst>
                                </p:cTn>
                              </p:par>
                              <p:par>
                                <p:cTn id="11" presetID="3" presetClass="entr" presetSubtype="10" fill="hold" nodeType="withEffect">
                                  <p:stCondLst>
                                    <p:cond delay="0"/>
                                  </p:stCondLst>
                                  <p:childTnLst>
                                    <p:set>
                                      <p:cBhvr>
                                        <p:cTn id="12" dur="1" fill="hold">
                                          <p:stCondLst>
                                            <p:cond delay="0"/>
                                          </p:stCondLst>
                                        </p:cTn>
                                        <p:tgtEl>
                                          <p:spTgt spid="35859"/>
                                        </p:tgtEl>
                                        <p:attrNameLst>
                                          <p:attrName>style.visibility</p:attrName>
                                        </p:attrNameLst>
                                      </p:cBhvr>
                                      <p:to>
                                        <p:strVal val="visible"/>
                                      </p:to>
                                    </p:set>
                                    <p:animEffect transition="in" filter="blinds(horizontal)">
                                      <p:cBhvr>
                                        <p:cTn id="13" dur="500"/>
                                        <p:tgtEl>
                                          <p:spTgt spid="35859"/>
                                        </p:tgtEl>
                                      </p:cBhvr>
                                    </p:animEffect>
                                  </p:childTnLst>
                                </p:cTn>
                              </p:par>
                              <p:par>
                                <p:cTn id="14" presetID="3" presetClass="entr" presetSubtype="10" fill="hold" nodeType="withEffect">
                                  <p:stCondLst>
                                    <p:cond delay="0"/>
                                  </p:stCondLst>
                                  <p:childTnLst>
                                    <p:set>
                                      <p:cBhvr>
                                        <p:cTn id="15" dur="1" fill="hold">
                                          <p:stCondLst>
                                            <p:cond delay="0"/>
                                          </p:stCondLst>
                                        </p:cTn>
                                        <p:tgtEl>
                                          <p:spTgt spid="35861"/>
                                        </p:tgtEl>
                                        <p:attrNameLst>
                                          <p:attrName>style.visibility</p:attrName>
                                        </p:attrNameLst>
                                      </p:cBhvr>
                                      <p:to>
                                        <p:strVal val="visible"/>
                                      </p:to>
                                    </p:set>
                                    <p:animEffect transition="in" filter="blinds(horizontal)">
                                      <p:cBhvr>
                                        <p:cTn id="16" dur="500"/>
                                        <p:tgtEl>
                                          <p:spTgt spid="3586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35857"/>
                                        </p:tgtEl>
                                      </p:cBhvr>
                                      <p:by x="150000" y="150000"/>
                                    </p:animScale>
                                  </p:childTnLst>
                                </p:cTn>
                              </p:par>
                              <p:par>
                                <p:cTn id="21" presetID="6" presetClass="emph" presetSubtype="0" fill="hold" nodeType="withEffect">
                                  <p:stCondLst>
                                    <p:cond delay="0"/>
                                  </p:stCondLst>
                                  <p:childTnLst>
                                    <p:animScale>
                                      <p:cBhvr>
                                        <p:cTn id="22" dur="2000" fill="hold"/>
                                        <p:tgtEl>
                                          <p:spTgt spid="35858"/>
                                        </p:tgtEl>
                                      </p:cBhvr>
                                      <p:by x="150000" y="150000"/>
                                    </p:animScale>
                                  </p:childTnLst>
                                </p:cTn>
                              </p:par>
                              <p:par>
                                <p:cTn id="23" presetID="6" presetClass="emph" presetSubtype="0" fill="hold" nodeType="withEffect">
                                  <p:stCondLst>
                                    <p:cond delay="0"/>
                                  </p:stCondLst>
                                  <p:childTnLst>
                                    <p:animScale>
                                      <p:cBhvr>
                                        <p:cTn id="24" dur="2000" fill="hold"/>
                                        <p:tgtEl>
                                          <p:spTgt spid="35859"/>
                                        </p:tgtEl>
                                      </p:cBhvr>
                                      <p:by x="150000" y="150000"/>
                                    </p:animScale>
                                  </p:childTnLst>
                                </p:cTn>
                              </p:par>
                              <p:par>
                                <p:cTn id="25" presetID="6" presetClass="emph" presetSubtype="0" fill="hold" nodeType="withEffect">
                                  <p:stCondLst>
                                    <p:cond delay="0"/>
                                  </p:stCondLst>
                                  <p:childTnLst>
                                    <p:animScale>
                                      <p:cBhvr>
                                        <p:cTn id="26" dur="2000" fill="hold"/>
                                        <p:tgtEl>
                                          <p:spTgt spid="358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p:txBody>
          <a:bodyPr/>
          <a:lstStyle/>
          <a:p>
            <a:endParaRPr lang="vi-VN"/>
          </a:p>
        </p:txBody>
      </p:sp>
      <p:sp>
        <p:nvSpPr>
          <p:cNvPr id="204803" name="Rectangle 3"/>
          <p:cNvSpPr>
            <a:spLocks noGrp="1" noChangeArrowheads="1"/>
          </p:cNvSpPr>
          <p:nvPr>
            <p:ph type="body" idx="4294967295"/>
          </p:nvPr>
        </p:nvSpPr>
        <p:spPr/>
        <p:txBody>
          <a:bodyPr/>
          <a:lstStyle/>
          <a:p>
            <a:endParaRPr lang="vi-VN" dirty="0"/>
          </a:p>
        </p:txBody>
      </p:sp>
      <p:pic>
        <p:nvPicPr>
          <p:cNvPr id="8" name="Picture 7" descr="047d16508ea66f66296e2300b5dc8eb8.jpg"/>
          <p:cNvPicPr>
            <a:picLocks noChangeAspect="1"/>
          </p:cNvPicPr>
          <p:nvPr/>
        </p:nvPicPr>
        <p:blipFill>
          <a:blip r:embed="rId2"/>
          <a:stretch>
            <a:fillRect/>
          </a:stretch>
        </p:blipFill>
        <p:spPr>
          <a:xfrm>
            <a:off x="0" y="0"/>
            <a:ext cx="9144000" cy="5476555"/>
          </a:xfrm>
          <a:prstGeom prst="rect">
            <a:avLst/>
          </a:prstGeom>
        </p:spPr>
      </p:pic>
      <p:pic>
        <p:nvPicPr>
          <p:cNvPr id="9" name="Picture 4" descr="IMG_4136"/>
          <p:cNvPicPr>
            <a:picLocks noChangeAspect="1" noChangeArrowheads="1"/>
          </p:cNvPicPr>
          <p:nvPr/>
        </p:nvPicPr>
        <p:blipFill>
          <a:blip r:embed="rId3"/>
          <a:srcRect/>
          <a:stretch>
            <a:fillRect/>
          </a:stretch>
        </p:blipFill>
        <p:spPr bwMode="auto">
          <a:xfrm>
            <a:off x="228600" y="1981200"/>
            <a:ext cx="2362200" cy="3352800"/>
          </a:xfrm>
          <a:prstGeom prst="rect">
            <a:avLst/>
          </a:prstGeom>
          <a:noFill/>
        </p:spPr>
      </p:pic>
      <p:pic>
        <p:nvPicPr>
          <p:cNvPr id="11" name="Picture 4" descr="IMG_4137"/>
          <p:cNvPicPr>
            <a:picLocks noChangeAspect="1" noChangeArrowheads="1"/>
          </p:cNvPicPr>
          <p:nvPr/>
        </p:nvPicPr>
        <p:blipFill>
          <a:blip r:embed="rId4"/>
          <a:srcRect/>
          <a:stretch>
            <a:fillRect/>
          </a:stretch>
        </p:blipFill>
        <p:spPr bwMode="auto">
          <a:xfrm>
            <a:off x="3352800" y="1981200"/>
            <a:ext cx="2400300" cy="3200400"/>
          </a:xfrm>
          <a:prstGeom prst="rect">
            <a:avLst/>
          </a:prstGeom>
          <a:noFill/>
        </p:spPr>
      </p:pic>
      <p:pic>
        <p:nvPicPr>
          <p:cNvPr id="13" name="Picture 4" descr="IMG_4140"/>
          <p:cNvPicPr>
            <a:picLocks noChangeAspect="1" noChangeArrowheads="1"/>
          </p:cNvPicPr>
          <p:nvPr/>
        </p:nvPicPr>
        <p:blipFill>
          <a:blip r:embed="rId5"/>
          <a:srcRect/>
          <a:stretch>
            <a:fillRect/>
          </a:stretch>
        </p:blipFill>
        <p:spPr bwMode="auto">
          <a:xfrm>
            <a:off x="6629400" y="1981200"/>
            <a:ext cx="228600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p:txBody>
          <a:bodyPr/>
          <a:lstStyle/>
          <a:p>
            <a:endParaRPr lang="vi-VN"/>
          </a:p>
        </p:txBody>
      </p:sp>
      <p:sp>
        <p:nvSpPr>
          <p:cNvPr id="204803" name="Rectangle 3"/>
          <p:cNvSpPr>
            <a:spLocks noGrp="1" noChangeArrowheads="1"/>
          </p:cNvSpPr>
          <p:nvPr>
            <p:ph type="body" idx="4294967295"/>
          </p:nvPr>
        </p:nvSpPr>
        <p:spPr/>
        <p:txBody>
          <a:bodyPr/>
          <a:lstStyle/>
          <a:p>
            <a:endParaRPr lang="vi-VN" dirty="0"/>
          </a:p>
        </p:txBody>
      </p:sp>
      <p:pic>
        <p:nvPicPr>
          <p:cNvPr id="12" name="Picture 11" descr="images (23).jpg"/>
          <p:cNvPicPr>
            <a:picLocks noChangeAspect="1"/>
          </p:cNvPicPr>
          <p:nvPr/>
        </p:nvPicPr>
        <p:blipFill>
          <a:blip r:embed="rId2"/>
          <a:stretch>
            <a:fillRect/>
          </a:stretch>
        </p:blipFill>
        <p:spPr>
          <a:xfrm>
            <a:off x="0" y="0"/>
            <a:ext cx="9144000" cy="6858000"/>
          </a:xfrm>
          <a:prstGeom prst="rect">
            <a:avLst/>
          </a:prstGeom>
        </p:spPr>
      </p:pic>
      <p:pic>
        <p:nvPicPr>
          <p:cNvPr id="15" name="Picture 4" descr="IMG_4136"/>
          <p:cNvPicPr>
            <a:picLocks noChangeAspect="1" noChangeArrowheads="1"/>
          </p:cNvPicPr>
          <p:nvPr/>
        </p:nvPicPr>
        <p:blipFill>
          <a:blip r:embed="rId3"/>
          <a:srcRect/>
          <a:stretch>
            <a:fillRect/>
          </a:stretch>
        </p:blipFill>
        <p:spPr bwMode="auto">
          <a:xfrm>
            <a:off x="4800600" y="1447800"/>
            <a:ext cx="2635827" cy="3741174"/>
          </a:xfrm>
          <a:prstGeom prst="rect">
            <a:avLst/>
          </a:prstGeom>
          <a:noFill/>
        </p:spPr>
      </p:pic>
      <p:pic>
        <p:nvPicPr>
          <p:cNvPr id="7" name="Picture 4" descr="IMG_4138"/>
          <p:cNvPicPr>
            <a:picLocks noChangeAspect="1" noChangeArrowheads="1"/>
          </p:cNvPicPr>
          <p:nvPr/>
        </p:nvPicPr>
        <p:blipFill>
          <a:blip r:embed="rId4"/>
          <a:srcRect/>
          <a:stretch>
            <a:fillRect/>
          </a:stretch>
        </p:blipFill>
        <p:spPr bwMode="auto">
          <a:xfrm>
            <a:off x="1676400" y="1600200"/>
            <a:ext cx="2701925" cy="36025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p:txBody>
          <a:bodyPr/>
          <a:lstStyle/>
          <a:p>
            <a:endParaRPr lang="vi-VN"/>
          </a:p>
        </p:txBody>
      </p:sp>
      <p:sp>
        <p:nvSpPr>
          <p:cNvPr id="204803" name="Rectangle 3"/>
          <p:cNvSpPr>
            <a:spLocks noGrp="1" noChangeArrowheads="1"/>
          </p:cNvSpPr>
          <p:nvPr>
            <p:ph type="body" idx="4294967295"/>
          </p:nvPr>
        </p:nvSpPr>
        <p:spPr/>
        <p:txBody>
          <a:bodyPr/>
          <a:lstStyle/>
          <a:p>
            <a:endParaRPr lang="vi-VN" dirty="0"/>
          </a:p>
        </p:txBody>
      </p:sp>
      <p:pic>
        <p:nvPicPr>
          <p:cNvPr id="12" name="Picture 11" descr="images (23).jpg"/>
          <p:cNvPicPr>
            <a:picLocks noChangeAspect="1"/>
          </p:cNvPicPr>
          <p:nvPr/>
        </p:nvPicPr>
        <p:blipFill>
          <a:blip r:embed="rId2"/>
          <a:stretch>
            <a:fillRect/>
          </a:stretch>
        </p:blipFill>
        <p:spPr>
          <a:xfrm>
            <a:off x="0" y="0"/>
            <a:ext cx="9144000" cy="6858000"/>
          </a:xfrm>
          <a:prstGeom prst="rect">
            <a:avLst/>
          </a:prstGeom>
        </p:spPr>
      </p:pic>
      <p:pic>
        <p:nvPicPr>
          <p:cNvPr id="14" name="Picture 4" descr="IMG_4139"/>
          <p:cNvPicPr>
            <a:picLocks noChangeAspect="1" noChangeArrowheads="1"/>
          </p:cNvPicPr>
          <p:nvPr/>
        </p:nvPicPr>
        <p:blipFill>
          <a:blip r:embed="rId3"/>
          <a:srcRect/>
          <a:stretch>
            <a:fillRect/>
          </a:stretch>
        </p:blipFill>
        <p:spPr bwMode="auto">
          <a:xfrm>
            <a:off x="1676400" y="1447800"/>
            <a:ext cx="2746728" cy="3810000"/>
          </a:xfrm>
          <a:prstGeom prst="rect">
            <a:avLst/>
          </a:prstGeom>
          <a:noFill/>
        </p:spPr>
      </p:pic>
      <p:pic>
        <p:nvPicPr>
          <p:cNvPr id="15" name="Picture 4" descr="IMG_4136"/>
          <p:cNvPicPr>
            <a:picLocks noChangeAspect="1" noChangeArrowheads="1"/>
          </p:cNvPicPr>
          <p:nvPr/>
        </p:nvPicPr>
        <p:blipFill>
          <a:blip r:embed="rId4"/>
          <a:srcRect/>
          <a:stretch>
            <a:fillRect/>
          </a:stretch>
        </p:blipFill>
        <p:spPr bwMode="auto">
          <a:xfrm>
            <a:off x="4800600" y="1447800"/>
            <a:ext cx="2635827" cy="37411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background-powerpoint-21.jpg"/>
          <p:cNvPicPr>
            <a:picLocks noChangeAspect="1"/>
          </p:cNvPicPr>
          <p:nvPr/>
        </p:nvPicPr>
        <p:blipFill>
          <a:blip r:embed="rId3"/>
          <a:stretch>
            <a:fillRect/>
          </a:stretch>
        </p:blipFill>
        <p:spPr>
          <a:xfrm>
            <a:off x="0" y="0"/>
            <a:ext cx="9144000" cy="6858000"/>
          </a:xfrm>
          <a:prstGeom prst="rect">
            <a:avLst/>
          </a:prstGeom>
        </p:spPr>
      </p:pic>
      <p:graphicFrame>
        <p:nvGraphicFramePr>
          <p:cNvPr id="5" name="Table 4"/>
          <p:cNvGraphicFramePr>
            <a:graphicFrameLocks noGrp="1"/>
          </p:cNvGraphicFramePr>
          <p:nvPr/>
        </p:nvGraphicFramePr>
        <p:xfrm>
          <a:off x="609599" y="1295400"/>
          <a:ext cx="7848600" cy="5120640"/>
        </p:xfrm>
        <a:graphic>
          <a:graphicData uri="http://schemas.openxmlformats.org/drawingml/2006/table">
            <a:tbl>
              <a:tblPr firstRow="1" bandRow="1">
                <a:effectLst>
                  <a:innerShdw blurRad="63500" dist="50800" dir="16200000">
                    <a:prstClr val="black">
                      <a:alpha val="50000"/>
                    </a:prstClr>
                  </a:innerShdw>
                </a:effectLst>
                <a:tableStyleId>{1FECB4D8-DB02-4DC6-A0A2-4F2EBAE1DC90}</a:tableStyleId>
              </a:tblPr>
              <a:tblGrid>
                <a:gridCol w="1077259">
                  <a:extLst>
                    <a:ext uri="{9D8B030D-6E8A-4147-A177-3AD203B41FA5}">
                      <a16:colId xmlns:a16="http://schemas.microsoft.com/office/drawing/2014/main" val="20000"/>
                    </a:ext>
                  </a:extLst>
                </a:gridCol>
                <a:gridCol w="1196635">
                  <a:extLst>
                    <a:ext uri="{9D8B030D-6E8A-4147-A177-3AD203B41FA5}">
                      <a16:colId xmlns:a16="http://schemas.microsoft.com/office/drawing/2014/main" val="20001"/>
                    </a:ext>
                  </a:extLst>
                </a:gridCol>
                <a:gridCol w="1467028">
                  <a:extLst>
                    <a:ext uri="{9D8B030D-6E8A-4147-A177-3AD203B41FA5}">
                      <a16:colId xmlns:a16="http://schemas.microsoft.com/office/drawing/2014/main" val="20002"/>
                    </a:ext>
                  </a:extLst>
                </a:gridCol>
                <a:gridCol w="1393677">
                  <a:extLst>
                    <a:ext uri="{9D8B030D-6E8A-4147-A177-3AD203B41FA5}">
                      <a16:colId xmlns:a16="http://schemas.microsoft.com/office/drawing/2014/main" val="20003"/>
                    </a:ext>
                  </a:extLst>
                </a:gridCol>
                <a:gridCol w="2714001">
                  <a:extLst>
                    <a:ext uri="{9D8B030D-6E8A-4147-A177-3AD203B41FA5}">
                      <a16:colId xmlns:a16="http://schemas.microsoft.com/office/drawing/2014/main" val="20004"/>
                    </a:ext>
                  </a:extLst>
                </a:gridCol>
              </a:tblGrid>
              <a:tr h="370840">
                <a:tc>
                  <a:txBody>
                    <a:bodyPr/>
                    <a:lstStyle/>
                    <a:p>
                      <a:r>
                        <a:rPr lang="en-US" dirty="0" err="1">
                          <a:solidFill>
                            <a:schemeClr val="tx1"/>
                          </a:solidFill>
                          <a:latin typeface="Times New Roman" pitchFamily="18" charset="0"/>
                          <a:cs typeface="Times New Roman" pitchFamily="18" charset="0"/>
                        </a:rPr>
                        <a:t>Số</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quả</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nặng</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treo</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vào</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Tổng</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khối</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lượng</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vật</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treo</a:t>
                      </a:r>
                      <a:r>
                        <a:rPr lang="en-US" baseline="0" dirty="0">
                          <a:solidFill>
                            <a:schemeClr val="tx1"/>
                          </a:solidFill>
                          <a:latin typeface="Times New Roman" pitchFamily="18" charset="0"/>
                          <a:cs typeface="Times New Roman" pitchFamily="18" charset="0"/>
                        </a:rPr>
                        <a:t> (g)</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Chiều</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dài</a:t>
                      </a:r>
                      <a:r>
                        <a:rPr lang="en-US" baseline="0" dirty="0">
                          <a:solidFill>
                            <a:schemeClr val="tx1"/>
                          </a:solidFill>
                          <a:latin typeface="Times New Roman" pitchFamily="18" charset="0"/>
                          <a:cs typeface="Times New Roman" pitchFamily="18" charset="0"/>
                        </a:rPr>
                        <a:t> ban </a:t>
                      </a:r>
                      <a:r>
                        <a:rPr lang="en-US" baseline="0" dirty="0" err="1">
                          <a:solidFill>
                            <a:schemeClr val="tx1"/>
                          </a:solidFill>
                          <a:latin typeface="Times New Roman" pitchFamily="18" charset="0"/>
                          <a:cs typeface="Times New Roman" pitchFamily="18" charset="0"/>
                        </a:rPr>
                        <a:t>đầu</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của</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 (cm)</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Chiều</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dài</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của</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 </a:t>
                      </a:r>
                      <a:r>
                        <a:rPr lang="en-US" baseline="0" dirty="0" err="1">
                          <a:solidFill>
                            <a:schemeClr val="tx1"/>
                          </a:solidFill>
                          <a:latin typeface="Times New Roman" pitchFamily="18" charset="0"/>
                          <a:cs typeface="Times New Roman" pitchFamily="18" charset="0"/>
                        </a:rPr>
                        <a:t>khi</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bị</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dãn</a:t>
                      </a:r>
                      <a:r>
                        <a:rPr lang="en-US" baseline="0" dirty="0">
                          <a:solidFill>
                            <a:schemeClr val="tx1"/>
                          </a:solidFill>
                          <a:latin typeface="Times New Roman" pitchFamily="18" charset="0"/>
                          <a:cs typeface="Times New Roman" pitchFamily="18" charset="0"/>
                        </a:rPr>
                        <a:t> (cm)</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Độ</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dãn</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của</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 (cm)</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0</a:t>
                      </a:r>
                      <a:r>
                        <a:rPr lang="en-US" baseline="0"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1</a:t>
                      </a:r>
                      <a:r>
                        <a:rPr lang="en-US" baseline="0" dirty="0">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2</a:t>
                      </a:r>
                      <a:r>
                        <a:rPr lang="en-US" baseline="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3</a:t>
                      </a:r>
                      <a:r>
                        <a:rPr lang="en-US" baseline="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5" name="TextBox 14"/>
          <p:cNvSpPr txBox="1"/>
          <p:nvPr/>
        </p:nvSpPr>
        <p:spPr>
          <a:xfrm>
            <a:off x="3429000" y="533400"/>
            <a:ext cx="2590800" cy="523220"/>
          </a:xfrm>
          <a:prstGeom prst="rect">
            <a:avLst/>
          </a:prstGeom>
          <a:noFill/>
        </p:spPr>
        <p:txBody>
          <a:bodyPr wrap="square" rtlCol="0">
            <a:spAutoFit/>
          </a:bodyPr>
          <a:lstStyle/>
          <a:p>
            <a:r>
              <a:rPr lang="en-US" sz="2800" b="1" dirty="0" err="1">
                <a:solidFill>
                  <a:srgbClr val="0000FF"/>
                </a:solidFill>
                <a:latin typeface="Times New Roman" pitchFamily="18" charset="0"/>
                <a:cs typeface="Times New Roman" pitchFamily="18" charset="0"/>
              </a:rPr>
              <a:t>Bảng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quả</a:t>
            </a:r>
            <a:endParaRPr lang="en-US" sz="2800" b="1" dirty="0">
              <a:solidFill>
                <a:srgbClr val="0000FF"/>
              </a:solidFill>
              <a:latin typeface="Times New Roman" pitchFamily="18" charset="0"/>
              <a:cs typeface="Times New Roman" pitchFamily="18" charset="0"/>
            </a:endParaRPr>
          </a:p>
        </p:txBody>
      </p:sp>
      <p:graphicFrame>
        <p:nvGraphicFramePr>
          <p:cNvPr id="35851" name="Object 11"/>
          <p:cNvGraphicFramePr>
            <a:graphicFrameLocks noChangeAspect="1"/>
          </p:cNvGraphicFramePr>
          <p:nvPr/>
        </p:nvGraphicFramePr>
        <p:xfrm>
          <a:off x="2971800" y="3429000"/>
          <a:ext cx="1143000" cy="571500"/>
        </p:xfrm>
        <a:graphic>
          <a:graphicData uri="http://schemas.openxmlformats.org/presentationml/2006/ole">
            <mc:AlternateContent xmlns:mc="http://schemas.openxmlformats.org/markup-compatibility/2006">
              <mc:Choice xmlns:v="urn:schemas-microsoft-com:vml" Requires="v">
                <p:oleObj spid="_x0000_s39070" name="Equation" r:id="rId4" imgW="634680" imgH="228600" progId="Equation.3">
                  <p:embed/>
                </p:oleObj>
              </mc:Choice>
              <mc:Fallback>
                <p:oleObj name="Equation" r:id="rId4" imgW="63468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4290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2" name="Object 12"/>
          <p:cNvGraphicFramePr>
            <a:graphicFrameLocks noChangeAspect="1"/>
          </p:cNvGraphicFramePr>
          <p:nvPr/>
        </p:nvGraphicFramePr>
        <p:xfrm>
          <a:off x="2971800" y="4419600"/>
          <a:ext cx="1143000" cy="571500"/>
        </p:xfrm>
        <a:graphic>
          <a:graphicData uri="http://schemas.openxmlformats.org/presentationml/2006/ole">
            <mc:AlternateContent xmlns:mc="http://schemas.openxmlformats.org/markup-compatibility/2006">
              <mc:Choice xmlns:v="urn:schemas-microsoft-com:vml" Requires="v">
                <p:oleObj spid="_x0000_s39071" name="Equation" r:id="rId6" imgW="634680" imgH="228600" progId="Equation.3">
                  <p:embed/>
                </p:oleObj>
              </mc:Choice>
              <mc:Fallback>
                <p:oleObj name="Equation" r:id="rId6" imgW="634680" imgH="228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44196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3" name="Object 13"/>
          <p:cNvGraphicFramePr>
            <a:graphicFrameLocks noChangeAspect="1"/>
          </p:cNvGraphicFramePr>
          <p:nvPr/>
        </p:nvGraphicFramePr>
        <p:xfrm>
          <a:off x="2971800" y="5334000"/>
          <a:ext cx="1143000" cy="571500"/>
        </p:xfrm>
        <a:graphic>
          <a:graphicData uri="http://schemas.openxmlformats.org/presentationml/2006/ole">
            <mc:AlternateContent xmlns:mc="http://schemas.openxmlformats.org/markup-compatibility/2006">
              <mc:Choice xmlns:v="urn:schemas-microsoft-com:vml" Requires="v">
                <p:oleObj spid="_x0000_s39072" name="Equation" r:id="rId8" imgW="634680" imgH="228600" progId="Equation.3">
                  <p:embed/>
                </p:oleObj>
              </mc:Choice>
              <mc:Fallback>
                <p:oleObj name="Equation" r:id="rId8" imgW="63468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53340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4" name="Object 14"/>
          <p:cNvGraphicFramePr>
            <a:graphicFrameLocks noChangeAspect="1"/>
          </p:cNvGraphicFramePr>
          <p:nvPr/>
        </p:nvGraphicFramePr>
        <p:xfrm>
          <a:off x="4495800" y="3505200"/>
          <a:ext cx="1096963" cy="539750"/>
        </p:xfrm>
        <a:graphic>
          <a:graphicData uri="http://schemas.openxmlformats.org/presentationml/2006/ole">
            <mc:AlternateContent xmlns:mc="http://schemas.openxmlformats.org/markup-compatibility/2006">
              <mc:Choice xmlns:v="urn:schemas-microsoft-com:vml" Requires="v">
                <p:oleObj spid="_x0000_s39073" name="Equation" r:id="rId10" imgW="609480" imgH="215640" progId="Equation.3">
                  <p:embed/>
                </p:oleObj>
              </mc:Choice>
              <mc:Fallback>
                <p:oleObj name="Equation" r:id="rId10" imgW="609480" imgH="21564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800" y="3505200"/>
                        <a:ext cx="1096963"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5" name="Object 15"/>
          <p:cNvGraphicFramePr>
            <a:graphicFrameLocks noChangeAspect="1"/>
          </p:cNvGraphicFramePr>
          <p:nvPr/>
        </p:nvGraphicFramePr>
        <p:xfrm>
          <a:off x="4495800" y="4343400"/>
          <a:ext cx="1143000" cy="539750"/>
        </p:xfrm>
        <a:graphic>
          <a:graphicData uri="http://schemas.openxmlformats.org/presentationml/2006/ole">
            <mc:AlternateContent xmlns:mc="http://schemas.openxmlformats.org/markup-compatibility/2006">
              <mc:Choice xmlns:v="urn:schemas-microsoft-com:vml" Requires="v">
                <p:oleObj spid="_x0000_s39074" name="Equation" r:id="rId12" imgW="634680" imgH="215640" progId="Equation.3">
                  <p:embed/>
                </p:oleObj>
              </mc:Choice>
              <mc:Fallback>
                <p:oleObj name="Equation" r:id="rId12" imgW="634680" imgH="21564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4343400"/>
                        <a:ext cx="1143000"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6" name="Object 16"/>
          <p:cNvGraphicFramePr>
            <a:graphicFrameLocks noChangeAspect="1"/>
          </p:cNvGraphicFramePr>
          <p:nvPr/>
        </p:nvGraphicFramePr>
        <p:xfrm>
          <a:off x="4495800" y="5410200"/>
          <a:ext cx="1119188" cy="571500"/>
        </p:xfrm>
        <a:graphic>
          <a:graphicData uri="http://schemas.openxmlformats.org/presentationml/2006/ole">
            <mc:AlternateContent xmlns:mc="http://schemas.openxmlformats.org/markup-compatibility/2006">
              <mc:Choice xmlns:v="urn:schemas-microsoft-com:vml" Requires="v">
                <p:oleObj spid="_x0000_s39075" name="Equation" r:id="rId14" imgW="622080" imgH="228600" progId="Equation.3">
                  <p:embed/>
                </p:oleObj>
              </mc:Choice>
              <mc:Fallback>
                <p:oleObj name="Equation" r:id="rId14" imgW="622080" imgH="22860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95800" y="5410200"/>
                        <a:ext cx="1119188"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7" name="Object 17"/>
          <p:cNvGraphicFramePr>
            <a:graphicFrameLocks noChangeAspect="1"/>
          </p:cNvGraphicFramePr>
          <p:nvPr/>
        </p:nvGraphicFramePr>
        <p:xfrm>
          <a:off x="5943600" y="3505200"/>
          <a:ext cx="1752600" cy="419100"/>
        </p:xfrm>
        <a:graphic>
          <a:graphicData uri="http://schemas.openxmlformats.org/presentationml/2006/ole">
            <mc:AlternateContent xmlns:mc="http://schemas.openxmlformats.org/markup-compatibility/2006">
              <mc:Choice xmlns:v="urn:schemas-microsoft-com:vml" Requires="v">
                <p:oleObj spid="_x0000_s39076" name="Equation" r:id="rId16" imgW="1409400" imgH="228600" progId="Equation.3">
                  <p:embed/>
                </p:oleObj>
              </mc:Choice>
              <mc:Fallback>
                <p:oleObj name="Equation" r:id="rId16" imgW="1409400" imgH="228600"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43600" y="3505200"/>
                        <a:ext cx="175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8" name="Object 18"/>
          <p:cNvGraphicFramePr>
            <a:graphicFrameLocks noChangeAspect="1"/>
          </p:cNvGraphicFramePr>
          <p:nvPr/>
        </p:nvGraphicFramePr>
        <p:xfrm>
          <a:off x="5943600" y="4419600"/>
          <a:ext cx="1800225" cy="419100"/>
        </p:xfrm>
        <a:graphic>
          <a:graphicData uri="http://schemas.openxmlformats.org/presentationml/2006/ole">
            <mc:AlternateContent xmlns:mc="http://schemas.openxmlformats.org/markup-compatibility/2006">
              <mc:Choice xmlns:v="urn:schemas-microsoft-com:vml" Requires="v">
                <p:oleObj spid="_x0000_s39077" name="Equation" r:id="rId18" imgW="1447560" imgH="228600" progId="Equation.3">
                  <p:embed/>
                </p:oleObj>
              </mc:Choice>
              <mc:Fallback>
                <p:oleObj name="Equation" r:id="rId18" imgW="1447560" imgH="228600" progId="Equation.3">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43600" y="4419600"/>
                        <a:ext cx="18002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9" name="Object 19"/>
          <p:cNvGraphicFramePr>
            <a:graphicFrameLocks noChangeAspect="1"/>
          </p:cNvGraphicFramePr>
          <p:nvPr/>
        </p:nvGraphicFramePr>
        <p:xfrm>
          <a:off x="5943600" y="5486400"/>
          <a:ext cx="1784350" cy="419100"/>
        </p:xfrm>
        <a:graphic>
          <a:graphicData uri="http://schemas.openxmlformats.org/presentationml/2006/ole">
            <mc:AlternateContent xmlns:mc="http://schemas.openxmlformats.org/markup-compatibility/2006">
              <mc:Choice xmlns:v="urn:schemas-microsoft-com:vml" Requires="v">
                <p:oleObj spid="_x0000_s39078" name="Equation" r:id="rId20" imgW="1434960" imgH="228600" progId="Equation.3">
                  <p:embed/>
                </p:oleObj>
              </mc:Choice>
              <mc:Fallback>
                <p:oleObj name="Equation" r:id="rId20" imgW="1434960" imgH="228600" progId="Equation.3">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43600" y="5486400"/>
                        <a:ext cx="17843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60" name="Object 20"/>
          <p:cNvGraphicFramePr>
            <a:graphicFrameLocks noChangeAspect="1"/>
          </p:cNvGraphicFramePr>
          <p:nvPr/>
        </p:nvGraphicFramePr>
        <p:xfrm>
          <a:off x="2971800" y="2514600"/>
          <a:ext cx="1143000" cy="571500"/>
        </p:xfrm>
        <a:graphic>
          <a:graphicData uri="http://schemas.openxmlformats.org/presentationml/2006/ole">
            <mc:AlternateContent xmlns:mc="http://schemas.openxmlformats.org/markup-compatibility/2006">
              <mc:Choice xmlns:v="urn:schemas-microsoft-com:vml" Requires="v">
                <p:oleObj spid="_x0000_s39079" name="Equation" r:id="rId22" imgW="634680" imgH="228600" progId="Equation.3">
                  <p:embed/>
                </p:oleObj>
              </mc:Choice>
              <mc:Fallback>
                <p:oleObj name="Equation" r:id="rId22" imgW="634680" imgH="228600" progId="Equation.3">
                  <p:embed/>
                  <p:pic>
                    <p:nvPicPr>
                      <p:cNvPr id="0"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71800" y="25146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61" name="Object 21"/>
          <p:cNvGraphicFramePr>
            <a:graphicFrameLocks noChangeAspect="1"/>
          </p:cNvGraphicFramePr>
          <p:nvPr/>
        </p:nvGraphicFramePr>
        <p:xfrm>
          <a:off x="5943600" y="2590800"/>
          <a:ext cx="1784350" cy="442912"/>
        </p:xfrm>
        <a:graphic>
          <a:graphicData uri="http://schemas.openxmlformats.org/presentationml/2006/ole">
            <mc:AlternateContent xmlns:mc="http://schemas.openxmlformats.org/markup-compatibility/2006">
              <mc:Choice xmlns:v="urn:schemas-microsoft-com:vml" Requires="v">
                <p:oleObj spid="_x0000_s39080" name="Equation" r:id="rId24" imgW="1434960" imgH="241200" progId="Equation.3">
                  <p:embed/>
                </p:oleObj>
              </mc:Choice>
              <mc:Fallback>
                <p:oleObj name="Equation" r:id="rId24" imgW="1434960" imgH="241200" progId="Equation.3">
                  <p:embed/>
                  <p:pic>
                    <p:nvPicPr>
                      <p:cNvPr id="0" name="Picture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43600" y="2590800"/>
                        <a:ext cx="1784350"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62" name="Object 22"/>
          <p:cNvGraphicFramePr>
            <a:graphicFrameLocks noChangeAspect="1"/>
          </p:cNvGraphicFramePr>
          <p:nvPr/>
        </p:nvGraphicFramePr>
        <p:xfrm>
          <a:off x="4495800" y="2514600"/>
          <a:ext cx="1119187" cy="603250"/>
        </p:xfrm>
        <a:graphic>
          <a:graphicData uri="http://schemas.openxmlformats.org/presentationml/2006/ole">
            <mc:AlternateContent xmlns:mc="http://schemas.openxmlformats.org/markup-compatibility/2006">
              <mc:Choice xmlns:v="urn:schemas-microsoft-com:vml" Requires="v">
                <p:oleObj spid="_x0000_s39081" name="Equation" r:id="rId26" imgW="622080" imgH="241200" progId="Equation.3">
                  <p:embed/>
                </p:oleObj>
              </mc:Choice>
              <mc:Fallback>
                <p:oleObj name="Equation" r:id="rId26" imgW="622080" imgH="241200" progId="Equation.3">
                  <p:embed/>
                  <p:pic>
                    <p:nvPicPr>
                      <p:cNvPr id="0" name="Picture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95800" y="2514600"/>
                        <a:ext cx="1119187"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209800" y="2743200"/>
            <a:ext cx="457200" cy="400110"/>
          </a:xfrm>
          <a:prstGeom prst="rect">
            <a:avLst/>
          </a:prstGeom>
          <a:noFill/>
        </p:spPr>
        <p:txBody>
          <a:bodyPr wrap="square" rtlCol="0">
            <a:spAutoFit/>
          </a:bodyPr>
          <a:lstStyle/>
          <a:p>
            <a:r>
              <a:rPr lang="en-US" sz="2000" b="1" dirty="0">
                <a:solidFill>
                  <a:srgbClr val="FF0000"/>
                </a:solidFill>
                <a:latin typeface="Times New Roman" pitchFamily="18" charset="0"/>
                <a:cs typeface="Times New Roman" pitchFamily="18" charset="0"/>
              </a:rPr>
              <a:t>0</a:t>
            </a:r>
          </a:p>
        </p:txBody>
      </p:sp>
      <p:sp>
        <p:nvSpPr>
          <p:cNvPr id="19" name="TextBox 18"/>
          <p:cNvSpPr txBox="1"/>
          <p:nvPr/>
        </p:nvSpPr>
        <p:spPr>
          <a:xfrm>
            <a:off x="3581400" y="2590800"/>
            <a:ext cx="457200" cy="400110"/>
          </a:xfrm>
          <a:prstGeom prst="rect">
            <a:avLst/>
          </a:prstGeom>
          <a:noFill/>
        </p:spPr>
        <p:txBody>
          <a:bodyPr wrap="square" rtlCol="0">
            <a:spAutoFit/>
          </a:bodyPr>
          <a:lstStyle/>
          <a:p>
            <a:r>
              <a:rPr lang="en-US" sz="2000" b="1" dirty="0">
                <a:solidFill>
                  <a:srgbClr val="FF0000"/>
                </a:solidFill>
                <a:latin typeface="Times New Roman" pitchFamily="18" charset="0"/>
                <a:cs typeface="Times New Roman" pitchFamily="18" charset="0"/>
              </a:rPr>
              <a:t>3</a:t>
            </a:r>
          </a:p>
        </p:txBody>
      </p:sp>
      <p:sp>
        <p:nvSpPr>
          <p:cNvPr id="20" name="TextBox 19"/>
          <p:cNvSpPr txBox="1"/>
          <p:nvPr/>
        </p:nvSpPr>
        <p:spPr>
          <a:xfrm>
            <a:off x="5105400" y="2590800"/>
            <a:ext cx="457200" cy="400110"/>
          </a:xfrm>
          <a:prstGeom prst="rect">
            <a:avLst/>
          </a:prstGeom>
          <a:noFill/>
        </p:spPr>
        <p:txBody>
          <a:bodyPr wrap="square" rtlCol="0">
            <a:spAutoFit/>
          </a:bodyPr>
          <a:lstStyle/>
          <a:p>
            <a:r>
              <a:rPr lang="en-US" sz="2000" b="1" dirty="0">
                <a:solidFill>
                  <a:srgbClr val="FF0000"/>
                </a:solidFill>
                <a:latin typeface="Times New Roman" pitchFamily="18" charset="0"/>
                <a:cs typeface="Times New Roman" pitchFamily="18" charset="0"/>
              </a:rPr>
              <a:t>3</a:t>
            </a:r>
          </a:p>
        </p:txBody>
      </p:sp>
      <p:sp>
        <p:nvSpPr>
          <p:cNvPr id="21" name="TextBox 20"/>
          <p:cNvSpPr txBox="1"/>
          <p:nvPr/>
        </p:nvSpPr>
        <p:spPr>
          <a:xfrm>
            <a:off x="7162800" y="2590800"/>
            <a:ext cx="1143000" cy="400110"/>
          </a:xfrm>
          <a:prstGeom prst="rect">
            <a:avLst/>
          </a:prstGeom>
          <a:noFill/>
        </p:spPr>
        <p:txBody>
          <a:bodyPr wrap="square" rtlCol="0">
            <a:spAutoFit/>
          </a:bodyPr>
          <a:lstStyle/>
          <a:p>
            <a:r>
              <a:rPr lang="en-US" sz="2000" b="1" dirty="0">
                <a:solidFill>
                  <a:srgbClr val="FF0000"/>
                </a:solidFill>
                <a:latin typeface="Times New Roman" pitchFamily="18" charset="0"/>
                <a:cs typeface="Times New Roman" pitchFamily="18" charset="0"/>
              </a:rPr>
              <a:t>3 – 3 = 0</a:t>
            </a:r>
          </a:p>
        </p:txBody>
      </p:sp>
      <p:sp>
        <p:nvSpPr>
          <p:cNvPr id="22" name="TextBox 21"/>
          <p:cNvSpPr txBox="1"/>
          <p:nvPr/>
        </p:nvSpPr>
        <p:spPr>
          <a:xfrm>
            <a:off x="2209800" y="3581400"/>
            <a:ext cx="457200" cy="400110"/>
          </a:xfrm>
          <a:prstGeom prst="rect">
            <a:avLst/>
          </a:prstGeom>
          <a:noFill/>
        </p:spPr>
        <p:txBody>
          <a:bodyPr wrap="square" rtlCol="0">
            <a:spAutoFit/>
          </a:bodyPr>
          <a:lstStyle/>
          <a:p>
            <a:r>
              <a:rPr lang="en-US" sz="2000" b="1" dirty="0">
                <a:solidFill>
                  <a:srgbClr val="0000FF"/>
                </a:solidFill>
                <a:latin typeface="Times New Roman" pitchFamily="18" charset="0"/>
                <a:cs typeface="Times New Roman" pitchFamily="18" charset="0"/>
              </a:rPr>
              <a:t>50</a:t>
            </a:r>
          </a:p>
        </p:txBody>
      </p:sp>
      <p:sp>
        <p:nvSpPr>
          <p:cNvPr id="23" name="TextBox 22"/>
          <p:cNvSpPr txBox="1"/>
          <p:nvPr/>
        </p:nvSpPr>
        <p:spPr>
          <a:xfrm>
            <a:off x="3505200" y="3505200"/>
            <a:ext cx="457200" cy="400110"/>
          </a:xfrm>
          <a:prstGeom prst="rect">
            <a:avLst/>
          </a:prstGeom>
          <a:noFill/>
        </p:spPr>
        <p:txBody>
          <a:bodyPr wrap="square" rtlCol="0">
            <a:spAutoFit/>
          </a:bodyPr>
          <a:lstStyle/>
          <a:p>
            <a:r>
              <a:rPr lang="en-US" sz="2000" b="1" dirty="0">
                <a:solidFill>
                  <a:srgbClr val="0000FF"/>
                </a:solidFill>
                <a:latin typeface="Times New Roman" pitchFamily="18" charset="0"/>
                <a:cs typeface="Times New Roman" pitchFamily="18" charset="0"/>
              </a:rPr>
              <a:t>3</a:t>
            </a:r>
          </a:p>
        </p:txBody>
      </p:sp>
      <p:sp>
        <p:nvSpPr>
          <p:cNvPr id="24" name="TextBox 23"/>
          <p:cNvSpPr txBox="1"/>
          <p:nvPr/>
        </p:nvSpPr>
        <p:spPr>
          <a:xfrm>
            <a:off x="5029200" y="3581400"/>
            <a:ext cx="457200" cy="400110"/>
          </a:xfrm>
          <a:prstGeom prst="rect">
            <a:avLst/>
          </a:prstGeom>
          <a:noFill/>
        </p:spPr>
        <p:txBody>
          <a:bodyPr wrap="square" rtlCol="0">
            <a:spAutoFit/>
          </a:bodyPr>
          <a:lstStyle/>
          <a:p>
            <a:r>
              <a:rPr lang="en-US" sz="2000" b="1" dirty="0">
                <a:solidFill>
                  <a:srgbClr val="0000FF"/>
                </a:solidFill>
                <a:latin typeface="Times New Roman" pitchFamily="18" charset="0"/>
                <a:cs typeface="Times New Roman" pitchFamily="18" charset="0"/>
              </a:rPr>
              <a:t>4</a:t>
            </a:r>
          </a:p>
        </p:txBody>
      </p:sp>
      <p:sp>
        <p:nvSpPr>
          <p:cNvPr id="25" name="TextBox 24"/>
          <p:cNvSpPr txBox="1"/>
          <p:nvPr/>
        </p:nvSpPr>
        <p:spPr>
          <a:xfrm>
            <a:off x="7086600" y="3429000"/>
            <a:ext cx="1143000" cy="400110"/>
          </a:xfrm>
          <a:prstGeom prst="rect">
            <a:avLst/>
          </a:prstGeom>
          <a:noFill/>
        </p:spPr>
        <p:txBody>
          <a:bodyPr wrap="square" rtlCol="0">
            <a:spAutoFit/>
          </a:bodyPr>
          <a:lstStyle/>
          <a:p>
            <a:r>
              <a:rPr lang="en-US" sz="2000" b="1" dirty="0">
                <a:solidFill>
                  <a:srgbClr val="0000FF"/>
                </a:solidFill>
                <a:latin typeface="Times New Roman" pitchFamily="18" charset="0"/>
                <a:cs typeface="Times New Roman" pitchFamily="18" charset="0"/>
              </a:rPr>
              <a:t>4 – 3 = 1</a:t>
            </a:r>
          </a:p>
        </p:txBody>
      </p:sp>
      <p:sp>
        <p:nvSpPr>
          <p:cNvPr id="26" name="TextBox 25"/>
          <p:cNvSpPr txBox="1"/>
          <p:nvPr/>
        </p:nvSpPr>
        <p:spPr>
          <a:xfrm>
            <a:off x="2209800" y="4495800"/>
            <a:ext cx="685800" cy="400110"/>
          </a:xfrm>
          <a:prstGeom prst="rect">
            <a:avLst/>
          </a:prstGeom>
          <a:noFill/>
        </p:spPr>
        <p:txBody>
          <a:bodyPr wrap="square" rtlCol="0">
            <a:spAutoFit/>
          </a:bodyPr>
          <a:lstStyle/>
          <a:p>
            <a:r>
              <a:rPr lang="en-US" sz="2000" b="1" dirty="0">
                <a:solidFill>
                  <a:srgbClr val="00B050"/>
                </a:solidFill>
                <a:latin typeface="Times New Roman" pitchFamily="18" charset="0"/>
                <a:cs typeface="Times New Roman" pitchFamily="18" charset="0"/>
              </a:rPr>
              <a:t>100</a:t>
            </a:r>
          </a:p>
        </p:txBody>
      </p:sp>
      <p:sp>
        <p:nvSpPr>
          <p:cNvPr id="27" name="TextBox 26"/>
          <p:cNvSpPr txBox="1"/>
          <p:nvPr/>
        </p:nvSpPr>
        <p:spPr>
          <a:xfrm>
            <a:off x="3581400" y="4495800"/>
            <a:ext cx="457200" cy="400110"/>
          </a:xfrm>
          <a:prstGeom prst="rect">
            <a:avLst/>
          </a:prstGeom>
          <a:noFill/>
        </p:spPr>
        <p:txBody>
          <a:bodyPr wrap="square" rtlCol="0">
            <a:spAutoFit/>
          </a:bodyPr>
          <a:lstStyle/>
          <a:p>
            <a:r>
              <a:rPr lang="en-US" sz="2000" b="1" dirty="0">
                <a:solidFill>
                  <a:srgbClr val="00B050"/>
                </a:solidFill>
                <a:latin typeface="Times New Roman" pitchFamily="18" charset="0"/>
                <a:cs typeface="Times New Roman" pitchFamily="18" charset="0"/>
              </a:rPr>
              <a:t>3</a:t>
            </a:r>
          </a:p>
        </p:txBody>
      </p:sp>
      <p:sp>
        <p:nvSpPr>
          <p:cNvPr id="28" name="TextBox 27"/>
          <p:cNvSpPr txBox="1"/>
          <p:nvPr/>
        </p:nvSpPr>
        <p:spPr>
          <a:xfrm>
            <a:off x="5105400" y="4419600"/>
            <a:ext cx="457200" cy="400110"/>
          </a:xfrm>
          <a:prstGeom prst="rect">
            <a:avLst/>
          </a:prstGeom>
          <a:noFill/>
        </p:spPr>
        <p:txBody>
          <a:bodyPr wrap="square" rtlCol="0">
            <a:spAutoFit/>
          </a:bodyPr>
          <a:lstStyle/>
          <a:p>
            <a:r>
              <a:rPr lang="en-US" sz="2000" b="1" dirty="0">
                <a:solidFill>
                  <a:srgbClr val="00B050"/>
                </a:solidFill>
                <a:latin typeface="Times New Roman" pitchFamily="18" charset="0"/>
                <a:cs typeface="Times New Roman" pitchFamily="18" charset="0"/>
              </a:rPr>
              <a:t>5</a:t>
            </a:r>
          </a:p>
        </p:txBody>
      </p:sp>
      <p:sp>
        <p:nvSpPr>
          <p:cNvPr id="29" name="TextBox 28"/>
          <p:cNvSpPr txBox="1"/>
          <p:nvPr/>
        </p:nvSpPr>
        <p:spPr>
          <a:xfrm>
            <a:off x="7162800" y="4419600"/>
            <a:ext cx="1143000" cy="400110"/>
          </a:xfrm>
          <a:prstGeom prst="rect">
            <a:avLst/>
          </a:prstGeom>
          <a:noFill/>
        </p:spPr>
        <p:txBody>
          <a:bodyPr wrap="square" rtlCol="0">
            <a:spAutoFit/>
          </a:bodyPr>
          <a:lstStyle/>
          <a:p>
            <a:r>
              <a:rPr lang="en-US" sz="2000" b="1" dirty="0">
                <a:solidFill>
                  <a:srgbClr val="00B050"/>
                </a:solidFill>
                <a:latin typeface="Times New Roman" pitchFamily="18" charset="0"/>
                <a:cs typeface="Times New Roman" pitchFamily="18" charset="0"/>
              </a:rPr>
              <a:t>5 – 3 = 2</a:t>
            </a:r>
          </a:p>
        </p:txBody>
      </p:sp>
      <p:sp>
        <p:nvSpPr>
          <p:cNvPr id="30" name="TextBox 29"/>
          <p:cNvSpPr txBox="1"/>
          <p:nvPr/>
        </p:nvSpPr>
        <p:spPr>
          <a:xfrm>
            <a:off x="2209800" y="5410200"/>
            <a:ext cx="685800" cy="400110"/>
          </a:xfrm>
          <a:prstGeom prst="rect">
            <a:avLst/>
          </a:prstGeom>
          <a:noFill/>
        </p:spPr>
        <p:txBody>
          <a:bodyPr wrap="square" rtlCol="0">
            <a:spAutoFit/>
          </a:bodyPr>
          <a:lstStyle/>
          <a:p>
            <a:r>
              <a:rPr lang="en-US" sz="2000" b="1" dirty="0">
                <a:solidFill>
                  <a:srgbClr val="C00000"/>
                </a:solidFill>
                <a:latin typeface="Times New Roman" pitchFamily="18" charset="0"/>
                <a:cs typeface="Times New Roman" pitchFamily="18" charset="0"/>
              </a:rPr>
              <a:t>150</a:t>
            </a:r>
          </a:p>
        </p:txBody>
      </p:sp>
      <p:sp>
        <p:nvSpPr>
          <p:cNvPr id="31" name="TextBox 30"/>
          <p:cNvSpPr txBox="1"/>
          <p:nvPr/>
        </p:nvSpPr>
        <p:spPr>
          <a:xfrm>
            <a:off x="3505200" y="5410200"/>
            <a:ext cx="685800" cy="400110"/>
          </a:xfrm>
          <a:prstGeom prst="rect">
            <a:avLst/>
          </a:prstGeom>
          <a:noFill/>
        </p:spPr>
        <p:txBody>
          <a:bodyPr wrap="square" rtlCol="0">
            <a:spAutoFit/>
          </a:bodyPr>
          <a:lstStyle/>
          <a:p>
            <a:r>
              <a:rPr lang="en-US" sz="2000" b="1" dirty="0">
                <a:solidFill>
                  <a:srgbClr val="C00000"/>
                </a:solidFill>
                <a:latin typeface="Times New Roman" pitchFamily="18" charset="0"/>
                <a:cs typeface="Times New Roman" pitchFamily="18" charset="0"/>
              </a:rPr>
              <a:t>3</a:t>
            </a:r>
          </a:p>
        </p:txBody>
      </p:sp>
      <p:sp>
        <p:nvSpPr>
          <p:cNvPr id="32" name="TextBox 31"/>
          <p:cNvSpPr txBox="1"/>
          <p:nvPr/>
        </p:nvSpPr>
        <p:spPr>
          <a:xfrm>
            <a:off x="5029200" y="5486400"/>
            <a:ext cx="685800" cy="400110"/>
          </a:xfrm>
          <a:prstGeom prst="rect">
            <a:avLst/>
          </a:prstGeom>
          <a:noFill/>
        </p:spPr>
        <p:txBody>
          <a:bodyPr wrap="square" rtlCol="0">
            <a:spAutoFit/>
          </a:bodyPr>
          <a:lstStyle/>
          <a:p>
            <a:r>
              <a:rPr lang="en-US" sz="2000" b="1" dirty="0">
                <a:solidFill>
                  <a:srgbClr val="C00000"/>
                </a:solidFill>
                <a:latin typeface="Times New Roman" pitchFamily="18" charset="0"/>
                <a:cs typeface="Times New Roman" pitchFamily="18" charset="0"/>
              </a:rPr>
              <a:t>6</a:t>
            </a:r>
          </a:p>
        </p:txBody>
      </p:sp>
      <p:sp>
        <p:nvSpPr>
          <p:cNvPr id="33" name="TextBox 32"/>
          <p:cNvSpPr txBox="1"/>
          <p:nvPr/>
        </p:nvSpPr>
        <p:spPr>
          <a:xfrm>
            <a:off x="7162800" y="5410200"/>
            <a:ext cx="1219200" cy="400110"/>
          </a:xfrm>
          <a:prstGeom prst="rect">
            <a:avLst/>
          </a:prstGeom>
          <a:noFill/>
        </p:spPr>
        <p:txBody>
          <a:bodyPr wrap="square" rtlCol="0">
            <a:spAutoFit/>
          </a:bodyPr>
          <a:lstStyle/>
          <a:p>
            <a:r>
              <a:rPr lang="en-US" sz="2000" b="1" dirty="0">
                <a:solidFill>
                  <a:srgbClr val="C00000"/>
                </a:solidFill>
                <a:latin typeface="Times New Roman" pitchFamily="18" charset="0"/>
                <a:cs typeface="Times New Roman" pitchFamily="18" charset="0"/>
              </a:rPr>
              <a:t>6 - 3 =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linds(horizontal)">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linds(horizontal)">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linds(horizontal)">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blinds(horizontal)">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linds(horizontal)">
                                      <p:cBhvr>
                                        <p:cTn id="8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28600"/>
            <a:ext cx="5562600" cy="461665"/>
          </a:xfrm>
          <a:prstGeom prst="rect">
            <a:avLst/>
          </a:prstGeom>
          <a:noFill/>
        </p:spPr>
        <p:txBody>
          <a:bodyPr wrap="square" rtlCol="0">
            <a:spAutoFit/>
          </a:bodyPr>
          <a:lstStyle/>
          <a:p>
            <a:r>
              <a:rPr lang="en-US" sz="2400" b="1" dirty="0" err="1">
                <a:solidFill>
                  <a:srgbClr val="0000FF"/>
                </a:solidFill>
                <a:latin typeface="Times New Roman" pitchFamily="18" charset="0"/>
                <a:cs typeface="Times New Roman" pitchFamily="18" charset="0"/>
              </a:rPr>
              <a:t>Tìm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từ</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hợp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điền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chỗ</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trống</a:t>
            </a:r>
            <a:endParaRPr lang="en-US" sz="2400" b="1" dirty="0">
              <a:solidFill>
                <a:srgbClr val="0000FF"/>
              </a:solidFill>
              <a:latin typeface="Times New Roman" pitchFamily="18" charset="0"/>
              <a:cs typeface="Times New Roman" pitchFamily="18" charset="0"/>
            </a:endParaRPr>
          </a:p>
        </p:txBody>
      </p:sp>
      <p:sp>
        <p:nvSpPr>
          <p:cNvPr id="6" name="TextBox 5"/>
          <p:cNvSpPr txBox="1"/>
          <p:nvPr/>
        </p:nvSpPr>
        <p:spPr>
          <a:xfrm>
            <a:off x="381000" y="762000"/>
            <a:ext cx="8458200" cy="2308324"/>
          </a:xfrm>
          <a:prstGeom prst="rect">
            <a:avLst/>
          </a:prstGeom>
          <a:noFill/>
        </p:spPr>
        <p:txBody>
          <a:bodyPr wrap="square" rtlCol="0">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gấp</a:t>
            </a:r>
            <a:r>
              <a:rPr lang="en-US" sz="2400" b="1" dirty="0">
                <a:latin typeface="Times New Roman" pitchFamily="18" charset="0"/>
                <a:cs typeface="Times New Roman" pitchFamily="18" charset="0"/>
              </a:rPr>
              <a:t> 2 </a:t>
            </a:r>
            <a:r>
              <a:rPr lang="en-US" sz="2400" b="1" dirty="0" err="1">
                <a:latin typeface="Times New Roman" pitchFamily="18" charset="0"/>
                <a:cs typeface="Times New Roman" pitchFamily="18" charset="0"/>
              </a:rPr>
              <a:t>thì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 ……...................</a:t>
            </a:r>
          </a:p>
          <a:p>
            <a:pPr>
              <a:buFontTx/>
              <a:buChar char="-"/>
            </a:pPr>
            <a:r>
              <a:rPr lang="en-US" sz="2400" b="1" dirty="0" err="1">
                <a:latin typeface="Times New Roman" pitchFamily="18" charset="0"/>
                <a:cs typeface="Times New Roman" pitchFamily="18" charset="0"/>
              </a:rPr>
              <a:t>Khối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 </a:t>
            </a:r>
            <a:r>
              <a:rPr lang="en-US" sz="2400" b="1" dirty="0" err="1">
                <a:latin typeface="Times New Roman" pitchFamily="18" charset="0"/>
                <a:cs typeface="Times New Roman" pitchFamily="18" charset="0"/>
              </a:rPr>
              <a:t>tăng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gấp</a:t>
            </a:r>
            <a:r>
              <a:rPr lang="en-US" sz="2400" b="1" dirty="0">
                <a:latin typeface="Times New Roman" pitchFamily="18" charset="0"/>
                <a:cs typeface="Times New Roman" pitchFamily="18" charset="0"/>
              </a:rPr>
              <a:t> 3.</a:t>
            </a:r>
          </a:p>
          <a:p>
            <a:pPr>
              <a:buFontTx/>
              <a:buChar cha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a:t>
            </a:r>
            <a:r>
              <a:rPr lang="en-US" sz="2400" b="1" dirty="0">
                <a:latin typeface="Times New Roman" pitchFamily="18" charset="0"/>
                <a:cs typeface="Times New Roman" pitchFamily="18" charset="0"/>
              </a:rPr>
              <a:t> 2 </a:t>
            </a:r>
            <a:r>
              <a:rPr lang="en-US" sz="2400" b="1" dirty="0" err="1">
                <a:latin typeface="Times New Roman" pitchFamily="18" charset="0"/>
                <a:cs typeface="Times New Roman" pitchFamily="18" charset="0"/>
              </a:rPr>
              <a:t>lần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 </a:t>
            </a:r>
            <a:r>
              <a:rPr lang="en-US" sz="2400" b="1" dirty="0" err="1">
                <a:latin typeface="Times New Roman" pitchFamily="18" charset="0"/>
                <a:cs typeface="Times New Roman" pitchFamily="18" charset="0"/>
              </a:rPr>
              <a:t>cũng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a:t>
            </a: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lần</a:t>
            </a:r>
            <a:r>
              <a:rPr lang="en-US" sz="2400" b="1" dirty="0">
                <a:latin typeface="Times New Roman" pitchFamily="18" charset="0"/>
                <a:cs typeface="Times New Roman" pitchFamily="18" charset="0"/>
              </a:rPr>
              <a:t>.</a:t>
            </a:r>
          </a:p>
        </p:txBody>
      </p:sp>
      <p:sp>
        <p:nvSpPr>
          <p:cNvPr id="7" name="TextBox 6"/>
          <p:cNvSpPr txBox="1"/>
          <p:nvPr/>
        </p:nvSpPr>
        <p:spPr>
          <a:xfrm>
            <a:off x="533400" y="1066800"/>
            <a:ext cx="2133600"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tăng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gấp</a:t>
            </a:r>
            <a:r>
              <a:rPr lang="en-US" sz="2400" b="1" dirty="0">
                <a:solidFill>
                  <a:srgbClr val="FF0000"/>
                </a:solidFill>
                <a:latin typeface="Times New Roman" pitchFamily="18" charset="0"/>
                <a:cs typeface="Times New Roman" pitchFamily="18" charset="0"/>
              </a:rPr>
              <a:t> 2</a:t>
            </a:r>
          </a:p>
        </p:txBody>
      </p:sp>
      <p:sp>
        <p:nvSpPr>
          <p:cNvPr id="8" name="TextBox 7"/>
          <p:cNvSpPr txBox="1"/>
          <p:nvPr/>
        </p:nvSpPr>
        <p:spPr>
          <a:xfrm>
            <a:off x="3200400" y="1447800"/>
            <a:ext cx="2133600"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tăng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gấp</a:t>
            </a:r>
            <a:r>
              <a:rPr lang="en-US" sz="2400" b="1" dirty="0">
                <a:solidFill>
                  <a:srgbClr val="FF0000"/>
                </a:solidFill>
                <a:latin typeface="Times New Roman" pitchFamily="18" charset="0"/>
                <a:cs typeface="Times New Roman" pitchFamily="18" charset="0"/>
              </a:rPr>
              <a:t> 3</a:t>
            </a:r>
          </a:p>
        </p:txBody>
      </p:sp>
      <p:sp>
        <p:nvSpPr>
          <p:cNvPr id="9" name="TextBox 8"/>
          <p:cNvSpPr txBox="1"/>
          <p:nvPr/>
        </p:nvSpPr>
        <p:spPr>
          <a:xfrm>
            <a:off x="3200400" y="2133600"/>
            <a:ext cx="914400"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giảm</a:t>
            </a:r>
            <a:endParaRPr lang="en-US" sz="2400" b="1" dirty="0">
              <a:solidFill>
                <a:srgbClr val="FF0000"/>
              </a:solidFill>
              <a:latin typeface="Times New Roman" pitchFamily="18" charset="0"/>
              <a:cs typeface="Times New Roman" pitchFamily="18" charset="0"/>
            </a:endParaRPr>
          </a:p>
        </p:txBody>
      </p:sp>
      <p:sp>
        <p:nvSpPr>
          <p:cNvPr id="10" name="TextBox 9"/>
          <p:cNvSpPr txBox="1"/>
          <p:nvPr/>
        </p:nvSpPr>
        <p:spPr>
          <a:xfrm>
            <a:off x="2286000" y="2514600"/>
            <a:ext cx="5334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2</a:t>
            </a:r>
          </a:p>
        </p:txBody>
      </p:sp>
      <p:sp>
        <p:nvSpPr>
          <p:cNvPr id="12" name="TextBox 11">
            <a:extLst>
              <a:ext uri="{FF2B5EF4-FFF2-40B4-BE49-F238E27FC236}">
                <a16:creationId xmlns:a16="http://schemas.microsoft.com/office/drawing/2014/main" id="{8F00DDD8-45B8-4582-9609-668914412DF6}"/>
              </a:ext>
            </a:extLst>
          </p:cNvPr>
          <p:cNvSpPr txBox="1"/>
          <p:nvPr/>
        </p:nvSpPr>
        <p:spPr>
          <a:xfrm>
            <a:off x="369277" y="4495800"/>
            <a:ext cx="8686800" cy="1077218"/>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Kết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i="1" dirty="0" err="1">
                <a:solidFill>
                  <a:srgbClr val="007033"/>
                </a:solidFill>
                <a:latin typeface="Times New Roman" panose="02020603050405020304" pitchFamily="18" charset="0"/>
                <a:cs typeface="Times New Roman" panose="02020603050405020304" pitchFamily="18" charset="0"/>
              </a:rPr>
              <a:t>Độ</a:t>
            </a:r>
            <a:r>
              <a:rPr lang="en-US" sz="3200" b="1" i="1" dirty="0">
                <a:solidFill>
                  <a:srgbClr val="007033"/>
                </a:solidFill>
                <a:latin typeface="Times New Roman" panose="02020603050405020304" pitchFamily="18" charset="0"/>
                <a:cs typeface="Times New Roman" panose="02020603050405020304" pitchFamily="18" charset="0"/>
              </a:rPr>
              <a:t> </a:t>
            </a:r>
            <a:r>
              <a:rPr lang="en-US" sz="3200" b="1" i="1" dirty="0" err="1">
                <a:solidFill>
                  <a:srgbClr val="007033"/>
                </a:solidFill>
                <a:latin typeface="Times New Roman" panose="02020603050405020304" pitchFamily="18" charset="0"/>
                <a:cs typeface="Times New Roman" panose="02020603050405020304" pitchFamily="18" charset="0"/>
              </a:rPr>
              <a:t>dãn</a:t>
            </a:r>
            <a:r>
              <a:rPr lang="en-US" sz="3200" b="1" i="1" dirty="0">
                <a:solidFill>
                  <a:srgbClr val="007033"/>
                </a:solidFill>
                <a:latin typeface="Times New Roman" panose="02020603050405020304" pitchFamily="18" charset="0"/>
                <a:cs typeface="Times New Roman" panose="02020603050405020304" pitchFamily="18" charset="0"/>
              </a:rPr>
              <a:t> </a:t>
            </a:r>
            <a:r>
              <a:rPr lang="en-US" sz="3200" b="1" i="1" dirty="0" err="1">
                <a:solidFill>
                  <a:srgbClr val="007033"/>
                </a:solidFill>
                <a:latin typeface="Times New Roman" panose="02020603050405020304" pitchFamily="18" charset="0"/>
                <a:cs typeface="Times New Roman" panose="02020603050405020304" pitchFamily="18" charset="0"/>
              </a:rPr>
              <a:t>của</a:t>
            </a:r>
            <a:r>
              <a:rPr lang="en-US" sz="3200" b="1" i="1" dirty="0">
                <a:solidFill>
                  <a:srgbClr val="007033"/>
                </a:solidFill>
                <a:latin typeface="Times New Roman" panose="02020603050405020304" pitchFamily="18" charset="0"/>
                <a:cs typeface="Times New Roman" panose="02020603050405020304" pitchFamily="18" charset="0"/>
              </a:rPr>
              <a:t> </a:t>
            </a:r>
            <a:r>
              <a:rPr lang="en-US" sz="3200" b="1" i="1" dirty="0" err="1">
                <a:solidFill>
                  <a:srgbClr val="007033"/>
                </a:solidFill>
                <a:latin typeface="Times New Roman" panose="02020603050405020304" pitchFamily="18" charset="0"/>
                <a:cs typeface="Times New Roman" panose="02020603050405020304" pitchFamily="18" charset="0"/>
              </a:rPr>
              <a:t>lò</a:t>
            </a:r>
            <a:r>
              <a:rPr lang="en-US" sz="3200" b="1" i="1" dirty="0">
                <a:solidFill>
                  <a:srgbClr val="007033"/>
                </a:solidFill>
                <a:latin typeface="Times New Roman" panose="02020603050405020304" pitchFamily="18" charset="0"/>
                <a:cs typeface="Times New Roman" panose="02020603050405020304" pitchFamily="18" charset="0"/>
              </a:rPr>
              <a:t> xo </a:t>
            </a:r>
            <a:r>
              <a:rPr lang="en-US" sz="3200" b="1" i="1" dirty="0" err="1">
                <a:solidFill>
                  <a:srgbClr val="007033"/>
                </a:solidFill>
                <a:latin typeface="Times New Roman" panose="02020603050405020304" pitchFamily="18" charset="0"/>
                <a:cs typeface="Times New Roman" panose="02020603050405020304" pitchFamily="18" charset="0"/>
              </a:rPr>
              <a:t>treo</a:t>
            </a:r>
            <a:r>
              <a:rPr lang="en-US" sz="3200" b="1" i="1" dirty="0">
                <a:solidFill>
                  <a:srgbClr val="007033"/>
                </a:solidFill>
                <a:latin typeface="Times New Roman" panose="02020603050405020304" pitchFamily="18" charset="0"/>
                <a:cs typeface="Times New Roman" panose="02020603050405020304" pitchFamily="18" charset="0"/>
              </a:rPr>
              <a:t> </a:t>
            </a:r>
            <a:r>
              <a:rPr lang="en-US" sz="3200" b="1" i="1" dirty="0" err="1">
                <a:solidFill>
                  <a:srgbClr val="007033"/>
                </a:solidFill>
                <a:latin typeface="Times New Roman" panose="02020603050405020304" pitchFamily="18" charset="0"/>
                <a:cs typeface="Times New Roman" panose="02020603050405020304" pitchFamily="18" charset="0"/>
              </a:rPr>
              <a:t>thẳng</a:t>
            </a:r>
            <a:r>
              <a:rPr lang="en-US" sz="3200" b="1" i="1" dirty="0">
                <a:solidFill>
                  <a:srgbClr val="007033"/>
                </a:solidFill>
                <a:latin typeface="Times New Roman" panose="02020603050405020304" pitchFamily="18" charset="0"/>
                <a:cs typeface="Times New Roman" panose="02020603050405020304" pitchFamily="18" charset="0"/>
              </a:rPr>
              <a:t> </a:t>
            </a:r>
            <a:r>
              <a:rPr lang="en-US" sz="3200" b="1" i="1" dirty="0" err="1">
                <a:solidFill>
                  <a:srgbClr val="007033"/>
                </a:solidFill>
                <a:latin typeface="Times New Roman" panose="02020603050405020304" pitchFamily="18" charset="0"/>
                <a:cs typeface="Times New Roman" panose="02020603050405020304" pitchFamily="18" charset="0"/>
              </a:rPr>
              <a:t>đứng</a:t>
            </a:r>
            <a:r>
              <a:rPr lang="en-US" sz="3200" b="1" i="1" dirty="0">
                <a:solidFill>
                  <a:srgbClr val="007033"/>
                </a:solidFill>
                <a:latin typeface="Times New Roman" panose="02020603050405020304" pitchFamily="18" charset="0"/>
                <a:cs typeface="Times New Roman" panose="02020603050405020304" pitchFamily="18" charset="0"/>
              </a:rPr>
              <a:t> </a:t>
            </a:r>
            <a:r>
              <a:rPr lang="en-US" sz="3200" b="1" i="1" dirty="0" err="1">
                <a:solidFill>
                  <a:srgbClr val="007033"/>
                </a:solidFill>
                <a:latin typeface="Times New Roman" panose="02020603050405020304" pitchFamily="18" charset="0"/>
                <a:cs typeface="Times New Roman" panose="02020603050405020304" pitchFamily="18" charset="0"/>
              </a:rPr>
              <a:t>tỉ</a:t>
            </a:r>
            <a:r>
              <a:rPr lang="en-US" sz="3200" b="1" i="1" dirty="0">
                <a:solidFill>
                  <a:srgbClr val="007033"/>
                </a:solidFill>
                <a:latin typeface="Times New Roman" panose="02020603050405020304" pitchFamily="18" charset="0"/>
                <a:cs typeface="Times New Roman" panose="02020603050405020304" pitchFamily="18" charset="0"/>
              </a:rPr>
              <a:t> </a:t>
            </a:r>
            <a:r>
              <a:rPr lang="en-US" sz="3200" b="1" i="1" dirty="0" err="1">
                <a:solidFill>
                  <a:srgbClr val="007033"/>
                </a:solidFill>
                <a:latin typeface="Times New Roman" panose="02020603050405020304" pitchFamily="18" charset="0"/>
                <a:cs typeface="Times New Roman" panose="02020603050405020304" pitchFamily="18" charset="0"/>
              </a:rPr>
              <a:t>lệ</a:t>
            </a:r>
            <a:r>
              <a:rPr lang="en-US" sz="3200" b="1" i="1" dirty="0">
                <a:solidFill>
                  <a:srgbClr val="007033"/>
                </a:solidFill>
                <a:latin typeface="Times New Roman" panose="02020603050405020304" pitchFamily="18" charset="0"/>
                <a:cs typeface="Times New Roman" panose="02020603050405020304" pitchFamily="18" charset="0"/>
              </a:rPr>
              <a:t> </a:t>
            </a:r>
            <a:r>
              <a:rPr lang="en-US" sz="3200" b="1" i="1" dirty="0" err="1">
                <a:solidFill>
                  <a:srgbClr val="007033"/>
                </a:solidFill>
                <a:latin typeface="Times New Roman" panose="02020603050405020304" pitchFamily="18" charset="0"/>
                <a:cs typeface="Times New Roman" panose="02020603050405020304" pitchFamily="18" charset="0"/>
              </a:rPr>
              <a:t>với</a:t>
            </a:r>
            <a:r>
              <a:rPr lang="en-US" sz="3200" b="1" i="1" dirty="0">
                <a:solidFill>
                  <a:srgbClr val="007033"/>
                </a:solidFill>
                <a:latin typeface="Times New Roman" panose="02020603050405020304" pitchFamily="18" charset="0"/>
                <a:cs typeface="Times New Roman" panose="02020603050405020304" pitchFamily="18" charset="0"/>
              </a:rPr>
              <a:t> </a:t>
            </a:r>
            <a:r>
              <a:rPr lang="en-US" sz="3200" b="1" i="1" dirty="0" err="1">
                <a:solidFill>
                  <a:srgbClr val="007033"/>
                </a:solidFill>
                <a:latin typeface="Times New Roman" panose="02020603050405020304" pitchFamily="18" charset="0"/>
                <a:cs typeface="Times New Roman" panose="02020603050405020304" pitchFamily="18" charset="0"/>
              </a:rPr>
              <a:t>khối</a:t>
            </a:r>
            <a:r>
              <a:rPr lang="en-US" sz="3200" b="1" i="1" dirty="0">
                <a:solidFill>
                  <a:srgbClr val="007033"/>
                </a:solidFill>
                <a:latin typeface="Times New Roman" panose="02020603050405020304" pitchFamily="18" charset="0"/>
                <a:cs typeface="Times New Roman" panose="02020603050405020304" pitchFamily="18" charset="0"/>
              </a:rPr>
              <a:t> </a:t>
            </a:r>
            <a:r>
              <a:rPr lang="en-US" sz="3200" b="1" i="1" dirty="0" err="1">
                <a:solidFill>
                  <a:srgbClr val="007033"/>
                </a:solidFill>
                <a:latin typeface="Times New Roman" panose="02020603050405020304" pitchFamily="18" charset="0"/>
                <a:cs typeface="Times New Roman" panose="02020603050405020304" pitchFamily="18" charset="0"/>
              </a:rPr>
              <a:t>lượng</a:t>
            </a:r>
            <a:r>
              <a:rPr lang="en-US" sz="3200" b="1" i="1" dirty="0">
                <a:solidFill>
                  <a:srgbClr val="007033"/>
                </a:solidFill>
                <a:latin typeface="Times New Roman" panose="02020603050405020304" pitchFamily="18" charset="0"/>
                <a:cs typeface="Times New Roman" panose="02020603050405020304" pitchFamily="18" charset="0"/>
              </a:rPr>
              <a:t> </a:t>
            </a:r>
            <a:r>
              <a:rPr lang="en-US" sz="3200" b="1" i="1" dirty="0" err="1">
                <a:solidFill>
                  <a:srgbClr val="007033"/>
                </a:solidFill>
                <a:latin typeface="Times New Roman" panose="02020603050405020304" pitchFamily="18" charset="0"/>
                <a:cs typeface="Times New Roman" panose="02020603050405020304" pitchFamily="18" charset="0"/>
              </a:rPr>
              <a:t>của</a:t>
            </a:r>
            <a:r>
              <a:rPr lang="en-US" sz="3200" b="1" i="1" dirty="0">
                <a:solidFill>
                  <a:srgbClr val="007033"/>
                </a:solidFill>
                <a:latin typeface="Times New Roman" panose="02020603050405020304" pitchFamily="18" charset="0"/>
                <a:cs typeface="Times New Roman" panose="02020603050405020304" pitchFamily="18" charset="0"/>
              </a:rPr>
              <a:t> </a:t>
            </a:r>
            <a:r>
              <a:rPr lang="en-US" sz="3200" b="1" i="1" dirty="0" err="1">
                <a:solidFill>
                  <a:srgbClr val="007033"/>
                </a:solidFill>
                <a:latin typeface="Times New Roman" panose="02020603050405020304" pitchFamily="18" charset="0"/>
                <a:cs typeface="Times New Roman" panose="02020603050405020304" pitchFamily="18" charset="0"/>
              </a:rPr>
              <a:t>vật</a:t>
            </a:r>
            <a:r>
              <a:rPr lang="en-US" sz="3200" b="1" i="1" dirty="0">
                <a:solidFill>
                  <a:srgbClr val="007033"/>
                </a:solidFill>
                <a:latin typeface="Times New Roman" panose="02020603050405020304" pitchFamily="18" charset="0"/>
                <a:cs typeface="Times New Roman" panose="02020603050405020304" pitchFamily="18" charset="0"/>
              </a:rPr>
              <a:t> </a:t>
            </a:r>
            <a:r>
              <a:rPr lang="en-US" sz="3200" b="1" i="1" dirty="0" err="1">
                <a:solidFill>
                  <a:srgbClr val="007033"/>
                </a:solidFill>
                <a:latin typeface="Times New Roman" panose="02020603050405020304" pitchFamily="18" charset="0"/>
                <a:cs typeface="Times New Roman" panose="02020603050405020304" pitchFamily="18" charset="0"/>
              </a:rPr>
              <a:t>treo</a:t>
            </a:r>
            <a:endParaRPr lang="en-US" sz="3200" b="1" i="1" dirty="0">
              <a:solidFill>
                <a:srgbClr val="007033"/>
              </a:solidFill>
              <a:latin typeface="Times New Roman" panose="02020603050405020304" pitchFamily="18" charset="0"/>
              <a:cs typeface="Times New Roman" panose="02020603050405020304" pitchFamily="18" charset="0"/>
            </a:endParaRPr>
          </a:p>
        </p:txBody>
      </p:sp>
      <p:pic>
        <p:nvPicPr>
          <p:cNvPr id="13" name="Picture 12" descr="1-mau_slide_powerpoint_dep_ctu.vn_(30).gif">
            <a:extLst>
              <a:ext uri="{FF2B5EF4-FFF2-40B4-BE49-F238E27FC236}">
                <a16:creationId xmlns:a16="http://schemas.microsoft.com/office/drawing/2014/main" id="{2539D880-388B-443A-8AFB-6D4C4BAC195E}"/>
              </a:ext>
            </a:extLst>
          </p:cNvPr>
          <p:cNvPicPr>
            <a:picLocks noChangeAspect="1"/>
          </p:cNvPicPr>
          <p:nvPr/>
        </p:nvPicPr>
        <p:blipFill>
          <a:blip r:embed="rId2" cstate="print"/>
          <a:stretch>
            <a:fillRect/>
          </a:stretch>
        </p:blipFill>
        <p:spPr>
          <a:xfrm>
            <a:off x="304800" y="4066447"/>
            <a:ext cx="1146175" cy="459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4"/>
          <p:cNvSpPr txBox="1">
            <a:spLocks noChangeArrowheads="1"/>
          </p:cNvSpPr>
          <p:nvPr/>
        </p:nvSpPr>
        <p:spPr bwMode="auto">
          <a:xfrm>
            <a:off x="73025" y="1204912"/>
            <a:ext cx="7251700" cy="2616101"/>
          </a:xfrm>
          <a:prstGeom prst="rect">
            <a:avLst/>
          </a:prstGeom>
          <a:noFill/>
          <a:ln w="9525">
            <a:noFill/>
            <a:miter lim="800000"/>
            <a:headEnd/>
            <a:tailEnd/>
          </a:ln>
        </p:spPr>
        <p:txBody>
          <a:bodyPr>
            <a:spAutoFit/>
          </a:bodyPr>
          <a:lstStyle/>
          <a:p>
            <a:pPr algn="just" eaLnBrk="1" hangingPunct="1">
              <a:spcBef>
                <a:spcPct val="50000"/>
              </a:spcBef>
            </a:pPr>
            <a:r>
              <a:rPr lang="en-US" altLang="vi-VN" sz="3200" b="1" dirty="0">
                <a:solidFill>
                  <a:srgbClr val="008000"/>
                </a:solidFill>
              </a:rPr>
              <a:t> </a:t>
            </a:r>
            <a:r>
              <a:rPr lang="en-US" altLang="vi-VN" sz="2400" dirty="0" err="1">
                <a:solidFill>
                  <a:schemeClr val="tx1"/>
                </a:solidFill>
                <a:latin typeface="Times New Roman" pitchFamily="18" charset="0"/>
                <a:cs typeface="Times New Roman" pitchFamily="18" charset="0"/>
              </a:rPr>
              <a:t>Khi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bị</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các</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quả</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nặng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kéo</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thì</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lò</a:t>
            </a:r>
            <a:r>
              <a:rPr lang="en-US" altLang="vi-VN" sz="2400" dirty="0">
                <a:solidFill>
                  <a:schemeClr val="tx1"/>
                </a:solidFill>
                <a:latin typeface="Times New Roman" pitchFamily="18" charset="0"/>
                <a:cs typeface="Times New Roman" pitchFamily="18" charset="0"/>
              </a:rPr>
              <a:t> xo </a:t>
            </a:r>
            <a:r>
              <a:rPr lang="en-US" altLang="vi-VN" sz="2400" dirty="0" err="1">
                <a:solidFill>
                  <a:schemeClr val="tx1"/>
                </a:solidFill>
                <a:latin typeface="Times New Roman" pitchFamily="18" charset="0"/>
                <a:cs typeface="Times New Roman" pitchFamily="18" charset="0"/>
              </a:rPr>
              <a:t>bị</a:t>
            </a:r>
            <a:r>
              <a:rPr lang="en-US" altLang="vi-VN" sz="2400" dirty="0">
                <a:solidFill>
                  <a:schemeClr val="tx1"/>
                </a:solidFill>
                <a:latin typeface="Times New Roman" pitchFamily="18" charset="0"/>
                <a:cs typeface="Times New Roman" pitchFamily="18" charset="0"/>
              </a:rPr>
              <a:t> (1)…………, </a:t>
            </a:r>
            <a:r>
              <a:rPr lang="en-US" altLang="vi-VN" sz="2400" dirty="0" err="1">
                <a:solidFill>
                  <a:schemeClr val="tx1"/>
                </a:solidFill>
                <a:latin typeface="Times New Roman" pitchFamily="18" charset="0"/>
                <a:cs typeface="Times New Roman" pitchFamily="18" charset="0"/>
              </a:rPr>
              <a:t>chiều</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dài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của</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nó</a:t>
            </a:r>
            <a:r>
              <a:rPr lang="en-US" altLang="vi-VN" sz="2400" dirty="0">
                <a:solidFill>
                  <a:schemeClr val="tx1"/>
                </a:solidFill>
                <a:latin typeface="Times New Roman" pitchFamily="18" charset="0"/>
                <a:cs typeface="Times New Roman" pitchFamily="18" charset="0"/>
              </a:rPr>
              <a:t> (2)…………. </a:t>
            </a:r>
            <a:r>
              <a:rPr lang="en-US" altLang="vi-VN" sz="2400" dirty="0" err="1">
                <a:solidFill>
                  <a:schemeClr val="tx1"/>
                </a:solidFill>
                <a:latin typeface="Times New Roman" pitchFamily="18" charset="0"/>
                <a:cs typeface="Times New Roman" pitchFamily="18" charset="0"/>
              </a:rPr>
              <a:t>Khi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bỏ</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các</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quả</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nặng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đi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chiều</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dài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của</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lò</a:t>
            </a:r>
            <a:r>
              <a:rPr lang="en-US" altLang="vi-VN" sz="2400" dirty="0">
                <a:solidFill>
                  <a:schemeClr val="tx1"/>
                </a:solidFill>
                <a:latin typeface="Times New Roman" pitchFamily="18" charset="0"/>
                <a:cs typeface="Times New Roman" pitchFamily="18" charset="0"/>
              </a:rPr>
              <a:t> xo </a:t>
            </a:r>
            <a:r>
              <a:rPr lang="en-US" altLang="vi-VN" sz="2400" dirty="0" err="1">
                <a:solidFill>
                  <a:schemeClr val="tx1"/>
                </a:solidFill>
                <a:latin typeface="Times New Roman" pitchFamily="18" charset="0"/>
                <a:cs typeface="Times New Roman" pitchFamily="18" charset="0"/>
              </a:rPr>
              <a:t>trở</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lại</a:t>
            </a:r>
            <a:r>
              <a:rPr lang="en-US" altLang="vi-VN" sz="2400" dirty="0">
                <a:solidFill>
                  <a:schemeClr val="tx1"/>
                </a:solidFill>
                <a:latin typeface="Times New Roman" pitchFamily="18" charset="0"/>
                <a:cs typeface="Times New Roman" pitchFamily="18" charset="0"/>
              </a:rPr>
              <a:t> (3)………</a:t>
            </a:r>
            <a:r>
              <a:rPr lang="en-US" altLang="vi-VN" sz="2400" dirty="0" err="1">
                <a:solidFill>
                  <a:schemeClr val="tx1"/>
                </a:solidFill>
                <a:latin typeface="Times New Roman" pitchFamily="18" charset="0"/>
                <a:cs typeface="Times New Roman" pitchFamily="18" charset="0"/>
              </a:rPr>
              <a:t>chiều</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dài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tự</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nhiên</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của</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nó</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Lò</a:t>
            </a:r>
            <a:r>
              <a:rPr lang="en-US" altLang="vi-VN" sz="2400" dirty="0">
                <a:solidFill>
                  <a:schemeClr val="tx1"/>
                </a:solidFill>
                <a:latin typeface="Times New Roman" pitchFamily="18" charset="0"/>
                <a:cs typeface="Times New Roman" pitchFamily="18" charset="0"/>
              </a:rPr>
              <a:t> xo </a:t>
            </a:r>
            <a:r>
              <a:rPr lang="en-US" altLang="vi-VN" sz="2400" dirty="0" err="1">
                <a:solidFill>
                  <a:schemeClr val="tx1"/>
                </a:solidFill>
                <a:latin typeface="Times New Roman" pitchFamily="18" charset="0"/>
                <a:cs typeface="Times New Roman" pitchFamily="18" charset="0"/>
              </a:rPr>
              <a:t>lại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có</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hình</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dạng</a:t>
            </a:r>
            <a:r>
              <a:rPr lang="en-US" altLang="vi-VN" sz="2400" dirty="0">
                <a:solidFill>
                  <a:schemeClr val="tx1"/>
                </a:solidFill>
                <a:latin typeface="Times New Roman" pitchFamily="18" charset="0"/>
                <a:cs typeface="Times New Roman" pitchFamily="18" charset="0"/>
              </a:rPr>
              <a:t> ban </a:t>
            </a:r>
            <a:r>
              <a:rPr lang="en-US" altLang="vi-VN" sz="2400" dirty="0" err="1">
                <a:solidFill>
                  <a:schemeClr val="tx1"/>
                </a:solidFill>
                <a:latin typeface="Times New Roman" pitchFamily="18" charset="0"/>
                <a:cs typeface="Times New Roman" pitchFamily="18" charset="0"/>
              </a:rPr>
              <a:t>đầu</a:t>
            </a:r>
            <a:r>
              <a:rPr lang="en-US" altLang="vi-VN" sz="2400" dirty="0">
                <a:solidFill>
                  <a:schemeClr val="tx1"/>
                </a:solidFill>
                <a:latin typeface="Times New Roman" pitchFamily="18" charset="0"/>
                <a:cs typeface="Times New Roman" pitchFamily="18" charset="0"/>
              </a:rPr>
              <a:t>.</a:t>
            </a:r>
          </a:p>
          <a:p>
            <a:pPr algn="just" eaLnBrk="1" hangingPunct="1">
              <a:spcBef>
                <a:spcPct val="50000"/>
              </a:spcBef>
            </a:pP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Biến</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dạng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của</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lò</a:t>
            </a:r>
            <a:r>
              <a:rPr lang="en-US" altLang="vi-VN" sz="2400" dirty="0">
                <a:solidFill>
                  <a:schemeClr val="tx1"/>
                </a:solidFill>
                <a:latin typeface="Times New Roman" pitchFamily="18" charset="0"/>
                <a:cs typeface="Times New Roman" pitchFamily="18" charset="0"/>
              </a:rPr>
              <a:t> xo </a:t>
            </a:r>
            <a:r>
              <a:rPr lang="en-US" altLang="vi-VN" sz="2400" dirty="0" err="1">
                <a:solidFill>
                  <a:schemeClr val="tx1"/>
                </a:solidFill>
                <a:latin typeface="Times New Roman" pitchFamily="18" charset="0"/>
                <a:cs typeface="Times New Roman" pitchFamily="18" charset="0"/>
              </a:rPr>
              <a:t>có</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đặc</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điểm</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như</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trên</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là</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biến</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dạng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đàn</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hồi</a:t>
            </a:r>
            <a:r>
              <a:rPr lang="en-US" altLang="vi-VN" sz="2400" dirty="0">
                <a:solidFill>
                  <a:schemeClr val="tx1"/>
                </a:solidFill>
                <a:latin typeface="Times New Roman" pitchFamily="18" charset="0"/>
                <a:cs typeface="Times New Roman" pitchFamily="18" charset="0"/>
              </a:rPr>
              <a:t>.</a:t>
            </a:r>
          </a:p>
        </p:txBody>
      </p:sp>
      <p:sp>
        <p:nvSpPr>
          <p:cNvPr id="7" name="Rectangle 58"/>
          <p:cNvSpPr>
            <a:spLocks noChangeArrowheads="1"/>
          </p:cNvSpPr>
          <p:nvPr/>
        </p:nvSpPr>
        <p:spPr bwMode="auto">
          <a:xfrm>
            <a:off x="7315200" y="1066800"/>
            <a:ext cx="1595437" cy="2590800"/>
          </a:xfrm>
          <a:prstGeom prst="rect">
            <a:avLst/>
          </a:prstGeom>
          <a:solidFill>
            <a:srgbClr val="FFFFFF"/>
          </a:solidFill>
          <a:ln w="381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fontAlgn="auto" hangingPunct="1">
              <a:spcBef>
                <a:spcPts val="0"/>
              </a:spcBef>
              <a:spcAft>
                <a:spcPts val="0"/>
              </a:spcAft>
              <a:defRPr/>
            </a:pPr>
            <a:endParaRPr lang="vi-VN" sz="1800" kern="0">
              <a:solidFill>
                <a:sysClr val="windowText" lastClr="000000"/>
              </a:solidFill>
            </a:endParaRPr>
          </a:p>
        </p:txBody>
      </p:sp>
      <p:sp>
        <p:nvSpPr>
          <p:cNvPr id="8" name="Text Box 59"/>
          <p:cNvSpPr txBox="1">
            <a:spLocks noChangeArrowheads="1"/>
          </p:cNvSpPr>
          <p:nvPr/>
        </p:nvSpPr>
        <p:spPr bwMode="auto">
          <a:xfrm>
            <a:off x="7467600" y="1600200"/>
            <a:ext cx="1143000" cy="461665"/>
          </a:xfrm>
          <a:prstGeom prst="rect">
            <a:avLst/>
          </a:prstGeom>
          <a:noFill/>
          <a:ln w="9525">
            <a:noFill/>
            <a:miter lim="800000"/>
            <a:headEnd/>
            <a:tailEnd/>
          </a:ln>
          <a:effectLst/>
        </p:spPr>
        <p:txBody>
          <a:bodyPr>
            <a:spAutoFit/>
          </a:bodyPr>
          <a:lstStyle/>
          <a:p>
            <a:pPr algn="just" eaLnBrk="1" hangingPunct="1">
              <a:spcBef>
                <a:spcPct val="50000"/>
              </a:spcBef>
            </a:pPr>
            <a:r>
              <a:rPr lang="en-US" altLang="vi-VN" sz="2400" b="1" dirty="0" err="1">
                <a:solidFill>
                  <a:srgbClr val="FF0000"/>
                </a:solidFill>
                <a:latin typeface="Times New Roman" pitchFamily="18" charset="0"/>
                <a:cs typeface="Times New Roman" pitchFamily="18" charset="0"/>
              </a:rPr>
              <a:t>bằng</a:t>
            </a:r>
            <a:endParaRPr lang="en-US" altLang="vi-VN" sz="2400" b="1" dirty="0">
              <a:solidFill>
                <a:srgbClr val="FF0000"/>
              </a:solidFill>
              <a:latin typeface="Times New Roman" pitchFamily="18" charset="0"/>
              <a:cs typeface="Times New Roman" pitchFamily="18" charset="0"/>
            </a:endParaRPr>
          </a:p>
        </p:txBody>
      </p:sp>
      <p:sp>
        <p:nvSpPr>
          <p:cNvPr id="9" name="Text Box 60"/>
          <p:cNvSpPr txBox="1">
            <a:spLocks noChangeArrowheads="1"/>
          </p:cNvSpPr>
          <p:nvPr/>
        </p:nvSpPr>
        <p:spPr bwMode="auto">
          <a:xfrm>
            <a:off x="7467600" y="2209800"/>
            <a:ext cx="1263650" cy="461665"/>
          </a:xfrm>
          <a:prstGeom prst="rect">
            <a:avLst/>
          </a:prstGeom>
          <a:noFill/>
          <a:ln w="9525">
            <a:noFill/>
            <a:miter lim="800000"/>
            <a:headEnd/>
            <a:tailEnd/>
          </a:ln>
          <a:effectLst/>
        </p:spPr>
        <p:txBody>
          <a:bodyPr wrap="square">
            <a:spAutoFit/>
          </a:bodyPr>
          <a:lstStyle/>
          <a:p>
            <a:pPr algn="just" eaLnBrk="1" hangingPunct="1">
              <a:spcBef>
                <a:spcPct val="50000"/>
              </a:spcBef>
            </a:pPr>
            <a:r>
              <a:rPr lang="en-US" altLang="vi-VN" sz="2400" b="1" dirty="0" err="1">
                <a:solidFill>
                  <a:srgbClr val="FF0000"/>
                </a:solidFill>
                <a:latin typeface="Times New Roman" pitchFamily="18" charset="0"/>
                <a:cs typeface="Times New Roman" pitchFamily="18" charset="0"/>
              </a:rPr>
              <a:t>tăng</a:t>
            </a:r>
            <a:r>
              <a:rPr lang="en-US" altLang="vi-VN" sz="2400" b="1" dirty="0">
                <a:solidFill>
                  <a:srgbClr val="FF0000"/>
                </a:solidFill>
                <a:latin typeface="Times New Roman" pitchFamily="18" charset="0"/>
                <a:cs typeface="Times New Roman" pitchFamily="18" charset="0"/>
              </a:rPr>
              <a:t> </a:t>
            </a:r>
            <a:r>
              <a:rPr lang="en-US" altLang="vi-VN" sz="2400" b="1" dirty="0" err="1">
                <a:solidFill>
                  <a:srgbClr val="FF0000"/>
                </a:solidFill>
                <a:latin typeface="Times New Roman" pitchFamily="18" charset="0"/>
                <a:cs typeface="Times New Roman" pitchFamily="18" charset="0"/>
              </a:rPr>
              <a:t>lên</a:t>
            </a:r>
            <a:endParaRPr lang="en-US" altLang="vi-VN" sz="2400" b="1" dirty="0">
              <a:solidFill>
                <a:srgbClr val="FF0000"/>
              </a:solidFill>
              <a:latin typeface="Times New Roman" pitchFamily="18" charset="0"/>
              <a:cs typeface="Times New Roman" pitchFamily="18" charset="0"/>
            </a:endParaRPr>
          </a:p>
        </p:txBody>
      </p:sp>
      <p:sp>
        <p:nvSpPr>
          <p:cNvPr id="10" name="Text Box 61"/>
          <p:cNvSpPr txBox="1">
            <a:spLocks noChangeArrowheads="1"/>
          </p:cNvSpPr>
          <p:nvPr/>
        </p:nvSpPr>
        <p:spPr bwMode="auto">
          <a:xfrm>
            <a:off x="7467600" y="2743200"/>
            <a:ext cx="1143000" cy="461665"/>
          </a:xfrm>
          <a:prstGeom prst="rect">
            <a:avLst/>
          </a:prstGeom>
          <a:noFill/>
          <a:ln w="9525">
            <a:noFill/>
            <a:miter lim="800000"/>
            <a:headEnd/>
            <a:tailEnd/>
          </a:ln>
          <a:effectLst/>
        </p:spPr>
        <p:txBody>
          <a:bodyPr wrap="square">
            <a:spAutoFit/>
          </a:bodyPr>
          <a:lstStyle/>
          <a:p>
            <a:pPr algn="just" eaLnBrk="1" hangingPunct="1">
              <a:spcBef>
                <a:spcPct val="50000"/>
              </a:spcBef>
            </a:pPr>
            <a:r>
              <a:rPr lang="en-US" altLang="vi-VN" sz="2400" b="1" dirty="0" err="1">
                <a:solidFill>
                  <a:srgbClr val="FF0000"/>
                </a:solidFill>
                <a:latin typeface="Times New Roman" pitchFamily="18" charset="0"/>
                <a:cs typeface="Times New Roman" pitchFamily="18" charset="0"/>
              </a:rPr>
              <a:t>dãn</a:t>
            </a:r>
            <a:r>
              <a:rPr lang="en-US" altLang="vi-VN" sz="2400" b="1" dirty="0">
                <a:solidFill>
                  <a:srgbClr val="FF0000"/>
                </a:solidFill>
                <a:latin typeface="Times New Roman" pitchFamily="18" charset="0"/>
                <a:cs typeface="Times New Roman" pitchFamily="18" charset="0"/>
              </a:rPr>
              <a:t> </a:t>
            </a:r>
            <a:r>
              <a:rPr lang="en-US" altLang="vi-VN" sz="2400" b="1" dirty="0" err="1">
                <a:solidFill>
                  <a:srgbClr val="FF0000"/>
                </a:solidFill>
                <a:latin typeface="Times New Roman" pitchFamily="18" charset="0"/>
                <a:cs typeface="Times New Roman" pitchFamily="18" charset="0"/>
              </a:rPr>
              <a:t>ra</a:t>
            </a:r>
            <a:endParaRPr lang="en-US" altLang="vi-VN" sz="2400" b="1" dirty="0">
              <a:solidFill>
                <a:srgbClr val="FF0000"/>
              </a:solidFill>
              <a:latin typeface="Times New Roman" pitchFamily="18" charset="0"/>
              <a:cs typeface="Times New Roman" pitchFamily="18" charset="0"/>
            </a:endParaRPr>
          </a:p>
        </p:txBody>
      </p:sp>
      <p:sp>
        <p:nvSpPr>
          <p:cNvPr id="11" name="TextBox 10"/>
          <p:cNvSpPr txBox="1"/>
          <p:nvPr/>
        </p:nvSpPr>
        <p:spPr>
          <a:xfrm>
            <a:off x="646111" y="227130"/>
            <a:ext cx="8264525" cy="461665"/>
          </a:xfrm>
          <a:prstGeom prst="rect">
            <a:avLst/>
          </a:prstGeom>
          <a:noFill/>
        </p:spPr>
        <p:txBody>
          <a:bodyPr wrap="square" rtlCol="0">
            <a:spAutoFit/>
          </a:bodyPr>
          <a:lstStyle/>
          <a:p>
            <a:r>
              <a:rPr lang="en-US" sz="2400" b="1" dirty="0" err="1">
                <a:solidFill>
                  <a:srgbClr val="FF00FF"/>
                </a:solidFill>
                <a:latin typeface="Times New Roman" pitchFamily="18" charset="0"/>
                <a:cs typeface="Times New Roman" pitchFamily="18" charset="0"/>
              </a:rPr>
              <a:t>Tìm</a:t>
            </a:r>
            <a:r>
              <a:rPr lang="en-US" sz="2400" b="1" dirty="0">
                <a:solidFill>
                  <a:srgbClr val="FF00FF"/>
                </a:solidFill>
                <a:latin typeface="Times New Roman" pitchFamily="18" charset="0"/>
                <a:cs typeface="Times New Roman" pitchFamily="18" charset="0"/>
              </a:rPr>
              <a:t> </a:t>
            </a:r>
            <a:r>
              <a:rPr lang="en-US" sz="2400" b="1" dirty="0" err="1">
                <a:solidFill>
                  <a:srgbClr val="FF00FF"/>
                </a:solidFill>
                <a:latin typeface="Times New Roman" pitchFamily="18" charset="0"/>
                <a:cs typeface="Times New Roman" pitchFamily="18" charset="0"/>
              </a:rPr>
              <a:t>từ</a:t>
            </a:r>
            <a:r>
              <a:rPr lang="en-US" sz="2400" b="1" dirty="0">
                <a:solidFill>
                  <a:srgbClr val="FF00FF"/>
                </a:solidFill>
                <a:latin typeface="Times New Roman" pitchFamily="18" charset="0"/>
                <a:cs typeface="Times New Roman" pitchFamily="18" charset="0"/>
              </a:rPr>
              <a:t> </a:t>
            </a:r>
            <a:r>
              <a:rPr lang="en-US" sz="2400" b="1" dirty="0" err="1">
                <a:solidFill>
                  <a:srgbClr val="FF00FF"/>
                </a:solidFill>
                <a:latin typeface="Times New Roman" pitchFamily="18" charset="0"/>
                <a:cs typeface="Times New Roman" pitchFamily="18" charset="0"/>
              </a:rPr>
              <a:t>thích</a:t>
            </a:r>
            <a:r>
              <a:rPr lang="en-US" sz="2400" b="1" dirty="0">
                <a:solidFill>
                  <a:srgbClr val="FF00FF"/>
                </a:solidFill>
                <a:latin typeface="Times New Roman" pitchFamily="18" charset="0"/>
                <a:cs typeface="Times New Roman" pitchFamily="18" charset="0"/>
              </a:rPr>
              <a:t> </a:t>
            </a:r>
            <a:r>
              <a:rPr lang="en-US" sz="2400" b="1" dirty="0" err="1">
                <a:solidFill>
                  <a:srgbClr val="FF00FF"/>
                </a:solidFill>
                <a:latin typeface="Times New Roman" pitchFamily="18" charset="0"/>
                <a:cs typeface="Times New Roman" pitchFamily="18" charset="0"/>
              </a:rPr>
              <a:t>hợp</a:t>
            </a:r>
            <a:r>
              <a:rPr lang="en-US" sz="2400" b="1" dirty="0">
                <a:solidFill>
                  <a:srgbClr val="FF00FF"/>
                </a:solidFill>
                <a:latin typeface="Times New Roman" pitchFamily="18" charset="0"/>
                <a:cs typeface="Times New Roman" pitchFamily="18" charset="0"/>
              </a:rPr>
              <a:t> </a:t>
            </a:r>
            <a:r>
              <a:rPr lang="en-US" sz="2400" b="1" dirty="0" err="1">
                <a:solidFill>
                  <a:srgbClr val="FF00FF"/>
                </a:solidFill>
                <a:latin typeface="Times New Roman" pitchFamily="18" charset="0"/>
                <a:cs typeface="Times New Roman" pitchFamily="18" charset="0"/>
              </a:rPr>
              <a:t>trong</a:t>
            </a:r>
            <a:r>
              <a:rPr lang="en-US" sz="2400" b="1" dirty="0">
                <a:solidFill>
                  <a:srgbClr val="FF00FF"/>
                </a:solidFill>
                <a:latin typeface="Times New Roman" pitchFamily="18" charset="0"/>
                <a:cs typeface="Times New Roman" pitchFamily="18" charset="0"/>
              </a:rPr>
              <a:t> </a:t>
            </a:r>
            <a:r>
              <a:rPr lang="en-US" sz="2400" b="1" dirty="0" err="1">
                <a:solidFill>
                  <a:srgbClr val="FF00FF"/>
                </a:solidFill>
                <a:latin typeface="Times New Roman" pitchFamily="18" charset="0"/>
                <a:cs typeface="Times New Roman" pitchFamily="18" charset="0"/>
              </a:rPr>
              <a:t>khung</a:t>
            </a:r>
            <a:r>
              <a:rPr lang="en-US" sz="2400" b="1" dirty="0">
                <a:solidFill>
                  <a:srgbClr val="FF00FF"/>
                </a:solidFill>
                <a:latin typeface="Times New Roman" pitchFamily="18" charset="0"/>
                <a:cs typeface="Times New Roman" pitchFamily="18" charset="0"/>
              </a:rPr>
              <a:t> </a:t>
            </a:r>
            <a:r>
              <a:rPr lang="en-US" sz="2400" b="1" dirty="0" err="1">
                <a:solidFill>
                  <a:srgbClr val="FF00FF"/>
                </a:solidFill>
                <a:latin typeface="Times New Roman" pitchFamily="18" charset="0"/>
                <a:cs typeface="Times New Roman" pitchFamily="18" charset="0"/>
              </a:rPr>
              <a:t>để</a:t>
            </a:r>
            <a:r>
              <a:rPr lang="en-US" sz="2400" b="1" dirty="0">
                <a:solidFill>
                  <a:srgbClr val="FF00FF"/>
                </a:solidFill>
                <a:latin typeface="Times New Roman" pitchFamily="18" charset="0"/>
                <a:cs typeface="Times New Roman" pitchFamily="18" charset="0"/>
              </a:rPr>
              <a:t> </a:t>
            </a:r>
            <a:r>
              <a:rPr lang="en-US" sz="2400" b="1" dirty="0" err="1">
                <a:solidFill>
                  <a:srgbClr val="FF00FF"/>
                </a:solidFill>
                <a:latin typeface="Times New Roman" pitchFamily="18" charset="0"/>
                <a:cs typeface="Times New Roman" pitchFamily="18" charset="0"/>
              </a:rPr>
              <a:t>điền</a:t>
            </a:r>
            <a:r>
              <a:rPr lang="en-US" sz="2400" b="1" dirty="0">
                <a:solidFill>
                  <a:srgbClr val="FF00FF"/>
                </a:solidFill>
                <a:latin typeface="Times New Roman" pitchFamily="18" charset="0"/>
                <a:cs typeface="Times New Roman" pitchFamily="18" charset="0"/>
              </a:rPr>
              <a:t> </a:t>
            </a:r>
            <a:r>
              <a:rPr lang="en-US" sz="2400" b="1" dirty="0" err="1">
                <a:solidFill>
                  <a:srgbClr val="FF00FF"/>
                </a:solidFill>
                <a:latin typeface="Times New Roman" pitchFamily="18" charset="0"/>
                <a:cs typeface="Times New Roman" pitchFamily="18" charset="0"/>
              </a:rPr>
              <a:t>vào</a:t>
            </a:r>
            <a:r>
              <a:rPr lang="en-US" sz="2400" b="1" dirty="0">
                <a:solidFill>
                  <a:srgbClr val="FF00FF"/>
                </a:solidFill>
                <a:latin typeface="Times New Roman" pitchFamily="18" charset="0"/>
                <a:cs typeface="Times New Roman" pitchFamily="18" charset="0"/>
              </a:rPr>
              <a:t> </a:t>
            </a:r>
            <a:r>
              <a:rPr lang="en-US" sz="2400" b="1" dirty="0" err="1">
                <a:solidFill>
                  <a:srgbClr val="FF00FF"/>
                </a:solidFill>
                <a:latin typeface="Times New Roman" pitchFamily="18" charset="0"/>
                <a:cs typeface="Times New Roman" pitchFamily="18" charset="0"/>
              </a:rPr>
              <a:t>chỗ</a:t>
            </a:r>
            <a:r>
              <a:rPr lang="en-US" sz="2400" b="1" dirty="0">
                <a:solidFill>
                  <a:srgbClr val="FF00FF"/>
                </a:solidFill>
                <a:latin typeface="Times New Roman" pitchFamily="18" charset="0"/>
                <a:cs typeface="Times New Roman" pitchFamily="18" charset="0"/>
              </a:rPr>
              <a:t> </a:t>
            </a:r>
            <a:r>
              <a:rPr lang="en-US" sz="2400" b="1" dirty="0" err="1">
                <a:solidFill>
                  <a:srgbClr val="FF00FF"/>
                </a:solidFill>
                <a:latin typeface="Times New Roman" pitchFamily="18" charset="0"/>
                <a:cs typeface="Times New Roman" pitchFamily="18" charset="0"/>
              </a:rPr>
              <a:t>trống</a:t>
            </a:r>
            <a:endParaRPr lang="en-US" sz="2400" b="1" dirty="0">
              <a:solidFill>
                <a:srgbClr val="FF00FF"/>
              </a:solidFill>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3993895A-D9BA-4E1C-9AFD-D39B624C7CEB}"/>
              </a:ext>
            </a:extLst>
          </p:cNvPr>
          <p:cNvSpPr txBox="1"/>
          <p:nvPr/>
        </p:nvSpPr>
        <p:spPr>
          <a:xfrm>
            <a:off x="174625" y="3780472"/>
            <a:ext cx="7924800" cy="461665"/>
          </a:xfrm>
          <a:prstGeom prst="rect">
            <a:avLst/>
          </a:prstGeom>
          <a:noFill/>
        </p:spPr>
        <p:txBody>
          <a:bodyPr wrap="square" rtlCol="0">
            <a:spAutoFit/>
          </a:bodyPr>
          <a:lstStyle/>
          <a:p>
            <a:pPr marL="457200" indent="-457200"/>
            <a:r>
              <a:rPr lang="en-US" sz="2400" b="1" dirty="0">
                <a:solidFill>
                  <a:srgbClr val="0000FF"/>
                </a:solidFill>
                <a:latin typeface="Times New Roman" pitchFamily="18" charset="0"/>
                <a:cs typeface="Times New Roman" pitchFamily="18" charset="0"/>
              </a:rPr>
              <a:t>2.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 (hay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gọi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endParaRPr lang="en-US" sz="2400" dirty="0">
              <a:solidFill>
                <a:srgbClr val="0000FF"/>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9F44B7C2-A1C0-45CC-BDD9-18AE9A24F706}"/>
              </a:ext>
            </a:extLst>
          </p:cNvPr>
          <p:cNvSpPr txBox="1"/>
          <p:nvPr/>
        </p:nvSpPr>
        <p:spPr>
          <a:xfrm>
            <a:off x="77714" y="4548514"/>
            <a:ext cx="7543800" cy="830997"/>
          </a:xfrm>
          <a:prstGeom prst="rect">
            <a:avLst/>
          </a:prstGeom>
          <a:noFill/>
        </p:spPr>
        <p:txBody>
          <a:bodyPr wrap="square" rtlCol="0">
            <a:spAutoFit/>
          </a:bodyPr>
          <a:lstStyle/>
          <a:p>
            <a:pPr marL="457200" indent="-457200"/>
            <a:r>
              <a:rPr lang="en-US" sz="2400" b="1" dirty="0">
                <a:solidFill>
                  <a:srgbClr val="0000FF"/>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giữa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a:t>
            </a:r>
            <a:endParaRPr lang="en-US" sz="2400" dirty="0">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69F1F43C-AB4F-49B1-956E-6F2B476C72ED}"/>
              </a:ext>
            </a:extLst>
          </p:cNvPr>
          <p:cNvSpPr txBox="1"/>
          <p:nvPr/>
        </p:nvSpPr>
        <p:spPr>
          <a:xfrm>
            <a:off x="1371600" y="4917846"/>
            <a:ext cx="1524000" cy="461665"/>
          </a:xfrm>
          <a:prstGeom prst="rect">
            <a:avLst/>
          </a:prstGeom>
          <a:noFill/>
        </p:spPr>
        <p:txBody>
          <a:bodyPr wrap="square" rtlCol="0">
            <a:spAutoFit/>
          </a:bodyPr>
          <a:lstStyle/>
          <a:p>
            <a:pPr marL="457200" indent="-457200"/>
            <a:r>
              <a:rPr lang="en-US" sz="2400" b="1" dirty="0" err="1">
                <a:solidFill>
                  <a:srgbClr val="FF0000"/>
                </a:solidFill>
                <a:latin typeface="Times New Roman" pitchFamily="18" charset="0"/>
                <a:cs typeface="Times New Roman" pitchFamily="18" charset="0"/>
              </a:rPr>
              <a:t>biến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dạng</a:t>
            </a:r>
            <a:endParaRPr lang="en-US" sz="2400" dirty="0">
              <a:solidFill>
                <a:srgbClr val="FF0000"/>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FEEFEF04-F5EF-47E6-9EE5-B675A66492B9}"/>
              </a:ext>
            </a:extLst>
          </p:cNvPr>
          <p:cNvSpPr txBox="1"/>
          <p:nvPr/>
        </p:nvSpPr>
        <p:spPr>
          <a:xfrm>
            <a:off x="4724402" y="4917846"/>
            <a:ext cx="1524000" cy="461665"/>
          </a:xfrm>
          <a:prstGeom prst="rect">
            <a:avLst/>
          </a:prstGeom>
          <a:noFill/>
        </p:spPr>
        <p:txBody>
          <a:bodyPr wrap="square" rtlCol="0">
            <a:spAutoFit/>
          </a:bodyPr>
          <a:lstStyle/>
          <a:p>
            <a:pPr marL="457200" indent="-457200"/>
            <a:r>
              <a:rPr lang="en-US" sz="2400" b="1" dirty="0" err="1">
                <a:solidFill>
                  <a:srgbClr val="FF0000"/>
                </a:solidFill>
                <a:latin typeface="Times New Roman" pitchFamily="18" charset="0"/>
                <a:cs typeface="Times New Roman" pitchFamily="18" charset="0"/>
              </a:rPr>
              <a:t>tự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nhiên</a:t>
            </a:r>
            <a:endParaRPr lang="en-US" sz="2400" dirty="0">
              <a:solidFill>
                <a:srgbClr val="FF0000"/>
              </a:solidFill>
              <a:latin typeface="Times New Roman" pitchFamily="18" charset="0"/>
              <a:cs typeface="Times New Roman" pitchFamily="18" charset="0"/>
            </a:endParaRPr>
          </a:p>
        </p:txBody>
      </p:sp>
      <p:graphicFrame>
        <p:nvGraphicFramePr>
          <p:cNvPr id="16" name="Object 3">
            <a:extLst>
              <a:ext uri="{FF2B5EF4-FFF2-40B4-BE49-F238E27FC236}">
                <a16:creationId xmlns:a16="http://schemas.microsoft.com/office/drawing/2014/main" id="{0EFD50F1-B9CF-49C5-ADBD-8A48F7F1A21F}"/>
              </a:ext>
            </a:extLst>
          </p:cNvPr>
          <p:cNvGraphicFramePr>
            <a:graphicFrameLocks noChangeAspect="1"/>
          </p:cNvGraphicFramePr>
          <p:nvPr>
            <p:extLst>
              <p:ext uri="{D42A27DB-BD31-4B8C-83A1-F6EECF244321}">
                <p14:modId xmlns:p14="http://schemas.microsoft.com/office/powerpoint/2010/main" val="734113452"/>
              </p:ext>
            </p:extLst>
          </p:nvPr>
        </p:nvGraphicFramePr>
        <p:xfrm>
          <a:off x="2673350" y="5527386"/>
          <a:ext cx="1025525" cy="442913"/>
        </p:xfrm>
        <a:graphic>
          <a:graphicData uri="http://schemas.openxmlformats.org/presentationml/2006/ole">
            <mc:AlternateContent xmlns:mc="http://schemas.openxmlformats.org/markup-compatibility/2006">
              <mc:Choice xmlns:v="urn:schemas-microsoft-com:vml" Requires="v">
                <p:oleObj spid="_x0000_s78859" name="Equation" r:id="rId3" imgW="825480" imgH="241200" progId="Equation.3">
                  <p:embed/>
                </p:oleObj>
              </mc:Choice>
              <mc:Fallback>
                <p:oleObj name="Equation" r:id="rId3" imgW="825480" imgH="241200" progId="Equation.3">
                  <p:embed/>
                  <p:pic>
                    <p:nvPicPr>
                      <p:cNvPr id="1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3350" y="5527386"/>
                        <a:ext cx="1025525"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7" descr="1-mau_slide_powerpoint_dep_ctu.vn_(30).gif">
            <a:extLst>
              <a:ext uri="{FF2B5EF4-FFF2-40B4-BE49-F238E27FC236}">
                <a16:creationId xmlns:a16="http://schemas.microsoft.com/office/drawing/2014/main" id="{EF903A63-1417-432E-8F6C-3616D1410614}"/>
              </a:ext>
            </a:extLst>
          </p:cNvPr>
          <p:cNvPicPr>
            <a:picLocks noChangeAspect="1"/>
          </p:cNvPicPr>
          <p:nvPr/>
        </p:nvPicPr>
        <p:blipFill>
          <a:blip r:embed="rId5" cstate="print"/>
          <a:stretch>
            <a:fillRect/>
          </a:stretch>
        </p:blipFill>
        <p:spPr>
          <a:xfrm>
            <a:off x="73025" y="4242137"/>
            <a:ext cx="1146175" cy="459700"/>
          </a:xfrm>
          <a:prstGeom prst="rect">
            <a:avLst/>
          </a:prstGeom>
        </p:spPr>
      </p:pic>
    </p:spTree>
    <p:extLst>
      <p:ext uri="{BB962C8B-B14F-4D97-AF65-F5344CB8AC3E}">
        <p14:creationId xmlns:p14="http://schemas.microsoft.com/office/powerpoint/2010/main" val="36868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1"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circle(in)">
                                      <p:cBhvr>
                                        <p:cTn id="21" dur="2000"/>
                                        <p:tgtEl>
                                          <p:spTgt spid="6">
                                            <p:txEl>
                                              <p:pRg st="0" end="0"/>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ox(in)">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path" presetSubtype="0" accel="50000" decel="50000" fill="hold" grpId="0" nodeType="clickEffect">
                                  <p:stCondLst>
                                    <p:cond delay="0"/>
                                  </p:stCondLst>
                                  <p:childTnLst>
                                    <p:animMotion origin="layout" path="M -0.01667 0.05556 L -0.2625 -0.21134 " pathEditMode="relative" rAng="0" ptsTypes="AA">
                                      <p:cBhvr>
                                        <p:cTn id="28" dur="2000" fill="hold"/>
                                        <p:tgtEl>
                                          <p:spTgt spid="10"/>
                                        </p:tgtEl>
                                        <p:attrNameLst>
                                          <p:attrName>ppt_x</p:attrName>
                                          <p:attrName>ppt_y</p:attrName>
                                        </p:attrNameLst>
                                      </p:cBhvr>
                                      <p:rCtr x="-12300" y="-13400"/>
                                    </p:animMotion>
                                  </p:childTnLst>
                                </p:cTn>
                              </p:par>
                            </p:childTnLst>
                          </p:cTn>
                        </p:par>
                      </p:childTnLst>
                    </p:cTn>
                  </p:par>
                  <p:par>
                    <p:cTn id="29" fill="hold">
                      <p:stCondLst>
                        <p:cond delay="indefinite"/>
                      </p:stCondLst>
                      <p:childTnLst>
                        <p:par>
                          <p:cTn id="30" fill="hold">
                            <p:stCondLst>
                              <p:cond delay="0"/>
                            </p:stCondLst>
                            <p:childTnLst>
                              <p:par>
                                <p:cTn id="31" presetID="56" presetClass="path" presetSubtype="0" accel="50000" decel="50000" fill="hold" grpId="1" nodeType="clickEffect">
                                  <p:stCondLst>
                                    <p:cond delay="0"/>
                                  </p:stCondLst>
                                  <p:childTnLst>
                                    <p:animMotion origin="layout" path="M -3.88889E-6 2.96296E-6 L -0.59409 -0.07801 " pathEditMode="relative" rAng="0" ptsTypes="AA">
                                      <p:cBhvr>
                                        <p:cTn id="32" dur="2000" fill="hold"/>
                                        <p:tgtEl>
                                          <p:spTgt spid="9"/>
                                        </p:tgtEl>
                                        <p:attrNameLst>
                                          <p:attrName>ppt_x</p:attrName>
                                          <p:attrName>ppt_y</p:attrName>
                                        </p:attrNameLst>
                                      </p:cBhvr>
                                      <p:rCtr x="-29700" y="-3900"/>
                                    </p:animMotion>
                                  </p:childTnLst>
                                </p:cTn>
                              </p:par>
                            </p:childTnLst>
                          </p:cTn>
                        </p:par>
                      </p:childTnLst>
                    </p:cTn>
                  </p:par>
                  <p:par>
                    <p:cTn id="33" fill="hold">
                      <p:stCondLst>
                        <p:cond delay="indefinite"/>
                      </p:stCondLst>
                      <p:childTnLst>
                        <p:par>
                          <p:cTn id="34" fill="hold">
                            <p:stCondLst>
                              <p:cond delay="0"/>
                            </p:stCondLst>
                            <p:childTnLst>
                              <p:par>
                                <p:cTn id="35" presetID="56" presetClass="path" presetSubtype="0" accel="50000" decel="50000" fill="hold" grpId="1" nodeType="clickEffect">
                                  <p:stCondLst>
                                    <p:cond delay="0"/>
                                  </p:stCondLst>
                                  <p:childTnLst>
                                    <p:animMotion origin="layout" path="M 3.33333E-6 1.85185E-6 L -0.49584 0.06643 " pathEditMode="relative" rAng="0" ptsTypes="AA">
                                      <p:cBhvr>
                                        <p:cTn id="36" dur="2000" fill="hold"/>
                                        <p:tgtEl>
                                          <p:spTgt spid="8"/>
                                        </p:tgtEl>
                                        <p:attrNameLst>
                                          <p:attrName>ppt_x</p:attrName>
                                          <p:attrName>ppt_y</p:attrName>
                                        </p:attrNameLst>
                                      </p:cBhvr>
                                      <p:rCtr x="-24800" y="3300"/>
                                    </p:animMotion>
                                  </p:childTnLst>
                                </p:cTn>
                              </p:par>
                              <p:par>
                                <p:cTn id="37" presetID="8" presetClass="exit" presetSubtype="16" fill="hold" grpId="1" nodeType="withEffect">
                                  <p:stCondLst>
                                    <p:cond delay="0"/>
                                  </p:stCondLst>
                                  <p:childTnLst>
                                    <p:animEffect transition="out" filter="diamond(in)">
                                      <p:cBhvr>
                                        <p:cTn id="38" dur="2000"/>
                                        <p:tgtEl>
                                          <p:spTgt spid="7"/>
                                        </p:tgtEl>
                                      </p:cBhvr>
                                    </p:animEffect>
                                    <p:set>
                                      <p:cBhvr>
                                        <p:cTn id="39" dur="1" fill="hold">
                                          <p:stCondLst>
                                            <p:cond delay="1999"/>
                                          </p:stCondLst>
                                        </p:cTn>
                                        <p:tgtEl>
                                          <p:spTgt spid="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linds(horizont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linds(horizontal)">
                                      <p:cBhvr>
                                        <p:cTn id="64" dur="500"/>
                                        <p:tgtEl>
                                          <p:spTgt spid="15"/>
                                        </p:tgtEl>
                                      </p:cBhvr>
                                    </p:animEffect>
                                  </p:childTnLst>
                                </p:cTn>
                              </p:par>
                              <p:par>
                                <p:cTn id="65" presetID="3" presetClass="entr" presetSubtype="1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linds(horizontal)">
                                      <p:cBhvr>
                                        <p:cTn id="67" dur="500"/>
                                        <p:tgtEl>
                                          <p:spTgt spid="16"/>
                                        </p:tgtEl>
                                      </p:cBhvr>
                                    </p:animEffect>
                                  </p:childTnLst>
                                </p:cTn>
                              </p:par>
                              <p:par>
                                <p:cTn id="68" presetID="6" presetClass="emph" presetSubtype="0" fill="hold" nodeType="withEffect">
                                  <p:stCondLst>
                                    <p:cond delay="0"/>
                                  </p:stCondLst>
                                  <p:childTnLst>
                                    <p:animScale>
                                      <p:cBhvr>
                                        <p:cTn id="69"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8" grpId="1"/>
      <p:bldP spid="9" grpId="0"/>
      <p:bldP spid="9" grpId="1"/>
      <p:bldP spid="10" grpId="0"/>
      <p:bldP spid="10" grpId="1"/>
      <p:bldP spid="12" grpId="0"/>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36C9EA-57B5-4DEC-9D26-F9BDC3969C8C}"/>
              </a:ext>
            </a:extLst>
          </p:cNvPr>
          <p:cNvSpPr txBox="1"/>
          <p:nvPr/>
        </p:nvSpPr>
        <p:spPr>
          <a:xfrm>
            <a:off x="-228600" y="1371599"/>
            <a:ext cx="9220200" cy="1200329"/>
          </a:xfrm>
          <a:prstGeom prst="rect">
            <a:avLst/>
          </a:prstGeom>
          <a:noFill/>
        </p:spPr>
        <p:txBody>
          <a:bodyPr wrap="square" rtlCol="0">
            <a:spAutoFit/>
          </a:bodyPr>
          <a:lstStyle/>
          <a:p>
            <a:pPr marL="457200" indent="-457200"/>
            <a:r>
              <a:rPr lang="en-US" sz="2400" b="1" dirty="0">
                <a:solidFill>
                  <a:srgbClr val="0000FF"/>
                </a:solidFill>
                <a:latin typeface="Times New Roman" pitchFamily="18" charset="0"/>
                <a:cs typeface="Times New Roman" pitchFamily="18" charset="0"/>
              </a:rPr>
              <a:t>      </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Độ</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biến</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dạng</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của</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lò</a:t>
            </a:r>
            <a:r>
              <a:rPr lang="en-US" sz="2400" b="1" dirty="0">
                <a:solidFill>
                  <a:srgbClr val="007033"/>
                </a:solidFill>
                <a:latin typeface="Times New Roman" pitchFamily="18" charset="0"/>
                <a:cs typeface="Times New Roman" pitchFamily="18" charset="0"/>
              </a:rPr>
              <a:t> xo </a:t>
            </a:r>
            <a:r>
              <a:rPr lang="en-US" sz="2400" b="1" dirty="0" err="1">
                <a:solidFill>
                  <a:srgbClr val="007033"/>
                </a:solidFill>
                <a:latin typeface="Times New Roman" pitchFamily="18" charset="0"/>
                <a:cs typeface="Times New Roman" pitchFamily="18" charset="0"/>
              </a:rPr>
              <a:t>là</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hiệu</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giữa</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chiều</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dài</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khi</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biến</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dạng</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và</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chiều</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dài</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tự</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nhiên</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của</a:t>
            </a:r>
            <a:r>
              <a:rPr lang="en-US" sz="2400" b="1" dirty="0">
                <a:solidFill>
                  <a:srgbClr val="007033"/>
                </a:solidFill>
                <a:latin typeface="Times New Roman" pitchFamily="18" charset="0"/>
                <a:cs typeface="Times New Roman" pitchFamily="18" charset="0"/>
              </a:rPr>
              <a:t> </a:t>
            </a:r>
            <a:r>
              <a:rPr lang="en-US" sz="2400" b="1" dirty="0" err="1">
                <a:solidFill>
                  <a:srgbClr val="007033"/>
                </a:solidFill>
                <a:latin typeface="Times New Roman" pitchFamily="18" charset="0"/>
                <a:cs typeface="Times New Roman" pitchFamily="18" charset="0"/>
              </a:rPr>
              <a:t>lò</a:t>
            </a:r>
            <a:r>
              <a:rPr lang="en-US" sz="2400" b="1" dirty="0">
                <a:solidFill>
                  <a:srgbClr val="007033"/>
                </a:solidFill>
                <a:latin typeface="Times New Roman" pitchFamily="18" charset="0"/>
                <a:cs typeface="Times New Roman" pitchFamily="18" charset="0"/>
              </a:rPr>
              <a:t> xo.</a:t>
            </a:r>
          </a:p>
          <a:p>
            <a:pPr marL="457200" indent="-457200"/>
            <a:endParaRPr lang="en-US" sz="2400" dirty="0">
              <a:latin typeface="Times New Roman" pitchFamily="18" charset="0"/>
              <a:cs typeface="Times New Roman" pitchFamily="18" charset="0"/>
            </a:endParaRPr>
          </a:p>
        </p:txBody>
      </p:sp>
      <p:graphicFrame>
        <p:nvGraphicFramePr>
          <p:cNvPr id="5" name="Object 3">
            <a:extLst>
              <a:ext uri="{FF2B5EF4-FFF2-40B4-BE49-F238E27FC236}">
                <a16:creationId xmlns:a16="http://schemas.microsoft.com/office/drawing/2014/main" id="{21FC38BD-F121-43E6-9536-056A34B9869E}"/>
              </a:ext>
            </a:extLst>
          </p:cNvPr>
          <p:cNvGraphicFramePr>
            <a:graphicFrameLocks noChangeAspect="1"/>
          </p:cNvGraphicFramePr>
          <p:nvPr>
            <p:extLst>
              <p:ext uri="{D42A27DB-BD31-4B8C-83A1-F6EECF244321}">
                <p14:modId xmlns:p14="http://schemas.microsoft.com/office/powerpoint/2010/main" val="4009527648"/>
              </p:ext>
            </p:extLst>
          </p:nvPr>
        </p:nvGraphicFramePr>
        <p:xfrm>
          <a:off x="2133600" y="2362200"/>
          <a:ext cx="1600200" cy="652641"/>
        </p:xfrm>
        <a:graphic>
          <a:graphicData uri="http://schemas.openxmlformats.org/presentationml/2006/ole">
            <mc:AlternateContent xmlns:mc="http://schemas.openxmlformats.org/markup-compatibility/2006">
              <mc:Choice xmlns:v="urn:schemas-microsoft-com:vml" Requires="v">
                <p:oleObj spid="_x0000_s79883" name="Equation" r:id="rId3" imgW="825480" imgH="241200" progId="Equation.3">
                  <p:embed/>
                </p:oleObj>
              </mc:Choice>
              <mc:Fallback>
                <p:oleObj name="Equation" r:id="rId3" imgW="825480" imgH="241200" progId="Equation.3">
                  <p:embed/>
                  <p:pic>
                    <p:nvPicPr>
                      <p:cNvPr id="16" name="Object 3">
                        <a:extLst>
                          <a:ext uri="{FF2B5EF4-FFF2-40B4-BE49-F238E27FC236}">
                            <a16:creationId xmlns:a16="http://schemas.microsoft.com/office/drawing/2014/main" id="{0EFD50F1-B9CF-49C5-ADBD-8A48F7F1A2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362200"/>
                        <a:ext cx="1600200" cy="652641"/>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29E99D95-9217-40E2-9222-C696D67B309A}"/>
              </a:ext>
            </a:extLst>
          </p:cNvPr>
          <p:cNvSpPr txBox="1"/>
          <p:nvPr/>
        </p:nvSpPr>
        <p:spPr>
          <a:xfrm>
            <a:off x="457200" y="3183063"/>
            <a:ext cx="8686800" cy="1077218"/>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dãn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lò</a:t>
            </a:r>
            <a:r>
              <a:rPr lang="en-US" sz="3200" b="1" dirty="0">
                <a:solidFill>
                  <a:srgbClr val="0000FF"/>
                </a:solidFill>
                <a:latin typeface="Times New Roman" panose="02020603050405020304" pitchFamily="18" charset="0"/>
                <a:cs typeface="Times New Roman" panose="02020603050405020304" pitchFamily="18" charset="0"/>
              </a:rPr>
              <a:t> xo </a:t>
            </a:r>
            <a:r>
              <a:rPr lang="en-US" sz="3200" b="1" dirty="0" err="1">
                <a:solidFill>
                  <a:srgbClr val="0000FF"/>
                </a:solidFill>
                <a:latin typeface="Times New Roman" panose="02020603050405020304" pitchFamily="18" charset="0"/>
                <a:cs typeface="Times New Roman" panose="02020603050405020304" pitchFamily="18" charset="0"/>
              </a:rPr>
              <a:t>treo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thẳng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đứng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tỉ</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lệ</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với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khối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lượng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vật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treo</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C60220E-9F54-4485-9611-1853DC877A63}"/>
              </a:ext>
            </a:extLst>
          </p:cNvPr>
          <p:cNvSpPr txBox="1"/>
          <p:nvPr/>
        </p:nvSpPr>
        <p:spPr>
          <a:xfrm>
            <a:off x="2667000" y="381000"/>
            <a:ext cx="3352800"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GHI NHỚ</a:t>
            </a:r>
          </a:p>
        </p:txBody>
      </p:sp>
    </p:spTree>
    <p:extLst>
      <p:ext uri="{BB962C8B-B14F-4D97-AF65-F5344CB8AC3E}">
        <p14:creationId xmlns:p14="http://schemas.microsoft.com/office/powerpoint/2010/main" val="78422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6" presetClass="emph" presetSubtype="0" fill="hold" nodeType="withEffect">
                                  <p:stCondLst>
                                    <p:cond delay="0"/>
                                  </p:stCondLst>
                                  <p:childTnLst>
                                    <p:animScale>
                                      <p:cBhvr>
                                        <p:cTn id="12" dur="2000" fill="hold"/>
                                        <p:tgtEl>
                                          <p:spTgt spid="5"/>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84A3755-3DC6-4107-BC2B-44D415EF70B7}"/>
              </a:ext>
            </a:extLst>
          </p:cNvPr>
          <p:cNvSpPr txBox="1">
            <a:spLocks/>
          </p:cNvSpPr>
          <p:nvPr/>
        </p:nvSpPr>
        <p:spPr>
          <a:xfrm>
            <a:off x="1684298" y="925125"/>
            <a:ext cx="6677709" cy="3009025"/>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89322" indent="-289322" algn="just">
              <a:lnSpc>
                <a:spcPct val="150000"/>
              </a:lnSpc>
              <a:buFontTx/>
              <a:buAutoNum type="arabicPeriod"/>
              <a:defRPr/>
            </a:pPr>
            <a:r>
              <a:rPr lang="en-US" sz="2100" b="1" dirty="0" err="1">
                <a:solidFill>
                  <a:srgbClr val="C00000"/>
                </a:solidFill>
                <a:latin typeface="Arial" panose="020B0604020202020204" pitchFamily="34" charset="0"/>
                <a:cs typeface="Arial" panose="020B0604020202020204" pitchFamily="34" charset="0"/>
              </a:rPr>
              <a:t>Học</a:t>
            </a:r>
            <a:r>
              <a:rPr lang="en-US" sz="2100" b="1" dirty="0">
                <a:solidFill>
                  <a:srgbClr val="C00000"/>
                </a:solidFill>
                <a:latin typeface="Arial" panose="020B0604020202020204" pitchFamily="34" charset="0"/>
                <a:cs typeface="Arial" panose="020B0604020202020204" pitchFamily="34" charset="0"/>
              </a:rPr>
              <a:t> </a:t>
            </a:r>
            <a:r>
              <a:rPr lang="en-US" sz="2100" b="1" dirty="0" err="1">
                <a:solidFill>
                  <a:srgbClr val="C00000"/>
                </a:solidFill>
                <a:latin typeface="Arial" panose="020B0604020202020204" pitchFamily="34" charset="0"/>
                <a:cs typeface="Arial" panose="020B0604020202020204" pitchFamily="34" charset="0"/>
              </a:rPr>
              <a:t>bài</a:t>
            </a:r>
            <a:r>
              <a:rPr lang="en-US" sz="2100" b="1" dirty="0">
                <a:solidFill>
                  <a:srgbClr val="C00000"/>
                </a:solidFill>
                <a:latin typeface="Arial" panose="020B0604020202020204" pitchFamily="34" charset="0"/>
                <a:cs typeface="Arial" panose="020B0604020202020204" pitchFamily="34" charset="0"/>
              </a:rPr>
              <a:t> </a:t>
            </a:r>
            <a:r>
              <a:rPr lang="en-US" sz="2100" b="1" dirty="0" err="1">
                <a:solidFill>
                  <a:srgbClr val="C00000"/>
                </a:solidFill>
                <a:latin typeface="Arial" panose="020B0604020202020204" pitchFamily="34" charset="0"/>
                <a:cs typeface="Arial" panose="020B0604020202020204" pitchFamily="34" charset="0"/>
              </a:rPr>
              <a:t>theo</a:t>
            </a:r>
            <a:r>
              <a:rPr lang="en-US" sz="2100" b="1" dirty="0">
                <a:solidFill>
                  <a:srgbClr val="C00000"/>
                </a:solidFill>
                <a:latin typeface="Arial" panose="020B0604020202020204" pitchFamily="34" charset="0"/>
                <a:cs typeface="Arial" panose="020B0604020202020204" pitchFamily="34" charset="0"/>
              </a:rPr>
              <a:t> </a:t>
            </a:r>
            <a:r>
              <a:rPr lang="en-US" sz="2100" b="1" dirty="0" err="1">
                <a:solidFill>
                  <a:srgbClr val="C00000"/>
                </a:solidFill>
                <a:latin typeface="Arial" panose="020B0604020202020204" pitchFamily="34" charset="0"/>
                <a:cs typeface="Arial" panose="020B0604020202020204" pitchFamily="34" charset="0"/>
              </a:rPr>
              <a:t>nội</a:t>
            </a:r>
            <a:r>
              <a:rPr lang="en-US" sz="2100" b="1" dirty="0">
                <a:solidFill>
                  <a:srgbClr val="C00000"/>
                </a:solidFill>
                <a:latin typeface="Arial" panose="020B0604020202020204" pitchFamily="34" charset="0"/>
                <a:cs typeface="Arial" panose="020B0604020202020204" pitchFamily="34" charset="0"/>
              </a:rPr>
              <a:t> dung </a:t>
            </a:r>
            <a:r>
              <a:rPr lang="en-US" sz="2100" b="1" dirty="0" err="1">
                <a:solidFill>
                  <a:srgbClr val="C00000"/>
                </a:solidFill>
                <a:latin typeface="Arial" panose="020B0604020202020204" pitchFamily="34" charset="0"/>
                <a:cs typeface="Arial" panose="020B0604020202020204" pitchFamily="34" charset="0"/>
              </a:rPr>
              <a:t>ghi</a:t>
            </a:r>
            <a:r>
              <a:rPr lang="en-US" sz="2100" b="1" dirty="0">
                <a:solidFill>
                  <a:srgbClr val="C00000"/>
                </a:solidFill>
                <a:latin typeface="Arial" panose="020B0604020202020204" pitchFamily="34" charset="0"/>
                <a:cs typeface="Arial" panose="020B0604020202020204" pitchFamily="34" charset="0"/>
              </a:rPr>
              <a:t> </a:t>
            </a:r>
            <a:r>
              <a:rPr lang="en-US" sz="2100" b="1" dirty="0" err="1">
                <a:solidFill>
                  <a:srgbClr val="C00000"/>
                </a:solidFill>
                <a:latin typeface="Arial" panose="020B0604020202020204" pitchFamily="34" charset="0"/>
                <a:cs typeface="Arial" panose="020B0604020202020204" pitchFamily="34" charset="0"/>
              </a:rPr>
              <a:t>bài</a:t>
            </a:r>
            <a:endParaRPr lang="en-US" sz="2100" b="1" dirty="0">
              <a:solidFill>
                <a:srgbClr val="C00000"/>
              </a:solidFill>
              <a:latin typeface="Arial" panose="020B0604020202020204" pitchFamily="34" charset="0"/>
              <a:cs typeface="Arial" panose="020B0604020202020204" pitchFamily="34" charset="0"/>
            </a:endParaRPr>
          </a:p>
          <a:p>
            <a:pPr marL="0" indent="0" algn="just">
              <a:lnSpc>
                <a:spcPct val="150000"/>
              </a:lnSpc>
              <a:spcBef>
                <a:spcPts val="0"/>
              </a:spcBef>
              <a:buNone/>
              <a:defRPr/>
            </a:pPr>
            <a:r>
              <a:rPr lang="en-US" sz="2100" b="1" dirty="0">
                <a:latin typeface="Arial" panose="020B0604020202020204" pitchFamily="34" charset="0"/>
                <a:cs typeface="Arial" panose="020B0604020202020204" pitchFamily="34" charset="0"/>
              </a:rPr>
              <a:t>2. </a:t>
            </a:r>
            <a:r>
              <a:rPr lang="en-US" sz="2100" b="1" dirty="0" err="1">
                <a:latin typeface="Arial" panose="020B0604020202020204" pitchFamily="34" charset="0"/>
                <a:cs typeface="Arial" panose="020B0604020202020204" pitchFamily="34" charset="0"/>
              </a:rPr>
              <a:t>Đọc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tiếp</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phần</a:t>
            </a:r>
            <a:r>
              <a:rPr lang="en-US" sz="2100" b="1" dirty="0">
                <a:latin typeface="Arial" panose="020B0604020202020204" pitchFamily="34" charset="0"/>
                <a:cs typeface="Arial" panose="020B0604020202020204" pitchFamily="34" charset="0"/>
              </a:rPr>
              <a:t> II. </a:t>
            </a:r>
            <a:r>
              <a:rPr lang="en-US" sz="2100" b="1" dirty="0" err="1">
                <a:latin typeface="Arial" panose="020B0604020202020204" pitchFamily="34" charset="0"/>
                <a:cs typeface="Arial" panose="020B0604020202020204" pitchFamily="34" charset="0"/>
              </a:rPr>
              <a:t>Đặc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điểm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biến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dạng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lò</a:t>
            </a:r>
            <a:r>
              <a:rPr lang="en-US" sz="2100" b="1" dirty="0">
                <a:latin typeface="Arial" panose="020B0604020202020204" pitchFamily="34" charset="0"/>
                <a:cs typeface="Arial" panose="020B0604020202020204" pitchFamily="34" charset="0"/>
              </a:rPr>
              <a:t> xo</a:t>
            </a:r>
          </a:p>
          <a:p>
            <a:pPr marL="0" indent="0" algn="just">
              <a:lnSpc>
                <a:spcPct val="150000"/>
              </a:lnSpc>
              <a:spcBef>
                <a:spcPts val="0"/>
              </a:spcBef>
              <a:buNone/>
              <a:defRPr/>
            </a:pPr>
            <a:r>
              <a:rPr lang="en-US" sz="2100" b="1" dirty="0">
                <a:solidFill>
                  <a:srgbClr val="C00000"/>
                </a:solidFill>
                <a:latin typeface="Arial" panose="020B0604020202020204" pitchFamily="34" charset="0"/>
                <a:cs typeface="Arial" panose="020B0604020202020204" pitchFamily="34" charset="0"/>
              </a:rPr>
              <a:t>3. </a:t>
            </a:r>
            <a:r>
              <a:rPr lang="en-US" sz="2100" b="1" dirty="0" err="1">
                <a:solidFill>
                  <a:srgbClr val="C00000"/>
                </a:solidFill>
                <a:latin typeface="Arial" panose="020B0604020202020204" pitchFamily="34" charset="0"/>
                <a:cs typeface="Arial" panose="020B0604020202020204" pitchFamily="34" charset="0"/>
              </a:rPr>
              <a:t>Bài</a:t>
            </a:r>
            <a:r>
              <a:rPr lang="en-US" sz="2100" b="1" dirty="0">
                <a:solidFill>
                  <a:srgbClr val="C00000"/>
                </a:solidFill>
                <a:latin typeface="Arial" panose="020B0604020202020204" pitchFamily="34" charset="0"/>
                <a:cs typeface="Arial" panose="020B0604020202020204" pitchFamily="34" charset="0"/>
              </a:rPr>
              <a:t> </a:t>
            </a:r>
            <a:r>
              <a:rPr lang="en-US" sz="2100" b="1" dirty="0" err="1">
                <a:solidFill>
                  <a:srgbClr val="C00000"/>
                </a:solidFill>
                <a:latin typeface="Arial" panose="020B0604020202020204" pitchFamily="34" charset="0"/>
                <a:cs typeface="Arial" panose="020B0604020202020204" pitchFamily="34" charset="0"/>
              </a:rPr>
              <a:t>tập</a:t>
            </a:r>
            <a:r>
              <a:rPr lang="en-US" sz="2100" b="1" dirty="0">
                <a:solidFill>
                  <a:srgbClr val="C00000"/>
                </a:solidFill>
                <a:latin typeface="Arial" panose="020B0604020202020204" pitchFamily="34" charset="0"/>
                <a:cs typeface="Arial" panose="020B0604020202020204" pitchFamily="34" charset="0"/>
              </a:rPr>
              <a:t> </a:t>
            </a:r>
            <a:r>
              <a:rPr lang="en-US" sz="2100" b="1" dirty="0" err="1">
                <a:solidFill>
                  <a:srgbClr val="C00000"/>
                </a:solidFill>
                <a:latin typeface="Arial" panose="020B0604020202020204" pitchFamily="34" charset="0"/>
                <a:cs typeface="Arial" panose="020B0604020202020204" pitchFamily="34" charset="0"/>
              </a:rPr>
              <a:t>về</a:t>
            </a:r>
            <a:r>
              <a:rPr lang="en-US" sz="2100" b="1" dirty="0">
                <a:solidFill>
                  <a:srgbClr val="C00000"/>
                </a:solidFill>
                <a:latin typeface="Arial" panose="020B0604020202020204" pitchFamily="34" charset="0"/>
                <a:cs typeface="Arial" panose="020B0604020202020204" pitchFamily="34" charset="0"/>
              </a:rPr>
              <a:t> </a:t>
            </a:r>
            <a:r>
              <a:rPr lang="en-US" sz="2100" b="1" dirty="0" err="1">
                <a:solidFill>
                  <a:srgbClr val="C00000"/>
                </a:solidFill>
                <a:latin typeface="Arial" panose="020B0604020202020204" pitchFamily="34" charset="0"/>
                <a:cs typeface="Arial" panose="020B0604020202020204" pitchFamily="34" charset="0"/>
              </a:rPr>
              <a:t>nhà</a:t>
            </a:r>
            <a:r>
              <a:rPr lang="en-US" sz="2100" b="1" dirty="0">
                <a:solidFill>
                  <a:srgbClr val="C00000"/>
                </a:solidFill>
                <a:latin typeface="Arial" panose="020B0604020202020204" pitchFamily="34" charset="0"/>
                <a:cs typeface="Arial" panose="020B0604020202020204" pitchFamily="34" charset="0"/>
              </a:rPr>
              <a:t>:</a:t>
            </a:r>
          </a:p>
        </p:txBody>
      </p:sp>
      <p:sp>
        <p:nvSpPr>
          <p:cNvPr id="11" name="TextBox 5">
            <a:extLst>
              <a:ext uri="{FF2B5EF4-FFF2-40B4-BE49-F238E27FC236}">
                <a16:creationId xmlns:a16="http://schemas.microsoft.com/office/drawing/2014/main" id="{EB01A6D4-15D4-4ECB-BFA1-65A15AE44E26}"/>
              </a:ext>
            </a:extLst>
          </p:cNvPr>
          <p:cNvSpPr txBox="1">
            <a:spLocks noChangeArrowheads="1"/>
          </p:cNvSpPr>
          <p:nvPr/>
        </p:nvSpPr>
        <p:spPr bwMode="auto">
          <a:xfrm>
            <a:off x="1440775" y="257167"/>
            <a:ext cx="4972050" cy="415498"/>
          </a:xfrm>
          <a:prstGeom prst="rect">
            <a:avLst/>
          </a:prstGeom>
          <a:solidFill>
            <a:srgbClr val="FFFF00"/>
          </a:solid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dirty="0">
                <a:solidFill>
                  <a:srgbClr val="006600"/>
                </a:solidFill>
              </a:rPr>
              <a:t>HƯỚNG DẪN  VỀ NHÀ</a:t>
            </a:r>
          </a:p>
        </p:txBody>
      </p:sp>
      <p:sp>
        <p:nvSpPr>
          <p:cNvPr id="13" name="Freeform 116">
            <a:extLst>
              <a:ext uri="{FF2B5EF4-FFF2-40B4-BE49-F238E27FC236}">
                <a16:creationId xmlns:a16="http://schemas.microsoft.com/office/drawing/2014/main" id="{8DA8E521-FC98-4CE2-9561-1D58E1A7B1CA}"/>
              </a:ext>
            </a:extLst>
          </p:cNvPr>
          <p:cNvSpPr>
            <a:spLocks noEditPoints="1"/>
          </p:cNvSpPr>
          <p:nvPr/>
        </p:nvSpPr>
        <p:spPr bwMode="auto">
          <a:xfrm>
            <a:off x="5880017" y="257167"/>
            <a:ext cx="405266" cy="326828"/>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accent1"/>
          </a:solidFill>
          <a:ln w="9525">
            <a:noFill/>
            <a:round/>
            <a:headEnd/>
            <a:tailEnd/>
          </a:ln>
        </p:spPr>
        <p:txBody>
          <a:bodyPr/>
          <a:lstStyle/>
          <a:p>
            <a:pPr>
              <a:defRPr/>
            </a:pPr>
            <a:endParaRPr lang="en-US" sz="1500" kern="0">
              <a:solidFill>
                <a:srgbClr val="5F5F5F"/>
              </a:solidFill>
            </a:endParaRPr>
          </a:p>
        </p:txBody>
      </p:sp>
      <p:grpSp>
        <p:nvGrpSpPr>
          <p:cNvPr id="145" name="组合 1">
            <a:extLst>
              <a:ext uri="{FF2B5EF4-FFF2-40B4-BE49-F238E27FC236}">
                <a16:creationId xmlns:a16="http://schemas.microsoft.com/office/drawing/2014/main" id="{DF535F17-9E3D-4BAF-9511-BE6CC67FA089}"/>
              </a:ext>
            </a:extLst>
          </p:cNvPr>
          <p:cNvGrpSpPr/>
          <p:nvPr/>
        </p:nvGrpSpPr>
        <p:grpSpPr>
          <a:xfrm>
            <a:off x="8239800" y="6070612"/>
            <a:ext cx="805804" cy="787388"/>
            <a:chOff x="3868719" y="1776670"/>
            <a:chExt cx="2628619" cy="2628031"/>
          </a:xfrm>
        </p:grpSpPr>
        <p:sp>
          <p:nvSpPr>
            <p:cNvPr id="146" name="Freeform 4">
              <a:extLst>
                <a:ext uri="{FF2B5EF4-FFF2-40B4-BE49-F238E27FC236}">
                  <a16:creationId xmlns:a16="http://schemas.microsoft.com/office/drawing/2014/main" id="{7B7A66AD-8828-48C1-8A60-1BC461C16378}"/>
                </a:ext>
              </a:extLst>
            </p:cNvPr>
            <p:cNvSpPr>
              <a:spLocks/>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AED30B"/>
            </a:solidFill>
            <a:ln w="3175" cap="flat" cmpd="sng" algn="ctr">
              <a:solidFill>
                <a:srgbClr val="AED30B"/>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77253">
                <a:lnSpc>
                  <a:spcPct val="120000"/>
                </a:lnSpc>
                <a:spcBef>
                  <a:spcPts val="445"/>
                </a:spcBef>
                <a:spcAft>
                  <a:spcPts val="445"/>
                </a:spcAft>
                <a:defRPr/>
              </a:pPr>
              <a:endParaRPr lang="en-US" sz="2000" kern="0" dirty="0">
                <a:solidFill>
                  <a:srgbClr val="5A5959"/>
                </a:solidFill>
                <a:latin typeface="微软雅黑" pitchFamily="34" charset="-122"/>
                <a:ea typeface="微软雅黑" pitchFamily="34" charset="-122"/>
              </a:endParaRPr>
            </a:p>
          </p:txBody>
        </p:sp>
        <p:sp>
          <p:nvSpPr>
            <p:cNvPr id="147" name="Oval 5">
              <a:extLst>
                <a:ext uri="{FF2B5EF4-FFF2-40B4-BE49-F238E27FC236}">
                  <a16:creationId xmlns:a16="http://schemas.microsoft.com/office/drawing/2014/main" id="{402417D1-40B3-4080-A892-91EDDD63DD82}"/>
                </a:ext>
              </a:extLst>
            </p:cNvPr>
            <p:cNvSpPr>
              <a:spLocks noChangeArrowheads="1"/>
            </p:cNvSpPr>
            <p:nvPr/>
          </p:nvSpPr>
          <p:spPr bwMode="auto">
            <a:xfrm>
              <a:off x="4318207" y="2199508"/>
              <a:ext cx="1821869" cy="1826803"/>
            </a:xfrm>
            <a:prstGeom prst="ellipse">
              <a:avLst/>
            </a:prstGeom>
            <a:solidFill>
              <a:srgbClr val="C9D033"/>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7253">
                <a:defRPr/>
              </a:pPr>
              <a:endParaRPr lang="en-US" kern="0" dirty="0">
                <a:solidFill>
                  <a:srgbClr val="5A5959"/>
                </a:solidFill>
                <a:latin typeface="微软雅黑" pitchFamily="34" charset="-122"/>
                <a:ea typeface="微软雅黑" pitchFamily="34" charset="-122"/>
              </a:endParaRPr>
            </a:p>
          </p:txBody>
        </p:sp>
      </p:grpSp>
      <p:grpSp>
        <p:nvGrpSpPr>
          <p:cNvPr id="148" name="组合 4">
            <a:extLst>
              <a:ext uri="{FF2B5EF4-FFF2-40B4-BE49-F238E27FC236}">
                <a16:creationId xmlns:a16="http://schemas.microsoft.com/office/drawing/2014/main" id="{9E7B87C4-9572-4B09-A72A-2ED893DBC91D}"/>
              </a:ext>
            </a:extLst>
          </p:cNvPr>
          <p:cNvGrpSpPr/>
          <p:nvPr/>
        </p:nvGrpSpPr>
        <p:grpSpPr>
          <a:xfrm>
            <a:off x="0" y="47695"/>
            <a:ext cx="549380" cy="536300"/>
            <a:chOff x="6012485" y="1170407"/>
            <a:chExt cx="1487948" cy="1487615"/>
          </a:xfrm>
        </p:grpSpPr>
        <p:sp>
          <p:nvSpPr>
            <p:cNvPr id="149" name="Freeform 6">
              <a:extLst>
                <a:ext uri="{FF2B5EF4-FFF2-40B4-BE49-F238E27FC236}">
                  <a16:creationId xmlns:a16="http://schemas.microsoft.com/office/drawing/2014/main" id="{A29D1A31-274F-4B65-8064-0A013152AFF6}"/>
                </a:ext>
              </a:extLst>
            </p:cNvPr>
            <p:cNvSpPr>
              <a:spLocks/>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AED30B"/>
            </a:solidFill>
            <a:ln w="3175" cap="flat" cmpd="sng" algn="ctr">
              <a:solidFill>
                <a:srgbClr val="AED30B"/>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77253">
                <a:lnSpc>
                  <a:spcPct val="120000"/>
                </a:lnSpc>
                <a:spcBef>
                  <a:spcPts val="445"/>
                </a:spcBef>
                <a:spcAft>
                  <a:spcPts val="445"/>
                </a:spcAft>
                <a:defRPr/>
              </a:pPr>
              <a:endParaRPr lang="en-US" sz="2000" kern="0" dirty="0">
                <a:solidFill>
                  <a:srgbClr val="5A5959"/>
                </a:solidFill>
                <a:latin typeface="微软雅黑" pitchFamily="34" charset="-122"/>
                <a:ea typeface="微软雅黑" pitchFamily="34" charset="-122"/>
              </a:endParaRPr>
            </a:p>
          </p:txBody>
        </p:sp>
        <p:sp>
          <p:nvSpPr>
            <p:cNvPr id="150" name="Oval 7">
              <a:extLst>
                <a:ext uri="{FF2B5EF4-FFF2-40B4-BE49-F238E27FC236}">
                  <a16:creationId xmlns:a16="http://schemas.microsoft.com/office/drawing/2014/main" id="{25F5036A-4537-4CB0-AD41-684E12907118}"/>
                </a:ext>
              </a:extLst>
            </p:cNvPr>
            <p:cNvSpPr>
              <a:spLocks noChangeArrowheads="1"/>
            </p:cNvSpPr>
            <p:nvPr/>
          </p:nvSpPr>
          <p:spPr bwMode="auto">
            <a:xfrm>
              <a:off x="6335813" y="1468198"/>
              <a:ext cx="931350" cy="892035"/>
            </a:xfrm>
            <a:prstGeom prst="ellipse">
              <a:avLst/>
            </a:prstGeom>
            <a:solidFill>
              <a:srgbClr val="C9D033"/>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zh-CN" sz="900" kern="0" dirty="0">
                <a:solidFill>
                  <a:srgbClr val="5A5959"/>
                </a:solidFill>
                <a:latin typeface="微软雅黑" pitchFamily="34" charset="-122"/>
                <a:ea typeface="微软雅黑" pitchFamily="34" charset="-122"/>
              </a:endParaRPr>
            </a:p>
          </p:txBody>
        </p:sp>
      </p:grpSp>
      <p:grpSp>
        <p:nvGrpSpPr>
          <p:cNvPr id="151" name="组合 7">
            <a:extLst>
              <a:ext uri="{FF2B5EF4-FFF2-40B4-BE49-F238E27FC236}">
                <a16:creationId xmlns:a16="http://schemas.microsoft.com/office/drawing/2014/main" id="{6BE2E56A-A462-4DC6-9810-FFC6F07BAF30}"/>
              </a:ext>
            </a:extLst>
          </p:cNvPr>
          <p:cNvGrpSpPr/>
          <p:nvPr/>
        </p:nvGrpSpPr>
        <p:grpSpPr>
          <a:xfrm>
            <a:off x="8386377" y="169101"/>
            <a:ext cx="659227" cy="706963"/>
            <a:chOff x="2057536" y="1194444"/>
            <a:chExt cx="2075647" cy="2080525"/>
          </a:xfrm>
        </p:grpSpPr>
        <p:sp>
          <p:nvSpPr>
            <p:cNvPr id="152" name="Freeform 8">
              <a:extLst>
                <a:ext uri="{FF2B5EF4-FFF2-40B4-BE49-F238E27FC236}">
                  <a16:creationId xmlns:a16="http://schemas.microsoft.com/office/drawing/2014/main" id="{6E9654D7-6DAF-4706-9048-822180DADB7E}"/>
                </a:ext>
              </a:extLst>
            </p:cNvPr>
            <p:cNvSpPr>
              <a:spLocks/>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AED30B"/>
            </a:solidFill>
            <a:ln w="3175" cap="flat" cmpd="sng" algn="ctr">
              <a:solidFill>
                <a:srgbClr val="AED30B"/>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77253">
                <a:lnSpc>
                  <a:spcPct val="120000"/>
                </a:lnSpc>
                <a:spcBef>
                  <a:spcPts val="445"/>
                </a:spcBef>
                <a:spcAft>
                  <a:spcPts val="445"/>
                </a:spcAft>
                <a:defRPr/>
              </a:pPr>
              <a:endParaRPr lang="en-US" sz="2000" kern="0" dirty="0">
                <a:solidFill>
                  <a:srgbClr val="5A5959"/>
                </a:solidFill>
                <a:latin typeface="微软雅黑" pitchFamily="34" charset="-122"/>
                <a:ea typeface="微软雅黑" pitchFamily="34" charset="-122"/>
              </a:endParaRPr>
            </a:p>
          </p:txBody>
        </p:sp>
        <p:sp>
          <p:nvSpPr>
            <p:cNvPr id="153" name="Oval 152">
              <a:extLst>
                <a:ext uri="{FF2B5EF4-FFF2-40B4-BE49-F238E27FC236}">
                  <a16:creationId xmlns:a16="http://schemas.microsoft.com/office/drawing/2014/main" id="{62F459F1-C14C-42EA-8720-2A6D711A3C31}"/>
                </a:ext>
              </a:extLst>
            </p:cNvPr>
            <p:cNvSpPr>
              <a:spLocks noChangeArrowheads="1"/>
            </p:cNvSpPr>
            <p:nvPr/>
          </p:nvSpPr>
          <p:spPr bwMode="auto">
            <a:xfrm>
              <a:off x="2452908" y="1569748"/>
              <a:ext cx="1378420" cy="1378115"/>
            </a:xfrm>
            <a:prstGeom prst="ellipse">
              <a:avLst/>
            </a:prstGeom>
            <a:solidFill>
              <a:srgbClr val="C9D033"/>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77253">
                <a:defRPr/>
              </a:pPr>
              <a:endParaRPr lang="en-US" sz="1100" kern="0" dirty="0">
                <a:solidFill>
                  <a:srgbClr val="5A5959"/>
                </a:solidFill>
                <a:latin typeface="微软雅黑" pitchFamily="34" charset="-122"/>
                <a:ea typeface="微软雅黑" pitchFamily="34" charset="-122"/>
              </a:endParaRPr>
            </a:p>
          </p:txBody>
        </p:sp>
      </p:grpSp>
      <p:grpSp>
        <p:nvGrpSpPr>
          <p:cNvPr id="155" name="组合 14">
            <a:extLst>
              <a:ext uri="{FF2B5EF4-FFF2-40B4-BE49-F238E27FC236}">
                <a16:creationId xmlns:a16="http://schemas.microsoft.com/office/drawing/2014/main" id="{5E3F482E-B4C1-4ED7-B6FF-995798D4CBC5}"/>
              </a:ext>
            </a:extLst>
          </p:cNvPr>
          <p:cNvGrpSpPr/>
          <p:nvPr/>
        </p:nvGrpSpPr>
        <p:grpSpPr>
          <a:xfrm>
            <a:off x="-33973" y="5960394"/>
            <a:ext cx="566958" cy="1021139"/>
            <a:chOff x="2057536" y="1194444"/>
            <a:chExt cx="2075647" cy="2080525"/>
          </a:xfrm>
        </p:grpSpPr>
        <p:sp>
          <p:nvSpPr>
            <p:cNvPr id="156" name="Freeform 8">
              <a:extLst>
                <a:ext uri="{FF2B5EF4-FFF2-40B4-BE49-F238E27FC236}">
                  <a16:creationId xmlns:a16="http://schemas.microsoft.com/office/drawing/2014/main" id="{4CE100C0-76B4-4147-B9D0-B74E99362103}"/>
                </a:ext>
              </a:extLst>
            </p:cNvPr>
            <p:cNvSpPr>
              <a:spLocks/>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AED30B"/>
            </a:solidFill>
            <a:ln w="3175" cap="flat" cmpd="sng" algn="ctr">
              <a:solidFill>
                <a:srgbClr val="AED30B"/>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77253">
                <a:lnSpc>
                  <a:spcPct val="120000"/>
                </a:lnSpc>
                <a:spcBef>
                  <a:spcPts val="445"/>
                </a:spcBef>
                <a:spcAft>
                  <a:spcPts val="445"/>
                </a:spcAft>
                <a:defRPr/>
              </a:pPr>
              <a:endParaRPr lang="en-US" sz="2000" kern="0" dirty="0">
                <a:solidFill>
                  <a:srgbClr val="5A5959"/>
                </a:solidFill>
                <a:latin typeface="微软雅黑" pitchFamily="34" charset="-122"/>
                <a:ea typeface="微软雅黑" pitchFamily="34" charset="-122"/>
              </a:endParaRPr>
            </a:p>
          </p:txBody>
        </p:sp>
        <p:sp>
          <p:nvSpPr>
            <p:cNvPr id="157" name="Oval 9">
              <a:extLst>
                <a:ext uri="{FF2B5EF4-FFF2-40B4-BE49-F238E27FC236}">
                  <a16:creationId xmlns:a16="http://schemas.microsoft.com/office/drawing/2014/main" id="{4F2C3247-6F48-4011-82A6-A566ACD0E491}"/>
                </a:ext>
              </a:extLst>
            </p:cNvPr>
            <p:cNvSpPr>
              <a:spLocks noChangeArrowheads="1"/>
            </p:cNvSpPr>
            <p:nvPr/>
          </p:nvSpPr>
          <p:spPr bwMode="auto">
            <a:xfrm>
              <a:off x="2429463" y="1544316"/>
              <a:ext cx="1378423" cy="1378115"/>
            </a:xfrm>
            <a:prstGeom prst="ellipse">
              <a:avLst/>
            </a:prstGeom>
            <a:solidFill>
              <a:srgbClr val="C9D033"/>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77253">
                <a:defRPr/>
              </a:pPr>
              <a:endParaRPr lang="en-US" sz="1100" kern="0" dirty="0">
                <a:solidFill>
                  <a:srgbClr val="5A5959"/>
                </a:solidFill>
                <a:latin typeface="微软雅黑" pitchFamily="34" charset="-122"/>
                <a:ea typeface="微软雅黑" pitchFamily="34" charset="-122"/>
              </a:endParaRPr>
            </a:p>
          </p:txBody>
        </p:sp>
      </p:grpSp>
      <p:pic>
        <p:nvPicPr>
          <p:cNvPr id="3" name="Picture 2">
            <a:extLst>
              <a:ext uri="{FF2B5EF4-FFF2-40B4-BE49-F238E27FC236}">
                <a16:creationId xmlns:a16="http://schemas.microsoft.com/office/drawing/2014/main" id="{05E820F6-0073-4992-91C3-4274367B5155}"/>
              </a:ext>
            </a:extLst>
          </p:cNvPr>
          <p:cNvPicPr>
            <a:picLocks noChangeAspect="1"/>
          </p:cNvPicPr>
          <p:nvPr/>
        </p:nvPicPr>
        <p:blipFill>
          <a:blip r:embed="rId3"/>
          <a:stretch>
            <a:fillRect/>
          </a:stretch>
        </p:blipFill>
        <p:spPr>
          <a:xfrm rot="16200000">
            <a:off x="2756709" y="125821"/>
            <a:ext cx="3693713" cy="8318871"/>
          </a:xfrm>
          <a:prstGeom prst="rect">
            <a:avLst/>
          </a:prstGeom>
        </p:spPr>
      </p:pic>
    </p:spTree>
    <p:extLst>
      <p:ext uri="{BB962C8B-B14F-4D97-AF65-F5344CB8AC3E}">
        <p14:creationId xmlns:p14="http://schemas.microsoft.com/office/powerpoint/2010/main" val="313716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par>
                                <p:cTn id="8" presetID="10" presetClass="entr" presetSubtype="0" fill="hold" nodeType="withEffect">
                                  <p:stCondLst>
                                    <p:cond delay="400"/>
                                  </p:stCondLst>
                                  <p:childTnLst>
                                    <p:set>
                                      <p:cBhvr>
                                        <p:cTn id="9" dur="1" fill="hold">
                                          <p:stCondLst>
                                            <p:cond delay="0"/>
                                          </p:stCondLst>
                                        </p:cTn>
                                        <p:tgtEl>
                                          <p:spTgt spid="151"/>
                                        </p:tgtEl>
                                        <p:attrNameLst>
                                          <p:attrName>style.visibility</p:attrName>
                                        </p:attrNameLst>
                                      </p:cBhvr>
                                      <p:to>
                                        <p:strVal val="visible"/>
                                      </p:to>
                                    </p:set>
                                    <p:animEffect transition="in" filter="fade">
                                      <p:cBhvr>
                                        <p:cTn id="10" dur="500"/>
                                        <p:tgtEl>
                                          <p:spTgt spid="151"/>
                                        </p:tgtEl>
                                      </p:cBhvr>
                                    </p:animEffect>
                                  </p:childTnLst>
                                </p:cTn>
                              </p:par>
                              <p:par>
                                <p:cTn id="11" presetID="10" presetClass="entr" presetSubtype="0" fill="hold" nodeType="withEffect">
                                  <p:stCondLst>
                                    <p:cond delay="600"/>
                                  </p:stCondLst>
                                  <p:childTnLst>
                                    <p:set>
                                      <p:cBhvr>
                                        <p:cTn id="12" dur="1" fill="hold">
                                          <p:stCondLst>
                                            <p:cond delay="0"/>
                                          </p:stCondLst>
                                        </p:cTn>
                                        <p:tgtEl>
                                          <p:spTgt spid="148"/>
                                        </p:tgtEl>
                                        <p:attrNameLst>
                                          <p:attrName>style.visibility</p:attrName>
                                        </p:attrNameLst>
                                      </p:cBhvr>
                                      <p:to>
                                        <p:strVal val="visible"/>
                                      </p:to>
                                    </p:set>
                                    <p:animEffect transition="in" filter="fade">
                                      <p:cBhvr>
                                        <p:cTn id="13" dur="500"/>
                                        <p:tgtEl>
                                          <p:spTgt spid="148"/>
                                        </p:tgtEl>
                                      </p:cBhvr>
                                    </p:animEffect>
                                  </p:childTnLst>
                                </p:cTn>
                              </p:par>
                              <p:par>
                                <p:cTn id="14" presetID="10" presetClass="entr" presetSubtype="0" fill="hold" nodeType="withEffect">
                                  <p:stCondLst>
                                    <p:cond delay="1000"/>
                                  </p:stCondLst>
                                  <p:childTnLst>
                                    <p:set>
                                      <p:cBhvr>
                                        <p:cTn id="15" dur="1" fill="hold">
                                          <p:stCondLst>
                                            <p:cond delay="0"/>
                                          </p:stCondLst>
                                        </p:cTn>
                                        <p:tgtEl>
                                          <p:spTgt spid="155"/>
                                        </p:tgtEl>
                                        <p:attrNameLst>
                                          <p:attrName>style.visibility</p:attrName>
                                        </p:attrNameLst>
                                      </p:cBhvr>
                                      <p:to>
                                        <p:strVal val="visible"/>
                                      </p:to>
                                    </p:set>
                                    <p:animEffect transition="in" filter="fade">
                                      <p:cBhvr>
                                        <p:cTn id="16" dur="500"/>
                                        <p:tgtEl>
                                          <p:spTgt spid="155"/>
                                        </p:tgtEl>
                                      </p:cBhvr>
                                    </p:animEffect>
                                  </p:childTnLst>
                                </p:cTn>
                              </p:par>
                            </p:childTnLst>
                          </p:cTn>
                        </p:par>
                        <p:par>
                          <p:cTn id="17" fill="hold">
                            <p:stCondLst>
                              <p:cond delay="1500"/>
                            </p:stCondLst>
                            <p:childTnLst>
                              <p:par>
                                <p:cTn id="18" presetID="8" presetClass="emph" presetSubtype="0" fill="hold" nodeType="afterEffect">
                                  <p:stCondLst>
                                    <p:cond delay="0"/>
                                  </p:stCondLst>
                                  <p:childTnLst>
                                    <p:animRot by="21600000">
                                      <p:cBhvr>
                                        <p:cTn id="19" dur="2000" fill="hold"/>
                                        <p:tgtEl>
                                          <p:spTgt spid="145"/>
                                        </p:tgtEl>
                                        <p:attrNameLst>
                                          <p:attrName>r</p:attrName>
                                        </p:attrNameLst>
                                      </p:cBhvr>
                                    </p:animRot>
                                  </p:childTnLst>
                                </p:cTn>
                              </p:par>
                              <p:par>
                                <p:cTn id="20" presetID="8" presetClass="emph" presetSubtype="0" fill="hold" nodeType="withEffect">
                                  <p:stCondLst>
                                    <p:cond delay="0"/>
                                  </p:stCondLst>
                                  <p:childTnLst>
                                    <p:animRot by="21600000">
                                      <p:cBhvr>
                                        <p:cTn id="21" dur="1500" fill="hold"/>
                                        <p:tgtEl>
                                          <p:spTgt spid="151"/>
                                        </p:tgtEl>
                                        <p:attrNameLst>
                                          <p:attrName>r</p:attrName>
                                        </p:attrNameLst>
                                      </p:cBhvr>
                                    </p:animRot>
                                  </p:childTnLst>
                                </p:cTn>
                              </p:par>
                              <p:par>
                                <p:cTn id="22" presetID="8" presetClass="emph" presetSubtype="0" fill="hold" nodeType="withEffect">
                                  <p:stCondLst>
                                    <p:cond delay="0"/>
                                  </p:stCondLst>
                                  <p:childTnLst>
                                    <p:animRot by="21600000">
                                      <p:cBhvr>
                                        <p:cTn id="23" dur="1000" fill="hold"/>
                                        <p:tgtEl>
                                          <p:spTgt spid="148"/>
                                        </p:tgtEl>
                                        <p:attrNameLst>
                                          <p:attrName>r</p:attrName>
                                        </p:attrNameLst>
                                      </p:cBhvr>
                                    </p:animRot>
                                  </p:childTnLst>
                                </p:cTn>
                              </p:par>
                              <p:par>
                                <p:cTn id="24" presetID="8" presetClass="emph" presetSubtype="0" fill="hold" nodeType="withEffect">
                                  <p:stCondLst>
                                    <p:cond delay="0"/>
                                  </p:stCondLst>
                                  <p:childTnLst>
                                    <p:animRot by="21600000">
                                      <p:cBhvr>
                                        <p:cTn id="25" dur="1500" fill="hold"/>
                                        <p:tgtEl>
                                          <p:spTgt spid="15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78527"/>
            <a:ext cx="7321732" cy="3522073"/>
          </a:xfrm>
          <a:prstGeom prst="rect">
            <a:avLst/>
          </a:prstGeom>
        </p:spPr>
      </p:pic>
    </p:spTree>
    <p:extLst>
      <p:ext uri="{BB962C8B-B14F-4D97-AF65-F5344CB8AC3E}">
        <p14:creationId xmlns:p14="http://schemas.microsoft.com/office/powerpoint/2010/main" val="2222028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01D01E-2289-4061-B2A8-6ACC8BB5ABF7}"/>
              </a:ext>
            </a:extLst>
          </p:cNvPr>
          <p:cNvSpPr txBox="1">
            <a:spLocks/>
          </p:cNvSpPr>
          <p:nvPr/>
        </p:nvSpPr>
        <p:spPr>
          <a:xfrm>
            <a:off x="0" y="624859"/>
            <a:ext cx="8032750" cy="4779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altLang="en-US" b="1" dirty="0">
                <a:solidFill>
                  <a:srgbClr val="FF0000"/>
                </a:solidFill>
                <a:latin typeface="Times New Roman" panose="02020603050405020304" pitchFamily="18" charset="0"/>
                <a:cs typeface="Times New Roman" panose="02020603050405020304" pitchFamily="18" charset="0"/>
              </a:rPr>
              <a:t> 1. </a:t>
            </a:r>
            <a:r>
              <a:rPr lang="en-US" altLang="en-US" sz="2800" b="1" i="1" dirty="0" err="1">
                <a:solidFill>
                  <a:srgbClr val="FF0000"/>
                </a:solidFill>
                <a:latin typeface="Times New Roman" panose="02020603050405020304" pitchFamily="18" charset="0"/>
                <a:cs typeface="Times New Roman" panose="02020603050405020304" pitchFamily="18" charset="0"/>
              </a:rPr>
              <a:t>Công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thức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độ</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biến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dạng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lò</a:t>
            </a:r>
            <a:r>
              <a:rPr lang="en-US" altLang="en-US" sz="2800" b="1" i="1" dirty="0">
                <a:solidFill>
                  <a:srgbClr val="FF0000"/>
                </a:solidFill>
                <a:latin typeface="Times New Roman" panose="02020603050405020304" pitchFamily="18" charset="0"/>
                <a:cs typeface="Times New Roman" panose="02020603050405020304" pitchFamily="18" charset="0"/>
              </a:rPr>
              <a:t> xo?</a:t>
            </a:r>
          </a:p>
          <a:p>
            <a:pPr algn="just"/>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DF51222-53D4-4579-B356-9662FB63EE13}"/>
              </a:ext>
            </a:extLst>
          </p:cNvPr>
          <p:cNvSpPr txBox="1"/>
          <p:nvPr/>
        </p:nvSpPr>
        <p:spPr>
          <a:xfrm>
            <a:off x="2286000" y="207853"/>
            <a:ext cx="2895600" cy="584775"/>
          </a:xfrm>
          <a:prstGeom prst="rect">
            <a:avLst/>
          </a:prstGeom>
          <a:solidFill>
            <a:srgbClr val="FFFF00"/>
          </a:solid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KIỂM TRA </a:t>
            </a:r>
          </a:p>
        </p:txBody>
      </p:sp>
      <p:sp>
        <p:nvSpPr>
          <p:cNvPr id="2" name="TextBox 1">
            <a:extLst>
              <a:ext uri="{FF2B5EF4-FFF2-40B4-BE49-F238E27FC236}">
                <a16:creationId xmlns:a16="http://schemas.microsoft.com/office/drawing/2014/main" id="{C00FEBC1-0009-4544-8698-5E41461082E5}"/>
              </a:ext>
            </a:extLst>
          </p:cNvPr>
          <p:cNvSpPr txBox="1"/>
          <p:nvPr/>
        </p:nvSpPr>
        <p:spPr>
          <a:xfrm>
            <a:off x="288925" y="3655139"/>
            <a:ext cx="8566150" cy="954107"/>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2. </a:t>
            </a:r>
            <a:r>
              <a:rPr lang="en-US" sz="2800" b="1" i="1" dirty="0" err="1">
                <a:solidFill>
                  <a:srgbClr val="FF0000"/>
                </a:solidFill>
                <a:latin typeface="Times New Roman" panose="02020603050405020304" pitchFamily="18" charset="0"/>
                <a:cs typeface="Times New Roman" panose="02020603050405020304" pitchFamily="18" charset="0"/>
              </a:rPr>
              <a:t>Nêu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mối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quan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hệ</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giữa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độ</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giãn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lò</a:t>
            </a:r>
            <a:r>
              <a:rPr lang="en-US" sz="2800" b="1" i="1" dirty="0">
                <a:solidFill>
                  <a:srgbClr val="FF0000"/>
                </a:solidFill>
                <a:latin typeface="Times New Roman" panose="02020603050405020304" pitchFamily="18" charset="0"/>
                <a:cs typeface="Times New Roman" panose="02020603050405020304" pitchFamily="18" charset="0"/>
              </a:rPr>
              <a:t> xo </a:t>
            </a:r>
            <a:r>
              <a:rPr lang="en-US" sz="2800" b="1" i="1" dirty="0" err="1">
                <a:solidFill>
                  <a:srgbClr val="FF0000"/>
                </a:solidFill>
                <a:latin typeface="Times New Roman" panose="02020603050405020304" pitchFamily="18" charset="0"/>
                <a:cs typeface="Times New Roman" panose="02020603050405020304" pitchFamily="18" charset="0"/>
              </a:rPr>
              <a:t>treo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thẳng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đứng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khối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lượng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của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vật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treo</a:t>
            </a:r>
            <a:r>
              <a:rPr lang="en-US" sz="2800" b="1" i="1" dirty="0">
                <a:solidFill>
                  <a:srgbClr val="FF0000"/>
                </a:solidFill>
                <a:latin typeface="Times New Roman" panose="02020603050405020304" pitchFamily="18" charset="0"/>
                <a:cs typeface="Times New Roman" panose="02020603050405020304" pitchFamily="18" charset="0"/>
              </a:rPr>
              <a:t>?</a:t>
            </a:r>
          </a:p>
        </p:txBody>
      </p:sp>
      <p:graphicFrame>
        <p:nvGraphicFramePr>
          <p:cNvPr id="8" name="Object 3">
            <a:extLst>
              <a:ext uri="{FF2B5EF4-FFF2-40B4-BE49-F238E27FC236}">
                <a16:creationId xmlns:a16="http://schemas.microsoft.com/office/drawing/2014/main" id="{DD00A640-32A1-4AFC-9D64-98FA39924464}"/>
              </a:ext>
            </a:extLst>
          </p:cNvPr>
          <p:cNvGraphicFramePr>
            <a:graphicFrameLocks noChangeAspect="1"/>
          </p:cNvGraphicFramePr>
          <p:nvPr>
            <p:extLst>
              <p:ext uri="{D42A27DB-BD31-4B8C-83A1-F6EECF244321}">
                <p14:modId xmlns:p14="http://schemas.microsoft.com/office/powerpoint/2010/main" val="1660397020"/>
              </p:ext>
            </p:extLst>
          </p:nvPr>
        </p:nvGraphicFramePr>
        <p:xfrm>
          <a:off x="1219200" y="1468601"/>
          <a:ext cx="1600200" cy="652641"/>
        </p:xfrm>
        <a:graphic>
          <a:graphicData uri="http://schemas.openxmlformats.org/presentationml/2006/ole">
            <mc:AlternateContent xmlns:mc="http://schemas.openxmlformats.org/markup-compatibility/2006">
              <mc:Choice xmlns:v="urn:schemas-microsoft-com:vml" Requires="v">
                <p:oleObj spid="_x0000_s80904" name="Equation" r:id="rId3" imgW="825480" imgH="241200" progId="Equation.3">
                  <p:embed/>
                </p:oleObj>
              </mc:Choice>
              <mc:Fallback>
                <p:oleObj name="Equation" r:id="rId3" imgW="825480" imgH="241200" progId="Equation.3">
                  <p:embed/>
                  <p:pic>
                    <p:nvPicPr>
                      <p:cNvPr id="5" name="Object 3">
                        <a:extLst>
                          <a:ext uri="{FF2B5EF4-FFF2-40B4-BE49-F238E27FC236}">
                            <a16:creationId xmlns:a16="http://schemas.microsoft.com/office/drawing/2014/main" id="{21FC38BD-F121-43E6-9536-056A34B986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68601"/>
                        <a:ext cx="1600200" cy="652641"/>
                      </a:xfrm>
                      <a:prstGeom prst="rect">
                        <a:avLst/>
                      </a:prstGeom>
                      <a:noFill/>
                    </p:spPr>
                  </p:pic>
                </p:oleObj>
              </mc:Fallback>
            </mc:AlternateContent>
          </a:graphicData>
        </a:graphic>
      </p:graphicFrame>
      <p:sp>
        <p:nvSpPr>
          <p:cNvPr id="3" name="TextBox 2">
            <a:extLst>
              <a:ext uri="{FF2B5EF4-FFF2-40B4-BE49-F238E27FC236}">
                <a16:creationId xmlns:a16="http://schemas.microsoft.com/office/drawing/2014/main" id="{92B958D2-D03E-40DC-B97F-23002C691D8A}"/>
              </a:ext>
            </a:extLst>
          </p:cNvPr>
          <p:cNvSpPr txBox="1"/>
          <p:nvPr/>
        </p:nvSpPr>
        <p:spPr>
          <a:xfrm>
            <a:off x="2135945" y="2121242"/>
            <a:ext cx="5791200" cy="1384995"/>
          </a:xfrm>
          <a:prstGeom prst="rect">
            <a:avLst/>
          </a:prstGeom>
          <a:noFill/>
        </p:spPr>
        <p:txBody>
          <a:bodyPr wrap="square" rtlCol="0">
            <a:spAutoFit/>
          </a:bodyPr>
          <a:lstStyle/>
          <a:p>
            <a:r>
              <a:rPr lang="en-US" b="1" i="1" dirty="0">
                <a:latin typeface="Times New Roman" pitchFamily="18" charset="0"/>
                <a:cs typeface="Times New Roman" pitchFamily="18" charset="0"/>
              </a:rPr>
              <a:t> </a:t>
            </a:r>
            <a:r>
              <a:rPr lang="en-US" altLang="vi-VN" sz="2800" b="1" i="1" dirty="0">
                <a:latin typeface="Times New Roman" pitchFamily="18" charset="0"/>
                <a:cs typeface="Times New Roman" pitchFamily="18" charset="0"/>
              </a:rPr>
              <a:t>l</a:t>
            </a:r>
            <a:r>
              <a:rPr lang="en-US" altLang="vi-VN" sz="2800" b="1" i="1" baseline="-25000" dirty="0">
                <a:latin typeface="Times New Roman" pitchFamily="18" charset="0"/>
                <a:cs typeface="Times New Roman" pitchFamily="18" charset="0"/>
              </a:rPr>
              <a:t>0</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Độ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dài</a:t>
            </a:r>
            <a:r>
              <a:rPr lang="en-US" sz="2800" b="1" dirty="0">
                <a:latin typeface="Times New Roman" pitchFamily="18" charset="0"/>
                <a:cs typeface="Times New Roman" pitchFamily="18" charset="0"/>
              </a:rPr>
              <a:t> ban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lò</a:t>
            </a:r>
            <a:r>
              <a:rPr lang="en-US" sz="2800" b="1" dirty="0">
                <a:latin typeface="Times New Roman" pitchFamily="18" charset="0"/>
                <a:cs typeface="Times New Roman" pitchFamily="18" charset="0"/>
              </a:rPr>
              <a:t> xo</a:t>
            </a:r>
          </a:p>
          <a:p>
            <a:r>
              <a:rPr lang="en-US" altLang="vi-VN" sz="2800" b="1" dirty="0">
                <a:latin typeface="Times New Roman" pitchFamily="18" charset="0"/>
                <a:cs typeface="Times New Roman" pitchFamily="18" charset="0"/>
              </a:rPr>
              <a:t> </a:t>
            </a:r>
            <a:r>
              <a:rPr lang="en-US" altLang="vi-VN" sz="2800" b="1" i="1" dirty="0">
                <a:latin typeface="Times New Roman" pitchFamily="18" charset="0"/>
                <a:cs typeface="Times New Roman" pitchFamily="18" charset="0"/>
              </a:rPr>
              <a:t>l</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lò</a:t>
            </a:r>
            <a:r>
              <a:rPr lang="en-US" sz="2800" b="1" dirty="0">
                <a:latin typeface="Times New Roman" pitchFamily="18" charset="0"/>
                <a:cs typeface="Times New Roman" pitchFamily="18" charset="0"/>
              </a:rPr>
              <a:t> xo </a:t>
            </a:r>
            <a:r>
              <a:rPr lang="en-US" sz="2800" b="1" dirty="0" err="1">
                <a:latin typeface="Times New Roman" pitchFamily="18" charset="0"/>
                <a:cs typeface="Times New Roman" pitchFamily="18" charset="0"/>
              </a:rPr>
              <a:t>khi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nặng</a:t>
            </a:r>
            <a:endParaRPr lang="en-US" sz="2800" b="1" dirty="0">
              <a:latin typeface="Times New Roman" pitchFamily="18" charset="0"/>
              <a:cs typeface="Times New Roman" pitchFamily="18" charset="0"/>
            </a:endParaRPr>
          </a:p>
          <a:p>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Độ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lò</a:t>
            </a:r>
            <a:r>
              <a:rPr lang="en-US" sz="2800" b="1" dirty="0">
                <a:latin typeface="Times New Roman" pitchFamily="18" charset="0"/>
                <a:cs typeface="Times New Roman" pitchFamily="18" charset="0"/>
              </a:rPr>
              <a:t> xo</a:t>
            </a:r>
            <a:endParaRPr lang="en-US" sz="2800" dirty="0"/>
          </a:p>
        </p:txBody>
      </p:sp>
      <p:sp>
        <p:nvSpPr>
          <p:cNvPr id="9" name="TextBox 8">
            <a:extLst>
              <a:ext uri="{FF2B5EF4-FFF2-40B4-BE49-F238E27FC236}">
                <a16:creationId xmlns:a16="http://schemas.microsoft.com/office/drawing/2014/main" id="{E43BF174-54FD-4833-9D0A-ACD4D018CE5D}"/>
              </a:ext>
            </a:extLst>
          </p:cNvPr>
          <p:cNvSpPr txBox="1"/>
          <p:nvPr/>
        </p:nvSpPr>
        <p:spPr>
          <a:xfrm>
            <a:off x="228600" y="4850790"/>
            <a:ext cx="8686800" cy="1077218"/>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dãn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lò</a:t>
            </a:r>
            <a:r>
              <a:rPr lang="en-US" sz="3200" b="1" dirty="0">
                <a:solidFill>
                  <a:srgbClr val="0000FF"/>
                </a:solidFill>
                <a:latin typeface="Times New Roman" panose="02020603050405020304" pitchFamily="18" charset="0"/>
                <a:cs typeface="Times New Roman" panose="02020603050405020304" pitchFamily="18" charset="0"/>
              </a:rPr>
              <a:t> xo </a:t>
            </a:r>
            <a:r>
              <a:rPr lang="en-US" sz="3200" b="1" dirty="0" err="1">
                <a:solidFill>
                  <a:srgbClr val="0000FF"/>
                </a:solidFill>
                <a:latin typeface="Times New Roman" panose="02020603050405020304" pitchFamily="18" charset="0"/>
                <a:cs typeface="Times New Roman" panose="02020603050405020304" pitchFamily="18" charset="0"/>
              </a:rPr>
              <a:t>treo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thẳng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đứng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tỉ</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lệ</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với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khối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lượng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vật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treo</a:t>
            </a:r>
            <a:endParaRPr lang="en-US" sz="3200" b="1" dirty="0">
              <a:solidFill>
                <a:srgbClr val="0000FF"/>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310082B-4308-487F-AFE0-B60FBAA2BB32}"/>
              </a:ext>
            </a:extLst>
          </p:cNvPr>
          <p:cNvPicPr>
            <a:picLocks noChangeAspect="1"/>
          </p:cNvPicPr>
          <p:nvPr/>
        </p:nvPicPr>
        <p:blipFill>
          <a:blip r:embed="rId5"/>
          <a:stretch>
            <a:fillRect/>
          </a:stretch>
        </p:blipFill>
        <p:spPr>
          <a:xfrm>
            <a:off x="2114981" y="3023583"/>
            <a:ext cx="494869" cy="465759"/>
          </a:xfrm>
          <a:prstGeom prst="rect">
            <a:avLst/>
          </a:prstGeom>
        </p:spPr>
      </p:pic>
      <p:sp>
        <p:nvSpPr>
          <p:cNvPr id="11" name="TextBox 10">
            <a:extLst>
              <a:ext uri="{FF2B5EF4-FFF2-40B4-BE49-F238E27FC236}">
                <a16:creationId xmlns:a16="http://schemas.microsoft.com/office/drawing/2014/main" id="{287D0BAA-C35E-474F-A7B1-F3277865442A}"/>
              </a:ext>
            </a:extLst>
          </p:cNvPr>
          <p:cNvSpPr txBox="1"/>
          <p:nvPr/>
        </p:nvSpPr>
        <p:spPr>
          <a:xfrm>
            <a:off x="2838450" y="3086912"/>
            <a:ext cx="2743200" cy="465759"/>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29738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h-nen-power-point-89-1.jpg"/>
          <p:cNvPicPr>
            <a:picLocks noChangeAspect="1"/>
          </p:cNvPicPr>
          <p:nvPr/>
        </p:nvPicPr>
        <p:blipFill>
          <a:blip r:embed="rId2"/>
          <a:stretch>
            <a:fillRect/>
          </a:stretch>
        </p:blipFill>
        <p:spPr>
          <a:xfrm>
            <a:off x="-838200" y="-152400"/>
            <a:ext cx="10820399" cy="7391399"/>
          </a:xfrm>
          <a:prstGeom prst="rect">
            <a:avLst/>
          </a:prstGeom>
        </p:spPr>
      </p:pic>
      <p:sp>
        <p:nvSpPr>
          <p:cNvPr id="6" name="Rectangle 5"/>
          <p:cNvSpPr/>
          <p:nvPr/>
        </p:nvSpPr>
        <p:spPr>
          <a:xfrm>
            <a:off x="1219200" y="2133600"/>
            <a:ext cx="6172200" cy="258532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a:ln/>
                <a:solidFill>
                  <a:srgbClr val="FF0000"/>
                </a:solidFill>
                <a:effectLst/>
                <a:latin typeface="Times New Roman" pitchFamily="18" charset="0"/>
                <a:cs typeface="Times New Roman" pitchFamily="18" charset="0"/>
              </a:rPr>
              <a:t>TIẾT 107.BÀI 42:</a:t>
            </a:r>
          </a:p>
          <a:p>
            <a:pPr algn="ctr"/>
            <a:r>
              <a:rPr lang="en-US" sz="5400" b="1" cap="none" spc="0" dirty="0">
                <a:ln/>
                <a:solidFill>
                  <a:srgbClr val="FF0000"/>
                </a:solidFill>
                <a:effectLst/>
                <a:latin typeface="Times New Roman" pitchFamily="18" charset="0"/>
                <a:cs typeface="Times New Roman" pitchFamily="18" charset="0"/>
              </a:rPr>
              <a:t> </a:t>
            </a:r>
            <a:r>
              <a:rPr lang="en-US" sz="5400" b="1" cap="none" spc="0" dirty="0">
                <a:ln/>
                <a:solidFill>
                  <a:srgbClr val="0000FF"/>
                </a:solidFill>
                <a:effectLst/>
                <a:latin typeface="Times New Roman" pitchFamily="18" charset="0"/>
                <a:cs typeface="Times New Roman" pitchFamily="18" charset="0"/>
              </a:rPr>
              <a:t>BIẾN  DẠNG CỦA LÒ XO</a:t>
            </a:r>
          </a:p>
        </p:txBody>
      </p:sp>
    </p:spTree>
    <p:extLst>
      <p:ext uri="{BB962C8B-B14F-4D97-AF65-F5344CB8AC3E}">
        <p14:creationId xmlns:p14="http://schemas.microsoft.com/office/powerpoint/2010/main" val="765305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 y="520377"/>
            <a:ext cx="8915400" cy="2246769"/>
          </a:xfrm>
          <a:prstGeom prst="rect">
            <a:avLst/>
          </a:prstGeom>
          <a:noFill/>
        </p:spPr>
        <p:txBody>
          <a:bodyPr wrap="square" rtlCol="0">
            <a:spAutoFit/>
          </a:bodyPr>
          <a:lstStyle/>
          <a:p>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1.</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lò</a:t>
            </a:r>
            <a:r>
              <a:rPr lang="en-US" sz="2800" b="1" dirty="0">
                <a:solidFill>
                  <a:srgbClr val="FF0000"/>
                </a:solidFill>
                <a:latin typeface="Times New Roman" pitchFamily="18" charset="0"/>
                <a:cs typeface="Times New Roman" pitchFamily="18" charset="0"/>
              </a:rPr>
              <a:t> xo </a:t>
            </a:r>
            <a:r>
              <a:rPr lang="en-US" sz="2800" b="1" dirty="0" err="1">
                <a:solidFill>
                  <a:srgbClr val="FF0000"/>
                </a:solidFill>
                <a:latin typeface="Times New Roman" pitchFamily="18" charset="0"/>
                <a:cs typeface="Times New Roman" pitchFamily="18" charset="0"/>
              </a:rPr>
              <a:t>treo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thẳng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đứng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chiều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dài</a:t>
            </a:r>
            <a:r>
              <a:rPr lang="en-US" sz="2800" b="1" dirty="0">
                <a:solidFill>
                  <a:srgbClr val="FF0000"/>
                </a:solidFill>
                <a:latin typeface="Times New Roman" pitchFamily="18" charset="0"/>
                <a:cs typeface="Times New Roman" pitchFamily="18" charset="0"/>
              </a:rPr>
              <a:t> ban </a:t>
            </a:r>
            <a:r>
              <a:rPr lang="en-US" sz="2800" b="1" dirty="0" err="1">
                <a:solidFill>
                  <a:srgbClr val="FF0000"/>
                </a:solidFill>
                <a:latin typeface="Times New Roman" pitchFamily="18" charset="0"/>
                <a:cs typeface="Times New Roman" pitchFamily="18" charset="0"/>
              </a:rPr>
              <a:t>đầu</a:t>
            </a:r>
            <a:r>
              <a:rPr lang="en-US" sz="2800" b="1" dirty="0">
                <a:solidFill>
                  <a:srgbClr val="FF0000"/>
                </a:solidFill>
                <a:latin typeface="Times New Roman" pitchFamily="18" charset="0"/>
                <a:cs typeface="Times New Roman" pitchFamily="18" charset="0"/>
              </a:rPr>
              <a:t>                          </a:t>
            </a:r>
          </a:p>
          <a:p>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Chiều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lò</a:t>
            </a:r>
            <a:r>
              <a:rPr lang="en-US" sz="2800" b="1" dirty="0">
                <a:solidFill>
                  <a:srgbClr val="FF0000"/>
                </a:solidFill>
                <a:latin typeface="Times New Roman" pitchFamily="18" charset="0"/>
                <a:cs typeface="Times New Roman" pitchFamily="18" charset="0"/>
              </a:rPr>
              <a:t> xo </a:t>
            </a:r>
            <a:r>
              <a:rPr lang="en-US" sz="2800" b="1" dirty="0" err="1">
                <a:solidFill>
                  <a:srgbClr val="FF0000"/>
                </a:solidFill>
                <a:latin typeface="Times New Roman" pitchFamily="18" charset="0"/>
                <a:cs typeface="Times New Roman" pitchFamily="18" charset="0"/>
              </a:rPr>
              <a:t>khi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bị</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kéo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dãn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bởi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treo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khối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m </a:t>
            </a:r>
            <a:r>
              <a:rPr lang="en-US" sz="2800" b="1" dirty="0" err="1">
                <a:solidFill>
                  <a:srgbClr val="FF0000"/>
                </a:solidFill>
                <a:latin typeface="Times New Roman" pitchFamily="18" charset="0"/>
                <a:cs typeface="Times New Roman" pitchFamily="18" charset="0"/>
              </a:rPr>
              <a:t>khác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nhau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được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lớn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ghi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ô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dấu</a:t>
            </a:r>
            <a:r>
              <a:rPr lang="en-US" sz="2800" b="1" dirty="0">
                <a:solidFill>
                  <a:srgbClr val="FF0000"/>
                </a:solidFill>
                <a:latin typeface="Times New Roman" pitchFamily="18" charset="0"/>
                <a:cs typeface="Times New Roman" pitchFamily="18" charset="0"/>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101959547"/>
              </p:ext>
            </p:extLst>
          </p:nvPr>
        </p:nvGraphicFramePr>
        <p:xfrm>
          <a:off x="300832" y="989011"/>
          <a:ext cx="1295400" cy="495300"/>
        </p:xfrm>
        <a:graphic>
          <a:graphicData uri="http://schemas.openxmlformats.org/presentationml/2006/ole">
            <mc:AlternateContent xmlns:mc="http://schemas.openxmlformats.org/markup-compatibility/2006">
              <mc:Choice xmlns:v="urn:schemas-microsoft-com:vml" Requires="v">
                <p:oleObj spid="_x0000_s75830" name="Equation" r:id="rId3" imgW="672840" imgH="228600" progId="Equation.3">
                  <p:embed/>
                </p:oleObj>
              </mc:Choice>
              <mc:Fallback>
                <p:oleObj name="Equation" r:id="rId3" imgW="67284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32" y="989011"/>
                        <a:ext cx="12954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779" name="Object 3"/>
          <p:cNvGraphicFramePr>
            <a:graphicFrameLocks noChangeAspect="1"/>
          </p:cNvGraphicFramePr>
          <p:nvPr>
            <p:extLst>
              <p:ext uri="{D42A27DB-BD31-4B8C-83A1-F6EECF244321}">
                <p14:modId xmlns:p14="http://schemas.microsoft.com/office/powerpoint/2010/main" val="2669847829"/>
              </p:ext>
            </p:extLst>
          </p:nvPr>
        </p:nvGraphicFramePr>
        <p:xfrm>
          <a:off x="3429000" y="990549"/>
          <a:ext cx="274637" cy="449263"/>
        </p:xfrm>
        <a:graphic>
          <a:graphicData uri="http://schemas.openxmlformats.org/presentationml/2006/ole">
            <mc:AlternateContent xmlns:mc="http://schemas.openxmlformats.org/markup-compatibility/2006">
              <mc:Choice xmlns:v="urn:schemas-microsoft-com:vml" Requires="v">
                <p:oleObj spid="_x0000_s75831" name="Equation" r:id="rId5" imgW="114120" imgH="177480" progId="Equation.3">
                  <p:embed/>
                </p:oleObj>
              </mc:Choice>
              <mc:Fallback>
                <p:oleObj name="Equation" r:id="rId5" imgW="114120" imgH="177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990549"/>
                        <a:ext cx="274637"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72847332"/>
              </p:ext>
            </p:extLst>
          </p:nvPr>
        </p:nvGraphicFramePr>
        <p:xfrm>
          <a:off x="1676400" y="3543300"/>
          <a:ext cx="6476999" cy="1645920"/>
        </p:xfrm>
        <a:graphic>
          <a:graphicData uri="http://schemas.openxmlformats.org/drawingml/2006/table">
            <a:tbl>
              <a:tblPr firstRow="1" bandRow="1">
                <a:tableStyleId>{F5AB1C69-6EDB-4FF4-983F-18BD219EF322}</a:tableStyleId>
              </a:tblPr>
              <a:tblGrid>
                <a:gridCol w="1295400">
                  <a:extLst>
                    <a:ext uri="{9D8B030D-6E8A-4147-A177-3AD203B41FA5}">
                      <a16:colId xmlns:a16="http://schemas.microsoft.com/office/drawing/2014/main" val="20000"/>
                    </a:ext>
                  </a:extLst>
                </a:gridCol>
                <a:gridCol w="809625">
                  <a:extLst>
                    <a:ext uri="{9D8B030D-6E8A-4147-A177-3AD203B41FA5}">
                      <a16:colId xmlns:a16="http://schemas.microsoft.com/office/drawing/2014/main" val="20001"/>
                    </a:ext>
                  </a:extLst>
                </a:gridCol>
                <a:gridCol w="825046">
                  <a:extLst>
                    <a:ext uri="{9D8B030D-6E8A-4147-A177-3AD203B41FA5}">
                      <a16:colId xmlns:a16="http://schemas.microsoft.com/office/drawing/2014/main" val="20002"/>
                    </a:ext>
                  </a:extLst>
                </a:gridCol>
                <a:gridCol w="848179">
                  <a:extLst>
                    <a:ext uri="{9D8B030D-6E8A-4147-A177-3AD203B41FA5}">
                      <a16:colId xmlns:a16="http://schemas.microsoft.com/office/drawing/2014/main" val="20003"/>
                    </a:ext>
                  </a:extLst>
                </a:gridCol>
                <a:gridCol w="771071">
                  <a:extLst>
                    <a:ext uri="{9D8B030D-6E8A-4147-A177-3AD203B41FA5}">
                      <a16:colId xmlns:a16="http://schemas.microsoft.com/office/drawing/2014/main" val="20004"/>
                    </a:ext>
                  </a:extLst>
                </a:gridCol>
                <a:gridCol w="937078">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370840">
                <a:tc>
                  <a:txBody>
                    <a:bodyPr/>
                    <a:lstStyle/>
                    <a:p>
                      <a:r>
                        <a:rPr lang="en-US" sz="2400" b="1" dirty="0">
                          <a:solidFill>
                            <a:schemeClr val="tx1"/>
                          </a:solidFill>
                        </a:rPr>
                        <a:t>m(g)</a:t>
                      </a:r>
                    </a:p>
                    <a:p>
                      <a:endParaRPr lang="en-US" sz="2400" b="1" dirty="0">
                        <a:solidFill>
                          <a:schemeClr val="tx1"/>
                        </a:solidFill>
                        <a:latin typeface="Times New Roman" pitchFamily="18" charset="0"/>
                        <a:cs typeface="Times New Roman" pitchFamily="18" charset="0"/>
                      </a:endParaRPr>
                    </a:p>
                  </a:txBody>
                  <a:tcPr/>
                </a:tc>
                <a:tc>
                  <a:txBody>
                    <a:bodyPr/>
                    <a:lstStyle/>
                    <a:p>
                      <a:r>
                        <a:rPr lang="en-US" sz="2400" b="1" dirty="0">
                          <a:solidFill>
                            <a:schemeClr val="tx1"/>
                          </a:solidFill>
                        </a:rPr>
                        <a:t>10</a:t>
                      </a:r>
                    </a:p>
                  </a:txBody>
                  <a:tcPr/>
                </a:tc>
                <a:tc>
                  <a:txBody>
                    <a:bodyPr/>
                    <a:lstStyle/>
                    <a:p>
                      <a:r>
                        <a:rPr lang="en-US" sz="2400" b="1" dirty="0">
                          <a:solidFill>
                            <a:schemeClr val="tx1"/>
                          </a:solidFill>
                        </a:rPr>
                        <a:t>20</a:t>
                      </a:r>
                    </a:p>
                  </a:txBody>
                  <a:tcPr/>
                </a:tc>
                <a:tc>
                  <a:txBody>
                    <a:bodyPr/>
                    <a:lstStyle/>
                    <a:p>
                      <a:r>
                        <a:rPr lang="en-US" sz="2400" b="1" dirty="0">
                          <a:solidFill>
                            <a:schemeClr val="tx1"/>
                          </a:solidFill>
                        </a:rPr>
                        <a:t>30</a:t>
                      </a:r>
                    </a:p>
                  </a:txBody>
                  <a:tcPr/>
                </a:tc>
                <a:tc>
                  <a:txBody>
                    <a:bodyPr/>
                    <a:lstStyle/>
                    <a:p>
                      <a:r>
                        <a:rPr lang="en-US" sz="2400" b="1" dirty="0">
                          <a:solidFill>
                            <a:schemeClr val="tx1"/>
                          </a:solidFill>
                        </a:rPr>
                        <a:t>40</a:t>
                      </a:r>
                    </a:p>
                  </a:txBody>
                  <a:tcPr/>
                </a:tc>
                <a:tc>
                  <a:txBody>
                    <a:bodyPr/>
                    <a:lstStyle/>
                    <a:p>
                      <a:r>
                        <a:rPr lang="en-US" sz="2400" b="1" dirty="0">
                          <a:solidFill>
                            <a:schemeClr val="tx1"/>
                          </a:solidFill>
                        </a:rPr>
                        <a:t>50</a:t>
                      </a:r>
                    </a:p>
                  </a:txBody>
                  <a:tcPr/>
                </a:tc>
                <a:tc>
                  <a:txBody>
                    <a:bodyPr/>
                    <a:lstStyle/>
                    <a:p>
                      <a:r>
                        <a:rPr lang="en-US" sz="2400" b="1" dirty="0">
                          <a:solidFill>
                            <a:schemeClr val="tx1"/>
                          </a:solidFill>
                        </a:rPr>
                        <a:t>60</a:t>
                      </a:r>
                    </a:p>
                  </a:txBody>
                  <a:tcPr/>
                </a:tc>
                <a:extLst>
                  <a:ext uri="{0D108BD9-81ED-4DB2-BD59-A6C34878D82A}">
                    <a16:rowId xmlns:a16="http://schemas.microsoft.com/office/drawing/2014/main" val="10000"/>
                  </a:ext>
                </a:extLst>
              </a:tr>
              <a:tr h="370840">
                <a:tc>
                  <a:txBody>
                    <a:bodyPr/>
                    <a:lstStyle/>
                    <a:p>
                      <a:r>
                        <a:rPr lang="en-US" sz="2400" baseline="0" dirty="0"/>
                        <a:t>   </a:t>
                      </a:r>
                      <a:r>
                        <a:rPr lang="en-US" sz="2400" dirty="0"/>
                        <a:t> (cm)</a:t>
                      </a:r>
                    </a:p>
                    <a:p>
                      <a:endParaRPr lang="en-US" sz="2400" dirty="0"/>
                    </a:p>
                  </a:txBody>
                  <a:tcPr/>
                </a:tc>
                <a:tc>
                  <a:txBody>
                    <a:bodyPr/>
                    <a:lstStyle/>
                    <a:p>
                      <a:r>
                        <a:rPr lang="en-US" sz="2400" b="1" dirty="0">
                          <a:solidFill>
                            <a:srgbClr val="FF0000"/>
                          </a:solidFill>
                          <a:latin typeface="Times New Roman" pitchFamily="18" charset="0"/>
                          <a:cs typeface="Times New Roman" pitchFamily="18" charset="0"/>
                        </a:rPr>
                        <a:t>25,5</a:t>
                      </a:r>
                    </a:p>
                  </a:txBody>
                  <a:tcPr/>
                </a:tc>
                <a:tc>
                  <a:txBody>
                    <a:bodyPr/>
                    <a:lstStyle/>
                    <a:p>
                      <a:r>
                        <a:rPr lang="en-US" sz="2400" b="1" dirty="0">
                          <a:solidFill>
                            <a:srgbClr val="FF0000"/>
                          </a:solidFill>
                          <a:latin typeface="Times New Roman" pitchFamily="18" charset="0"/>
                          <a:cs typeface="Times New Roman" pitchFamily="18" charset="0"/>
                        </a:rPr>
                        <a:t>?</a:t>
                      </a:r>
                    </a:p>
                  </a:txBody>
                  <a:tcPr/>
                </a:tc>
                <a:tc>
                  <a:txBody>
                    <a:bodyPr/>
                    <a:lstStyle/>
                    <a:p>
                      <a:r>
                        <a:rPr lang="en-US" sz="2400" b="1" dirty="0">
                          <a:solidFill>
                            <a:srgbClr val="FF0000"/>
                          </a:solidFill>
                          <a:latin typeface="Times New Roman" pitchFamily="18" charset="0"/>
                          <a:cs typeface="Times New Roman" pitchFamily="18" charset="0"/>
                        </a:rPr>
                        <a:t>26,5</a:t>
                      </a:r>
                    </a:p>
                  </a:txBody>
                  <a:tcPr/>
                </a:tc>
                <a:tc>
                  <a:txBody>
                    <a:bodyPr/>
                    <a:lstStyle/>
                    <a:p>
                      <a:r>
                        <a:rPr lang="en-US" sz="2400" b="1" dirty="0">
                          <a:solidFill>
                            <a:srgbClr val="FF0000"/>
                          </a:solidFill>
                          <a:latin typeface="Times New Roman" pitchFamily="18" charset="0"/>
                          <a:cs typeface="Times New Roman" pitchFamily="18" charset="0"/>
                        </a:rPr>
                        <a:t>27</a:t>
                      </a:r>
                    </a:p>
                  </a:txBody>
                  <a:tcPr/>
                </a:tc>
                <a:tc>
                  <a:txBody>
                    <a:bodyPr/>
                    <a:lstStyle/>
                    <a:p>
                      <a:r>
                        <a:rPr lang="en-US" sz="2400" b="1" dirty="0">
                          <a:solidFill>
                            <a:srgbClr val="FF0000"/>
                          </a:solidFill>
                          <a:latin typeface="Times New Roman" pitchFamily="18" charset="0"/>
                          <a:cs typeface="Times New Roman" pitchFamily="18" charset="0"/>
                        </a:rPr>
                        <a:t>?</a:t>
                      </a:r>
                    </a:p>
                  </a:txBody>
                  <a:tcPr/>
                </a:tc>
                <a:tc>
                  <a:txBody>
                    <a:bodyPr/>
                    <a:lstStyle/>
                    <a:p>
                      <a:r>
                        <a:rPr lang="en-US" sz="2400" b="1" dirty="0">
                          <a:solidFill>
                            <a:srgbClr val="FF0000"/>
                          </a:solidFill>
                          <a:latin typeface="Times New Roman" pitchFamily="18" charset="0"/>
                          <a:cs typeface="Times New Roman" pitchFamily="18" charset="0"/>
                        </a:rPr>
                        <a:t>?</a:t>
                      </a:r>
                    </a:p>
                  </a:txBody>
                  <a:tcPr/>
                </a:tc>
                <a:extLst>
                  <a:ext uri="{0D108BD9-81ED-4DB2-BD59-A6C34878D82A}">
                    <a16:rowId xmlns:a16="http://schemas.microsoft.com/office/drawing/2014/main" val="10001"/>
                  </a:ext>
                </a:extLst>
              </a:tr>
            </a:tbl>
          </a:graphicData>
        </a:graphic>
      </p:graphicFrame>
      <p:graphicFrame>
        <p:nvGraphicFramePr>
          <p:cNvPr id="75780" name="Object 4"/>
          <p:cNvGraphicFramePr>
            <a:graphicFrameLocks noChangeAspect="1"/>
          </p:cNvGraphicFramePr>
          <p:nvPr/>
        </p:nvGraphicFramePr>
        <p:xfrm>
          <a:off x="1676400" y="4343400"/>
          <a:ext cx="304800" cy="498603"/>
        </p:xfrm>
        <a:graphic>
          <a:graphicData uri="http://schemas.openxmlformats.org/presentationml/2006/ole">
            <mc:AlternateContent xmlns:mc="http://schemas.openxmlformats.org/markup-compatibility/2006">
              <mc:Choice xmlns:v="urn:schemas-microsoft-com:vml" Requires="v">
                <p:oleObj spid="_x0000_s75832" name="Equation" r:id="rId7" imgW="114120" imgH="177480" progId="Equation.3">
                  <p:embed/>
                </p:oleObj>
              </mc:Choice>
              <mc:Fallback>
                <p:oleObj name="Equation" r:id="rId7" imgW="114120" imgH="177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4343400"/>
                        <a:ext cx="304800" cy="4986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1242218" y="-18028"/>
            <a:ext cx="46482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 LUYỆN TẬP</a:t>
            </a:r>
          </a:p>
        </p:txBody>
      </p:sp>
      <p:sp>
        <p:nvSpPr>
          <p:cNvPr id="10" name="TextBox 9"/>
          <p:cNvSpPr txBox="1"/>
          <p:nvPr/>
        </p:nvSpPr>
        <p:spPr>
          <a:xfrm>
            <a:off x="3962400" y="4343400"/>
            <a:ext cx="5334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26</a:t>
            </a:r>
          </a:p>
        </p:txBody>
      </p:sp>
      <p:sp>
        <p:nvSpPr>
          <p:cNvPr id="11" name="TextBox 10"/>
          <p:cNvSpPr txBox="1"/>
          <p:nvPr/>
        </p:nvSpPr>
        <p:spPr>
          <a:xfrm>
            <a:off x="6324600" y="4267200"/>
            <a:ext cx="76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27,5</a:t>
            </a:r>
          </a:p>
        </p:txBody>
      </p:sp>
      <p:sp>
        <p:nvSpPr>
          <p:cNvPr id="12" name="TextBox 11"/>
          <p:cNvSpPr txBox="1"/>
          <p:nvPr/>
        </p:nvSpPr>
        <p:spPr>
          <a:xfrm>
            <a:off x="7315200" y="4267200"/>
            <a:ext cx="5334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28</a:t>
            </a:r>
          </a:p>
        </p:txBody>
      </p:sp>
      <p:sp>
        <p:nvSpPr>
          <p:cNvPr id="13" name="TextBox 12"/>
          <p:cNvSpPr txBox="1"/>
          <p:nvPr/>
        </p:nvSpPr>
        <p:spPr>
          <a:xfrm>
            <a:off x="554502" y="5254283"/>
            <a:ext cx="8153400" cy="830997"/>
          </a:xfrm>
          <a:prstGeom prst="rect">
            <a:avLst/>
          </a:prstGeom>
          <a:noFill/>
        </p:spPr>
        <p:txBody>
          <a:bodyPr wrap="square" rtlCol="0">
            <a:spAutoFit/>
          </a:bodyPr>
          <a:lstStyle/>
          <a:p>
            <a:pPr>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a:p>
            <a:endParaRPr lang="en-US" sz="2400" dirty="0">
              <a:latin typeface="Times New Roman" pitchFamily="18" charset="0"/>
              <a:cs typeface="Times New Roman" pitchFamily="18" charset="0"/>
            </a:endParaRPr>
          </a:p>
        </p:txBody>
      </p:sp>
      <p:graphicFrame>
        <p:nvGraphicFramePr>
          <p:cNvPr id="75781" name="Object 5"/>
          <p:cNvGraphicFramePr>
            <a:graphicFrameLocks noChangeAspect="1"/>
          </p:cNvGraphicFramePr>
          <p:nvPr/>
        </p:nvGraphicFramePr>
        <p:xfrm>
          <a:off x="1981200" y="5257800"/>
          <a:ext cx="304800" cy="498475"/>
        </p:xfrm>
        <a:graphic>
          <a:graphicData uri="http://schemas.openxmlformats.org/presentationml/2006/ole">
            <mc:AlternateContent xmlns:mc="http://schemas.openxmlformats.org/markup-compatibility/2006">
              <mc:Choice xmlns:v="urn:schemas-microsoft-com:vml" Requires="v">
                <p:oleObj spid="_x0000_s75833" name="Equation" r:id="rId9" imgW="114120" imgH="177480" progId="Equation.3">
                  <p:embed/>
                </p:oleObj>
              </mc:Choice>
              <mc:Fallback>
                <p:oleObj name="Equation" r:id="rId9" imgW="114120" imgH="1774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5257800"/>
                        <a:ext cx="3048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533400" y="5638800"/>
            <a:ext cx="7467600" cy="461665"/>
          </a:xfrm>
          <a:prstGeom prst="rect">
            <a:avLst/>
          </a:prstGeom>
        </p:spPr>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10g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0,5cm.</a:t>
            </a:r>
            <a:endParaRPr lang="en-US" sz="2400" dirty="0"/>
          </a:p>
        </p:txBody>
      </p:sp>
      <p:sp>
        <p:nvSpPr>
          <p:cNvPr id="16" name="Rectangle 15"/>
          <p:cNvSpPr/>
          <p:nvPr/>
        </p:nvSpPr>
        <p:spPr>
          <a:xfrm>
            <a:off x="533400" y="6019800"/>
            <a:ext cx="8153400" cy="461665"/>
          </a:xfrm>
          <a:prstGeom prst="rect">
            <a:avLst/>
          </a:prstGeom>
        </p:spPr>
        <p:txBody>
          <a:bodyPr wrap="square">
            <a:spAutoFit/>
          </a:bodyPr>
          <a:lstStyle/>
          <a:p>
            <a:pPr>
              <a:buFontTx/>
              <a:buChar char="-"/>
            </a:pP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tăng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thêm</a:t>
            </a:r>
            <a:r>
              <a:rPr lang="en-US" sz="2400" dirty="0">
                <a:solidFill>
                  <a:srgbClr val="FF0000"/>
                </a:solidFill>
                <a:latin typeface="Times New Roman" pitchFamily="18" charset="0"/>
                <a:cs typeface="Times New Roman" pitchFamily="18" charset="0"/>
              </a:rPr>
              <a:t> 10g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tăng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thêm</a:t>
            </a:r>
            <a:r>
              <a:rPr lang="en-US" sz="2400" dirty="0">
                <a:solidFill>
                  <a:srgbClr val="FF0000"/>
                </a:solidFill>
                <a:latin typeface="Times New Roman" pitchFamily="18" charset="0"/>
                <a:cs typeface="Times New Roman" pitchFamily="18" charset="0"/>
              </a:rPr>
              <a:t> 0,5cm.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75781"/>
                                        </p:tgtEl>
                                        <p:attrNameLst>
                                          <p:attrName>style.visibility</p:attrName>
                                        </p:attrNameLst>
                                      </p:cBhvr>
                                      <p:to>
                                        <p:strVal val="visible"/>
                                      </p:to>
                                    </p:set>
                                    <p:animEffect transition="in" filter="blinds(horizontal)">
                                      <p:cBhvr>
                                        <p:cTn id="10" dur="500"/>
                                        <p:tgtEl>
                                          <p:spTgt spid="7578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IÊU RẺ] CÂN ĐỒNG HỒ LÒ XO NHƠN HÒA 5KG, Giá siêu rẻ 250,000đ! Mua liền  tay! - SaleZone Store"/>
          <p:cNvPicPr>
            <a:picLocks noGrp="1" noChangeAspect="1" noChangeArrowheads="1"/>
          </p:cNvPicPr>
          <p:nvPr>
            <p:ph idx="1"/>
          </p:nvPr>
        </p:nvPicPr>
        <p:blipFill>
          <a:blip r:embed="rId2"/>
          <a:srcRect/>
          <a:stretch>
            <a:fillRect/>
          </a:stretch>
        </p:blipFill>
        <p:spPr bwMode="auto">
          <a:xfrm>
            <a:off x="2286000" y="0"/>
            <a:ext cx="3200400" cy="4267200"/>
          </a:xfrm>
          <a:prstGeom prst="rect">
            <a:avLst/>
          </a:prstGeom>
          <a:noFill/>
        </p:spPr>
      </p:pic>
      <p:sp>
        <p:nvSpPr>
          <p:cNvPr id="76804" name="AutoShape 4" descr="Cân Nhơn hoà 5 k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6806" name="Picture 6" descr="Cân Nhơn hoà 5 kg"/>
          <p:cNvPicPr>
            <a:picLocks noChangeAspect="1" noChangeArrowheads="1"/>
          </p:cNvPicPr>
          <p:nvPr/>
        </p:nvPicPr>
        <p:blipFill>
          <a:blip r:embed="rId3" cstate="print"/>
          <a:srcRect/>
          <a:stretch>
            <a:fillRect/>
          </a:stretch>
        </p:blipFill>
        <p:spPr bwMode="auto">
          <a:xfrm>
            <a:off x="5594794" y="2438400"/>
            <a:ext cx="3549205" cy="4419600"/>
          </a:xfrm>
          <a:prstGeom prst="rect">
            <a:avLst/>
          </a:prstGeom>
          <a:noFill/>
        </p:spPr>
      </p:pic>
      <p:sp>
        <p:nvSpPr>
          <p:cNvPr id="12" name="TextBox 11"/>
          <p:cNvSpPr txBox="1"/>
          <p:nvPr/>
        </p:nvSpPr>
        <p:spPr>
          <a:xfrm>
            <a:off x="0" y="3759369"/>
            <a:ext cx="5334000" cy="1200329"/>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Giải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thích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dùng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định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lượng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r>
              <a:rPr lang="en-US" sz="2400" b="1" dirty="0">
                <a:solidFill>
                  <a:srgbClr val="FF0000"/>
                </a:solidFill>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sp>
        <p:nvSpPr>
          <p:cNvPr id="13" name="TextBox 12"/>
          <p:cNvSpPr txBox="1"/>
          <p:nvPr/>
        </p:nvSpPr>
        <p:spPr>
          <a:xfrm>
            <a:off x="5638800" y="381000"/>
            <a:ext cx="10668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Đĩa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cân</a:t>
            </a:r>
            <a:endParaRPr lang="en-US" sz="2000" b="1" dirty="0">
              <a:latin typeface="Times New Roman" pitchFamily="18" charset="0"/>
              <a:cs typeface="Times New Roman" pitchFamily="18" charset="0"/>
            </a:endParaRPr>
          </a:p>
        </p:txBody>
      </p:sp>
      <p:sp>
        <p:nvSpPr>
          <p:cNvPr id="14" name="TextBox 13"/>
          <p:cNvSpPr txBox="1"/>
          <p:nvPr/>
        </p:nvSpPr>
        <p:spPr>
          <a:xfrm>
            <a:off x="1524000" y="1066800"/>
            <a:ext cx="12954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Trục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lò</a:t>
            </a:r>
            <a:r>
              <a:rPr lang="en-US" sz="2000" b="1" dirty="0">
                <a:latin typeface="Times New Roman" pitchFamily="18" charset="0"/>
                <a:cs typeface="Times New Roman" pitchFamily="18" charset="0"/>
              </a:rPr>
              <a:t> xo</a:t>
            </a:r>
          </a:p>
        </p:txBody>
      </p:sp>
      <p:sp>
        <p:nvSpPr>
          <p:cNvPr id="15" name="TextBox 14"/>
          <p:cNvSpPr txBox="1"/>
          <p:nvPr/>
        </p:nvSpPr>
        <p:spPr>
          <a:xfrm>
            <a:off x="4953000" y="1143000"/>
            <a:ext cx="25146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Núm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chỉnh</a:t>
            </a:r>
            <a:endParaRPr lang="en-US" sz="2000" b="1" dirty="0">
              <a:latin typeface="Times New Roman" pitchFamily="18" charset="0"/>
              <a:cs typeface="Times New Roman" pitchFamily="18" charset="0"/>
            </a:endParaRPr>
          </a:p>
        </p:txBody>
      </p:sp>
      <p:sp>
        <p:nvSpPr>
          <p:cNvPr id="17" name="Rectangle 16"/>
          <p:cNvSpPr/>
          <p:nvPr/>
        </p:nvSpPr>
        <p:spPr>
          <a:xfrm>
            <a:off x="914400" y="1524000"/>
            <a:ext cx="1492716" cy="369332"/>
          </a:xfrm>
          <a:prstGeom prst="rect">
            <a:avLst/>
          </a:prstGeom>
        </p:spPr>
        <p:txBody>
          <a:bodyPr wrap="none">
            <a:spAutoFit/>
          </a:bodyPr>
          <a:lstStyle/>
          <a:p>
            <a:r>
              <a:rPr lang="en-US" b="1" dirty="0" err="1">
                <a:latin typeface="Times New Roman" pitchFamily="18" charset="0"/>
                <a:cs typeface="Times New Roman" pitchFamily="18" charset="0"/>
              </a:rPr>
              <a:t>Dấu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niêm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chì</a:t>
            </a:r>
            <a:endParaRPr lang="en-US" b="1" dirty="0">
              <a:latin typeface="Times New Roman" pitchFamily="18" charset="0"/>
              <a:cs typeface="Times New Roman" pitchFamily="18" charset="0"/>
            </a:endParaRPr>
          </a:p>
        </p:txBody>
      </p:sp>
      <p:sp>
        <p:nvSpPr>
          <p:cNvPr id="18" name="Rectangle 17"/>
          <p:cNvSpPr/>
          <p:nvPr/>
        </p:nvSpPr>
        <p:spPr>
          <a:xfrm>
            <a:off x="990600" y="1981200"/>
            <a:ext cx="1300356" cy="369332"/>
          </a:xfrm>
          <a:prstGeom prst="rect">
            <a:avLst/>
          </a:prstGeom>
        </p:spPr>
        <p:txBody>
          <a:bodyPr wrap="none">
            <a:spAutoFit/>
          </a:bodyPr>
          <a:lstStyle/>
          <a:p>
            <a:r>
              <a:rPr lang="en-US" b="1" dirty="0">
                <a:latin typeface="Times New Roman" pitchFamily="18" charset="0"/>
                <a:cs typeface="Times New Roman" pitchFamily="18" charset="0"/>
              </a:rPr>
              <a:t>Kim </a:t>
            </a:r>
            <a:r>
              <a:rPr lang="en-US" b="1" dirty="0" err="1">
                <a:latin typeface="Times New Roman" pitchFamily="18" charset="0"/>
                <a:cs typeface="Times New Roman" pitchFamily="18" charset="0"/>
              </a:rPr>
              <a:t>chỉ</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thị</a:t>
            </a:r>
            <a:endParaRPr lang="en-US" b="1" dirty="0">
              <a:latin typeface="Times New Roman" pitchFamily="18" charset="0"/>
              <a:cs typeface="Times New Roman" pitchFamily="18" charset="0"/>
            </a:endParaRPr>
          </a:p>
        </p:txBody>
      </p:sp>
      <p:sp>
        <p:nvSpPr>
          <p:cNvPr id="19" name="Rectangle 18"/>
          <p:cNvSpPr/>
          <p:nvPr/>
        </p:nvSpPr>
        <p:spPr>
          <a:xfrm>
            <a:off x="1524000" y="3048000"/>
            <a:ext cx="1165704" cy="369332"/>
          </a:xfrm>
          <a:prstGeom prst="rect">
            <a:avLst/>
          </a:prstGeom>
        </p:spPr>
        <p:txBody>
          <a:bodyPr wrap="none">
            <a:spAutoFit/>
          </a:bodyPr>
          <a:lstStyle/>
          <a:p>
            <a:r>
              <a:rPr lang="en-US" b="1" dirty="0" err="1">
                <a:latin typeface="Times New Roman" pitchFamily="18" charset="0"/>
                <a:cs typeface="Times New Roman" pitchFamily="18" charset="0"/>
              </a:rPr>
              <a:t>Vạch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chia</a:t>
            </a:r>
            <a:endParaRPr lang="en-US" b="1" dirty="0">
              <a:latin typeface="Times New Roman" pitchFamily="18" charset="0"/>
              <a:cs typeface="Times New Roman" pitchFamily="18" charset="0"/>
            </a:endParaRPr>
          </a:p>
        </p:txBody>
      </p:sp>
      <p:sp>
        <p:nvSpPr>
          <p:cNvPr id="20" name="Rectangle 19"/>
          <p:cNvSpPr/>
          <p:nvPr/>
        </p:nvSpPr>
        <p:spPr>
          <a:xfrm>
            <a:off x="914400" y="2514600"/>
            <a:ext cx="1505540" cy="369332"/>
          </a:xfrm>
          <a:prstGeom prst="rect">
            <a:avLst/>
          </a:prstGeom>
        </p:spPr>
        <p:txBody>
          <a:bodyPr wrap="none">
            <a:spAutoFit/>
          </a:bodyPr>
          <a:lstStyle/>
          <a:p>
            <a:r>
              <a:rPr lang="en-US" b="1" dirty="0" err="1">
                <a:latin typeface="Times New Roman" pitchFamily="18" charset="0"/>
                <a:cs typeface="Times New Roman" pitchFamily="18" charset="0"/>
              </a:rPr>
              <a:t>Vỏ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cân</a:t>
            </a:r>
            <a:endParaRPr lang="en-US" b="1" dirty="0">
              <a:latin typeface="Times New Roman" pitchFamily="18" charset="0"/>
              <a:cs typeface="Times New Roman" pitchFamily="18" charset="0"/>
            </a:endParaRPr>
          </a:p>
        </p:txBody>
      </p:sp>
      <p:cxnSp>
        <p:nvCxnSpPr>
          <p:cNvPr id="22" name="Straight Connector 21"/>
          <p:cNvCxnSpPr/>
          <p:nvPr/>
        </p:nvCxnSpPr>
        <p:spPr>
          <a:xfrm flipV="1">
            <a:off x="4648200" y="533400"/>
            <a:ext cx="914400" cy="381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5" idx="1"/>
          </p:cNvCxnSpPr>
          <p:nvPr/>
        </p:nvCxnSpPr>
        <p:spPr>
          <a:xfrm flipV="1">
            <a:off x="3962400" y="1343055"/>
            <a:ext cx="990600" cy="1809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43200" y="1371600"/>
            <a:ext cx="685800" cy="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438400" y="1828800"/>
            <a:ext cx="685800" cy="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286000" y="1981200"/>
            <a:ext cx="1752600" cy="2286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 idx="3"/>
          </p:cNvCxnSpPr>
          <p:nvPr/>
        </p:nvCxnSpPr>
        <p:spPr>
          <a:xfrm flipV="1">
            <a:off x="2419940" y="2514600"/>
            <a:ext cx="551860" cy="18466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2612767" y="2492633"/>
            <a:ext cx="794266" cy="6858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848600" y="3581400"/>
            <a:ext cx="7620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rot="16200000">
            <a:off x="8153400" y="2667000"/>
            <a:ext cx="1447800" cy="533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Times New Roman" pitchFamily="18" charset="0"/>
                <a:cs typeface="Times New Roman" pitchFamily="18" charset="0"/>
              </a:rPr>
              <a:t>TRỤC LÒ XO</a:t>
            </a:r>
          </a:p>
        </p:txBody>
      </p:sp>
      <p:sp>
        <p:nvSpPr>
          <p:cNvPr id="43" name="TextBox 42"/>
          <p:cNvSpPr txBox="1"/>
          <p:nvPr/>
        </p:nvSpPr>
        <p:spPr>
          <a:xfrm>
            <a:off x="0" y="4648200"/>
            <a:ext cx="6705600" cy="2308324"/>
          </a:xfrm>
          <a:prstGeom prst="rect">
            <a:avLst/>
          </a:prstGeom>
          <a:solidFill>
            <a:srgbClr val="FFFF00"/>
          </a:solidFill>
        </p:spPr>
        <p:txBody>
          <a:bodyPr wrap="square" rtlCol="0">
            <a:spAutoFit/>
          </a:bodyPr>
          <a:lstStyle/>
          <a:p>
            <a:r>
              <a:rPr lang="en-US" sz="2400" dirty="0">
                <a:solidFill>
                  <a:srgbClr val="0000FF"/>
                </a:solidFill>
                <a:latin typeface="Times New Roman" pitchFamily="18" charset="0"/>
                <a:cs typeface="Times New Roman" pitchFamily="18" charset="0"/>
              </a:rPr>
              <a:t> </a:t>
            </a:r>
            <a:r>
              <a:rPr lang="en-US" sz="2400" b="1" dirty="0">
                <a:solidFill>
                  <a:srgbClr val="0000FF"/>
                </a:solidFill>
                <a:latin typeface="Times New Roman" pitchFamily="18" charset="0"/>
                <a:cs typeface="Times New Roman" pitchFamily="18" charset="0"/>
              </a:rPr>
              <a:t>Khi </a:t>
            </a:r>
            <a:r>
              <a:rPr lang="en-US" sz="2400" b="1" dirty="0" err="1">
                <a:solidFill>
                  <a:srgbClr val="0000FF"/>
                </a:solidFill>
                <a:latin typeface="Times New Roman" pitchFamily="18" charset="0"/>
                <a:cs typeface="Times New Roman" pitchFamily="18" charset="0"/>
              </a:rPr>
              <a:t>đặt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vật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lên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đĩa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thì</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vật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đẩy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đĩa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xuống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kéo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Khi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 </a:t>
            </a:r>
            <a:r>
              <a:rPr lang="en-US" sz="2400" b="1" dirty="0" err="1">
                <a:solidFill>
                  <a:srgbClr val="0000FF"/>
                </a:solidFill>
                <a:latin typeface="Times New Roman" pitchFamily="18" charset="0"/>
                <a:cs typeface="Times New Roman" pitchFamily="18" charset="0"/>
              </a:rPr>
              <a:t>bị</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kéo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làm</a:t>
            </a:r>
            <a:r>
              <a:rPr lang="en-US" sz="2400" b="1" dirty="0">
                <a:solidFill>
                  <a:srgbClr val="0000FF"/>
                </a:solidFill>
                <a:latin typeface="Times New Roman" pitchFamily="18" charset="0"/>
                <a:cs typeface="Times New Roman" pitchFamily="18" charset="0"/>
              </a:rPr>
              <a:t> quay </a:t>
            </a:r>
            <a:r>
              <a:rPr lang="en-US" sz="2400" b="1" dirty="0" err="1">
                <a:solidFill>
                  <a:srgbClr val="0000FF"/>
                </a:solidFill>
                <a:latin typeface="Times New Roman" pitchFamily="18" charset="0"/>
                <a:cs typeface="Times New Roman" pitchFamily="18" charset="0"/>
              </a:rPr>
              <a:t>kim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 </a:t>
            </a:r>
            <a:r>
              <a:rPr lang="en-US" sz="2400" b="1" dirty="0" err="1">
                <a:solidFill>
                  <a:srgbClr val="0000FF"/>
                </a:solidFill>
                <a:latin typeface="Times New Roman" pitchFamily="18" charset="0"/>
                <a:cs typeface="Times New Roman" pitchFamily="18" charset="0"/>
              </a:rPr>
              <a:t>càng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lớn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thì</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kim</a:t>
            </a:r>
            <a:r>
              <a:rPr lang="en-US" sz="2400" b="1" dirty="0">
                <a:solidFill>
                  <a:srgbClr val="0000FF"/>
                </a:solidFill>
                <a:latin typeface="Times New Roman" pitchFamily="18" charset="0"/>
                <a:cs typeface="Times New Roman" pitchFamily="18" charset="0"/>
              </a:rPr>
              <a:t> quay </a:t>
            </a:r>
            <a:r>
              <a:rPr lang="en-US" sz="2400" b="1" dirty="0" err="1">
                <a:solidFill>
                  <a:srgbClr val="0000FF"/>
                </a:solidFill>
                <a:latin typeface="Times New Roman" pitchFamily="18" charset="0"/>
                <a:cs typeface="Times New Roman" pitchFamily="18" charset="0"/>
              </a:rPr>
              <a:t>càng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Dựa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quay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kim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thể</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khối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lượng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vật</a:t>
            </a:r>
            <a:r>
              <a:rPr lang="en-US" sz="2400" b="1" dirty="0">
                <a:solidFill>
                  <a:srgbClr val="0000FF"/>
                </a:solidFill>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linds(horizontal)">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linds(horizontal)">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linds(horizontal)">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blinds(horizontal)">
                                      <p:cBhvr>
                                        <p:cTn id="8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18" grpId="0"/>
      <p:bldP spid="19" grpId="0"/>
      <p:bldP spid="20"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191-corel-hinh-nen-bao-tuong-Vector6.jpg"/>
          <p:cNvPicPr>
            <a:picLocks noChangeAspect="1"/>
          </p:cNvPicPr>
          <p:nvPr/>
        </p:nvPicPr>
        <p:blipFill>
          <a:blip r:embed="rId2"/>
          <a:stretch>
            <a:fillRect/>
          </a:stretch>
        </p:blipFill>
        <p:spPr>
          <a:xfrm>
            <a:off x="0" y="0"/>
            <a:ext cx="9144000" cy="6858000"/>
          </a:xfrm>
          <a:prstGeom prst="rect">
            <a:avLst/>
          </a:prstGeom>
        </p:spPr>
      </p:pic>
      <p:sp>
        <p:nvSpPr>
          <p:cNvPr id="12" name="TextBox 11"/>
          <p:cNvSpPr txBox="1"/>
          <p:nvPr/>
        </p:nvSpPr>
        <p:spPr>
          <a:xfrm>
            <a:off x="1295400" y="1143000"/>
            <a:ext cx="28956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EM CÓ BIẾT?</a:t>
            </a:r>
          </a:p>
        </p:txBody>
      </p:sp>
      <p:sp>
        <p:nvSpPr>
          <p:cNvPr id="13" name="TextBox 12"/>
          <p:cNvSpPr txBox="1"/>
          <p:nvPr/>
        </p:nvSpPr>
        <p:spPr>
          <a:xfrm>
            <a:off x="1219200" y="3505200"/>
            <a:ext cx="2438400" cy="2677656"/>
          </a:xfrm>
          <a:prstGeom prst="rect">
            <a:avLst/>
          </a:prstGeom>
          <a:noFill/>
        </p:spPr>
        <p:txBody>
          <a:bodyPr wrap="square" rtlCol="0">
            <a:spAutoFit/>
          </a:bodyPr>
          <a:lstStyle/>
          <a:p>
            <a:r>
              <a:rPr lang="en-US" sz="2400" dirty="0" err="1">
                <a:solidFill>
                  <a:srgbClr val="0000FF"/>
                </a:solidFill>
                <a:latin typeface="Times New Roman" pitchFamily="18" charset="0"/>
                <a:cs typeface="Times New Roman" pitchFamily="18" charset="0"/>
              </a:rPr>
              <a:t>Khi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dùng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thấy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này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gọi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đàn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hồi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a:t>
            </a:r>
          </a:p>
        </p:txBody>
      </p:sp>
      <p:sp>
        <p:nvSpPr>
          <p:cNvPr id="14" name="TextBox 13"/>
          <p:cNvSpPr txBox="1"/>
          <p:nvPr/>
        </p:nvSpPr>
        <p:spPr>
          <a:xfrm>
            <a:off x="4724400" y="990600"/>
            <a:ext cx="3429000" cy="1938992"/>
          </a:xfrm>
          <a:prstGeom prst="rect">
            <a:avLst/>
          </a:prstGeom>
          <a:noFill/>
        </p:spPr>
        <p:txBody>
          <a:bodyPr wrap="square" rtlCol="0">
            <a:spAutoFit/>
          </a:bodyPr>
          <a:lstStyle/>
          <a:p>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và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đàn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hồi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hai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cùng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phương</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ngược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chiều</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cùng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độ</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lớn</a:t>
            </a:r>
            <a:r>
              <a:rPr lang="en-US" sz="2400" dirty="0">
                <a:solidFill>
                  <a:srgbClr val="0000FF"/>
                </a:solidFill>
                <a:latin typeface="Times New Roman" pitchFamily="18" charset="0"/>
                <a:cs typeface="Times New Roman" pitchFamily="18" charset="0"/>
              </a:rPr>
              <a:t>.</a:t>
            </a:r>
          </a:p>
        </p:txBody>
      </p:sp>
      <p:sp>
        <p:nvSpPr>
          <p:cNvPr id="16" name="Rectangle 15"/>
          <p:cNvSpPr/>
          <p:nvPr/>
        </p:nvSpPr>
        <p:spPr>
          <a:xfrm>
            <a:off x="4343400" y="3799708"/>
            <a:ext cx="3581400" cy="22200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Củng cố kiến thức"/>
          <p:cNvPicPr>
            <a:picLocks noChangeAspect="1" noChangeArrowheads="1"/>
          </p:cNvPicPr>
          <p:nvPr/>
        </p:nvPicPr>
        <p:blipFill>
          <a:blip r:embed="rId3"/>
          <a:srcRect/>
          <a:stretch>
            <a:fillRect/>
          </a:stretch>
        </p:blipFill>
        <p:spPr bwMode="auto">
          <a:xfrm>
            <a:off x="9448800" y="1727775"/>
            <a:ext cx="3628467" cy="2297771"/>
          </a:xfrm>
          <a:prstGeom prst="rect">
            <a:avLst/>
          </a:prstGeom>
          <a:noFill/>
        </p:spPr>
      </p:pic>
      <p:pic>
        <p:nvPicPr>
          <p:cNvPr id="3" name="Picture 2">
            <a:extLst>
              <a:ext uri="{FF2B5EF4-FFF2-40B4-BE49-F238E27FC236}">
                <a16:creationId xmlns:a16="http://schemas.microsoft.com/office/drawing/2014/main" id="{9A8CD8AE-C88A-4A90-BF2A-8E2755A24A24}"/>
              </a:ext>
            </a:extLst>
          </p:cNvPr>
          <p:cNvPicPr>
            <a:picLocks noChangeAspect="1"/>
          </p:cNvPicPr>
          <p:nvPr/>
        </p:nvPicPr>
        <p:blipFill>
          <a:blip r:embed="rId4"/>
          <a:stretch>
            <a:fillRect/>
          </a:stretch>
        </p:blipFill>
        <p:spPr>
          <a:xfrm rot="16200000">
            <a:off x="5024054" y="3042854"/>
            <a:ext cx="2220092" cy="373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p-trang-45b04e9e2c61b3_8865957f9b0e057b7a56c7f0122ab291.jpg"/>
          <p:cNvPicPr>
            <a:picLocks noChangeAspect="1"/>
          </p:cNvPicPr>
          <p:nvPr/>
        </p:nvPicPr>
        <p:blipFill>
          <a:blip r:embed="rId2"/>
          <a:stretch>
            <a:fillRect/>
          </a:stretch>
        </p:blipFill>
        <p:spPr>
          <a:xfrm>
            <a:off x="0" y="0"/>
            <a:ext cx="9144000" cy="6858000"/>
          </a:xfrm>
          <a:prstGeom prst="rect">
            <a:avLst/>
          </a:prstGeom>
        </p:spPr>
      </p:pic>
      <p:sp>
        <p:nvSpPr>
          <p:cNvPr id="11" name="TextBox 10"/>
          <p:cNvSpPr txBox="1"/>
          <p:nvPr/>
        </p:nvSpPr>
        <p:spPr>
          <a:xfrm>
            <a:off x="1066800" y="1295400"/>
            <a:ext cx="6553200" cy="1815882"/>
          </a:xfrm>
          <a:prstGeom prst="rect">
            <a:avLst/>
          </a:prstGeom>
          <a:noFill/>
        </p:spPr>
        <p:txBody>
          <a:bodyPr wrap="square" rtlCol="0">
            <a:spAutoFit/>
          </a:bodyPr>
          <a:lstStyle/>
          <a:p>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Lò</a:t>
            </a:r>
            <a:r>
              <a:rPr lang="en-US" sz="2800" b="1" dirty="0">
                <a:solidFill>
                  <a:srgbClr val="002611"/>
                </a:solidFill>
                <a:latin typeface="Times New Roman" pitchFamily="18" charset="0"/>
                <a:cs typeface="Times New Roman" pitchFamily="18" charset="0"/>
              </a:rPr>
              <a:t> xo </a:t>
            </a:r>
            <a:r>
              <a:rPr lang="en-US" sz="2800" b="1" dirty="0" err="1">
                <a:solidFill>
                  <a:srgbClr val="002611"/>
                </a:solidFill>
                <a:latin typeface="Times New Roman" pitchFamily="18" charset="0"/>
                <a:cs typeface="Times New Roman" pitchFamily="18" charset="0"/>
              </a:rPr>
              <a:t>thường</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được</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làm</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bằng</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thép</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đồng</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thau</a:t>
            </a:r>
            <a:r>
              <a:rPr lang="en-US" sz="2800" b="1" dirty="0">
                <a:solidFill>
                  <a:srgbClr val="002611"/>
                </a:solidFill>
                <a:latin typeface="Times New Roman" pitchFamily="18" charset="0"/>
                <a:cs typeface="Times New Roman" pitchFamily="18" charset="0"/>
              </a:rPr>
              <a:t> do </a:t>
            </a:r>
            <a:r>
              <a:rPr lang="en-US" sz="2800" b="1" dirty="0" err="1">
                <a:solidFill>
                  <a:srgbClr val="002611"/>
                </a:solidFill>
                <a:latin typeface="Times New Roman" pitchFamily="18" charset="0"/>
                <a:cs typeface="Times New Roman" pitchFamily="18" charset="0"/>
              </a:rPr>
              <a:t>hai</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chất</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này</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đàn</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hồi</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tốt</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Nhôm</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chì</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đàn</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hồi</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kém</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nên</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không</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được</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dùng</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để</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làm</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lò</a:t>
            </a:r>
            <a:r>
              <a:rPr lang="en-US" sz="2800" b="1" dirty="0">
                <a:solidFill>
                  <a:srgbClr val="002611"/>
                </a:solidFill>
                <a:latin typeface="Times New Roman" pitchFamily="18" charset="0"/>
                <a:cs typeface="Times New Roman" pitchFamily="18" charset="0"/>
              </a:rPr>
              <a:t> xo.</a:t>
            </a:r>
          </a:p>
        </p:txBody>
      </p:sp>
      <p:sp>
        <p:nvSpPr>
          <p:cNvPr id="12" name="TextBox 11"/>
          <p:cNvSpPr txBox="1"/>
          <p:nvPr/>
        </p:nvSpPr>
        <p:spPr>
          <a:xfrm>
            <a:off x="685800" y="3006329"/>
            <a:ext cx="7391400" cy="3046988"/>
          </a:xfrm>
          <a:prstGeom prst="rect">
            <a:avLst/>
          </a:prstGeom>
          <a:solidFill>
            <a:srgbClr val="FFFF00"/>
          </a:solidFill>
        </p:spPr>
        <p:txBody>
          <a:bodyPr wrap="square" rtlCol="0">
            <a:spAutoFit/>
          </a:bodyPr>
          <a:lstStyle/>
          <a:p>
            <a:pPr marL="342900" indent="-342900">
              <a:buFontTx/>
              <a:buChar char="-"/>
            </a:pPr>
            <a:r>
              <a:rPr lang="en-US" sz="2400" b="1" dirty="0" err="1">
                <a:solidFill>
                  <a:srgbClr val="0000FF"/>
                </a:solidFill>
                <a:latin typeface="Times New Roman" pitchFamily="18" charset="0"/>
                <a:cs typeface="Times New Roman" pitchFamily="18" charset="0"/>
              </a:rPr>
              <a:t>Trên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lực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kế</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 </a:t>
            </a:r>
            <a:r>
              <a:rPr lang="en-US" sz="2400" b="1" dirty="0" err="1">
                <a:solidFill>
                  <a:srgbClr val="0000FF"/>
                </a:solidFill>
                <a:latin typeface="Times New Roman" pitchFamily="18" charset="0"/>
                <a:cs typeface="Times New Roman" pitchFamily="18" charset="0"/>
              </a:rPr>
              <a:t>người</a:t>
            </a:r>
            <a:r>
              <a:rPr lang="en-US" sz="2400" b="1" dirty="0">
                <a:solidFill>
                  <a:srgbClr val="0000FF"/>
                </a:solidFill>
                <a:latin typeface="Times New Roman" pitchFamily="18" charset="0"/>
                <a:cs typeface="Times New Roman" pitchFamily="18" charset="0"/>
              </a:rPr>
              <a:t> ta </a:t>
            </a:r>
            <a:r>
              <a:rPr lang="en-US" sz="2400" b="1" dirty="0" err="1">
                <a:solidFill>
                  <a:srgbClr val="0000FF"/>
                </a:solidFill>
                <a:latin typeface="Times New Roman" pitchFamily="18" charset="0"/>
                <a:cs typeface="Times New Roman" pitchFamily="18" charset="0"/>
              </a:rPr>
              <a:t>thường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ghi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giá</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trị</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lớn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nhất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dụng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cụ</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này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thể</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được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Nếu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dùng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dụng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cụ</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này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để</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giá</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trị</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lớn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hơn</a:t>
            </a:r>
            <a:r>
              <a:rPr lang="en-US" sz="2400" b="1" dirty="0">
                <a:solidFill>
                  <a:srgbClr val="0000FF"/>
                </a:solidFill>
                <a:latin typeface="Times New Roman" pitchFamily="18" charset="0"/>
                <a:cs typeface="Times New Roman" pitchFamily="18" charset="0"/>
              </a:rPr>
              <a:t> GHĐ </a:t>
            </a:r>
            <a:r>
              <a:rPr lang="en-US" sz="2400" b="1" dirty="0" err="1">
                <a:solidFill>
                  <a:srgbClr val="0000FF"/>
                </a:solidFill>
                <a:latin typeface="Times New Roman" pitchFamily="18" charset="0"/>
                <a:cs typeface="Times New Roman" pitchFamily="18" charset="0"/>
              </a:rPr>
              <a:t>thì</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chúng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thể</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bị</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hỏng</a:t>
            </a:r>
            <a:r>
              <a:rPr lang="en-US" sz="2400" b="1" dirty="0">
                <a:solidFill>
                  <a:srgbClr val="0000FF"/>
                </a:solidFill>
                <a:latin typeface="Times New Roman" pitchFamily="18" charset="0"/>
                <a:cs typeface="Times New Roman" pitchFamily="18" charset="0"/>
              </a:rPr>
              <a:t>.</a:t>
            </a:r>
          </a:p>
          <a:p>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Lí</a:t>
            </a:r>
            <a:r>
              <a:rPr lang="en-US" sz="2400" b="1" dirty="0">
                <a:solidFill>
                  <a:srgbClr val="0000FF"/>
                </a:solidFill>
                <a:latin typeface="Times New Roman" pitchFamily="18" charset="0"/>
                <a:cs typeface="Times New Roman" pitchFamily="18" charset="0"/>
              </a:rPr>
              <a:t> do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khi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 </a:t>
            </a:r>
            <a:r>
              <a:rPr lang="en-US" sz="2400" b="1" dirty="0" err="1">
                <a:solidFill>
                  <a:srgbClr val="0000FF"/>
                </a:solidFill>
                <a:latin typeface="Times New Roman" pitchFamily="18" charset="0"/>
                <a:cs typeface="Times New Roman" pitchFamily="18" charset="0"/>
              </a:rPr>
              <a:t>bị</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quá</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thì</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không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thể</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được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hình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ban </a:t>
            </a:r>
            <a:r>
              <a:rPr lang="en-US" sz="2400" b="1" dirty="0" err="1">
                <a:solidFill>
                  <a:srgbClr val="0000FF"/>
                </a:solidFill>
                <a:latin typeface="Times New Roman" pitchFamily="18" charset="0"/>
                <a:cs typeface="Times New Roman" pitchFamily="18" charset="0"/>
              </a:rPr>
              <a:t>đầu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nghĩa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mất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tính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đàn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hồi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Trong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kĩ</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thuật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người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dùng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thuật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ngữ</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 </a:t>
            </a:r>
            <a:r>
              <a:rPr lang="en-US" sz="2400" b="1" dirty="0" err="1">
                <a:solidFill>
                  <a:srgbClr val="0000FF"/>
                </a:solidFill>
                <a:latin typeface="Times New Roman" pitchFamily="18" charset="0"/>
                <a:cs typeface="Times New Roman" pitchFamily="18" charset="0"/>
              </a:rPr>
              <a:t>bị</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mỏi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để</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chỉ</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tình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huống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này</a:t>
            </a:r>
            <a:r>
              <a:rPr lang="en-US" sz="2400" b="1" dirty="0">
                <a:solidFill>
                  <a:srgbClr val="0000FF"/>
                </a:solidFill>
                <a:latin typeface="Times New Roman" pitchFamily="18" charset="0"/>
                <a:cs typeface="Times New Roman" pitchFamily="18" charset="0"/>
              </a:rPr>
              <a:t>.</a:t>
            </a:r>
          </a:p>
        </p:txBody>
      </p:sp>
      <p:sp>
        <p:nvSpPr>
          <p:cNvPr id="13" name="TextBox 12"/>
          <p:cNvSpPr txBox="1"/>
          <p:nvPr/>
        </p:nvSpPr>
        <p:spPr>
          <a:xfrm>
            <a:off x="2286000" y="381000"/>
            <a:ext cx="28956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EM CÓ BIẾT?</a:t>
            </a:r>
          </a:p>
        </p:txBody>
      </p:sp>
      <p:sp>
        <p:nvSpPr>
          <p:cNvPr id="79874" name="AutoShape 2" descr="Ống nhòm hồng ngoại 2 mắt có ghi hình 4x50mm Equinox Z| ĐIỆN TỬ THÁI THẮ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9876" name="Picture 4" descr="Ống nhòm hồng ngoại 2 mắt có ghi hình 4x50mm Equinox Z| ĐIỆN TỬ THÁI THẮNG"/>
          <p:cNvPicPr>
            <a:picLocks noChangeAspect="1" noChangeArrowheads="1"/>
          </p:cNvPicPr>
          <p:nvPr/>
        </p:nvPicPr>
        <p:blipFill>
          <a:blip r:embed="rId3" cstate="print"/>
          <a:srcRect/>
          <a:stretch>
            <a:fillRect/>
          </a:stretch>
        </p:blipFill>
        <p:spPr bwMode="auto">
          <a:xfrm>
            <a:off x="685800" y="0"/>
            <a:ext cx="1600200" cy="12532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Lý thuyết Biến dạng của lò xo KHTN 6 Kết nối tri thức với cuộc sống | KHTN  lớp 6 - Kết nối tri thứ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228600" y="2590800"/>
            <a:ext cx="2209800" cy="1446550"/>
          </a:xfrm>
          <a:prstGeom prst="rect">
            <a:avLst/>
          </a:prstGeom>
          <a:solidFill>
            <a:srgbClr val="00A249"/>
          </a:solidFill>
        </p:spPr>
        <p:txBody>
          <a:bodyPr wrap="square" rtlCol="0">
            <a:spAutoFit/>
          </a:bodyPr>
          <a:lstStyle/>
          <a:p>
            <a:endParaRPr lang="en-US" sz="4400" b="1" dirty="0">
              <a:solidFill>
                <a:schemeClr val="bg1"/>
              </a:solidFill>
              <a:latin typeface="Arial" pitchFamily="34" charset="0"/>
              <a:cs typeface="Arial" pitchFamily="34" charset="0"/>
            </a:endParaRPr>
          </a:p>
          <a:p>
            <a:r>
              <a:rPr lang="en-US" sz="4400" b="1" dirty="0">
                <a:solidFill>
                  <a:schemeClr val="bg1"/>
                </a:solidFill>
                <a:latin typeface="Times New Roman" pitchFamily="18" charset="0"/>
                <a:cs typeface="Times New Roman" pitchFamily="18" charset="0"/>
              </a:rPr>
              <a:t>   </a:t>
            </a:r>
            <a:r>
              <a:rPr lang="en-US" sz="4400" b="1" dirty="0" err="1">
                <a:solidFill>
                  <a:schemeClr val="bg1"/>
                </a:solidFill>
                <a:latin typeface="Times New Roman" pitchFamily="18" charset="0"/>
                <a:cs typeface="Times New Roman" pitchFamily="18" charset="0"/>
              </a:rPr>
              <a:t>Biến</a:t>
            </a:r>
            <a:endParaRPr lang="en-US" sz="4400" b="1" dirty="0">
              <a:solidFill>
                <a:schemeClr val="bg1"/>
              </a:solidFill>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5535" y="685800"/>
            <a:ext cx="5829300" cy="584775"/>
          </a:xfrm>
          <a:prstGeom prst="rect">
            <a:avLst/>
          </a:prstGeom>
          <a:noFill/>
        </p:spPr>
        <p:txBody>
          <a:bodyPr wrap="square" rtlCol="0">
            <a:spAutoFit/>
          </a:bodyPr>
          <a:lstStyle/>
          <a:p>
            <a:r>
              <a:rPr lang="en-US" sz="3200" b="1" dirty="0">
                <a:solidFill>
                  <a:srgbClr val="0000FF"/>
                </a:solidFill>
                <a:latin typeface="Times New Roman" pitchFamily="18" charset="0"/>
                <a:cs typeface="Times New Roman" pitchFamily="18" charset="0"/>
              </a:rPr>
              <a:t>HƯỚNG DẪN HỌC Ở NHÀ</a:t>
            </a:r>
          </a:p>
        </p:txBody>
      </p:sp>
      <p:sp>
        <p:nvSpPr>
          <p:cNvPr id="6" name="TextBox 5"/>
          <p:cNvSpPr txBox="1"/>
          <p:nvPr/>
        </p:nvSpPr>
        <p:spPr>
          <a:xfrm>
            <a:off x="190500" y="1413063"/>
            <a:ext cx="8763000" cy="4031873"/>
          </a:xfrm>
          <a:prstGeom prst="rect">
            <a:avLst/>
          </a:prstGeom>
          <a:noFill/>
        </p:spPr>
        <p:txBody>
          <a:bodyPr wrap="square" rtlCol="0">
            <a:spAutoFit/>
          </a:bodyPr>
          <a:lstStyle/>
          <a:p>
            <a:pPr>
              <a:buFontTx/>
              <a:buChar char="-"/>
            </a:pPr>
            <a:r>
              <a:rPr lang="en-US" sz="2400" dirty="0">
                <a:solidFill>
                  <a:srgbClr val="FF0000"/>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Học</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bài</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theo</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nội</a:t>
            </a:r>
            <a:r>
              <a:rPr lang="en-US" sz="2800" b="1" dirty="0">
                <a:solidFill>
                  <a:srgbClr val="002611"/>
                </a:solidFill>
                <a:latin typeface="Times New Roman" pitchFamily="18" charset="0"/>
                <a:cs typeface="Times New Roman" pitchFamily="18" charset="0"/>
              </a:rPr>
              <a:t> dung </a:t>
            </a:r>
            <a:r>
              <a:rPr lang="en-US" sz="2800" b="1" dirty="0" err="1">
                <a:solidFill>
                  <a:srgbClr val="002611"/>
                </a:solidFill>
                <a:latin typeface="Times New Roman" pitchFamily="18" charset="0"/>
                <a:cs typeface="Times New Roman" pitchFamily="18" charset="0"/>
              </a:rPr>
              <a:t>bài</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ghi</a:t>
            </a:r>
            <a:endParaRPr lang="en-US" sz="2800" b="1" dirty="0">
              <a:solidFill>
                <a:srgbClr val="002611"/>
              </a:solidFill>
              <a:latin typeface="Times New Roman" pitchFamily="18" charset="0"/>
              <a:cs typeface="Times New Roman" pitchFamily="18" charset="0"/>
            </a:endParaRPr>
          </a:p>
          <a:p>
            <a:pPr>
              <a:buFontTx/>
              <a:buChar char="-"/>
            </a:pP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Trả</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lời</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câu</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hỏi</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sau</a:t>
            </a:r>
            <a:r>
              <a:rPr lang="en-US" sz="2800" b="1" dirty="0">
                <a:solidFill>
                  <a:srgbClr val="002611"/>
                </a:solidFill>
                <a:latin typeface="Times New Roman" pitchFamily="18" charset="0"/>
                <a:cs typeface="Times New Roman" pitchFamily="18" charset="0"/>
              </a:rPr>
              <a:t>: </a:t>
            </a:r>
          </a:p>
          <a:p>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lò</a:t>
            </a:r>
            <a:r>
              <a:rPr lang="en-US" sz="2800" b="1" dirty="0">
                <a:solidFill>
                  <a:srgbClr val="FF0000"/>
                </a:solidFill>
                <a:latin typeface="Times New Roman" pitchFamily="18" charset="0"/>
                <a:cs typeface="Times New Roman" pitchFamily="18" charset="0"/>
              </a:rPr>
              <a:t> xo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gì</a:t>
            </a:r>
            <a:r>
              <a:rPr lang="en-US" sz="2800" b="1" dirty="0">
                <a:solidFill>
                  <a:srgbClr val="FF0000"/>
                </a:solidFill>
                <a:latin typeface="Times New Roman" pitchFamily="18" charset="0"/>
                <a:cs typeface="Times New Roman" pitchFamily="18" charset="0"/>
              </a:rPr>
              <a:t>?</a:t>
            </a:r>
          </a:p>
          <a:p>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lò</a:t>
            </a:r>
            <a:r>
              <a:rPr lang="en-US" sz="2800" b="1" dirty="0">
                <a:solidFill>
                  <a:srgbClr val="FF0000"/>
                </a:solidFill>
                <a:latin typeface="Times New Roman" pitchFamily="18" charset="0"/>
                <a:cs typeface="Times New Roman" pitchFamily="18" charset="0"/>
              </a:rPr>
              <a:t> xo </a:t>
            </a:r>
            <a:r>
              <a:rPr lang="en-US" sz="2800" b="1" dirty="0" err="1">
                <a:solidFill>
                  <a:srgbClr val="FF0000"/>
                </a:solidFill>
                <a:latin typeface="Times New Roman" pitchFamily="18" charset="0"/>
                <a:cs typeface="Times New Roman" pitchFamily="18" charset="0"/>
              </a:rPr>
              <a:t>được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định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như</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thế</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a:t>
            </a:r>
          </a:p>
          <a:p>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Đặc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điểm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lò</a:t>
            </a:r>
            <a:r>
              <a:rPr lang="en-US" sz="2800" b="1" dirty="0">
                <a:solidFill>
                  <a:srgbClr val="FF0000"/>
                </a:solidFill>
                <a:latin typeface="Times New Roman" pitchFamily="18" charset="0"/>
                <a:cs typeface="Times New Roman" pitchFamily="18" charset="0"/>
              </a:rPr>
              <a:t> xo.</a:t>
            </a:r>
          </a:p>
          <a:p>
            <a:pPr marL="457200" indent="-457200">
              <a:buFontTx/>
              <a:buChar char="-"/>
            </a:pPr>
            <a:r>
              <a:rPr lang="en-US" sz="2800" b="1" dirty="0" err="1">
                <a:solidFill>
                  <a:srgbClr val="002611"/>
                </a:solidFill>
                <a:latin typeface="Times New Roman" pitchFamily="18" charset="0"/>
                <a:cs typeface="Times New Roman" pitchFamily="18" charset="0"/>
              </a:rPr>
              <a:t>Đọc</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trước</a:t>
            </a:r>
            <a:r>
              <a:rPr lang="en-US" sz="2800" b="1" dirty="0">
                <a:solidFill>
                  <a:srgbClr val="002611"/>
                </a:solidFill>
                <a:latin typeface="Times New Roman" pitchFamily="18" charset="0"/>
                <a:cs typeface="Times New Roman" pitchFamily="18" charset="0"/>
              </a:rPr>
              <a:t> </a:t>
            </a:r>
            <a:r>
              <a:rPr lang="en-US" sz="2800" b="1" dirty="0" err="1">
                <a:solidFill>
                  <a:srgbClr val="002611"/>
                </a:solidFill>
                <a:latin typeface="Times New Roman" pitchFamily="18" charset="0"/>
                <a:cs typeface="Times New Roman" pitchFamily="18" charset="0"/>
              </a:rPr>
              <a:t>bài</a:t>
            </a:r>
            <a:r>
              <a:rPr lang="en-US" sz="2800" b="1" dirty="0">
                <a:solidFill>
                  <a:srgbClr val="002611"/>
                </a:solidFill>
                <a:latin typeface="Times New Roman" pitchFamily="18" charset="0"/>
                <a:cs typeface="Times New Roman" pitchFamily="18" charset="0"/>
              </a:rPr>
              <a:t> 43: TRỌNG LƯỢNG, LỰC HẤP DẪN</a:t>
            </a:r>
          </a:p>
          <a:p>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Truyện</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Niu-Tơn</a:t>
            </a:r>
            <a:endParaRPr lang="en-US" sz="2800" b="1" dirty="0">
              <a:solidFill>
                <a:srgbClr val="FF0000"/>
              </a:solidFill>
              <a:latin typeface="Times New Roman" pitchFamily="18" charset="0"/>
              <a:cs typeface="Times New Roman" pitchFamily="18" charset="0"/>
            </a:endParaRPr>
          </a:p>
          <a:p>
            <a:endParaRPr lang="en-US" sz="3200" b="1" dirty="0">
              <a:solidFill>
                <a:srgbClr val="FF0000"/>
              </a:solidFill>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990600"/>
            <a:ext cx="8229600" cy="3048000"/>
          </a:xfrm>
        </p:spPr>
        <p:txBody>
          <a:bodyPr>
            <a:normAutofit fontScale="55000" lnSpcReduction="20000"/>
          </a:bodyPr>
          <a:lstStyle/>
          <a:p>
            <a:pPr algn="just"/>
            <a:r>
              <a:rPr lang="en-US" b="1" err="1"/>
              <a:t>Chuyện</a:t>
            </a:r>
            <a:r>
              <a:rPr lang="en-US" b="1"/>
              <a:t> </a:t>
            </a:r>
            <a:r>
              <a:rPr lang="en-US" b="1" err="1"/>
              <a:t>về</a:t>
            </a:r>
            <a:r>
              <a:rPr lang="en-US" b="1"/>
              <a:t> </a:t>
            </a:r>
            <a:r>
              <a:rPr lang="en-US" b="1" err="1"/>
              <a:t>quả</a:t>
            </a:r>
            <a:r>
              <a:rPr lang="en-US" b="1"/>
              <a:t> </a:t>
            </a:r>
            <a:r>
              <a:rPr lang="en-US" b="1" err="1"/>
              <a:t>táo</a:t>
            </a:r>
            <a:r>
              <a:rPr lang="en-US" b="1"/>
              <a:t> </a:t>
            </a:r>
            <a:r>
              <a:rPr lang="en-US" b="1" err="1"/>
              <a:t>chín</a:t>
            </a:r>
            <a:endParaRPr lang="en-US" b="1"/>
          </a:p>
          <a:p>
            <a:pPr algn="just"/>
            <a:r>
              <a:rPr lang="en-US"/>
              <a:t>	</a:t>
            </a:r>
            <a:r>
              <a:rPr lang="vi-VN"/>
              <a:t>Đây là câu chuyện thú vị và đầy ý nghĩa về nhà khoa học vĩ đại Newton.</a:t>
            </a:r>
          </a:p>
          <a:p>
            <a:pPr algn="just"/>
            <a:r>
              <a:rPr lang="en-US"/>
              <a:t>	</a:t>
            </a:r>
            <a:r>
              <a:rPr lang="vi-VN"/>
              <a:t>Vào một ngày mùa thu, Newton ngồi trên chiếc ghế trong vườn hoa đọc sách, bỗng nhiên một quả táo từ cây rơi xuống </a:t>
            </a:r>
            <a:r>
              <a:rPr lang="vi-VN" b="1"/>
              <a:t>“bịch”</a:t>
            </a:r>
            <a:r>
              <a:rPr lang="vi-VN"/>
              <a:t> một tiếng trúng đầu Newton. Ông xoa đầu, nhìn quả táo chín lăn xuống vũng bùn. Quả táo đã cho ông một gợi ý làm ông nghĩ miên man.</a:t>
            </a:r>
          </a:p>
          <a:p>
            <a:pPr algn="just"/>
            <a:r>
              <a:rPr lang="en-US" i="1"/>
              <a:t>	</a:t>
            </a:r>
            <a:r>
              <a:rPr lang="vi-VN" i="1"/>
              <a:t>Quả táo chín rồi, tại sao lại rơi xuống đất? Tài vì gió thổi chăng? Không phải, khoảng không rộng mênh mông, tại sao lại phải rơi xuống mà không bay lên trời? Như vậy trái đất có cái gì hút nó sao? Mọi vật trên trái đất đều có sức nặng, hòn đã ném đi rốt cuộc lại rơi xuống đất, trọng lượng của mọi vật có phải là kết quả của lực hút trái đất không?</a:t>
            </a:r>
            <a:endParaRPr lang="vi-VN"/>
          </a:p>
          <a:p>
            <a:pPr algn="just"/>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996574"/>
            <a:ext cx="2895600" cy="2251826"/>
          </a:xfrm>
          <a:prstGeom prst="rect">
            <a:avLst/>
          </a:prstGeom>
          <a:ln/>
        </p:spPr>
        <p:style>
          <a:lnRef idx="2">
            <a:schemeClr val="accent4"/>
          </a:lnRef>
          <a:fillRef idx="1">
            <a:schemeClr val="lt1"/>
          </a:fillRef>
          <a:effectRef idx="0">
            <a:schemeClr val="accent4"/>
          </a:effectRef>
          <a:fontRef idx="minor">
            <a:schemeClr val="dk1"/>
          </a:fontRef>
        </p:style>
      </p:pic>
      <p:sp>
        <p:nvSpPr>
          <p:cNvPr id="6" name="Subtitle 1"/>
          <p:cNvSpPr txBox="1">
            <a:spLocks/>
          </p:cNvSpPr>
          <p:nvPr/>
        </p:nvSpPr>
        <p:spPr>
          <a:xfrm>
            <a:off x="3505200" y="3994265"/>
            <a:ext cx="4648200" cy="225413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t>- Những câu hỏi trên của Niu – tơn được gọi chung là gì?</a:t>
            </a:r>
          </a:p>
          <a:p>
            <a:pPr algn="l"/>
            <a:r>
              <a:rPr lang="en-US"/>
              <a:t>- Theo em, Niu – tơn đã làm gì để trả lời những câu hỏi của mình</a:t>
            </a:r>
          </a:p>
          <a:p>
            <a:pPr algn="l"/>
            <a:r>
              <a:rPr lang="en-US"/>
              <a:t>- Câu chuyện quả táo rơi đã giúp Niu – tơn phát hiện ra điều gì</a:t>
            </a:r>
          </a:p>
        </p:txBody>
      </p:sp>
    </p:spTree>
    <p:extLst>
      <p:ext uri="{BB962C8B-B14F-4D97-AF65-F5344CB8AC3E}">
        <p14:creationId xmlns:p14="http://schemas.microsoft.com/office/powerpoint/2010/main" val="114251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009A8909-5CDC-4189-886C-FF23129A36BC}"/>
              </a:ext>
            </a:extLst>
          </p:cNvPr>
          <p:cNvSpPr>
            <a:spLocks noGrp="1"/>
          </p:cNvSpPr>
          <p:nvPr>
            <p:ph type="ctrTitle"/>
          </p:nvPr>
        </p:nvSpPr>
        <p:spPr>
          <a:xfrm>
            <a:off x="1143000" y="1427560"/>
            <a:ext cx="6858000" cy="1013222"/>
          </a:xfrm>
        </p:spPr>
        <p:txBody>
          <a:bodyPr/>
          <a:lstStyle/>
          <a:p>
            <a:r>
              <a:rPr lang="en-US" altLang="en-US" sz="4950" b="1" dirty="0">
                <a:solidFill>
                  <a:srgbClr val="FF0000"/>
                </a:solidFill>
                <a:latin typeface="Times New Roman" panose="02020603050405020304" pitchFamily="18" charset="0"/>
                <a:cs typeface="Times New Roman" panose="02020603050405020304" pitchFamily="18" charset="0"/>
              </a:rPr>
              <a:t>TIẾT 105.BÀI 42</a:t>
            </a:r>
          </a:p>
        </p:txBody>
      </p:sp>
      <p:sp>
        <p:nvSpPr>
          <p:cNvPr id="2051" name="Subtitle 2">
            <a:extLst>
              <a:ext uri="{FF2B5EF4-FFF2-40B4-BE49-F238E27FC236}">
                <a16:creationId xmlns:a16="http://schemas.microsoft.com/office/drawing/2014/main" id="{C873B50E-2B03-40AD-BD04-CAE9B8D25DCB}"/>
              </a:ext>
            </a:extLst>
          </p:cNvPr>
          <p:cNvSpPr>
            <a:spLocks noGrp="1"/>
          </p:cNvSpPr>
          <p:nvPr>
            <p:ph type="subTitle" idx="1"/>
          </p:nvPr>
        </p:nvSpPr>
        <p:spPr>
          <a:xfrm>
            <a:off x="1143000" y="2921794"/>
            <a:ext cx="6858000" cy="1241822"/>
          </a:xfrm>
        </p:spPr>
        <p:txBody>
          <a:bodyPr/>
          <a:lstStyle/>
          <a:p>
            <a:r>
              <a:rPr lang="en-US" altLang="en-US" sz="4500" b="1">
                <a:solidFill>
                  <a:srgbClr val="0070C0"/>
                </a:solidFill>
                <a:latin typeface="Times New Roman" panose="02020603050405020304" pitchFamily="18" charset="0"/>
                <a:cs typeface="Times New Roman" panose="02020603050405020304" pitchFamily="18" charset="0"/>
              </a:rPr>
              <a:t>BIẾN DẠNG CỦA LÒ XO</a:t>
            </a:r>
          </a:p>
        </p:txBody>
      </p:sp>
    </p:spTree>
    <p:extLst>
      <p:ext uri="{BB962C8B-B14F-4D97-AF65-F5344CB8AC3E}">
        <p14:creationId xmlns:p14="http://schemas.microsoft.com/office/powerpoint/2010/main" val="1916427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 y="1043396"/>
            <a:ext cx="4011034" cy="415498"/>
          </a:xfrm>
          <a:prstGeom prst="rect">
            <a:avLst/>
          </a:prstGeom>
          <a:noFill/>
        </p:spPr>
        <p:txBody>
          <a:bodyPr wrap="none" rtlCol="0">
            <a:spAutoFit/>
          </a:bodyPr>
          <a:lstStyle/>
          <a:p>
            <a:r>
              <a:rPr lang="en-US" sz="2100" b="1" dirty="0">
                <a:solidFill>
                  <a:srgbClr val="FF0000"/>
                </a:solidFill>
                <a:latin typeface="Times New Roman" panose="02020603050405020304" pitchFamily="18" charset="0"/>
                <a:cs typeface="Times New Roman" panose="02020603050405020304" pitchFamily="18" charset="0"/>
              </a:rPr>
              <a:t>I. </a:t>
            </a:r>
            <a:r>
              <a:rPr lang="en-US" sz="2100" b="1" dirty="0" err="1">
                <a:solidFill>
                  <a:srgbClr val="FF0000"/>
                </a:solidFill>
                <a:latin typeface="Times New Roman" panose="02020603050405020304" pitchFamily="18" charset="0"/>
                <a:cs typeface="Times New Roman" panose="02020603050405020304" pitchFamily="18" charset="0"/>
              </a:rPr>
              <a:t>Hiện</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tượng</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biến</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dạng</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của</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lò</a:t>
            </a:r>
            <a:r>
              <a:rPr lang="en-US" sz="2100" b="1" dirty="0">
                <a:solidFill>
                  <a:srgbClr val="FF0000"/>
                </a:solidFill>
                <a:latin typeface="Times New Roman" panose="02020603050405020304" pitchFamily="18" charset="0"/>
                <a:cs typeface="Times New Roman" panose="02020603050405020304" pitchFamily="18" charset="0"/>
              </a:rPr>
              <a:t> xo</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342158" y="1755166"/>
            <a:ext cx="3011315" cy="3180521"/>
          </a:xfrm>
          <a:prstGeom prst="rect">
            <a:avLst/>
          </a:prstGeom>
        </p:spPr>
      </p:pic>
      <p:sp>
        <p:nvSpPr>
          <p:cNvPr id="6" name="TextBox 5">
            <a:extLst>
              <a:ext uri="{FF2B5EF4-FFF2-40B4-BE49-F238E27FC236}">
                <a16:creationId xmlns:a16="http://schemas.microsoft.com/office/drawing/2014/main" id="{8FF15727-F7FA-459C-BA42-1F141B794112}"/>
              </a:ext>
            </a:extLst>
          </p:cNvPr>
          <p:cNvSpPr txBox="1"/>
          <p:nvPr/>
        </p:nvSpPr>
        <p:spPr>
          <a:xfrm>
            <a:off x="1784073" y="4028891"/>
            <a:ext cx="725557" cy="369332"/>
          </a:xfrm>
          <a:prstGeom prst="rect">
            <a:avLst/>
          </a:prstGeom>
          <a:noFill/>
        </p:spPr>
        <p:txBody>
          <a:bodyPr wrap="square" rtlCol="0">
            <a:spAutoFit/>
          </a:bodyPr>
          <a:lstStyle/>
          <a:p>
            <a:r>
              <a:rPr lang="en-US" b="1" dirty="0">
                <a:solidFill>
                  <a:srgbClr val="FF0000"/>
                </a:solidFill>
              </a:rPr>
              <a:t>c</a:t>
            </a:r>
          </a:p>
        </p:txBody>
      </p:sp>
      <p:sp>
        <p:nvSpPr>
          <p:cNvPr id="7" name="TextBox 6">
            <a:extLst>
              <a:ext uri="{FF2B5EF4-FFF2-40B4-BE49-F238E27FC236}">
                <a16:creationId xmlns:a16="http://schemas.microsoft.com/office/drawing/2014/main" id="{345B938F-CA4E-48E7-8AA4-36358F619ECA}"/>
              </a:ext>
            </a:extLst>
          </p:cNvPr>
          <p:cNvSpPr txBox="1"/>
          <p:nvPr/>
        </p:nvSpPr>
        <p:spPr>
          <a:xfrm>
            <a:off x="1658036" y="3122012"/>
            <a:ext cx="725557" cy="369332"/>
          </a:xfrm>
          <a:prstGeom prst="rect">
            <a:avLst/>
          </a:prstGeom>
          <a:noFill/>
        </p:spPr>
        <p:txBody>
          <a:bodyPr wrap="square" rtlCol="0">
            <a:spAutoFit/>
          </a:bodyPr>
          <a:lstStyle/>
          <a:p>
            <a:r>
              <a:rPr lang="en-US" b="1" dirty="0">
                <a:solidFill>
                  <a:srgbClr val="FF0000"/>
                </a:solidFill>
              </a:rPr>
              <a:t>b</a:t>
            </a:r>
          </a:p>
        </p:txBody>
      </p:sp>
      <p:sp>
        <p:nvSpPr>
          <p:cNvPr id="8" name="TextBox 7">
            <a:extLst>
              <a:ext uri="{FF2B5EF4-FFF2-40B4-BE49-F238E27FC236}">
                <a16:creationId xmlns:a16="http://schemas.microsoft.com/office/drawing/2014/main" id="{AC45799F-7536-47DC-AD15-524BAC0381F5}"/>
              </a:ext>
            </a:extLst>
          </p:cNvPr>
          <p:cNvSpPr txBox="1"/>
          <p:nvPr/>
        </p:nvSpPr>
        <p:spPr>
          <a:xfrm>
            <a:off x="1658036" y="2417802"/>
            <a:ext cx="725557" cy="369332"/>
          </a:xfrm>
          <a:prstGeom prst="rect">
            <a:avLst/>
          </a:prstGeom>
          <a:noFill/>
        </p:spPr>
        <p:txBody>
          <a:bodyPr wrap="square" rtlCol="0">
            <a:spAutoFit/>
          </a:bodyPr>
          <a:lstStyle/>
          <a:p>
            <a:r>
              <a:rPr lang="en-US" b="1" dirty="0">
                <a:solidFill>
                  <a:srgbClr val="FF0000"/>
                </a:solidFill>
              </a:rPr>
              <a:t>a</a:t>
            </a:r>
          </a:p>
        </p:txBody>
      </p:sp>
    </p:spTree>
    <p:extLst>
      <p:ext uri="{BB962C8B-B14F-4D97-AF65-F5344CB8AC3E}">
        <p14:creationId xmlns:p14="http://schemas.microsoft.com/office/powerpoint/2010/main" val="15334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C39778-6333-405F-994C-8D37D5D596BA}"/>
              </a:ext>
            </a:extLst>
          </p:cNvPr>
          <p:cNvSpPr>
            <a:spLocks noGrp="1"/>
          </p:cNvSpPr>
          <p:nvPr>
            <p:ph idx="1"/>
          </p:nvPr>
        </p:nvSpPr>
        <p:spPr>
          <a:xfrm>
            <a:off x="2782491" y="1719263"/>
            <a:ext cx="6024563" cy="3584972"/>
          </a:xfrm>
        </p:spPr>
        <p:txBody>
          <a:bodyPr/>
          <a:lstStyle/>
          <a:p>
            <a:pPr marL="0" indent="0" algn="just">
              <a:buNone/>
            </a:pPr>
            <a:r>
              <a:rPr lang="en-US" altLang="en-US" sz="2400" b="1" dirty="0">
                <a:solidFill>
                  <a:srgbClr val="FF0000"/>
                </a:solidFill>
                <a:latin typeface="Times New Roman" panose="02020603050405020304" pitchFamily="18" charset="0"/>
                <a:cs typeface="Times New Roman" panose="02020603050405020304" pitchFamily="18" charset="0"/>
              </a:rPr>
              <a:t>C1: </a:t>
            </a:r>
            <a:r>
              <a:rPr lang="en-US" altLang="en-US" sz="2400" dirty="0" err="1">
                <a:latin typeface="Times New Roman" panose="02020603050405020304" pitchFamily="18" charset="0"/>
                <a:cs typeface="Times New Roman" panose="02020603050405020304" pitchFamily="18" charset="0"/>
              </a:rPr>
              <a:t>Thế</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lò</a:t>
            </a:r>
            <a:r>
              <a:rPr lang="en-US" altLang="en-US" sz="2400" dirty="0">
                <a:latin typeface="Times New Roman" panose="02020603050405020304" pitchFamily="18" charset="0"/>
                <a:cs typeface="Times New Roman" panose="02020603050405020304" pitchFamily="18" charset="0"/>
              </a:rPr>
              <a:t> xo?</a:t>
            </a:r>
            <a:endParaRPr lang="en-US" altLang="en-US" sz="2400"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altLang="en-US" sz="2400" b="1" dirty="0">
                <a:solidFill>
                  <a:srgbClr val="FF0000"/>
                </a:solidFill>
                <a:latin typeface="Times New Roman" panose="02020603050405020304" pitchFamily="18" charset="0"/>
                <a:cs typeface="Times New Roman" panose="02020603050405020304" pitchFamily="18" charset="0"/>
              </a:rPr>
              <a:t>C2: </a:t>
            </a:r>
            <a:r>
              <a:rPr lang="en-US" altLang="en-US" sz="2400" dirty="0" err="1">
                <a:latin typeface="Times New Roman" panose="02020603050405020304" pitchFamily="18" charset="0"/>
                <a:cs typeface="Times New Roman" panose="02020603050405020304" pitchFamily="18" charset="0"/>
              </a:rPr>
              <a:t>Kể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lò</a:t>
            </a:r>
            <a:r>
              <a:rPr lang="en-US" altLang="en-US" sz="2400" dirty="0">
                <a:latin typeface="Times New Roman" panose="02020603050405020304" pitchFamily="18" charset="0"/>
                <a:cs typeface="Times New Roman" panose="02020603050405020304" pitchFamily="18" charset="0"/>
              </a:rPr>
              <a:t> xo </a:t>
            </a:r>
            <a:r>
              <a:rPr lang="en-US" altLang="en-US" sz="2400" dirty="0" err="1">
                <a:latin typeface="Times New Roman" panose="02020603050405020304" pitchFamily="18" charset="0"/>
                <a:cs typeface="Times New Roman" panose="02020603050405020304" pitchFamily="18" charset="0"/>
              </a:rPr>
              <a:t>mà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a:t>
            </a:r>
            <a:endParaRPr lang="en-US" altLang="en-US" sz="2400"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altLang="en-US" sz="2400" b="1" dirty="0">
                <a:solidFill>
                  <a:srgbClr val="FF0000"/>
                </a:solidFill>
                <a:latin typeface="Times New Roman" panose="02020603050405020304" pitchFamily="18" charset="0"/>
                <a:cs typeface="Times New Roman" panose="02020603050405020304" pitchFamily="18" charset="0"/>
              </a:rPr>
              <a:t>C3:</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thực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tế</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lò</a:t>
            </a:r>
            <a:r>
              <a:rPr lang="en-US" altLang="en-US" sz="2400" dirty="0">
                <a:latin typeface="Times New Roman" panose="02020603050405020304" pitchFamily="18" charset="0"/>
                <a:cs typeface="Times New Roman" panose="02020603050405020304" pitchFamily="18" charset="0"/>
              </a:rPr>
              <a:t> xo </a:t>
            </a:r>
            <a:r>
              <a:rPr lang="en-US" altLang="en-US" sz="2400" dirty="0" err="1">
                <a:latin typeface="Times New Roman" panose="02020603050405020304" pitchFamily="18" charset="0"/>
                <a:cs typeface="Times New Roman" panose="02020603050405020304" pitchFamily="18" charset="0"/>
              </a:rPr>
              <a:t>thường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chế</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liệu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lò</a:t>
            </a:r>
            <a:r>
              <a:rPr lang="en-US" altLang="en-US" sz="2400" dirty="0">
                <a:latin typeface="Times New Roman" panose="02020603050405020304" pitchFamily="18" charset="0"/>
                <a:cs typeface="Times New Roman" panose="02020603050405020304" pitchFamily="18" charset="0"/>
              </a:rPr>
              <a:t> xo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dụng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dụng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cụ</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máy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móc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nào</a:t>
            </a:r>
            <a:r>
              <a:rPr lang="en-US" altLang="en-US" sz="2400" dirty="0">
                <a:latin typeface="Times New Roman" panose="02020603050405020304" pitchFamily="18" charset="0"/>
                <a:cs typeface="Times New Roman" panose="02020603050405020304" pitchFamily="18" charset="0"/>
              </a:rPr>
              <a:t>?</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EB4ED28-CB64-40C0-8DEA-D8980438142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553" y="1719262"/>
            <a:ext cx="2224088"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Digit 180">
            <a:extLst>
              <a:ext uri="{FF2B5EF4-FFF2-40B4-BE49-F238E27FC236}">
                <a16:creationId xmlns:a16="http://schemas.microsoft.com/office/drawing/2014/main" id="{558E3017-5718-4992-9546-61FBDCEAEA2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4553" y="3943350"/>
            <a:ext cx="2146697" cy="99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560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2" presetClass="entr" presetSubtype="4"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05216F-331C-48A7-AF64-E0BC037321C1}"/>
              </a:ext>
            </a:extLst>
          </p:cNvPr>
          <p:cNvSpPr>
            <a:spLocks noGrp="1"/>
          </p:cNvSpPr>
          <p:nvPr>
            <p:ph idx="1"/>
          </p:nvPr>
        </p:nvSpPr>
        <p:spPr>
          <a:xfrm>
            <a:off x="471488" y="2080022"/>
            <a:ext cx="7886700" cy="3009900"/>
          </a:xfrm>
        </p:spPr>
        <p:txBody>
          <a:bodyPr rtlCol="0">
            <a:normAutofit/>
          </a:bodyPr>
          <a:lstStyle/>
          <a:p>
            <a:pPr marL="0" indent="0" algn="just">
              <a:buNone/>
              <a:defRPr/>
            </a:pP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cs typeface="Times New Roman" panose="02020603050405020304" pitchFamily="18" charset="0"/>
              </a:rPr>
              <a:t>:</a:t>
            </a:r>
          </a:p>
          <a:p>
            <a:pPr algn="just">
              <a:buFontTx/>
              <a:buChar char="-"/>
              <a:defRPr/>
            </a:pPr>
            <a:r>
              <a:rPr lang="en-US" sz="2400" dirty="0">
                <a:latin typeface="Times New Roman" panose="02020603050405020304" pitchFamily="18" charset="0"/>
                <a:cs typeface="Times New Roman" panose="02020603050405020304" pitchFamily="18" charset="0"/>
              </a:rPr>
              <a:t>Khi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a:t>
            </a:r>
            <a:r>
              <a:rPr lang="en-US" sz="2400" dirty="0">
                <a:latin typeface="Times New Roman" panose="02020603050405020304" pitchFamily="18" charset="0"/>
                <a:cs typeface="Times New Roman" panose="02020603050405020304" pitchFamily="18" charset="0"/>
              </a:rPr>
              <a:t> xo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lo xo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Khi </a:t>
            </a:r>
            <a:r>
              <a:rPr lang="en-US" sz="2400" dirty="0" err="1">
                <a:latin typeface="Times New Roman" panose="02020603050405020304" pitchFamily="18" charset="0"/>
                <a:cs typeface="Times New Roman" panose="02020603050405020304" pitchFamily="18" charset="0"/>
              </a:rPr>
              <a:t>thôi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a:t>
            </a:r>
            <a:r>
              <a:rPr lang="en-US" sz="2400" dirty="0">
                <a:latin typeface="Times New Roman" panose="02020603050405020304" pitchFamily="18" charset="0"/>
                <a:cs typeface="Times New Roman" panose="02020603050405020304" pitchFamily="18" charset="0"/>
              </a:rPr>
              <a:t> xo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p>
          <a:p>
            <a:pPr marL="0" indent="0" algn="just">
              <a:buNone/>
              <a:defRPr/>
            </a:pP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=&gt; </a:t>
            </a:r>
            <a:r>
              <a:rPr lang="en-US" sz="2400" dirty="0" err="1">
                <a:solidFill>
                  <a:srgbClr val="FF0000"/>
                </a:solidFill>
                <a:latin typeface="Times New Roman" panose="02020603050405020304" pitchFamily="18" charset="0"/>
                <a:cs typeface="Times New Roman" panose="02020603050405020304" pitchFamily="18" charset="0"/>
              </a:rPr>
              <a:t>biến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lò</a:t>
            </a:r>
            <a:r>
              <a:rPr lang="en-US" sz="2400" dirty="0">
                <a:solidFill>
                  <a:srgbClr val="FF0000"/>
                </a:solidFill>
                <a:latin typeface="Times New Roman" panose="02020603050405020304" pitchFamily="18" charset="0"/>
                <a:cs typeface="Times New Roman" panose="02020603050405020304" pitchFamily="18" charset="0"/>
              </a:rPr>
              <a:t> xo</a:t>
            </a:r>
          </a:p>
          <a:p>
            <a:pPr marL="0" indent="0" algn="just">
              <a:buNone/>
              <a:defRP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7324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G030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481" y="3486150"/>
            <a:ext cx="221587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IMG030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060" y="1143000"/>
            <a:ext cx="221587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IMG0307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060" y="1085850"/>
            <a:ext cx="2101749"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IMG028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8060" y="3429000"/>
            <a:ext cx="2101749"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1459706" y="2914651"/>
            <a:ext cx="2499275" cy="461665"/>
          </a:xfrm>
          <a:prstGeom prst="rect">
            <a:avLst/>
          </a:prstGeom>
          <a:noFill/>
          <a:ln>
            <a:noFill/>
          </a:ln>
          <a:effectLst/>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solidFill>
                  <a:srgbClr val="990033"/>
                </a:solidFill>
                <a:cs typeface="Times New Roman" panose="02020603050405020304" pitchFamily="18" charset="0"/>
              </a:rPr>
              <a:t>Cầu</a:t>
            </a:r>
            <a:r>
              <a:rPr lang="en-US" altLang="en-US" b="1" dirty="0">
                <a:solidFill>
                  <a:srgbClr val="990033"/>
                </a:solidFill>
                <a:cs typeface="Times New Roman" panose="02020603050405020304" pitchFamily="18" charset="0"/>
              </a:rPr>
              <a:t> </a:t>
            </a:r>
            <a:r>
              <a:rPr lang="en-US" altLang="en-US" b="1" dirty="0" err="1">
                <a:solidFill>
                  <a:srgbClr val="990033"/>
                </a:solidFill>
                <a:cs typeface="Times New Roman" panose="02020603050405020304" pitchFamily="18" charset="0"/>
              </a:rPr>
              <a:t>bập</a:t>
            </a:r>
            <a:r>
              <a:rPr lang="en-US" altLang="en-US" b="1" dirty="0">
                <a:solidFill>
                  <a:srgbClr val="990033"/>
                </a:solidFill>
                <a:cs typeface="Times New Roman" panose="02020603050405020304" pitchFamily="18" charset="0"/>
              </a:rPr>
              <a:t> </a:t>
            </a:r>
            <a:r>
              <a:rPr lang="en-US" altLang="en-US" b="1" dirty="0" err="1">
                <a:solidFill>
                  <a:srgbClr val="990033"/>
                </a:solidFill>
                <a:cs typeface="Times New Roman" panose="02020603050405020304" pitchFamily="18" charset="0"/>
              </a:rPr>
              <a:t>bênh</a:t>
            </a:r>
            <a:endParaRPr lang="en-US" altLang="en-US" b="1" dirty="0">
              <a:solidFill>
                <a:srgbClr val="990033"/>
              </a:solidFill>
              <a:cs typeface="Times New Roman" panose="02020603050405020304" pitchFamily="18" charset="0"/>
            </a:endParaRPr>
          </a:p>
        </p:txBody>
      </p:sp>
      <p:sp>
        <p:nvSpPr>
          <p:cNvPr id="16391" name="Text Box 7"/>
          <p:cNvSpPr txBox="1">
            <a:spLocks noChangeArrowheads="1"/>
          </p:cNvSpPr>
          <p:nvPr/>
        </p:nvSpPr>
        <p:spPr bwMode="auto">
          <a:xfrm>
            <a:off x="1776412" y="5372101"/>
            <a:ext cx="2465751" cy="461665"/>
          </a:xfrm>
          <a:prstGeom prst="rect">
            <a:avLst/>
          </a:prstGeom>
          <a:noFill/>
          <a:ln>
            <a:noFill/>
          </a:ln>
          <a:effectLst/>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solidFill>
                  <a:srgbClr val="990033"/>
                </a:solidFill>
                <a:cs typeface="Times New Roman" panose="02020603050405020304" pitchFamily="18" charset="0"/>
              </a:rPr>
              <a:t>Giam</a:t>
            </a:r>
            <a:r>
              <a:rPr lang="en-US" altLang="en-US" b="1" dirty="0">
                <a:solidFill>
                  <a:srgbClr val="990033"/>
                </a:solidFill>
                <a:cs typeface="Times New Roman" panose="02020603050405020304" pitchFamily="18" charset="0"/>
              </a:rPr>
              <a:t> </a:t>
            </a:r>
            <a:r>
              <a:rPr lang="en-US" altLang="en-US" b="1" dirty="0" err="1">
                <a:solidFill>
                  <a:srgbClr val="990033"/>
                </a:solidFill>
                <a:cs typeface="Times New Roman" panose="02020603050405020304" pitchFamily="18" charset="0"/>
              </a:rPr>
              <a:t>sóc</a:t>
            </a:r>
            <a:r>
              <a:rPr lang="en-US" altLang="en-US" b="1" dirty="0">
                <a:solidFill>
                  <a:srgbClr val="990033"/>
                </a:solidFill>
                <a:cs typeface="Times New Roman" panose="02020603050405020304" pitchFamily="18" charset="0"/>
              </a:rPr>
              <a:t> </a:t>
            </a:r>
            <a:r>
              <a:rPr lang="en-US" altLang="en-US" b="1" dirty="0" err="1">
                <a:solidFill>
                  <a:srgbClr val="990033"/>
                </a:solidFill>
                <a:cs typeface="Times New Roman" panose="02020603050405020304" pitchFamily="18" charset="0"/>
              </a:rPr>
              <a:t>xe</a:t>
            </a:r>
            <a:r>
              <a:rPr lang="en-US" altLang="en-US" b="1" dirty="0">
                <a:solidFill>
                  <a:srgbClr val="990033"/>
                </a:solidFill>
                <a:cs typeface="Times New Roman" panose="02020603050405020304" pitchFamily="18" charset="0"/>
              </a:rPr>
              <a:t> </a:t>
            </a:r>
            <a:r>
              <a:rPr lang="en-US" altLang="en-US" b="1" dirty="0" err="1">
                <a:solidFill>
                  <a:srgbClr val="990033"/>
                </a:solidFill>
                <a:cs typeface="Times New Roman" panose="02020603050405020304" pitchFamily="18" charset="0"/>
              </a:rPr>
              <a:t>máy</a:t>
            </a:r>
            <a:endParaRPr lang="en-US" altLang="en-US" b="1" dirty="0">
              <a:solidFill>
                <a:srgbClr val="990033"/>
              </a:solidFill>
              <a:cs typeface="Times New Roman" panose="02020603050405020304" pitchFamily="18" charset="0"/>
            </a:endParaRPr>
          </a:p>
        </p:txBody>
      </p:sp>
      <p:sp>
        <p:nvSpPr>
          <p:cNvPr id="16392" name="Text Box 8"/>
          <p:cNvSpPr txBox="1">
            <a:spLocks noChangeArrowheads="1"/>
          </p:cNvSpPr>
          <p:nvPr/>
        </p:nvSpPr>
        <p:spPr bwMode="auto">
          <a:xfrm>
            <a:off x="5310188" y="5372101"/>
            <a:ext cx="2374007" cy="461665"/>
          </a:xfrm>
          <a:prstGeom prst="rect">
            <a:avLst/>
          </a:prstGeom>
          <a:noFill/>
          <a:ln>
            <a:noFill/>
          </a:ln>
          <a:effectLst/>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solidFill>
                  <a:srgbClr val="990033"/>
                </a:solidFill>
                <a:cs typeface="Times New Roman" panose="02020603050405020304" pitchFamily="18" charset="0"/>
              </a:rPr>
              <a:t>Máy</a:t>
            </a:r>
            <a:r>
              <a:rPr lang="en-US" altLang="en-US" b="1" dirty="0">
                <a:solidFill>
                  <a:srgbClr val="990033"/>
                </a:solidFill>
                <a:cs typeface="Times New Roman" panose="02020603050405020304" pitchFamily="18" charset="0"/>
              </a:rPr>
              <a:t> </a:t>
            </a:r>
            <a:r>
              <a:rPr lang="en-US" altLang="en-US" b="1" dirty="0" err="1">
                <a:solidFill>
                  <a:srgbClr val="990033"/>
                </a:solidFill>
                <a:cs typeface="Times New Roman" panose="02020603050405020304" pitchFamily="18" charset="0"/>
              </a:rPr>
              <a:t>bơm</a:t>
            </a:r>
            <a:r>
              <a:rPr lang="en-US" altLang="en-US" b="1" dirty="0">
                <a:solidFill>
                  <a:srgbClr val="990033"/>
                </a:solidFill>
                <a:cs typeface="Times New Roman" panose="02020603050405020304" pitchFamily="18" charset="0"/>
              </a:rPr>
              <a:t> </a:t>
            </a:r>
            <a:r>
              <a:rPr lang="en-US" altLang="en-US" b="1" dirty="0" err="1">
                <a:solidFill>
                  <a:srgbClr val="990033"/>
                </a:solidFill>
                <a:cs typeface="Times New Roman" panose="02020603050405020304" pitchFamily="18" charset="0"/>
              </a:rPr>
              <a:t>hơi</a:t>
            </a:r>
            <a:endParaRPr lang="en-US" altLang="en-US" b="1" dirty="0">
              <a:solidFill>
                <a:srgbClr val="990033"/>
              </a:solidFill>
              <a:cs typeface="Times New Roman" panose="02020603050405020304" pitchFamily="18" charset="0"/>
            </a:endParaRPr>
          </a:p>
        </p:txBody>
      </p:sp>
      <p:sp>
        <p:nvSpPr>
          <p:cNvPr id="3" name="Rectangle 2"/>
          <p:cNvSpPr/>
          <p:nvPr/>
        </p:nvSpPr>
        <p:spPr>
          <a:xfrm>
            <a:off x="5538020" y="2929347"/>
            <a:ext cx="1556681" cy="461665"/>
          </a:xfrm>
          <a:prstGeom prst="rect">
            <a:avLst/>
          </a:prstGeom>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Thú</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nhún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FE2D952-B050-4DC3-B644-92C0E254F6CC}"/>
              </a:ext>
            </a:extLst>
          </p:cNvPr>
          <p:cNvSpPr txBox="1"/>
          <p:nvPr/>
        </p:nvSpPr>
        <p:spPr>
          <a:xfrm>
            <a:off x="415702" y="1143000"/>
            <a:ext cx="1044005" cy="1131079"/>
          </a:xfrm>
          <a:prstGeom prst="rect">
            <a:avLst/>
          </a:prstGeom>
          <a:noFill/>
        </p:spPr>
        <p:txBody>
          <a:bodyPr wrap="square">
            <a:spAutoFit/>
          </a:bodyPr>
          <a:lstStyle/>
          <a:p>
            <a:r>
              <a:rPr lang="en-US" altLang="en-US" sz="1350" b="1" dirty="0">
                <a:solidFill>
                  <a:srgbClr val="FF0000"/>
                </a:solidFill>
                <a:latin typeface="Times New Roman" panose="02020603050405020304" pitchFamily="18" charset="0"/>
                <a:cs typeface="Times New Roman" panose="02020603050405020304" pitchFamily="18" charset="0"/>
              </a:rPr>
              <a:t>ỨNG DỤNG TRONG CUỘC SỐNG</a:t>
            </a:r>
            <a:endParaRPr lang="en-US" sz="1350" b="1" dirty="0">
              <a:solidFill>
                <a:srgbClr val="FF0000"/>
              </a:solidFill>
            </a:endParaRPr>
          </a:p>
        </p:txBody>
      </p:sp>
    </p:spTree>
    <p:extLst>
      <p:ext uri="{BB962C8B-B14F-4D97-AF65-F5344CB8AC3E}">
        <p14:creationId xmlns:p14="http://schemas.microsoft.com/office/powerpoint/2010/main" val="149113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600200" y="1314450"/>
            <a:ext cx="5943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t>Không chỉ lò xo mới có tính chất đàn hồi…..</a:t>
            </a:r>
          </a:p>
        </p:txBody>
      </p:sp>
      <p:pic>
        <p:nvPicPr>
          <p:cNvPr id="91141" name="Picture 5" descr="b3-188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28850"/>
            <a:ext cx="2743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6" descr="1387174495_qc_lop_kenda_24_2ilnm9tn6alc8_simg_ce2f5e_200x200_max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148" y="2171700"/>
            <a:ext cx="278725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7" descr="N-ghe-nem-dep-(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2171700"/>
            <a:ext cx="29718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5" name="Picture 9" descr="1349840263_1349752430_76882_433822626675426_1910881535_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2228850"/>
            <a:ext cx="30289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252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blinds(horizontal)">
                                      <p:cBhvr>
                                        <p:cTn id="7" dur="500"/>
                                        <p:tgtEl>
                                          <p:spTgt spid="911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1143"/>
                                        </p:tgtEl>
                                        <p:attrNameLst>
                                          <p:attrName>style.visibility</p:attrName>
                                        </p:attrNameLst>
                                      </p:cBhvr>
                                      <p:to>
                                        <p:strVal val="visible"/>
                                      </p:to>
                                    </p:set>
                                    <p:animEffect transition="in" filter="blinds(horizontal)">
                                      <p:cBhvr>
                                        <p:cTn id="12" dur="500"/>
                                        <p:tgtEl>
                                          <p:spTgt spid="911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1142"/>
                                        </p:tgtEl>
                                        <p:attrNameLst>
                                          <p:attrName>style.visibility</p:attrName>
                                        </p:attrNameLst>
                                      </p:cBhvr>
                                      <p:to>
                                        <p:strVal val="visible"/>
                                      </p:to>
                                    </p:set>
                                    <p:animEffect transition="in" filter="blinds(horizontal)">
                                      <p:cBhvr>
                                        <p:cTn id="17" dur="500"/>
                                        <p:tgtEl>
                                          <p:spTgt spid="911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1145"/>
                                        </p:tgtEl>
                                        <p:attrNameLst>
                                          <p:attrName>style.visibility</p:attrName>
                                        </p:attrNameLst>
                                      </p:cBhvr>
                                      <p:to>
                                        <p:strVal val="visible"/>
                                      </p:to>
                                    </p:set>
                                    <p:animEffect transition="in" filter="blinds(horizontal)">
                                      <p:cBhvr>
                                        <p:cTn id="22" dur="500"/>
                                        <p:tgtEl>
                                          <p:spTgt spid="91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TotalTime>
  <Words>1878</Words>
  <Application>Microsoft Office PowerPoint</Application>
  <PresentationFormat>On-screen Show (4:3)</PresentationFormat>
  <Paragraphs>242</Paragraphs>
  <Slides>38</Slides>
  <Notes>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51" baseType="lpstr">
      <vt:lpstr>微软雅黑</vt:lpstr>
      <vt:lpstr>宋体</vt:lpstr>
      <vt:lpstr>A3.BoosterNextFYBlackRegular-Sa</vt:lpstr>
      <vt:lpstr>Arial</vt:lpstr>
      <vt:lpstr>Calibri</vt:lpstr>
      <vt:lpstr>STZhongsong</vt:lpstr>
      <vt:lpstr>Times New Roman</vt:lpstr>
      <vt:lpstr>Verdana</vt:lpstr>
      <vt:lpstr>VNI-Centur</vt:lpstr>
      <vt:lpstr>VNI-Souvir</vt:lpstr>
      <vt:lpstr>Wingdings 2</vt:lpstr>
      <vt:lpstr>Office Theme</vt:lpstr>
      <vt:lpstr>Equation</vt:lpstr>
      <vt:lpstr>PowerPoint Presentation</vt:lpstr>
      <vt:lpstr>PowerPoint Presentation</vt:lpstr>
      <vt:lpstr>PowerPoint Presentation</vt:lpstr>
      <vt:lpstr>TIẾT 105.BÀI 42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Dinh Huyen</dc:creator>
  <cp:lastModifiedBy>Admin</cp:lastModifiedBy>
  <cp:revision>80</cp:revision>
  <dcterms:created xsi:type="dcterms:W3CDTF">2021-11-27T15:00:23Z</dcterms:created>
  <dcterms:modified xsi:type="dcterms:W3CDTF">2024-03-22T07:57:47Z</dcterms:modified>
</cp:coreProperties>
</file>