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382" r:id="rId4"/>
    <p:sldId id="375" r:id="rId5"/>
    <p:sldId id="376" r:id="rId6"/>
    <p:sldId id="401" r:id="rId7"/>
    <p:sldId id="377" r:id="rId8"/>
    <p:sldId id="403" r:id="rId9"/>
    <p:sldId id="379" r:id="rId10"/>
    <p:sldId id="384" r:id="rId11"/>
    <p:sldId id="380" r:id="rId12"/>
    <p:sldId id="381" r:id="rId13"/>
    <p:sldId id="387" r:id="rId14"/>
    <p:sldId id="355" r:id="rId15"/>
    <p:sldId id="356" r:id="rId16"/>
    <p:sldId id="388" r:id="rId17"/>
    <p:sldId id="389" r:id="rId18"/>
    <p:sldId id="357" r:id="rId19"/>
    <p:sldId id="358" r:id="rId20"/>
    <p:sldId id="390" r:id="rId21"/>
    <p:sldId id="391" r:id="rId22"/>
    <p:sldId id="359" r:id="rId23"/>
    <p:sldId id="392" r:id="rId24"/>
    <p:sldId id="360" r:id="rId25"/>
    <p:sldId id="369" r:id="rId26"/>
    <p:sldId id="371" r:id="rId27"/>
    <p:sldId id="3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17B44-E111-4E72-B57E-DE4B316E5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2C0B59-C0B6-40AA-BB07-B3DCE7C92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10A29-9DDD-41A3-A1C8-A57871ED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FBA64-6170-4986-A7CD-4820484D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5D1B2-DBA7-4654-9517-738F74485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5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0E02-790A-4CDC-AEFE-1D86D00A2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07FC1F-88C0-4914-A38B-FBA398FFA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3D6E1-EC91-4169-9664-69A2F947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CCA07-09F9-40CD-8E76-62360A9B3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B840-3DB1-4413-A9F2-2D397351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75C74E-BB97-4C2E-9FD2-777ABBA30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60B01-3060-4336-9DDB-287E10987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1724E-18B9-4244-B59C-FE3A13A39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53EA7-3375-4DE2-B915-7DBA4862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B88AD-F748-4A22-9165-357A0A89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5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66693-AC3A-44B0-9D2C-3A54A292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7C575-8980-42AC-9B60-52832D648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972B-4E47-4001-B1AD-9E2CCEB6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3DB87-CBE5-4482-99E4-BABFEDAC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5A5EE-32AC-45DA-9799-A7FAAC2C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3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CEBE-8932-4B29-B9BA-27E94D01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7075-A019-40C1-9478-2E0EC0A6E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2F3AB-3239-4F79-99AF-F4598555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37701-7AEB-44CB-A260-7A73DEF2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2962-E282-46ED-B16E-85641247A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3035-00C7-4470-9B6E-7AD941EE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D8469-BC21-4449-82AC-D0AE3D424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9D624-632C-47FE-98B2-DB197C137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18EA1-115F-477C-A58F-D8802F60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CD906-AA43-4009-9671-B3C54E4F0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516E2-75A2-4951-83D3-E3B46CED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3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1C61-AF98-43AA-977E-9B56DE84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774B1-9DDB-4453-BE56-1C628F8C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96830-4D76-471C-8AF1-4BC1BF296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09391-0369-4F45-8D7D-23C6B007B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92805-3DBA-4D80-A6CC-89C694DE3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982B6-8392-434F-92D6-711F5604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6DE52-5186-4703-810B-90FD03FCD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51617B-03E1-428C-82BA-FEC08BA0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98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8B3BB-3C07-4B4B-A691-FA5837D5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37D1D-5BF6-4C7C-9481-5E411A327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2E1CB3-27DF-4AD1-BC22-EFA62D73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4399F-C745-4424-A2EB-9D454C6B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D5B59B-0F72-4E6B-B7D6-C1073D55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EDBE3D-FE10-4D5C-A879-C555963F0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905CC-8764-4787-8380-B70A7E3E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02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F061-8F46-4751-892F-9131C51F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285ED-896F-495A-BAAF-DD91CFD75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7760B-CBF2-45F4-9038-622F76E84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3D6BB-A427-4883-B929-6EE9B703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FBEA-7A1B-445C-9B56-06C6B2C6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87881-17FD-4738-91AF-677FB1577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68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097C-87D7-484D-9A1E-2F17505E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CA124-3FEB-4C37-9133-59BBD87BB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4AC2C-5614-4805-A0C1-3C37730E3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A4E20-0D76-4061-9C27-01FA93419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3B6E3-1DB9-43A0-986D-7EFEF136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3E050-933B-415B-9AF0-6CB60B6B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39209-3E10-4039-BD1B-2C65A484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6D9D0-B9D4-43A1-A0FE-7BE39ADA8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BB179-88CE-4BDA-9FD0-0600D06CF7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2CB93-57E4-4BB2-929B-F5553151419E}" type="datetimeFigureOut">
              <a:rPr lang="en-US" smtClean="0"/>
              <a:t>27/2/2023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C458-65C4-445F-97D6-D821424F9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737EE-94F9-4A47-8FE1-745B051B5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A8EC-B99B-44F5-B6FC-2B781A70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1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r="10574"/>
          <a:stretch>
            <a:fillRect/>
          </a:stretch>
        </p:blipFill>
        <p:spPr bwMode="auto">
          <a:xfrm>
            <a:off x="0" y="0"/>
            <a:ext cx="12192000" cy="7026442"/>
          </a:xfrm>
          <a:prstGeom prst="rect">
            <a:avLst/>
          </a:prstGeom>
          <a:ln>
            <a:noFill/>
          </a:ln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97538" y="2043745"/>
            <a:ext cx="7246962" cy="11697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vi-VN" altLang="en-US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TIẾT</a:t>
            </a:r>
            <a:r>
              <a:rPr lang="en-US" altLang="en-US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nl-NL" sz="8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8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8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94</a:t>
            </a:r>
            <a:endParaRPr lang="en-US" altLang="en-US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17" y="3213462"/>
            <a:ext cx="12165883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7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vi-VN" sz="7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72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SINH VẬT NGOÀI THIÊN NHIÊN</a:t>
            </a:r>
          </a:p>
        </p:txBody>
      </p:sp>
    </p:spTree>
    <p:extLst>
      <p:ext uri="{BB962C8B-B14F-4D97-AF65-F5344CB8AC3E}">
        <p14:creationId xmlns:p14="http://schemas.microsoft.com/office/powerpoint/2010/main" val="8519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767136-CBD6-4939-A8DD-A9F8F862F108}"/>
              </a:ext>
            </a:extLst>
          </p:cNvPr>
          <p:cNvSpPr txBox="1"/>
          <p:nvPr/>
        </p:nvSpPr>
        <p:spPr>
          <a:xfrm>
            <a:off x="69269" y="58379"/>
            <a:ext cx="1203960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ảnh hoặc điện thoại để chụp ảnh các thực vật, động vật quan sát được.</a:t>
            </a: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 chép các thông tin quan sát được vào phiếu quan sát.</a:t>
            </a:r>
          </a:p>
          <a:p>
            <a:pPr algn="ctr"/>
            <a:r>
              <a:rPr lang="vi-VN" sz="4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thu mẫu động vật</a:t>
            </a:r>
            <a:endParaRPr lang="vi-VN" sz="4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  <a:r>
              <a:rPr lang="vi-VN" sz="4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 tắc thu mẫu</a:t>
            </a:r>
            <a:endParaRPr lang="vi-VN" sz="4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 mẫu cần ghi chép nơi thu mẫu.</a:t>
            </a: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 mẫu, quan sát xong rồi thả lại ra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412726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7D6B40-D8CB-4D5F-9D49-34915ABA3A73}"/>
              </a:ext>
            </a:extLst>
          </p:cNvPr>
          <p:cNvSpPr txBox="1"/>
          <p:nvPr/>
        </p:nvSpPr>
        <p:spPr>
          <a:xfrm>
            <a:off x="69268" y="58846"/>
            <a:ext cx="1203959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thu mẫu</a:t>
            </a:r>
            <a:endParaRPr lang="vi-VN" sz="48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thủy sinh: dùng vợt thủy sinh, đưa vào bể kính hoặc hộp chứa mẫu sống.</a:t>
            </a:r>
          </a:p>
          <a:p>
            <a:pPr algn="just"/>
            <a:r>
              <a:rPr lang="en-US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trên đất hoặc trên cây: sử dụng vợt bắt côn trùng để bắt bướm hoặc côn trùng cho vào hộp nuôi sâu bọ.</a:t>
            </a:r>
          </a:p>
          <a:p>
            <a:pPr algn="just"/>
            <a:r>
              <a:rPr lang="en-US" sz="4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 động vật có xương sống ở nước và các nhóm như thân mềm,... cho vào hộp chứa mẫu sống.</a:t>
            </a:r>
          </a:p>
        </p:txBody>
      </p:sp>
    </p:spTree>
    <p:extLst>
      <p:ext uri="{BB962C8B-B14F-4D97-AF65-F5344CB8AC3E}">
        <p14:creationId xmlns:p14="http://schemas.microsoft.com/office/powerpoint/2010/main" val="290222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D0DFF8-87CD-4DA9-948C-EFB58D86B318}"/>
              </a:ext>
            </a:extLst>
          </p:cNvPr>
          <p:cNvSpPr txBox="1"/>
          <p:nvPr/>
        </p:nvSpPr>
        <p:spPr>
          <a:xfrm>
            <a:off x="27711" y="820988"/>
            <a:ext cx="1210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 hoạch</a:t>
            </a:r>
            <a:endParaRPr lang="vi-VN" sz="5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5400" b="0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Theo mẫu sgk trg 143</a:t>
            </a:r>
            <a:r>
              <a:rPr lang="vi-VN" sz="5400" b="0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5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95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D0DFF8-87CD-4DA9-948C-EFB58D86B318}"/>
              </a:ext>
            </a:extLst>
          </p:cNvPr>
          <p:cNvSpPr txBox="1"/>
          <p:nvPr/>
        </p:nvSpPr>
        <p:spPr>
          <a:xfrm>
            <a:off x="27711" y="142111"/>
            <a:ext cx="1210887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nhận xét về sự đa dạng sinh vật nơi em quan sát.</a:t>
            </a:r>
            <a:endParaRPr lang="en-US" sz="4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vật tại nơi quan sát có phong phú không?</a:t>
            </a:r>
            <a:endParaRPr lang="en-US" sz="4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lượng loài và mối liên hệ giữa các loài như thế nào?</a:t>
            </a:r>
            <a:endParaRPr lang="en-US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 vật tại nơi em quan sát có xu hướng suy giảm hay phát triển trong tương lai? Vì sao?</a:t>
            </a:r>
            <a:endParaRPr lang="en-US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bảo tồn đa dạng sinh học nơi đây?</a:t>
            </a:r>
          </a:p>
        </p:txBody>
      </p:sp>
    </p:spTree>
    <p:extLst>
      <p:ext uri="{BB962C8B-B14F-4D97-AF65-F5344CB8AC3E}">
        <p14:creationId xmlns:p14="http://schemas.microsoft.com/office/powerpoint/2010/main" val="193787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8400" y="37456"/>
            <a:ext cx="12058185" cy="14234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5220" rIns="9144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Đâu 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 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 là động vật nguyên sinh trong các loài dưới đây?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842245"/>
              </p:ext>
            </p:extLst>
          </p:nvPr>
        </p:nvGraphicFramePr>
        <p:xfrm>
          <a:off x="17622" y="4067299"/>
          <a:ext cx="12192324" cy="7711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8081">
                  <a:extLst>
                    <a:ext uri="{9D8B030D-6E8A-4147-A177-3AD203B41FA5}">
                      <a16:colId xmlns:a16="http://schemas.microsoft.com/office/drawing/2014/main" val="929761024"/>
                    </a:ext>
                  </a:extLst>
                </a:gridCol>
                <a:gridCol w="3048081">
                  <a:extLst>
                    <a:ext uri="{9D8B030D-6E8A-4147-A177-3AD203B41FA5}">
                      <a16:colId xmlns:a16="http://schemas.microsoft.com/office/drawing/2014/main" val="1236298902"/>
                    </a:ext>
                  </a:extLst>
                </a:gridCol>
                <a:gridCol w="3048081">
                  <a:extLst>
                    <a:ext uri="{9D8B030D-6E8A-4147-A177-3AD203B41FA5}">
                      <a16:colId xmlns:a16="http://schemas.microsoft.com/office/drawing/2014/main" val="1231422973"/>
                    </a:ext>
                  </a:extLst>
                </a:gridCol>
                <a:gridCol w="3048081">
                  <a:extLst>
                    <a:ext uri="{9D8B030D-6E8A-4147-A177-3AD203B41FA5}">
                      <a16:colId xmlns:a16="http://schemas.microsoft.com/office/drawing/2014/main" val="23713801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a. Sóc.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>
                          <a:effectLst/>
                          <a:latin typeface="+mj-lt"/>
                        </a:rPr>
                        <a:t>b. Gà.</a:t>
                      </a:r>
                      <a:endParaRPr lang="en-US" sz="4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c. Vịt.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d. Cáo.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5747003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-18582" y="2706562"/>
            <a:ext cx="1211328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 thể quan sát được loài động vật nào sau đây ở trên cây?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A55791-C12D-4208-9BDD-577816E30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538237"/>
              </p:ext>
            </p:extLst>
          </p:nvPr>
        </p:nvGraphicFramePr>
        <p:xfrm>
          <a:off x="36526" y="5815716"/>
          <a:ext cx="12072943" cy="77114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18236">
                  <a:extLst>
                    <a:ext uri="{9D8B030D-6E8A-4147-A177-3AD203B41FA5}">
                      <a16:colId xmlns:a16="http://schemas.microsoft.com/office/drawing/2014/main" val="298187098"/>
                    </a:ext>
                  </a:extLst>
                </a:gridCol>
                <a:gridCol w="3018236">
                  <a:extLst>
                    <a:ext uri="{9D8B030D-6E8A-4147-A177-3AD203B41FA5}">
                      <a16:colId xmlns:a16="http://schemas.microsoft.com/office/drawing/2014/main" val="833866358"/>
                    </a:ext>
                  </a:extLst>
                </a:gridCol>
                <a:gridCol w="1965671">
                  <a:extLst>
                    <a:ext uri="{9D8B030D-6E8A-4147-A177-3AD203B41FA5}">
                      <a16:colId xmlns:a16="http://schemas.microsoft.com/office/drawing/2014/main" val="1124224851"/>
                    </a:ext>
                  </a:extLst>
                </a:gridCol>
                <a:gridCol w="4070800">
                  <a:extLst>
                    <a:ext uri="{9D8B030D-6E8A-4147-A177-3AD203B41FA5}">
                      <a16:colId xmlns:a16="http://schemas.microsoft.com/office/drawing/2014/main" val="201446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a. Bọ cạp.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>
                          <a:effectLst/>
                          <a:latin typeface="+mj-lt"/>
                        </a:rPr>
                        <a:t>b. Cà cuống.</a:t>
                      </a:r>
                      <a:endParaRPr lang="en-US" sz="4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>
                          <a:effectLst/>
                          <a:latin typeface="+mj-lt"/>
                        </a:rPr>
                        <a:t>c. Dơi.</a:t>
                      </a:r>
                      <a:endParaRPr lang="en-US" sz="44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400" dirty="0">
                          <a:effectLst/>
                          <a:latin typeface="+mj-lt"/>
                        </a:rPr>
                        <a:t>d. Rắn hổ mang.</a:t>
                      </a:r>
                      <a:endParaRPr lang="en-US" sz="4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1148635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71921CAE-5FA4-46AA-9B9F-400519C3E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2" y="4884162"/>
            <a:ext cx="120729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kumimoji="0" lang="vi-VN" altLang="en-US" sz="44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Loài động vật nào sau đây thuộc lớp Thú?</a:t>
            </a:r>
            <a:r>
              <a:rPr kumimoji="0" lang="vi-VN" altLang="en-US" sz="4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Star: 16 Points 12">
            <a:extLst>
              <a:ext uri="{FF2B5EF4-FFF2-40B4-BE49-F238E27FC236}">
                <a16:creationId xmlns:a16="http://schemas.microsoft.com/office/drawing/2014/main" id="{25568D43-F993-4923-8476-C71971A86135}"/>
              </a:ext>
            </a:extLst>
          </p:cNvPr>
          <p:cNvSpPr/>
          <p:nvPr/>
        </p:nvSpPr>
        <p:spPr>
          <a:xfrm>
            <a:off x="36835" y="4322088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16 Points 13">
            <a:extLst>
              <a:ext uri="{FF2B5EF4-FFF2-40B4-BE49-F238E27FC236}">
                <a16:creationId xmlns:a16="http://schemas.microsoft.com/office/drawing/2014/main" id="{52BB77D8-7EA2-4693-846C-E431F3ABB8D6}"/>
              </a:ext>
            </a:extLst>
          </p:cNvPr>
          <p:cNvSpPr/>
          <p:nvPr/>
        </p:nvSpPr>
        <p:spPr>
          <a:xfrm>
            <a:off x="6107492" y="6089607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DBC540A-31F4-4D79-B776-0A985CA6D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594984"/>
              </p:ext>
            </p:extLst>
          </p:nvPr>
        </p:nvGraphicFramePr>
        <p:xfrm>
          <a:off x="-18900" y="1488817"/>
          <a:ext cx="12210904" cy="7010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52726">
                  <a:extLst>
                    <a:ext uri="{9D8B030D-6E8A-4147-A177-3AD203B41FA5}">
                      <a16:colId xmlns:a16="http://schemas.microsoft.com/office/drawing/2014/main" val="4229727509"/>
                    </a:ext>
                  </a:extLst>
                </a:gridCol>
                <a:gridCol w="3052726">
                  <a:extLst>
                    <a:ext uri="{9D8B030D-6E8A-4147-A177-3AD203B41FA5}">
                      <a16:colId xmlns:a16="http://schemas.microsoft.com/office/drawing/2014/main" val="126314418"/>
                    </a:ext>
                  </a:extLst>
                </a:gridCol>
                <a:gridCol w="3052726">
                  <a:extLst>
                    <a:ext uri="{9D8B030D-6E8A-4147-A177-3AD203B41FA5}">
                      <a16:colId xmlns:a16="http://schemas.microsoft.com/office/drawing/2014/main" val="2175473241"/>
                    </a:ext>
                  </a:extLst>
                </a:gridCol>
                <a:gridCol w="3052726">
                  <a:extLst>
                    <a:ext uri="{9D8B030D-6E8A-4147-A177-3AD203B41FA5}">
                      <a16:colId xmlns:a16="http://schemas.microsoft.com/office/drawing/2014/main" val="17968686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+mj-lt"/>
                        </a:rPr>
                        <a:t>a. Trùng giày.  </a:t>
                      </a:r>
                      <a:endParaRPr lang="en-US" sz="4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b. Trùng roi.  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c. Vi khuẩn.  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+mj-lt"/>
                        </a:rPr>
                        <a:t>d. Virus.</a:t>
                      </a:r>
                      <a:endParaRPr lang="en-US" sz="4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425990"/>
                  </a:ext>
                </a:extLst>
              </a:tr>
            </a:tbl>
          </a:graphicData>
        </a:graphic>
      </p:graphicFrame>
      <p:sp>
        <p:nvSpPr>
          <p:cNvPr id="16" name="Star: 16 Points 15">
            <a:extLst>
              <a:ext uri="{FF2B5EF4-FFF2-40B4-BE49-F238E27FC236}">
                <a16:creationId xmlns:a16="http://schemas.microsoft.com/office/drawing/2014/main" id="{24D0E93B-BF8C-4384-A156-B1BCE098939A}"/>
              </a:ext>
            </a:extLst>
          </p:cNvPr>
          <p:cNvSpPr/>
          <p:nvPr/>
        </p:nvSpPr>
        <p:spPr>
          <a:xfrm>
            <a:off x="9731484" y="1607673"/>
            <a:ext cx="472059" cy="537798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7" grpId="0"/>
      <p:bldP spid="13" grpId="0" animBg="1"/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59281"/>
              </p:ext>
            </p:extLst>
          </p:nvPr>
        </p:nvGraphicFramePr>
        <p:xfrm>
          <a:off x="-18894" y="694993"/>
          <a:ext cx="12151980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52494">
                  <a:extLst>
                    <a:ext uri="{9D8B030D-6E8A-4147-A177-3AD203B41FA5}">
                      <a16:colId xmlns:a16="http://schemas.microsoft.com/office/drawing/2014/main" val="93940096"/>
                    </a:ext>
                  </a:extLst>
                </a:gridCol>
                <a:gridCol w="2840182">
                  <a:extLst>
                    <a:ext uri="{9D8B030D-6E8A-4147-A177-3AD203B41FA5}">
                      <a16:colId xmlns:a16="http://schemas.microsoft.com/office/drawing/2014/main" val="1288951250"/>
                    </a:ext>
                  </a:extLst>
                </a:gridCol>
                <a:gridCol w="4121309">
                  <a:extLst>
                    <a:ext uri="{9D8B030D-6E8A-4147-A177-3AD203B41FA5}">
                      <a16:colId xmlns:a16="http://schemas.microsoft.com/office/drawing/2014/main" val="3838201786"/>
                    </a:ext>
                  </a:extLst>
                </a:gridCol>
                <a:gridCol w="3037995">
                  <a:extLst>
                    <a:ext uri="{9D8B030D-6E8A-4147-A177-3AD203B41FA5}">
                      <a16:colId xmlns:a16="http://schemas.microsoft.com/office/drawing/2014/main" val="2192806894"/>
                    </a:ext>
                  </a:extLst>
                </a:gridCol>
              </a:tblGrid>
              <a:tr h="114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Ếch.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Chim.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Gà lôi trắng.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Cá cóc.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6391242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994" y="-44410"/>
            <a:ext cx="121250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 vật nào sau đây có tập tính làm tổ trên cây?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233782"/>
              </p:ext>
            </p:extLst>
          </p:nvPr>
        </p:nvGraphicFramePr>
        <p:xfrm>
          <a:off x="91134" y="2452771"/>
          <a:ext cx="11962012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94103">
                  <a:extLst>
                    <a:ext uri="{9D8B030D-6E8A-4147-A177-3AD203B41FA5}">
                      <a16:colId xmlns:a16="http://schemas.microsoft.com/office/drawing/2014/main" val="544419870"/>
                    </a:ext>
                  </a:extLst>
                </a:gridCol>
                <a:gridCol w="2969791">
                  <a:extLst>
                    <a:ext uri="{9D8B030D-6E8A-4147-A177-3AD203B41FA5}">
                      <a16:colId xmlns:a16="http://schemas.microsoft.com/office/drawing/2014/main" val="2396215468"/>
                    </a:ext>
                  </a:extLst>
                </a:gridCol>
                <a:gridCol w="2888054">
                  <a:extLst>
                    <a:ext uri="{9D8B030D-6E8A-4147-A177-3AD203B41FA5}">
                      <a16:colId xmlns:a16="http://schemas.microsoft.com/office/drawing/2014/main" val="2861318489"/>
                    </a:ext>
                  </a:extLst>
                </a:gridCol>
                <a:gridCol w="3510064">
                  <a:extLst>
                    <a:ext uri="{9D8B030D-6E8A-4147-A177-3AD203B41FA5}">
                      <a16:colId xmlns:a16="http://schemas.microsoft.com/office/drawing/2014/main" val="4730372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Giun đất.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Chuột bạch.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Gà rừng.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Lợn Móng Cái.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2228885"/>
                  </a:ext>
                </a:extLst>
              </a:tr>
            </a:tbl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 rot="10800000" flipV="1">
            <a:off x="90713" y="1571606"/>
            <a:ext cx="120317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 vật nào sau đây sống trong lòng đất?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19336"/>
              </p:ext>
            </p:extLst>
          </p:nvPr>
        </p:nvGraphicFramePr>
        <p:xfrm>
          <a:off x="7997" y="5443343"/>
          <a:ext cx="12178876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4719">
                  <a:extLst>
                    <a:ext uri="{9D8B030D-6E8A-4147-A177-3AD203B41FA5}">
                      <a16:colId xmlns:a16="http://schemas.microsoft.com/office/drawing/2014/main" val="4007565429"/>
                    </a:ext>
                  </a:extLst>
                </a:gridCol>
                <a:gridCol w="2551250">
                  <a:extLst>
                    <a:ext uri="{9D8B030D-6E8A-4147-A177-3AD203B41FA5}">
                      <a16:colId xmlns:a16="http://schemas.microsoft.com/office/drawing/2014/main" val="2880751728"/>
                    </a:ext>
                  </a:extLst>
                </a:gridCol>
                <a:gridCol w="2756263">
                  <a:extLst>
                    <a:ext uri="{9D8B030D-6E8A-4147-A177-3AD203B41FA5}">
                      <a16:colId xmlns:a16="http://schemas.microsoft.com/office/drawing/2014/main" val="1874940101"/>
                    </a:ext>
                  </a:extLst>
                </a:gridCol>
                <a:gridCol w="3826644">
                  <a:extLst>
                    <a:ext uri="{9D8B030D-6E8A-4147-A177-3AD203B41FA5}">
                      <a16:colId xmlns:a16="http://schemas.microsoft.com/office/drawing/2014/main" val="3403511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Kính lúp.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Kính hiển vi.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Kính bảo hộ.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Giấy lọc vi khuẩn.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2111914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1445" y="3946927"/>
            <a:ext cx="119620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quan sát vi khuẩn, người ta sử dụng thiết bị nào sau đây?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tar: 16 Points 13">
            <a:extLst>
              <a:ext uri="{FF2B5EF4-FFF2-40B4-BE49-F238E27FC236}">
                <a16:creationId xmlns:a16="http://schemas.microsoft.com/office/drawing/2014/main" id="{DFE3DC4D-4C56-409F-8029-499C05F74851}"/>
              </a:ext>
            </a:extLst>
          </p:cNvPr>
          <p:cNvSpPr/>
          <p:nvPr/>
        </p:nvSpPr>
        <p:spPr>
          <a:xfrm>
            <a:off x="2141825" y="814214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16 Points 14">
            <a:extLst>
              <a:ext uri="{FF2B5EF4-FFF2-40B4-BE49-F238E27FC236}">
                <a16:creationId xmlns:a16="http://schemas.microsoft.com/office/drawing/2014/main" id="{03C8FA6B-C4B8-466C-A9DC-FC0FE7E794CB}"/>
              </a:ext>
            </a:extLst>
          </p:cNvPr>
          <p:cNvSpPr/>
          <p:nvPr/>
        </p:nvSpPr>
        <p:spPr>
          <a:xfrm>
            <a:off x="138854" y="2639593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16 Points 15">
            <a:extLst>
              <a:ext uri="{FF2B5EF4-FFF2-40B4-BE49-F238E27FC236}">
                <a16:creationId xmlns:a16="http://schemas.microsoft.com/office/drawing/2014/main" id="{9C643278-5E9D-41E0-BD76-CB694FEFD518}"/>
              </a:ext>
            </a:extLst>
          </p:cNvPr>
          <p:cNvSpPr/>
          <p:nvPr/>
        </p:nvSpPr>
        <p:spPr>
          <a:xfrm>
            <a:off x="3499570" y="5567210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645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71701"/>
              </p:ext>
            </p:extLst>
          </p:nvPr>
        </p:nvGraphicFramePr>
        <p:xfrm>
          <a:off x="35362" y="1348908"/>
          <a:ext cx="12165432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1358">
                  <a:extLst>
                    <a:ext uri="{9D8B030D-6E8A-4147-A177-3AD203B41FA5}">
                      <a16:colId xmlns:a16="http://schemas.microsoft.com/office/drawing/2014/main" val="4251265968"/>
                    </a:ext>
                  </a:extLst>
                </a:gridCol>
                <a:gridCol w="3041358">
                  <a:extLst>
                    <a:ext uri="{9D8B030D-6E8A-4147-A177-3AD203B41FA5}">
                      <a16:colId xmlns:a16="http://schemas.microsoft.com/office/drawing/2014/main" val="3129079892"/>
                    </a:ext>
                  </a:extLst>
                </a:gridCol>
                <a:gridCol w="3041358">
                  <a:extLst>
                    <a:ext uri="{9D8B030D-6E8A-4147-A177-3AD203B41FA5}">
                      <a16:colId xmlns:a16="http://schemas.microsoft.com/office/drawing/2014/main" val="4157873418"/>
                    </a:ext>
                  </a:extLst>
                </a:gridCol>
                <a:gridCol w="3041358">
                  <a:extLst>
                    <a:ext uri="{9D8B030D-6E8A-4147-A177-3AD203B41FA5}">
                      <a16:colId xmlns:a16="http://schemas.microsoft.com/office/drawing/2014/main" val="9463055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Trong lòng đất.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Trên cạn.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Dưới nước.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Trên cây.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337881"/>
                  </a:ext>
                </a:extLst>
              </a:tr>
            </a:tbl>
          </a:graphicData>
        </a:graphic>
      </p:graphicFrame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90782" y="51247"/>
            <a:ext cx="1201809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7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 tấm có môi trường sống là gì trong các môi trường dưới đây?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315701"/>
              </p:ext>
            </p:extLst>
          </p:nvPr>
        </p:nvGraphicFramePr>
        <p:xfrm>
          <a:off x="7994" y="4057134"/>
          <a:ext cx="12178878" cy="27479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178878">
                  <a:extLst>
                    <a:ext uri="{9D8B030D-6E8A-4147-A177-3AD203B41FA5}">
                      <a16:colId xmlns:a16="http://schemas.microsoft.com/office/drawing/2014/main" val="2888584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Độ ẩm cao, cường độ ánh sáng yếu.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Độ ẩm cao, cường độ ánh sáng mạnh.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Độ ẩm thấp, cường độ ánh sáng mạnh.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Độ ẩm thấp, cường độ ánh sáng yếu.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6653420"/>
                  </a:ext>
                </a:extLst>
              </a:tr>
            </a:tbl>
          </a:graphicData>
        </a:graphic>
      </p:graphicFrame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314" y="2660989"/>
            <a:ext cx="1217855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8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thường bắt gặp rêu tường ngoài thiên nhiên trong điều kiện môi trường như thế nào?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ar: 16 Points 7">
            <a:extLst>
              <a:ext uri="{FF2B5EF4-FFF2-40B4-BE49-F238E27FC236}">
                <a16:creationId xmlns:a16="http://schemas.microsoft.com/office/drawing/2014/main" id="{B0D15D73-9A14-4EE9-86E1-F9B42E831009}"/>
              </a:ext>
            </a:extLst>
          </p:cNvPr>
          <p:cNvSpPr/>
          <p:nvPr/>
        </p:nvSpPr>
        <p:spPr>
          <a:xfrm>
            <a:off x="6145788" y="1493973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E95FAC3D-3F42-41E9-BB55-2AC5D5F4E913}"/>
              </a:ext>
            </a:extLst>
          </p:cNvPr>
          <p:cNvSpPr/>
          <p:nvPr/>
        </p:nvSpPr>
        <p:spPr>
          <a:xfrm>
            <a:off x="0" y="4295469"/>
            <a:ext cx="41564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10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6" y="851041"/>
          <a:ext cx="12192320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48080">
                  <a:extLst>
                    <a:ext uri="{9D8B030D-6E8A-4147-A177-3AD203B41FA5}">
                      <a16:colId xmlns:a16="http://schemas.microsoft.com/office/drawing/2014/main" val="2472757862"/>
                    </a:ext>
                  </a:extLst>
                </a:gridCol>
                <a:gridCol w="2610273">
                  <a:extLst>
                    <a:ext uri="{9D8B030D-6E8A-4147-A177-3AD203B41FA5}">
                      <a16:colId xmlns:a16="http://schemas.microsoft.com/office/drawing/2014/main" val="1469192875"/>
                    </a:ext>
                  </a:extLst>
                </a:gridCol>
                <a:gridCol w="3893127">
                  <a:extLst>
                    <a:ext uri="{9D8B030D-6E8A-4147-A177-3AD203B41FA5}">
                      <a16:colId xmlns:a16="http://schemas.microsoft.com/office/drawing/2014/main" val="3282910610"/>
                    </a:ext>
                  </a:extLst>
                </a:gridCol>
                <a:gridCol w="2640840">
                  <a:extLst>
                    <a:ext uri="{9D8B030D-6E8A-4147-A177-3AD203B41FA5}">
                      <a16:colId xmlns:a16="http://schemas.microsoft.com/office/drawing/2014/main" val="31990512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Bách tán.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Bèo ong.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Trắc bách diệp.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Thông.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425795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149" y="55382"/>
            <a:ext cx="120585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9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vật nào dưới đây thuộc ngành Dương xỉ?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1126" y="2969937"/>
          <a:ext cx="12007436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01859">
                  <a:extLst>
                    <a:ext uri="{9D8B030D-6E8A-4147-A177-3AD203B41FA5}">
                      <a16:colId xmlns:a16="http://schemas.microsoft.com/office/drawing/2014/main" val="2382203644"/>
                    </a:ext>
                  </a:extLst>
                </a:gridCol>
                <a:gridCol w="3001859">
                  <a:extLst>
                    <a:ext uri="{9D8B030D-6E8A-4147-A177-3AD203B41FA5}">
                      <a16:colId xmlns:a16="http://schemas.microsoft.com/office/drawing/2014/main" val="862499027"/>
                    </a:ext>
                  </a:extLst>
                </a:gridCol>
                <a:gridCol w="3001859">
                  <a:extLst>
                    <a:ext uri="{9D8B030D-6E8A-4147-A177-3AD203B41FA5}">
                      <a16:colId xmlns:a16="http://schemas.microsoft.com/office/drawing/2014/main" val="4139020774"/>
                    </a:ext>
                  </a:extLst>
                </a:gridCol>
                <a:gridCol w="3001859">
                  <a:extLst>
                    <a:ext uri="{9D8B030D-6E8A-4147-A177-3AD203B41FA5}">
                      <a16:colId xmlns:a16="http://schemas.microsoft.com/office/drawing/2014/main" val="32017442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Xoài.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Rêu.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Địa y.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Bách tán.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876910"/>
                  </a:ext>
                </a:extLst>
              </a:tr>
            </a:tbl>
          </a:graphicData>
        </a:graphic>
      </p:graphicFrame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7586" y="1617127"/>
            <a:ext cx="120074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10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bắt gặp loài thực vật hạt kín nào trong vườn nhà em?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433" y="3748212"/>
            <a:ext cx="12007436" cy="15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11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Có bao nhiêu ngành thực vật trong tự nhiên?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tar: 16 Points 6">
            <a:extLst>
              <a:ext uri="{FF2B5EF4-FFF2-40B4-BE49-F238E27FC236}">
                <a16:creationId xmlns:a16="http://schemas.microsoft.com/office/drawing/2014/main" id="{4263A4D5-8EDE-42F8-A210-90D7073C195A}"/>
              </a:ext>
            </a:extLst>
          </p:cNvPr>
          <p:cNvSpPr/>
          <p:nvPr/>
        </p:nvSpPr>
        <p:spPr>
          <a:xfrm>
            <a:off x="3117263" y="982086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1CA39649-F844-4726-A1BC-06FE2BF79179}"/>
              </a:ext>
            </a:extLst>
          </p:cNvPr>
          <p:cNvSpPr/>
          <p:nvPr/>
        </p:nvSpPr>
        <p:spPr>
          <a:xfrm>
            <a:off x="115296" y="315065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16 Points 13">
            <a:extLst>
              <a:ext uri="{FF2B5EF4-FFF2-40B4-BE49-F238E27FC236}">
                <a16:creationId xmlns:a16="http://schemas.microsoft.com/office/drawing/2014/main" id="{B394B0F7-900F-45E2-8655-20F040E6F996}"/>
              </a:ext>
            </a:extLst>
          </p:cNvPr>
          <p:cNvSpPr/>
          <p:nvPr/>
        </p:nvSpPr>
        <p:spPr>
          <a:xfrm>
            <a:off x="7970060" y="476522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7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7751" y="27298"/>
            <a:ext cx="120449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động vật được chia thành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động vật sống dưới nước, động vật sống trong đất và động vật sống trên mặt đất.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động vật có xương sống và động vật không xương sống.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động vật kích thước nhỏ và động vật kích thước lớn.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động vật nhân sơ và động vật nhân thực.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873046"/>
              </p:ext>
            </p:extLst>
          </p:nvPr>
        </p:nvGraphicFramePr>
        <p:xfrm>
          <a:off x="-18893" y="6144579"/>
          <a:ext cx="12210892" cy="6448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052723">
                  <a:extLst>
                    <a:ext uri="{9D8B030D-6E8A-4147-A177-3AD203B41FA5}">
                      <a16:colId xmlns:a16="http://schemas.microsoft.com/office/drawing/2014/main" val="1369613387"/>
                    </a:ext>
                  </a:extLst>
                </a:gridCol>
                <a:gridCol w="3052723">
                  <a:extLst>
                    <a:ext uri="{9D8B030D-6E8A-4147-A177-3AD203B41FA5}">
                      <a16:colId xmlns:a16="http://schemas.microsoft.com/office/drawing/2014/main" val="2808114843"/>
                    </a:ext>
                  </a:extLst>
                </a:gridCol>
                <a:gridCol w="3052723">
                  <a:extLst>
                    <a:ext uri="{9D8B030D-6E8A-4147-A177-3AD203B41FA5}">
                      <a16:colId xmlns:a16="http://schemas.microsoft.com/office/drawing/2014/main" val="2326204771"/>
                    </a:ext>
                  </a:extLst>
                </a:gridCol>
                <a:gridCol w="3052723">
                  <a:extLst>
                    <a:ext uri="{9D8B030D-6E8A-4147-A177-3AD203B41FA5}">
                      <a16:colId xmlns:a16="http://schemas.microsoft.com/office/drawing/2014/main" val="32621787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Thủy tức.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Sứa.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Mực.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Hải quỳ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103927"/>
                  </a:ext>
                </a:extLst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18576" y="4665219"/>
            <a:ext cx="122105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 là động vật không xương sống sống ở nước ngọt 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16 Points 4">
            <a:extLst>
              <a:ext uri="{FF2B5EF4-FFF2-40B4-BE49-F238E27FC236}">
                <a16:creationId xmlns:a16="http://schemas.microsoft.com/office/drawing/2014/main" id="{342AB204-B34B-4B78-AC88-332604B62B96}"/>
              </a:ext>
            </a:extLst>
          </p:cNvPr>
          <p:cNvSpPr/>
          <p:nvPr/>
        </p:nvSpPr>
        <p:spPr>
          <a:xfrm>
            <a:off x="56964" y="2077003"/>
            <a:ext cx="511071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16 Points 5">
            <a:extLst>
              <a:ext uri="{FF2B5EF4-FFF2-40B4-BE49-F238E27FC236}">
                <a16:creationId xmlns:a16="http://schemas.microsoft.com/office/drawing/2014/main" id="{8DE7104D-3D4A-4F06-B8B5-23D5B423754D}"/>
              </a:ext>
            </a:extLst>
          </p:cNvPr>
          <p:cNvSpPr/>
          <p:nvPr/>
        </p:nvSpPr>
        <p:spPr>
          <a:xfrm>
            <a:off x="0" y="635831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188"/>
            <a:ext cx="12192000" cy="28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Cho biết những loài thực vật dưới đây: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 tường,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lông cu li,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thiên tuế,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vạn tuế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 sừng,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 tản.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bao báo,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 tấm,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tán,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 giao, 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 đàn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0C653-7BA1-4B3E-91B7-94DA7259D351}"/>
              </a:ext>
            </a:extLst>
          </p:cNvPr>
          <p:cNvSpPr txBox="1"/>
          <p:nvPr/>
        </p:nvSpPr>
        <p:spPr>
          <a:xfrm>
            <a:off x="10375" y="3687681"/>
            <a:ext cx="42291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Rêu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 xỉ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trần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 kín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pic>
        <p:nvPicPr>
          <p:cNvPr id="5" name="Đồng hồ đếm ngược 1 phút 1 Minutes">
            <a:hlinkClick r:id="" action="ppaction://media"/>
            <a:extLst>
              <a:ext uri="{FF2B5EF4-FFF2-40B4-BE49-F238E27FC236}">
                <a16:creationId xmlns:a16="http://schemas.microsoft.com/office/drawing/2014/main" id="{3286A4F9-8646-46A6-8941-38608EF43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1855" y="2729345"/>
            <a:ext cx="5223163" cy="4053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18D19C-9954-4679-8337-4358D4523EA0}"/>
              </a:ext>
            </a:extLst>
          </p:cNvPr>
          <p:cNvSpPr txBox="1"/>
          <p:nvPr/>
        </p:nvSpPr>
        <p:spPr>
          <a:xfrm>
            <a:off x="0" y="2859279"/>
            <a:ext cx="233102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xếp: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652F6-2DA8-4D14-91EE-2A3DC6957B33}"/>
              </a:ext>
            </a:extLst>
          </p:cNvPr>
          <p:cNvSpPr txBox="1"/>
          <p:nvPr/>
        </p:nvSpPr>
        <p:spPr>
          <a:xfrm>
            <a:off x="2788232" y="3731781"/>
            <a:ext cx="233102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1, 5, 6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AE4A70-14D6-4B81-BA40-1EC634A5CFED}"/>
              </a:ext>
            </a:extLst>
          </p:cNvPr>
          <p:cNvSpPr txBox="1"/>
          <p:nvPr/>
        </p:nvSpPr>
        <p:spPr>
          <a:xfrm>
            <a:off x="2798619" y="4513967"/>
            <a:ext cx="233102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01DF7-658D-48C4-90BB-826CD288AF82}"/>
              </a:ext>
            </a:extLst>
          </p:cNvPr>
          <p:cNvSpPr txBox="1"/>
          <p:nvPr/>
        </p:nvSpPr>
        <p:spPr>
          <a:xfrm>
            <a:off x="2803811" y="5295143"/>
            <a:ext cx="3860225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3, 4, 7, 9, 10, 11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E5805-007F-4DC3-BEAF-02F9D8415EAD}"/>
              </a:ext>
            </a:extLst>
          </p:cNvPr>
          <p:cNvSpPr txBox="1"/>
          <p:nvPr/>
        </p:nvSpPr>
        <p:spPr>
          <a:xfrm>
            <a:off x="2796891" y="6087388"/>
            <a:ext cx="2331027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4472D7-BD76-4A2F-B387-914ABE2A9D12}"/>
              </a:ext>
            </a:extLst>
          </p:cNvPr>
          <p:cNvSpPr txBox="1"/>
          <p:nvPr/>
        </p:nvSpPr>
        <p:spPr>
          <a:xfrm>
            <a:off x="41565" y="71688"/>
            <a:ext cx="120950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I. Chuẩn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l">
              <a:buAutoNum type="arabicPeriod"/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 điểm: Vườn trường</a:t>
            </a:r>
          </a:p>
          <a:p>
            <a:pPr marL="742950" indent="-742950" algn="l">
              <a:buAutoNum type="arabicPeriod"/>
            </a:pPr>
            <a:r>
              <a:rPr lang="en-US" sz="4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 cụ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595B98-6335-49E1-AF6D-A425AC8A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223" y="2273544"/>
            <a:ext cx="4371406" cy="163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7ABE0B1-F7A0-4C88-87B2-8EF4950E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36326"/>
            <a:ext cx="6095999" cy="23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154D96-CC20-42B0-B604-5716A5D2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137" y="2502851"/>
            <a:ext cx="4680857" cy="18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F03CD91-9992-4019-BA2F-022321D72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29" y="4536326"/>
            <a:ext cx="3717971" cy="24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52597B-51D2-4D73-99C7-F3D64500133C}"/>
              </a:ext>
            </a:extLst>
          </p:cNvPr>
          <p:cNvSpPr txBox="1"/>
          <p:nvPr/>
        </p:nvSpPr>
        <p:spPr>
          <a:xfrm>
            <a:off x="31171" y="2425173"/>
            <a:ext cx="2559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3F628-2E18-4688-B327-F724137BEE29}"/>
              </a:ext>
            </a:extLst>
          </p:cNvPr>
          <p:cNvSpPr txBox="1"/>
          <p:nvPr/>
        </p:nvSpPr>
        <p:spPr>
          <a:xfrm>
            <a:off x="1949316" y="3905163"/>
            <a:ext cx="25596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49089F-26A4-4844-8BF0-33FD07882918}"/>
              </a:ext>
            </a:extLst>
          </p:cNvPr>
          <p:cNvSpPr txBox="1"/>
          <p:nvPr/>
        </p:nvSpPr>
        <p:spPr>
          <a:xfrm>
            <a:off x="7529747" y="1905963"/>
            <a:ext cx="42256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EEDA1E-49FD-4964-81C5-BC45F2EBA8B2}"/>
              </a:ext>
            </a:extLst>
          </p:cNvPr>
          <p:cNvSpPr txBox="1"/>
          <p:nvPr/>
        </p:nvSpPr>
        <p:spPr>
          <a:xfrm>
            <a:off x="10639102" y="4595218"/>
            <a:ext cx="13438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3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382" y="88162"/>
            <a:ext cx="12072348" cy="28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15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loại các động vật sau đây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1.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Hến,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 hùm,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Đỉa,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 cánh cứng,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4000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7. </a:t>
            </a:r>
            <a:r>
              <a:rPr lang="en-US" sz="4000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8.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Bạch tuộc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en-US" sz="4000" dirty="0" err="1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4454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đúng nhóm động vật có xương sống hoặc động vật không xương sống.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44B3A-5FAC-42DA-800E-72D083AE8ADC}"/>
              </a:ext>
            </a:extLst>
          </p:cNvPr>
          <p:cNvSpPr txBox="1"/>
          <p:nvPr/>
        </p:nvSpPr>
        <p:spPr>
          <a:xfrm>
            <a:off x="34624" y="2910508"/>
            <a:ext cx="75161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ộng vật có xương sống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1FF98A-9806-4A0B-8A8D-1FE327880E0D}"/>
              </a:ext>
            </a:extLst>
          </p:cNvPr>
          <p:cNvSpPr txBox="1"/>
          <p:nvPr/>
        </p:nvSpPr>
        <p:spPr>
          <a:xfrm>
            <a:off x="34624" y="3923207"/>
            <a:ext cx="8596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ộng vật không xương sống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19C00-67AD-4086-AB4C-AF0488F230D6}"/>
              </a:ext>
            </a:extLst>
          </p:cNvPr>
          <p:cNvSpPr txBox="1"/>
          <p:nvPr/>
        </p:nvSpPr>
        <p:spPr>
          <a:xfrm>
            <a:off x="7442839" y="2910508"/>
            <a:ext cx="306550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1, 6, 7, 9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  <p:pic>
        <p:nvPicPr>
          <p:cNvPr id="8" name="đồng hồ đếm ngược 90s phần 1)">
            <a:hlinkClick r:id="" action="ppaction://media"/>
            <a:extLst>
              <a:ext uri="{FF2B5EF4-FFF2-40B4-BE49-F238E27FC236}">
                <a16:creationId xmlns:a16="http://schemas.microsoft.com/office/drawing/2014/main" id="{1F0E9F18-4E74-476C-9D38-74FC8FCBBC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9715" y="5007429"/>
            <a:ext cx="4557485" cy="1862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4BC37E-EE7B-40D0-B599-5F7A05762C77}"/>
              </a:ext>
            </a:extLst>
          </p:cNvPr>
          <p:cNvSpPr txBox="1"/>
          <p:nvPr/>
        </p:nvSpPr>
        <p:spPr>
          <a:xfrm>
            <a:off x="8558812" y="3923207"/>
            <a:ext cx="349134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2, 3, 4, 5, 8</a:t>
            </a:r>
            <a:r>
              <a:rPr lang="vi-VN" sz="5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973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8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4" grpId="0"/>
      <p:bldP spid="6" grpId="0"/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565" y="65317"/>
            <a:ext cx="12053455" cy="6714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16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nhận xét nào đúng khi nói về nguyên sinh vật?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Nguyên sinh vật có hình dạng rất đa dạng: hình thoi, hình đế giày, hình cầu,...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Nguyên sinh vật có kích thước nhỏ, quan sát được dưới kính hiển vi.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Cơ thể nguyên sinh vật có thành tế bào.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Có thể bắt gặp nguyên sinh vật ở những ao, hồ, kênh rạch có nổi váng,..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tar: 16 Points 2">
            <a:extLst>
              <a:ext uri="{FF2B5EF4-FFF2-40B4-BE49-F238E27FC236}">
                <a16:creationId xmlns:a16="http://schemas.microsoft.com/office/drawing/2014/main" id="{F64EC5E3-4266-453C-893F-EFC4759BF1B4}"/>
              </a:ext>
            </a:extLst>
          </p:cNvPr>
          <p:cNvSpPr/>
          <p:nvPr/>
        </p:nvSpPr>
        <p:spPr>
          <a:xfrm>
            <a:off x="41564" y="1695185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16 Points 3">
            <a:extLst>
              <a:ext uri="{FF2B5EF4-FFF2-40B4-BE49-F238E27FC236}">
                <a16:creationId xmlns:a16="http://schemas.microsoft.com/office/drawing/2014/main" id="{F97E4475-33DD-4D46-B160-3B43A80BD3C5}"/>
              </a:ext>
            </a:extLst>
          </p:cNvPr>
          <p:cNvSpPr/>
          <p:nvPr/>
        </p:nvSpPr>
        <p:spPr>
          <a:xfrm>
            <a:off x="41564" y="3171877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16 Points 4">
            <a:extLst>
              <a:ext uri="{FF2B5EF4-FFF2-40B4-BE49-F238E27FC236}">
                <a16:creationId xmlns:a16="http://schemas.microsoft.com/office/drawing/2014/main" id="{50EA4F7E-B03C-44C6-B8A9-4E404F73C343}"/>
              </a:ext>
            </a:extLst>
          </p:cNvPr>
          <p:cNvSpPr/>
          <p:nvPr/>
        </p:nvSpPr>
        <p:spPr>
          <a:xfrm>
            <a:off x="96980" y="5503912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908983"/>
              </p:ext>
            </p:extLst>
          </p:nvPr>
        </p:nvGraphicFramePr>
        <p:xfrm>
          <a:off x="6933" y="1513863"/>
          <a:ext cx="12192636" cy="501243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40292">
                  <a:extLst>
                    <a:ext uri="{9D8B030D-6E8A-4147-A177-3AD203B41FA5}">
                      <a16:colId xmlns:a16="http://schemas.microsoft.com/office/drawing/2014/main" val="956394015"/>
                    </a:ext>
                  </a:extLst>
                </a:gridCol>
                <a:gridCol w="9326040">
                  <a:extLst>
                    <a:ext uri="{9D8B030D-6E8A-4147-A177-3AD203B41FA5}">
                      <a16:colId xmlns:a16="http://schemas.microsoft.com/office/drawing/2014/main" val="1220355866"/>
                    </a:ext>
                  </a:extLst>
                </a:gridCol>
                <a:gridCol w="1013152">
                  <a:extLst>
                    <a:ext uri="{9D8B030D-6E8A-4147-A177-3AD203B41FA5}">
                      <a16:colId xmlns:a16="http://schemas.microsoft.com/office/drawing/2014/main" val="2966406563"/>
                    </a:ext>
                  </a:extLst>
                </a:gridCol>
                <a:gridCol w="1013152">
                  <a:extLst>
                    <a:ext uri="{9D8B030D-6E8A-4147-A177-3AD203B41FA5}">
                      <a16:colId xmlns:a16="http://schemas.microsoft.com/office/drawing/2014/main" val="470390149"/>
                    </a:ext>
                  </a:extLst>
                </a:gridCol>
              </a:tblGrid>
              <a:tr h="160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dẫn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294721642"/>
                  </a:ext>
                </a:extLst>
              </a:tr>
              <a:tr h="56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42261627"/>
                  </a:ext>
                </a:extLst>
              </a:tr>
              <a:tr h="212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tập, nghiên cứu tài nguyên sinh vật.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1739322841"/>
                  </a:ext>
                </a:extLst>
              </a:tr>
              <a:tr h="160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Săn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186343242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 thú cưng.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4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8282655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 khí thải công nghiệp từ các nhà máy.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858714720"/>
                  </a:ext>
                </a:extLst>
              </a:tr>
              <a:tr h="14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 rác bừa bãi.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32334888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988" y="24817"/>
            <a:ext cx="1205974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17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hoạt động sau đây làm giảm đa dạng sinh học đúng hay sai?</a:t>
            </a:r>
            <a:endParaRPr kumimoji="0" lang="vi-VN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tar: 16 Points 3">
            <a:extLst>
              <a:ext uri="{FF2B5EF4-FFF2-40B4-BE49-F238E27FC236}">
                <a16:creationId xmlns:a16="http://schemas.microsoft.com/office/drawing/2014/main" id="{0914CA6B-E8EE-4FAD-8CB8-C5781EBE7733}"/>
              </a:ext>
            </a:extLst>
          </p:cNvPr>
          <p:cNvSpPr/>
          <p:nvPr/>
        </p:nvSpPr>
        <p:spPr>
          <a:xfrm>
            <a:off x="10446319" y="2722982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16 Points 7">
            <a:extLst>
              <a:ext uri="{FF2B5EF4-FFF2-40B4-BE49-F238E27FC236}">
                <a16:creationId xmlns:a16="http://schemas.microsoft.com/office/drawing/2014/main" id="{1C384E3A-F75B-4EA4-B948-B13AD6087CF1}"/>
              </a:ext>
            </a:extLst>
          </p:cNvPr>
          <p:cNvSpPr/>
          <p:nvPr/>
        </p:nvSpPr>
        <p:spPr>
          <a:xfrm>
            <a:off x="11485414" y="3429000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16 Points 8">
            <a:extLst>
              <a:ext uri="{FF2B5EF4-FFF2-40B4-BE49-F238E27FC236}">
                <a16:creationId xmlns:a16="http://schemas.microsoft.com/office/drawing/2014/main" id="{46158031-00AF-42A3-B814-D6C7E51BC5FE}"/>
              </a:ext>
            </a:extLst>
          </p:cNvPr>
          <p:cNvSpPr/>
          <p:nvPr/>
        </p:nvSpPr>
        <p:spPr>
          <a:xfrm>
            <a:off x="10446320" y="4020082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588245FF-4F2B-4811-8BAC-67A778427B37}"/>
              </a:ext>
            </a:extLst>
          </p:cNvPr>
          <p:cNvSpPr/>
          <p:nvPr/>
        </p:nvSpPr>
        <p:spPr>
          <a:xfrm>
            <a:off x="11485415" y="4700461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16 Points 10">
            <a:extLst>
              <a:ext uri="{FF2B5EF4-FFF2-40B4-BE49-F238E27FC236}">
                <a16:creationId xmlns:a16="http://schemas.microsoft.com/office/drawing/2014/main" id="{D024FCD3-918F-486A-A739-710F893F95D1}"/>
              </a:ext>
            </a:extLst>
          </p:cNvPr>
          <p:cNvSpPr/>
          <p:nvPr/>
        </p:nvSpPr>
        <p:spPr>
          <a:xfrm>
            <a:off x="10446321" y="5308948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16 Points 11">
            <a:extLst>
              <a:ext uri="{FF2B5EF4-FFF2-40B4-BE49-F238E27FC236}">
                <a16:creationId xmlns:a16="http://schemas.microsoft.com/office/drawing/2014/main" id="{82429D8E-1196-47CF-9FB0-36834D7AE44A}"/>
              </a:ext>
            </a:extLst>
          </p:cNvPr>
          <p:cNvSpPr/>
          <p:nvPr/>
        </p:nvSpPr>
        <p:spPr>
          <a:xfrm>
            <a:off x="10446322" y="5989745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8310" y="39320"/>
            <a:ext cx="12172961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19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cụ dưới đây c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tác dụng gì khi tham quan tìm hiểu thiên nhiên?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55913" y="489697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44" descr="https://hoc24.vn/source/KHTN%206/Ch%C6%B0%C6%A1ng%208/B%C3%A0i%2025/vot-bat-dong-vat-thuy-s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3" y="637306"/>
            <a:ext cx="3380870" cy="17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59088" y="5886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4676247-6735-496E-9E2A-B1081F391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15805"/>
              </p:ext>
            </p:extLst>
          </p:nvPr>
        </p:nvGraphicFramePr>
        <p:xfrm>
          <a:off x="1" y="5275648"/>
          <a:ext cx="12192000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21526">
                  <a:extLst>
                    <a:ext uri="{9D8B030D-6E8A-4147-A177-3AD203B41FA5}">
                      <a16:colId xmlns:a16="http://schemas.microsoft.com/office/drawing/2014/main" val="1425773755"/>
                    </a:ext>
                  </a:extLst>
                </a:gridCol>
                <a:gridCol w="4009949">
                  <a:extLst>
                    <a:ext uri="{9D8B030D-6E8A-4147-A177-3AD203B41FA5}">
                      <a16:colId xmlns:a16="http://schemas.microsoft.com/office/drawing/2014/main" val="3286535359"/>
                    </a:ext>
                  </a:extLst>
                </a:gridCol>
                <a:gridCol w="3477306">
                  <a:extLst>
                    <a:ext uri="{9D8B030D-6E8A-4147-A177-3AD203B41FA5}">
                      <a16:colId xmlns:a16="http://schemas.microsoft.com/office/drawing/2014/main" val="1610827668"/>
                    </a:ext>
                  </a:extLst>
                </a:gridCol>
                <a:gridCol w="2183219">
                  <a:extLst>
                    <a:ext uri="{9D8B030D-6E8A-4147-A177-3AD203B41FA5}">
                      <a16:colId xmlns:a16="http://schemas.microsoft.com/office/drawing/2014/main" val="3389732802"/>
                    </a:ext>
                  </a:extLst>
                </a:gridCol>
              </a:tblGrid>
              <a:tr h="5974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tuế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Cây thiết mộc lan.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Cây trúc đào. 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Cây si.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022831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80EF573A-D5D3-4531-A635-82BC573E0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" y="3907530"/>
            <a:ext cx="12183690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</a:t>
            </a:r>
            <a:r>
              <a:rPr kumimoji="0" lang="en-US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CC33635-8A0B-47C0-9248-654B5D156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441059"/>
              </p:ext>
            </p:extLst>
          </p:nvPr>
        </p:nvGraphicFramePr>
        <p:xfrm>
          <a:off x="0" y="2466564"/>
          <a:ext cx="12192000" cy="13458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899528">
                  <a:extLst>
                    <a:ext uri="{9D8B030D-6E8A-4147-A177-3AD203B41FA5}">
                      <a16:colId xmlns:a16="http://schemas.microsoft.com/office/drawing/2014/main" val="3618574678"/>
                    </a:ext>
                  </a:extLst>
                </a:gridCol>
                <a:gridCol w="2880443">
                  <a:extLst>
                    <a:ext uri="{9D8B030D-6E8A-4147-A177-3AD203B41FA5}">
                      <a16:colId xmlns:a16="http://schemas.microsoft.com/office/drawing/2014/main" val="1470801839"/>
                    </a:ext>
                  </a:extLst>
                </a:gridCol>
                <a:gridCol w="2364328">
                  <a:extLst>
                    <a:ext uri="{9D8B030D-6E8A-4147-A177-3AD203B41FA5}">
                      <a16:colId xmlns:a16="http://schemas.microsoft.com/office/drawing/2014/main" val="1205060920"/>
                    </a:ext>
                  </a:extLst>
                </a:gridCol>
                <a:gridCol w="3047701">
                  <a:extLst>
                    <a:ext uri="{9D8B030D-6E8A-4147-A177-3AD203B41FA5}">
                      <a16:colId xmlns:a16="http://schemas.microsoft.com/office/drawing/2014/main" val="3349676689"/>
                    </a:ext>
                  </a:extLst>
                </a:gridCol>
              </a:tblGrid>
              <a:tr h="127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Vợt bắt động vật thủy sinh.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Vợt bắt côn trùng.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Vợt bắt bướm.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Vợt lọc nước.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77521"/>
                  </a:ext>
                </a:extLst>
              </a:tr>
            </a:tbl>
          </a:graphicData>
        </a:graphic>
      </p:graphicFrame>
      <p:sp>
        <p:nvSpPr>
          <p:cNvPr id="9" name="Star: 16 Points 8">
            <a:extLst>
              <a:ext uri="{FF2B5EF4-FFF2-40B4-BE49-F238E27FC236}">
                <a16:creationId xmlns:a16="http://schemas.microsoft.com/office/drawing/2014/main" id="{DC456206-014D-4CD7-84BB-6776D79BB279}"/>
              </a:ext>
            </a:extLst>
          </p:cNvPr>
          <p:cNvSpPr/>
          <p:nvPr/>
        </p:nvSpPr>
        <p:spPr>
          <a:xfrm>
            <a:off x="332505" y="2677697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16 Points 12">
            <a:extLst>
              <a:ext uri="{FF2B5EF4-FFF2-40B4-BE49-F238E27FC236}">
                <a16:creationId xmlns:a16="http://schemas.microsoft.com/office/drawing/2014/main" id="{6F9941D8-C67D-4626-8F33-201E3124F23C}"/>
              </a:ext>
            </a:extLst>
          </p:cNvPr>
          <p:cNvSpPr/>
          <p:nvPr/>
        </p:nvSpPr>
        <p:spPr>
          <a:xfrm>
            <a:off x="6622468" y="5472603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8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55913" y="4896974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028237"/>
              </p:ext>
            </p:extLst>
          </p:nvPr>
        </p:nvGraphicFramePr>
        <p:xfrm>
          <a:off x="69270" y="1433847"/>
          <a:ext cx="6719457" cy="274796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719457">
                  <a:extLst>
                    <a:ext uri="{9D8B030D-6E8A-4147-A177-3AD203B41FA5}">
                      <a16:colId xmlns:a16="http://schemas.microsoft.com/office/drawing/2014/main" val="41908670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Vợt bắt động vật lưỡng cư.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Vợt bắt động vật thủy sinh.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4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Vợt bắt động vật bò sát.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2122292"/>
                  </a:ext>
                </a:extLst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7111" y="73397"/>
            <a:ext cx="1207561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20</a:t>
            </a:r>
            <a:r>
              <a:rPr kumimoji="0" lang="vi-VN" altLang="en-US" sz="400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vi-VN" altLang="en-US" sz="4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cụ dưới đây c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kumimoji="0" lang="vi-VN" altLang="en-US" sz="4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dụng gì khi tham quan, tìm hiểu về thiên nhiên?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3" descr="https://hoc24.vn/source/KHTN%206/Ch%C6%B0%C6%A1ng%208/B%C3%A0i%2025/V%E1%BB%A3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91" y="971549"/>
            <a:ext cx="5056909" cy="33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59088" y="58864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Star: 16 Points 1">
            <a:extLst>
              <a:ext uri="{FF2B5EF4-FFF2-40B4-BE49-F238E27FC236}">
                <a16:creationId xmlns:a16="http://schemas.microsoft.com/office/drawing/2014/main" id="{E3416F39-0488-43A1-9523-1403FBF0712D}"/>
              </a:ext>
            </a:extLst>
          </p:cNvPr>
          <p:cNvSpPr/>
          <p:nvPr/>
        </p:nvSpPr>
        <p:spPr>
          <a:xfrm>
            <a:off x="69269" y="1636656"/>
            <a:ext cx="401785" cy="427671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2522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124201"/>
            <a:ext cx="44577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0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38100" y="2602331"/>
            <a:ext cx="7543800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hơp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lí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thuốc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bảo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vệ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vật</a:t>
            </a:r>
            <a:r>
              <a:rPr lang="en-US" sz="32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cs typeface="Times New Roman" pitchFamily="18" charset="0"/>
              </a:rPr>
              <a:t>  </a:t>
            </a:r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7" t="17708" r="30089" b="23958"/>
          <a:stretch>
            <a:fillRect/>
          </a:stretch>
        </p:blipFill>
        <p:spPr bwMode="auto">
          <a:xfrm>
            <a:off x="3753853" y="1"/>
            <a:ext cx="386614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23958" r="40630" b="30208"/>
          <a:stretch>
            <a:fillRect/>
          </a:stretch>
        </p:blipFill>
        <p:spPr bwMode="auto">
          <a:xfrm>
            <a:off x="1" y="0"/>
            <a:ext cx="375385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7639050" y="5738982"/>
            <a:ext cx="45339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Sử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dụng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thực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phẩm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      an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toàn</a:t>
            </a:r>
            <a:r>
              <a:rPr lang="en-US" sz="3200" i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21875" r="28917" b="27083"/>
          <a:stretch>
            <a:fillRect/>
          </a:stretch>
        </p:blipFill>
        <p:spPr bwMode="auto">
          <a:xfrm>
            <a:off x="4591050" y="3170071"/>
            <a:ext cx="3048000" cy="338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" y="6138698"/>
            <a:ext cx="7619999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50852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7" y="0"/>
            <a:ext cx="12128504" cy="813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" y="0"/>
            <a:ext cx="12141204" cy="807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7" y="-23459"/>
            <a:ext cx="12842876" cy="812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" y="-20301"/>
            <a:ext cx="12134854" cy="8092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6" y="-1"/>
            <a:ext cx="12255496" cy="808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9" y="-20301"/>
            <a:ext cx="12220572" cy="809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" y="-20302"/>
            <a:ext cx="12157075" cy="816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" y="0"/>
            <a:ext cx="12220571" cy="81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419" y="-3158"/>
            <a:ext cx="12290418" cy="80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9" y="0"/>
            <a:ext cx="12303122" cy="807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97" y="-20301"/>
            <a:ext cx="12903196" cy="81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0621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8591430-D994-436F-8A0D-A4572BCE8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2"/>
            <a:ext cx="6096000" cy="33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E8EA28E7-CFCB-4EF0-86D2-3C708DBF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" y="3116740"/>
            <a:ext cx="5032675" cy="37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55988D-A755-403D-8BE3-8D9FC9A40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5" y="3155954"/>
            <a:ext cx="3920837" cy="37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64094694-D6E1-40E1-B9A2-E9BA44A4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54" y="48484"/>
            <a:ext cx="6040583" cy="310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169A6745-CD47-4504-81A4-24F3E1D0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382" y="3155954"/>
            <a:ext cx="3546765" cy="370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223FC0-76D1-4932-9907-8BA1CCD1A69F}"/>
              </a:ext>
            </a:extLst>
          </p:cNvPr>
          <p:cNvSpPr txBox="1"/>
          <p:nvPr/>
        </p:nvSpPr>
        <p:spPr>
          <a:xfrm>
            <a:off x="8911940" y="4038609"/>
            <a:ext cx="322464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5515F4-2FF3-4033-B463-BD988490C571}"/>
              </a:ext>
            </a:extLst>
          </p:cNvPr>
          <p:cNvSpPr txBox="1"/>
          <p:nvPr/>
        </p:nvSpPr>
        <p:spPr>
          <a:xfrm>
            <a:off x="3449776" y="4010888"/>
            <a:ext cx="45997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1A315-827B-4771-898B-8B252BFC9816}"/>
              </a:ext>
            </a:extLst>
          </p:cNvPr>
          <p:cNvSpPr txBox="1"/>
          <p:nvPr/>
        </p:nvSpPr>
        <p:spPr>
          <a:xfrm>
            <a:off x="8205359" y="373793"/>
            <a:ext cx="25596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F520C-630E-421B-940B-823C148173B0}"/>
              </a:ext>
            </a:extLst>
          </p:cNvPr>
          <p:cNvSpPr txBox="1"/>
          <p:nvPr/>
        </p:nvSpPr>
        <p:spPr>
          <a:xfrm>
            <a:off x="51941" y="686125"/>
            <a:ext cx="15690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Panh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7729E8-9596-41CC-8AD9-A18103ABD30F}"/>
              </a:ext>
            </a:extLst>
          </p:cNvPr>
          <p:cNvSpPr txBox="1"/>
          <p:nvPr/>
        </p:nvSpPr>
        <p:spPr>
          <a:xfrm>
            <a:off x="-3474" y="6075220"/>
            <a:ext cx="503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F4C61B-FFFD-4698-81E1-7E9E385333BB}"/>
              </a:ext>
            </a:extLst>
          </p:cNvPr>
          <p:cNvSpPr txBox="1"/>
          <p:nvPr/>
        </p:nvSpPr>
        <p:spPr>
          <a:xfrm>
            <a:off x="124691" y="268495"/>
            <a:ext cx="1206730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4800" b="0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  <a:p>
            <a:pPr algn="just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và hoàn thành thu hoạch theo nhóm</a:t>
            </a:r>
          </a:p>
          <a:p>
            <a:pPr algn="just"/>
            <a:r>
              <a:rPr lang="en-US" sz="4800" b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Chấp hành nghiêm túc các quy định của buổi ngoại khóa</a:t>
            </a:r>
          </a:p>
          <a:p>
            <a:pPr algn="just"/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tiến hành thu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 </a:t>
            </a:r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tuyệt </a:t>
            </a:r>
            <a:r>
              <a:rPr lang="en-US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tuân thủ theo hướng dẫn của </a:t>
            </a:r>
            <a:r>
              <a:rPr lang="en-US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tự ý thu mẫu tránh gây nguy hiểm cho bản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vi-VN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40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làm hại hay tác động xấu đến sinh vật ngoài thiên nhiên.</a:t>
            </a:r>
          </a:p>
          <a:p>
            <a:pPr algn="just"/>
            <a:endParaRPr lang="vi-VN" sz="4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3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A7F3D5-4F4A-488D-B462-B1AD5F984727}"/>
              </a:ext>
            </a:extLst>
          </p:cNvPr>
          <p:cNvSpPr txBox="1"/>
          <p:nvPr/>
        </p:nvSpPr>
        <p:spPr>
          <a:xfrm>
            <a:off x="83130" y="487461"/>
            <a:ext cx="120396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4. Nhiệm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6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Quan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Thu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1238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0806" cy="1325563"/>
          </a:xfrm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tiến hành</a:t>
            </a:r>
            <a:b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Hướng dẫn chung (sgk trg 140)</a:t>
            </a:r>
            <a:b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về thực vật và động vật (sgk trg 141, 142) 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EA259C-2721-4414-8CA6-580B59D5A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767410"/>
              </p:ext>
            </p:extLst>
          </p:nvPr>
        </p:nvGraphicFramePr>
        <p:xfrm>
          <a:off x="96985" y="1290467"/>
          <a:ext cx="12011892" cy="2209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6604">
                  <a:extLst>
                    <a:ext uri="{9D8B030D-6E8A-4147-A177-3AD203B41FA5}">
                      <a16:colId xmlns:a16="http://schemas.microsoft.com/office/drawing/2014/main" val="1279795130"/>
                    </a:ext>
                  </a:extLst>
                </a:gridCol>
                <a:gridCol w="1998617">
                  <a:extLst>
                    <a:ext uri="{9D8B030D-6E8A-4147-A177-3AD203B41FA5}">
                      <a16:colId xmlns:a16="http://schemas.microsoft.com/office/drawing/2014/main" val="450657520"/>
                    </a:ext>
                  </a:extLst>
                </a:gridCol>
                <a:gridCol w="876133">
                  <a:extLst>
                    <a:ext uri="{9D8B030D-6E8A-4147-A177-3AD203B41FA5}">
                      <a16:colId xmlns:a16="http://schemas.microsoft.com/office/drawing/2014/main" val="2592185609"/>
                    </a:ext>
                  </a:extLst>
                </a:gridCol>
                <a:gridCol w="2572759">
                  <a:extLst>
                    <a:ext uri="{9D8B030D-6E8A-4147-A177-3AD203B41FA5}">
                      <a16:colId xmlns:a16="http://schemas.microsoft.com/office/drawing/2014/main" val="3510627563"/>
                    </a:ext>
                  </a:extLst>
                </a:gridCol>
                <a:gridCol w="2266074">
                  <a:extLst>
                    <a:ext uri="{9D8B030D-6E8A-4147-A177-3AD203B41FA5}">
                      <a16:colId xmlns:a16="http://schemas.microsoft.com/office/drawing/2014/main" val="940655157"/>
                    </a:ext>
                  </a:extLst>
                </a:gridCol>
                <a:gridCol w="2197920">
                  <a:extLst>
                    <a:ext uri="{9D8B030D-6E8A-4147-A177-3AD203B41FA5}">
                      <a16:colId xmlns:a16="http://schemas.microsoft.com/office/drawing/2014/main" val="3754987757"/>
                    </a:ext>
                  </a:extLst>
                </a:gridCol>
                <a:gridCol w="1243785">
                  <a:extLst>
                    <a:ext uri="{9D8B030D-6E8A-4147-A177-3AD203B41FA5}">
                      <a16:colId xmlns:a16="http://schemas.microsoft.com/office/drawing/2014/main" val="1838870974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cây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 sống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trí phân loại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482358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 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cây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CQ sinh sản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6173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0274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5471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87B3308-9637-453F-8B7C-3D616AA2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40" y="72461"/>
            <a:ext cx="11970327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</a:t>
            </a:r>
            <a:r>
              <a:rPr kumimoji="0" lang="en-US" altLang="en-US" sz="5400" b="1" i="0" u="none" strike="noStrike" cap="none" normalizeH="0" baseline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5400" b="1" i="0" u="none" strike="noStrike" cap="none" normalizeH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tập số 1</a:t>
            </a:r>
            <a:endParaRPr kumimoji="0" lang="en-US" altLang="en-US" sz="7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17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EA259C-2721-4414-8CA6-580B59D5A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152148"/>
              </p:ext>
            </p:extLst>
          </p:nvPr>
        </p:nvGraphicFramePr>
        <p:xfrm>
          <a:off x="96985" y="1290467"/>
          <a:ext cx="12011892" cy="21907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6604">
                  <a:extLst>
                    <a:ext uri="{9D8B030D-6E8A-4147-A177-3AD203B41FA5}">
                      <a16:colId xmlns:a16="http://schemas.microsoft.com/office/drawing/2014/main" val="1279795130"/>
                    </a:ext>
                  </a:extLst>
                </a:gridCol>
                <a:gridCol w="1998617">
                  <a:extLst>
                    <a:ext uri="{9D8B030D-6E8A-4147-A177-3AD203B41FA5}">
                      <a16:colId xmlns:a16="http://schemas.microsoft.com/office/drawing/2014/main" val="450657520"/>
                    </a:ext>
                  </a:extLst>
                </a:gridCol>
                <a:gridCol w="876133">
                  <a:extLst>
                    <a:ext uri="{9D8B030D-6E8A-4147-A177-3AD203B41FA5}">
                      <a16:colId xmlns:a16="http://schemas.microsoft.com/office/drawing/2014/main" val="2592185609"/>
                    </a:ext>
                  </a:extLst>
                </a:gridCol>
                <a:gridCol w="2572759">
                  <a:extLst>
                    <a:ext uri="{9D8B030D-6E8A-4147-A177-3AD203B41FA5}">
                      <a16:colId xmlns:a16="http://schemas.microsoft.com/office/drawing/2014/main" val="3510627563"/>
                    </a:ext>
                  </a:extLst>
                </a:gridCol>
                <a:gridCol w="2266074">
                  <a:extLst>
                    <a:ext uri="{9D8B030D-6E8A-4147-A177-3AD203B41FA5}">
                      <a16:colId xmlns:a16="http://schemas.microsoft.com/office/drawing/2014/main" val="940655157"/>
                    </a:ext>
                  </a:extLst>
                </a:gridCol>
                <a:gridCol w="2197920">
                  <a:extLst>
                    <a:ext uri="{9D8B030D-6E8A-4147-A177-3AD203B41FA5}">
                      <a16:colId xmlns:a16="http://schemas.microsoft.com/office/drawing/2014/main" val="3754987757"/>
                    </a:ext>
                  </a:extLst>
                </a:gridCol>
                <a:gridCol w="1243785">
                  <a:extLst>
                    <a:ext uri="{9D8B030D-6E8A-4147-A177-3AD203B41FA5}">
                      <a16:colId xmlns:a16="http://schemas.microsoft.com/office/drawing/2014/main" val="1838870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ĐV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 sống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hình thái nổi bật</a:t>
                      </a:r>
                      <a:endParaRPr lang="en-US" sz="28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trí phân loại</a:t>
                      </a:r>
                      <a:endParaRPr lang="en-US" sz="280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748235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40274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05471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87B3308-9637-453F-8B7C-3D616AA29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40" y="72461"/>
            <a:ext cx="11970327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</a:t>
            </a:r>
            <a:r>
              <a:rPr kumimoji="0" lang="en-US" alt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tập số 2</a:t>
            </a:r>
            <a:endParaRPr kumimoji="0" lang="en-US" altLang="en-US" sz="7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0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767136-CBD6-4939-A8DD-A9F8F862F108}"/>
              </a:ext>
            </a:extLst>
          </p:cNvPr>
          <p:cNvSpPr txBox="1"/>
          <p:nvPr/>
        </p:nvSpPr>
        <p:spPr>
          <a:xfrm>
            <a:off x="69269" y="30669"/>
            <a:ext cx="1203960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u="sng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r>
              <a:rPr lang="vi-VN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phương pháp tìm hiểu sinh vật ngoài </a:t>
            </a:r>
            <a:r>
              <a:rPr lang="vi-VN" sz="4400" b="1" i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 </a:t>
            </a:r>
            <a:r>
              <a:rPr lang="vi-VN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i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4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quan sát</a:t>
            </a:r>
            <a:endParaRPr lang="vi-VN" sz="4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sát một số thực vật, động vật bằng mắt thường như: dương xỉ, hạt trần (thông, tùng,...), hạt kín (cây có hoa); động vật trên cạn và động vật dưới nước,...</a:t>
            </a:r>
          </a:p>
          <a:p>
            <a:pPr algn="just"/>
            <a:r>
              <a:rPr lang="en-US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sát động vật nhỏ (</a:t>
            </a:r>
            <a:r>
              <a:rPr lang="vi-VN" sz="4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ví dụ </a:t>
            </a:r>
            <a:r>
              <a:rPr lang="vi-VN" sz="4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 rêu), động vật nhỏ bằng kính lúp hoặc sử dụng ống nhòm để quan sát các động vật trên cây.</a:t>
            </a:r>
          </a:p>
        </p:txBody>
      </p:sp>
    </p:spTree>
    <p:extLst>
      <p:ext uri="{BB962C8B-B14F-4D97-AF65-F5344CB8AC3E}">
        <p14:creationId xmlns:p14="http://schemas.microsoft.com/office/powerpoint/2010/main" val="1424424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1674</Words>
  <Application>Microsoft Office PowerPoint</Application>
  <PresentationFormat>Widescreen</PresentationFormat>
  <Paragraphs>208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Cách tiến hành 1. Hướng dẫn chung (sgk trg 140) 2. Tìm hiểu về thực vật và động vật (sgk trg 141, 142)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PGD</dc:creator>
  <cp:lastModifiedBy>Nguyen Khac Tho</cp:lastModifiedBy>
  <cp:revision>17</cp:revision>
  <dcterms:created xsi:type="dcterms:W3CDTF">2021-12-20T04:25:45Z</dcterms:created>
  <dcterms:modified xsi:type="dcterms:W3CDTF">2023-02-27T16:00:38Z</dcterms:modified>
</cp:coreProperties>
</file>