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168928432a704045" Type="http://schemas.microsoft.com/office/2007/relationships/ui/extensibility" Target="customUI/customUI14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9" r:id="rId2"/>
    <p:sldId id="281" r:id="rId3"/>
    <p:sldId id="599" r:id="rId4"/>
    <p:sldId id="497" r:id="rId5"/>
    <p:sldId id="456" r:id="rId6"/>
    <p:sldId id="345" r:id="rId7"/>
    <p:sldId id="326" r:id="rId8"/>
    <p:sldId id="483" r:id="rId9"/>
    <p:sldId id="351" r:id="rId10"/>
    <p:sldId id="576" r:id="rId11"/>
    <p:sldId id="577" r:id="rId12"/>
    <p:sldId id="580" r:id="rId13"/>
    <p:sldId id="581" r:id="rId14"/>
    <p:sldId id="582" r:id="rId15"/>
    <p:sldId id="484" r:id="rId16"/>
    <p:sldId id="583" r:id="rId17"/>
    <p:sldId id="592" r:id="rId18"/>
    <p:sldId id="593" r:id="rId19"/>
    <p:sldId id="594" r:id="rId20"/>
    <p:sldId id="595" r:id="rId21"/>
    <p:sldId id="494" r:id="rId22"/>
    <p:sldId id="588" r:id="rId23"/>
    <p:sldId id="598" r:id="rId24"/>
    <p:sldId id="590" r:id="rId25"/>
    <p:sldId id="596" r:id="rId26"/>
    <p:sldId id="597" r:id="rId27"/>
    <p:sldId id="325" r:id="rId28"/>
    <p:sldId id="257" r:id="rId29"/>
    <p:sldId id="344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  <p:cmAuthor id="3" name="Admin" initials="A" lastIdx="13" clrIdx="2">
    <p:extLst>
      <p:ext uri="{19B8F6BF-5375-455C-9EA6-DF929625EA0E}">
        <p15:presenceInfo xmlns:p15="http://schemas.microsoft.com/office/powerpoint/2012/main" userId="Admin" providerId="None"/>
      </p:ext>
    </p:extLst>
  </p:cmAuthor>
  <p:cmAuthor id="4" name="HP" initials="H" lastIdx="7" clrIdx="3">
    <p:extLst>
      <p:ext uri="{19B8F6BF-5375-455C-9EA6-DF929625EA0E}">
        <p15:presenceInfo xmlns:p15="http://schemas.microsoft.com/office/powerpoint/2012/main" userId="9bed288dc2eb2e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CC"/>
    <a:srgbClr val="DE4654"/>
    <a:srgbClr val="8BCD43"/>
    <a:srgbClr val="543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4660"/>
  </p:normalViewPr>
  <p:slideViewPr>
    <p:cSldViewPr>
      <p:cViewPr>
        <p:scale>
          <a:sx n="110" d="100"/>
          <a:sy n="110" d="100"/>
        </p:scale>
        <p:origin x="303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2-07-17T08:00:13.126" idx="1">
    <p:pos x="10" y="10"/>
    <p:text>Sửa cỡ chữ theo quy định tối thiểu 28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2-07-17T08:09:00.644" idx="2">
    <p:pos x="10" y="10"/>
    <p:text>Sửa cỡ chữ theo quy định tối thiểu 28 (đã sửa)</p:text>
    <p:extLst>
      <p:ext uri="{C676402C-5697-4E1C-873F-D02D1690AC5C}">
        <p15:threadingInfo xmlns:p15="http://schemas.microsoft.com/office/powerpoint/2012/main" timeZoneBias="-420"/>
      </p:ext>
    </p:extLst>
  </p:cm>
  <p:cm authorId="4" dt="2022-07-17T08:11:22.203" idx="4">
    <p:pos x="10" y="106"/>
    <p:text>Tên đề bài quá nhỏ so với toàn bộ các chữ trên slide (đã sửa)</p:text>
    <p:extLst>
      <p:ext uri="{C676402C-5697-4E1C-873F-D02D1690AC5C}">
        <p15:threadingInfo xmlns:p15="http://schemas.microsoft.com/office/powerpoint/2012/main" timeZoneBias="-420">
          <p15:parentCm authorId="4" idx="2"/>
        </p15:threadingInfo>
      </p:ext>
    </p:extLst>
  </p:cm>
  <p:cm authorId="4" dt="2022-07-17T08:20:02.358" idx="5">
    <p:pos x="10" y="202"/>
    <p:text>Nên chỉnh sửa màu để tạo điểm nhấn (đã sửa)</p:text>
    <p:extLst>
      <p:ext uri="{C676402C-5697-4E1C-873F-D02D1690AC5C}">
        <p15:threadingInfo xmlns:p15="http://schemas.microsoft.com/office/powerpoint/2012/main" timeZoneBias="-420">
          <p15:parentCm authorId="4" idx="2"/>
        </p15:threadingInfo>
      </p:ext>
    </p:extLst>
  </p:cm>
  <p:cm authorId="4" dt="2022-07-17T08:23:44.879" idx="6">
    <p:pos x="10" y="298"/>
    <p:text>HÌnh vẽ chưa phù hợp, các số chưa đánh trong math (đã sửa)</p:text>
    <p:extLst>
      <p:ext uri="{C676402C-5697-4E1C-873F-D02D1690AC5C}">
        <p15:threadingInfo xmlns:p15="http://schemas.microsoft.com/office/powerpoint/2012/main" timeZoneBias="-420">
          <p15:parentCm authorId="4" idx="2"/>
        </p15:threadingInfo>
      </p:ext>
    </p:extLst>
  </p:cm>
  <p:cm authorId="4" dt="2022-07-17T08:27:55.625" idx="7">
    <p:pos x="10" y="394"/>
    <p:text>Các side khác cũng sửa cho phù hợp cô nhé</p:text>
    <p:extLst>
      <p:ext uri="{C676402C-5697-4E1C-873F-D02D1690AC5C}">
        <p15:threadingInfo xmlns:p15="http://schemas.microsoft.com/office/powerpoint/2012/main" timeZoneBias="-420">
          <p15:parentCm authorId="4" idx="2"/>
        </p15:threadingInfo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6C867-5640-4890-9BBB-DBBB33C62E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95FF9-7F13-4589-ADB1-A98CFA417FE8}">
      <dgm:prSet phldrT="[Text]" custT="1"/>
      <dgm:spPr>
        <a:solidFill>
          <a:srgbClr val="FFFF00"/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pPr algn="ctr"/>
          <a:r>
            <a:rPr kumimoji="0" lang="en-US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2800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800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27BC0A-A89C-479E-B8CD-C46EF1DB42D9}" type="parTrans" cxnId="{98EF93F6-9645-42BA-9EDE-0684263968A6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D8AE83-6358-42AE-B439-0EFC9D377ED1}" type="sibTrans" cxnId="{98EF93F6-9645-42BA-9EDE-0684263968A6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A0ABAF-B23C-4736-AEB9-5FAE681D07FA}">
      <dgm:prSet phldrT="[Text]" custT="1"/>
      <dgm:spPr/>
      <dgm:t>
        <a:bodyPr/>
        <a:lstStyle/>
        <a:p>
          <a:r>
            <a:rPr lang="vi-VN" altLang="en-US" sz="28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kế hoạch bài dạy</a:t>
          </a:r>
          <a:r>
            <a: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800" dirty="0" err="1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800" dirty="0" err="1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800" dirty="0" err="1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sz="2800" dirty="0">
            <a:solidFill>
              <a:srgbClr val="0033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4464D3-94BC-4791-92AF-D4DDB39C3B1A}" type="parTrans" cxnId="{8424536B-BE7E-4427-8F9D-11FD9E33F2DF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21D020-C3B9-4ABB-A06B-CC452B865337}" type="sibTrans" cxnId="{8424536B-BE7E-4427-8F9D-11FD9E33F2DF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33AAEF-2BF8-4EBB-A3B1-62835B5C81BF}">
      <dgm:prSet phldrT="[Text]" custT="1"/>
      <dgm:spPr>
        <a:solidFill>
          <a:srgbClr val="FFFF00"/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pPr algn="ctr"/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7C755C-0A39-4BCA-B05A-04B6066CC9B9}" type="parTrans" cxnId="{114F78D7-52EA-4C98-83EA-2E3113FBAE6C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81B1FB-67E6-4DD3-8927-4689A7E10F68}" type="sibTrans" cxnId="{114F78D7-52EA-4C98-83EA-2E3113FBAE6C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4E6F5A-9DD3-4463-B617-DAC4CB1475BA}">
      <dgm:prSet phldrT="[Text]" custT="1"/>
      <dgm:spPr/>
      <dgm:t>
        <a:bodyPr/>
        <a:lstStyle/>
        <a:p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SGK.</a:t>
          </a:r>
        </a:p>
      </dgm:t>
    </dgm:pt>
    <dgm:pt modelId="{527A9CE6-AF4E-472F-AD59-A231136EB5D9}" type="parTrans" cxnId="{D4D75E30-4B78-4946-8E43-D2A67A5959C0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E0876E-E618-456F-81E9-FBAA95CF7E2B}" type="sibTrans" cxnId="{D4D75E30-4B78-4946-8E43-D2A67A5959C0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F6625C-DEE5-4E81-9E17-CE182C3F5B83}">
      <dgm:prSet phldrT="[Text]" custT="1"/>
      <dgm:spPr/>
      <dgm:t>
        <a:bodyPr/>
        <a:lstStyle/>
        <a:p>
          <a:r>
            <a: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altLang="en-US" sz="28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altLang="en-US" sz="2800" dirty="0" err="1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altLang="en-US" sz="28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vị, ê ke, compa</a:t>
          </a:r>
          <a:r>
            <a: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vi-VN" altLang="en-US" sz="28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 chiếu</a:t>
          </a:r>
          <a:r>
            <a: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dirty="0">
            <a:solidFill>
              <a:srgbClr val="0033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AAC359-CE2D-49C3-8DCE-CD6A0AB76C47}" type="parTrans" cxnId="{16414EC6-8CBC-4C11-938D-F4D86DEAFD64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C3EF18-84B5-4FA0-8B06-B82A0F1FB869}" type="sibTrans" cxnId="{16414EC6-8CBC-4C11-938D-F4D86DEAFD64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8C45F3-86DD-4F23-BF8F-057A8C926990}">
      <dgm:prSet phldrT="[Text]" custT="1"/>
      <dgm:spPr/>
      <dgm:t>
        <a:bodyPr/>
        <a:lstStyle/>
        <a:p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kẻ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giấy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kẻ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ô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vuông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mỗi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HS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dùng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thêm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băng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dính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mặt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dùng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giấy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decal,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</a:p>
      </dgm:t>
    </dgm:pt>
    <dgm:pt modelId="{89E4B728-BD2D-4262-99F3-4C1D72A4FFFC}" type="parTrans" cxnId="{9543479C-F188-497A-8378-6CCF83F47E1A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2720AB-8054-4212-8C1B-7445DF0EB8F9}" type="sibTrans" cxnId="{9543479C-F188-497A-8378-6CCF83F47E1A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1F825F-8A65-4BDA-BC7A-08775CC4F943}">
      <dgm:prSet phldrT="[Text]" custT="1"/>
      <dgm:spPr/>
      <dgm:t>
        <a:bodyPr/>
        <a:lstStyle/>
        <a:p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0B0917-AE02-47E8-991A-57C2FEF6B492}" type="parTrans" cxnId="{949833C7-880F-431F-9337-C36D09FD7E69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A8AB36-2CE6-4B2C-BE03-742C9EF0AE15}" type="sibTrans" cxnId="{949833C7-880F-431F-9337-C36D09FD7E69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5BB3C6-11AB-4FA8-A5F1-0316D73F5FF2}">
      <dgm:prSet custT="1"/>
      <dgm:spPr/>
      <dgm:t>
        <a:bodyPr/>
        <a:lstStyle/>
        <a:p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trên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giấy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kẻ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ô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vuông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như</a:t>
          </a:r>
          <a:r>
            <a:rPr lang="en-US" sz="28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H20, H21, H24, H25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giao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HS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cắt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trước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28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</a:p>
      </dgm:t>
    </dgm:pt>
    <dgm:pt modelId="{D69C3995-C949-46B5-8D26-8B359EAEBA71}" type="parTrans" cxnId="{5AA5ADC6-0958-4B05-BFD8-BDEEA1B2110F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7FD984-EAED-40C3-A95E-0ED96F5B89CB}" type="sibTrans" cxnId="{5AA5ADC6-0958-4B05-BFD8-BDEEA1B2110F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F0A97A-EDF1-4C47-8ECB-5F5F6A8E456D}" type="pres">
      <dgm:prSet presAssocID="{E1A6C867-5640-4890-9BBB-DBBB33C62E0E}" presName="linear" presStyleCnt="0">
        <dgm:presLayoutVars>
          <dgm:animLvl val="lvl"/>
          <dgm:resizeHandles val="exact"/>
        </dgm:presLayoutVars>
      </dgm:prSet>
      <dgm:spPr/>
    </dgm:pt>
    <dgm:pt modelId="{E5C9E7A5-AF2E-4D50-8726-C7D64A106B64}" type="pres">
      <dgm:prSet presAssocID="{8E595FF9-7F13-4589-ADB1-A98CFA417FE8}" presName="parentText" presStyleLbl="node1" presStyleIdx="0" presStyleCnt="2" custScaleX="56835" custLinFactNeighborX="-1984" custLinFactNeighborY="9891">
        <dgm:presLayoutVars>
          <dgm:chMax val="0"/>
          <dgm:bulletEnabled val="1"/>
        </dgm:presLayoutVars>
      </dgm:prSet>
      <dgm:spPr/>
    </dgm:pt>
    <dgm:pt modelId="{0DFB8EA2-E9F4-4E7D-B5BF-ABC527E44C63}" type="pres">
      <dgm:prSet presAssocID="{8E595FF9-7F13-4589-ADB1-A98CFA417FE8}" presName="childText" presStyleLbl="revTx" presStyleIdx="0" presStyleCnt="2" custLinFactNeighborY="28962">
        <dgm:presLayoutVars>
          <dgm:bulletEnabled val="1"/>
        </dgm:presLayoutVars>
      </dgm:prSet>
      <dgm:spPr/>
    </dgm:pt>
    <dgm:pt modelId="{D2408717-B530-41AC-B5CE-E14FAEC5B062}" type="pres">
      <dgm:prSet presAssocID="{3B33AAEF-2BF8-4EBB-A3B1-62835B5C81BF}" presName="parentText" presStyleLbl="node1" presStyleIdx="1" presStyleCnt="2" custScaleX="54661" custLinFactNeighborX="-1903" custLinFactNeighborY="-1799">
        <dgm:presLayoutVars>
          <dgm:chMax val="0"/>
          <dgm:bulletEnabled val="1"/>
        </dgm:presLayoutVars>
      </dgm:prSet>
      <dgm:spPr/>
    </dgm:pt>
    <dgm:pt modelId="{8F3B6D51-6576-4847-95F8-097004C88A78}" type="pres">
      <dgm:prSet presAssocID="{3B33AAEF-2BF8-4EBB-A3B1-62835B5C81BF}" presName="childText" presStyleLbl="revTx" presStyleIdx="1" presStyleCnt="2" custLinFactNeighborX="-420" custLinFactNeighborY="-38100">
        <dgm:presLayoutVars>
          <dgm:bulletEnabled val="1"/>
        </dgm:presLayoutVars>
      </dgm:prSet>
      <dgm:spPr/>
    </dgm:pt>
  </dgm:ptLst>
  <dgm:cxnLst>
    <dgm:cxn modelId="{2ACFD60D-ABB2-4145-BA35-09A5FD91CFF0}" type="presOf" srcId="{8E595FF9-7F13-4589-ADB1-A98CFA417FE8}" destId="{E5C9E7A5-AF2E-4D50-8726-C7D64A106B64}" srcOrd="0" destOrd="0" presId="urn:microsoft.com/office/officeart/2005/8/layout/vList2"/>
    <dgm:cxn modelId="{3A28E52C-05AC-464F-BC2C-AE5BA1C059F0}" type="presOf" srcId="{E1A6C867-5640-4890-9BBB-DBBB33C62E0E}" destId="{EBF0A97A-EDF1-4C47-8ECB-5F5F6A8E456D}" srcOrd="0" destOrd="0" presId="urn:microsoft.com/office/officeart/2005/8/layout/vList2"/>
    <dgm:cxn modelId="{D4D75E30-4B78-4946-8E43-D2A67A5959C0}" srcId="{3B33AAEF-2BF8-4EBB-A3B1-62835B5C81BF}" destId="{704E6F5A-9DD3-4463-B617-DAC4CB1475BA}" srcOrd="0" destOrd="0" parTransId="{527A9CE6-AF4E-472F-AD59-A231136EB5D9}" sibTransId="{3EE0876E-E618-456F-81E9-FBAA95CF7E2B}"/>
    <dgm:cxn modelId="{99C0CA34-B0CB-444B-8AAD-810CD5D103FE}" type="presOf" srcId="{ECA0ABAF-B23C-4736-AEB9-5FAE681D07FA}" destId="{0DFB8EA2-E9F4-4E7D-B5BF-ABC527E44C63}" srcOrd="0" destOrd="0" presId="urn:microsoft.com/office/officeart/2005/8/layout/vList2"/>
    <dgm:cxn modelId="{FD09A55E-6FC0-4B08-8C11-21482B1E3979}" type="presOf" srcId="{3B33AAEF-2BF8-4EBB-A3B1-62835B5C81BF}" destId="{D2408717-B530-41AC-B5CE-E14FAEC5B062}" srcOrd="0" destOrd="0" presId="urn:microsoft.com/office/officeart/2005/8/layout/vList2"/>
    <dgm:cxn modelId="{94D07763-1582-4358-9964-159E391A382B}" type="presOf" srcId="{578C45F3-86DD-4F23-BF8F-057A8C926990}" destId="{8F3B6D51-6576-4847-95F8-097004C88A78}" srcOrd="0" destOrd="1" presId="urn:microsoft.com/office/officeart/2005/8/layout/vList2"/>
    <dgm:cxn modelId="{4F618368-CD99-4FCB-9CB6-93B27B5509EC}" type="presOf" srcId="{3C5BB3C6-11AB-4FA8-A5F1-0316D73F5FF2}" destId="{8F3B6D51-6576-4847-95F8-097004C88A78}" srcOrd="0" destOrd="2" presId="urn:microsoft.com/office/officeart/2005/8/layout/vList2"/>
    <dgm:cxn modelId="{8424536B-BE7E-4427-8F9D-11FD9E33F2DF}" srcId="{8E595FF9-7F13-4589-ADB1-A98CFA417FE8}" destId="{ECA0ABAF-B23C-4736-AEB9-5FAE681D07FA}" srcOrd="0" destOrd="0" parTransId="{A44464D3-94BC-4791-92AF-D4DDB39C3B1A}" sibTransId="{C021D020-C3B9-4ABB-A06B-CC452B865337}"/>
    <dgm:cxn modelId="{770E6D75-2589-4F18-8B25-2642615E4FB6}" type="presOf" srcId="{E1F6625C-DEE5-4E81-9E17-CE182C3F5B83}" destId="{0DFB8EA2-E9F4-4E7D-B5BF-ABC527E44C63}" srcOrd="0" destOrd="1" presId="urn:microsoft.com/office/officeart/2005/8/layout/vList2"/>
    <dgm:cxn modelId="{9543479C-F188-497A-8378-6CCF83F47E1A}" srcId="{3B33AAEF-2BF8-4EBB-A3B1-62835B5C81BF}" destId="{578C45F3-86DD-4F23-BF8F-057A8C926990}" srcOrd="1" destOrd="0" parTransId="{89E4B728-BD2D-4262-99F3-4C1D72A4FFFC}" sibTransId="{E12720AB-8054-4212-8C1B-7445DF0EB8F9}"/>
    <dgm:cxn modelId="{16414EC6-8CBC-4C11-938D-F4D86DEAFD64}" srcId="{8E595FF9-7F13-4589-ADB1-A98CFA417FE8}" destId="{E1F6625C-DEE5-4E81-9E17-CE182C3F5B83}" srcOrd="1" destOrd="0" parTransId="{36AAC359-CE2D-49C3-8DCE-CD6A0AB76C47}" sibTransId="{C1C3EF18-84B5-4FA0-8B06-B82A0F1FB869}"/>
    <dgm:cxn modelId="{5AA5ADC6-0958-4B05-BFD8-BDEEA1B2110F}" srcId="{3B33AAEF-2BF8-4EBB-A3B1-62835B5C81BF}" destId="{3C5BB3C6-11AB-4FA8-A5F1-0316D73F5FF2}" srcOrd="2" destOrd="0" parTransId="{D69C3995-C949-46B5-8D26-8B359EAEBA71}" sibTransId="{D27FD984-EAED-40C3-A95E-0ED96F5B89CB}"/>
    <dgm:cxn modelId="{949833C7-880F-431F-9337-C36D09FD7E69}" srcId="{8E595FF9-7F13-4589-ADB1-A98CFA417FE8}" destId="{D71F825F-8A65-4BDA-BC7A-08775CC4F943}" srcOrd="2" destOrd="0" parTransId="{340B0917-AE02-47E8-991A-57C2FEF6B492}" sibTransId="{EEA8AB36-2CE6-4B2C-BE03-742C9EF0AE15}"/>
    <dgm:cxn modelId="{BA5B9CD6-AF1A-4D79-8DC3-9ED6964CB5F5}" type="presOf" srcId="{D71F825F-8A65-4BDA-BC7A-08775CC4F943}" destId="{0DFB8EA2-E9F4-4E7D-B5BF-ABC527E44C63}" srcOrd="0" destOrd="2" presId="urn:microsoft.com/office/officeart/2005/8/layout/vList2"/>
    <dgm:cxn modelId="{114F78D7-52EA-4C98-83EA-2E3113FBAE6C}" srcId="{E1A6C867-5640-4890-9BBB-DBBB33C62E0E}" destId="{3B33AAEF-2BF8-4EBB-A3B1-62835B5C81BF}" srcOrd="1" destOrd="0" parTransId="{887C755C-0A39-4BCA-B05A-04B6066CC9B9}" sibTransId="{8A81B1FB-67E6-4DD3-8927-4689A7E10F68}"/>
    <dgm:cxn modelId="{31096CDC-920C-4489-BD01-670DA5CE15D5}" type="presOf" srcId="{704E6F5A-9DD3-4463-B617-DAC4CB1475BA}" destId="{8F3B6D51-6576-4847-95F8-097004C88A78}" srcOrd="0" destOrd="0" presId="urn:microsoft.com/office/officeart/2005/8/layout/vList2"/>
    <dgm:cxn modelId="{98EF93F6-9645-42BA-9EDE-0684263968A6}" srcId="{E1A6C867-5640-4890-9BBB-DBBB33C62E0E}" destId="{8E595FF9-7F13-4589-ADB1-A98CFA417FE8}" srcOrd="0" destOrd="0" parTransId="{B327BC0A-A89C-479E-B8CD-C46EF1DB42D9}" sibTransId="{41D8AE83-6358-42AE-B439-0EFC9D377ED1}"/>
    <dgm:cxn modelId="{9F1AFFF0-E33D-4DC7-B3E7-D911C79A7F1A}" type="presParOf" srcId="{EBF0A97A-EDF1-4C47-8ECB-5F5F6A8E456D}" destId="{E5C9E7A5-AF2E-4D50-8726-C7D64A106B64}" srcOrd="0" destOrd="0" presId="urn:microsoft.com/office/officeart/2005/8/layout/vList2"/>
    <dgm:cxn modelId="{88644A3A-F668-480A-850D-C179F4F6DD3A}" type="presParOf" srcId="{EBF0A97A-EDF1-4C47-8ECB-5F5F6A8E456D}" destId="{0DFB8EA2-E9F4-4E7D-B5BF-ABC527E44C63}" srcOrd="1" destOrd="0" presId="urn:microsoft.com/office/officeart/2005/8/layout/vList2"/>
    <dgm:cxn modelId="{6C8D77FC-A446-430E-A02D-DAFAB5B7BD9F}" type="presParOf" srcId="{EBF0A97A-EDF1-4C47-8ECB-5F5F6A8E456D}" destId="{D2408717-B530-41AC-B5CE-E14FAEC5B062}" srcOrd="2" destOrd="0" presId="urn:microsoft.com/office/officeart/2005/8/layout/vList2"/>
    <dgm:cxn modelId="{91D390D9-0792-4B7E-8561-3CDA6BC8385E}" type="presParOf" srcId="{EBF0A97A-EDF1-4C47-8ECB-5F5F6A8E456D}" destId="{8F3B6D51-6576-4847-95F8-097004C88A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9E7A5-AF2E-4D50-8726-C7D64A106B64}">
      <dsp:nvSpPr>
        <dsp:cNvPr id="0" name=""/>
        <dsp:cNvSpPr/>
      </dsp:nvSpPr>
      <dsp:spPr>
        <a:xfrm>
          <a:off x="2418562" y="161666"/>
          <a:ext cx="2387582" cy="598948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28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28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28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8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7800" y="190904"/>
        <a:ext cx="2329106" cy="540472"/>
      </dsp:txXfrm>
    </dsp:sp>
    <dsp:sp modelId="{0DFB8EA2-E9F4-4E7D-B5BF-ABC527E44C63}">
      <dsp:nvSpPr>
        <dsp:cNvPr id="0" name=""/>
        <dsp:cNvSpPr/>
      </dsp:nvSpPr>
      <dsp:spPr>
        <a:xfrm>
          <a:off x="0" y="776863"/>
          <a:ext cx="7391399" cy="1589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77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vi-VN" altLang="en-US" sz="2800" kern="12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kế hoạch bài dạy</a:t>
          </a:r>
          <a:r>
            <a:rPr lang="en-US" altLang="en-US" sz="2800" kern="12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altLang="en-US" sz="2800" kern="12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sz="2800" kern="12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sz="2800" kern="1200" dirty="0">
            <a:solidFill>
              <a:srgbClr val="0033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2800" kern="12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altLang="en-US" sz="2800" kern="12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alt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altLang="en-US" sz="2800" kern="12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altLang="en-US" sz="2800" kern="12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vị, ê ke, compa</a:t>
          </a:r>
          <a:r>
            <a:rPr lang="en-US" altLang="en-US" sz="2800" kern="12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vi-VN" altLang="en-US" sz="2800" kern="12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 chiếu</a:t>
          </a:r>
          <a:r>
            <a:rPr lang="en-US" altLang="en-US" sz="2800" kern="12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dirty="0">
            <a:solidFill>
              <a:srgbClr val="0033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76863"/>
        <a:ext cx="7391399" cy="1589516"/>
      </dsp:txXfrm>
    </dsp:sp>
    <dsp:sp modelId="{D2408717-B530-41AC-B5CE-E14FAEC5B062}">
      <dsp:nvSpPr>
        <dsp:cNvPr id="0" name=""/>
        <dsp:cNvSpPr/>
      </dsp:nvSpPr>
      <dsp:spPr>
        <a:xfrm>
          <a:off x="2514603" y="2152742"/>
          <a:ext cx="2208420" cy="598948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43841" y="2181980"/>
        <a:ext cx="2149944" cy="540472"/>
      </dsp:txXfrm>
    </dsp:sp>
    <dsp:sp modelId="{8F3B6D51-6576-4847-95F8-097004C88A78}">
      <dsp:nvSpPr>
        <dsp:cNvPr id="0" name=""/>
        <dsp:cNvSpPr/>
      </dsp:nvSpPr>
      <dsp:spPr>
        <a:xfrm>
          <a:off x="0" y="2563661"/>
          <a:ext cx="7391399" cy="2232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77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SGK.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kẻ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giấy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kẻ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ô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vuông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mỗi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HS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dùng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thêm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băng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dính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mặt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dùng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giấy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decal,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trên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giấy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kẻ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ô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vuông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như</a:t>
          </a:r>
          <a:r>
            <a:rPr lang="en-US" sz="2800" kern="12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H20, H21, H24, H25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giao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HS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cắt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trước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2800" kern="1200" dirty="0" err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2800" kern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</a:p>
      </dsp:txBody>
      <dsp:txXfrm>
        <a:off x="0" y="2563661"/>
        <a:ext cx="7391399" cy="2232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biểu</a:t>
            </a:r>
            <a:r>
              <a:rPr lang="en-US" baseline="0" dirty="0"/>
              <a:t> </a:t>
            </a:r>
            <a:r>
              <a:rPr lang="en-US" baseline="0" dirty="0" err="1"/>
              <a:t>tượng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A.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hoặc</a:t>
            </a:r>
            <a:r>
              <a:rPr lang="en-US" baseline="0" dirty="0"/>
              <a:t> B. Sai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65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Bấm</a:t>
            </a:r>
            <a:r>
              <a:rPr lang="en-US" baseline="0"/>
              <a:t> vào biểu tượng đồng hồ để bắt đầu tính giờ</a:t>
            </a:r>
            <a:endParaRPr lang="en-US"/>
          </a:p>
          <a:p>
            <a:r>
              <a:rPr lang="en-US"/>
              <a:t>Bấm</a:t>
            </a:r>
            <a:r>
              <a:rPr lang="en-US" baseline="0"/>
              <a:t> vào A. Đúng hoặc B. Sai để chọn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26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Bấm</a:t>
            </a:r>
            <a:r>
              <a:rPr lang="en-US" baseline="0"/>
              <a:t> vào biểu tượng đồng hồ để bắt đầu tính giờ</a:t>
            </a:r>
            <a:endParaRPr lang="en-US"/>
          </a:p>
          <a:p>
            <a:r>
              <a:rPr lang="en-US"/>
              <a:t>Bấm</a:t>
            </a:r>
            <a:r>
              <a:rPr lang="en-US" baseline="0"/>
              <a:t> vào A. Đúng hoặc B. Sai để chọn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79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Bấm</a:t>
            </a:r>
            <a:r>
              <a:rPr lang="en-US" baseline="0"/>
              <a:t> vào biểu tượng đồng hồ để bắt đầu tính giờ</a:t>
            </a:r>
            <a:endParaRPr lang="en-US"/>
          </a:p>
          <a:p>
            <a:r>
              <a:rPr lang="en-US"/>
              <a:t>Bấm</a:t>
            </a:r>
            <a:r>
              <a:rPr lang="en-US" baseline="0"/>
              <a:t> vào A. Đúng hoặc B. Sai để chọn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5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355607" y="200029"/>
            <a:ext cx="8432786" cy="4743443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: 圆角 11"/>
          <p:cNvSpPr/>
          <p:nvPr userDrawn="1"/>
        </p:nvSpPr>
        <p:spPr>
          <a:xfrm>
            <a:off x="483433" y="303976"/>
            <a:ext cx="8139659" cy="4499582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0" name="矩形: 圆角 59"/>
          <p:cNvSpPr/>
          <p:nvPr userDrawn="1"/>
        </p:nvSpPr>
        <p:spPr>
          <a:xfrm>
            <a:off x="530276" y="342860"/>
            <a:ext cx="8046000" cy="4428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8373350" y="639488"/>
            <a:ext cx="675000" cy="27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718661" y="100489"/>
            <a:ext cx="7612380" cy="46101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8373350" y="1353373"/>
            <a:ext cx="675000" cy="27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8373350" y="2067258"/>
            <a:ext cx="675000" cy="27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8373350" y="2781143"/>
            <a:ext cx="675000" cy="27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8373350" y="3495029"/>
            <a:ext cx="675000" cy="27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8373350" y="4208914"/>
            <a:ext cx="675000" cy="27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4331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3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13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30.gif"/><Relationship Id="rId12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33.png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32.png"/><Relationship Id="rId1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13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30.gif"/><Relationship Id="rId12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33.png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32.png"/><Relationship Id="rId1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13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30.gif"/><Relationship Id="rId12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33.png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32.png"/><Relationship Id="rId1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13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30.gif"/><Relationship Id="rId12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33.png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32.png"/><Relationship Id="rId1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motogo.vn/5-dia-diem-du-lich-phuot-bien-gan-ha-noi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hỗ dành sẵn cho Nội dung 4" descr="Ảnh có chứa diều, bầu trời, bay, ngoài trời&#10;&#10;Mô tả được tạo tự động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20" y="10"/>
            <a:ext cx="7252212" cy="51434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D73F281-D85A-414B-B050-B924052F9282}"/>
              </a:ext>
            </a:extLst>
          </p:cNvPr>
          <p:cNvSpPr txBox="1"/>
          <p:nvPr/>
        </p:nvSpPr>
        <p:spPr>
          <a:xfrm>
            <a:off x="1749914" y="364839"/>
            <a:ext cx="6664004" cy="3556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……….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BD37E8A-D45A-4AF4-AA02-27891D5290CA}"/>
              </a:ext>
            </a:extLst>
          </p:cNvPr>
          <p:cNvSpPr txBox="1"/>
          <p:nvPr/>
        </p:nvSpPr>
        <p:spPr>
          <a:xfrm>
            <a:off x="1330517" y="717592"/>
            <a:ext cx="337464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…………..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5A797EB-37FC-432B-A43C-3061B2852843}"/>
              </a:ext>
            </a:extLst>
          </p:cNvPr>
          <p:cNvSpPr txBox="1"/>
          <p:nvPr/>
        </p:nvSpPr>
        <p:spPr>
          <a:xfrm>
            <a:off x="2945721" y="3712882"/>
            <a:ext cx="14317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GV:…..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1192903" y="2931540"/>
            <a:ext cx="777802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7 (CÁNH DIỀU )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4334415" y="4307852"/>
            <a:ext cx="41601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2022 - 2023</a:t>
            </a:r>
          </a:p>
        </p:txBody>
      </p:sp>
    </p:spTree>
    <p:extLst>
      <p:ext uri="{BB962C8B-B14F-4D97-AF65-F5344CB8AC3E}">
        <p14:creationId xmlns:p14="http://schemas.microsoft.com/office/powerpoint/2010/main" val="2794225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05800" y="590572"/>
            <a:ext cx="940866" cy="9408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228180" y="904204"/>
            <a:ext cx="953850" cy="52454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HĐ2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00150"/>
            <a:ext cx="2286000" cy="28956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63551" y="1745615"/>
                <a:ext cx="6682407" cy="2677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Lăng </a:t>
                </a:r>
                <a:r>
                  <a:rPr lang="fr-FR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fr-FR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fr-FR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</a:t>
                </a:r>
                <a:r>
                  <a:rPr lang="fr-FR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fr-FR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51" y="1745615"/>
                <a:ext cx="6682407" cy="2677656"/>
              </a:xfrm>
              <a:prstGeom prst="rect">
                <a:avLst/>
              </a:prstGeom>
              <a:blipFill>
                <a:blip r:embed="rId4"/>
                <a:stretch>
                  <a:fillRect l="-1916" t="-2273" b="-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Callout 55"/>
          <p:cNvSpPr/>
          <p:nvPr/>
        </p:nvSpPr>
        <p:spPr>
          <a:xfrm>
            <a:off x="1619148" y="1885950"/>
            <a:ext cx="4621734" cy="1981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" y="382631"/>
            <a:ext cx="5160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lăng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trụ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tam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152400" y="7063"/>
            <a:ext cx="8991600" cy="461665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LĂNG TRỤ ĐỨNG TAM GIÁC. LĂNG TRỤ ĐỨNG TỨ GIÁC</a:t>
            </a:r>
          </a:p>
        </p:txBody>
      </p:sp>
    </p:spTree>
    <p:extLst>
      <p:ext uri="{BB962C8B-B14F-4D97-AF65-F5344CB8AC3E}">
        <p14:creationId xmlns:p14="http://schemas.microsoft.com/office/powerpoint/2010/main" val="179108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6" grpId="0" animBg="1"/>
      <p:bldP spid="56" grpId="1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487884"/>
            <a:ext cx="940866" cy="940866"/>
          </a:xfrm>
          <a:prstGeom prst="rect">
            <a:avLst/>
          </a:prstGeom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152400" y="7063"/>
            <a:ext cx="85344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LĂNG TRỤ ĐỨNG TAM GIÁC. LĂNG TRỤ ĐỨNG TỨ GIÁC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228180" y="798732"/>
            <a:ext cx="953850" cy="52454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HĐ3</a:t>
            </a:r>
          </a:p>
        </p:txBody>
      </p:sp>
      <p:sp>
        <p:nvSpPr>
          <p:cNvPr id="2" name="Rectangle 1"/>
          <p:cNvSpPr/>
          <p:nvPr/>
        </p:nvSpPr>
        <p:spPr>
          <a:xfrm>
            <a:off x="7197059" y="4095750"/>
            <a:ext cx="1184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23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180" y="1324672"/>
            <a:ext cx="6553620" cy="337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fr-F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fr-F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Lăng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trụ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tam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Hai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tam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song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song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lăng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trụ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tam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loud Callout 7"/>
              <p:cNvSpPr/>
              <p:nvPr/>
            </p:nvSpPr>
            <p:spPr>
              <a:xfrm>
                <a:off x="2601407" y="784347"/>
                <a:ext cx="3788786" cy="2016003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 dưới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đáy trên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hình gì?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loud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407" y="784347"/>
                <a:ext cx="3788786" cy="2016003"/>
              </a:xfrm>
              <a:prstGeom prst="cloudCallou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loud Callout 26"/>
              <p:cNvSpPr/>
              <p:nvPr/>
            </p:nvSpPr>
            <p:spPr>
              <a:xfrm>
                <a:off x="1600200" y="869814"/>
                <a:ext cx="2743200" cy="1569427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hình gì?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Cloud Callout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869814"/>
                <a:ext cx="2743200" cy="1569427"/>
              </a:xfrm>
              <a:prstGeom prst="cloudCallou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loud Callout 27"/>
              <p:cNvSpPr/>
              <p:nvPr/>
            </p:nvSpPr>
            <p:spPr>
              <a:xfrm>
                <a:off x="1371600" y="2490347"/>
                <a:ext cx="3581400" cy="1757803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𝐶𝐶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8" name="Cloud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490347"/>
                <a:ext cx="3581400" cy="1757803"/>
              </a:xfrm>
              <a:prstGeom prst="cloudCallou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loud Callout 28"/>
          <p:cNvSpPr/>
          <p:nvPr/>
        </p:nvSpPr>
        <p:spPr>
          <a:xfrm>
            <a:off x="2209800" y="1637183"/>
            <a:ext cx="4388023" cy="271309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152400" y="7063"/>
            <a:ext cx="8991600" cy="461665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LĂNG TRỤ ĐỨNG TAM GIÁC. LĂNG TRỤ ĐỨNG TỨ GIÁC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200" y="310575"/>
            <a:ext cx="5160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lăng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trụ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tam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2894" y="1319652"/>
            <a:ext cx="2290108" cy="283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0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8" grpId="0" animBg="1"/>
      <p:bldP spid="8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228180" y="904204"/>
            <a:ext cx="953850" cy="52454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2" y="4076700"/>
            <a:ext cx="1066800" cy="1066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E3F628-B0A0-4E08-8786-59820CBA4B99}"/>
              </a:ext>
            </a:extLst>
          </p:cNvPr>
          <p:cNvSpPr txBox="1"/>
          <p:nvPr/>
        </p:nvSpPr>
        <p:spPr>
          <a:xfrm>
            <a:off x="1199003" y="816826"/>
            <a:ext cx="769620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sát hình sau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4945" y="3755500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1872" y="3789204"/>
            <a:ext cx="1184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876800" y="2705437"/>
            <a:ext cx="1088706" cy="247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790" y="1592097"/>
            <a:ext cx="5556791" cy="2226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76995" y="4118433"/>
                <a:ext cx="7938655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Nhận </a:t>
                </a:r>
                <a:r>
                  <a:rPr lang="en-US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xét</a:t>
                </a:r>
                <a:r>
                  <a:rPr lang="en-US" sz="28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r>
                  <a:rPr 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 </a:t>
                </a:r>
                <a:r>
                  <a:rPr lang="en-US" sz="28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lăng</a:t>
                </a:r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trụ</a:t>
                </a:r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đứng</a:t>
                </a:r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tứ</a:t>
                </a:r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12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đỉnh</a:t>
                </a:r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995" y="4118433"/>
                <a:ext cx="7938655" cy="954107"/>
              </a:xfrm>
              <a:prstGeom prst="rect">
                <a:avLst/>
              </a:prstGeom>
              <a:blipFill>
                <a:blip r:embed="rId3"/>
                <a:stretch>
                  <a:fillRect l="-1535" t="-705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52" y="1175250"/>
            <a:ext cx="3632547" cy="2971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969" y="1351262"/>
            <a:ext cx="2263031" cy="219036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loud Callout 13"/>
          <p:cNvSpPr/>
          <p:nvPr/>
        </p:nvSpPr>
        <p:spPr>
          <a:xfrm>
            <a:off x="-304800" y="1447230"/>
            <a:ext cx="6221973" cy="2592088"/>
          </a:xfrm>
          <a:prstGeom prst="cloudCallout">
            <a:avLst>
              <a:gd name="adj1" fmla="val -17246"/>
              <a:gd name="adj2" fmla="val 449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7534" y="386775"/>
            <a:ext cx="5017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lăng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trụ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tứ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0" y="7063"/>
            <a:ext cx="8991600" cy="461665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LĂNG TRỤ ĐỨNG TAM GIÁC. LĂNG TRỤ ĐỨNG TỨ GIÁC</a:t>
            </a:r>
          </a:p>
        </p:txBody>
      </p:sp>
    </p:spTree>
    <p:extLst>
      <p:ext uri="{BB962C8B-B14F-4D97-AF65-F5344CB8AC3E}">
        <p14:creationId xmlns:p14="http://schemas.microsoft.com/office/powerpoint/2010/main" val="1317733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3" grpId="0"/>
      <p:bldP spid="11" grpId="0"/>
      <p:bldP spid="4" grpId="0" animBg="1"/>
      <p:bldP spid="10" grpId="0" animBg="1"/>
      <p:bldP spid="10" grpId="1" animBg="1"/>
      <p:bldP spid="12" grpId="0"/>
      <p:bldP spid="14" grpId="0" animBg="1"/>
      <p:bldP spid="14" grpId="1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96877" y="4149406"/>
            <a:ext cx="940866" cy="9408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228180" y="904204"/>
            <a:ext cx="953850" cy="52454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52400" y="1323277"/>
                <a:ext cx="7086600" cy="3539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Lăng </a:t>
                </a:r>
                <a:r>
                  <a:rPr lang="fr-FR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fr-FR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fr-FR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fr-FR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fr-FR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𝐷𝐷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323277"/>
                <a:ext cx="7086600" cy="3539430"/>
              </a:xfrm>
              <a:prstGeom prst="rect">
                <a:avLst/>
              </a:prstGeom>
              <a:blipFill>
                <a:blip r:embed="rId3"/>
                <a:stretch>
                  <a:fillRect l="-1720" t="-1721" b="-3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Callout 55"/>
          <p:cNvSpPr/>
          <p:nvPr/>
        </p:nvSpPr>
        <p:spPr>
          <a:xfrm>
            <a:off x="533401" y="1323276"/>
            <a:ext cx="5486400" cy="26139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81800" y="421955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148" y="886540"/>
            <a:ext cx="2927436" cy="3635624"/>
          </a:xfrm>
          <a:prstGeom prst="rect">
            <a:avLst/>
          </a:prstGeom>
        </p:spPr>
      </p:pic>
      <p:sp>
        <p:nvSpPr>
          <p:cNvPr id="1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152400" y="7063"/>
            <a:ext cx="8991600" cy="461665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LĂNG TRỤ ĐỨNG TAM GIÁC. LĂNG TRỤ ĐỨNG TỨ GIÁC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7534" y="386775"/>
            <a:ext cx="5017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lăng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trụ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tứ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56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6" grpId="0" animBg="1"/>
      <p:bldP spid="56" grpId="1" animBg="1"/>
      <p:bldP spid="2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225186" y="4082517"/>
            <a:ext cx="940866" cy="9408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228180" y="904204"/>
            <a:ext cx="953850" cy="52454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HĐ6</a:t>
            </a:r>
          </a:p>
        </p:txBody>
      </p:sp>
      <p:sp>
        <p:nvSpPr>
          <p:cNvPr id="2" name="Rectangle 1"/>
          <p:cNvSpPr/>
          <p:nvPr/>
        </p:nvSpPr>
        <p:spPr>
          <a:xfrm>
            <a:off x="7040245" y="4248150"/>
            <a:ext cx="1184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27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180" y="1405935"/>
            <a:ext cx="6553620" cy="314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fr-F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fr-F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Hai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fr-FR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fr-F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loud Callout 7"/>
              <p:cNvSpPr/>
              <p:nvPr/>
            </p:nvSpPr>
            <p:spPr>
              <a:xfrm>
                <a:off x="2971800" y="1002323"/>
                <a:ext cx="3505200" cy="2331427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latin typeface="+mj-lt"/>
                  </a:rPr>
                  <a:t>Đáy dưới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vi-VN" sz="2800" dirty="0">
                    <a:latin typeface="+mj-lt"/>
                  </a:rPr>
                  <a:t>, đáy trên</a:t>
                </a:r>
                <a:r>
                  <a:rPr lang="en-US" sz="2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2800" dirty="0">
                    <a:latin typeface="+mj-lt"/>
                  </a:rPr>
                  <a:t>  là hình gì?</a:t>
                </a:r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Cloud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1002323"/>
                <a:ext cx="3505200" cy="2331427"/>
              </a:xfrm>
              <a:prstGeom prst="cloudCallou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loud Callout 26"/>
              <p:cNvSpPr/>
              <p:nvPr/>
            </p:nvSpPr>
            <p:spPr>
              <a:xfrm>
                <a:off x="1600200" y="869814"/>
                <a:ext cx="2743200" cy="1569427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hình gì?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Cloud Callout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869814"/>
                <a:ext cx="2743200" cy="1569427"/>
              </a:xfrm>
              <a:prstGeom prst="cloudCallou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loud Callout 27"/>
              <p:cNvSpPr/>
              <p:nvPr/>
            </p:nvSpPr>
            <p:spPr>
              <a:xfrm>
                <a:off x="1066800" y="1921379"/>
                <a:ext cx="3352800" cy="1981340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Cloud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921379"/>
                <a:ext cx="3352800" cy="1981340"/>
              </a:xfrm>
              <a:prstGeom prst="cloudCallout">
                <a:avLst/>
              </a:prstGeom>
              <a:blipFill>
                <a:blip r:embed="rId5"/>
                <a:stretch>
                  <a:fillRect t="-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loud Callout 28"/>
          <p:cNvSpPr/>
          <p:nvPr/>
        </p:nvSpPr>
        <p:spPr>
          <a:xfrm>
            <a:off x="2133600" y="2256025"/>
            <a:ext cx="4419600" cy="226423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2118852" y="1136156"/>
            <a:ext cx="4038600" cy="259888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152400" y="7063"/>
            <a:ext cx="8991600" cy="461665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LĂNG TRỤ ĐỨNG TAM GIÁC. LĂNG TRỤ ĐỨNG TỨ GIÁC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7534" y="386775"/>
            <a:ext cx="5017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lăng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trụ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tứ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994378" y="1241328"/>
            <a:ext cx="4572000" cy="300682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606" y="971550"/>
            <a:ext cx="2875408" cy="354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70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2" grpId="1"/>
      <p:bldP spid="3" grpId="0"/>
      <p:bldP spid="3" grpId="1"/>
      <p:bldP spid="8" grpId="0" animBg="1"/>
      <p:bldP spid="8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9" grpId="0" animBg="1"/>
      <p:bldP spid="15" grpId="0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0036" y="1509963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43D71070-71A1-45C8-9C26-C4959E46F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20" name="Text 26">
            <a:extLst>
              <a:ext uri="{FF2B5EF4-FFF2-40B4-BE49-F238E27FC236}">
                <a16:creationId xmlns:a16="http://schemas.microsoft.com/office/drawing/2014/main" id="{B8DCFA29-5FD8-9448-94FE-494797748810}"/>
              </a:ext>
            </a:extLst>
          </p:cNvPr>
          <p:cNvSpPr txBox="1"/>
          <p:nvPr/>
        </p:nvSpPr>
        <p:spPr>
          <a:xfrm>
            <a:off x="1398476" y="1059797"/>
            <a:ext cx="63470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Luật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chơi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: </a:t>
            </a:r>
          </a:p>
          <a:p>
            <a:pPr algn="just" defTabSz="685800">
              <a:defRPr/>
            </a:pP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-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Có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4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câu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hỏi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dạng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trả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lời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đúng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hoặc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sai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,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mỗi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câu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có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thời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gian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suy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nghĩ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trong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5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giây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,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khi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hết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giờ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bạn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nào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có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tín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hiệu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trả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lời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nhanh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nhất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sẽ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được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trả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lời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.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Mỗi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câu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hỏi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chỉ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gọi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1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học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sinh</a:t>
            </a:r>
            <a:r>
              <a:rPr kumimoji="1" lang="en-US" altLang="zh-CN" sz="28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DEEAD232-507E-439F-9C11-EDC7B6289950}"/>
              </a:ext>
            </a:extLst>
          </p:cNvPr>
          <p:cNvSpPr/>
          <p:nvPr/>
        </p:nvSpPr>
        <p:spPr>
          <a:xfrm>
            <a:off x="600169" y="1"/>
            <a:ext cx="7934232" cy="636815"/>
          </a:xfrm>
          <a:prstGeom prst="roundRect">
            <a:avLst/>
          </a:prstGeom>
          <a:solidFill>
            <a:srgbClr val="724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 26">
            <a:extLst>
              <a:ext uri="{FF2B5EF4-FFF2-40B4-BE49-F238E27FC236}">
                <a16:creationId xmlns:a16="http://schemas.microsoft.com/office/drawing/2014/main" id="{B8DCFA29-5FD8-9448-94FE-494797748810}"/>
              </a:ext>
            </a:extLst>
          </p:cNvPr>
          <p:cNvSpPr txBox="1"/>
          <p:nvPr/>
        </p:nvSpPr>
        <p:spPr>
          <a:xfrm>
            <a:off x="2819400" y="1"/>
            <a:ext cx="3111749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elaxedModerately"/>
              <a:lightRig rig="soft" dir="t">
                <a:rot lat="0" lon="0" rev="15600000"/>
              </a:lightRig>
            </a:scene3d>
            <a:sp3d extrusionH="57150" prstMaterial="softEdge">
              <a:bevelT w="25400" h="38100" prst="convex"/>
            </a:sp3d>
          </a:bodyPr>
          <a:lstStyle/>
          <a:p>
            <a:pPr algn="ctr" defTabSz="685800">
              <a:defRPr/>
            </a:pPr>
            <a:r>
              <a:rPr kumimoji="1" lang="en-US" altLang="zh-CN" sz="3000" b="1" dirty="0">
                <a:ln/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AI NHANH HƠN</a:t>
            </a:r>
            <a:endParaRPr kumimoji="1" lang="zh-CN" altLang="en-US" sz="3000" b="1" dirty="0">
              <a:ln/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Times New Roman" panose="02020603050405020304" pitchFamily="18" charset="0"/>
              <a:ea typeface="zihun7hao-wennuantongzhiti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F1D24AA7-51F6-4717-A5D5-A5E532C32693}"/>
              </a:ext>
            </a:extLst>
          </p:cNvPr>
          <p:cNvGrpSpPr/>
          <p:nvPr/>
        </p:nvGrpSpPr>
        <p:grpSpPr>
          <a:xfrm rot="17502153">
            <a:off x="-399491" y="228987"/>
            <a:ext cx="2197308" cy="1661993"/>
            <a:chOff x="14200" y="-2784668"/>
            <a:chExt cx="2929744" cy="2215990"/>
          </a:xfrm>
        </p:grpSpPr>
        <p:sp>
          <p:nvSpPr>
            <p:cNvPr id="10" name="Hình chữ nhật 9">
              <a:extLst>
                <a:ext uri="{FF2B5EF4-FFF2-40B4-BE49-F238E27FC236}">
                  <a16:creationId xmlns:a16="http://schemas.microsoft.com/office/drawing/2014/main" id="{A01C6333-0683-4BDA-8A86-0FEB0C34E264}"/>
                </a:ext>
              </a:extLst>
            </p:cNvPr>
            <p:cNvSpPr/>
            <p:nvPr/>
          </p:nvSpPr>
          <p:spPr>
            <a:xfrm>
              <a:off x="14200" y="-2784668"/>
              <a:ext cx="1313180" cy="221599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0350" b="1">
                  <a:ln/>
                  <a:solidFill>
                    <a:srgbClr val="FF0000"/>
                  </a:solidFill>
                </a:rPr>
                <a:t>G</a:t>
              </a:r>
              <a:endParaRPr lang="vi-VN" sz="10350" b="1">
                <a:ln/>
                <a:solidFill>
                  <a:srgbClr val="FF0000"/>
                </a:solidFill>
              </a:endParaRPr>
            </a:p>
          </p:txBody>
        </p:sp>
        <p:sp>
          <p:nvSpPr>
            <p:cNvPr id="21" name="Hình chữ nhật 20">
              <a:extLst>
                <a:ext uri="{FF2B5EF4-FFF2-40B4-BE49-F238E27FC236}">
                  <a16:creationId xmlns:a16="http://schemas.microsoft.com/office/drawing/2014/main" id="{33D1740E-1969-423C-9A87-D78B06B70D7D}"/>
                </a:ext>
              </a:extLst>
            </p:cNvPr>
            <p:cNvSpPr/>
            <p:nvPr/>
          </p:nvSpPr>
          <p:spPr>
            <a:xfrm>
              <a:off x="1088300" y="-2276835"/>
              <a:ext cx="744649" cy="1200328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>
                  <a:ln/>
                  <a:solidFill>
                    <a:schemeClr val="accent4"/>
                  </a:solidFill>
                </a:rPr>
                <a:t>A</a:t>
              </a:r>
              <a:endParaRPr lang="vi-VN" sz="5400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23" name="Hình chữ nhật 22">
              <a:extLst>
                <a:ext uri="{FF2B5EF4-FFF2-40B4-BE49-F238E27FC236}">
                  <a16:creationId xmlns:a16="http://schemas.microsoft.com/office/drawing/2014/main" id="{F4599EA0-8789-4CA5-B87F-97C0D62E3916}"/>
                </a:ext>
              </a:extLst>
            </p:cNvPr>
            <p:cNvSpPr/>
            <p:nvPr/>
          </p:nvSpPr>
          <p:spPr>
            <a:xfrm>
              <a:off x="1563791" y="-1969091"/>
              <a:ext cx="992581" cy="1200328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>
                  <a:ln/>
                  <a:solidFill>
                    <a:schemeClr val="accent1"/>
                  </a:solidFill>
                </a:rPr>
                <a:t>M</a:t>
              </a:r>
              <a:endParaRPr lang="vi-VN" sz="5400" b="1">
                <a:ln/>
                <a:solidFill>
                  <a:schemeClr val="accent1"/>
                </a:solidFill>
              </a:endParaRPr>
            </a:p>
          </p:txBody>
        </p:sp>
        <p:sp>
          <p:nvSpPr>
            <p:cNvPr id="28" name="Hình chữ nhật 27">
              <a:extLst>
                <a:ext uri="{FF2B5EF4-FFF2-40B4-BE49-F238E27FC236}">
                  <a16:creationId xmlns:a16="http://schemas.microsoft.com/office/drawing/2014/main" id="{FFCC302B-D390-45EC-8922-56F0A4C4C2F6}"/>
                </a:ext>
              </a:extLst>
            </p:cNvPr>
            <p:cNvSpPr/>
            <p:nvPr/>
          </p:nvSpPr>
          <p:spPr>
            <a:xfrm>
              <a:off x="2308299" y="-2148769"/>
              <a:ext cx="635645" cy="1200328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>
                  <a:ln/>
                  <a:solidFill>
                    <a:schemeClr val="accent2">
                      <a:lumMod val="75000"/>
                    </a:schemeClr>
                  </a:solidFill>
                </a:rPr>
                <a:t>E</a:t>
              </a:r>
              <a:endParaRPr lang="vi-VN" sz="5400" b="1">
                <a:ln/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0473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3632" y="681222"/>
            <a:ext cx="6858000" cy="384887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224409" y="2881042"/>
            <a:ext cx="4695196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466092" y="3818709"/>
            <a:ext cx="2722626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7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8656" y="2502872"/>
            <a:ext cx="1335005" cy="17145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4947211" y="3833246"/>
            <a:ext cx="2719487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Sai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343" y="2529179"/>
            <a:ext cx="1335006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449081"/>
            <a:ext cx="1851660" cy="1851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449081"/>
            <a:ext cx="1851660" cy="18516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05" y="478616"/>
            <a:ext cx="1705891" cy="185166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62521" y="-49744"/>
            <a:ext cx="4572000" cy="254962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4097814" y="543792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4122552" y="543823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4122552" y="544421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4114306" y="547030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4122552" y="54512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4130798" y="545726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7978648" y="11046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8003386" y="110492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8003386" y="11109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7995140" y="11369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8003386" y="111797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8011632" y="1123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9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351" y="209550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41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"/>
                            </p:stCondLst>
                            <p:childTnLst>
                              <p:par>
                                <p:cTn id="75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"/>
                            </p:stCondLst>
                            <p:childTnLst>
                              <p:par>
                                <p:cTn id="9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animBg="1"/>
      <p:bldP spid="7" grpId="0" animBg="1"/>
      <p:bldP spid="17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86" y="596433"/>
            <a:ext cx="6858000" cy="384887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224409" y="2881042"/>
            <a:ext cx="4695196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4937412" y="3825824"/>
            <a:ext cx="2722626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032" y="2520872"/>
            <a:ext cx="1335005" cy="17145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1472992" y="3824939"/>
            <a:ext cx="2719487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9069" y="2499101"/>
            <a:ext cx="1335006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449081"/>
            <a:ext cx="1851660" cy="1851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449081"/>
            <a:ext cx="1851660" cy="18516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05" y="478616"/>
            <a:ext cx="1705891" cy="185166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0" y="166492"/>
            <a:ext cx="4481651" cy="1948058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978648" y="11046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003386" y="110492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003386" y="11109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995140" y="11369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003386" y="111797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011632" y="1123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2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351" y="209550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16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"/>
                            </p:stCondLst>
                            <p:childTnLst>
                              <p:par>
                                <p:cTn id="74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"/>
                            </p:stCondLst>
                            <p:childTnLst>
                              <p:par>
                                <p:cTn id="9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animBg="1"/>
      <p:bldP spid="7" grpId="0" animBg="1"/>
      <p:bldP spid="17" grpId="0" animBg="1"/>
      <p:bldP spid="12" grpId="0" animBg="1"/>
      <p:bldP spid="13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3632" y="681222"/>
            <a:ext cx="6858000" cy="384887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224409" y="2881042"/>
            <a:ext cx="4695196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466092" y="3818709"/>
            <a:ext cx="2722626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7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8656" y="2502872"/>
            <a:ext cx="1335005" cy="17145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4947211" y="3833246"/>
            <a:ext cx="2719487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Sai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343" y="2529179"/>
            <a:ext cx="1335006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449081"/>
            <a:ext cx="1851660" cy="1851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449081"/>
            <a:ext cx="1851660" cy="18516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05" y="478616"/>
            <a:ext cx="1705891" cy="185166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" y="250722"/>
            <a:ext cx="4627419" cy="216862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978648" y="11046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003386" y="110492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003386" y="11109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995140" y="11369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003386" y="111797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011632" y="1123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2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351" y="209550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32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"/>
                            </p:stCondLst>
                            <p:childTnLst>
                              <p:par>
                                <p:cTn id="74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"/>
                            </p:stCondLst>
                            <p:childTnLst>
                              <p:par>
                                <p:cTn id="9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animBg="1"/>
      <p:bldP spid="7" grpId="0" animBg="1"/>
      <p:bldP spid="17" grpId="0" animBg="1"/>
      <p:bldP spid="12" grpId="0" animBg="1"/>
      <p:bldP spid="13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67819" y="65534"/>
            <a:ext cx="2419351" cy="2288286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83435">
            <a:off x="-225849" y="682789"/>
            <a:ext cx="2337460" cy="478580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00886168"/>
              </p:ext>
            </p:extLst>
          </p:nvPr>
        </p:nvGraphicFramePr>
        <p:xfrm>
          <a:off x="1676400" y="-28649"/>
          <a:ext cx="7391399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9105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Graphic spid="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3632" y="681222"/>
            <a:ext cx="6858000" cy="384887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224409" y="2881042"/>
            <a:ext cx="4695196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466092" y="3818709"/>
            <a:ext cx="2722626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7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8656" y="2502872"/>
            <a:ext cx="1335005" cy="17145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4947211" y="3833246"/>
            <a:ext cx="2719487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Sai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343" y="2529179"/>
            <a:ext cx="1335006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449081"/>
            <a:ext cx="1851660" cy="1851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449081"/>
            <a:ext cx="1851660" cy="18516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05" y="478616"/>
            <a:ext cx="1705891" cy="185166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76200" y="-95250"/>
            <a:ext cx="4527305" cy="2976291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978648" y="110461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003386" y="110492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003386" y="11109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995140" y="11369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003386" y="111797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011632" y="1123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2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351" y="209550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37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"/>
                            </p:stCondLst>
                            <p:childTnLst>
                              <p:par>
                                <p:cTn id="74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"/>
                            </p:stCondLst>
                            <p:childTnLst>
                              <p:par>
                                <p:cTn id="9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animBg="1"/>
      <p:bldP spid="7" grpId="0" animBg="1"/>
      <p:bldP spid="17" grpId="0" animBg="1"/>
      <p:bldP spid="12" grpId="0" animBg="1"/>
      <p:bldP spid="13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838200" y="781050"/>
            <a:ext cx="32194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343400" y="1936499"/>
            <a:ext cx="449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sz="3200" dirty="0"/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69458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645" y="819150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19125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4" y="819150"/>
            <a:ext cx="2352675" cy="19431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42999" y="2962930"/>
            <a:ext cx="19395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10400" y="2952750"/>
            <a:ext cx="1641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38600" y="2934067"/>
            <a:ext cx="190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1600" y="3790950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4089664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69458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550" y="701526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4" y="819150"/>
            <a:ext cx="2352675" cy="19431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42999" y="2844651"/>
            <a:ext cx="19395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86400" y="2844651"/>
            <a:ext cx="1641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3857112" y="-892969"/>
            <a:ext cx="4572000" cy="6019800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205518" y="-876300"/>
            <a:ext cx="4572000" cy="6019800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912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3" grpId="0" animBg="1"/>
      <p:bldP spid="3" grpId="1" animBg="1"/>
      <p:bldP spid="13" grpId="0" animBg="1"/>
      <p:bldP spid="1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69458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1295400" y="361950"/>
            <a:ext cx="5638800" cy="3200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247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31858" y="-1"/>
            <a:ext cx="6591300" cy="857251"/>
          </a:xfrm>
        </p:spPr>
        <p:txBody>
          <a:bodyPr>
            <a:noAutofit/>
          </a:bodyPr>
          <a:lstStyle/>
          <a:p>
            <a:pPr eaLnBrk="1" hangingPunct="1"/>
            <a:r>
              <a:rPr lang="vi-VN" altLang="en-US" sz="2800" b="1" dirty="0"/>
              <a:t>Một số hình lăng trụ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800" b="1" dirty="0"/>
              <a:t> </a:t>
            </a:r>
            <a:r>
              <a:rPr lang="vi-VN" altLang="en-US" sz="2800" b="1" dirty="0"/>
              <a:t>trong thực tế</a:t>
            </a:r>
          </a:p>
        </p:txBody>
      </p:sp>
      <p:pic>
        <p:nvPicPr>
          <p:cNvPr id="5" name="Picture 13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35" y="964406"/>
            <a:ext cx="1778794" cy="191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19" y="988219"/>
            <a:ext cx="1768079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594" y="3107531"/>
            <a:ext cx="1768079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3053954"/>
            <a:ext cx="1801416" cy="194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19" y="3107531"/>
            <a:ext cx="1768079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972" y="964406"/>
            <a:ext cx="17907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92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hoang-so-ganh-den-3-14341875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1275160"/>
            <a:ext cx="3437335" cy="232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 descr="thapnh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5749"/>
            <a:ext cx="3733800" cy="411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833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11940" r="13022" b="13632"/>
          <a:stretch>
            <a:fillRect/>
          </a:stretch>
        </p:blipFill>
        <p:spPr>
          <a:xfrm>
            <a:off x="685800" y="-19050"/>
            <a:ext cx="7981950" cy="5139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2593" y="3257550"/>
            <a:ext cx="2191407" cy="188595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667000" y="361950"/>
            <a:ext cx="3206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051560" y="813435"/>
            <a:ext cx="56381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en-US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Chuẩn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bị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mới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– T 85.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833384"/>
            <a:ext cx="8064325" cy="333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215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854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id="{20BCC25D-95C9-4D5D-952D-610A48998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effectLst>
            <a:glow>
              <a:schemeClr val="accent1">
                <a:alpha val="79000"/>
              </a:schemeClr>
            </a:glow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C6A7B2E5-053C-4D72-840B-AA50033EA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46" y="1681693"/>
            <a:ext cx="1691787" cy="196613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35E04B13-6D6D-4505-8345-1B030B575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614" y="1882258"/>
            <a:ext cx="2281693" cy="1378985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BA7CBF01-4069-4699-B6B4-566D373388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370" y="1293962"/>
            <a:ext cx="2565773" cy="2127491"/>
          </a:xfrm>
          <a:prstGeom prst="rect">
            <a:avLst/>
          </a:prstGeom>
        </p:spPr>
      </p:pic>
      <p:sp>
        <p:nvSpPr>
          <p:cNvPr id="13" name="Bong bóng Ý nghĩ: Hình đám mây 12">
            <a:extLst>
              <a:ext uri="{FF2B5EF4-FFF2-40B4-BE49-F238E27FC236}">
                <a16:creationId xmlns:a16="http://schemas.microsoft.com/office/drawing/2014/main" id="{1B37E295-E975-4576-9088-77FB9347107F}"/>
              </a:ext>
            </a:extLst>
          </p:cNvPr>
          <p:cNvSpPr/>
          <p:nvPr/>
        </p:nvSpPr>
        <p:spPr>
          <a:xfrm>
            <a:off x="1177506" y="614632"/>
            <a:ext cx="2111315" cy="879895"/>
          </a:xfrm>
          <a:prstGeom prst="cloudCallout">
            <a:avLst/>
          </a:prstGeom>
          <a:ln w="19050">
            <a:noFill/>
            <a:prstDash val="lg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  <a:endParaRPr lang="en-US" sz="21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1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Bong bóng Ý nghĩ: Hình đám mây 13">
            <a:extLst>
              <a:ext uri="{FF2B5EF4-FFF2-40B4-BE49-F238E27FC236}">
                <a16:creationId xmlns:a16="http://schemas.microsoft.com/office/drawing/2014/main" id="{7368768F-8941-40A8-A049-C095678B8066}"/>
              </a:ext>
            </a:extLst>
          </p:cNvPr>
          <p:cNvSpPr/>
          <p:nvPr/>
        </p:nvSpPr>
        <p:spPr>
          <a:xfrm>
            <a:off x="3653287" y="174684"/>
            <a:ext cx="2111315" cy="879895"/>
          </a:xfrm>
          <a:prstGeom prst="cloudCallout">
            <a:avLst/>
          </a:prstGeom>
          <a:ln w="19050">
            <a:noFill/>
            <a:prstDash val="lg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</a:p>
          <a:p>
            <a:pPr algn="ctr"/>
            <a:r>
              <a:rPr lang="en-US" sz="21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</a:p>
        </p:txBody>
      </p:sp>
      <p:sp>
        <p:nvSpPr>
          <p:cNvPr id="15" name="Bong bóng Ý nghĩ: Hình đám mây 14">
            <a:extLst>
              <a:ext uri="{FF2B5EF4-FFF2-40B4-BE49-F238E27FC236}">
                <a16:creationId xmlns:a16="http://schemas.microsoft.com/office/drawing/2014/main" id="{B48FA5EE-925F-4E63-8E9F-31005F753755}"/>
              </a:ext>
            </a:extLst>
          </p:cNvPr>
          <p:cNvSpPr/>
          <p:nvPr/>
        </p:nvSpPr>
        <p:spPr>
          <a:xfrm>
            <a:off x="6605123" y="485236"/>
            <a:ext cx="1980317" cy="1051115"/>
          </a:xfrm>
          <a:prstGeom prst="cloudCallout">
            <a:avLst/>
          </a:prstGeom>
          <a:ln w="19050">
            <a:noFill/>
            <a:prstDash val="lg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</a:p>
          <a:p>
            <a:pPr algn="ctr"/>
            <a:r>
              <a:rPr lang="en-US" sz="21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ĐÔI</a:t>
            </a: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AE2EA840-FC18-4A8A-9E78-1CABDCEB97D6}"/>
              </a:ext>
            </a:extLst>
          </p:cNvPr>
          <p:cNvSpPr/>
          <p:nvPr/>
        </p:nvSpPr>
        <p:spPr>
          <a:xfrm rot="19020439">
            <a:off x="-187338" y="559818"/>
            <a:ext cx="1686884" cy="510646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hevro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lope"/>
            </a:sp3d>
          </a:bodyPr>
          <a:lstStyle/>
          <a:p>
            <a:pPr algn="ctr"/>
            <a:r>
              <a:rPr lang="en-US" sz="3600" b="1">
                <a:ln/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7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 Chú</a:t>
            </a:r>
            <a:endParaRPr lang="vi-VN" sz="3600" b="1">
              <a:ln/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7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C73954EC-8113-4EE3-87B9-A398EF216547}"/>
              </a:ext>
            </a:extLst>
          </p:cNvPr>
          <p:cNvCxnSpPr/>
          <p:nvPr/>
        </p:nvCxnSpPr>
        <p:spPr>
          <a:xfrm flipV="1">
            <a:off x="284672" y="439947"/>
            <a:ext cx="1222795" cy="1171036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FE0048">
                <a:alpha val="96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30A93AA6-B0BD-4DA2-B25B-7FAD7E9F010C}"/>
              </a:ext>
            </a:extLst>
          </p:cNvPr>
          <p:cNvCxnSpPr>
            <a:cxnSpLocks/>
          </p:cNvCxnSpPr>
          <p:nvPr/>
        </p:nvCxnSpPr>
        <p:spPr>
          <a:xfrm flipV="1">
            <a:off x="490643" y="560716"/>
            <a:ext cx="1009261" cy="987725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FE0048">
                <a:alpha val="96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A0753E38-DB98-490F-8CDB-4329FB600B12}"/>
              </a:ext>
            </a:extLst>
          </p:cNvPr>
          <p:cNvCxnSpPr>
            <a:cxnSpLocks/>
          </p:cNvCxnSpPr>
          <p:nvPr/>
        </p:nvCxnSpPr>
        <p:spPr>
          <a:xfrm>
            <a:off x="24230" y="840846"/>
            <a:ext cx="128027" cy="213732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50BA43C4-7C64-4E13-82B0-7AD0E6ED288C}"/>
              </a:ext>
            </a:extLst>
          </p:cNvPr>
          <p:cNvCxnSpPr>
            <a:cxnSpLocks/>
          </p:cNvCxnSpPr>
          <p:nvPr/>
        </p:nvCxnSpPr>
        <p:spPr>
          <a:xfrm>
            <a:off x="17163" y="580639"/>
            <a:ext cx="227233" cy="367073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nối Thẳng 25">
            <a:extLst>
              <a:ext uri="{FF2B5EF4-FFF2-40B4-BE49-F238E27FC236}">
                <a16:creationId xmlns:a16="http://schemas.microsoft.com/office/drawing/2014/main" id="{5C5CEC64-F21A-4EBE-9F9E-4AE9AE28C449}"/>
              </a:ext>
            </a:extLst>
          </p:cNvPr>
          <p:cNvCxnSpPr>
            <a:cxnSpLocks/>
          </p:cNvCxnSpPr>
          <p:nvPr/>
        </p:nvCxnSpPr>
        <p:spPr>
          <a:xfrm>
            <a:off x="24231" y="290237"/>
            <a:ext cx="227233" cy="367073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id="{045B3ACE-5E44-4817-BAC5-C4C9B682C1EB}"/>
              </a:ext>
            </a:extLst>
          </p:cNvPr>
          <p:cNvCxnSpPr>
            <a:cxnSpLocks/>
          </p:cNvCxnSpPr>
          <p:nvPr/>
        </p:nvCxnSpPr>
        <p:spPr>
          <a:xfrm>
            <a:off x="31298" y="14933"/>
            <a:ext cx="227233" cy="367073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74E038EE-2C76-4632-A30F-B81017D8E38B}"/>
              </a:ext>
            </a:extLst>
          </p:cNvPr>
          <p:cNvCxnSpPr>
            <a:cxnSpLocks/>
          </p:cNvCxnSpPr>
          <p:nvPr/>
        </p:nvCxnSpPr>
        <p:spPr>
          <a:xfrm>
            <a:off x="219977" y="11822"/>
            <a:ext cx="227233" cy="367073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Đường nối Thẳng 28">
            <a:extLst>
              <a:ext uri="{FF2B5EF4-FFF2-40B4-BE49-F238E27FC236}">
                <a16:creationId xmlns:a16="http://schemas.microsoft.com/office/drawing/2014/main" id="{2C91D891-C8FA-47DE-8474-5D8E64B47CDE}"/>
              </a:ext>
            </a:extLst>
          </p:cNvPr>
          <p:cNvCxnSpPr>
            <a:cxnSpLocks/>
          </p:cNvCxnSpPr>
          <p:nvPr/>
        </p:nvCxnSpPr>
        <p:spPr>
          <a:xfrm>
            <a:off x="457295" y="16728"/>
            <a:ext cx="227233" cy="367073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id="{00898359-2E1E-4AA5-A167-E03086E6E23F}"/>
              </a:ext>
            </a:extLst>
          </p:cNvPr>
          <p:cNvCxnSpPr>
            <a:cxnSpLocks/>
          </p:cNvCxnSpPr>
          <p:nvPr/>
        </p:nvCxnSpPr>
        <p:spPr>
          <a:xfrm>
            <a:off x="673946" y="10333"/>
            <a:ext cx="227233" cy="367073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id="{C28559CB-7907-4618-8D54-716FB1A2B387}"/>
              </a:ext>
            </a:extLst>
          </p:cNvPr>
          <p:cNvCxnSpPr>
            <a:cxnSpLocks/>
          </p:cNvCxnSpPr>
          <p:nvPr/>
        </p:nvCxnSpPr>
        <p:spPr>
          <a:xfrm>
            <a:off x="902599" y="-1076"/>
            <a:ext cx="162701" cy="256161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429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961" y="173437"/>
            <a:ext cx="3177228" cy="3714750"/>
          </a:xfrm>
          <a:prstGeom prst="rect">
            <a:avLst/>
          </a:prstGeom>
          <a:noFill/>
        </p:spPr>
      </p:pic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125E670A-F252-425E-8FBD-2584A901E93B}"/>
              </a:ext>
            </a:extLst>
          </p:cNvPr>
          <p:cNvSpPr/>
          <p:nvPr/>
        </p:nvSpPr>
        <p:spPr>
          <a:xfrm>
            <a:off x="2211497" y="4358151"/>
            <a:ext cx="5012014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 HOẠT ĐỘNG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FF13D352-FF12-4774-BF7F-7823AED9D71C}"/>
              </a:ext>
            </a:extLst>
          </p:cNvPr>
          <p:cNvGrpSpPr/>
          <p:nvPr/>
        </p:nvGrpSpPr>
        <p:grpSpPr>
          <a:xfrm>
            <a:off x="1330783" y="1067761"/>
            <a:ext cx="2050090" cy="1061828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2BFA5FA8-BCB5-4109-A323-D465A630B106}"/>
                </a:ext>
              </a:extLst>
            </p:cNvPr>
            <p:cNvSpPr txBox="1"/>
            <p:nvPr/>
          </p:nvSpPr>
          <p:spPr>
            <a:xfrm>
              <a:off x="2165516" y="2092196"/>
              <a:ext cx="161411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Mở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đầu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02197C0D-4039-4F65-A23B-3D8031420B89}"/>
              </a:ext>
            </a:extLst>
          </p:cNvPr>
          <p:cNvGrpSpPr/>
          <p:nvPr/>
        </p:nvGrpSpPr>
        <p:grpSpPr>
          <a:xfrm>
            <a:off x="4493575" y="330362"/>
            <a:ext cx="2271617" cy="1061828"/>
            <a:chOff x="5714125" y="780700"/>
            <a:chExt cx="3028822" cy="1415770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id="{A125F3E3-B2C7-4AA0-9D9F-E550F085FF67}"/>
                </a:ext>
              </a:extLst>
            </p:cNvPr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0C48347C-72DD-4A44-99EC-6A94926D6872}"/>
                </a:ext>
              </a:extLst>
            </p:cNvPr>
            <p:cNvSpPr txBox="1"/>
            <p:nvPr/>
          </p:nvSpPr>
          <p:spPr>
            <a:xfrm>
              <a:off x="6094476" y="1042997"/>
              <a:ext cx="2162013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thành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kiến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thức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2743DAFD-E003-42CA-BE1A-E2285E182AD8}"/>
              </a:ext>
            </a:extLst>
          </p:cNvPr>
          <p:cNvGrpSpPr/>
          <p:nvPr/>
        </p:nvGrpSpPr>
        <p:grpSpPr>
          <a:xfrm>
            <a:off x="6476956" y="1123371"/>
            <a:ext cx="2271617" cy="1061828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74DC3889-63BE-4E10-AD0D-8A371EC699CD}"/>
                </a:ext>
              </a:extLst>
            </p:cNvPr>
            <p:cNvSpPr txBox="1"/>
            <p:nvPr/>
          </p:nvSpPr>
          <p:spPr>
            <a:xfrm>
              <a:off x="7522714" y="2884088"/>
              <a:ext cx="21620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Luyện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tập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Google Shape;162;p20">
            <a:extLst>
              <a:ext uri="{FF2B5EF4-FFF2-40B4-BE49-F238E27FC236}">
                <a16:creationId xmlns:a16="http://schemas.microsoft.com/office/drawing/2014/main" id="{C0ADFAA8-8CC7-4D2F-BE3A-F51CE7B478C5}"/>
              </a:ext>
            </a:extLst>
          </p:cNvPr>
          <p:cNvSpPr/>
          <p:nvPr/>
        </p:nvSpPr>
        <p:spPr>
          <a:xfrm>
            <a:off x="3397892" y="1733550"/>
            <a:ext cx="1707508" cy="903298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5A49C3E4-32FC-415B-B0A0-356A49F60C39}"/>
              </a:ext>
            </a:extLst>
          </p:cNvPr>
          <p:cNvGrpSpPr/>
          <p:nvPr/>
        </p:nvGrpSpPr>
        <p:grpSpPr>
          <a:xfrm>
            <a:off x="5675243" y="2428276"/>
            <a:ext cx="2271617" cy="1132739"/>
            <a:chOff x="6997439" y="2348815"/>
            <a:chExt cx="3028822" cy="1510317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id="{68EA85BB-1601-4E2D-ADD0-C19C55EB126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A9806B95-6633-468E-AD43-6EB5B873C8E4}"/>
                </a:ext>
              </a:extLst>
            </p:cNvPr>
            <p:cNvSpPr txBox="1"/>
            <p:nvPr/>
          </p:nvSpPr>
          <p:spPr>
            <a:xfrm>
              <a:off x="7540034" y="2751137"/>
              <a:ext cx="2162013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Vận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</a:rPr>
                <a:t> – </a:t>
              </a:r>
              <a:r>
                <a:rPr lang="en-US" sz="2400" b="1" dirty="0" err="1">
                  <a:solidFill>
                    <a:srgbClr val="002060"/>
                  </a:solidFill>
                </a:rPr>
                <a:t>Tìm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tòi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33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428750" y="628650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43450" y="1906243"/>
            <a:ext cx="337185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</a:t>
            </a:r>
            <a:endParaRPr lang="en-US" sz="3600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5276850" y="2633787"/>
            <a:ext cx="2305049" cy="22314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69458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645" y="819150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34711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4" y="819150"/>
            <a:ext cx="2352675" cy="19431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42999" y="2962930"/>
            <a:ext cx="19395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62800" y="2876550"/>
            <a:ext cx="1641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38600" y="2934067"/>
            <a:ext cx="190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1600" y="3790950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180352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0" y="2351981"/>
            <a:ext cx="56388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 TRỤ ĐỨNG TAM GIÁC. LĂNG TRỤ ĐỨNG TỨ GIÁC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838200" y="1705650"/>
            <a:ext cx="27154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6D747D-C415-4964-A59E-F785BB764022}"/>
              </a:ext>
            </a:extLst>
          </p:cNvPr>
          <p:cNvSpPr/>
          <p:nvPr/>
        </p:nvSpPr>
        <p:spPr>
          <a:xfrm>
            <a:off x="1075202" y="636342"/>
            <a:ext cx="612597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5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HỌC TRỰC QUAN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-2130" y="111167"/>
            <a:ext cx="2674450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III</a:t>
            </a:r>
          </a:p>
        </p:txBody>
      </p:sp>
    </p:spTree>
    <p:extLst>
      <p:ext uri="{BB962C8B-B14F-4D97-AF65-F5344CB8AC3E}">
        <p14:creationId xmlns:p14="http://schemas.microsoft.com/office/powerpoint/2010/main" val="9656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0" y="996043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3976" y="1802888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văn bản, bảng trắng&#10;&#10;Mô tả được tạo tự động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382631"/>
            <a:ext cx="5160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lăng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trụ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tam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16851" y="986306"/>
            <a:ext cx="953850" cy="52454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804" y="371475"/>
            <a:ext cx="1066800" cy="1066800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152400" y="7063"/>
            <a:ext cx="8991600" cy="461665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LĂNG TRỤ ĐỨNG TAM GIÁC. LĂNG TRỤ ĐỨNG TỨ GIÁC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E3F628-B0A0-4E08-8786-59820CBA4B99}"/>
              </a:ext>
            </a:extLst>
          </p:cNvPr>
          <p:cNvSpPr txBox="1"/>
          <p:nvPr/>
        </p:nvSpPr>
        <p:spPr>
          <a:xfrm>
            <a:off x="1196897" y="883231"/>
            <a:ext cx="7696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sát hình sau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" y="1510852"/>
            <a:ext cx="4358286" cy="1983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920" y="1510852"/>
            <a:ext cx="3003967" cy="20186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94592" y="3570914"/>
            <a:ext cx="1184940" cy="419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53934" y="3677793"/>
            <a:ext cx="1184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648200" y="2608455"/>
            <a:ext cx="1043943" cy="221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-179827" y="1294635"/>
            <a:ext cx="5349998" cy="23057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312287" y="4023744"/>
                <a:ext cx="784860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Nhận</a:t>
                </a:r>
                <a:r>
                  <a:rPr 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xét</a:t>
                </a:r>
                <a:r>
                  <a:rPr lang="en-US" sz="28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r>
                  <a:rPr 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 </a:t>
                </a:r>
                <a:r>
                  <a:rPr lang="en-US" sz="28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lăng</a:t>
                </a:r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trụ</a:t>
                </a:r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đứng</a:t>
                </a:r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9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đỉnh</a:t>
                </a:r>
                <a:r>
                  <a:rPr lang="en-US" sz="280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en-US" sz="28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287" y="4023744"/>
                <a:ext cx="7848600" cy="954107"/>
              </a:xfrm>
              <a:prstGeom prst="rect">
                <a:avLst/>
              </a:prstGeom>
              <a:blipFill>
                <a:blip r:embed="rId5"/>
                <a:stretch>
                  <a:fillRect l="-1553" t="-6369" r="-2562" b="-15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loud Callout 12"/>
          <p:cNvSpPr/>
          <p:nvPr/>
        </p:nvSpPr>
        <p:spPr>
          <a:xfrm>
            <a:off x="-483962" y="1217510"/>
            <a:ext cx="5762732" cy="2781890"/>
          </a:xfrm>
          <a:prstGeom prst="cloudCallout">
            <a:avLst>
              <a:gd name="adj1" fmla="val -3538"/>
              <a:gd name="adj2" fmla="val 319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/>
      <p:bldP spid="3" grpId="0"/>
      <p:bldP spid="11" grpId="0"/>
      <p:bldP spid="4" grpId="0" animBg="1"/>
      <p:bldP spid="10" grpId="0" animBg="1"/>
      <p:bldP spid="10" grpId="1" animBg="1"/>
      <p:bldP spid="12" grpId="0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2145</TotalTime>
  <Words>1470</Words>
  <Application>Microsoft Office PowerPoint</Application>
  <PresentationFormat>On-screen Show (16:9)</PresentationFormat>
  <Paragraphs>201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Cambria Math</vt:lpstr>
      <vt:lpstr>Times New Roman</vt:lpstr>
      <vt:lpstr>思源黑体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hình lăng trụ đứng trong thực tế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Vân Anh</cp:lastModifiedBy>
  <cp:revision>265</cp:revision>
  <dcterms:created xsi:type="dcterms:W3CDTF">2021-07-22T17:31:00Z</dcterms:created>
  <dcterms:modified xsi:type="dcterms:W3CDTF">2023-09-12T23:16:36Z</dcterms:modified>
</cp:coreProperties>
</file>