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56" r:id="rId3"/>
    <p:sldId id="257" r:id="rId4"/>
    <p:sldId id="307" r:id="rId5"/>
    <p:sldId id="259" r:id="rId6"/>
    <p:sldId id="300" r:id="rId7"/>
    <p:sldId id="301" r:id="rId8"/>
    <p:sldId id="302" r:id="rId9"/>
    <p:sldId id="303" r:id="rId10"/>
    <p:sldId id="304" r:id="rId11"/>
    <p:sldId id="305" r:id="rId12"/>
    <p:sldId id="308" r:id="rId13"/>
    <p:sldId id="309" r:id="rId14"/>
    <p:sldId id="306" r:id="rId15"/>
    <p:sldId id="266" r:id="rId16"/>
    <p:sldId id="310" r:id="rId17"/>
    <p:sldId id="311" r:id="rId18"/>
    <p:sldId id="312" r:id="rId19"/>
    <p:sldId id="313" r:id="rId20"/>
    <p:sldId id="314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ECC7"/>
    <a:srgbClr val="FFC000"/>
    <a:srgbClr val="FF0000"/>
    <a:srgbClr val="548235"/>
    <a:srgbClr val="BF9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4" autoAdjust="0"/>
    <p:restoredTop sz="93010" autoAdjust="0"/>
  </p:normalViewPr>
  <p:slideViewPr>
    <p:cSldViewPr snapToGrid="0">
      <p:cViewPr varScale="1">
        <p:scale>
          <a:sx n="79" d="100"/>
          <a:sy n="79" d="100"/>
        </p:scale>
        <p:origin x="10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BAD-506F-4A73-97CD-FB933041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D8B4-B7DA-4C6C-A32C-7346ECB5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1B8F-5910-4A76-808E-72B1B9C0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733E-C452-4488-B12F-6A3949F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933-662B-4342-AB6F-B1D96A3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F32-5FE7-453A-8A9E-91E3CA4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5254-2EC6-4F9C-8F16-E7B71F0A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CC3-AD19-4908-AD72-A7B30D1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4FAB-F33B-4D2A-BC42-DE6021E1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CB9E-A8FC-46F2-938A-1F4E04F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1A74-83C5-4CD5-85B7-E34D4DF6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8538D-9A65-4054-A452-8E057578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AD0E-DF83-4152-BA53-A3C74A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BD02-A643-404A-94F0-71F8C26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769-0383-4625-84D5-DC928290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46A-A274-442B-ADA3-A172460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02F8-0CBF-44EB-B4FF-8EB5764E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AD5F-5CE1-43D7-A856-1048A489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D479-5D1F-4357-9357-7BA42E5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43D6-8E7A-468C-81FA-9A13D8A3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FA17-D8A7-4C98-8A84-89922EE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386E-B3C1-4729-AFF8-DA2060F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2ABA-4B71-4895-9891-81636A2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FFC-08A6-4C3F-AF61-7756CAD8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44F-A446-4B0F-9358-1FB11D11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0E3-4141-4BAE-A2AF-9E597B6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4359-4BE1-4E02-8190-0158E3F7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506FC-B19C-4ECF-8038-784158A7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F8190-B933-43C8-8E0B-178D0BE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EA9F-D027-43B1-9181-FAABEB5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B0E9-C734-4C14-B6A3-409C593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1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AF-5D6A-4A92-B282-53DE166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BF1B-C548-40BD-8D0A-E9ACF35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FE46-94F7-4663-B27F-A76F4A8F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5324-5C17-4132-A566-D1489967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7FE-127B-48E4-A7E0-8644DF70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3E9C-5E00-4333-AD6C-C98C441F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0DA1-B258-4D0B-9E50-8F76966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09A-38F2-4235-9709-48005CF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3B9-2387-446B-BAB8-20E2FBA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0480-465B-490C-8F01-679C461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F8F30-A7E3-40D1-BA89-A95D5E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7A7-4852-4E7E-B79E-CD0221C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2559-25F5-4ED1-AAB0-9B6936AE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927-6F94-4EC9-8C61-61E3541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5086-9FA4-480E-B902-B7825B0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85-953C-4DC7-9A7F-642478F7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169E-28BF-401F-BA31-96A744A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C24A-945F-4881-B6A2-7D6FF628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C403-FEB3-4E36-A06D-C5AE589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20B6-B84A-49B6-9829-3F2AE74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C96A-FB5E-49E7-BADA-946A4054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1F68-DFC9-437C-A027-186A9EB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F468F-3FA8-4959-B819-A341CCC4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FEA9-0CBD-4181-A300-26C36F092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A5DE-7F98-4484-877F-13CD911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6BF1-F419-4800-86A0-F992CB1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ED54-AEBD-4E01-99F8-4B57455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45A0-59C6-4ED0-ABBA-66E6852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6C5E-B473-4359-9FFD-57678AC8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9A8D-AE1E-4C5B-B981-B58812C6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A5F8-D1E6-4F5B-8D82-D3E41D2F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7119-01E7-40E3-8157-64BBCA10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25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6BC83-E72D-4605-9032-53D37216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364" y="3532701"/>
            <a:ext cx="3649282" cy="36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B0F9-1161-4229-A89D-8E9A2FF09B37}"/>
              </a:ext>
            </a:extLst>
          </p:cNvPr>
          <p:cNvSpPr txBox="1"/>
          <p:nvPr/>
        </p:nvSpPr>
        <p:spPr>
          <a:xfrm>
            <a:off x="4166026" y="24470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2652-CC5B-46B0-B0B5-B9A761FAD140}"/>
              </a:ext>
            </a:extLst>
          </p:cNvPr>
          <p:cNvSpPr txBox="1"/>
          <p:nvPr/>
        </p:nvSpPr>
        <p:spPr>
          <a:xfrm>
            <a:off x="203370" y="736259"/>
            <a:ext cx="71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1. Tính độ dài x trong hình.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50AA8A-DE8A-4376-A829-4DB44BD5E913}"/>
              </a:ext>
            </a:extLst>
          </p:cNvPr>
          <p:cNvGrpSpPr/>
          <p:nvPr/>
        </p:nvGrpSpPr>
        <p:grpSpPr>
          <a:xfrm>
            <a:off x="7860321" y="233464"/>
            <a:ext cx="3842054" cy="3107613"/>
            <a:chOff x="7860321" y="233464"/>
            <a:chExt cx="3842054" cy="31076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26FF63-1D15-4123-9167-43C5697015F4}"/>
                </a:ext>
              </a:extLst>
            </p:cNvPr>
            <p:cNvSpPr/>
            <p:nvPr/>
          </p:nvSpPr>
          <p:spPr>
            <a:xfrm>
              <a:off x="8621486" y="2598057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5A83E-B085-41F7-810F-54C770090CA0}"/>
                </a:ext>
              </a:extLst>
            </p:cNvPr>
            <p:cNvSpPr/>
            <p:nvPr/>
          </p:nvSpPr>
          <p:spPr>
            <a:xfrm>
              <a:off x="8636000" y="1349829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DC6E1B-778C-42D1-9B41-1A9DF66B8AB2}"/>
                </a:ext>
              </a:extLst>
            </p:cNvPr>
            <p:cNvGrpSpPr/>
            <p:nvPr/>
          </p:nvGrpSpPr>
          <p:grpSpPr>
            <a:xfrm>
              <a:off x="7860321" y="233464"/>
              <a:ext cx="3842054" cy="3107613"/>
              <a:chOff x="7457446" y="233464"/>
              <a:chExt cx="4244929" cy="325669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76BB116A-C63B-4448-81F6-1995CC609E8D}"/>
                  </a:ext>
                </a:extLst>
              </p:cNvPr>
              <p:cNvSpPr/>
              <p:nvPr/>
            </p:nvSpPr>
            <p:spPr>
              <a:xfrm>
                <a:off x="8307423" y="705891"/>
                <a:ext cx="3300918" cy="2222136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375E514C-2235-44CB-BD70-64C051A58B73}"/>
                  </a:ext>
                </a:extLst>
              </p:cNvPr>
              <p:cNvSpPr/>
              <p:nvPr/>
            </p:nvSpPr>
            <p:spPr>
              <a:xfrm>
                <a:off x="8307421" y="705889"/>
                <a:ext cx="1335652" cy="914997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4A66A6-DF3B-4F7C-9FB3-E862FEDE812A}"/>
                  </a:ext>
                </a:extLst>
              </p:cNvPr>
              <p:cNvSpPr txBox="1"/>
              <p:nvPr/>
            </p:nvSpPr>
            <p:spPr>
              <a:xfrm>
                <a:off x="8161506" y="233464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A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2A40BF-E15D-4CDF-B251-D5E4BAEACB30}"/>
                  </a:ext>
                </a:extLst>
              </p:cNvPr>
              <p:cNvSpPr txBox="1"/>
              <p:nvPr/>
            </p:nvSpPr>
            <p:spPr>
              <a:xfrm>
                <a:off x="8132323" y="2966936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B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F8381A-F230-4EAC-92DC-172AFF7EA3C6}"/>
                  </a:ext>
                </a:extLst>
              </p:cNvPr>
              <p:cNvSpPr txBox="1"/>
              <p:nvPr/>
            </p:nvSpPr>
            <p:spPr>
              <a:xfrm>
                <a:off x="11381362" y="2918298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C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5F0FE-AE18-4ACA-BEBC-8FB35AF9CEA0}"/>
                  </a:ext>
                </a:extLst>
              </p:cNvPr>
              <p:cNvSpPr txBox="1"/>
              <p:nvPr/>
            </p:nvSpPr>
            <p:spPr>
              <a:xfrm>
                <a:off x="7860002" y="1508539"/>
                <a:ext cx="32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CC35E-CFD2-4233-9149-8989A578B5DA}"/>
                  </a:ext>
                </a:extLst>
              </p:cNvPr>
              <p:cNvSpPr txBox="1"/>
              <p:nvPr/>
            </p:nvSpPr>
            <p:spPr>
              <a:xfrm>
                <a:off x="9766569" y="1245140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9D3A84-9622-44F1-A5F6-98D75A2320DF}"/>
                  </a:ext>
                </a:extLst>
              </p:cNvPr>
              <p:cNvSpPr txBox="1"/>
              <p:nvPr/>
            </p:nvSpPr>
            <p:spPr>
              <a:xfrm>
                <a:off x="9114816" y="2441642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x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C937C-75F1-4FDE-8613-9969892298A4}"/>
                  </a:ext>
                </a:extLst>
              </p:cNvPr>
              <p:cNvSpPr txBox="1"/>
              <p:nvPr/>
            </p:nvSpPr>
            <p:spPr>
              <a:xfrm rot="16200000">
                <a:off x="7556583" y="659565"/>
                <a:ext cx="106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2cm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7FD8F-61A3-4880-B3CF-743205026042}"/>
                  </a:ext>
                </a:extLst>
              </p:cNvPr>
              <p:cNvSpPr txBox="1"/>
              <p:nvPr/>
            </p:nvSpPr>
            <p:spPr>
              <a:xfrm>
                <a:off x="8535645" y="1514895"/>
                <a:ext cx="1040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3cm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1FB152-EEFB-4F19-BC84-3BF2A4C128D8}"/>
                  </a:ext>
                </a:extLst>
              </p:cNvPr>
              <p:cNvSpPr txBox="1"/>
              <p:nvPr/>
            </p:nvSpPr>
            <p:spPr>
              <a:xfrm rot="16200000">
                <a:off x="7225896" y="1476690"/>
                <a:ext cx="98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6cm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45584-0346-46F7-B083-A0630D2380C1}"/>
                  </a:ext>
                </a:extLst>
              </p:cNvPr>
              <p:cNvCxnSpPr/>
              <p:nvPr/>
            </p:nvCxnSpPr>
            <p:spPr>
              <a:xfrm>
                <a:off x="7898969" y="719847"/>
                <a:ext cx="0" cy="222763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0991DD-8FCA-450F-BD86-46D1FBB01799}"/>
              </a:ext>
            </a:extLst>
          </p:cNvPr>
          <p:cNvSpPr txBox="1"/>
          <p:nvPr/>
        </p:nvSpPr>
        <p:spPr>
          <a:xfrm>
            <a:off x="369276" y="1703408"/>
            <a:ext cx="67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trắc nghiệm nhanh (Hình 2).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61954-A1A4-4379-8779-96324771A801}"/>
              </a:ext>
            </a:extLst>
          </p:cNvPr>
          <p:cNvSpPr txBox="1"/>
          <p:nvPr/>
        </p:nvSpPr>
        <p:spPr>
          <a:xfrm>
            <a:off x="228599" y="2143024"/>
            <a:ext cx="733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câu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vẽ với AB &lt; AC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/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blipFill>
                <a:blip r:embed="rId5"/>
                <a:stretch>
                  <a:fillRect l="-326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/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blipFill>
                <a:blip r:embed="rId6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/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blipFill>
                <a:blip r:embed="rId7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/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blipFill>
                <a:blip r:embed="rId8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62CA2F-4140-4515-812E-61CFA24E84E1}"/>
              </a:ext>
            </a:extLst>
          </p:cNvPr>
          <p:cNvSpPr txBox="1"/>
          <p:nvPr/>
        </p:nvSpPr>
        <p:spPr>
          <a:xfrm>
            <a:off x="193430" y="4147670"/>
            <a:ext cx="733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đó DE//BC, AD=12, DB=18,CE=30, Độ dài AC bằng: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9902B-E408-4723-924E-AB5FEF3AE169}"/>
              </a:ext>
            </a:extLst>
          </p:cNvPr>
          <p:cNvSpPr txBox="1"/>
          <p:nvPr/>
        </p:nvSpPr>
        <p:spPr>
          <a:xfrm>
            <a:off x="386864" y="5169871"/>
            <a:ext cx="13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/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blipFill>
                <a:blip r:embed="rId9"/>
                <a:stretch>
                  <a:fillRect l="-7749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7C22CC1-D70E-43DE-B5F5-938E621EE757}"/>
              </a:ext>
            </a:extLst>
          </p:cNvPr>
          <p:cNvSpPr txBox="1"/>
          <p:nvPr/>
        </p:nvSpPr>
        <p:spPr>
          <a:xfrm>
            <a:off x="3763109" y="5117117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F4522-8D74-4B37-856F-ACA5D13B3A1B}"/>
              </a:ext>
            </a:extLst>
          </p:cNvPr>
          <p:cNvSpPr txBox="1"/>
          <p:nvPr/>
        </p:nvSpPr>
        <p:spPr>
          <a:xfrm>
            <a:off x="5591909" y="5099532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ED03BF-32F1-45AD-9DB9-E2010937F5F2}"/>
              </a:ext>
            </a:extLst>
          </p:cNvPr>
          <p:cNvSpPr txBox="1"/>
          <p:nvPr/>
        </p:nvSpPr>
        <p:spPr>
          <a:xfrm>
            <a:off x="4335755" y="1193459"/>
            <a:ext cx="32256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Hs lên bảng làm)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2384-B8F2-4304-81AF-A3E870F0C965}"/>
              </a:ext>
            </a:extLst>
          </p:cNvPr>
          <p:cNvSpPr txBox="1"/>
          <p:nvPr/>
        </p:nvSpPr>
        <p:spPr>
          <a:xfrm>
            <a:off x="4079631" y="5589613"/>
            <a:ext cx="3798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(Hs làm ra bảng con)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4D53F-8E61-43F1-BAFE-CE0F64659324}"/>
              </a:ext>
            </a:extLst>
          </p:cNvPr>
          <p:cNvGrpSpPr/>
          <p:nvPr/>
        </p:nvGrpSpPr>
        <p:grpSpPr>
          <a:xfrm>
            <a:off x="7727576" y="3131671"/>
            <a:ext cx="3037754" cy="2525338"/>
            <a:chOff x="7727576" y="3131671"/>
            <a:chExt cx="3037754" cy="25253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2F7CFE-4C90-4530-A374-7F02BC631B95}"/>
                </a:ext>
              </a:extLst>
            </p:cNvPr>
            <p:cNvGrpSpPr/>
            <p:nvPr/>
          </p:nvGrpSpPr>
          <p:grpSpPr>
            <a:xfrm>
              <a:off x="8088921" y="3476121"/>
              <a:ext cx="2215663" cy="2110154"/>
              <a:chOff x="8088921" y="3476121"/>
              <a:chExt cx="2215663" cy="211015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8EC0C5E-0E28-43EA-97D8-07402AC826E9}"/>
                  </a:ext>
                </a:extLst>
              </p:cNvPr>
              <p:cNvSpPr/>
              <p:nvPr/>
            </p:nvSpPr>
            <p:spPr>
              <a:xfrm>
                <a:off x="8088921" y="3476121"/>
                <a:ext cx="2215663" cy="2110154"/>
              </a:xfrm>
              <a:prstGeom prst="triangle">
                <a:avLst>
                  <a:gd name="adj" fmla="val 27778"/>
                </a:avLst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612406-1402-46AC-B65D-E0DBFC651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8894" y="4458446"/>
                <a:ext cx="1045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0DB6B7-6F0E-498C-9DB9-EA7BC07169C6}"/>
                </a:ext>
              </a:extLst>
            </p:cNvPr>
            <p:cNvSpPr txBox="1"/>
            <p:nvPr/>
          </p:nvSpPr>
          <p:spPr>
            <a:xfrm>
              <a:off x="8683812" y="3131671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A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51356-2B50-4500-A44E-DE6493B11456}"/>
                </a:ext>
              </a:extLst>
            </p:cNvPr>
            <p:cNvSpPr txBox="1"/>
            <p:nvPr/>
          </p:nvSpPr>
          <p:spPr>
            <a:xfrm>
              <a:off x="7727576" y="5103906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B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8A1EF-FDBD-4A6A-809B-2B2908A16178}"/>
                </a:ext>
              </a:extLst>
            </p:cNvPr>
            <p:cNvSpPr txBox="1"/>
            <p:nvPr/>
          </p:nvSpPr>
          <p:spPr>
            <a:xfrm>
              <a:off x="10191589" y="5133789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C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B901A-21C5-4012-907F-E8679783C3AB}"/>
                </a:ext>
              </a:extLst>
            </p:cNvPr>
            <p:cNvSpPr txBox="1"/>
            <p:nvPr/>
          </p:nvSpPr>
          <p:spPr>
            <a:xfrm>
              <a:off x="8044330" y="4123765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D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4B838-671F-457C-BB86-8841FE3FA045}"/>
                </a:ext>
              </a:extLst>
            </p:cNvPr>
            <p:cNvSpPr txBox="1"/>
            <p:nvPr/>
          </p:nvSpPr>
          <p:spPr>
            <a:xfrm>
              <a:off x="9436848" y="4111812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E</a:t>
              </a:r>
              <a:endParaRPr lang="vi-VN" sz="2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49).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/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Vì A’B’C’ </a:t>
                </a:r>
                <a:r>
                  <a:rPr lang="en-US" sz="2800">
                    <a:latin typeface="STZhongsong" panose="02010600040101010101" pitchFamily="2" charset="-122"/>
                    <a:ea typeface="STZhongsong" panose="0201060004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∽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ABC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blipFill>
                <a:blip r:embed="rId3"/>
                <a:stretch>
                  <a:fillRect l="-1946" t="-5106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7A4CD6-A9FB-1142-8B05-E688201E1B9D}"/>
              </a:ext>
            </a:extLst>
          </p:cNvPr>
          <p:cNvGrpSpPr/>
          <p:nvPr/>
        </p:nvGrpSpPr>
        <p:grpSpPr>
          <a:xfrm>
            <a:off x="7532483" y="1263076"/>
            <a:ext cx="1585786" cy="2494468"/>
            <a:chOff x="7532483" y="1263076"/>
            <a:chExt cx="1585786" cy="24944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406915-A429-7330-78A6-CD7286F9F3B1}"/>
                </a:ext>
              </a:extLst>
            </p:cNvPr>
            <p:cNvGrpSpPr/>
            <p:nvPr/>
          </p:nvGrpSpPr>
          <p:grpSpPr>
            <a:xfrm>
              <a:off x="7732295" y="1807140"/>
              <a:ext cx="1122947" cy="1449388"/>
              <a:chOff x="7732295" y="1807140"/>
              <a:chExt cx="1122947" cy="144938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ACC510-7225-D55C-1F18-E0BA9F504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DE404E-40FB-CD86-8502-9A68BEB0C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8945482-247B-CE78-3172-E3BA62607424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B73D3-0419-68A6-E5E7-5C8EAB7A0B4D}"/>
                </a:ext>
              </a:extLst>
            </p:cNvPr>
            <p:cNvSpPr txBox="1"/>
            <p:nvPr/>
          </p:nvSpPr>
          <p:spPr>
            <a:xfrm>
              <a:off x="7532483" y="3194660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60AD8-71B5-7EAF-D7D1-71376682996E}"/>
                </a:ext>
              </a:extLst>
            </p:cNvPr>
            <p:cNvSpPr txBox="1"/>
            <p:nvPr/>
          </p:nvSpPr>
          <p:spPr>
            <a:xfrm>
              <a:off x="8376821" y="3234324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7CD9B-10BA-B98F-9095-44BB6B17053B}"/>
                </a:ext>
              </a:extLst>
            </p:cNvPr>
            <p:cNvSpPr txBox="1"/>
            <p:nvPr/>
          </p:nvSpPr>
          <p:spPr>
            <a:xfrm>
              <a:off x="8676936" y="126307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59213-50B4-1A79-D873-20D7F3732D87}"/>
                </a:ext>
              </a:extLst>
            </p:cNvPr>
            <p:cNvSpPr txBox="1"/>
            <p:nvPr/>
          </p:nvSpPr>
          <p:spPr>
            <a:xfrm>
              <a:off x="7812774" y="280716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DB8E1-B1DD-34A1-CDB7-9886EA376412}"/>
              </a:ext>
            </a:extLst>
          </p:cNvPr>
          <p:cNvGrpSpPr/>
          <p:nvPr/>
        </p:nvGrpSpPr>
        <p:grpSpPr>
          <a:xfrm>
            <a:off x="9220816" y="507694"/>
            <a:ext cx="2511369" cy="3282289"/>
            <a:chOff x="9220816" y="507694"/>
            <a:chExt cx="2511369" cy="32822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93AF2F-8E43-9768-AAEE-BDEB6134EBCB}"/>
                </a:ext>
              </a:extLst>
            </p:cNvPr>
            <p:cNvGrpSpPr/>
            <p:nvPr/>
          </p:nvGrpSpPr>
          <p:grpSpPr>
            <a:xfrm>
              <a:off x="9414966" y="952180"/>
              <a:ext cx="1785347" cy="2304348"/>
              <a:chOff x="7732295" y="1807140"/>
              <a:chExt cx="1122947" cy="144938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3BE63E8-B5A3-55E5-D9C1-5EF35F7C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1A332A-D947-6995-7D91-617249C31B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6A715F-D09C-DA41-F3EA-8AB3E13DB819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EBB1C4-A768-5AB4-2463-A81C5D7F8622}"/>
                </a:ext>
              </a:extLst>
            </p:cNvPr>
            <p:cNvSpPr txBox="1"/>
            <p:nvPr/>
          </p:nvSpPr>
          <p:spPr>
            <a:xfrm>
              <a:off x="9220816" y="3266763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6BFEC6-E3C9-CF7A-8363-06BEAA6E4927}"/>
                </a:ext>
              </a:extLst>
            </p:cNvPr>
            <p:cNvSpPr txBox="1"/>
            <p:nvPr/>
          </p:nvSpPr>
          <p:spPr>
            <a:xfrm>
              <a:off x="10438998" y="3238217"/>
              <a:ext cx="950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E2A2DF-7D90-63FE-AB91-8D14B06CCBC3}"/>
                </a:ext>
              </a:extLst>
            </p:cNvPr>
            <p:cNvSpPr txBox="1"/>
            <p:nvPr/>
          </p:nvSpPr>
          <p:spPr>
            <a:xfrm>
              <a:off x="11082373" y="507694"/>
              <a:ext cx="649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857B95-83AA-F5E2-6621-62EEFEDEC77F}"/>
                </a:ext>
              </a:extLst>
            </p:cNvPr>
            <p:cNvSpPr txBox="1"/>
            <p:nvPr/>
          </p:nvSpPr>
          <p:spPr>
            <a:xfrm>
              <a:off x="9557572" y="2804054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418448" y="202501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3B4C3-5810-E169-D94F-1771F9008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64" t="23727" r="30593" b="11902"/>
          <a:stretch/>
        </p:blipFill>
        <p:spPr>
          <a:xfrm>
            <a:off x="1042848" y="531767"/>
            <a:ext cx="860345" cy="107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55B63-DA96-A63F-81B3-CA8B1783B557}"/>
              </a:ext>
            </a:extLst>
          </p:cNvPr>
          <p:cNvSpPr txBox="1"/>
          <p:nvPr/>
        </p:nvSpPr>
        <p:spPr>
          <a:xfrm>
            <a:off x="2334126" y="640016"/>
            <a:ext cx="86146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và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 = 3; BC =2; CA = 4; A’B’ = x, B’C’ = 3, C’A’ = y.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 x và 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D37EB-C1D2-053B-8884-A5A75943BEC2}"/>
              </a:ext>
            </a:extLst>
          </p:cNvPr>
          <p:cNvSpPr txBox="1"/>
          <p:nvPr/>
        </p:nvSpPr>
        <p:spPr>
          <a:xfrm>
            <a:off x="8201301" y="378406"/>
            <a:ext cx="36255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649DA-40DB-16D2-3DAC-3C7E1BCA2DAE}"/>
              </a:ext>
            </a:extLst>
          </p:cNvPr>
          <p:cNvSpPr txBox="1"/>
          <p:nvPr/>
        </p:nvSpPr>
        <p:spPr>
          <a:xfrm>
            <a:off x="2169921" y="2548231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/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blipFill>
                <a:blip r:embed="rId5"/>
                <a:stretch>
                  <a:fillRect l="-1486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/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số: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blipFill>
                <a:blip r:embed="rId6"/>
                <a:stretch>
                  <a:fillRect l="-148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56DF05-A17C-13C6-97A4-1801E7A7B5FF}"/>
              </a:ext>
            </a:extLst>
          </p:cNvPr>
          <p:cNvSpPr txBox="1"/>
          <p:nvPr/>
        </p:nvSpPr>
        <p:spPr>
          <a:xfrm>
            <a:off x="2169919" y="4624942"/>
            <a:ext cx="3248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 = 4,5 (đvđd)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E76E7-B2AD-8DFD-0BEA-0CFB998B5CFA}"/>
              </a:ext>
            </a:extLst>
          </p:cNvPr>
          <p:cNvSpPr txBox="1"/>
          <p:nvPr/>
        </p:nvSpPr>
        <p:spPr>
          <a:xfrm>
            <a:off x="2635139" y="5134621"/>
            <a:ext cx="2289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6 (đvđd)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4A1DA-FC9D-E47F-E38A-1D665450A8CB}"/>
              </a:ext>
            </a:extLst>
          </p:cNvPr>
          <p:cNvSpPr txBox="1"/>
          <p:nvPr/>
        </p:nvSpPr>
        <p:spPr>
          <a:xfrm>
            <a:off x="2047485" y="5790921"/>
            <a:ext cx="575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x = 4,5 (đvđd); y = 6 (đvđd)</a:t>
            </a:r>
          </a:p>
        </p:txBody>
      </p:sp>
    </p:spTree>
    <p:extLst>
      <p:ext uri="{BB962C8B-B14F-4D97-AF65-F5344CB8AC3E}">
        <p14:creationId xmlns:p14="http://schemas.microsoft.com/office/powerpoint/2010/main" val="1816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CBA8D-4297-3C8C-DA92-B636108A957B}"/>
              </a:ext>
            </a:extLst>
          </p:cNvPr>
          <p:cNvSpPr txBox="1"/>
          <p:nvPr/>
        </p:nvSpPr>
        <p:spPr>
          <a:xfrm>
            <a:off x="2207571" y="979729"/>
            <a:ext cx="810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định nghĩa hai tam giác đồng dạng , hãy cho biết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B88E9-0870-37CD-09B4-967D33554BBF}"/>
              </a:ext>
            </a:extLst>
          </p:cNvPr>
          <p:cNvSpPr txBox="1"/>
          <p:nvPr/>
        </p:nvSpPr>
        <p:spPr>
          <a:xfrm>
            <a:off x="677334" y="1587809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có đồng dạng với chính nó hay không?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DA817-54BC-A5B8-A462-AADAE163F63D}"/>
              </a:ext>
            </a:extLst>
          </p:cNvPr>
          <p:cNvSpPr txBox="1"/>
          <p:nvPr/>
        </p:nvSpPr>
        <p:spPr>
          <a:xfrm>
            <a:off x="677334" y="2195889"/>
            <a:ext cx="11241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 hay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4024EE-5271-49E2-E015-B354F965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70" y="768680"/>
            <a:ext cx="1419237" cy="84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623B0-F121-3E38-B6AF-341463BEB96F}"/>
              </a:ext>
            </a:extLst>
          </p:cNvPr>
          <p:cNvSpPr txBox="1"/>
          <p:nvPr/>
        </p:nvSpPr>
        <p:spPr>
          <a:xfrm>
            <a:off x="677333" y="1587809"/>
            <a:ext cx="663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đồng dạng với chính nó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6B168-1BEB-E829-1F5D-72D70968CD79}"/>
              </a:ext>
            </a:extLst>
          </p:cNvPr>
          <p:cNvSpPr txBox="1"/>
          <p:nvPr/>
        </p:nvSpPr>
        <p:spPr>
          <a:xfrm>
            <a:off x="677333" y="2322078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282BE-C7E7-640B-A828-224A5FCAA26B}"/>
              </a:ext>
            </a:extLst>
          </p:cNvPr>
          <p:cNvSpPr txBox="1"/>
          <p:nvPr/>
        </p:nvSpPr>
        <p:spPr>
          <a:xfrm>
            <a:off x="677335" y="3166301"/>
            <a:ext cx="10856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Nếu A”B”C” đồng dạng với A’B’C’ và A’B’C’ đồng dạng với ABC thì A”B”C” đồng dạng với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2C3B4D-E722-87FC-A684-BF218B767752}"/>
              </a:ext>
            </a:extLst>
          </p:cNvPr>
          <p:cNvGrpSpPr/>
          <p:nvPr/>
        </p:nvGrpSpPr>
        <p:grpSpPr>
          <a:xfrm>
            <a:off x="677335" y="3149996"/>
            <a:ext cx="10695515" cy="1384995"/>
            <a:chOff x="677335" y="3182080"/>
            <a:chExt cx="11257976" cy="13849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21AB5-81A6-7BB9-77CF-88F575FCA4CE}"/>
                </a:ext>
              </a:extLst>
            </p:cNvPr>
            <p:cNvSpPr txBox="1"/>
            <p:nvPr/>
          </p:nvSpPr>
          <p:spPr>
            <a:xfrm>
              <a:off x="677335" y="3182080"/>
              <a:ext cx="112579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c) Nếu A”B”C” đồng dạng với A’B’C’      thì A”B”C” có đồng dạng 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có đồng dạng với ABC                    với ABC hay không ? .</a:t>
              </a:r>
              <a:b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7EB765A6-A818-9732-5661-0CA8713B252E}"/>
                </a:ext>
              </a:extLst>
            </p:cNvPr>
            <p:cNvSpPr/>
            <p:nvPr/>
          </p:nvSpPr>
          <p:spPr>
            <a:xfrm>
              <a:off x="6721642" y="3276185"/>
              <a:ext cx="176463" cy="7343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D7E91-0EB7-67FA-DCAB-4FB092BBB678}"/>
              </a:ext>
            </a:extLst>
          </p:cNvPr>
          <p:cNvGrpSpPr/>
          <p:nvPr/>
        </p:nvGrpSpPr>
        <p:grpSpPr>
          <a:xfrm>
            <a:off x="326368" y="1673867"/>
            <a:ext cx="11304159" cy="2625993"/>
            <a:chOff x="0" y="1776585"/>
            <a:chExt cx="8823668" cy="2625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F5902A-6D4C-5D40-03CA-4D77C784503E}"/>
                </a:ext>
              </a:extLst>
            </p:cNvPr>
            <p:cNvGrpSpPr/>
            <p:nvPr/>
          </p:nvGrpSpPr>
          <p:grpSpPr>
            <a:xfrm>
              <a:off x="0" y="1776585"/>
              <a:ext cx="8823668" cy="2625993"/>
              <a:chOff x="-157227" y="2625290"/>
              <a:chExt cx="13672631" cy="374630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7D321A6-08DD-45FA-343E-45BAF8E5AE0A}"/>
                  </a:ext>
                </a:extLst>
              </p:cNvPr>
              <p:cNvSpPr/>
              <p:nvPr/>
            </p:nvSpPr>
            <p:spPr>
              <a:xfrm>
                <a:off x="31512" y="2728686"/>
                <a:ext cx="13483892" cy="36429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B13B1-54FF-AEB8-CE68-99BE68DEC454}"/>
                  </a:ext>
                </a:extLst>
              </p:cNvPr>
              <p:cNvSpPr/>
              <p:nvPr/>
            </p:nvSpPr>
            <p:spPr>
              <a:xfrm>
                <a:off x="31512" y="2714172"/>
                <a:ext cx="13483892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927A98-2D3B-AC7D-4823-4DE619612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C63A7E-8105-D562-5DCE-F811296D7B91}"/>
                </a:ext>
              </a:extLst>
            </p:cNvPr>
            <p:cNvSpPr txBox="1"/>
            <p:nvPr/>
          </p:nvSpPr>
          <p:spPr>
            <a:xfrm>
              <a:off x="121802" y="2642479"/>
              <a:ext cx="87018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-Mỗi tam giác đồng dạng với chính nó </a:t>
              </a:r>
              <a:b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ABC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</a:t>
              </a:r>
            </a:p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A’B’C’ và 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047B38-F6BF-A355-1176-751B6C574EE0}"/>
              </a:ext>
            </a:extLst>
          </p:cNvPr>
          <p:cNvSpPr txBox="1"/>
          <p:nvPr/>
        </p:nvSpPr>
        <p:spPr>
          <a:xfrm>
            <a:off x="844718" y="115064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chất (SGK-71)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76E498-171F-A5B2-1DEB-E7724C4A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0" y="892151"/>
            <a:ext cx="1121019" cy="594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1780674" y="977735"/>
            <a:ext cx="9888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(Hình 50). Một đường thẳng song song với BC cắt hai cạnh AB, AC lần lượt tại B’, C’.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ABC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79D293-2773-43F8-0130-A072837E422E}"/>
              </a:ext>
            </a:extLst>
          </p:cNvPr>
          <p:cNvGrpSpPr/>
          <p:nvPr/>
        </p:nvGrpSpPr>
        <p:grpSpPr>
          <a:xfrm>
            <a:off x="8431438" y="1670232"/>
            <a:ext cx="3648267" cy="3209926"/>
            <a:chOff x="8431438" y="1670232"/>
            <a:chExt cx="3648267" cy="32099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951425-632E-BECD-A625-5476B9D36181}"/>
                </a:ext>
              </a:extLst>
            </p:cNvPr>
            <p:cNvGrpSpPr/>
            <p:nvPr/>
          </p:nvGrpSpPr>
          <p:grpSpPr>
            <a:xfrm>
              <a:off x="8431438" y="1670232"/>
              <a:ext cx="3648267" cy="3209926"/>
              <a:chOff x="7500996" y="1408622"/>
              <a:chExt cx="4551503" cy="373472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14E7AA3-1605-BF9D-94F8-B8E33F0ED195}"/>
                  </a:ext>
                </a:extLst>
              </p:cNvPr>
              <p:cNvGrpSpPr/>
              <p:nvPr/>
            </p:nvGrpSpPr>
            <p:grpSpPr>
              <a:xfrm>
                <a:off x="7500996" y="1828800"/>
                <a:ext cx="4017236" cy="2791326"/>
                <a:chOff x="7500996" y="1828800"/>
                <a:chExt cx="4017236" cy="2791326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505755FE-F471-AE6A-2028-B70F1301B602}"/>
                    </a:ext>
                  </a:extLst>
                </p:cNvPr>
                <p:cNvSpPr/>
                <p:nvPr/>
              </p:nvSpPr>
              <p:spPr>
                <a:xfrm>
                  <a:off x="7924800" y="1828800"/>
                  <a:ext cx="3320716" cy="2791326"/>
                </a:xfrm>
                <a:prstGeom prst="triangle">
                  <a:avLst>
                    <a:gd name="adj" fmla="val 21014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CCF747-3105-64D7-FB8C-A7AFF35AA4EB}"/>
                    </a:ext>
                  </a:extLst>
                </p:cNvPr>
                <p:cNvCxnSpPr/>
                <p:nvPr/>
              </p:nvCxnSpPr>
              <p:spPr>
                <a:xfrm>
                  <a:off x="7500996" y="3429000"/>
                  <a:ext cx="40172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D42BD4-A553-6EBE-726D-277422A650B7}"/>
                  </a:ext>
                </a:extLst>
              </p:cNvPr>
              <p:cNvSpPr txBox="1"/>
              <p:nvPr/>
            </p:nvSpPr>
            <p:spPr>
              <a:xfrm>
                <a:off x="8473895" y="1408622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8C6813-B291-CCFC-787E-171A471906D2}"/>
                  </a:ext>
                </a:extLst>
              </p:cNvPr>
              <p:cNvSpPr txBox="1"/>
              <p:nvPr/>
            </p:nvSpPr>
            <p:spPr>
              <a:xfrm>
                <a:off x="7707537" y="4620126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7EA42C-98ED-7D33-4A9A-85354B592509}"/>
                  </a:ext>
                </a:extLst>
              </p:cNvPr>
              <p:cNvSpPr txBox="1"/>
              <p:nvPr/>
            </p:nvSpPr>
            <p:spPr>
              <a:xfrm>
                <a:off x="11286141" y="4495270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B80BE3-A29E-033F-982B-14E95B186AEF}"/>
                  </a:ext>
                </a:extLst>
              </p:cNvPr>
              <p:cNvSpPr txBox="1"/>
              <p:nvPr/>
            </p:nvSpPr>
            <p:spPr>
              <a:xfrm>
                <a:off x="10116292" y="2890308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C’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95B4D-F25B-14CF-A1B3-3F7D1090FF2D}"/>
                  </a:ext>
                </a:extLst>
              </p:cNvPr>
              <p:cNvSpPr txBox="1"/>
              <p:nvPr/>
            </p:nvSpPr>
            <p:spPr>
              <a:xfrm>
                <a:off x="7820007" y="2962853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B’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BDE0B6-9D37-8E24-3D1B-3CB87FE43E90}"/>
                </a:ext>
              </a:extLst>
            </p:cNvPr>
            <p:cNvSpPr txBox="1"/>
            <p:nvPr/>
          </p:nvSpPr>
          <p:spPr>
            <a:xfrm rot="18886136">
              <a:off x="8759804" y="3883997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4D247-8A6A-1FBF-74D9-C2484BA454FD}"/>
                </a:ext>
              </a:extLst>
            </p:cNvPr>
            <p:cNvSpPr txBox="1"/>
            <p:nvPr/>
          </p:nvSpPr>
          <p:spPr>
            <a:xfrm rot="18886136">
              <a:off x="9010422" y="285398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05C178-174F-AF14-00F2-153E3AB067BD}"/>
                </a:ext>
              </a:extLst>
            </p:cNvPr>
            <p:cNvSpPr txBox="1"/>
            <p:nvPr/>
          </p:nvSpPr>
          <p:spPr>
            <a:xfrm rot="17109566">
              <a:off x="9926488" y="2938195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DA9873-0F8B-4A6E-DD68-52B32A1F618E}"/>
                </a:ext>
              </a:extLst>
            </p:cNvPr>
            <p:cNvSpPr txBox="1"/>
            <p:nvPr/>
          </p:nvSpPr>
          <p:spPr>
            <a:xfrm rot="17109566">
              <a:off x="10857136" y="395073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92DF83-8269-A122-F355-B91A115C9140}"/>
              </a:ext>
            </a:extLst>
          </p:cNvPr>
          <p:cNvSpPr txBox="1"/>
          <p:nvPr/>
        </p:nvSpPr>
        <p:spPr>
          <a:xfrm>
            <a:off x="5418448" y="223355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B1BBD-2CE6-35B6-EB80-F7D281182E5F}"/>
              </a:ext>
            </a:extLst>
          </p:cNvPr>
          <p:cNvSpPr txBox="1"/>
          <p:nvPr/>
        </p:nvSpPr>
        <p:spPr>
          <a:xfrm>
            <a:off x="548964" y="2645854"/>
            <a:ext cx="98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B’C’ // BC nên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/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blipFill>
                <a:blip r:embed="rId5"/>
                <a:stretch>
                  <a:fillRect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/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blipFill>
                <a:blip r:embed="rId6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/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của đl Thales)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blipFill>
                <a:blip r:embed="rId7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D950C41-0ED0-ED10-48F0-4644BB21CC83}"/>
              </a:ext>
            </a:extLst>
          </p:cNvPr>
          <p:cNvSpPr txBox="1"/>
          <p:nvPr/>
        </p:nvSpPr>
        <p:spPr>
          <a:xfrm>
            <a:off x="522680" y="4599518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và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 có: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/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blipFill>
                <a:blip r:embed="rId8"/>
                <a:stretch>
                  <a:fillRect t="-319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/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8923D38-1859-7573-C402-33BD95F105D4}"/>
              </a:ext>
            </a:extLst>
          </p:cNvPr>
          <p:cNvSpPr/>
          <p:nvPr/>
        </p:nvSpPr>
        <p:spPr>
          <a:xfrm>
            <a:off x="6619285" y="5122738"/>
            <a:ext cx="230752" cy="1321497"/>
          </a:xfrm>
          <a:prstGeom prst="rightBrace">
            <a:avLst>
              <a:gd name="adj1" fmla="val 88617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A3DC5A-E0EF-4C2A-43E1-4D5FB1C41AEB}"/>
              </a:ext>
            </a:extLst>
          </p:cNvPr>
          <p:cNvSpPr txBox="1"/>
          <p:nvPr/>
        </p:nvSpPr>
        <p:spPr>
          <a:xfrm>
            <a:off x="6741265" y="5212829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436098" y="2803479"/>
            <a:ext cx="11247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Định lý trên cũng đúng cho trường hợp đường thẳng cắt phần kéo dài hai cạnh của tam giác và song song với cạnh còn lại.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 như hình dưới.c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54B0A-578C-27CE-7A85-AA5E7142AE06}"/>
              </a:ext>
            </a:extLst>
          </p:cNvPr>
          <p:cNvGrpSpPr/>
          <p:nvPr/>
        </p:nvGrpSpPr>
        <p:grpSpPr>
          <a:xfrm>
            <a:off x="35953" y="829640"/>
            <a:ext cx="11654298" cy="1850658"/>
            <a:chOff x="-43925" y="1790899"/>
            <a:chExt cx="9096975" cy="1850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DCF4A6-D97A-A273-8815-5CF16D1C95B7}"/>
                </a:ext>
              </a:extLst>
            </p:cNvPr>
            <p:cNvGrpSpPr/>
            <p:nvPr/>
          </p:nvGrpSpPr>
          <p:grpSpPr>
            <a:xfrm>
              <a:off x="-43925" y="1790899"/>
              <a:ext cx="9096975" cy="1850658"/>
              <a:chOff x="-225293" y="2645711"/>
              <a:chExt cx="14096135" cy="264019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257CDBC-7770-489B-C15C-96965E3B06DD}"/>
                  </a:ext>
                </a:extLst>
              </p:cNvPr>
              <p:cNvSpPr/>
              <p:nvPr/>
            </p:nvSpPr>
            <p:spPr>
              <a:xfrm>
                <a:off x="108235" y="2747614"/>
                <a:ext cx="13754253" cy="25382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1AA4A-FF5C-C1A5-995B-4914CFF7DCC2}"/>
                  </a:ext>
                </a:extLst>
              </p:cNvPr>
              <p:cNvSpPr/>
              <p:nvPr/>
            </p:nvSpPr>
            <p:spPr>
              <a:xfrm>
                <a:off x="116589" y="2714173"/>
                <a:ext cx="13754253" cy="620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3CFBF3-FFD3-8513-800F-9B2696B0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25293" y="2645711"/>
                <a:ext cx="1161617" cy="138578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DA6840-DE55-CF11-682E-ACB79B40B642}"/>
                </a:ext>
              </a:extLst>
            </p:cNvPr>
            <p:cNvSpPr txBox="1"/>
            <p:nvPr/>
          </p:nvSpPr>
          <p:spPr>
            <a:xfrm>
              <a:off x="121803" y="2529958"/>
              <a:ext cx="8925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Nếu một đường thẳng cắt 2 cạnh của một tam giác và song song với cạnh thứ 3 thì nó tạo thành một tam giác mới đồng dạng với tam giác đã cho.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D5F868-75C9-D992-2924-6DF2EECD3567}"/>
              </a:ext>
            </a:extLst>
          </p:cNvPr>
          <p:cNvGrpSpPr/>
          <p:nvPr/>
        </p:nvGrpSpPr>
        <p:grpSpPr>
          <a:xfrm>
            <a:off x="785719" y="4373957"/>
            <a:ext cx="1916830" cy="2147611"/>
            <a:chOff x="2452653" y="4070930"/>
            <a:chExt cx="1916830" cy="214761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E731C5E-87F3-5270-1904-458D4F7CECFC}"/>
                </a:ext>
              </a:extLst>
            </p:cNvPr>
            <p:cNvSpPr/>
            <p:nvPr/>
          </p:nvSpPr>
          <p:spPr>
            <a:xfrm>
              <a:off x="2940148" y="4493656"/>
              <a:ext cx="942535" cy="954107"/>
            </a:xfrm>
            <a:prstGeom prst="triangle">
              <a:avLst>
                <a:gd name="adj" fmla="val 2611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AE7442-0AB1-9B74-42DD-5933DFAF289C}"/>
                </a:ext>
              </a:extLst>
            </p:cNvPr>
            <p:cNvCxnSpPr/>
            <p:nvPr/>
          </p:nvCxnSpPr>
          <p:spPr>
            <a:xfrm>
              <a:off x="2639212" y="5734962"/>
              <a:ext cx="1622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538D9-392A-52FF-4E71-4845F1E81F2A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3882683" y="5447763"/>
              <a:ext cx="410745" cy="56212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7920F4-345C-BA18-7A38-438AD71F3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286" y="5315636"/>
              <a:ext cx="141927" cy="64129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AD231-EA74-2AB1-17F8-9FF55938C811}"/>
                </a:ext>
              </a:extLst>
            </p:cNvPr>
            <p:cNvSpPr txBox="1"/>
            <p:nvPr/>
          </p:nvSpPr>
          <p:spPr>
            <a:xfrm>
              <a:off x="3024145" y="4070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AEBD4F-A6C2-986E-BB9E-467F6EEB3A5B}"/>
                </a:ext>
              </a:extLst>
            </p:cNvPr>
            <p:cNvSpPr txBox="1"/>
            <p:nvPr/>
          </p:nvSpPr>
          <p:spPr>
            <a:xfrm>
              <a:off x="2452653" y="5676488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0E55B-0C6B-7375-7B73-8683C1F55A4A}"/>
                </a:ext>
              </a:extLst>
            </p:cNvPr>
            <p:cNvSpPr txBox="1"/>
            <p:nvPr/>
          </p:nvSpPr>
          <p:spPr>
            <a:xfrm>
              <a:off x="3767475" y="5695321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AEF20-4D5D-8CB2-79FA-4CA88DBC9128}"/>
                </a:ext>
              </a:extLst>
            </p:cNvPr>
            <p:cNvSpPr txBox="1"/>
            <p:nvPr/>
          </p:nvSpPr>
          <p:spPr>
            <a:xfrm>
              <a:off x="3834471" y="5061117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52F2C-AB82-BE7D-8823-B687B88E8BDF}"/>
                </a:ext>
              </a:extLst>
            </p:cNvPr>
            <p:cNvSpPr txBox="1"/>
            <p:nvPr/>
          </p:nvSpPr>
          <p:spPr>
            <a:xfrm>
              <a:off x="2609583" y="5090820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C80561-44AA-25F3-987F-27DACAA60CE8}"/>
              </a:ext>
            </a:extLst>
          </p:cNvPr>
          <p:cNvGrpSpPr/>
          <p:nvPr/>
        </p:nvGrpSpPr>
        <p:grpSpPr>
          <a:xfrm>
            <a:off x="3672522" y="4244477"/>
            <a:ext cx="2293285" cy="2387547"/>
            <a:chOff x="3434718" y="4103603"/>
            <a:chExt cx="2293285" cy="2387547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CE3546E-7AAC-F980-E88F-C8071875D5B7}"/>
                </a:ext>
              </a:extLst>
            </p:cNvPr>
            <p:cNvSpPr/>
            <p:nvPr/>
          </p:nvSpPr>
          <p:spPr>
            <a:xfrm>
              <a:off x="4020671" y="5009110"/>
              <a:ext cx="1448192" cy="1030015"/>
            </a:xfrm>
            <a:prstGeom prst="triangle">
              <a:avLst>
                <a:gd name="adj" fmla="val 2114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0A4014-A5E7-6C92-7A36-5CA8A886CBB5}"/>
                </a:ext>
              </a:extLst>
            </p:cNvPr>
            <p:cNvSpPr txBox="1"/>
            <p:nvPr/>
          </p:nvSpPr>
          <p:spPr>
            <a:xfrm>
              <a:off x="3862408" y="4854947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4CCBB2-D35B-C75B-E113-A189037AA730}"/>
                </a:ext>
              </a:extLst>
            </p:cNvPr>
            <p:cNvSpPr txBox="1"/>
            <p:nvPr/>
          </p:nvSpPr>
          <p:spPr>
            <a:xfrm>
              <a:off x="3718195" y="59277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92F09D-2539-541F-4DD3-76D09F48E785}"/>
                </a:ext>
              </a:extLst>
            </p:cNvPr>
            <p:cNvSpPr txBox="1"/>
            <p:nvPr/>
          </p:nvSpPr>
          <p:spPr>
            <a:xfrm>
              <a:off x="5259367" y="5967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CC9F722-021D-99A9-F6A6-5A028B1BED34}"/>
                </a:ext>
              </a:extLst>
            </p:cNvPr>
            <p:cNvCxnSpPr/>
            <p:nvPr/>
          </p:nvCxnSpPr>
          <p:spPr>
            <a:xfrm>
              <a:off x="3434718" y="4536287"/>
              <a:ext cx="20589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219F32-3876-8EE8-DFD6-7BB2D9BD6088}"/>
                </a:ext>
              </a:extLst>
            </p:cNvPr>
            <p:cNvCxnSpPr>
              <a:cxnSpLocks/>
            </p:cNvCxnSpPr>
            <p:nvPr/>
          </p:nvCxnSpPr>
          <p:spPr>
            <a:xfrm rot="180000" flipV="1">
              <a:off x="4315459" y="4525897"/>
              <a:ext cx="133157" cy="57898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E61990-0356-A1EB-44C7-200260A09C2B}"/>
                </a:ext>
              </a:extLst>
            </p:cNvPr>
            <p:cNvCxnSpPr/>
            <p:nvPr/>
          </p:nvCxnSpPr>
          <p:spPr>
            <a:xfrm flipH="1" flipV="1">
              <a:off x="3782387" y="4506333"/>
              <a:ext cx="633065" cy="57766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140020-DBDB-9598-42C0-EA8420E727F2}"/>
                </a:ext>
              </a:extLst>
            </p:cNvPr>
            <p:cNvSpPr txBox="1"/>
            <p:nvPr/>
          </p:nvSpPr>
          <p:spPr>
            <a:xfrm>
              <a:off x="3473298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412A6D-D168-1704-E2E0-19F989196472}"/>
                </a:ext>
              </a:extLst>
            </p:cNvPr>
            <p:cNvSpPr txBox="1"/>
            <p:nvPr/>
          </p:nvSpPr>
          <p:spPr>
            <a:xfrm>
              <a:off x="4307384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DEFF7EE-8481-6148-8F55-C818B2028A1A}"/>
              </a:ext>
            </a:extLst>
          </p:cNvPr>
          <p:cNvSpPr/>
          <p:nvPr/>
        </p:nvSpPr>
        <p:spPr>
          <a:xfrm>
            <a:off x="440390" y="1062947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31A40-223E-FAF8-8DDD-4796E17D303A}"/>
              </a:ext>
            </a:extLst>
          </p:cNvPr>
          <p:cNvSpPr txBox="1"/>
          <p:nvPr/>
        </p:nvSpPr>
        <p:spPr>
          <a:xfrm>
            <a:off x="2421590" y="1062947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sử dụng kí hiệu để viết các cặp tam giác đồng dạng, biết tứ giác BMNP là hình bình hành.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/>
            <p:nvPr/>
          </p:nvCxnSpPr>
          <p:spPr>
            <a:xfrm>
              <a:off x="7440446" y="5542078"/>
              <a:ext cx="14313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01E171-508B-2A96-66F6-BD945183BF81}"/>
                </a:ext>
              </a:extLst>
            </p:cNvPr>
            <p:cNvCxnSpPr/>
            <p:nvPr/>
          </p:nvCxnSpPr>
          <p:spPr>
            <a:xfrm flipH="1">
              <a:off x="8582212" y="5536102"/>
              <a:ext cx="283576" cy="6438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28275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818519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040098-3A09-6E35-45AE-98A2CF7CEEBC}"/>
                </a:ext>
              </a:extLst>
            </p:cNvPr>
            <p:cNvSpPr txBox="1"/>
            <p:nvPr/>
          </p:nvSpPr>
          <p:spPr>
            <a:xfrm>
              <a:off x="8364027" y="60794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66610" y="208153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697125" y="263583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PN // BC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APN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EF4BA-0125-4DB6-A914-C5D523C471F0}"/>
              </a:ext>
            </a:extLst>
          </p:cNvPr>
          <p:cNvSpPr txBox="1"/>
          <p:nvPr/>
        </p:nvSpPr>
        <p:spPr>
          <a:xfrm>
            <a:off x="684423" y="319422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NM // AB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726855" y="3801951"/>
            <a:ext cx="43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APN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8A30C0-1D23-C051-619E-5E2E8E0E36D5}"/>
              </a:ext>
            </a:extLst>
          </p:cNvPr>
          <p:cNvSpPr txBox="1"/>
          <p:nvPr/>
        </p:nvSpPr>
        <p:spPr>
          <a:xfrm>
            <a:off x="2103930" y="986432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ABC. Gọi B’, C’ lần lượt là trung điểm của AB, AC.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: AB’C’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C3063C-1DD5-4D1A-9483-2D634E1C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89" y="182699"/>
            <a:ext cx="1371601" cy="15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608465" y="4328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42365" y="74283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333444" y="1291526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B’ là trung điểm của 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/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333444" y="2179202"/>
            <a:ext cx="265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3F597-CE5B-DE41-B87E-458E40D9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89" y="201749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BAC90-6191-4A0E-5945-69D580BBC195}"/>
              </a:ext>
            </a:extLst>
          </p:cNvPr>
          <p:cNvSpPr txBox="1"/>
          <p:nvPr/>
        </p:nvSpPr>
        <p:spPr>
          <a:xfrm>
            <a:off x="2620131" y="2134722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 là trung điểm của 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D0E5-8956-5925-C2A4-DC081C1ACBAB}"/>
              </a:ext>
            </a:extLst>
          </p:cNvPr>
          <p:cNvSpPr txBox="1"/>
          <p:nvPr/>
        </p:nvSpPr>
        <p:spPr>
          <a:xfrm>
            <a:off x="2620131" y="2548144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 là trung điểm của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78CB8-C507-01D3-4F79-0E73B2027336}"/>
              </a:ext>
            </a:extLst>
          </p:cNvPr>
          <p:cNvSpPr txBox="1"/>
          <p:nvPr/>
        </p:nvSpPr>
        <p:spPr>
          <a:xfrm>
            <a:off x="439549" y="3017412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là đường trung bình của ABC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1F07-085B-6F7D-BC7C-B386706AA5DD}"/>
              </a:ext>
            </a:extLst>
          </p:cNvPr>
          <p:cNvSpPr txBox="1"/>
          <p:nvPr/>
        </p:nvSpPr>
        <p:spPr>
          <a:xfrm>
            <a:off x="6173598" y="3039013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// BC; B’C’  1/2BC   (2)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5C78-6628-57E0-1989-56AC464A22B5}"/>
              </a:ext>
            </a:extLst>
          </p:cNvPr>
          <p:cNvSpPr txBox="1"/>
          <p:nvPr/>
        </p:nvSpPr>
        <p:spPr>
          <a:xfrm>
            <a:off x="320742" y="1716292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C’ là trung điểm của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/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(1)(2)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blipFill>
                <a:blip r:embed="rId6"/>
                <a:stretch>
                  <a:fillRect l="-1810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74A2F8-EBEB-B9A1-45E7-57A0E38F89F1}"/>
              </a:ext>
            </a:extLst>
          </p:cNvPr>
          <p:cNvSpPr txBox="1"/>
          <p:nvPr/>
        </p:nvSpPr>
        <p:spPr>
          <a:xfrm>
            <a:off x="553448" y="4200015"/>
            <a:ext cx="607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vàABC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/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/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𝑐h𝑢𝑛𝑔</m:t>
                    </m:r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blipFill>
                <a:blip r:embed="rId8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35F46BE-ADD2-4EF3-824B-14DBBA91551E}"/>
              </a:ext>
            </a:extLst>
          </p:cNvPr>
          <p:cNvSpPr txBox="1"/>
          <p:nvPr/>
        </p:nvSpPr>
        <p:spPr>
          <a:xfrm>
            <a:off x="534399" y="6124065"/>
            <a:ext cx="39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" grpId="0"/>
      <p:bldP spid="5" grpId="0"/>
      <p:bldP spid="6" grpId="0"/>
      <p:bldP spid="8" grpId="0"/>
      <p:bldP spid="10" grpId="0"/>
      <p:bldP spid="13" grpId="0"/>
      <p:bldP spid="15" grpId="0"/>
      <p:bldP spid="19" grpId="0"/>
      <p:bldP spid="32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B1ED6-2CE3-47D1-83EA-413FB2F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19273" r="5491" b="15808"/>
          <a:stretch/>
        </p:blipFill>
        <p:spPr>
          <a:xfrm>
            <a:off x="6082998" y="2631233"/>
            <a:ext cx="6109002" cy="422676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8EAE779-A6D4-4918-8FAF-A50266B4437B}"/>
              </a:ext>
            </a:extLst>
          </p:cNvPr>
          <p:cNvSpPr/>
          <p:nvPr/>
        </p:nvSpPr>
        <p:spPr>
          <a:xfrm>
            <a:off x="0" y="0"/>
            <a:ext cx="6867331" cy="3676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3456A-88E2-461C-934C-AB7488BED9C6}"/>
              </a:ext>
            </a:extLst>
          </p:cNvPr>
          <p:cNvSpPr txBox="1"/>
          <p:nvPr/>
        </p:nvSpPr>
        <p:spPr>
          <a:xfrm>
            <a:off x="951724" y="410547"/>
            <a:ext cx="5486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bức ảnh ở Hình 46, các tam giác đ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tạo dựng vời hình dạng có giống nhau không? Kích thước như thế nào?</a:t>
            </a:r>
          </a:p>
        </p:txBody>
      </p:sp>
      <p:pic>
        <p:nvPicPr>
          <p:cNvPr id="12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84310F3-5B5A-409C-9302-D6366DC1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2302973" y="3837709"/>
            <a:ext cx="230297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B7560-9C54-46CE-BC64-B07C5045251A}"/>
              </a:ext>
            </a:extLst>
          </p:cNvPr>
          <p:cNvSpPr txBox="1"/>
          <p:nvPr/>
        </p:nvSpPr>
        <p:spPr>
          <a:xfrm>
            <a:off x="951724" y="827991"/>
            <a:ext cx="548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6289 0.00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3C0CF78-7FB8-44A8-B4DA-19070FF2D980}"/>
              </a:ext>
            </a:extLst>
          </p:cNvPr>
          <p:cNvSpPr/>
          <p:nvPr/>
        </p:nvSpPr>
        <p:spPr>
          <a:xfrm>
            <a:off x="0" y="8654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5EA2C-3724-4B19-9F11-35C5EA6AB57D}"/>
              </a:ext>
            </a:extLst>
          </p:cNvPr>
          <p:cNvSpPr txBox="1"/>
          <p:nvPr/>
        </p:nvSpPr>
        <p:spPr>
          <a:xfrm>
            <a:off x="1789041" y="897834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ABC. Hai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tuyến BM và CN cắt nhau tại G.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D1C78F-191C-4FEF-B66C-3413323F1191}"/>
              </a:ext>
            </a:extLst>
          </p:cNvPr>
          <p:cNvSpPr txBox="1"/>
          <p:nvPr/>
        </p:nvSpPr>
        <p:spPr>
          <a:xfrm>
            <a:off x="5403217" y="179638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EE36B9-86FB-4645-9720-4FE401692445}"/>
              </a:ext>
            </a:extLst>
          </p:cNvPr>
          <p:cNvSpPr txBox="1"/>
          <p:nvPr/>
        </p:nvSpPr>
        <p:spPr>
          <a:xfrm>
            <a:off x="437319" y="2329068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M, N lần l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trung điểm của các cạnh AC, AB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767DB4-50C1-47F9-8187-96B551DBAA53}"/>
              </a:ext>
            </a:extLst>
          </p:cNvPr>
          <p:cNvSpPr txBox="1"/>
          <p:nvPr/>
        </p:nvSpPr>
        <p:spPr>
          <a:xfrm>
            <a:off x="397562" y="3263346"/>
            <a:ext cx="2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// 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8D6137-AAAE-4695-9567-B204AB48B2CB}"/>
              </a:ext>
            </a:extLst>
          </p:cNvPr>
          <p:cNvSpPr txBox="1"/>
          <p:nvPr/>
        </p:nvSpPr>
        <p:spPr>
          <a:xfrm>
            <a:off x="457197" y="3720546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GBC, có MM// 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2F269E-72BF-4E4A-9381-2A93E009C0F5}"/>
              </a:ext>
            </a:extLst>
          </p:cNvPr>
          <p:cNvSpPr txBox="1"/>
          <p:nvPr/>
        </p:nvSpPr>
        <p:spPr>
          <a:xfrm>
            <a:off x="457197" y="4217503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41B2E-44C2-4139-918C-9095E01469F5}"/>
              </a:ext>
            </a:extLst>
          </p:cNvPr>
          <p:cNvGrpSpPr/>
          <p:nvPr/>
        </p:nvGrpSpPr>
        <p:grpSpPr>
          <a:xfrm>
            <a:off x="8169965" y="1570382"/>
            <a:ext cx="3498575" cy="3081131"/>
            <a:chOff x="8169965" y="1570382"/>
            <a:chExt cx="3498575" cy="308113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990E601-0ED4-41B9-B7A6-2F333AD6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83" b="97297" l="67751" r="97041"/>
                      </a14:imgEffect>
                    </a14:imgLayer>
                  </a14:imgProps>
                </a:ext>
              </a:extLst>
            </a:blip>
            <a:srcRect l="67402" t="25640" r="2718" b="4081"/>
            <a:stretch/>
          </p:blipFill>
          <p:spPr>
            <a:xfrm>
              <a:off x="8169965" y="1570382"/>
              <a:ext cx="3419061" cy="30811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D4EC29-A704-4310-80B3-D5B7FCC1CA22}"/>
                </a:ext>
              </a:extLst>
            </p:cNvPr>
            <p:cNvSpPr txBox="1"/>
            <p:nvPr/>
          </p:nvSpPr>
          <p:spPr>
            <a:xfrm>
              <a:off x="8945217" y="161013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C16A81-D8D2-404F-97DE-F41923A0507B}"/>
                </a:ext>
              </a:extLst>
            </p:cNvPr>
            <p:cNvSpPr txBox="1"/>
            <p:nvPr/>
          </p:nvSpPr>
          <p:spPr>
            <a:xfrm>
              <a:off x="8388626" y="401540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F120F-56F5-40B9-B327-0E44E07E1C98}"/>
                </a:ext>
              </a:extLst>
            </p:cNvPr>
            <p:cNvSpPr txBox="1"/>
            <p:nvPr/>
          </p:nvSpPr>
          <p:spPr>
            <a:xfrm>
              <a:off x="10893287" y="3995530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4E10A1-BCF8-4FF4-9CD5-0D51CAE85A65}"/>
                </a:ext>
              </a:extLst>
            </p:cNvPr>
            <p:cNvSpPr txBox="1"/>
            <p:nvPr/>
          </p:nvSpPr>
          <p:spPr>
            <a:xfrm>
              <a:off x="10157791" y="2683565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67972D-EEDF-47D6-8BC7-5E541EB9E9ED}"/>
                </a:ext>
              </a:extLst>
            </p:cNvPr>
            <p:cNvSpPr txBox="1"/>
            <p:nvPr/>
          </p:nvSpPr>
          <p:spPr>
            <a:xfrm>
              <a:off x="8428382" y="2802834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0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3B82D-45DD-458F-A7E3-33B4E021FA76}"/>
              </a:ext>
            </a:extLst>
          </p:cNvPr>
          <p:cNvSpPr txBox="1"/>
          <p:nvPr/>
        </p:nvSpPr>
        <p:spPr>
          <a:xfrm>
            <a:off x="2347529" y="1802303"/>
            <a:ext cx="7112000" cy="42381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112 - </a:t>
            </a: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TAM GIÁC ĐỒNG DẠNG</a:t>
            </a:r>
          </a:p>
          <a:p>
            <a:pPr algn="ctr"/>
            <a:endParaRPr lang="vi-V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31" grpId="0" animBg="1"/>
      <p:bldP spid="1024" grpId="0" animBg="1"/>
      <p:bldP spid="1025" grpId="0" animBg="1"/>
      <p:bldP spid="10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F15E34-433E-6FBE-B8C6-404367B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21" y="922179"/>
            <a:ext cx="7109532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A’ , B’ , C’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MA,MB, MC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47).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  <a:blipFill>
                <a:blip r:embed="rId3"/>
                <a:stretch>
                  <a:fillRect l="-2791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4955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F658D65-08D9-AB60-CCDB-A202DDA0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377" y="569127"/>
            <a:ext cx="1247998" cy="7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2D6F7F-D21A-93AA-089C-3CDB7CF5F196}"/>
              </a:ext>
            </a:extLst>
          </p:cNvPr>
          <p:cNvSpPr txBox="1"/>
          <p:nvPr/>
        </p:nvSpPr>
        <p:spPr>
          <a:xfrm>
            <a:off x="1063582" y="1460669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A’B’C’ và ABC có 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7A97B-29AD-4760-29EA-CE88757F6D49}"/>
              </a:ext>
            </a:extLst>
          </p:cNvPr>
          <p:cNvSpPr txBox="1"/>
          <p:nvPr/>
        </p:nvSpPr>
        <p:spPr>
          <a:xfrm>
            <a:off x="1036837" y="984890"/>
            <a:ext cx="250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 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/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blipFill>
                <a:blip r:embed="rId3"/>
                <a:stretch>
                  <a:fillRect l="-1677" t="-6707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/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blipFill>
                <a:blip r:embed="rId4"/>
                <a:stretch>
                  <a:fillRect l="-1764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9381361-131D-4B48-8085-88ECD0C22574}"/>
              </a:ext>
            </a:extLst>
          </p:cNvPr>
          <p:cNvSpPr txBox="1"/>
          <p:nvPr/>
        </p:nvSpPr>
        <p:spPr>
          <a:xfrm>
            <a:off x="1175400" y="3819948"/>
            <a:ext cx="8224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tam giác A’B’C’ đồng dạng với tam giác ABC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597AE-E240-A582-52FA-C9D6C93059DA}"/>
              </a:ext>
            </a:extLst>
          </p:cNvPr>
          <p:cNvGrpSpPr/>
          <p:nvPr/>
        </p:nvGrpSpPr>
        <p:grpSpPr>
          <a:xfrm>
            <a:off x="1161465" y="1465876"/>
            <a:ext cx="7904037" cy="3192260"/>
            <a:chOff x="0" y="1776585"/>
            <a:chExt cx="7904037" cy="3192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837B3-D963-483F-78A4-AB621605D825}"/>
                </a:ext>
              </a:extLst>
            </p:cNvPr>
            <p:cNvGrpSpPr/>
            <p:nvPr/>
          </p:nvGrpSpPr>
          <p:grpSpPr>
            <a:xfrm>
              <a:off x="0" y="1776585"/>
              <a:ext cx="7904037" cy="3192260"/>
              <a:chOff x="-157227" y="2625290"/>
              <a:chExt cx="12247625" cy="455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C4B345-DC4C-932C-3B95-6178020E1A71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1988801" cy="44507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A53023-B3E9-25D8-A71D-ABBE14BFD9A5}"/>
                  </a:ext>
                </a:extLst>
              </p:cNvPr>
              <p:cNvSpPr/>
              <p:nvPr/>
            </p:nvSpPr>
            <p:spPr>
              <a:xfrm>
                <a:off x="101598" y="2714171"/>
                <a:ext cx="11988800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3CD342-70B5-89F7-718B-BD19760F5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/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A’B’C’ gọi là đồng dạng với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 nếu :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A’B’C’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~</m:t>
                      </m:r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</a:t>
                  </a:r>
                  <a:endParaRPr lang="vi-VN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blipFill>
                  <a:blip r:embed="rId5"/>
                  <a:stretch>
                    <a:fillRect l="-1630" t="-3316" r="-1630" b="-73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7D0726-2A7E-1B4F-A7AE-9B0B1D425B37}"/>
              </a:ext>
            </a:extLst>
          </p:cNvPr>
          <p:cNvSpPr txBox="1"/>
          <p:nvPr/>
        </p:nvSpPr>
        <p:spPr>
          <a:xfrm>
            <a:off x="1143013" y="85685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nghĩa (SGK-70)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CD3861BF-3D8B-E065-E751-07D5108194A2}"/>
              </a:ext>
            </a:extLst>
          </p:cNvPr>
          <p:cNvSpPr txBox="1">
            <a:spLocks/>
          </p:cNvSpPr>
          <p:nvPr/>
        </p:nvSpPr>
        <p:spPr>
          <a:xfrm>
            <a:off x="386518" y="1601698"/>
            <a:ext cx="9144000" cy="307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.</a:t>
            </a:r>
            <a:br>
              <a:rPr lang="en-US" sz="2400"/>
            </a:br>
            <a:endParaRPr lang="en-US" sz="24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AFB7B1F-6377-1A85-8F98-A63DA5E8B6C9}"/>
              </a:ext>
            </a:extLst>
          </p:cNvPr>
          <p:cNvSpPr/>
          <p:nvPr/>
        </p:nvSpPr>
        <p:spPr>
          <a:xfrm>
            <a:off x="1595187" y="871927"/>
            <a:ext cx="2727158" cy="6259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/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47,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blipFill>
                <a:blip r:embed="rId3"/>
                <a:stretch>
                  <a:fillRect l="-1172" t="-3891" r="-670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/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 Ta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A’B’C’ </a:t>
                </a:r>
                <a:r>
                  <a:rPr lang="en-US" sz="3200">
                    <a:solidFill>
                      <a:srgbClr val="0000CC"/>
                    </a:solidFill>
                    <a:latin typeface="STZhongsong" panose="020B0503020204020204" pitchFamily="2" charset="-122"/>
                    <a:ea typeface="STZhongsong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đỉnh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ghi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theo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thứ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tự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;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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 </a:t>
                </a:r>
              </a:p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k gọi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blipFill>
                <a:blip r:embed="rId4"/>
                <a:stretch>
                  <a:fillRect l="-1592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4071FA5-9B87-64D8-2D51-11C0B12EBB2C}"/>
              </a:ext>
            </a:extLst>
          </p:cNvPr>
          <p:cNvSpPr txBox="1"/>
          <p:nvPr/>
        </p:nvSpPr>
        <p:spPr>
          <a:xfrm>
            <a:off x="3193054" y="5804385"/>
            <a:ext cx="75164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=ABC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A’B’C’</a:t>
            </a:r>
            <a:r>
              <a:rPr lang="en-US" sz="2800">
                <a:solidFill>
                  <a:srgbClr val="0000CC"/>
                </a:solidFill>
                <a:latin typeface="STZhongsong" panose="020B0503020204020204" pitchFamily="2" charset="-122"/>
                <a:ea typeface="STZhongsong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∽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AC0546E-1DA4-3799-5F7A-7D3AB9244FFF}"/>
              </a:ext>
            </a:extLst>
          </p:cNvPr>
          <p:cNvSpPr/>
          <p:nvPr/>
        </p:nvSpPr>
        <p:spPr>
          <a:xfrm>
            <a:off x="894802" y="5804385"/>
            <a:ext cx="2298252" cy="933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Nhận xét </a:t>
            </a:r>
          </a:p>
        </p:txBody>
      </p:sp>
    </p:spTree>
    <p:extLst>
      <p:ext uri="{BB962C8B-B14F-4D97-AF65-F5344CB8AC3E}">
        <p14:creationId xmlns:p14="http://schemas.microsoft.com/office/powerpoint/2010/main" val="2962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ở Hình 48 có đồng dạng hay không ? Vì sao?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56DE-80A2-30EA-1C0D-03201F5DF9C9}"/>
              </a:ext>
            </a:extLst>
          </p:cNvPr>
          <p:cNvSpPr txBox="1"/>
          <p:nvPr/>
        </p:nvSpPr>
        <p:spPr>
          <a:xfrm>
            <a:off x="1090867" y="1909076"/>
            <a:ext cx="798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hai tam giác MNP và ABC có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/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blipFill>
                <a:blip r:embed="rId3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/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blipFill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/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blipFill>
                <a:blip r:embed="rId5"/>
                <a:stretch>
                  <a:fillRect l="-2336" t="-484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7045BE4-733C-D6D3-268B-84A3476333B8}"/>
              </a:ext>
            </a:extLst>
          </p:cNvPr>
          <p:cNvGrpSpPr/>
          <p:nvPr/>
        </p:nvGrpSpPr>
        <p:grpSpPr>
          <a:xfrm>
            <a:off x="6612469" y="1702269"/>
            <a:ext cx="2841735" cy="3235590"/>
            <a:chOff x="4748462" y="3185200"/>
            <a:chExt cx="2841735" cy="3235590"/>
          </a:xfrm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DE70684-5BE2-4DB6-37A6-BD84AD1657A5}"/>
                </a:ext>
              </a:extLst>
            </p:cNvPr>
            <p:cNvSpPr/>
            <p:nvPr/>
          </p:nvSpPr>
          <p:spPr>
            <a:xfrm>
              <a:off x="5486399" y="3619481"/>
              <a:ext cx="1475881" cy="2313194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E0FB01-C1DC-27E1-ECBC-CDD4ABCEEE78}"/>
                </a:ext>
              </a:extLst>
            </p:cNvPr>
            <p:cNvSpPr txBox="1"/>
            <p:nvPr/>
          </p:nvSpPr>
          <p:spPr>
            <a:xfrm>
              <a:off x="5261808" y="318520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225D1-A815-5F7B-8506-3451F1B91012}"/>
                </a:ext>
              </a:extLst>
            </p:cNvPr>
            <p:cNvSpPr txBox="1"/>
            <p:nvPr/>
          </p:nvSpPr>
          <p:spPr>
            <a:xfrm>
              <a:off x="5109411" y="589757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2643B7-CAD2-08B6-B4F9-AE57DB45A687}"/>
                </a:ext>
              </a:extLst>
            </p:cNvPr>
            <p:cNvSpPr txBox="1"/>
            <p:nvPr/>
          </p:nvSpPr>
          <p:spPr>
            <a:xfrm>
              <a:off x="6820176" y="5883033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/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blipFill>
                  <a:blip r:embed="rId6"/>
                  <a:stretch>
                    <a:fillRect l="-11230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E2F78B-3EDF-BA2D-24A6-57DC3FEFA9D5}"/>
                </a:ext>
              </a:extLst>
            </p:cNvPr>
            <p:cNvSpPr txBox="1"/>
            <p:nvPr/>
          </p:nvSpPr>
          <p:spPr>
            <a:xfrm>
              <a:off x="6272464" y="453907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29BDDF2-5AA0-A9F6-05B0-055A0C571A7B}"/>
                </a:ext>
              </a:extLst>
            </p:cNvPr>
            <p:cNvSpPr txBox="1"/>
            <p:nvPr/>
          </p:nvSpPr>
          <p:spPr>
            <a:xfrm>
              <a:off x="5936681" y="583781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0905B5-6C64-07F7-817C-2B98E7973C0F}"/>
                </a:ext>
              </a:extLst>
            </p:cNvPr>
            <p:cNvSpPr txBox="1"/>
            <p:nvPr/>
          </p:nvSpPr>
          <p:spPr>
            <a:xfrm>
              <a:off x="5469774" y="547510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075497-95BE-2CB9-9AF7-0F1C38CB6D85}"/>
                </a:ext>
              </a:extLst>
            </p:cNvPr>
            <p:cNvSpPr txBox="1"/>
            <p:nvPr/>
          </p:nvSpPr>
          <p:spPr>
            <a:xfrm>
              <a:off x="6143024" y="550433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C696DC-D678-8812-30F1-C28AB3A9602B}"/>
                </a:ext>
              </a:extLst>
            </p:cNvPr>
            <p:cNvSpPr txBox="1"/>
            <p:nvPr/>
          </p:nvSpPr>
          <p:spPr>
            <a:xfrm>
              <a:off x="5390147" y="4130888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F733C1-E8B9-3B6C-66D9-0650D153876D}"/>
              </a:ext>
            </a:extLst>
          </p:cNvPr>
          <p:cNvGrpSpPr/>
          <p:nvPr/>
        </p:nvGrpSpPr>
        <p:grpSpPr>
          <a:xfrm>
            <a:off x="8704859" y="1302699"/>
            <a:ext cx="3821305" cy="4907343"/>
            <a:chOff x="7093151" y="1685369"/>
            <a:chExt cx="3821305" cy="4907343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F9761100-19E6-96E2-1698-973D663B637A}"/>
                </a:ext>
              </a:extLst>
            </p:cNvPr>
            <p:cNvSpPr/>
            <p:nvPr/>
          </p:nvSpPr>
          <p:spPr>
            <a:xfrm>
              <a:off x="7890512" y="2208589"/>
              <a:ext cx="2454440" cy="384692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1C8458-D1DF-8656-40C7-9A1E442CC4C2}"/>
                </a:ext>
              </a:extLst>
            </p:cNvPr>
            <p:cNvSpPr txBox="1"/>
            <p:nvPr/>
          </p:nvSpPr>
          <p:spPr>
            <a:xfrm>
              <a:off x="7684169" y="1685369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4C1D24-C065-C38D-1EB1-E293545E5C7B}"/>
                </a:ext>
              </a:extLst>
            </p:cNvPr>
            <p:cNvSpPr txBox="1"/>
            <p:nvPr/>
          </p:nvSpPr>
          <p:spPr>
            <a:xfrm>
              <a:off x="10144435" y="601681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87D4FB-E13C-280F-12A4-7B18496D55F7}"/>
                </a:ext>
              </a:extLst>
            </p:cNvPr>
            <p:cNvSpPr txBox="1"/>
            <p:nvPr/>
          </p:nvSpPr>
          <p:spPr>
            <a:xfrm>
              <a:off x="7636044" y="593776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/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49D165-2DF0-CA44-8594-48403C566EC7}"/>
                </a:ext>
              </a:extLst>
            </p:cNvPr>
            <p:cNvSpPr txBox="1"/>
            <p:nvPr/>
          </p:nvSpPr>
          <p:spPr>
            <a:xfrm>
              <a:off x="9063788" y="3733780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0AE0D3-B746-89A3-3F81-4686D17A366A}"/>
                </a:ext>
              </a:extLst>
            </p:cNvPr>
            <p:cNvSpPr txBox="1"/>
            <p:nvPr/>
          </p:nvSpPr>
          <p:spPr>
            <a:xfrm>
              <a:off x="8859102" y="6069492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160B25-BB2C-0071-EE78-5673BCBF7A60}"/>
                </a:ext>
              </a:extLst>
            </p:cNvPr>
            <p:cNvSpPr txBox="1"/>
            <p:nvPr/>
          </p:nvSpPr>
          <p:spPr>
            <a:xfrm>
              <a:off x="7901962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BA68A-6B89-0EC5-3CCE-C345502C09E1}"/>
                </a:ext>
              </a:extLst>
            </p:cNvPr>
            <p:cNvSpPr txBox="1"/>
            <p:nvPr/>
          </p:nvSpPr>
          <p:spPr>
            <a:xfrm>
              <a:off x="9501769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5D01E8-9BFF-FAA3-5102-DA36A1990A04}"/>
                </a:ext>
              </a:extLst>
            </p:cNvPr>
            <p:cNvSpPr txBox="1"/>
            <p:nvPr/>
          </p:nvSpPr>
          <p:spPr>
            <a:xfrm>
              <a:off x="7890087" y="3041337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8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31" grpId="0"/>
      <p:bldP spid="35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1631</Words>
  <Application>Microsoft Office PowerPoint</Application>
  <PresentationFormat>Widescreen</PresentationFormat>
  <Paragraphs>296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SimHei</vt:lpstr>
      <vt:lpstr>STZhongsong</vt:lpstr>
      <vt:lpstr>.VnArabiaH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Cho tam giác ABC, điểm M nằm trên cạnh BC. Gọi A’ , B’ , C’ lần lượt là trung điểm của các  đoạn thẳng MA,MB, MC (hình 47).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Linh</cp:lastModifiedBy>
  <cp:revision>57</cp:revision>
  <dcterms:created xsi:type="dcterms:W3CDTF">2023-07-20T06:14:23Z</dcterms:created>
  <dcterms:modified xsi:type="dcterms:W3CDTF">2024-05-25T04:10:23Z</dcterms:modified>
</cp:coreProperties>
</file>