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6" r:id="rId2"/>
    <p:sldId id="256" r:id="rId3"/>
    <p:sldId id="257" r:id="rId4"/>
    <p:sldId id="318" r:id="rId5"/>
    <p:sldId id="294" r:id="rId6"/>
    <p:sldId id="295" r:id="rId7"/>
    <p:sldId id="296" r:id="rId8"/>
    <p:sldId id="297" r:id="rId9"/>
    <p:sldId id="278" r:id="rId10"/>
    <p:sldId id="279" r:id="rId11"/>
    <p:sldId id="280" r:id="rId12"/>
    <p:sldId id="281" r:id="rId13"/>
    <p:sldId id="298" r:id="rId14"/>
    <p:sldId id="316" r:id="rId15"/>
    <p:sldId id="315" r:id="rId16"/>
    <p:sldId id="317" r:id="rId17"/>
    <p:sldId id="319" r:id="rId18"/>
    <p:sldId id="272" r:id="rId19"/>
    <p:sldId id="320" r:id="rId20"/>
    <p:sldId id="321" r:id="rId21"/>
    <p:sldId id="322" r:id="rId22"/>
    <p:sldId id="323" r:id="rId23"/>
    <p:sldId id="324" r:id="rId24"/>
    <p:sldId id="273" r:id="rId2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9ECC7"/>
    <a:srgbClr val="FFC000"/>
    <a:srgbClr val="FF0000"/>
    <a:srgbClr val="548235"/>
    <a:srgbClr val="BF9000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04" autoAdjust="0"/>
    <p:restoredTop sz="93010" autoAdjust="0"/>
  </p:normalViewPr>
  <p:slideViewPr>
    <p:cSldViewPr snapToGrid="0">
      <p:cViewPr varScale="1">
        <p:scale>
          <a:sx n="79" d="100"/>
          <a:sy n="79" d="100"/>
        </p:scale>
        <p:origin x="1003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F2BAD-506F-4A73-97CD-FB93304131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45D8B4-B7DA-4C6C-A32C-7346ECB5F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51B8F-5910-4A76-808E-72B1B9C00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3733E-C452-4488-B12F-6A3949F6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81933-662B-4342-AB6F-B1D96A3B6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8331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87F32-5FE7-453A-8A9E-91E3CA46C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735254-2EC6-4F9C-8F16-E7B71F0A96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2CC3-AD19-4908-AD72-A7B30D1B8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834FAB-F33B-4D2A-BC42-DE6021E1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CB9E-A8FC-46F2-938A-1F4E04FA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9376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671A74-83C5-4CD5-85B7-E34D4DF6D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58538D-9A65-4054-A452-8E057578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2AD0E-DF83-4152-BA53-A3C74A017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FBD02-A643-404A-94F0-71F8C26BA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FE769-0383-4625-84D5-DC928290F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978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F46A-A274-442B-ADA3-A1724601E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102F8-0CBF-44EB-B4FF-8EB5764E7E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30AD5F-5CE1-43D7-A856-1048A4896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4BD479-5D1F-4357-9357-7BA42E559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843D6-8E7A-468C-81FA-9A13D8A36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61474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FA17-D8A7-4C98-8A84-89922EE79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B386E-B3C1-4729-AFF8-DA2060F1E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B2ABA-4B71-4895-9891-81636A22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8BFFC-08A6-4C3F-AF61-7756CAD8E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8F244F-A446-4B0F-9358-1FB11D114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334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080E3-4141-4BAE-A2AF-9E597B616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7F4359-4BE1-4E02-8190-0158E3F757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D506FC-B19C-4ECF-8038-784158A7C1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CF8190-B933-43C8-8E0B-178D0BEAD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BEA9F-D027-43B1-9181-FAABEB5BD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1B0E9-C734-4C14-B6A3-409C5935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614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B1AF-5D6A-4A92-B282-53DE166D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0BF1B-C548-40BD-8D0A-E9ACF359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0BFE46-94F7-4663-B27F-A76F4A8FA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C05324-5C17-4132-A566-D14899679E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A337FE-127B-48E4-A7E0-8644DF702E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BE3E9C-5E00-4333-AD6C-C98C441F0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0D0DA1-B258-4D0B-9E50-8F76966BDE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9E609A-38F2-4235-9709-48005CF1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24990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E73B9-2387-446B-BAB8-20E2FBAA9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960480-465B-490C-8F01-679C46170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CF8F30-A7E3-40D1-BA89-A95D5E579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ED7A7-4852-4E7E-B79E-CD0221C2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40985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52559-25F5-4ED1-AAB0-9B6936AEA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ED927-6F94-4EC9-8C61-61E3541ED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05086-9FA4-480E-B902-B7825B0C9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786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3EC85-953C-4DC7-9A7F-642478F7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0F169E-28BF-401F-BA31-96A744A89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0C24A-945F-4881-B6A2-7D6FF6283A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52C403-FEB3-4E36-A06D-C5AE589AA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FA20B6-B84A-49B6-9829-3F2AE746F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29C96A-FB5E-49E7-BADA-946A4054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1557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61F68-DFC9-437C-A027-186A9EBC1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4F468F-3FA8-4959-B819-A341CCC4DA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86FEA9-0CBD-4181-A300-26C36F092B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D2A5DE-7F98-4484-877F-13CD911DE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196BF1-F419-4800-86A0-F992CB121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3CED54-AEBD-4E01-99F8-4B57455A6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6717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EC45A0-59C6-4ED0-ABBA-66E6852A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416C5E-B473-4359-9FFD-57678AC84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69A8D-AE1E-4C5B-B981-B58812C673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8FF43-CDD8-4DFC-B95F-086B90384712}" type="datetimeFigureOut">
              <a:rPr lang="vi-VN" smtClean="0"/>
              <a:t>25/05/2024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CA5F8-D1E6-4F5B-8D82-D3E41D2F47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507119-01E7-40E3-8157-64BBCA103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1738-86E2-4863-B329-02C3B4A3FC7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293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1.png"/><Relationship Id="rId7" Type="http://schemas.openxmlformats.org/officeDocument/2006/relationships/image" Target="../media/image5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t="-25000" r="-20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36BC83-E72D-4605-9032-53D37216A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44" b="90000" l="18125" r="71406">
                        <a14:foregroundMark x1="43906" y1="62344" x2="53438" y2="63281"/>
                        <a14:foregroundMark x1="40938" y1="87344" x2="64063" y2="88906"/>
                        <a14:foregroundMark x1="40156" y1="64219" x2="52500" y2="6484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39364" y="3532701"/>
            <a:ext cx="3649282" cy="36492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16B0F9-1161-4229-A89D-8E9A2FF09B37}"/>
              </a:ext>
            </a:extLst>
          </p:cNvPr>
          <p:cNvSpPr txBox="1"/>
          <p:nvPr/>
        </p:nvSpPr>
        <p:spPr>
          <a:xfrm>
            <a:off x="4166026" y="244704"/>
            <a:ext cx="3299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512652-CC5B-46B0-B0B5-B9A761FAD140}"/>
              </a:ext>
            </a:extLst>
          </p:cNvPr>
          <p:cNvSpPr txBox="1"/>
          <p:nvPr/>
        </p:nvSpPr>
        <p:spPr>
          <a:xfrm>
            <a:off x="203370" y="736259"/>
            <a:ext cx="7136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1: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hình 1. Tính độ dài x trong hình.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D850AA8A-DE8A-4376-A829-4DB44BD5E913}"/>
              </a:ext>
            </a:extLst>
          </p:cNvPr>
          <p:cNvGrpSpPr/>
          <p:nvPr/>
        </p:nvGrpSpPr>
        <p:grpSpPr>
          <a:xfrm>
            <a:off x="7860321" y="233464"/>
            <a:ext cx="3842054" cy="3107613"/>
            <a:chOff x="7860321" y="233464"/>
            <a:chExt cx="3842054" cy="3107613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F26FF63-1D15-4123-9167-43C5697015F4}"/>
                </a:ext>
              </a:extLst>
            </p:cNvPr>
            <p:cNvSpPr/>
            <p:nvPr/>
          </p:nvSpPr>
          <p:spPr>
            <a:xfrm>
              <a:off x="8621486" y="2598057"/>
              <a:ext cx="246743" cy="20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D65A83E-B085-41F7-810F-54C770090CA0}"/>
                </a:ext>
              </a:extLst>
            </p:cNvPr>
            <p:cNvSpPr/>
            <p:nvPr/>
          </p:nvSpPr>
          <p:spPr>
            <a:xfrm>
              <a:off x="8636000" y="1349829"/>
              <a:ext cx="246743" cy="20320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6DC6E1B-778C-42D1-9B41-1A9DF66B8AB2}"/>
                </a:ext>
              </a:extLst>
            </p:cNvPr>
            <p:cNvGrpSpPr/>
            <p:nvPr/>
          </p:nvGrpSpPr>
          <p:grpSpPr>
            <a:xfrm>
              <a:off x="7860321" y="233464"/>
              <a:ext cx="3842054" cy="3107613"/>
              <a:chOff x="7457446" y="233464"/>
              <a:chExt cx="4244929" cy="3256692"/>
            </a:xfrm>
          </p:grpSpPr>
          <p:sp>
            <p:nvSpPr>
              <p:cNvPr id="8" name="Right Triangle 7">
                <a:extLst>
                  <a:ext uri="{FF2B5EF4-FFF2-40B4-BE49-F238E27FC236}">
                    <a16:creationId xmlns:a16="http://schemas.microsoft.com/office/drawing/2014/main" id="{76BB116A-C63B-4448-81F6-1995CC609E8D}"/>
                  </a:ext>
                </a:extLst>
              </p:cNvPr>
              <p:cNvSpPr/>
              <p:nvPr/>
            </p:nvSpPr>
            <p:spPr>
              <a:xfrm>
                <a:off x="8307423" y="705891"/>
                <a:ext cx="3300918" cy="2222136"/>
              </a:xfrm>
              <a:prstGeom prst="rtTriangl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9" name="Right Triangle 8">
                <a:extLst>
                  <a:ext uri="{FF2B5EF4-FFF2-40B4-BE49-F238E27FC236}">
                    <a16:creationId xmlns:a16="http://schemas.microsoft.com/office/drawing/2014/main" id="{375E514C-2235-44CB-BD70-64C051A58B73}"/>
                  </a:ext>
                </a:extLst>
              </p:cNvPr>
              <p:cNvSpPr/>
              <p:nvPr/>
            </p:nvSpPr>
            <p:spPr>
              <a:xfrm>
                <a:off x="8307421" y="705889"/>
                <a:ext cx="1335652" cy="914997"/>
              </a:xfrm>
              <a:prstGeom prst="rtTriangle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84A66A6-DF3B-4F7C-9FB3-E862FEDE812A}"/>
                  </a:ext>
                </a:extLst>
              </p:cNvPr>
              <p:cNvSpPr txBox="1"/>
              <p:nvPr/>
            </p:nvSpPr>
            <p:spPr>
              <a:xfrm>
                <a:off x="8161506" y="233464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A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2A40BF-E15D-4CDF-B251-D5E4BAEACB30}"/>
                  </a:ext>
                </a:extLst>
              </p:cNvPr>
              <p:cNvSpPr txBox="1"/>
              <p:nvPr/>
            </p:nvSpPr>
            <p:spPr>
              <a:xfrm>
                <a:off x="8132323" y="2966936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B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3F8381A-F230-4EAC-92DC-172AFF7EA3C6}"/>
                  </a:ext>
                </a:extLst>
              </p:cNvPr>
              <p:cNvSpPr txBox="1"/>
              <p:nvPr/>
            </p:nvSpPr>
            <p:spPr>
              <a:xfrm>
                <a:off x="11381362" y="2918298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C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05F0FE-AE18-4ACA-BEBC-8FB35AF9CEA0}"/>
                  </a:ext>
                </a:extLst>
              </p:cNvPr>
              <p:cNvSpPr txBox="1"/>
              <p:nvPr/>
            </p:nvSpPr>
            <p:spPr>
              <a:xfrm>
                <a:off x="7860002" y="1508539"/>
                <a:ext cx="3210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49CC35E-CFD2-4233-9149-8989A578B5DA}"/>
                  </a:ext>
                </a:extLst>
              </p:cNvPr>
              <p:cNvSpPr txBox="1"/>
              <p:nvPr/>
            </p:nvSpPr>
            <p:spPr>
              <a:xfrm>
                <a:off x="9766569" y="1245140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N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779D3A84-9622-44F1-A5F6-98D75A2320DF}"/>
                  </a:ext>
                </a:extLst>
              </p:cNvPr>
              <p:cNvSpPr txBox="1"/>
              <p:nvPr/>
            </p:nvSpPr>
            <p:spPr>
              <a:xfrm>
                <a:off x="9114816" y="2441642"/>
                <a:ext cx="32101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x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EB5C937C-75F1-4FDE-8613-9969892298A4}"/>
                  </a:ext>
                </a:extLst>
              </p:cNvPr>
              <p:cNvSpPr txBox="1"/>
              <p:nvPr/>
            </p:nvSpPr>
            <p:spPr>
              <a:xfrm rot="16200000">
                <a:off x="7556583" y="659565"/>
                <a:ext cx="10641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2cm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077FD8F-61A3-4880-B3CF-743205026042}"/>
                  </a:ext>
                </a:extLst>
              </p:cNvPr>
              <p:cNvSpPr txBox="1"/>
              <p:nvPr/>
            </p:nvSpPr>
            <p:spPr>
              <a:xfrm>
                <a:off x="8535645" y="1514895"/>
                <a:ext cx="104086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3cm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A1FB152-EEFB-4F19-BC84-3BF2A4C128D8}"/>
                  </a:ext>
                </a:extLst>
              </p:cNvPr>
              <p:cNvSpPr txBox="1"/>
              <p:nvPr/>
            </p:nvSpPr>
            <p:spPr>
              <a:xfrm rot="16200000">
                <a:off x="7225896" y="1476690"/>
                <a:ext cx="9863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</a:rPr>
                  <a:t>6cm</a:t>
                </a:r>
                <a:endParaRPr lang="vi-VN" sz="280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1E45584-0346-46F7-B083-A0630D2380C1}"/>
                  </a:ext>
                </a:extLst>
              </p:cNvPr>
              <p:cNvCxnSpPr/>
              <p:nvPr/>
            </p:nvCxnSpPr>
            <p:spPr>
              <a:xfrm>
                <a:off x="7898969" y="719847"/>
                <a:ext cx="0" cy="2227634"/>
              </a:xfrm>
              <a:prstGeom prst="straightConnector1">
                <a:avLst/>
              </a:prstGeom>
              <a:ln w="28575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E80991DD-8FCA-450F-BD86-46D1FBB01799}"/>
              </a:ext>
            </a:extLst>
          </p:cNvPr>
          <p:cNvSpPr txBox="1"/>
          <p:nvPr/>
        </p:nvSpPr>
        <p:spPr>
          <a:xfrm>
            <a:off x="369276" y="1703408"/>
            <a:ext cx="6794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trắc nghiệm nhanh (Hình 2).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4461954-A1A4-4379-8779-96324771A801}"/>
              </a:ext>
            </a:extLst>
          </p:cNvPr>
          <p:cNvSpPr txBox="1"/>
          <p:nvPr/>
        </p:nvSpPr>
        <p:spPr>
          <a:xfrm>
            <a:off x="228599" y="2143024"/>
            <a:ext cx="7332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Hãy chọn câu </a:t>
            </a:r>
            <a:r>
              <a:rPr lang="en-US" sz="2800" b="1" i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sai.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Cho hình vẽ với AB &lt; AC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E4DC4-A6A0-4FCB-B330-717DC673DBA0}"/>
                  </a:ext>
                </a:extLst>
              </p:cNvPr>
              <p:cNvSpPr txBox="1"/>
              <p:nvPr/>
            </p:nvSpPr>
            <p:spPr>
              <a:xfrm>
                <a:off x="211017" y="2655272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8EE4DC4-A6A0-4FCB-B330-717DC673DB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7" y="2655272"/>
                <a:ext cx="3921369" cy="704039"/>
              </a:xfrm>
              <a:prstGeom prst="rect">
                <a:avLst/>
              </a:prstGeom>
              <a:blipFill>
                <a:blip r:embed="rId5"/>
                <a:stretch>
                  <a:fillRect l="-326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C59E1A-4C1D-429D-BE0E-17B76B4EA762}"/>
                  </a:ext>
                </a:extLst>
              </p:cNvPr>
              <p:cNvSpPr txBox="1"/>
              <p:nvPr/>
            </p:nvSpPr>
            <p:spPr>
              <a:xfrm>
                <a:off x="4536833" y="2655272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C59E1A-4C1D-429D-BE0E-17B76B4EA7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33" y="2655272"/>
                <a:ext cx="3921369" cy="704039"/>
              </a:xfrm>
              <a:prstGeom prst="rect">
                <a:avLst/>
              </a:prstGeom>
              <a:blipFill>
                <a:blip r:embed="rId6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3D7802-909B-425C-A4AF-ACF81B29C00C}"/>
                  </a:ext>
                </a:extLst>
              </p:cNvPr>
              <p:cNvSpPr txBox="1"/>
              <p:nvPr/>
            </p:nvSpPr>
            <p:spPr>
              <a:xfrm>
                <a:off x="246186" y="3411410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𝐴𝐶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𝐸𝐶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83D7802-909B-425C-A4AF-ACF81B29C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86" y="3411410"/>
                <a:ext cx="3921369" cy="704039"/>
              </a:xfrm>
              <a:prstGeom prst="rect">
                <a:avLst/>
              </a:prstGeom>
              <a:blipFill>
                <a:blip r:embed="rId7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380F8-DB86-4F03-A6F5-AB9D6DA2D5CC}"/>
                  </a:ext>
                </a:extLst>
              </p:cNvPr>
              <p:cNvSpPr txBox="1"/>
              <p:nvPr/>
            </p:nvSpPr>
            <p:spPr>
              <a:xfrm>
                <a:off x="4536832" y="3393825"/>
                <a:ext cx="3921369" cy="7040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𝐴𝐷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𝐷𝐸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𝐴𝐸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𝐸𝐷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DE // BC</a:t>
                </a:r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4380F8-DB86-4F03-A6F5-AB9D6DA2D5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6832" y="3393825"/>
                <a:ext cx="3921369" cy="704039"/>
              </a:xfrm>
              <a:prstGeom prst="rect">
                <a:avLst/>
              </a:prstGeom>
              <a:blipFill>
                <a:blip r:embed="rId8"/>
                <a:stretch>
                  <a:fillRect l="-3106" b="-1043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3C62CA2F-4140-4515-812E-61CFA24E84E1}"/>
              </a:ext>
            </a:extLst>
          </p:cNvPr>
          <p:cNvSpPr txBox="1"/>
          <p:nvPr/>
        </p:nvSpPr>
        <p:spPr>
          <a:xfrm>
            <a:off x="193430" y="4147670"/>
            <a:ext cx="7332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Trong đó DE//BC, AD=12, DB=18,CE=30, Độ dài AC bằng:</a:t>
            </a:r>
            <a:endParaRPr lang="vi-VN" sz="28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319902B-E408-4723-924E-AB5FEF3AE169}"/>
              </a:ext>
            </a:extLst>
          </p:cNvPr>
          <p:cNvSpPr txBox="1"/>
          <p:nvPr/>
        </p:nvSpPr>
        <p:spPr>
          <a:xfrm>
            <a:off x="386864" y="5169871"/>
            <a:ext cx="1354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20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402096-C076-437C-A4B4-DB4BD4D1C72B}"/>
                  </a:ext>
                </a:extLst>
              </p:cNvPr>
              <p:cNvSpPr txBox="1"/>
              <p:nvPr/>
            </p:nvSpPr>
            <p:spPr>
              <a:xfrm>
                <a:off x="1987064" y="5046779"/>
                <a:ext cx="1652952" cy="7835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25</m:t>
                        </m:r>
                      </m:den>
                    </m:f>
                  </m:oMath>
                </a14:m>
                <a:endParaRPr lang="vi-VN" sz="280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E0402096-C076-437C-A4B4-DB4BD4D1C7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064" y="5046779"/>
                <a:ext cx="1652952" cy="783548"/>
              </a:xfrm>
              <a:prstGeom prst="rect">
                <a:avLst/>
              </a:prstGeom>
              <a:blipFill>
                <a:blip r:embed="rId9"/>
                <a:stretch>
                  <a:fillRect l="-7749" b="-8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>
            <a:extLst>
              <a:ext uri="{FF2B5EF4-FFF2-40B4-BE49-F238E27FC236}">
                <a16:creationId xmlns:a16="http://schemas.microsoft.com/office/drawing/2014/main" id="{57C22CC1-D70E-43DE-B5F5-938E621EE757}"/>
              </a:ext>
            </a:extLst>
          </p:cNvPr>
          <p:cNvSpPr txBox="1"/>
          <p:nvPr/>
        </p:nvSpPr>
        <p:spPr>
          <a:xfrm>
            <a:off x="3763109" y="5117117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50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9F4522-8D74-4B37-856F-ACA5D13B3A1B}"/>
              </a:ext>
            </a:extLst>
          </p:cNvPr>
          <p:cNvSpPr txBox="1"/>
          <p:nvPr/>
        </p:nvSpPr>
        <p:spPr>
          <a:xfrm>
            <a:off x="5591909" y="5099532"/>
            <a:ext cx="1371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45</a:t>
            </a:r>
            <a:endParaRPr lang="vi-VN" sz="28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ED03BF-32F1-45AD-9DB9-E2010937F5F2}"/>
              </a:ext>
            </a:extLst>
          </p:cNvPr>
          <p:cNvSpPr txBox="1"/>
          <p:nvPr/>
        </p:nvSpPr>
        <p:spPr>
          <a:xfrm>
            <a:off x="4335755" y="1193459"/>
            <a:ext cx="322563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(1 Hs lên bảng làm)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0C2384-B8F2-4304-81AF-A3E870F0C965}"/>
              </a:ext>
            </a:extLst>
          </p:cNvPr>
          <p:cNvSpPr txBox="1"/>
          <p:nvPr/>
        </p:nvSpPr>
        <p:spPr>
          <a:xfrm>
            <a:off x="4079631" y="5589613"/>
            <a:ext cx="379827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(Hs làm ra bảng con)</a:t>
            </a:r>
            <a:endParaRPr lang="vi-VN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3AE4D53F-8E61-43F1-BAFE-CE0F64659324}"/>
              </a:ext>
            </a:extLst>
          </p:cNvPr>
          <p:cNvGrpSpPr/>
          <p:nvPr/>
        </p:nvGrpSpPr>
        <p:grpSpPr>
          <a:xfrm>
            <a:off x="7727576" y="3131671"/>
            <a:ext cx="3037754" cy="2525338"/>
            <a:chOff x="7727576" y="3131671"/>
            <a:chExt cx="3037754" cy="2525338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7B2F7CFE-4C90-4530-A374-7F02BC631B95}"/>
                </a:ext>
              </a:extLst>
            </p:cNvPr>
            <p:cNvGrpSpPr/>
            <p:nvPr/>
          </p:nvGrpSpPr>
          <p:grpSpPr>
            <a:xfrm>
              <a:off x="8088921" y="3476121"/>
              <a:ext cx="2215663" cy="2110154"/>
              <a:chOff x="8088921" y="3476121"/>
              <a:chExt cx="2215663" cy="2110154"/>
            </a:xfrm>
          </p:grpSpPr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8EC0C5E-0E28-43EA-97D8-07402AC826E9}"/>
                  </a:ext>
                </a:extLst>
              </p:cNvPr>
              <p:cNvSpPr/>
              <p:nvPr/>
            </p:nvSpPr>
            <p:spPr>
              <a:xfrm>
                <a:off x="8088921" y="3476121"/>
                <a:ext cx="2215663" cy="2110154"/>
              </a:xfrm>
              <a:prstGeom prst="triangle">
                <a:avLst>
                  <a:gd name="adj" fmla="val 27778"/>
                </a:avLst>
              </a:prstGeom>
              <a:noFill/>
              <a:ln w="190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01612406-1402-46AC-B65D-E0DBFC651BB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08894" y="4458446"/>
                <a:ext cx="1045882" cy="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0DB6B7-6F0E-498C-9DB9-EA7BC07169C6}"/>
                </a:ext>
              </a:extLst>
            </p:cNvPr>
            <p:cNvSpPr txBox="1"/>
            <p:nvPr/>
          </p:nvSpPr>
          <p:spPr>
            <a:xfrm>
              <a:off x="8683812" y="3131671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A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251356-2B50-4500-A44E-DE6493B11456}"/>
                </a:ext>
              </a:extLst>
            </p:cNvPr>
            <p:cNvSpPr txBox="1"/>
            <p:nvPr/>
          </p:nvSpPr>
          <p:spPr>
            <a:xfrm>
              <a:off x="7727576" y="5103906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B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0B8A1EF-FDBD-4A6A-809B-2B2908A16178}"/>
                </a:ext>
              </a:extLst>
            </p:cNvPr>
            <p:cNvSpPr txBox="1"/>
            <p:nvPr/>
          </p:nvSpPr>
          <p:spPr>
            <a:xfrm>
              <a:off x="10191589" y="5133789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C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B54B901A-21C5-4012-907F-E8679783C3AB}"/>
                </a:ext>
              </a:extLst>
            </p:cNvPr>
            <p:cNvSpPr txBox="1"/>
            <p:nvPr/>
          </p:nvSpPr>
          <p:spPr>
            <a:xfrm>
              <a:off x="8044330" y="4123765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D</a:t>
              </a:r>
              <a:endParaRPr lang="vi-VN" sz="2800">
                <a:solidFill>
                  <a:srgbClr val="FFFF00"/>
                </a:solidFill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274B838-671F-457C-BB86-8841FE3FA045}"/>
                </a:ext>
              </a:extLst>
            </p:cNvPr>
            <p:cNvSpPr txBox="1"/>
            <p:nvPr/>
          </p:nvSpPr>
          <p:spPr>
            <a:xfrm>
              <a:off x="9436848" y="4111812"/>
              <a:ext cx="57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solidFill>
                    <a:srgbClr val="FFFF00"/>
                  </a:solidFill>
                </a:rPr>
                <a:t>E</a:t>
              </a:r>
              <a:endParaRPr lang="vi-VN" sz="280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745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4" grpId="0" animBg="1"/>
      <p:bldP spid="3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út chì Staedtler 134 – THẾ GIỚI VĂN PHÒNG PHẨM - ĐỒ DÙNG HỌC SINH GIÁ RẺ">
            <a:extLst>
              <a:ext uri="{FF2B5EF4-FFF2-40B4-BE49-F238E27FC236}">
                <a16:creationId xmlns:a16="http://schemas.microsoft.com/office/drawing/2014/main" id="{4EF6C4C5-BC63-18CF-379A-8CD8CBEC8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17" b="92683" l="10000" r="90000">
                        <a14:foregroundMark x1="50366" y1="7439" x2="50366" y2="7439"/>
                        <a14:foregroundMark x1="49756" y1="10122" x2="49756" y2="10122"/>
                        <a14:foregroundMark x1="49146" y1="88902" x2="49146" y2="88902"/>
                        <a14:foregroundMark x1="50000" y1="92683" x2="50000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3637" r="43737" b="5253"/>
          <a:stretch/>
        </p:blipFill>
        <p:spPr bwMode="auto">
          <a:xfrm>
            <a:off x="1470313" y="1570380"/>
            <a:ext cx="789709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8DF1CC-A7AC-4A27-4ADC-023884F03E46}"/>
              </a:ext>
            </a:extLst>
          </p:cNvPr>
          <p:cNvSpPr/>
          <p:nvPr/>
        </p:nvSpPr>
        <p:spPr>
          <a:xfrm>
            <a:off x="580158" y="2166125"/>
            <a:ext cx="789709" cy="7897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A88466-FE98-7711-9B53-037188E915FD}"/>
              </a:ext>
            </a:extLst>
          </p:cNvPr>
          <p:cNvSpPr/>
          <p:nvPr/>
        </p:nvSpPr>
        <p:spPr>
          <a:xfrm>
            <a:off x="580157" y="3232925"/>
            <a:ext cx="789709" cy="7897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89093A-7724-3C4F-614D-37CEC50D285C}"/>
              </a:ext>
            </a:extLst>
          </p:cNvPr>
          <p:cNvSpPr/>
          <p:nvPr/>
        </p:nvSpPr>
        <p:spPr>
          <a:xfrm>
            <a:off x="580156" y="4299725"/>
            <a:ext cx="789709" cy="7897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8D4ABA-83B4-A698-5F96-06FC4D0420F0}"/>
              </a:ext>
            </a:extLst>
          </p:cNvPr>
          <p:cNvSpPr/>
          <p:nvPr/>
        </p:nvSpPr>
        <p:spPr>
          <a:xfrm>
            <a:off x="580156" y="5366525"/>
            <a:ext cx="789709" cy="789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4C549B-8190-9BDE-3BD2-6D910358A242}"/>
              </a:ext>
            </a:extLst>
          </p:cNvPr>
          <p:cNvGrpSpPr/>
          <p:nvPr/>
        </p:nvGrpSpPr>
        <p:grpSpPr>
          <a:xfrm>
            <a:off x="2260021" y="2166125"/>
            <a:ext cx="8065079" cy="789709"/>
            <a:chOff x="2260021" y="1967345"/>
            <a:chExt cx="8065079" cy="789709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2B7C3BC-2CB8-BDF5-D425-CDC39FEA190C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55CFDD3-A9AA-C044-1B47-37F8DF03AC47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bằng nhau thì đồng dạng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3143B-A3B7-331F-6614-848F1C5A066E}"/>
              </a:ext>
            </a:extLst>
          </p:cNvPr>
          <p:cNvGrpSpPr/>
          <p:nvPr/>
        </p:nvGrpSpPr>
        <p:grpSpPr>
          <a:xfrm>
            <a:off x="2260021" y="3232924"/>
            <a:ext cx="8065079" cy="789709"/>
            <a:chOff x="2260021" y="1967345"/>
            <a:chExt cx="8065079" cy="7897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87138D0B-EB7A-CF2B-C870-A5468B1D05DB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Arrow: Pentagon 12">
              <a:extLst>
                <a:ext uri="{FF2B5EF4-FFF2-40B4-BE49-F238E27FC236}">
                  <a16:creationId xmlns:a16="http://schemas.microsoft.com/office/drawing/2014/main" id="{C94F4DBC-CF24-9745-90B1-7996D3A183F1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đồng dạng thì bằng nhau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B5B67-1932-9A83-D5DD-E486608F12B5}"/>
              </a:ext>
            </a:extLst>
          </p:cNvPr>
          <p:cNvGrpSpPr/>
          <p:nvPr/>
        </p:nvGrpSpPr>
        <p:grpSpPr>
          <a:xfrm>
            <a:off x="2260021" y="4299725"/>
            <a:ext cx="8065079" cy="789709"/>
            <a:chOff x="2260021" y="1967345"/>
            <a:chExt cx="8065079" cy="789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BEBCA75-69E9-74D1-C1F1-935A596171C6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Arrow: Pentagon 15">
              <a:extLst>
                <a:ext uri="{FF2B5EF4-FFF2-40B4-BE49-F238E27FC236}">
                  <a16:creationId xmlns:a16="http://schemas.microsoft.com/office/drawing/2014/main" id="{72D4F338-6924-3FFA-0F4B-8024341DC9E2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bằng nhau thì đồng dạng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35BD16-D88C-D585-A924-BFEA2F189A88}"/>
              </a:ext>
            </a:extLst>
          </p:cNvPr>
          <p:cNvGrpSpPr/>
          <p:nvPr/>
        </p:nvGrpSpPr>
        <p:grpSpPr>
          <a:xfrm>
            <a:off x="2260021" y="5366526"/>
            <a:ext cx="8065079" cy="789709"/>
            <a:chOff x="2260021" y="1967345"/>
            <a:chExt cx="8065079" cy="78970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E5D4EE-7992-078E-4144-715FB765A70E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Arrow: Pentagon 18">
              <a:extLst>
                <a:ext uri="{FF2B5EF4-FFF2-40B4-BE49-F238E27FC236}">
                  <a16:creationId xmlns:a16="http://schemas.microsoft.com/office/drawing/2014/main" id="{C6002663-77BA-F2F5-DAFE-4AA7C691592F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 tam giác vuông luôn đồng dạng với nhau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C24852-5986-409A-B2B9-EAF80AE57288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6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AED7D6D-231C-4240-AEE1-AF16B2F73DA5}"/>
              </a:ext>
            </a:extLst>
          </p:cNvPr>
          <p:cNvSpPr/>
          <p:nvPr/>
        </p:nvSpPr>
        <p:spPr>
          <a:xfrm>
            <a:off x="1288294" y="894465"/>
            <a:ext cx="9667164" cy="71567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B4D41-F018-4F58-9B57-0431D972E622}"/>
              </a:ext>
            </a:extLst>
          </p:cNvPr>
          <p:cNvSpPr txBox="1"/>
          <p:nvPr/>
        </p:nvSpPr>
        <p:spPr>
          <a:xfrm>
            <a:off x="1809183" y="978390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</a:t>
            </a: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3102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86889 -2.96296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EE4C3662-0096-BD76-77D6-21A6D08C530A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631AF252-8BC3-56E0-E3BA-F447B059403B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F021EBF0-9E41-BAF8-5ECF-601F420EB2E3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9954F20-0918-7164-11B9-6A9ED2E6B0D5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9954F20-0918-7164-11B9-6A9ED2E6B0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xagon 6">
            <a:extLst>
              <a:ext uri="{FF2B5EF4-FFF2-40B4-BE49-F238E27FC236}">
                <a16:creationId xmlns:a16="http://schemas.microsoft.com/office/drawing/2014/main" id="{A8CAEDDC-34B0-98B9-9728-F53DEBDB428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17208A3-5E1B-31AA-C4F9-EF386DCBC7E8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0FDB446A-1EE8-4031-56BA-7BAB43544133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CF8554E-0F90-F179-65FA-3E0876600CC2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9A2897F4-59DA-64B0-760C-B1DA8AF26E78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762988-2C07-C1A8-7108-8E0A98ACF695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chu vi của hai tam giác đó bằng: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4B0163-3BFB-FAEE-FF00-D0C206E7A1F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7</a:t>
            </a:r>
          </a:p>
        </p:txBody>
      </p:sp>
    </p:spTree>
    <p:extLst>
      <p:ext uri="{BB962C8B-B14F-4D97-AF65-F5344CB8AC3E}">
        <p14:creationId xmlns:p14="http://schemas.microsoft.com/office/powerpoint/2010/main" val="2376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3D38AC4-BCE4-D623-685F-543358EC1A9C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C7039AD-D874-F2D9-743C-EE18B7D4CB4A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9F72429-A077-9EBC-7377-3A586DCD8E22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7AA5356-4264-B42D-D776-D08F60915BD8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𝒌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Arrow: Pentagon 5">
                <a:extLst>
                  <a:ext uri="{FF2B5EF4-FFF2-40B4-BE49-F238E27FC236}">
                    <a16:creationId xmlns:a16="http://schemas.microsoft.com/office/drawing/2014/main" id="{47AA5356-4264-B42D-D776-D08F60915B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exagon 6">
            <a:extLst>
              <a:ext uri="{FF2B5EF4-FFF2-40B4-BE49-F238E27FC236}">
                <a16:creationId xmlns:a16="http://schemas.microsoft.com/office/drawing/2014/main" id="{3A50A03D-F2F9-761A-9064-33827AAE5BF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BDF7F82-C828-A927-3909-F2C66AF8091E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AEF49FC-BF74-198D-C8C6-19DD50B3534A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17BD827-5231-13CD-067C-DA4C566B5534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78905D4-E16C-2A10-A5C0-17E915C1F9F6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ECEA11-4D73-5751-F4B2-5B82751C7788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chu vi của MNP với  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là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615F5B-48AA-B04D-3772-9394A0A4EF89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8</a:t>
            </a:r>
          </a:p>
        </p:txBody>
      </p:sp>
    </p:spTree>
    <p:extLst>
      <p:ext uri="{BB962C8B-B14F-4D97-AF65-F5344CB8AC3E}">
        <p14:creationId xmlns:p14="http://schemas.microsoft.com/office/powerpoint/2010/main" val="82757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C9D0919-6EAC-5B1A-B0BB-11E7D0CBBC31}"/>
              </a:ext>
            </a:extLst>
          </p:cNvPr>
          <p:cNvSpPr/>
          <p:nvPr/>
        </p:nvSpPr>
        <p:spPr>
          <a:xfrm>
            <a:off x="3419843" y="3562771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đồng dạng với MNA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5B93934-5D3B-619C-C7F9-3F147EBE3DFC}"/>
              </a:ext>
            </a:extLst>
          </p:cNvPr>
          <p:cNvSpPr/>
          <p:nvPr/>
        </p:nvSpPr>
        <p:spPr>
          <a:xfrm>
            <a:off x="3419843" y="2491421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AMN đồng dạng với ACB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3247DBF-7884-2323-8EA6-17DE6DCCCD7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C4FD7CF-79F3-516E-EF33-F1E0846BBB8B}"/>
              </a:ext>
            </a:extLst>
          </p:cNvPr>
          <p:cNvSpPr/>
          <p:nvPr/>
        </p:nvSpPr>
        <p:spPr>
          <a:xfrm>
            <a:off x="2486526" y="2491774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7099D3C-7EBC-8174-192E-E4923887FA87}"/>
              </a:ext>
            </a:extLst>
          </p:cNvPr>
          <p:cNvSpPr/>
          <p:nvPr/>
        </p:nvSpPr>
        <p:spPr>
          <a:xfrm>
            <a:off x="2486526" y="356277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1B440-0F41-4BC3-F1BF-C118761B5F17}"/>
              </a:ext>
            </a:extLst>
          </p:cNvPr>
          <p:cNvSpPr txBox="1"/>
          <p:nvPr/>
        </p:nvSpPr>
        <p:spPr>
          <a:xfrm>
            <a:off x="1712931" y="1436765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có MN // BC ( với M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AB, NAC) thì: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B0B0E-C6E8-928F-D2AA-CBCE1BB7547A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9</a:t>
            </a:r>
          </a:p>
        </p:txBody>
      </p:sp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0025B43E-CE27-6C43-751D-C9AB6C9CFCCF}"/>
              </a:ext>
            </a:extLst>
          </p:cNvPr>
          <p:cNvSpPr/>
          <p:nvPr/>
        </p:nvSpPr>
        <p:spPr>
          <a:xfrm>
            <a:off x="3419843" y="5705118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đồng dạng với ANM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E994C846-8087-88CF-5F16-97142FBDCBCC}"/>
              </a:ext>
            </a:extLst>
          </p:cNvPr>
          <p:cNvSpPr/>
          <p:nvPr/>
        </p:nvSpPr>
        <p:spPr>
          <a:xfrm>
            <a:off x="3419843" y="4633768"/>
            <a:ext cx="617333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AMN đồng dạng với ABC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E4E91E7D-EEAB-0368-A6EB-246F96F1A00B}"/>
              </a:ext>
            </a:extLst>
          </p:cNvPr>
          <p:cNvSpPr/>
          <p:nvPr/>
        </p:nvSpPr>
        <p:spPr>
          <a:xfrm>
            <a:off x="2486526" y="463412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E939442F-5AB6-931A-4046-3D7720BFA011}"/>
              </a:ext>
            </a:extLst>
          </p:cNvPr>
          <p:cNvSpPr/>
          <p:nvPr/>
        </p:nvSpPr>
        <p:spPr>
          <a:xfrm>
            <a:off x="2486526" y="5705118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270602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row: Pentagon 2">
            <a:extLst>
              <a:ext uri="{FF2B5EF4-FFF2-40B4-BE49-F238E27FC236}">
                <a16:creationId xmlns:a16="http://schemas.microsoft.com/office/drawing/2014/main" id="{43D38AC4-BCE4-D623-685F-543358EC1A9C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70</a:t>
            </a:r>
            <a:r>
              <a:rPr lang="en-US" sz="2800" b="1" baseline="30000"/>
              <a:t>0</a:t>
            </a:r>
            <a:endParaRPr lang="en-US" sz="2800" b="1"/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AC7039AD-D874-F2D9-743C-EE18B7D4CB4A}"/>
              </a:ext>
            </a:extLst>
          </p:cNvPr>
          <p:cNvSpPr/>
          <p:nvPr/>
        </p:nvSpPr>
        <p:spPr>
          <a:xfrm flipH="1">
            <a:off x="1265546" y="2893324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80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D9F72429-A077-9EBC-7377-3A586DCD8E22}"/>
              </a:ext>
            </a:extLst>
          </p:cNvPr>
          <p:cNvSpPr/>
          <p:nvPr/>
        </p:nvSpPr>
        <p:spPr>
          <a:xfrm>
            <a:off x="7038549" y="449999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7AA5356-4264-B42D-D776-D08F60915BD8}"/>
              </a:ext>
            </a:extLst>
          </p:cNvPr>
          <p:cNvSpPr/>
          <p:nvPr/>
        </p:nvSpPr>
        <p:spPr>
          <a:xfrm>
            <a:off x="7038549" y="3428646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en-US" sz="28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3A50A03D-F2F9-761A-9064-33827AAE5BF5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8BDF7F82-C828-A927-3909-F2C66AF8091E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9AEF49FC-BF74-198D-C8C6-19DD50B3534A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617BD827-5231-13CD-067C-DA4C566B5534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C78905D4-E16C-2A10-A5C0-17E915C1F9F6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ECEA11-4D73-5751-F4B2-5B82751C7788}"/>
                  </a:ext>
                </a:extLst>
              </p:cNvPr>
              <p:cNvSpPr txBox="1"/>
              <p:nvPr/>
            </p:nvSpPr>
            <p:spPr>
              <a:xfrm>
                <a:off x="1747399" y="1150309"/>
                <a:ext cx="8475259" cy="1005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ABC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đồng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dạng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DEF có  :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80</a:t>
                </a:r>
                <a:r>
                  <a:rPr lang="en-US" sz="2800" b="1" baseline="30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en-US" sz="2800" b="1" i="1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1" i="0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𝟕</m:t>
                    </m:r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 b="1" baseline="3000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0;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 =6cm. Số đo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𝑬</m:t>
                        </m:r>
                      </m:e>
                    </m:acc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là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BECEA11-4D73-5751-F4B2-5B82751C7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7399" y="1150309"/>
                <a:ext cx="8475259" cy="1005660"/>
              </a:xfrm>
              <a:prstGeom prst="rect">
                <a:avLst/>
              </a:prstGeom>
              <a:blipFill>
                <a:blip r:embed="rId3"/>
                <a:stretch>
                  <a:fillRect t="-6667" b="-127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5615F5B-48AA-B04D-3772-9394A0A4EF89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10</a:t>
            </a:r>
          </a:p>
        </p:txBody>
      </p:sp>
    </p:spTree>
    <p:extLst>
      <p:ext uri="{BB962C8B-B14F-4D97-AF65-F5344CB8AC3E}">
        <p14:creationId xmlns:p14="http://schemas.microsoft.com/office/powerpoint/2010/main" val="194834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út chì Staedtler 134 – THẾ GIỚI VĂN PHÒNG PHẨM - ĐỒ DÙNG HỌC SINH GIÁ RẺ">
            <a:extLst>
              <a:ext uri="{FF2B5EF4-FFF2-40B4-BE49-F238E27FC236}">
                <a16:creationId xmlns:a16="http://schemas.microsoft.com/office/drawing/2014/main" id="{4EF6C4C5-BC63-18CF-379A-8CD8CBEC8B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317" b="92683" l="10000" r="90000">
                        <a14:foregroundMark x1="50366" y1="7439" x2="50366" y2="7439"/>
                        <a14:foregroundMark x1="49756" y1="10122" x2="49756" y2="10122"/>
                        <a14:foregroundMark x1="49146" y1="88902" x2="49146" y2="88902"/>
                        <a14:foregroundMark x1="50000" y1="92683" x2="50000" y2="92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748" t="3637" r="43737" b="5253"/>
          <a:stretch/>
        </p:blipFill>
        <p:spPr bwMode="auto">
          <a:xfrm>
            <a:off x="1470313" y="2186605"/>
            <a:ext cx="789709" cy="4485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D8DF1CC-A7AC-4A27-4ADC-023884F03E46}"/>
              </a:ext>
            </a:extLst>
          </p:cNvPr>
          <p:cNvSpPr/>
          <p:nvPr/>
        </p:nvSpPr>
        <p:spPr>
          <a:xfrm>
            <a:off x="580158" y="2464295"/>
            <a:ext cx="789709" cy="789709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BA88466-FE98-7711-9B53-037188E915FD}"/>
              </a:ext>
            </a:extLst>
          </p:cNvPr>
          <p:cNvSpPr/>
          <p:nvPr/>
        </p:nvSpPr>
        <p:spPr>
          <a:xfrm>
            <a:off x="580157" y="3531095"/>
            <a:ext cx="789709" cy="78970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0889093A-7724-3C4F-614D-37CEC50D285C}"/>
              </a:ext>
            </a:extLst>
          </p:cNvPr>
          <p:cNvSpPr/>
          <p:nvPr/>
        </p:nvSpPr>
        <p:spPr>
          <a:xfrm>
            <a:off x="580156" y="4597895"/>
            <a:ext cx="789709" cy="789709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98D4ABA-83B4-A698-5F96-06FC4D0420F0}"/>
              </a:ext>
            </a:extLst>
          </p:cNvPr>
          <p:cNvSpPr/>
          <p:nvPr/>
        </p:nvSpPr>
        <p:spPr>
          <a:xfrm>
            <a:off x="580156" y="5664695"/>
            <a:ext cx="789709" cy="789709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E4C549B-8190-9BDE-3BD2-6D910358A242}"/>
              </a:ext>
            </a:extLst>
          </p:cNvPr>
          <p:cNvGrpSpPr/>
          <p:nvPr/>
        </p:nvGrpSpPr>
        <p:grpSpPr>
          <a:xfrm>
            <a:off x="2260021" y="2464295"/>
            <a:ext cx="8065079" cy="789709"/>
            <a:chOff x="2260021" y="1967345"/>
            <a:chExt cx="8065079" cy="789709"/>
          </a:xfrm>
        </p:grpSpPr>
        <p:sp>
          <p:nvSpPr>
            <p:cNvPr id="8" name="Arrow: Pentagon 7">
              <a:extLst>
                <a:ext uri="{FF2B5EF4-FFF2-40B4-BE49-F238E27FC236}">
                  <a16:creationId xmlns:a16="http://schemas.microsoft.com/office/drawing/2014/main" id="{42B7C3BC-2CB8-BDF5-D425-CDC39FEA190C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C55CFDD3-A9AA-C044-1B47-37F8DF03AC47}"/>
                </a:ext>
              </a:extLst>
            </p:cNvPr>
            <p:cNvSpPr/>
            <p:nvPr/>
          </p:nvSpPr>
          <p:spPr>
            <a:xfrm>
              <a:off x="2260021" y="1967345"/>
              <a:ext cx="7379279" cy="789709"/>
            </a:xfrm>
            <a:prstGeom prst="homePlate">
              <a:avLst/>
            </a:prstGeom>
            <a:solidFill>
              <a:schemeClr val="accent1">
                <a:alpha val="66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32cm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4D3143B-A3B7-331F-6614-848F1C5A066E}"/>
              </a:ext>
            </a:extLst>
          </p:cNvPr>
          <p:cNvGrpSpPr/>
          <p:nvPr/>
        </p:nvGrpSpPr>
        <p:grpSpPr>
          <a:xfrm>
            <a:off x="2260021" y="3531094"/>
            <a:ext cx="8065079" cy="789709"/>
            <a:chOff x="2260021" y="1967345"/>
            <a:chExt cx="8065079" cy="789709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Arrow: Pentagon 11">
              <a:extLst>
                <a:ext uri="{FF2B5EF4-FFF2-40B4-BE49-F238E27FC236}">
                  <a16:creationId xmlns:a16="http://schemas.microsoft.com/office/drawing/2014/main" id="{87138D0B-EB7A-CF2B-C870-A5468B1D05DB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C94F4DBC-CF24-9745-90B1-7996D3A183F1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𝟐𝟒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3" name="Arrow: Pentagon 12">
                  <a:extLst>
                    <a:ext uri="{FF2B5EF4-FFF2-40B4-BE49-F238E27FC236}">
                      <a16:creationId xmlns:a16="http://schemas.microsoft.com/office/drawing/2014/main" id="{C94F4DBC-CF24-9745-90B1-7996D3A183F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4B5B67-1932-9A83-D5DD-E486608F12B5}"/>
              </a:ext>
            </a:extLst>
          </p:cNvPr>
          <p:cNvGrpSpPr/>
          <p:nvPr/>
        </p:nvGrpSpPr>
        <p:grpSpPr>
          <a:xfrm>
            <a:off x="2260021" y="4597895"/>
            <a:ext cx="8065079" cy="789709"/>
            <a:chOff x="2260021" y="1967345"/>
            <a:chExt cx="8065079" cy="789709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5" name="Arrow: Pentagon 14">
              <a:extLst>
                <a:ext uri="{FF2B5EF4-FFF2-40B4-BE49-F238E27FC236}">
                  <a16:creationId xmlns:a16="http://schemas.microsoft.com/office/drawing/2014/main" id="{BBEBCA75-69E9-74D1-C1F1-935A596171C6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Arrow: Pentagon 15">
                  <a:extLst>
                    <a:ext uri="{FF2B5EF4-FFF2-40B4-BE49-F238E27FC236}">
                      <a16:creationId xmlns:a16="http://schemas.microsoft.com/office/drawing/2014/main" id="{72D4F338-6924-3FFA-0F4B-8024341DC9E2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𝟏𝟔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6" name="Arrow: Pentagon 15">
                  <a:extLst>
                    <a:ext uri="{FF2B5EF4-FFF2-40B4-BE49-F238E27FC236}">
                      <a16:creationId xmlns:a16="http://schemas.microsoft.com/office/drawing/2014/main" id="{72D4F338-6924-3FFA-0F4B-8024341DC9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035BD16-D88C-D585-A924-BFEA2F189A88}"/>
              </a:ext>
            </a:extLst>
          </p:cNvPr>
          <p:cNvGrpSpPr/>
          <p:nvPr/>
        </p:nvGrpSpPr>
        <p:grpSpPr>
          <a:xfrm>
            <a:off x="2260021" y="5664696"/>
            <a:ext cx="8065079" cy="789709"/>
            <a:chOff x="2260021" y="1967345"/>
            <a:chExt cx="8065079" cy="789709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id="{D6E5D4EE-7992-078E-4144-715FB765A70E}"/>
                </a:ext>
              </a:extLst>
            </p:cNvPr>
            <p:cNvSpPr/>
            <p:nvPr/>
          </p:nvSpPr>
          <p:spPr>
            <a:xfrm>
              <a:off x="2260022" y="1967345"/>
              <a:ext cx="8065078" cy="789709"/>
            </a:xfrm>
            <a:prstGeom prst="homePlate">
              <a:avLst/>
            </a:prstGeom>
            <a:grp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C6002663-77BA-F2F5-DAFE-4AA7C691592F}"/>
                    </a:ext>
                  </a:extLst>
                </p:cNvPr>
                <p:cNvSpPr/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grpFill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𝟖</m:t>
                        </m:r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𝒄𝒎</m:t>
                        </m:r>
                      </m:oMath>
                    </m:oMathPara>
                  </a14:m>
                  <a:endParaRPr lang="en-US" sz="28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9" name="Arrow: Pentagon 18">
                  <a:extLst>
                    <a:ext uri="{FF2B5EF4-FFF2-40B4-BE49-F238E27FC236}">
                      <a16:creationId xmlns:a16="http://schemas.microsoft.com/office/drawing/2014/main" id="{C6002663-77BA-F2F5-DAFE-4AA7C691592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0021" y="1967345"/>
                  <a:ext cx="7379279" cy="789709"/>
                </a:xfrm>
                <a:prstGeom prst="homePlate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9C24852-5986-409A-B2B9-EAF80AE57288}"/>
              </a:ext>
            </a:extLst>
          </p:cNvPr>
          <p:cNvSpPr txBox="1"/>
          <p:nvPr/>
        </p:nvSpPr>
        <p:spPr>
          <a:xfrm>
            <a:off x="5190417" y="138299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11</a:t>
            </a: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1AED7D6D-231C-4240-AEE1-AF16B2F73DA5}"/>
              </a:ext>
            </a:extLst>
          </p:cNvPr>
          <p:cNvSpPr/>
          <p:nvPr/>
        </p:nvSpPr>
        <p:spPr>
          <a:xfrm>
            <a:off x="1288294" y="675807"/>
            <a:ext cx="9667164" cy="1510802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B4D41-F018-4F58-9B57-0431D972E622}"/>
                  </a:ext>
                </a:extLst>
              </p:cNvPr>
              <p:cNvSpPr txBox="1"/>
              <p:nvPr/>
            </p:nvSpPr>
            <p:spPr>
              <a:xfrm>
                <a:off x="1272470" y="640464"/>
                <a:ext cx="9561182" cy="1601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Hãy chọn câu </a:t>
                </a:r>
                <a:r>
                  <a:rPr lang="en-US" sz="2800" b="1" u="sng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đúng</a:t>
                </a:r>
              </a:p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 b="1">
                    <a:solidFill>
                      <a:srgbClr val="FFFF00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DEF có :AB = 12cm; AC = 13cm; BC = 7cm</a:t>
                </a:r>
              </a:p>
              <a:p>
                <a:pPr algn="ctr"/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Tỉ số đồng dạng là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𝟒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 thì chu vi 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DEF là</a:t>
                </a:r>
                <a:r>
                  <a:rPr lang="en-US" sz="2800" b="1">
                    <a:solidFill>
                      <a:srgbClr val="FFFF00"/>
                    </a:solidFill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  <a:endParaRPr lang="en-US" sz="28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62B4D41-F018-4F58-9B57-0431D972E6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470" y="640464"/>
                <a:ext cx="9561182" cy="1601529"/>
              </a:xfrm>
              <a:prstGeom prst="rect">
                <a:avLst/>
              </a:prstGeom>
              <a:blipFill>
                <a:blip r:embed="rId8"/>
                <a:stretch>
                  <a:fillRect t="-3802" b="-190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7117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86889 -3.3333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3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85185E-6 L 0.82005 1.85185E-6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03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7.40741E-7 L 0.82395 7.40741E-7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9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82083 -4.81481E-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DC9D0919-6EAC-5B1A-B0BB-11E7D0CBBC31}"/>
                  </a:ext>
                </a:extLst>
              </p:cNvPr>
              <p:cNvSpPr/>
              <p:nvPr/>
            </p:nvSpPr>
            <p:spPr>
              <a:xfrm>
                <a:off x="2863259" y="3562771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𝑨𝑶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𝑶𝑪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Arrow: Pentagon 4">
                <a:extLst>
                  <a:ext uri="{FF2B5EF4-FFF2-40B4-BE49-F238E27FC236}">
                    <a16:creationId xmlns:a16="http://schemas.microsoft.com/office/drawing/2014/main" id="{DC9D0919-6EAC-5B1A-B0BB-11E7D0CBBC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3562771"/>
                <a:ext cx="7572828" cy="986404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Arrow: Pentagon 5">
            <a:extLst>
              <a:ext uri="{FF2B5EF4-FFF2-40B4-BE49-F238E27FC236}">
                <a16:creationId xmlns:a16="http://schemas.microsoft.com/office/drawing/2014/main" id="{45B93934-5D3B-619C-C7F9-3F147EBE3DFC}"/>
              </a:ext>
            </a:extLst>
          </p:cNvPr>
          <p:cNvSpPr/>
          <p:nvPr/>
        </p:nvSpPr>
        <p:spPr>
          <a:xfrm>
            <a:off x="2863259" y="2491421"/>
            <a:ext cx="7572828" cy="986404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AOB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COD theo tỉ số đồng dạng k = 2 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63247DBF-7884-2323-8EA6-17DE6DCCCD75}"/>
              </a:ext>
            </a:extLst>
          </p:cNvPr>
          <p:cNvSpPr/>
          <p:nvPr/>
        </p:nvSpPr>
        <p:spPr>
          <a:xfrm>
            <a:off x="1288294" y="874644"/>
            <a:ext cx="9667164" cy="1438298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2C4FD7CF-79F3-516E-EF33-F1E0846BBB8B}"/>
              </a:ext>
            </a:extLst>
          </p:cNvPr>
          <p:cNvSpPr/>
          <p:nvPr/>
        </p:nvSpPr>
        <p:spPr>
          <a:xfrm>
            <a:off x="1929942" y="2491774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77099D3C-7EBC-8174-192E-E4923887FA87}"/>
              </a:ext>
            </a:extLst>
          </p:cNvPr>
          <p:cNvSpPr/>
          <p:nvPr/>
        </p:nvSpPr>
        <p:spPr>
          <a:xfrm>
            <a:off x="1929942" y="356277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31B440-0F41-4BC3-F1BF-C118761B5F17}"/>
              </a:ext>
            </a:extLst>
          </p:cNvPr>
          <p:cNvSpPr txBox="1"/>
          <p:nvPr/>
        </p:nvSpPr>
        <p:spPr>
          <a:xfrm>
            <a:off x="1689648" y="919932"/>
            <a:ext cx="89358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 ABCD (AB // CD) có :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 = 10cm; CD = 25cm, hai đ</a:t>
            </a:r>
            <a:r>
              <a:rPr lang="vi-VN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 chéo cắt nhau tại O.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 khẳng định đúng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BB0B0E-C6E8-928F-D2AA-CBCE1BB7547A}"/>
              </a:ext>
            </a:extLst>
          </p:cNvPr>
          <p:cNvSpPr txBox="1"/>
          <p:nvPr/>
        </p:nvSpPr>
        <p:spPr>
          <a:xfrm>
            <a:off x="5190417" y="237689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0025B43E-CE27-6C43-751D-C9AB6C9CFCCF}"/>
                  </a:ext>
                </a:extLst>
              </p:cNvPr>
              <p:cNvSpPr/>
              <p:nvPr/>
            </p:nvSpPr>
            <p:spPr>
              <a:xfrm>
                <a:off x="2863259" y="5705118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AOB </a:t>
                </a:r>
                <a:r>
                  <a:rPr lang="en-US" sz="2800" b="1"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COD theo tỉ số đồng dạng k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0025B43E-CE27-6C43-751D-C9AB6C9CF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5705118"/>
                <a:ext cx="7572828" cy="986404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E994C846-8087-88CF-5F16-97142FBDCBCC}"/>
                  </a:ext>
                </a:extLst>
              </p:cNvPr>
              <p:cNvSpPr/>
              <p:nvPr/>
            </p:nvSpPr>
            <p:spPr>
              <a:xfrm>
                <a:off x="2863259" y="4633768"/>
                <a:ext cx="7572828" cy="986404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AOB </a:t>
                </a:r>
                <a:r>
                  <a:rPr lang="en-US" sz="2800" b="1">
                    <a:latin typeface="SimHei" panose="02010609060101010101" pitchFamily="49" charset="-122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∽</a:t>
                </a:r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COD theo tỉ số đồng dạng k =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 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𝟐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6" name="Arrow: Pentagon 15">
                <a:extLst>
                  <a:ext uri="{FF2B5EF4-FFF2-40B4-BE49-F238E27FC236}">
                    <a16:creationId xmlns:a16="http://schemas.microsoft.com/office/drawing/2014/main" id="{E994C846-8087-88CF-5F16-97142FBD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3259" y="4633768"/>
                <a:ext cx="7572828" cy="986404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Hexagon 16">
            <a:extLst>
              <a:ext uri="{FF2B5EF4-FFF2-40B4-BE49-F238E27FC236}">
                <a16:creationId xmlns:a16="http://schemas.microsoft.com/office/drawing/2014/main" id="{E4E91E7D-EEAB-0368-A6EB-246F96F1A00B}"/>
              </a:ext>
            </a:extLst>
          </p:cNvPr>
          <p:cNvSpPr/>
          <p:nvPr/>
        </p:nvSpPr>
        <p:spPr>
          <a:xfrm>
            <a:off x="1929942" y="4634121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E939442F-5AB6-931A-4046-3D7720BFA011}"/>
              </a:ext>
            </a:extLst>
          </p:cNvPr>
          <p:cNvSpPr/>
          <p:nvPr/>
        </p:nvSpPr>
        <p:spPr>
          <a:xfrm>
            <a:off x="1929942" y="5705118"/>
            <a:ext cx="1153729" cy="986404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69777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6295DD3C-CA5A-7524-FA25-03B88E159172}"/>
              </a:ext>
            </a:extLst>
          </p:cNvPr>
          <p:cNvGrpSpPr/>
          <p:nvPr/>
        </p:nvGrpSpPr>
        <p:grpSpPr>
          <a:xfrm>
            <a:off x="5301689" y="5291232"/>
            <a:ext cx="6031415" cy="748251"/>
            <a:chOff x="5301689" y="5291232"/>
            <a:chExt cx="6031415" cy="74825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B9286F-0FA7-9843-3EA0-D8DAFBDA7B15}"/>
                </a:ext>
              </a:extLst>
            </p:cNvPr>
            <p:cNvGrpSpPr/>
            <p:nvPr/>
          </p:nvGrpSpPr>
          <p:grpSpPr>
            <a:xfrm>
              <a:off x="5301689" y="5291232"/>
              <a:ext cx="6031415" cy="748251"/>
              <a:chOff x="5343525" y="771525"/>
              <a:chExt cx="5048250" cy="7482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94B79F1-BA60-3A33-E14B-73134E1AEEF9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BFCA82-6586-5CFE-7F81-DDF5DD8F262F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04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8579E7-4B15-434E-455B-06F8BB36004F}"/>
                </a:ext>
              </a:extLst>
            </p:cNvPr>
            <p:cNvSpPr txBox="1"/>
            <p:nvPr/>
          </p:nvSpPr>
          <p:spPr>
            <a:xfrm>
              <a:off x="6520890" y="5405532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TỰ LUẬN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Arc 1024">
            <a:extLst>
              <a:ext uri="{FF2B5EF4-FFF2-40B4-BE49-F238E27FC236}">
                <a16:creationId xmlns:a16="http://schemas.microsoft.com/office/drawing/2014/main" id="{4DB27211-50BE-256D-BD4C-6F6A75F6E575}"/>
              </a:ext>
            </a:extLst>
          </p:cNvPr>
          <p:cNvSpPr/>
          <p:nvPr/>
        </p:nvSpPr>
        <p:spPr>
          <a:xfrm rot="1111099">
            <a:off x="3325095" y="4117533"/>
            <a:ext cx="2766132" cy="149454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587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2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/>
              <p:nvPr/>
            </p:nvSpPr>
            <p:spPr>
              <a:xfrm>
                <a:off x="616226" y="775252"/>
                <a:ext cx="10555357" cy="537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ABC </a:t>
                </a:r>
                <a:r>
                  <a:rPr lang="en-US" sz="2800">
                    <a:latin typeface="SimHei" panose="02010609060101010101" pitchFamily="49" charset="-122"/>
                    <a:ea typeface="SimHei" panose="02010609060101010101" pitchFamily="49" charset="-122"/>
                    <a:sym typeface="Symbol" panose="05050102010706020507" pitchFamily="18" charset="2"/>
                  </a:rPr>
                  <a:t>∽ </a:t>
                </a:r>
                <a:r>
                  <a:rPr lang="en-US" sz="2800">
                    <a:latin typeface="Times New Roman" panose="02020603050405020304" pitchFamily="18" charset="0"/>
                    <a:ea typeface="SimHei" panose="02010609060101010101" pitchFamily="49" charset="-122"/>
                    <a:cs typeface="Times New Roman" panose="02020603050405020304" pitchFamily="18" charset="0"/>
                    <a:sym typeface="Symbol" panose="05050102010706020507" pitchFamily="18" charset="2"/>
                  </a:rPr>
                  <a:t>MNP và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SimHei" panose="02010609060101010101" pitchFamily="49" charset="-122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=45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60</a:t>
                </a:r>
                <a:r>
                  <a:rPr lang="en-US" sz="2800" baseline="30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Tính các góc C, M, N, P</a:t>
                </a:r>
                <a:endParaRPr lang="vi-VN" sz="28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26" y="775252"/>
                <a:ext cx="10555357" cy="537776"/>
              </a:xfrm>
              <a:prstGeom prst="rect">
                <a:avLst/>
              </a:prstGeom>
              <a:blipFill>
                <a:blip r:embed="rId3"/>
                <a:stretch>
                  <a:fillRect l="-1155" t="-12500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78083" y="1269637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025BC6-7FBA-4360-9D9A-8B19FC3B0A78}"/>
                  </a:ext>
                </a:extLst>
              </p:cNvPr>
              <p:cNvSpPr/>
              <p:nvPr/>
            </p:nvSpPr>
            <p:spPr>
              <a:xfrm>
                <a:off x="644088" y="1831396"/>
                <a:ext cx="5583323" cy="533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 b="1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Xét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ABC có 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180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9025BC6-7FBA-4360-9D9A-8B19FC3B0A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88" y="1831396"/>
                <a:ext cx="5583323" cy="533095"/>
              </a:xfrm>
              <a:prstGeom prst="rect">
                <a:avLst/>
              </a:prstGeom>
              <a:blipFill>
                <a:blip r:embed="rId4"/>
                <a:stretch>
                  <a:fillRect t="-10227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03D64B-AF72-404D-8360-A550EAAB3524}"/>
                  </a:ext>
                </a:extLst>
              </p:cNvPr>
              <p:cNvSpPr/>
              <p:nvPr/>
            </p:nvSpPr>
            <p:spPr>
              <a:xfrm>
                <a:off x="1623833" y="2382371"/>
                <a:ext cx="4678845" cy="537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 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:45</a:t>
                </a:r>
                <a:r>
                  <a:rPr lang="fr-FR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0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+ 60</a:t>
                </a:r>
                <a:r>
                  <a:rPr lang="fr-FR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0</a:t>
                </a:r>
                <a:r>
                  <a:rPr lang="fr-FR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fr-FR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vi-VN" sz="2800" i="1">
                            <a:solidFill>
                              <a:srgbClr val="0000CC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180</m:t>
                        </m:r>
                      </m:e>
                      <m:sup>
                        <m:r>
                          <a:rPr lang="fr-FR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403D64B-AF72-404D-8360-A550EAAB35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833" y="2382371"/>
                <a:ext cx="4678845" cy="537776"/>
              </a:xfrm>
              <a:prstGeom prst="rect">
                <a:avLst/>
              </a:prstGeom>
              <a:blipFill>
                <a:blip r:embed="rId5"/>
                <a:stretch>
                  <a:fillRect l="-2604" t="-9091" b="-31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7C3946-A725-4156-BBE9-B842EA9803F4}"/>
                  </a:ext>
                </a:extLst>
              </p:cNvPr>
              <p:cNvSpPr/>
              <p:nvPr/>
            </p:nvSpPr>
            <p:spPr>
              <a:xfrm>
                <a:off x="1160861" y="2974396"/>
                <a:ext cx="1680012" cy="5330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75</a:t>
                </a:r>
                <a:r>
                  <a:rPr lang="nl-NL" sz="2800" baseline="30000">
                    <a:solidFill>
                      <a:srgbClr val="0000CC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97C3946-A725-4156-BBE9-B842EA980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861" y="2974396"/>
                <a:ext cx="1680012" cy="533095"/>
              </a:xfrm>
              <a:prstGeom prst="rect">
                <a:avLst/>
              </a:prstGeom>
              <a:blipFill>
                <a:blip r:embed="rId6"/>
                <a:stretch>
                  <a:fillRect l="-7246" t="-10345" r="-2174" b="-321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6F0B3C3F-F9BE-44F1-8F12-D67CE7C3CC66}"/>
              </a:ext>
            </a:extLst>
          </p:cNvPr>
          <p:cNvSpPr/>
          <p:nvPr/>
        </p:nvSpPr>
        <p:spPr>
          <a:xfrm>
            <a:off x="851538" y="3530790"/>
            <a:ext cx="3441968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MNP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B4B110-16A5-4541-8B8E-AF5692505C7F}"/>
                  </a:ext>
                </a:extLst>
              </p:cNvPr>
              <p:cNvSpPr/>
              <p:nvPr/>
            </p:nvSpPr>
            <p:spPr>
              <a:xfrm>
                <a:off x="1062734" y="4135035"/>
                <a:ext cx="4282647" cy="5375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𝑴</m:t>
                        </m:r>
                      </m:e>
                    </m:acc>
                  </m:oMath>
                </a14:m>
                <a:r>
                  <a:rPr lang="nl-NL" sz="2800" b="1">
                    <a:solidFill>
                      <a:srgbClr val="0000CC"/>
                    </a:solidFill>
                    <a:latin typeface=".VnTime" panose="020B7200000000000000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𝑵</m:t>
                        </m:r>
                      </m:e>
                    </m:acc>
                  </m:oMath>
                </a14:m>
                <a:r>
                  <a:rPr lang="nl-NL" sz="2800" b="1">
                    <a:solidFill>
                      <a:srgbClr val="0000CC"/>
                    </a:solidFill>
                    <a:latin typeface=".VnTime" panose="020B7200000000000000" pitchFamily="34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 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𝑪</m:t>
                        </m:r>
                      </m:e>
                    </m:acc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𝑷</m:t>
                        </m:r>
                      </m:e>
                    </m:acc>
                  </m:oMath>
                </a14:m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F1B4B110-16A5-4541-8B8E-AF5692505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734" y="4135035"/>
                <a:ext cx="4282647" cy="537583"/>
              </a:xfrm>
              <a:prstGeom prst="rect">
                <a:avLst/>
              </a:prstGeom>
              <a:blipFill>
                <a:blip r:embed="rId7"/>
                <a:stretch>
                  <a:fillRect t="-8989" b="-2921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CC295A-9C57-452F-AFEB-B87659B1EA9B}"/>
                  </a:ext>
                </a:extLst>
              </p:cNvPr>
              <p:cNvSpPr/>
              <p:nvPr/>
            </p:nvSpPr>
            <p:spPr>
              <a:xfrm>
                <a:off x="1090168" y="4669365"/>
                <a:ext cx="1706686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45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2CC295A-9C57-452F-AFEB-B87659B1EA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168" y="4669365"/>
                <a:ext cx="1706686" cy="534762"/>
              </a:xfrm>
              <a:prstGeom prst="rect">
                <a:avLst/>
              </a:prstGeom>
              <a:blipFill>
                <a:blip r:embed="rId8"/>
                <a:stretch>
                  <a:fillRect t="-10227" r="-2143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6A0935-82ED-4A62-ACD0-4B4964040F41}"/>
                  </a:ext>
                </a:extLst>
              </p:cNvPr>
              <p:cNvSpPr/>
              <p:nvPr/>
            </p:nvSpPr>
            <p:spPr>
              <a:xfrm>
                <a:off x="1104596" y="5183715"/>
                <a:ext cx="1663404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60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76A0935-82ED-4A62-ACD0-4B4964040F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4596" y="5183715"/>
                <a:ext cx="1663404" cy="534762"/>
              </a:xfrm>
              <a:prstGeom prst="rect">
                <a:avLst/>
              </a:prstGeom>
              <a:blipFill>
                <a:blip r:embed="rId9"/>
                <a:stretch>
                  <a:fillRect t="-9091" r="-2198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6B6644-8F52-491F-BE42-6149EFA551BB}"/>
                  </a:ext>
                </a:extLst>
              </p:cNvPr>
              <p:cNvSpPr/>
              <p:nvPr/>
            </p:nvSpPr>
            <p:spPr>
              <a:xfrm>
                <a:off x="1117420" y="5736165"/>
                <a:ext cx="1623330" cy="5347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342900" lvl="0" indent="-342900">
                  <a:spcAft>
                    <a:spcPts val="0"/>
                  </a:spcAft>
                  <a:buClr>
                    <a:srgbClr val="000000"/>
                  </a:buClr>
                  <a:buFont typeface="Wingdings" panose="05000000000000000000" pitchFamily="2" charset="2"/>
                  <a:buChar char=""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vi-VN" sz="28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nl-NL" sz="28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75</a:t>
                </a:r>
                <a:r>
                  <a:rPr lang="nl-NL" sz="2800" baseline="30000">
                    <a:solidFill>
                      <a:srgbClr val="0000CC"/>
                    </a:solidFill>
                    <a:latin typeface=".VnTime" panose="020B7200000000000000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vi-VN" sz="2800">
                  <a:solidFill>
                    <a:srgbClr val="0000CC"/>
                  </a:solidFill>
                  <a:latin typeface=".VnTime" panose="020B7200000000000000" pitchFamily="34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C6B6644-8F52-491F-BE42-6149EFA551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420" y="5736165"/>
                <a:ext cx="1623330" cy="534762"/>
              </a:xfrm>
              <a:prstGeom prst="rect">
                <a:avLst/>
              </a:prstGeom>
              <a:blipFill>
                <a:blip r:embed="rId10"/>
                <a:stretch>
                  <a:fillRect t="-10227" r="-2247" b="-3068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849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8" grpId="0"/>
      <p:bldP spid="10" grpId="0"/>
      <p:bldP spid="12" grpId="0"/>
      <p:bldP spid="14" grpId="0"/>
      <p:bldP spid="17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616226" y="775252"/>
            <a:ext cx="105553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ABC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 </a:t>
            </a:r>
            <a:r>
              <a:rPr lang="en-US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MNP và AB =4; BC =6; CA =5: MN =5.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Tính độ dài các cạnh NP, PM.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78083" y="1627445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DAE765F-6064-4099-9C9E-AA535BC3BD80}"/>
              </a:ext>
            </a:extLst>
          </p:cNvPr>
          <p:cNvSpPr/>
          <p:nvPr/>
        </p:nvSpPr>
        <p:spPr>
          <a:xfrm>
            <a:off x="508638" y="2197290"/>
            <a:ext cx="3441968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fr-FR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MNP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800170-0149-43DD-A281-5D9898E826DA}"/>
                  </a:ext>
                </a:extLst>
              </p:cNvPr>
              <p:cNvSpPr/>
              <p:nvPr/>
            </p:nvSpPr>
            <p:spPr>
              <a:xfrm>
                <a:off x="962626" y="2685382"/>
                <a:ext cx="2955424" cy="7042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𝑀𝑁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𝐴𝐶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𝑀𝑃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10800170-0149-43DD-A281-5D9898E826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26" y="2685382"/>
                <a:ext cx="2955424" cy="704295"/>
              </a:xfrm>
              <a:prstGeom prst="rect">
                <a:avLst/>
              </a:prstGeom>
              <a:blipFill>
                <a:blip r:embed="rId3"/>
                <a:stretch>
                  <a:fillRect l="-4330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EF2636-846C-4DAA-B5FA-90840E6B516C}"/>
                  </a:ext>
                </a:extLst>
              </p:cNvPr>
              <p:cNvSpPr/>
              <p:nvPr/>
            </p:nvSpPr>
            <p:spPr>
              <a:xfrm>
                <a:off x="905476" y="3390232"/>
                <a:ext cx="2671950" cy="706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𝑀𝑃</m:t>
                        </m:r>
                      </m:den>
                    </m:f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𝑁𝑃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CEF2636-846C-4DAA-B5FA-90840E6B516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476" y="3390232"/>
                <a:ext cx="2671950" cy="706988"/>
              </a:xfrm>
              <a:prstGeom prst="rect">
                <a:avLst/>
              </a:prstGeom>
              <a:blipFill>
                <a:blip r:embed="rId4"/>
                <a:stretch>
                  <a:fillRect l="-479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D7AB34-F391-4E68-BC11-7E43ADF9A68C}"/>
                  </a:ext>
                </a:extLst>
              </p:cNvPr>
              <p:cNvSpPr/>
              <p:nvPr/>
            </p:nvSpPr>
            <p:spPr>
              <a:xfrm>
                <a:off x="886426" y="4152232"/>
                <a:ext cx="2113014" cy="707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7D7AB34-F391-4E68-BC11-7E43ADF9A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426" y="4152232"/>
                <a:ext cx="2113014" cy="707758"/>
              </a:xfrm>
              <a:prstGeom prst="rect">
                <a:avLst/>
              </a:prstGeom>
              <a:blipFill>
                <a:blip r:embed="rId5"/>
                <a:stretch>
                  <a:fillRect l="-5764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E090FF-B9C2-4F09-B08D-2D0AA394DA10}"/>
                  </a:ext>
                </a:extLst>
              </p:cNvPr>
              <p:cNvSpPr/>
              <p:nvPr/>
            </p:nvSpPr>
            <p:spPr>
              <a:xfrm>
                <a:off x="924526" y="4895182"/>
                <a:ext cx="2066528" cy="707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rgbClr val="0000CC"/>
                    </a:solidFill>
                  </a:rPr>
                  <a:t>=&gt;  N</a:t>
                </a:r>
                <a14:m>
                  <m:oMath xmlns:m="http://schemas.openxmlformats.org/officeDocument/2006/math">
                    <m:r>
                      <a:rPr lang="vi-VN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vi-VN" sz="280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num>
                      <m:den>
                        <m:r>
                          <a:rPr lang="vi-VN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9E090FF-B9C2-4F09-B08D-2D0AA394DA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4526" y="4895182"/>
                <a:ext cx="2066528" cy="707758"/>
              </a:xfrm>
              <a:prstGeom prst="rect">
                <a:avLst/>
              </a:prstGeom>
              <a:blipFill>
                <a:blip r:embed="rId6"/>
                <a:stretch>
                  <a:fillRect l="-6195" b="-948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806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3B1ED6-2CE3-47D1-83EA-413FB2F74F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196" t="19273" r="5491" b="15808"/>
          <a:stretch/>
        </p:blipFill>
        <p:spPr>
          <a:xfrm>
            <a:off x="6082998" y="2631233"/>
            <a:ext cx="6109002" cy="4226767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48EAE779-A6D4-4918-8FAF-A50266B4437B}"/>
              </a:ext>
            </a:extLst>
          </p:cNvPr>
          <p:cNvSpPr/>
          <p:nvPr/>
        </p:nvSpPr>
        <p:spPr>
          <a:xfrm>
            <a:off x="0" y="0"/>
            <a:ext cx="6867331" cy="36762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43456A-88E2-461C-934C-AB7488BED9C6}"/>
              </a:ext>
            </a:extLst>
          </p:cNvPr>
          <p:cNvSpPr txBox="1"/>
          <p:nvPr/>
        </p:nvSpPr>
        <p:spPr>
          <a:xfrm>
            <a:off x="951724" y="410547"/>
            <a:ext cx="5486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bức ảnh ở Hình 46, các tam giác đ</a:t>
            </a:r>
            <a:r>
              <a:rPr lang="vi-VN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ược tạo dựng vời hình dạng có giống nhau không? Kích thước như thế nào?</a:t>
            </a:r>
          </a:p>
        </p:txBody>
      </p:sp>
      <p:pic>
        <p:nvPicPr>
          <p:cNvPr id="12" name="Picture 2" descr="Cô Giáo Hình ảnh PNG | Vector Và Các Tập Tin PSD | Tải Về Miễn Phí Trên  Pngtree">
            <a:extLst>
              <a:ext uri="{FF2B5EF4-FFF2-40B4-BE49-F238E27FC236}">
                <a16:creationId xmlns:a16="http://schemas.microsoft.com/office/drawing/2014/main" id="{A84310F3-5B5A-409C-9302-D6366DC149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6389" b="100000" l="16111" r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82" t="14172" r="12559" b="-1070"/>
          <a:stretch/>
        </p:blipFill>
        <p:spPr bwMode="auto">
          <a:xfrm flipH="1">
            <a:off x="-2302973" y="3837709"/>
            <a:ext cx="2302973" cy="302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7B7560-9C54-46CE-BC64-B07C5045251A}"/>
              </a:ext>
            </a:extLst>
          </p:cNvPr>
          <p:cNvSpPr txBox="1"/>
          <p:nvPr/>
        </p:nvSpPr>
        <p:spPr>
          <a:xfrm>
            <a:off x="951724" y="827991"/>
            <a:ext cx="54863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Tam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36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9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0.16289 0.00301 " pathEditMode="relative" rAng="0" ptsTypes="AA">
                                      <p:cBhvr>
                                        <p:cTn id="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51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1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/>
              <p:nvPr/>
            </p:nvSpPr>
            <p:spPr>
              <a:xfrm>
                <a:off x="205410" y="636105"/>
                <a:ext cx="11867322" cy="2426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 vị trí A,B,C trong thực tiễn lần l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ượt được mô tả bởi ba đỉnh của </a:t>
                </a:r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A’B’C’ trên bản vẽ. Biết A’B’C’ đồng dạng với ABC theo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num>
                      <m:den>
                        <m:r>
                          <a:rPr lang="vi-VN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  <a:sym typeface="Symbol" panose="05050102010706020507" pitchFamily="18" charset="2"/>
                          </a:rPr>
                          <m:t>1 000 000</m:t>
                        </m:r>
                      </m:den>
                    </m:f>
                  </m:oMath>
                </a14:m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A’B’ =4cm; B’C’= 5cm; C’A’ = 6cm.</a:t>
                </a:r>
              </a:p>
              <a:p>
                <a:r>
                  <a:rPr lang="vi-VN" sz="28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 khảng cách giữa hai vị trí A và B, B và C, C và A trong thực tiễn (theo đơn vị km)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4B03B08-ABC0-42DD-96FF-E455397166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410" y="636105"/>
                <a:ext cx="11867322" cy="2426946"/>
              </a:xfrm>
              <a:prstGeom prst="rect">
                <a:avLst/>
              </a:prstGeom>
              <a:blipFill>
                <a:blip r:embed="rId3"/>
                <a:stretch>
                  <a:fillRect l="-1079" t="-2513" b="-628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517840" y="2899654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844D65-C7A2-463A-865B-78762EC6B7E7}"/>
                  </a:ext>
                </a:extLst>
              </p:cNvPr>
              <p:cNvSpPr/>
              <p:nvPr/>
            </p:nvSpPr>
            <p:spPr>
              <a:xfrm>
                <a:off x="0" y="3341091"/>
                <a:ext cx="6369885" cy="746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Vì 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A’B’C’ </a:t>
                </a:r>
                <a:r>
                  <a:rPr lang="en-US" sz="2800">
                    <a:solidFill>
                      <a:srgbClr val="0000CC"/>
                    </a:solidFill>
                    <a:latin typeface="SimHei" panose="02010609060101010101" pitchFamily="49" charset="-122"/>
                    <a:ea typeface="SimHei" panose="02010609060101010101" pitchFamily="49" charset="-122"/>
                    <a:sym typeface="Symbol" panose="05050102010706020507" pitchFamily="18" charset="2"/>
                  </a:rPr>
                  <a:t>∽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 </a:t>
                </a:r>
                <a:r>
                  <a:rPr lang="en-US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  <a:sym typeface="Symbol" panose="05050102010706020507" pitchFamily="18" charset="2"/>
                  </a:rPr>
                  <a:t></a:t>
                </a: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ABC theo tỉ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1 000 000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23844D65-C7A2-463A-865B-78762EC6B7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41091"/>
                <a:ext cx="6369885" cy="746166"/>
              </a:xfrm>
              <a:prstGeom prst="rect">
                <a:avLst/>
              </a:prstGeom>
              <a:blipFill>
                <a:blip r:embed="rId4"/>
                <a:stretch>
                  <a:fillRect b="-901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151B5B-8500-4F18-A436-5AE83320E669}"/>
                  </a:ext>
                </a:extLst>
              </p:cNvPr>
              <p:cNvSpPr/>
              <p:nvPr/>
            </p:nvSpPr>
            <p:spPr>
              <a:xfrm>
                <a:off x="303419" y="4077146"/>
                <a:ext cx="3993401" cy="763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b="1">
                    <a:solidFill>
                      <a:srgbClr val="0000CC"/>
                    </a:solidFill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𝑨𝑩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𝑨𝑪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vi-VN" sz="2800" b="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2800" b="1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p>
                            <m:r>
                              <a:rPr lang="vi-VN" sz="2800" b="0" i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𝑩𝑪</m:t>
                        </m:r>
                      </m:den>
                    </m:f>
                    <m:r>
                      <a:rPr lang="vi-VN" sz="2800" b="0" i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𝒌</m:t>
                    </m:r>
                  </m:oMath>
                </a14:m>
                <a:endParaRPr lang="vi-VN" sz="280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A151B5B-8500-4F18-A436-5AE83320E6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419" y="4077146"/>
                <a:ext cx="3993401" cy="763607"/>
              </a:xfrm>
              <a:prstGeom prst="rect">
                <a:avLst/>
              </a:prstGeom>
              <a:blipFill>
                <a:blip r:embed="rId5"/>
                <a:stretch>
                  <a:fillRect l="-3206" b="-8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817BC4-D777-4A55-A3EF-90B236DD8408}"/>
                  </a:ext>
                </a:extLst>
              </p:cNvPr>
              <p:cNvSpPr/>
              <p:nvPr/>
            </p:nvSpPr>
            <p:spPr>
              <a:xfrm>
                <a:off x="0" y="4899135"/>
                <a:ext cx="5505738" cy="7650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số: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𝟒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𝑨𝑩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𝑨𝑪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𝑩𝑪</m:t>
                        </m:r>
                      </m:den>
                    </m:f>
                    <m:r>
                      <a:rPr lang="nl-NL" sz="2800" b="1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𝟏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𝟎𝟎𝟎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 </m:t>
                        </m:r>
                        <m:r>
                          <a:rPr lang="nl-NL" sz="2800" b="1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𝟎𝟎𝟎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4817BC4-D777-4A55-A3EF-90B236DD84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99135"/>
                <a:ext cx="5505738" cy="765018"/>
              </a:xfrm>
              <a:prstGeom prst="rect">
                <a:avLst/>
              </a:prstGeom>
              <a:blipFill>
                <a:blip r:embed="rId6"/>
                <a:stretch>
                  <a:fillRect b="-96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9C919B70-FC78-44BA-846B-07CBBE7FB047}"/>
              </a:ext>
            </a:extLst>
          </p:cNvPr>
          <p:cNvSpPr/>
          <p:nvPr/>
        </p:nvSpPr>
        <p:spPr>
          <a:xfrm>
            <a:off x="6561223" y="3487680"/>
            <a:ext cx="6096000" cy="14452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=&gt;AB =4 000 000 cm = 4km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 AC= 6 000 000cm = 6km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</a:t>
            </a:r>
            <a:r>
              <a:rPr lang="vi-VN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  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BC= 5 000 000cm = 5km</a:t>
            </a:r>
            <a:endParaRPr lang="vi-VN" sz="2800">
              <a:solidFill>
                <a:srgbClr val="0000CC"/>
              </a:solidFill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051CF8-0A68-4455-B3D5-640EE839D07D}"/>
              </a:ext>
            </a:extLst>
          </p:cNvPr>
          <p:cNvCxnSpPr/>
          <p:nvPr/>
        </p:nvCxnSpPr>
        <p:spPr>
          <a:xfrm>
            <a:off x="6617368" y="3561347"/>
            <a:ext cx="0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344558" y="636105"/>
            <a:ext cx="115028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54, độ rộng của khúc song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ược tính bằng khoảng cách giữa hai vị trí C, D. Giả sử chọn được các vị trí A,B,E sao cho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ABE </a:t>
            </a:r>
            <a:r>
              <a:rPr lang="en-US" sz="2800">
                <a:latin typeface="SimHei" panose="02010609060101010101" pitchFamily="49" charset="-122"/>
                <a:ea typeface="SimHei" panose="02010609060101010101" pitchFamily="49" charset="-122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ACD và đo được AB =20m, AC =50m, BE= 8m. Tính độ rộng của khúc sông đó.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517839" y="2005133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4F0AB-8A6E-4E21-BAC4-F5A1FCAE1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880" t="17510" r="52065" b="43948"/>
          <a:stretch/>
        </p:blipFill>
        <p:spPr>
          <a:xfrm>
            <a:off x="7918174" y="1987825"/>
            <a:ext cx="4273826" cy="266368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4027BEF-5BEF-465E-A36F-0264C313EACF}"/>
              </a:ext>
            </a:extLst>
          </p:cNvPr>
          <p:cNvSpPr/>
          <p:nvPr/>
        </p:nvSpPr>
        <p:spPr>
          <a:xfrm>
            <a:off x="221273" y="2499082"/>
            <a:ext cx="3302507" cy="5209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Vì 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ABE </a:t>
            </a:r>
            <a:r>
              <a:rPr lang="nl-NL" sz="2800" b="1">
                <a:solidFill>
                  <a:srgbClr val="0000CC"/>
                </a:solidFill>
                <a:latin typeface="Cambria Math" panose="02040503050406030204" pitchFamily="18" charset="0"/>
                <a:ea typeface="Arial" panose="020B0604020202020204" pitchFamily="34" charset="0"/>
                <a:cs typeface="Cambria Math" panose="02040503050406030204" pitchFamily="18" charset="0"/>
              </a:rPr>
              <a:t>∽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ACD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2C4710-DB82-456F-B536-7E46619FF026}"/>
                  </a:ext>
                </a:extLst>
              </p:cNvPr>
              <p:cNvSpPr/>
              <p:nvPr/>
            </p:nvSpPr>
            <p:spPr>
              <a:xfrm>
                <a:off x="252088" y="3099304"/>
                <a:ext cx="2829172" cy="7498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𝐴𝐵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𝐴𝐶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𝐵𝐸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𝐶𝐷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𝐴𝐸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𝐴𝐷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492C4710-DB82-456F-B536-7E46619FF0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8" y="3099304"/>
                <a:ext cx="2829172" cy="749885"/>
              </a:xfrm>
              <a:prstGeom prst="rect">
                <a:avLst/>
              </a:prstGeom>
              <a:blipFill>
                <a:blip r:embed="rId4"/>
                <a:stretch>
                  <a:fillRect b="-89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EDEFEE-3A97-4CEB-AA0C-9197B9EFD993}"/>
                  </a:ext>
                </a:extLst>
              </p:cNvPr>
              <p:cNvSpPr/>
              <p:nvPr/>
            </p:nvSpPr>
            <p:spPr>
              <a:xfrm>
                <a:off x="330628" y="3942316"/>
                <a:ext cx="2958630" cy="7472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22250">
                  <a:lnSpc>
                    <a:spcPct val="107000"/>
                  </a:lnSpc>
                  <a:spcAft>
                    <a:spcPts val="0"/>
                  </a:spcAft>
                </a:pPr>
                <a:r>
                  <a:rPr lang="nl-NL" sz="2800">
                    <a:solidFill>
                      <a:srgbClr val="0000CC"/>
                    </a:solidFill>
                    <a:latin typeface="Times New Roman" panose="02020603050405020304" pitchFamily="18" charset="0"/>
                    <a:ea typeface="Arial" panose="020B0604020202020204" pitchFamily="34" charset="0"/>
                  </a:rPr>
                  <a:t>Thay số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20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50</m:t>
                        </m:r>
                      </m:den>
                    </m:f>
                    <m:r>
                      <a:rPr lang="nl-NL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8</m:t>
                        </m:r>
                      </m:num>
                      <m:den>
                        <m:r>
                          <a:rPr lang="nl-NL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</a:rPr>
                          <m:t>𝐶𝐷</m:t>
                        </m:r>
                      </m:den>
                    </m:f>
                  </m:oMath>
                </a14:m>
                <a:endParaRPr lang="vi-VN" sz="2800">
                  <a:solidFill>
                    <a:srgbClr val="0000CC"/>
                  </a:solidFill>
                  <a:latin typeface="Times New Roman" panose="02020603050405020304" pitchFamily="18" charset="0"/>
                  <a:ea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1EDEFEE-3A97-4CEB-AA0C-9197B9EFD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28" y="3942316"/>
                <a:ext cx="2958630" cy="747256"/>
              </a:xfrm>
              <a:prstGeom prst="rect">
                <a:avLst/>
              </a:prstGeom>
              <a:blipFill>
                <a:blip r:embed="rId5"/>
                <a:stretch>
                  <a:fillRect b="-98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>
            <a:extLst>
              <a:ext uri="{FF2B5EF4-FFF2-40B4-BE49-F238E27FC236}">
                <a16:creationId xmlns:a16="http://schemas.microsoft.com/office/drawing/2014/main" id="{3620038A-E9C3-4172-A0CF-A7E73386BD8B}"/>
              </a:ext>
            </a:extLst>
          </p:cNvPr>
          <p:cNvSpPr/>
          <p:nvPr/>
        </p:nvSpPr>
        <p:spPr>
          <a:xfrm>
            <a:off x="607597" y="4784376"/>
            <a:ext cx="20313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CD= 20 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2179199-BDD5-4C2F-ABAC-87AF64AC59C1}"/>
              </a:ext>
            </a:extLst>
          </p:cNvPr>
          <p:cNvSpPr/>
          <p:nvPr/>
        </p:nvSpPr>
        <p:spPr>
          <a:xfrm>
            <a:off x="465581" y="5386244"/>
            <a:ext cx="5235729" cy="52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2250">
              <a:lnSpc>
                <a:spcPct val="107000"/>
              </a:lnSpc>
              <a:spcAft>
                <a:spcPts val="800"/>
              </a:spcAft>
            </a:pPr>
            <a:r>
              <a:rPr lang="nl-NL" sz="2800" b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Vậy :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Độ rộng khúc sông là 20m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79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165656" y="636105"/>
            <a:ext cx="1184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ABC (Hình 55), các điểm M, N thuộc cạnh AB thỏa mãn AM=MN= NB, các điểm P, Q thuộc cạnh AC thỏa mãn AP = PQ= QC. 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AMP đồng dạng với những tam giác nào?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58205" y="204489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EE4F0AB-8A6E-4E21-BAC4-F5A1FCAE18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6196" t="22607" r="8859" b="41718"/>
          <a:stretch/>
        </p:blipFill>
        <p:spPr>
          <a:xfrm>
            <a:off x="8269357" y="1310276"/>
            <a:ext cx="3776869" cy="27647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6A3E282-FE58-4FFB-B11F-3CE62518CF35}"/>
              </a:ext>
            </a:extLst>
          </p:cNvPr>
          <p:cNvSpPr/>
          <p:nvPr/>
        </p:nvSpPr>
        <p:spPr>
          <a:xfrm>
            <a:off x="646063" y="2620391"/>
            <a:ext cx="4202882" cy="5178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AMP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Arial" panose="020B0604020202020204" pitchFamily="34" charset="0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ANQ </a:t>
            </a:r>
            <a:r>
              <a:rPr lang="en-US" sz="2800">
                <a:solidFill>
                  <a:srgbClr val="0000CC"/>
                </a:solidFill>
                <a:latin typeface="SimHei" panose="02010609060101010101" pitchFamily="49" charset="-122"/>
                <a:ea typeface="Arial" panose="020B0604020202020204" pitchFamily="34" charset="0"/>
              </a:rPr>
              <a:t>∽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  <a:sym typeface="Symbol" panose="05050102010706020507" pitchFamily="18" charset="2"/>
              </a:rPr>
              <a:t></a:t>
            </a:r>
            <a:r>
              <a:rPr lang="nl-NL" sz="28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ABC</a:t>
            </a:r>
            <a:endParaRPr lang="vi-VN" sz="280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343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EF0BED-E24E-419E-A398-29EF128E9735}"/>
              </a:ext>
            </a:extLst>
          </p:cNvPr>
          <p:cNvSpPr txBox="1"/>
          <p:nvPr/>
        </p:nvSpPr>
        <p:spPr>
          <a:xfrm>
            <a:off x="5208105" y="59637"/>
            <a:ext cx="1828800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6</a:t>
            </a:r>
            <a:endParaRPr lang="vi-VN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B03B08-ABC0-42DD-96FF-E45539716650}"/>
              </a:ext>
            </a:extLst>
          </p:cNvPr>
          <p:cNvSpPr txBox="1"/>
          <p:nvPr/>
        </p:nvSpPr>
        <p:spPr>
          <a:xfrm>
            <a:off x="165656" y="636105"/>
            <a:ext cx="118474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hình bình hành ABCD. Một 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ường thẳng đi qua D lần lượt cắt đoạn thẳng BC và tia AB tại M và N sao cho điểm M nằm giữa hai điểm B và C. Chứng minh</a:t>
            </a:r>
          </a:p>
          <a:p>
            <a:pPr algn="just"/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a)NBM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NAD            b) NBM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DCM              c) DCM </a:t>
            </a:r>
            <a:r>
              <a:rPr lang="en-US" sz="2800" b="1">
                <a:latin typeface="SimHei" panose="02010609060101010101" pitchFamily="49" charset="-122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∽</a:t>
            </a:r>
            <a:r>
              <a:rPr lang="vi-VN" sz="2800"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NAD 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8339DB-4142-44C9-90F7-42E59326E1FC}"/>
              </a:ext>
            </a:extLst>
          </p:cNvPr>
          <p:cNvSpPr txBox="1"/>
          <p:nvPr/>
        </p:nvSpPr>
        <p:spPr>
          <a:xfrm>
            <a:off x="5458205" y="2044890"/>
            <a:ext cx="10587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1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AE81973-896E-44B7-91F4-2DCF8C4E4028}"/>
              </a:ext>
            </a:extLst>
          </p:cNvPr>
          <p:cNvGrpSpPr/>
          <p:nvPr/>
        </p:nvGrpSpPr>
        <p:grpSpPr>
          <a:xfrm>
            <a:off x="8821153" y="2395621"/>
            <a:ext cx="2971800" cy="1778000"/>
            <a:chOff x="0" y="0"/>
            <a:chExt cx="2971800" cy="1778000"/>
          </a:xfrm>
        </p:grpSpPr>
        <p:sp>
          <p:nvSpPr>
            <p:cNvPr id="7" name="Parallelogram 6">
              <a:extLst>
                <a:ext uri="{FF2B5EF4-FFF2-40B4-BE49-F238E27FC236}">
                  <a16:creationId xmlns:a16="http://schemas.microsoft.com/office/drawing/2014/main" id="{021ED323-B04C-4B1E-B627-0C3A8A6AC22A}"/>
                </a:ext>
              </a:extLst>
            </p:cNvPr>
            <p:cNvSpPr/>
            <p:nvPr/>
          </p:nvSpPr>
          <p:spPr>
            <a:xfrm>
              <a:off x="196850" y="355600"/>
              <a:ext cx="1936750" cy="1041400"/>
            </a:xfrm>
            <a:prstGeom prst="parallelogram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vi-VN"/>
            </a:p>
          </p:txBody>
        </p:sp>
        <p:sp>
          <p:nvSpPr>
            <p:cNvPr id="8" name="Text Box 72">
              <a:extLst>
                <a:ext uri="{FF2B5EF4-FFF2-40B4-BE49-F238E27FC236}">
                  <a16:creationId xmlns:a16="http://schemas.microsoft.com/office/drawing/2014/main" id="{0719371A-6DD1-4253-854D-C2867FB92A58}"/>
                </a:ext>
              </a:extLst>
            </p:cNvPr>
            <p:cNvSpPr txBox="1"/>
            <p:nvPr/>
          </p:nvSpPr>
          <p:spPr>
            <a:xfrm>
              <a:off x="266700" y="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A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9" name="Text Box 73">
              <a:extLst>
                <a:ext uri="{FF2B5EF4-FFF2-40B4-BE49-F238E27FC236}">
                  <a16:creationId xmlns:a16="http://schemas.microsoft.com/office/drawing/2014/main" id="{461C8DAE-FEF7-4578-BC6D-67FAD783817C}"/>
                </a:ext>
              </a:extLst>
            </p:cNvPr>
            <p:cNvSpPr txBox="1"/>
            <p:nvPr/>
          </p:nvSpPr>
          <p:spPr>
            <a:xfrm>
              <a:off x="1981200" y="508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B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0" name="Text Box 74">
              <a:extLst>
                <a:ext uri="{FF2B5EF4-FFF2-40B4-BE49-F238E27FC236}">
                  <a16:creationId xmlns:a16="http://schemas.microsoft.com/office/drawing/2014/main" id="{A39B4007-0CC7-430F-ADFB-061840691C3D}"/>
                </a:ext>
              </a:extLst>
            </p:cNvPr>
            <p:cNvSpPr txBox="1"/>
            <p:nvPr/>
          </p:nvSpPr>
          <p:spPr>
            <a:xfrm>
              <a:off x="1701800" y="14224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C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1" name="Text Box 75">
              <a:extLst>
                <a:ext uri="{FF2B5EF4-FFF2-40B4-BE49-F238E27FC236}">
                  <a16:creationId xmlns:a16="http://schemas.microsoft.com/office/drawing/2014/main" id="{2A5AFEFA-6E15-456E-8D44-97B457431338}"/>
                </a:ext>
              </a:extLst>
            </p:cNvPr>
            <p:cNvSpPr txBox="1"/>
            <p:nvPr/>
          </p:nvSpPr>
          <p:spPr>
            <a:xfrm>
              <a:off x="0" y="14224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D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4D6A413-7E35-4739-B2F3-CDE731CE47F5}"/>
                </a:ext>
              </a:extLst>
            </p:cNvPr>
            <p:cNvCxnSpPr/>
            <p:nvPr/>
          </p:nvCxnSpPr>
          <p:spPr>
            <a:xfrm flipV="1">
              <a:off x="203200" y="292100"/>
              <a:ext cx="2609850" cy="11049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 Box 78">
              <a:extLst>
                <a:ext uri="{FF2B5EF4-FFF2-40B4-BE49-F238E27FC236}">
                  <a16:creationId xmlns:a16="http://schemas.microsoft.com/office/drawing/2014/main" id="{92B78461-FF1B-443B-AFB9-16BB9972F7BA}"/>
                </a:ext>
              </a:extLst>
            </p:cNvPr>
            <p:cNvSpPr txBox="1"/>
            <p:nvPr/>
          </p:nvSpPr>
          <p:spPr>
            <a:xfrm>
              <a:off x="2476500" y="1270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N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  <p:sp>
          <p:nvSpPr>
            <p:cNvPr id="14" name="Text Box 79">
              <a:extLst>
                <a:ext uri="{FF2B5EF4-FFF2-40B4-BE49-F238E27FC236}">
                  <a16:creationId xmlns:a16="http://schemas.microsoft.com/office/drawing/2014/main" id="{15F8A9CD-2E7C-44D6-AC95-11F2250EFDBD}"/>
                </a:ext>
              </a:extLst>
            </p:cNvPr>
            <p:cNvSpPr txBox="1"/>
            <p:nvPr/>
          </p:nvSpPr>
          <p:spPr>
            <a:xfrm>
              <a:off x="2032000" y="558800"/>
              <a:ext cx="495300" cy="35560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400">
                  <a:effectLst/>
                  <a:latin typeface="Times New Roman" panose="02020603050405020304" pitchFamily="18" charset="0"/>
                  <a:ea typeface="Arial" panose="020B0604020202020204" pitchFamily="34" charset="0"/>
                </a:rPr>
                <a:t>M</a:t>
              </a:r>
              <a:endParaRPr lang="vi-VN" sz="1400">
                <a:effectLst/>
                <a:latin typeface="Times New Roman" panose="02020603050405020304" pitchFamily="18" charset="0"/>
                <a:ea typeface="Arial" panose="020B0604020202020204" pitchFamily="34" charset="0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CBC2E96-1B7E-4337-A4E1-6EFA5FD45C22}"/>
              </a:ext>
            </a:extLst>
          </p:cNvPr>
          <p:cNvSpPr/>
          <p:nvPr/>
        </p:nvSpPr>
        <p:spPr>
          <a:xfrm>
            <a:off x="348907" y="2570565"/>
            <a:ext cx="69509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lphaLcParenR"/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Xét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ADN có BM //AD (t/c hình bình hành)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924DF88-693C-4D8F-B0E7-1C0623C6E964}"/>
              </a:ext>
            </a:extLst>
          </p:cNvPr>
          <p:cNvSpPr/>
          <p:nvPr/>
        </p:nvSpPr>
        <p:spPr>
          <a:xfrm>
            <a:off x="609037" y="3124018"/>
            <a:ext cx="59922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NAD (Hệ quả của Thales)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1812387-1224-45FC-A897-E5CDCC070FDE}"/>
              </a:ext>
            </a:extLst>
          </p:cNvPr>
          <p:cNvSpPr/>
          <p:nvPr/>
        </p:nvSpPr>
        <p:spPr>
          <a:xfrm>
            <a:off x="276718" y="3725597"/>
            <a:ext cx="68836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b)Xét </a:t>
            </a: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DCM có BN //CD (t/c hình bình hành)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76939E-1BD0-45E8-ACD4-7A248121E17B}"/>
              </a:ext>
            </a:extLst>
          </p:cNvPr>
          <p:cNvSpPr/>
          <p:nvPr/>
        </p:nvSpPr>
        <p:spPr>
          <a:xfrm>
            <a:off x="536848" y="4279050"/>
            <a:ext cx="6030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DCM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NBM (Hệ quả của Thales)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4DBE1ED-5EF5-42A3-BA76-AB081DA6853F}"/>
              </a:ext>
            </a:extLst>
          </p:cNvPr>
          <p:cNvSpPr/>
          <p:nvPr/>
        </p:nvSpPr>
        <p:spPr>
          <a:xfrm>
            <a:off x="421097" y="4904691"/>
            <a:ext cx="3368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c) Từ câu a và b ta có:</a:t>
            </a:r>
            <a:endParaRPr lang="vi-VN" sz="2800"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3B954B-5202-40F0-B284-0813C3430594}"/>
              </a:ext>
            </a:extLst>
          </p:cNvPr>
          <p:cNvSpPr/>
          <p:nvPr/>
        </p:nvSpPr>
        <p:spPr>
          <a:xfrm>
            <a:off x="681227" y="5458144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00000"/>
              </a:buClr>
              <a:buFont typeface="Wingdings" panose="05000000000000000000" pitchFamily="2" charset="2"/>
              <a:buChar char=""/>
            </a:pP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DCM </a:t>
            </a:r>
            <a:r>
              <a:rPr lang="nl-NL" sz="2800">
                <a:latin typeface="Cambria Math" panose="02040503050406030204" pitchFamily="18" charset="0"/>
                <a:ea typeface="SimHei" panose="02010609060101010101" pitchFamily="49" charset="-122"/>
                <a:cs typeface="Cambria Math" panose="02040503050406030204" pitchFamily="18" charset="0"/>
              </a:rPr>
              <a:t>∽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nl-NL" sz="280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NAD </a:t>
            </a:r>
            <a:endParaRPr lang="vi-VN" sz="2800">
              <a:latin typeface=".VnTime" panose="020B7200000000000000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03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7" grpId="0"/>
      <p:bldP spid="18" grpId="0"/>
      <p:bldP spid="19" grpId="0"/>
      <p:bldP spid="20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FC5E90-B890-4915-95E0-0BECC9376577}"/>
              </a:ext>
            </a:extLst>
          </p:cNvPr>
          <p:cNvSpPr/>
          <p:nvPr/>
        </p:nvSpPr>
        <p:spPr>
          <a:xfrm>
            <a:off x="2369697" y="3137155"/>
            <a:ext cx="7876674" cy="3697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 nhớ kiến thức trong bài.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Hoàn thành các bài tập trong SBT.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 bị bài mới: "Bài 6: Tr</a:t>
            </a:r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ờng hợp đồng dạng thứ nhất của tam giác</a:t>
            </a:r>
            <a:r>
              <a:rPr lang="pt-BR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".</a:t>
            </a:r>
            <a:endParaRPr lang="vi-VN" sz="3200" b="1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pt-BR" sz="32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sz="3200" b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DA131CB-7695-4FDA-911F-8619EB3E310E}"/>
              </a:ext>
            </a:extLst>
          </p:cNvPr>
          <p:cNvSpPr/>
          <p:nvPr/>
        </p:nvSpPr>
        <p:spPr>
          <a:xfrm>
            <a:off x="3855542" y="2586455"/>
            <a:ext cx="4967707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  <a:spcAft>
                <a:spcPts val="800"/>
              </a:spcAft>
            </a:pPr>
            <a:r>
              <a:rPr lang="fr-FR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HƯỚNG DẪN VỀ NHÀ</a:t>
            </a:r>
            <a:endParaRPr lang="vi-VN" sz="360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17077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grpSp>
        <p:nvGrpSpPr>
          <p:cNvPr id="1030" name="Group 1029">
            <a:extLst>
              <a:ext uri="{FF2B5EF4-FFF2-40B4-BE49-F238E27FC236}">
                <a16:creationId xmlns:a16="http://schemas.microsoft.com/office/drawing/2014/main" id="{6295DD3C-CA5A-7524-FA25-03B88E159172}"/>
              </a:ext>
            </a:extLst>
          </p:cNvPr>
          <p:cNvGrpSpPr/>
          <p:nvPr/>
        </p:nvGrpSpPr>
        <p:grpSpPr>
          <a:xfrm>
            <a:off x="5301689" y="5291232"/>
            <a:ext cx="6031415" cy="748251"/>
            <a:chOff x="5301689" y="5291232"/>
            <a:chExt cx="6031415" cy="748251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9B9286F-0FA7-9843-3EA0-D8DAFBDA7B15}"/>
                </a:ext>
              </a:extLst>
            </p:cNvPr>
            <p:cNvGrpSpPr/>
            <p:nvPr/>
          </p:nvGrpSpPr>
          <p:grpSpPr>
            <a:xfrm>
              <a:off x="5301689" y="5291232"/>
              <a:ext cx="6031415" cy="748251"/>
              <a:chOff x="5343525" y="771525"/>
              <a:chExt cx="5048250" cy="748251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D94B79F1-BA60-3A33-E14B-73134E1AEEF9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9BFCA82-6586-5CFE-7F81-DDF5DD8F262F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04</a:t>
                </a:r>
              </a:p>
            </p:txBody>
          </p:sp>
        </p:grp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78579E7-4B15-434E-455B-06F8BB36004F}"/>
                </a:ext>
              </a:extLst>
            </p:cNvPr>
            <p:cNvSpPr txBox="1"/>
            <p:nvPr/>
          </p:nvSpPr>
          <p:spPr>
            <a:xfrm>
              <a:off x="6520890" y="5405532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TỰ LUẬN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Arc 1024">
            <a:extLst>
              <a:ext uri="{FF2B5EF4-FFF2-40B4-BE49-F238E27FC236}">
                <a16:creationId xmlns:a16="http://schemas.microsoft.com/office/drawing/2014/main" id="{4DB27211-50BE-256D-BD4C-6F6A75F6E575}"/>
              </a:ext>
            </a:extLst>
          </p:cNvPr>
          <p:cNvSpPr/>
          <p:nvPr/>
        </p:nvSpPr>
        <p:spPr>
          <a:xfrm rot="1111099">
            <a:off x="3325095" y="4117533"/>
            <a:ext cx="2766132" cy="149454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23B82D-45DD-458F-A7E3-33B4E021FA76}"/>
              </a:ext>
            </a:extLst>
          </p:cNvPr>
          <p:cNvSpPr txBox="1"/>
          <p:nvPr/>
        </p:nvSpPr>
        <p:spPr>
          <a:xfrm>
            <a:off x="2519531" y="1933753"/>
            <a:ext cx="7112000" cy="4238171"/>
          </a:xfrm>
          <a:prstGeom prst="rect">
            <a:avLst/>
          </a:prstGeom>
          <a:noFill/>
        </p:spPr>
        <p:txBody>
          <a:bodyPr spcFirstLastPara="1" wrap="square" numCol="1" rtlCol="0">
            <a:prstTxWarp prst="textArchUp">
              <a:avLst/>
            </a:prstTxWarp>
            <a:spAutoFit/>
          </a:bodyPr>
          <a:lstStyle>
            <a:defPPr>
              <a:defRPr lang="vi-V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TIẾT 115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- </a:t>
            </a:r>
            <a:r>
              <a:rPr lang="vi-V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§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</a:t>
            </a:r>
          </a:p>
          <a:p>
            <a:pPr algn="ctr"/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TAM GIÁC ĐỒNG DẠNG</a:t>
            </a:r>
          </a:p>
          <a:p>
            <a:pPr algn="ctr"/>
            <a:endParaRPr lang="vi-VN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3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75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/>
      <p:bldP spid="31" grpId="0" animBg="1"/>
      <p:bldP spid="1024" grpId="0" animBg="1"/>
      <p:bldP spid="1025" grpId="0" animBg="1"/>
      <p:bldP spid="10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6000">
              <a:schemeClr val="accent1">
                <a:lumMod val="45000"/>
                <a:lumOff val="55000"/>
              </a:schemeClr>
            </a:gs>
            <a:gs pos="55060">
              <a:schemeClr val="accent5">
                <a:lumMod val="20000"/>
                <a:lumOff val="80000"/>
              </a:schemeClr>
            </a:gs>
            <a:gs pos="30000">
              <a:schemeClr val="accent5">
                <a:lumMod val="60000"/>
                <a:lumOff val="40000"/>
              </a:schemeClr>
            </a:gs>
            <a:gs pos="97248">
              <a:schemeClr val="accent5">
                <a:lumMod val="60000"/>
                <a:lumOff val="40000"/>
              </a:schemeClr>
            </a:gs>
            <a:gs pos="8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rc 2">
            <a:extLst>
              <a:ext uri="{FF2B5EF4-FFF2-40B4-BE49-F238E27FC236}">
                <a16:creationId xmlns:a16="http://schemas.microsoft.com/office/drawing/2014/main" id="{AF7826AD-B5CB-6395-0B50-169D531ED71A}"/>
              </a:ext>
            </a:extLst>
          </p:cNvPr>
          <p:cNvSpPr/>
          <p:nvPr/>
        </p:nvSpPr>
        <p:spPr>
          <a:xfrm>
            <a:off x="1030435" y="2329673"/>
            <a:ext cx="2649894" cy="2649894"/>
          </a:xfrm>
          <a:prstGeom prst="arc">
            <a:avLst>
              <a:gd name="adj1" fmla="val 4271975"/>
              <a:gd name="adj2" fmla="val 242183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C7BDCD49-D3A9-1268-9B37-069AD4392828}"/>
              </a:ext>
            </a:extLst>
          </p:cNvPr>
          <p:cNvSpPr/>
          <p:nvPr/>
        </p:nvSpPr>
        <p:spPr>
          <a:xfrm>
            <a:off x="890476" y="2189714"/>
            <a:ext cx="2929812" cy="2929812"/>
          </a:xfrm>
          <a:prstGeom prst="arc">
            <a:avLst>
              <a:gd name="adj1" fmla="val 4263283"/>
              <a:gd name="adj2" fmla="val 1179078"/>
            </a:avLst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39CBBE7A-7D92-CC66-914C-66B989DFB522}"/>
              </a:ext>
            </a:extLst>
          </p:cNvPr>
          <p:cNvSpPr/>
          <p:nvPr/>
        </p:nvSpPr>
        <p:spPr>
          <a:xfrm>
            <a:off x="776808" y="2076046"/>
            <a:ext cx="3157147" cy="3157147"/>
          </a:xfrm>
          <a:prstGeom prst="arc">
            <a:avLst>
              <a:gd name="adj1" fmla="val 4265727"/>
              <a:gd name="adj2" fmla="val 23599"/>
            </a:avLst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c 5">
            <a:extLst>
              <a:ext uri="{FF2B5EF4-FFF2-40B4-BE49-F238E27FC236}">
                <a16:creationId xmlns:a16="http://schemas.microsoft.com/office/drawing/2014/main" id="{B7EAD6C1-7413-7D81-642F-396BC7F18D18}"/>
              </a:ext>
            </a:extLst>
          </p:cNvPr>
          <p:cNvSpPr/>
          <p:nvPr/>
        </p:nvSpPr>
        <p:spPr>
          <a:xfrm>
            <a:off x="634515" y="1933753"/>
            <a:ext cx="3441731" cy="3441731"/>
          </a:xfrm>
          <a:prstGeom prst="arc">
            <a:avLst>
              <a:gd name="adj1" fmla="val 4265727"/>
              <a:gd name="adj2" fmla="val 20076404"/>
            </a:avLst>
          </a:prstGeom>
          <a:ln w="5715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5E0527-48A7-F0FA-BED3-E64FF453ACBA}"/>
              </a:ext>
            </a:extLst>
          </p:cNvPr>
          <p:cNvSpPr txBox="1"/>
          <p:nvPr/>
        </p:nvSpPr>
        <p:spPr>
          <a:xfrm>
            <a:off x="1074205" y="2750885"/>
            <a:ext cx="25466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§5.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TAM GIÁC </a:t>
            </a:r>
          </a:p>
          <a:p>
            <a:pPr algn="ctr"/>
            <a:r>
              <a:rPr 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ĐỒNG DẠNG</a:t>
            </a:r>
          </a:p>
        </p:txBody>
      </p: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AB435479-A8E0-9828-CC3A-5923DE35A512}"/>
              </a:ext>
            </a:extLst>
          </p:cNvPr>
          <p:cNvGrpSpPr/>
          <p:nvPr/>
        </p:nvGrpSpPr>
        <p:grpSpPr>
          <a:xfrm>
            <a:off x="5301689" y="1971081"/>
            <a:ext cx="6031415" cy="748251"/>
            <a:chOff x="5301689" y="1971081"/>
            <a:chExt cx="6031415" cy="7482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5EFE37-4C16-5110-0C06-12DEDD41BD31}"/>
                </a:ext>
              </a:extLst>
            </p:cNvPr>
            <p:cNvGrpSpPr/>
            <p:nvPr/>
          </p:nvGrpSpPr>
          <p:grpSpPr>
            <a:xfrm>
              <a:off x="5301689" y="1971081"/>
              <a:ext cx="6031415" cy="748251"/>
              <a:chOff x="5343525" y="771525"/>
              <a:chExt cx="5048250" cy="748251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F7A2DE0B-6192-EA14-FD78-F83C9C60673F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BF9000"/>
              </a:solidFill>
              <a:ln>
                <a:solidFill>
                  <a:srgbClr val="BF9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982B88A-3AE4-A901-0C0E-9E4372086140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01</a:t>
                </a: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B7CBD2-B080-26A5-3943-48A946B0DFBB}"/>
                </a:ext>
              </a:extLst>
            </p:cNvPr>
            <p:cNvSpPr txBox="1"/>
            <p:nvPr/>
          </p:nvSpPr>
          <p:spPr>
            <a:xfrm>
              <a:off x="6520890" y="2085381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I. ĐỊNH NGHĨA</a:t>
              </a:r>
            </a:p>
          </p:txBody>
        </p:sp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828E767F-7814-257C-6338-AC05D5AF7134}"/>
              </a:ext>
            </a:extLst>
          </p:cNvPr>
          <p:cNvGrpSpPr/>
          <p:nvPr/>
        </p:nvGrpSpPr>
        <p:grpSpPr>
          <a:xfrm>
            <a:off x="5301689" y="3077798"/>
            <a:ext cx="6031415" cy="748251"/>
            <a:chOff x="5301689" y="3077798"/>
            <a:chExt cx="6031415" cy="74825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78A6364-1B6C-3C20-80C9-AFD3FB4AB746}"/>
                </a:ext>
              </a:extLst>
            </p:cNvPr>
            <p:cNvGrpSpPr/>
            <p:nvPr/>
          </p:nvGrpSpPr>
          <p:grpSpPr>
            <a:xfrm>
              <a:off x="5301689" y="3077798"/>
              <a:ext cx="6031415" cy="748251"/>
              <a:chOff x="5343525" y="771525"/>
              <a:chExt cx="5048250" cy="748251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85193A-DE3B-B55E-C835-C31A0FC85013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548235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0C13DF1-E6F9-0DF6-E789-1C9144B21CA6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02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AABC167-0885-988F-C1DB-642EDA2AE8F0}"/>
                </a:ext>
              </a:extLst>
            </p:cNvPr>
            <p:cNvSpPr txBox="1"/>
            <p:nvPr/>
          </p:nvSpPr>
          <p:spPr>
            <a:xfrm>
              <a:off x="6520890" y="3192098"/>
              <a:ext cx="36480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II. TÍNH CHẤT</a:t>
              </a:r>
            </a:p>
          </p:txBody>
        </p:sp>
      </p:grpSp>
      <p:grpSp>
        <p:nvGrpSpPr>
          <p:cNvPr id="1031" name="Group 1030">
            <a:extLst>
              <a:ext uri="{FF2B5EF4-FFF2-40B4-BE49-F238E27FC236}">
                <a16:creationId xmlns:a16="http://schemas.microsoft.com/office/drawing/2014/main" id="{BFD155E7-EFB7-5A06-5057-05B4F98FEE49}"/>
              </a:ext>
            </a:extLst>
          </p:cNvPr>
          <p:cNvGrpSpPr/>
          <p:nvPr/>
        </p:nvGrpSpPr>
        <p:grpSpPr>
          <a:xfrm>
            <a:off x="5301689" y="4184515"/>
            <a:ext cx="6031415" cy="748251"/>
            <a:chOff x="5301689" y="4184515"/>
            <a:chExt cx="6031415" cy="748251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5D1FE84-E6F9-C318-70B3-4BF1862CFBC9}"/>
                </a:ext>
              </a:extLst>
            </p:cNvPr>
            <p:cNvGrpSpPr/>
            <p:nvPr/>
          </p:nvGrpSpPr>
          <p:grpSpPr>
            <a:xfrm>
              <a:off x="5301689" y="4184515"/>
              <a:ext cx="6031415" cy="748251"/>
              <a:chOff x="5343525" y="771525"/>
              <a:chExt cx="5048250" cy="748251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D9587B0-7150-C9D1-6768-5049644B9F74}"/>
                  </a:ext>
                </a:extLst>
              </p:cNvPr>
              <p:cNvSpPr/>
              <p:nvPr/>
            </p:nvSpPr>
            <p:spPr>
              <a:xfrm>
                <a:off x="5343525" y="771525"/>
                <a:ext cx="5048250" cy="748251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0D133F0-2E9C-4CD8-A412-5CC1FFABF4B9}"/>
                  </a:ext>
                </a:extLst>
              </p:cNvPr>
              <p:cNvSpPr txBox="1"/>
              <p:nvPr/>
            </p:nvSpPr>
            <p:spPr>
              <a:xfrm>
                <a:off x="5343525" y="882840"/>
                <a:ext cx="6477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>
                    <a:solidFill>
                      <a:schemeClr val="bg1"/>
                    </a:solidFill>
                    <a:latin typeface=".VnArabiaH" panose="020B7200000000000000" pitchFamily="34" charset="0"/>
                  </a:rPr>
                  <a:t>03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D4C8EA0-FB92-053D-BAFD-9F9565985C29}"/>
                </a:ext>
              </a:extLst>
            </p:cNvPr>
            <p:cNvSpPr txBox="1"/>
            <p:nvPr/>
          </p:nvSpPr>
          <p:spPr>
            <a:xfrm>
              <a:off x="6520890" y="4298815"/>
              <a:ext cx="44162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TẬP TRẮC NGHIỆM</a:t>
              </a:r>
            </a:p>
          </p:txBody>
        </p:sp>
      </p:grpSp>
      <p:sp>
        <p:nvSpPr>
          <p:cNvPr id="31" name="Arc 30">
            <a:extLst>
              <a:ext uri="{FF2B5EF4-FFF2-40B4-BE49-F238E27FC236}">
                <a16:creationId xmlns:a16="http://schemas.microsoft.com/office/drawing/2014/main" id="{3C7F5ABF-7689-CB72-F19B-6145AA2FBC2B}"/>
              </a:ext>
            </a:extLst>
          </p:cNvPr>
          <p:cNvSpPr/>
          <p:nvPr/>
        </p:nvSpPr>
        <p:spPr>
          <a:xfrm>
            <a:off x="3915017" y="2374611"/>
            <a:ext cx="2929813" cy="111620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BF9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Arc 1023">
            <a:extLst>
              <a:ext uri="{FF2B5EF4-FFF2-40B4-BE49-F238E27FC236}">
                <a16:creationId xmlns:a16="http://schemas.microsoft.com/office/drawing/2014/main" id="{73485CF8-783D-B5E6-588D-5520E0C94CAE}"/>
              </a:ext>
            </a:extLst>
          </p:cNvPr>
          <p:cNvSpPr/>
          <p:nvPr/>
        </p:nvSpPr>
        <p:spPr>
          <a:xfrm>
            <a:off x="3939054" y="3367406"/>
            <a:ext cx="2929813" cy="614971"/>
          </a:xfrm>
          <a:prstGeom prst="arc">
            <a:avLst>
              <a:gd name="adj1" fmla="val 10834424"/>
              <a:gd name="adj2" fmla="val 15924406"/>
            </a:avLst>
          </a:prstGeom>
          <a:ln>
            <a:solidFill>
              <a:srgbClr val="5482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Arc 1026">
            <a:extLst>
              <a:ext uri="{FF2B5EF4-FFF2-40B4-BE49-F238E27FC236}">
                <a16:creationId xmlns:a16="http://schemas.microsoft.com/office/drawing/2014/main" id="{3B4AD01E-4E18-F9ED-3782-D02F2DA3AFCF}"/>
              </a:ext>
            </a:extLst>
          </p:cNvPr>
          <p:cNvSpPr/>
          <p:nvPr/>
        </p:nvSpPr>
        <p:spPr>
          <a:xfrm rot="327218">
            <a:off x="3750121" y="3735652"/>
            <a:ext cx="2085627" cy="890361"/>
          </a:xfrm>
          <a:prstGeom prst="arc">
            <a:avLst>
              <a:gd name="adj1" fmla="val 2008346"/>
              <a:gd name="adj2" fmla="val 10674458"/>
            </a:avLst>
          </a:prstGeom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1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0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  <m:t>𝑩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A’B’C’.</a:t>
            </a:r>
          </a:p>
          <a:p>
            <a:pPr algn="ctr"/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phát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</p:spTree>
    <p:extLst>
      <p:ext uri="{BB962C8B-B14F-4D97-AF65-F5344CB8AC3E}">
        <p14:creationId xmlns:p14="http://schemas.microsoft.com/office/powerpoint/2010/main" val="41106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</m:e>
                      </m:acc>
                      <m:r>
                        <m:rPr>
                          <m:nor/>
                        </m:rPr>
                        <a:rPr lang="en-US" sz="2800" b="1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8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acc>
                        <m:accPr>
                          <m:chr m:val="̂"/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AB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A</m:t>
                              </m:r>
                            </m:e>
                            <m:sup>
                              <m:r>
                                <m:rPr>
                                  <m:nor/>
                                </m:rPr>
                                <a:rPr lang="en-US" sz="2800" b="1" i="0" smtClean="0">
                                  <a:latin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AC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A’B’C’.</a:t>
            </a:r>
          </a:p>
          <a:p>
            <a:pPr algn="ctr"/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Hãy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chọn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phát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biểu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sai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  <a:endParaRPr lang="en-US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</p:spTree>
    <p:extLst>
      <p:ext uri="{BB962C8B-B14F-4D97-AF65-F5344CB8AC3E}">
        <p14:creationId xmlns:p14="http://schemas.microsoft.com/office/powerpoint/2010/main" val="11342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681BFFDE-A987-5F4A-D423-D9F3E2C27CD2}"/>
              </a:ext>
            </a:extLst>
          </p:cNvPr>
          <p:cNvSpPr/>
          <p:nvPr/>
        </p:nvSpPr>
        <p:spPr>
          <a:xfrm flipH="1">
            <a:off x="1288294" y="3964321"/>
            <a:ext cx="4067032" cy="107064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k</a:t>
            </a:r>
            <a:r>
              <a:rPr lang="en-US" sz="2800" b="1" baseline="30000"/>
              <a:t>2</a:t>
            </a:r>
            <a:endParaRPr lang="en-US" sz="28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𝒌</m:t>
                              </m:r>
                            </m:e>
                            <m:sup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b="1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k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k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</p:spTree>
    <p:extLst>
      <p:ext uri="{BB962C8B-B14F-4D97-AF65-F5344CB8AC3E}">
        <p14:creationId xmlns:p14="http://schemas.microsoft.com/office/powerpoint/2010/main" val="122422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/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2800" b="1"/>
              </a:p>
            </p:txBody>
          </p:sp>
        </mc:Choice>
        <mc:Fallback xmlns="">
          <p:sp>
            <p:nvSpPr>
              <p:cNvPr id="11" name="Arrow: Pentagon 10">
                <a:extLst>
                  <a:ext uri="{FF2B5EF4-FFF2-40B4-BE49-F238E27FC236}">
                    <a16:creationId xmlns:a16="http://schemas.microsoft.com/office/drawing/2014/main" id="{681BFFDE-A987-5F4A-D423-D9F3E2C27C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88294" y="3964321"/>
                <a:ext cx="4067032" cy="1070643"/>
              </a:xfrm>
              <a:prstGeom prst="homePlate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/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𝟐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D0D85C7F-AEC8-2909-2B94-1C46AC24CC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265546" y="2893324"/>
                <a:ext cx="4067032" cy="1070643"/>
              </a:xfrm>
              <a:prstGeom prst="homePlat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/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rrow: Pentagon 8">
                <a:extLst>
                  <a:ext uri="{FF2B5EF4-FFF2-40B4-BE49-F238E27FC236}">
                    <a16:creationId xmlns:a16="http://schemas.microsoft.com/office/drawing/2014/main" id="{E5F08F23-28FB-6207-193C-D8439815FB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4499996"/>
                <a:ext cx="4067032" cy="1070643"/>
              </a:xfrm>
              <a:prstGeom prst="homePlat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/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28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A4C7455-C50B-5E3E-3E52-1BCCDD8996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549" y="3428646"/>
                <a:ext cx="4067032" cy="1070643"/>
              </a:xfrm>
              <a:prstGeom prst="homePlat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Hexagon 2">
            <a:extLst>
              <a:ext uri="{FF2B5EF4-FFF2-40B4-BE49-F238E27FC236}">
                <a16:creationId xmlns:a16="http://schemas.microsoft.com/office/drawing/2014/main" id="{26348ADF-A841-C37A-F160-150C21AA2D11}"/>
              </a:ext>
            </a:extLst>
          </p:cNvPr>
          <p:cNvSpPr/>
          <p:nvPr/>
        </p:nvSpPr>
        <p:spPr>
          <a:xfrm>
            <a:off x="1288294" y="1152882"/>
            <a:ext cx="9667164" cy="1160059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994B0F-6A9C-8A9F-0605-3211BD51685D}"/>
              </a:ext>
            </a:extLst>
          </p:cNvPr>
          <p:cNvSpPr/>
          <p:nvPr/>
        </p:nvSpPr>
        <p:spPr>
          <a:xfrm>
            <a:off x="5073271" y="2893325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E7D3B30A-5C9C-361B-2ED3-D6078F6F8477}"/>
              </a:ext>
            </a:extLst>
          </p:cNvPr>
          <p:cNvSpPr/>
          <p:nvPr/>
        </p:nvSpPr>
        <p:spPr>
          <a:xfrm>
            <a:off x="5073271" y="3964321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40544559-E777-5CBE-1E22-B47D8E95EDC6}"/>
              </a:ext>
            </a:extLst>
          </p:cNvPr>
          <p:cNvSpPr/>
          <p:nvPr/>
        </p:nvSpPr>
        <p:spPr>
          <a:xfrm>
            <a:off x="6055910" y="3428999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FA7420A-DC54-4D9D-B0FE-EC714B587517}"/>
              </a:ext>
            </a:extLst>
          </p:cNvPr>
          <p:cNvSpPr/>
          <p:nvPr/>
        </p:nvSpPr>
        <p:spPr>
          <a:xfrm>
            <a:off x="6055910" y="4499996"/>
            <a:ext cx="1241946" cy="1070643"/>
          </a:xfrm>
          <a:prstGeom prst="hex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64A95B-3FCD-C6C5-C796-CB0E320FE09E}"/>
              </a:ext>
            </a:extLst>
          </p:cNvPr>
          <p:cNvSpPr txBox="1"/>
          <p:nvPr/>
        </p:nvSpPr>
        <p:spPr>
          <a:xfrm>
            <a:off x="1809183" y="1236807"/>
            <a:ext cx="8475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2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thì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MNP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đồng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dạng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với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ABC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theo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tỉ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800" b="1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số</a:t>
            </a:r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49E382-8E2E-195E-0357-1C8513ACF7B1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4</a:t>
            </a:r>
          </a:p>
        </p:txBody>
      </p:sp>
    </p:spTree>
    <p:extLst>
      <p:ext uri="{BB962C8B-B14F-4D97-AF65-F5344CB8AC3E}">
        <p14:creationId xmlns:p14="http://schemas.microsoft.com/office/powerpoint/2010/main" val="152518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>
            <a:extLst>
              <a:ext uri="{FF2B5EF4-FFF2-40B4-BE49-F238E27FC236}">
                <a16:creationId xmlns:a16="http://schemas.microsoft.com/office/drawing/2014/main" id="{B5EEE824-2B10-FB7C-3E30-00107B33E9B1}"/>
              </a:ext>
            </a:extLst>
          </p:cNvPr>
          <p:cNvSpPr/>
          <p:nvPr/>
        </p:nvSpPr>
        <p:spPr>
          <a:xfrm>
            <a:off x="642582" y="1815546"/>
            <a:ext cx="10082568" cy="1181100"/>
          </a:xfrm>
          <a:prstGeom prst="flowChartTerminator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bằng nhau thì đồng dạng</a:t>
            </a:r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5185508B-D3C7-0682-F0AB-521301F97919}"/>
              </a:ext>
            </a:extLst>
          </p:cNvPr>
          <p:cNvSpPr/>
          <p:nvPr/>
        </p:nvSpPr>
        <p:spPr>
          <a:xfrm>
            <a:off x="642582" y="2996646"/>
            <a:ext cx="10082568" cy="11811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đều luôn đồng dạng với nhau</a:t>
            </a:r>
          </a:p>
        </p:txBody>
      </p:sp>
      <p:sp>
        <p:nvSpPr>
          <p:cNvPr id="5" name="Flowchart: Terminator 4">
            <a:extLst>
              <a:ext uri="{FF2B5EF4-FFF2-40B4-BE49-F238E27FC236}">
                <a16:creationId xmlns:a16="http://schemas.microsoft.com/office/drawing/2014/main" id="{11F1C70A-5C99-2500-774D-1B437117D048}"/>
              </a:ext>
            </a:extLst>
          </p:cNvPr>
          <p:cNvSpPr/>
          <p:nvPr/>
        </p:nvSpPr>
        <p:spPr>
          <a:xfrm>
            <a:off x="642582" y="4177746"/>
            <a:ext cx="10082568" cy="1181100"/>
          </a:xfrm>
          <a:prstGeom prst="flowChartTerminator">
            <a:avLst/>
          </a:prstGeom>
          <a:solidFill>
            <a:schemeClr val="accent6">
              <a:lumMod val="60000"/>
              <a:lumOff val="40000"/>
              <a:alpha val="88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 tam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lowchart: Terminator 5">
            <a:extLst>
              <a:ext uri="{FF2B5EF4-FFF2-40B4-BE49-F238E27FC236}">
                <a16:creationId xmlns:a16="http://schemas.microsoft.com/office/drawing/2014/main" id="{81212E56-77D9-0A83-A42B-49FEEEC023CB}"/>
              </a:ext>
            </a:extLst>
          </p:cNvPr>
          <p:cNvSpPr/>
          <p:nvPr/>
        </p:nvSpPr>
        <p:spPr>
          <a:xfrm>
            <a:off x="642582" y="5358846"/>
            <a:ext cx="10082568" cy="1181100"/>
          </a:xfrm>
          <a:prstGeom prst="flowChartTerminator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Hai tam giác vuông luôn đồng dạng với nhau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656AC03-471C-79DF-304A-D285E9C53454}"/>
              </a:ext>
            </a:extLst>
          </p:cNvPr>
          <p:cNvSpPr/>
          <p:nvPr/>
        </p:nvSpPr>
        <p:spPr>
          <a:xfrm>
            <a:off x="10725150" y="177744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DF63653-FADA-4E5A-3D45-137CEB500140}"/>
              </a:ext>
            </a:extLst>
          </p:cNvPr>
          <p:cNvSpPr/>
          <p:nvPr/>
        </p:nvSpPr>
        <p:spPr>
          <a:xfrm>
            <a:off x="10725150" y="29775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FA21B65-FCE7-6662-F61A-3799F2EEBCD0}"/>
              </a:ext>
            </a:extLst>
          </p:cNvPr>
          <p:cNvSpPr/>
          <p:nvPr/>
        </p:nvSpPr>
        <p:spPr>
          <a:xfrm>
            <a:off x="10725150" y="41967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1D1A92-7814-418C-85C6-78477BF8DF8D}"/>
              </a:ext>
            </a:extLst>
          </p:cNvPr>
          <p:cNvSpPr/>
          <p:nvPr/>
        </p:nvSpPr>
        <p:spPr>
          <a:xfrm>
            <a:off x="10749318" y="5415996"/>
            <a:ext cx="1219200" cy="121920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91C9DD-CA65-4410-9158-8CE064D090DE}"/>
              </a:ext>
            </a:extLst>
          </p:cNvPr>
          <p:cNvSpPr txBox="1"/>
          <p:nvPr/>
        </p:nvSpPr>
        <p:spPr>
          <a:xfrm>
            <a:off x="5190417" y="356957"/>
            <a:ext cx="1862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5</a:t>
            </a: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DA590E7C-179D-4540-A98C-00B91DBEAF9F}"/>
              </a:ext>
            </a:extLst>
          </p:cNvPr>
          <p:cNvSpPr/>
          <p:nvPr/>
        </p:nvSpPr>
        <p:spPr>
          <a:xfrm>
            <a:off x="1288294" y="894465"/>
            <a:ext cx="9667164" cy="71567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0AAE2-AD54-4424-95F0-0ACB29EAA776}"/>
              </a:ext>
            </a:extLst>
          </p:cNvPr>
          <p:cNvSpPr txBox="1"/>
          <p:nvPr/>
        </p:nvSpPr>
        <p:spPr>
          <a:xfrm>
            <a:off x="1809183" y="978390"/>
            <a:ext cx="8475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</a:t>
            </a:r>
            <a:r>
              <a:rPr lang="en-US" sz="2800" b="1" u="sng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endParaRPr lang="en-US" sz="2800" b="1" u="sng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0458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1803</TotalTime>
  <Words>1417</Words>
  <Application>Microsoft Office PowerPoint</Application>
  <PresentationFormat>Widescreen</PresentationFormat>
  <Paragraphs>257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SimHei</vt:lpstr>
      <vt:lpstr>.VnArabiaH</vt:lpstr>
      <vt:lpstr>.VnTime</vt:lpstr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Ninh Gia</dc:creator>
  <cp:lastModifiedBy>Linh</cp:lastModifiedBy>
  <cp:revision>57</cp:revision>
  <dcterms:created xsi:type="dcterms:W3CDTF">2023-07-20T06:14:23Z</dcterms:created>
  <dcterms:modified xsi:type="dcterms:W3CDTF">2024-05-25T04:11:11Z</dcterms:modified>
</cp:coreProperties>
</file>