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6" r:id="rId2"/>
    <p:sldId id="277" r:id="rId3"/>
    <p:sldId id="278" r:id="rId4"/>
    <p:sldId id="279" r:id="rId5"/>
    <p:sldId id="280" r:id="rId6"/>
    <p:sldId id="281" r:id="rId7"/>
    <p:sldId id="282" r:id="rId8"/>
    <p:sldId id="283" r:id="rId9"/>
    <p:sldId id="284" r:id="rId10"/>
    <p:sldId id="285" r:id="rId11"/>
    <p:sldId id="286" r:id="rId12"/>
    <p:sldId id="287" r:id="rId13"/>
    <p:sldId id="288" r:id="rId14"/>
    <p:sldId id="289" r:id="rId15"/>
    <p:sldId id="290" r:id="rId16"/>
    <p:sldId id="291" r:id="rId17"/>
    <p:sldId id="292" r:id="rId18"/>
    <p:sldId id="293" r:id="rId19"/>
    <p:sldId id="295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842" autoAdjust="0"/>
    <p:restoredTop sz="94660"/>
  </p:normalViewPr>
  <p:slideViewPr>
    <p:cSldViewPr>
      <p:cViewPr varScale="1">
        <p:scale>
          <a:sx n="81" d="100"/>
          <a:sy n="81" d="100"/>
        </p:scale>
        <p:origin x="667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image" Target="../media/image8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0A7CE-68B0-4D7E-9884-D7BE6EE8BC27}" type="datetimeFigureOut">
              <a:rPr lang="en-US" smtClean="0"/>
              <a:t>5/25/2024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B1A48-EBEA-472A-9755-08B7148B9B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9787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0A7CE-68B0-4D7E-9884-D7BE6EE8BC27}" type="datetimeFigureOut">
              <a:rPr lang="en-US" smtClean="0"/>
              <a:t>5/25/2024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B1A48-EBEA-472A-9755-08B7148B9B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824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0A7CE-68B0-4D7E-9884-D7BE6EE8BC27}" type="datetimeFigureOut">
              <a:rPr lang="en-US" smtClean="0"/>
              <a:t>5/25/2024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B1A48-EBEA-472A-9755-08B7148B9B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101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0A7CE-68B0-4D7E-9884-D7BE6EE8BC27}" type="datetimeFigureOut">
              <a:rPr lang="en-US" smtClean="0"/>
              <a:t>5/25/2024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B1A48-EBEA-472A-9755-08B7148B9B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2460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0A7CE-68B0-4D7E-9884-D7BE6EE8BC27}" type="datetimeFigureOut">
              <a:rPr lang="en-US" smtClean="0"/>
              <a:t>5/25/2024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B1A48-EBEA-472A-9755-08B7148B9B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9992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0A7CE-68B0-4D7E-9884-D7BE6EE8BC27}" type="datetimeFigureOut">
              <a:rPr lang="en-US" smtClean="0"/>
              <a:t>5/25/2024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B1A48-EBEA-472A-9755-08B7148B9B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9493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0A7CE-68B0-4D7E-9884-D7BE6EE8BC27}" type="datetimeFigureOut">
              <a:rPr lang="en-US" smtClean="0"/>
              <a:t>5/25/2024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B1A48-EBEA-472A-9755-08B7148B9B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604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0A7CE-68B0-4D7E-9884-D7BE6EE8BC27}" type="datetimeFigureOut">
              <a:rPr lang="en-US" smtClean="0"/>
              <a:t>5/25/2024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B1A48-EBEA-472A-9755-08B7148B9B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7333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0A7CE-68B0-4D7E-9884-D7BE6EE8BC27}" type="datetimeFigureOut">
              <a:rPr lang="en-US" smtClean="0"/>
              <a:t>5/25/2024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B1A48-EBEA-472A-9755-08B7148B9B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7906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0A7CE-68B0-4D7E-9884-D7BE6EE8BC27}" type="datetimeFigureOut">
              <a:rPr lang="en-US" smtClean="0"/>
              <a:t>5/25/2024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B1A48-EBEA-472A-9755-08B7148B9B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6636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0A7CE-68B0-4D7E-9884-D7BE6EE8BC27}" type="datetimeFigureOut">
              <a:rPr lang="en-US" smtClean="0"/>
              <a:t>5/25/2024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B1A48-EBEA-472A-9755-08B7148B9B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9268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C0A7CE-68B0-4D7E-9884-D7BE6EE8BC27}" type="datetimeFigureOut">
              <a:rPr lang="en-US" smtClean="0"/>
              <a:t>5/25/2024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EB1A48-EBEA-472A-9755-08B7148B9B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3666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13" Type="http://schemas.openxmlformats.org/officeDocument/2006/relationships/image" Target="../media/image19.png"/><Relationship Id="rId3" Type="http://schemas.openxmlformats.org/officeDocument/2006/relationships/image" Target="../media/image2.emf"/><Relationship Id="rId7" Type="http://schemas.openxmlformats.org/officeDocument/2006/relationships/oleObject" Target="../embeddings/oleObject1.bin"/><Relationship Id="rId12" Type="http://schemas.openxmlformats.org/officeDocument/2006/relationships/image" Target="../media/image10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4.PNG"/><Relationship Id="rId11" Type="http://schemas.openxmlformats.org/officeDocument/2006/relationships/oleObject" Target="../embeddings/oleObject3.bin"/><Relationship Id="rId5" Type="http://schemas.openxmlformats.org/officeDocument/2006/relationships/image" Target="../media/image13.PNG"/><Relationship Id="rId10" Type="http://schemas.openxmlformats.org/officeDocument/2006/relationships/image" Target="../media/image9.wmf"/><Relationship Id="rId4" Type="http://schemas.openxmlformats.org/officeDocument/2006/relationships/image" Target="../media/image1.emf"/><Relationship Id="rId9" Type="http://schemas.openxmlformats.org/officeDocument/2006/relationships/oleObject" Target="../embeddings/oleObject2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.emf"/><Relationship Id="rId7" Type="http://schemas.openxmlformats.org/officeDocument/2006/relationships/image" Target="../media/image2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1.emf"/><Relationship Id="rId7" Type="http://schemas.openxmlformats.org/officeDocument/2006/relationships/image" Target="../media/image18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.emf"/><Relationship Id="rId7" Type="http://schemas.openxmlformats.org/officeDocument/2006/relationships/image" Target="../media/image3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emf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image" Target="../media/image37.png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1.emf"/><Relationship Id="rId7" Type="http://schemas.openxmlformats.org/officeDocument/2006/relationships/image" Target="../media/image36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35.PNG"/><Relationship Id="rId9" Type="http://schemas.openxmlformats.org/officeDocument/2006/relationships/image" Target="../media/image38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39.PNG"/><Relationship Id="rId7" Type="http://schemas.openxmlformats.org/officeDocument/2006/relationships/image" Target="../media/image53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4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510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7" Type="http://schemas.microsoft.com/office/2007/relationships/hdphoto" Target="../media/hdphoto1.wdp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.emf"/><Relationship Id="rId7" Type="http://schemas.microsoft.com/office/2007/relationships/hdphoto" Target="../media/hdphoto1.wdp"/><Relationship Id="rId12" Type="http://schemas.openxmlformats.org/officeDocument/2006/relationships/image" Target="../media/image12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52400" y="171450"/>
            <a:ext cx="11887200" cy="6496050"/>
          </a:xfrm>
          <a:prstGeom prst="rect">
            <a:avLst/>
          </a:prstGeom>
          <a:solidFill>
            <a:srgbClr val="FFFFFF"/>
          </a:solidFill>
          <a:ln w="28575">
            <a:solidFill>
              <a:srgbClr val="C1A4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323849" y="303287"/>
            <a:ext cx="11592379" cy="6194150"/>
          </a:xfrm>
          <a:prstGeom prst="rect">
            <a:avLst/>
          </a:prstGeom>
          <a:solidFill>
            <a:srgbClr val="FFFFFF"/>
          </a:solidFill>
          <a:ln w="19050">
            <a:solidFill>
              <a:srgbClr val="C1A4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204" name="图片 220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8715" y="1985485"/>
            <a:ext cx="5536333" cy="3954524"/>
          </a:xfrm>
          <a:prstGeom prst="rect">
            <a:avLst/>
          </a:prstGeom>
        </p:spPr>
      </p:pic>
      <p:pic>
        <p:nvPicPr>
          <p:cNvPr id="2203" name="图片 220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33383" y="410788"/>
            <a:ext cx="3870563" cy="272173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2546210" y="2092313"/>
            <a:ext cx="775373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>
                <a:solidFill>
                  <a:srgbClr val="C1A438"/>
                </a:solidFill>
                <a:latin typeface="Times New Roman" panose="02020603050405020304" pitchFamily="18" charset="0"/>
                <a:ea typeface="方正清刻本悦宋简体" panose="02000000000000000000" pitchFamily="2" charset="-122"/>
                <a:cs typeface="Times New Roman" panose="02020603050405020304" pitchFamily="18" charset="0"/>
              </a:rPr>
              <a:t>TIẾT 124 - </a:t>
            </a:r>
            <a:r>
              <a:rPr lang="en-US" altLang="zh-CN" sz="3200" b="1" dirty="0" err="1">
                <a:solidFill>
                  <a:srgbClr val="C1A438"/>
                </a:solidFill>
                <a:latin typeface="Times New Roman" panose="02020603050405020304" pitchFamily="18" charset="0"/>
                <a:ea typeface="方正清刻本悦宋简体" panose="02000000000000000000" pitchFamily="2" charset="-122"/>
                <a:cs typeface="Times New Roman" panose="02020603050405020304" pitchFamily="18" charset="0"/>
              </a:rPr>
              <a:t>Bài</a:t>
            </a:r>
            <a:r>
              <a:rPr lang="en-US" altLang="zh-CN" sz="3200" b="1" dirty="0">
                <a:solidFill>
                  <a:srgbClr val="C1A438"/>
                </a:solidFill>
                <a:latin typeface="Times New Roman" panose="02020603050405020304" pitchFamily="18" charset="0"/>
                <a:ea typeface="方正清刻本悦宋简体" panose="02000000000000000000" pitchFamily="2" charset="-122"/>
                <a:cs typeface="Times New Roman" panose="02020603050405020304" pitchFamily="18" charset="0"/>
              </a:rPr>
              <a:t> 8 </a:t>
            </a:r>
          </a:p>
          <a:p>
            <a:pPr algn="ctr"/>
            <a:r>
              <a:rPr lang="en-US" altLang="zh-CN" sz="3200" b="1" dirty="0">
                <a:solidFill>
                  <a:srgbClr val="C1A438"/>
                </a:solidFill>
                <a:latin typeface="Times New Roman" panose="02020603050405020304" pitchFamily="18" charset="0"/>
                <a:ea typeface="方正清刻本悦宋简体" panose="02000000000000000000" pitchFamily="2" charset="-122"/>
                <a:cs typeface="Times New Roman" panose="02020603050405020304" pitchFamily="18" charset="0"/>
              </a:rPr>
              <a:t>TRƯỜNG HỢP ĐỒNG DẠNG THỨ BA CỦA TAM GIÁC</a:t>
            </a:r>
            <a:endParaRPr lang="zh-CN" altLang="en-US" sz="3200" b="1" dirty="0">
              <a:solidFill>
                <a:srgbClr val="C1A438"/>
              </a:solidFill>
              <a:latin typeface="Times New Roman" panose="02020603050405020304" pitchFamily="18" charset="0"/>
              <a:ea typeface="方正清刻本悦宋简体" panose="02000000000000000000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74625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52400" y="171450"/>
            <a:ext cx="11887200" cy="6496050"/>
          </a:xfrm>
          <a:prstGeom prst="rect">
            <a:avLst/>
          </a:prstGeom>
          <a:solidFill>
            <a:srgbClr val="FFFFFF"/>
          </a:solidFill>
          <a:ln w="28575">
            <a:solidFill>
              <a:srgbClr val="C1A4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323849" y="303287"/>
            <a:ext cx="11592379" cy="6194150"/>
          </a:xfrm>
          <a:prstGeom prst="rect">
            <a:avLst/>
          </a:prstGeom>
          <a:solidFill>
            <a:srgbClr val="FFFFFF"/>
          </a:solidFill>
          <a:ln w="19050">
            <a:solidFill>
              <a:srgbClr val="C1A4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rcRect l="56431" b="40061"/>
          <a:stretch>
            <a:fillRect/>
          </a:stretch>
        </p:blipFill>
        <p:spPr>
          <a:xfrm rot="9971545">
            <a:off x="9837464" y="-337952"/>
            <a:ext cx="2535122" cy="2452461"/>
          </a:xfrm>
          <a:custGeom>
            <a:avLst/>
            <a:gdLst>
              <a:gd name="connsiteX0" fmla="*/ 2535122 w 2535122"/>
              <a:gd name="connsiteY0" fmla="*/ 2452461 h 2452461"/>
              <a:gd name="connsiteX1" fmla="*/ 0 w 2535122"/>
              <a:gd name="connsiteY1" fmla="*/ 1829420 h 2452461"/>
              <a:gd name="connsiteX2" fmla="*/ 449605 w 2535122"/>
              <a:gd name="connsiteY2" fmla="*/ 0 h 2452461"/>
              <a:gd name="connsiteX3" fmla="*/ 948691 w 2535122"/>
              <a:gd name="connsiteY3" fmla="*/ 0 h 2452461"/>
              <a:gd name="connsiteX4" fmla="*/ 1424711 w 2535122"/>
              <a:gd name="connsiteY4" fmla="*/ 116989 h 2452461"/>
              <a:gd name="connsiteX5" fmla="*/ 2535122 w 2535122"/>
              <a:gd name="connsiteY5" fmla="*/ 893446 h 24524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35122" h="2452461">
                <a:moveTo>
                  <a:pt x="2535122" y="2452461"/>
                </a:moveTo>
                <a:lnTo>
                  <a:pt x="0" y="1829420"/>
                </a:lnTo>
                <a:lnTo>
                  <a:pt x="449605" y="0"/>
                </a:lnTo>
                <a:lnTo>
                  <a:pt x="948691" y="0"/>
                </a:lnTo>
                <a:lnTo>
                  <a:pt x="1424711" y="116989"/>
                </a:lnTo>
                <a:lnTo>
                  <a:pt x="2535122" y="893446"/>
                </a:lnTo>
                <a:close/>
              </a:path>
            </a:pathLst>
          </a:cu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4"/>
          <a:srcRect t="73781" r="71594"/>
          <a:stretch>
            <a:fillRect/>
          </a:stretch>
        </p:blipFill>
        <p:spPr>
          <a:xfrm rot="10800000">
            <a:off x="0" y="5588369"/>
            <a:ext cx="1925733" cy="1269630"/>
          </a:xfrm>
          <a:custGeom>
            <a:avLst/>
            <a:gdLst>
              <a:gd name="connsiteX0" fmla="*/ 1925733 w 1925733"/>
              <a:gd name="connsiteY0" fmla="*/ 1269630 h 1269630"/>
              <a:gd name="connsiteX1" fmla="*/ 1696405 w 1925733"/>
              <a:gd name="connsiteY1" fmla="*/ 1269630 h 1269630"/>
              <a:gd name="connsiteX2" fmla="*/ 0 w 1925733"/>
              <a:gd name="connsiteY2" fmla="*/ 80414 h 1269630"/>
              <a:gd name="connsiteX3" fmla="*/ 0 w 1925733"/>
              <a:gd name="connsiteY3" fmla="*/ 0 h 1269630"/>
              <a:gd name="connsiteX4" fmla="*/ 1925733 w 1925733"/>
              <a:gd name="connsiteY4" fmla="*/ 0 h 1269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25733" h="1269630">
                <a:moveTo>
                  <a:pt x="1925733" y="1269630"/>
                </a:moveTo>
                <a:lnTo>
                  <a:pt x="1696405" y="1269630"/>
                </a:lnTo>
                <a:lnTo>
                  <a:pt x="0" y="80414"/>
                </a:lnTo>
                <a:lnTo>
                  <a:pt x="0" y="0"/>
                </a:lnTo>
                <a:lnTo>
                  <a:pt x="1925733" y="0"/>
                </a:lnTo>
                <a:close/>
              </a:path>
            </a:pathLst>
          </a:custGeom>
        </p:spPr>
      </p:pic>
      <p:sp>
        <p:nvSpPr>
          <p:cNvPr id="13" name="文本框 86"/>
          <p:cNvSpPr txBox="1"/>
          <p:nvPr/>
        </p:nvSpPr>
        <p:spPr>
          <a:xfrm>
            <a:off x="426706" y="507106"/>
            <a:ext cx="77655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>
                <a:solidFill>
                  <a:srgbClr val="C1A438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I. Trường hợp đồng dạng thứ ba: Góc - góc</a:t>
            </a:r>
            <a:endParaRPr lang="zh-CN" altLang="en-US" sz="3200" b="1" dirty="0">
              <a:solidFill>
                <a:srgbClr val="C1A438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06" y="1223718"/>
            <a:ext cx="7401316" cy="124978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5" r="6885"/>
          <a:stretch/>
        </p:blipFill>
        <p:spPr>
          <a:xfrm>
            <a:off x="7875037" y="1591154"/>
            <a:ext cx="3387012" cy="2028370"/>
          </a:xfrm>
          <a:prstGeom prst="rect">
            <a:avLst/>
          </a:prstGeom>
        </p:spPr>
      </p:pic>
      <p:sp>
        <p:nvSpPr>
          <p:cNvPr id="37" name="文本框 48"/>
          <p:cNvSpPr txBox="1"/>
          <p:nvPr/>
        </p:nvSpPr>
        <p:spPr>
          <a:xfrm>
            <a:off x="426707" y="2841671"/>
            <a:ext cx="74013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28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Trong tam giác DEG, ta có </a:t>
            </a:r>
            <a:endParaRPr lang="zh-CN" altLang="en-US" sz="2800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38" name="文本框 9"/>
          <p:cNvSpPr txBox="1"/>
          <p:nvPr/>
        </p:nvSpPr>
        <p:spPr>
          <a:xfrm>
            <a:off x="3962011" y="2266146"/>
            <a:ext cx="24294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u="sng">
                <a:latin typeface="Times New Roman" panose="02020603050405020304" pitchFamily="18" charset="0"/>
                <a:ea typeface="方正清刻本悦宋简体" panose="02000000000000000000" pitchFamily="2" charset="-122"/>
                <a:cs typeface="Times New Roman" panose="02020603050405020304" pitchFamily="18" charset="0"/>
              </a:rPr>
              <a:t>Giải</a:t>
            </a:r>
            <a:endParaRPr lang="zh-CN" altLang="en-US" sz="2800" b="1" u="sng" dirty="0">
              <a:latin typeface="Times New Roman" panose="02020603050405020304" pitchFamily="18" charset="0"/>
              <a:ea typeface="方正清刻本悦宋简体" panose="02000000000000000000" pitchFamily="2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/>
          </p:nvPr>
        </p:nvGraphicFramePr>
        <p:xfrm>
          <a:off x="635453" y="3376459"/>
          <a:ext cx="4272448" cy="6393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6" name="Equation" r:id="rId7" imgW="2036418" imgH="304761" progId="Equation.DSMT4">
                  <p:embed/>
                </p:oleObj>
              </mc:Choice>
              <mc:Fallback>
                <p:oleObj name="Equation" r:id="rId7" imgW="2036418" imgH="304761" progId="Equation.DSMT4">
                  <p:embed/>
                  <p:pic>
                    <p:nvPicPr>
                      <p:cNvPr id="8" name="Object 7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35453" y="3376459"/>
                        <a:ext cx="4272448" cy="63936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" name="文本框 48"/>
          <p:cNvSpPr txBox="1"/>
          <p:nvPr/>
        </p:nvSpPr>
        <p:spPr>
          <a:xfrm>
            <a:off x="426706" y="3945138"/>
            <a:ext cx="74013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28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Xét hai tam giác DEG và ABC có:</a:t>
            </a:r>
            <a:endParaRPr lang="zh-CN" altLang="en-US" sz="2800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/>
          </p:nvPr>
        </p:nvGraphicFramePr>
        <p:xfrm>
          <a:off x="556061" y="4448776"/>
          <a:ext cx="1916274" cy="5387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7" name="Equation" r:id="rId9" imgW="888614" imgH="253890" progId="Equation.DSMT4">
                  <p:embed/>
                </p:oleObj>
              </mc:Choice>
              <mc:Fallback>
                <p:oleObj name="Equation" r:id="rId9" imgW="888614" imgH="253890" progId="Equation.DSMT4">
                  <p:embed/>
                  <p:pic>
                    <p:nvPicPr>
                      <p:cNvPr id="14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061" y="4448776"/>
                        <a:ext cx="1916274" cy="53873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/>
          </p:nvPr>
        </p:nvGraphicFramePr>
        <p:xfrm>
          <a:off x="518714" y="5037037"/>
          <a:ext cx="2252963" cy="6333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8" name="Equation" r:id="rId11" imgW="888614" imgH="253890" progId="Equation.DSMT4">
                  <p:embed/>
                </p:oleObj>
              </mc:Choice>
              <mc:Fallback>
                <p:oleObj name="Equation" r:id="rId11" imgW="888614" imgH="253890" progId="Equation.DSMT4">
                  <p:embed/>
                  <p:pic>
                    <p:nvPicPr>
                      <p:cNvPr id="15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714" y="5037037"/>
                        <a:ext cx="2252963" cy="63339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Rectangle 5"/>
          <p:cNvSpPr>
            <a:spLocks noChangeArrowheads="1"/>
          </p:cNvSpPr>
          <p:nvPr/>
        </p:nvSpPr>
        <p:spPr bwMode="auto">
          <a:xfrm>
            <a:off x="2183363" y="4253914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本框 48"/>
              <p:cNvSpPr txBox="1"/>
              <p:nvPr/>
            </p:nvSpPr>
            <p:spPr>
              <a:xfrm>
                <a:off x="518714" y="5654278"/>
                <a:ext cx="6566747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altLang="zh-CN"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Suy ra </a:t>
                </a:r>
                <a14:m>
                  <m:oMath xmlns:m="http://schemas.openxmlformats.org/officeDocument/2006/math">
                    <m:r>
                      <a:rPr lang="en-US" altLang="zh-CN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∆</m:t>
                    </m:r>
                    <m:r>
                      <a:rPr lang="en-US" altLang="zh-CN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𝐷𝐸𝐺</m:t>
                    </m:r>
                    <m:r>
                      <a:rPr lang="en-US" altLang="zh-CN" sz="28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  <a:sym typeface="Lamsymbol" panose="05010101010101010101" pitchFamily="2" charset="2"/>
                      </a:rPr>
                      <m:t></m:t>
                    </m:r>
                    <m:r>
                      <a:rPr lang="en-US" altLang="zh-CN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∆</m:t>
                    </m:r>
                    <m:r>
                      <a:rPr lang="en-US" altLang="zh-CN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𝐴𝐵𝐶</m:t>
                    </m:r>
                  </m:oMath>
                </a14:m>
                <a:r>
                  <a:rPr lang="en-US" altLang="zh-CN"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 </a:t>
                </a:r>
                <a:endParaRPr lang="zh-CN" altLang="en-US" sz="2800" dirty="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  <a:p>
                <a:pPr algn="just"/>
                <a:endParaRPr lang="zh-CN" altLang="en-US" sz="1600" dirty="0">
                  <a:solidFill>
                    <a:srgbClr val="C1A43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mc:Choice>
        <mc:Fallback xmlns="">
          <p:sp>
            <p:nvSpPr>
              <p:cNvPr id="19" name="文本框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714" y="5654278"/>
                <a:ext cx="6566747" cy="769441"/>
              </a:xfrm>
              <a:prstGeom prst="rect">
                <a:avLst/>
              </a:prstGeom>
              <a:blipFill>
                <a:blip r:embed="rId13"/>
                <a:stretch>
                  <a:fillRect l="-1857" t="-8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0349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/>
      <p:bldP spid="39" grpId="0"/>
      <p:bldP spid="1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52400" y="171450"/>
            <a:ext cx="11887200" cy="6496050"/>
          </a:xfrm>
          <a:prstGeom prst="rect">
            <a:avLst/>
          </a:prstGeom>
          <a:solidFill>
            <a:srgbClr val="FFFFFF"/>
          </a:solidFill>
          <a:ln w="28575">
            <a:solidFill>
              <a:srgbClr val="C1A4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335360" y="239234"/>
            <a:ext cx="11592379" cy="6194150"/>
          </a:xfrm>
          <a:prstGeom prst="rect">
            <a:avLst/>
          </a:prstGeom>
          <a:solidFill>
            <a:srgbClr val="FFFFFF"/>
          </a:solidFill>
          <a:ln w="19050">
            <a:solidFill>
              <a:srgbClr val="C1A4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2"/>
          <a:srcRect l="56431" b="40061"/>
          <a:stretch>
            <a:fillRect/>
          </a:stretch>
        </p:blipFill>
        <p:spPr>
          <a:xfrm rot="9971545">
            <a:off x="9837464" y="-337952"/>
            <a:ext cx="2535122" cy="2452461"/>
          </a:xfrm>
          <a:custGeom>
            <a:avLst/>
            <a:gdLst>
              <a:gd name="connsiteX0" fmla="*/ 2535122 w 2535122"/>
              <a:gd name="connsiteY0" fmla="*/ 2452461 h 2452461"/>
              <a:gd name="connsiteX1" fmla="*/ 0 w 2535122"/>
              <a:gd name="connsiteY1" fmla="*/ 1829420 h 2452461"/>
              <a:gd name="connsiteX2" fmla="*/ 449605 w 2535122"/>
              <a:gd name="connsiteY2" fmla="*/ 0 h 2452461"/>
              <a:gd name="connsiteX3" fmla="*/ 948691 w 2535122"/>
              <a:gd name="connsiteY3" fmla="*/ 0 h 2452461"/>
              <a:gd name="connsiteX4" fmla="*/ 1424711 w 2535122"/>
              <a:gd name="connsiteY4" fmla="*/ 116989 h 2452461"/>
              <a:gd name="connsiteX5" fmla="*/ 2535122 w 2535122"/>
              <a:gd name="connsiteY5" fmla="*/ 893446 h 24524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35122" h="2452461">
                <a:moveTo>
                  <a:pt x="2535122" y="2452461"/>
                </a:moveTo>
                <a:lnTo>
                  <a:pt x="0" y="1829420"/>
                </a:lnTo>
                <a:lnTo>
                  <a:pt x="449605" y="0"/>
                </a:lnTo>
                <a:lnTo>
                  <a:pt x="948691" y="0"/>
                </a:lnTo>
                <a:lnTo>
                  <a:pt x="1424711" y="116989"/>
                </a:lnTo>
                <a:lnTo>
                  <a:pt x="2535122" y="893446"/>
                </a:lnTo>
                <a:close/>
              </a:path>
            </a:pathLst>
          </a:cu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3"/>
          <a:srcRect t="73781" r="71594"/>
          <a:stretch>
            <a:fillRect/>
          </a:stretch>
        </p:blipFill>
        <p:spPr>
          <a:xfrm rot="10800000">
            <a:off x="0" y="5588369"/>
            <a:ext cx="1925733" cy="1269630"/>
          </a:xfrm>
          <a:custGeom>
            <a:avLst/>
            <a:gdLst>
              <a:gd name="connsiteX0" fmla="*/ 1925733 w 1925733"/>
              <a:gd name="connsiteY0" fmla="*/ 1269630 h 1269630"/>
              <a:gd name="connsiteX1" fmla="*/ 1696405 w 1925733"/>
              <a:gd name="connsiteY1" fmla="*/ 1269630 h 1269630"/>
              <a:gd name="connsiteX2" fmla="*/ 0 w 1925733"/>
              <a:gd name="connsiteY2" fmla="*/ 80414 h 1269630"/>
              <a:gd name="connsiteX3" fmla="*/ 0 w 1925733"/>
              <a:gd name="connsiteY3" fmla="*/ 0 h 1269630"/>
              <a:gd name="connsiteX4" fmla="*/ 1925733 w 1925733"/>
              <a:gd name="connsiteY4" fmla="*/ 0 h 1269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25733" h="1269630">
                <a:moveTo>
                  <a:pt x="1925733" y="1269630"/>
                </a:moveTo>
                <a:lnTo>
                  <a:pt x="1696405" y="1269630"/>
                </a:lnTo>
                <a:lnTo>
                  <a:pt x="0" y="80414"/>
                </a:lnTo>
                <a:lnTo>
                  <a:pt x="0" y="0"/>
                </a:lnTo>
                <a:lnTo>
                  <a:pt x="1925733" y="0"/>
                </a:lnTo>
                <a:close/>
              </a:path>
            </a:pathLst>
          </a:custGeom>
        </p:spPr>
      </p:pic>
      <p:sp>
        <p:nvSpPr>
          <p:cNvPr id="13" name="文本框 86"/>
          <p:cNvSpPr txBox="1"/>
          <p:nvPr/>
        </p:nvSpPr>
        <p:spPr>
          <a:xfrm>
            <a:off x="426706" y="507106"/>
            <a:ext cx="77655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>
                <a:solidFill>
                  <a:srgbClr val="C1A438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I. Trường hợp đồng dạng thứ ba: Góc - góc</a:t>
            </a:r>
            <a:endParaRPr lang="zh-CN" altLang="en-US" sz="3200" b="1" dirty="0">
              <a:solidFill>
                <a:srgbClr val="C1A438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38" name="文本框 9"/>
          <p:cNvSpPr txBox="1"/>
          <p:nvPr/>
        </p:nvSpPr>
        <p:spPr>
          <a:xfrm>
            <a:off x="3962011" y="2266146"/>
            <a:ext cx="24294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u="sng">
                <a:solidFill>
                  <a:srgbClr val="C1A438"/>
                </a:solidFill>
                <a:latin typeface="Times New Roman" panose="02020603050405020304" pitchFamily="18" charset="0"/>
                <a:ea typeface="方正清刻本悦宋简体" panose="02000000000000000000" pitchFamily="2" charset="-122"/>
                <a:cs typeface="Times New Roman" panose="02020603050405020304" pitchFamily="18" charset="0"/>
              </a:rPr>
              <a:t>Giải</a:t>
            </a:r>
            <a:endParaRPr lang="zh-CN" altLang="en-US" sz="2800" b="1" u="sng" dirty="0">
              <a:solidFill>
                <a:srgbClr val="C1A438"/>
              </a:solidFill>
              <a:latin typeface="Times New Roman" panose="02020603050405020304" pitchFamily="18" charset="0"/>
              <a:ea typeface="方正清刻本悦宋简体" panose="02000000000000000000" pitchFamily="2" charset="-122"/>
              <a:cs typeface="Times New Roman" panose="02020603050405020304" pitchFamily="18" charset="0"/>
            </a:endParaRPr>
          </a:p>
        </p:txBody>
      </p:sp>
      <p:sp>
        <p:nvSpPr>
          <p:cNvPr id="39" name="文本框 48"/>
          <p:cNvSpPr txBox="1"/>
          <p:nvPr/>
        </p:nvSpPr>
        <p:spPr>
          <a:xfrm>
            <a:off x="620507" y="2839233"/>
            <a:ext cx="74013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2800">
                <a:solidFill>
                  <a:srgbClr val="C1A438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a) Xét hai tam giác OAD và OCB có:</a:t>
            </a:r>
            <a:endParaRPr lang="zh-CN" altLang="en-US" sz="2800" dirty="0">
              <a:solidFill>
                <a:srgbClr val="C1A438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8" name="Rectangle 5"/>
          <p:cNvSpPr>
            <a:spLocks noChangeArrowheads="1"/>
          </p:cNvSpPr>
          <p:nvPr/>
        </p:nvSpPr>
        <p:spPr bwMode="auto">
          <a:xfrm>
            <a:off x="2183363" y="4253914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06" y="1099833"/>
            <a:ext cx="6577411" cy="120612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5166" y="1160427"/>
            <a:ext cx="2930178" cy="243749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本框 48"/>
              <p:cNvSpPr txBox="1"/>
              <p:nvPr/>
            </p:nvSpPr>
            <p:spPr>
              <a:xfrm>
                <a:off x="682193" y="3336309"/>
                <a:ext cx="7401316" cy="5377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zh-CN" altLang="en-US" sz="2800" i="1" smtClean="0">
                            <a:solidFill>
                              <a:srgbClr val="C1A438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zh-CN" sz="2800" b="0" i="1" smtClean="0">
                            <a:solidFill>
                              <a:srgbClr val="C1A438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</m:acc>
                    <m:r>
                      <a:rPr lang="en-US" altLang="zh-CN" sz="2800" b="0" i="1" smtClean="0">
                        <a:solidFill>
                          <a:srgbClr val="C1A438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altLang="zh-CN" sz="2800" b="0" i="1" smtClean="0">
                            <a:solidFill>
                              <a:srgbClr val="C1A438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zh-CN" sz="2800" b="0" i="1" smtClean="0">
                            <a:solidFill>
                              <a:srgbClr val="C1A438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</m:acc>
                  </m:oMath>
                </a14:m>
                <a:r>
                  <a:rPr lang="zh-CN" altLang="en-US" sz="2800" dirty="0">
                    <a:solidFill>
                      <a:srgbClr val="C1A438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800">
                    <a:solidFill>
                      <a:srgbClr val="C1A438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(giả thiết); 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altLang="zh-CN" sz="2800" i="1" smtClean="0">
                            <a:solidFill>
                              <a:srgbClr val="C1A438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zh-CN" sz="2800" b="0" i="1" smtClean="0">
                            <a:solidFill>
                              <a:srgbClr val="C1A438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rPr>
                          <m:t>𝐴𝑂𝐷</m:t>
                        </m:r>
                      </m:e>
                    </m:acc>
                    <m:r>
                      <a:rPr lang="en-US" altLang="zh-CN" sz="2800" b="0" i="1" smtClean="0">
                        <a:solidFill>
                          <a:srgbClr val="C1A438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altLang="zh-CN" sz="2800" b="0" i="1" smtClean="0">
                            <a:solidFill>
                              <a:srgbClr val="C1A438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zh-CN" sz="2800" b="0" i="1" smtClean="0">
                            <a:solidFill>
                              <a:srgbClr val="C1A438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rPr>
                          <m:t>𝐵𝑂𝐶</m:t>
                        </m:r>
                      </m:e>
                    </m:acc>
                  </m:oMath>
                </a14:m>
                <a:r>
                  <a:rPr lang="zh-CN" altLang="en-US" sz="2800" dirty="0">
                    <a:solidFill>
                      <a:srgbClr val="C1A438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800">
                    <a:solidFill>
                      <a:srgbClr val="C1A438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(hai góc đối đỉnh)</a:t>
                </a:r>
                <a:endParaRPr lang="zh-CN" altLang="en-US" sz="2800" dirty="0">
                  <a:solidFill>
                    <a:srgbClr val="C1A438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9" name="文本框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2193" y="3336309"/>
                <a:ext cx="7401316" cy="537776"/>
              </a:xfrm>
              <a:prstGeom prst="rect">
                <a:avLst/>
              </a:prstGeom>
              <a:blipFill>
                <a:blip r:embed="rId6"/>
                <a:stretch>
                  <a:fillRect t="-7865" r="-906" b="-303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文本框 48"/>
              <p:cNvSpPr txBox="1"/>
              <p:nvPr/>
            </p:nvSpPr>
            <p:spPr>
              <a:xfrm>
                <a:off x="682192" y="4570541"/>
                <a:ext cx="9890557" cy="8828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altLang="zh-CN" sz="2800">
                    <a:solidFill>
                      <a:srgbClr val="C1A438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b) Vì </a:t>
                </a:r>
                <a14:m>
                  <m:oMath xmlns:m="http://schemas.openxmlformats.org/officeDocument/2006/math">
                    <m:r>
                      <a:rPr lang="en-US" altLang="zh-CN" sz="2800" i="1">
                        <a:solidFill>
                          <a:srgbClr val="C1A438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∆</m:t>
                    </m:r>
                    <m:r>
                      <a:rPr lang="en-US" altLang="zh-CN" sz="2800" i="1">
                        <a:solidFill>
                          <a:srgbClr val="C1A438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𝑂𝐴𝐷</m:t>
                    </m:r>
                    <m:r>
                      <a:rPr lang="en-US" altLang="zh-CN" sz="2800" i="1">
                        <a:solidFill>
                          <a:srgbClr val="C1A438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  <a:sym typeface="Lamsymbol" panose="05010101010101010101" pitchFamily="2" charset="2"/>
                      </a:rPr>
                      <m:t></m:t>
                    </m:r>
                    <m:r>
                      <a:rPr lang="en-US" altLang="zh-CN" sz="2800" i="1">
                        <a:solidFill>
                          <a:srgbClr val="C1A438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∆</m:t>
                    </m:r>
                    <m:r>
                      <a:rPr lang="en-US" altLang="zh-CN" sz="2800" i="1">
                        <a:solidFill>
                          <a:srgbClr val="C1A438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𝑂𝐶𝐵</m:t>
                    </m:r>
                  </m:oMath>
                </a14:m>
                <a:r>
                  <a:rPr lang="en-US" altLang="zh-CN" sz="2800">
                    <a:solidFill>
                      <a:srgbClr val="C1A438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 nên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3600" i="1" smtClean="0">
                            <a:solidFill>
                              <a:srgbClr val="C1A438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3600" b="0" i="1" smtClean="0">
                            <a:solidFill>
                              <a:srgbClr val="C1A438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rPr>
                          <m:t>𝑂𝐴</m:t>
                        </m:r>
                      </m:num>
                      <m:den>
                        <m:r>
                          <a:rPr lang="en-US" altLang="zh-CN" sz="3600" b="0" i="1" smtClean="0">
                            <a:solidFill>
                              <a:srgbClr val="C1A438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rPr>
                          <m:t>𝑂𝐶</m:t>
                        </m:r>
                      </m:den>
                    </m:f>
                    <m:r>
                      <a:rPr lang="en-US" altLang="zh-CN" sz="3600" b="0" i="1" smtClean="0">
                        <a:solidFill>
                          <a:srgbClr val="C1A438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altLang="zh-CN" sz="3600" b="0" i="1" smtClean="0">
                            <a:solidFill>
                              <a:srgbClr val="C1A438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3600" b="0" i="1" smtClean="0">
                            <a:solidFill>
                              <a:srgbClr val="C1A438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rPr>
                          <m:t>𝑂𝐷</m:t>
                        </m:r>
                      </m:num>
                      <m:den>
                        <m:r>
                          <a:rPr lang="en-US" altLang="zh-CN" sz="3600" b="0" i="1" smtClean="0">
                            <a:solidFill>
                              <a:srgbClr val="C1A438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rPr>
                          <m:t>𝑂𝐵</m:t>
                        </m:r>
                      </m:den>
                    </m:f>
                    <m:r>
                      <a:rPr lang="en-US" altLang="zh-CN" sz="3600" b="0" i="1" smtClean="0">
                        <a:solidFill>
                          <a:srgbClr val="C1A438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altLang="zh-CN" sz="2800">
                    <a:solidFill>
                      <a:srgbClr val="C1A438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hay OA.OB = OC.OD</a:t>
                </a:r>
                <a:endParaRPr lang="zh-CN" altLang="en-US" sz="2800" dirty="0">
                  <a:solidFill>
                    <a:srgbClr val="C1A438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0" name="文本框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2192" y="4570541"/>
                <a:ext cx="9890557" cy="882870"/>
              </a:xfrm>
              <a:prstGeom prst="rect">
                <a:avLst/>
              </a:prstGeom>
              <a:blipFill>
                <a:blip r:embed="rId7"/>
                <a:stretch>
                  <a:fillRect l="-1295" b="-13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本框 48"/>
              <p:cNvSpPr txBox="1"/>
              <p:nvPr/>
            </p:nvSpPr>
            <p:spPr>
              <a:xfrm>
                <a:off x="682192" y="3955679"/>
                <a:ext cx="6566747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altLang="zh-CN" sz="2800">
                    <a:solidFill>
                      <a:srgbClr val="C1A438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D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800" b="0" i="0" smtClean="0">
                        <a:solidFill>
                          <a:srgbClr val="C1A438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o</m:t>
                    </m:r>
                    <m:r>
                      <a:rPr lang="en-US" altLang="zh-CN" sz="2800" b="0" i="0" smtClean="0">
                        <a:solidFill>
                          <a:srgbClr val="C1A438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altLang="zh-CN" sz="2800" b="0" i="1" smtClean="0">
                        <a:solidFill>
                          <a:srgbClr val="C1A438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đó </m:t>
                    </m:r>
                    <m:r>
                      <a:rPr lang="en-US" altLang="zh-CN" sz="2800" i="1">
                        <a:solidFill>
                          <a:srgbClr val="C1A438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∆</m:t>
                    </m:r>
                    <m:r>
                      <a:rPr lang="en-US" altLang="zh-CN" sz="2800" b="0" i="1" smtClean="0">
                        <a:solidFill>
                          <a:srgbClr val="C1A438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𝑂𝐴𝐷</m:t>
                    </m:r>
                    <m:r>
                      <a:rPr lang="en-US" altLang="zh-CN" sz="2800" i="1" smtClean="0">
                        <a:solidFill>
                          <a:srgbClr val="C1A438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  <a:sym typeface="Lamsymbol" panose="05010101010101010101" pitchFamily="2" charset="2"/>
                      </a:rPr>
                      <m:t></m:t>
                    </m:r>
                    <m:r>
                      <a:rPr lang="en-US" altLang="zh-CN" sz="2800" i="1">
                        <a:solidFill>
                          <a:srgbClr val="C1A438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∆</m:t>
                    </m:r>
                    <m:r>
                      <a:rPr lang="en-US" altLang="zh-CN" sz="2800" b="0" i="1" smtClean="0">
                        <a:solidFill>
                          <a:srgbClr val="C1A438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𝑂𝐶𝐵</m:t>
                    </m:r>
                  </m:oMath>
                </a14:m>
                <a:r>
                  <a:rPr lang="en-US" altLang="zh-CN" sz="2800">
                    <a:solidFill>
                      <a:srgbClr val="C1A438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 (g-g) </a:t>
                </a:r>
                <a:endParaRPr lang="zh-CN" altLang="en-US" sz="2800" dirty="0">
                  <a:solidFill>
                    <a:srgbClr val="C1A438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  <a:p>
                <a:pPr algn="just"/>
                <a:endParaRPr lang="zh-CN" altLang="en-US" sz="1600" dirty="0">
                  <a:solidFill>
                    <a:srgbClr val="C1A43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mc:Choice>
        <mc:Fallback xmlns="">
          <p:sp>
            <p:nvSpPr>
              <p:cNvPr id="15" name="文本框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2192" y="3955679"/>
                <a:ext cx="6566747" cy="769441"/>
              </a:xfrm>
              <a:prstGeom prst="rect">
                <a:avLst/>
              </a:prstGeom>
              <a:blipFill>
                <a:blip r:embed="rId8"/>
                <a:stretch>
                  <a:fillRect l="-1950" t="-8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24586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9" grpId="0"/>
      <p:bldP spid="19" grpId="0"/>
      <p:bldP spid="20" grpId="0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52400" y="171450"/>
            <a:ext cx="11887200" cy="6496050"/>
          </a:xfrm>
          <a:prstGeom prst="rect">
            <a:avLst/>
          </a:prstGeom>
          <a:solidFill>
            <a:srgbClr val="FFFFFF"/>
          </a:solidFill>
          <a:ln w="28575">
            <a:solidFill>
              <a:srgbClr val="C1A4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323849" y="303287"/>
            <a:ext cx="11592379" cy="6194150"/>
          </a:xfrm>
          <a:prstGeom prst="rect">
            <a:avLst/>
          </a:prstGeom>
          <a:solidFill>
            <a:srgbClr val="FFFFFF"/>
          </a:solidFill>
          <a:ln w="19050">
            <a:solidFill>
              <a:srgbClr val="C1A4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2"/>
          <a:srcRect l="56431" b="40061"/>
          <a:stretch>
            <a:fillRect/>
          </a:stretch>
        </p:blipFill>
        <p:spPr>
          <a:xfrm rot="9971545">
            <a:off x="9837464" y="-337952"/>
            <a:ext cx="2535122" cy="2452461"/>
          </a:xfrm>
          <a:custGeom>
            <a:avLst/>
            <a:gdLst>
              <a:gd name="connsiteX0" fmla="*/ 2535122 w 2535122"/>
              <a:gd name="connsiteY0" fmla="*/ 2452461 h 2452461"/>
              <a:gd name="connsiteX1" fmla="*/ 0 w 2535122"/>
              <a:gd name="connsiteY1" fmla="*/ 1829420 h 2452461"/>
              <a:gd name="connsiteX2" fmla="*/ 449605 w 2535122"/>
              <a:gd name="connsiteY2" fmla="*/ 0 h 2452461"/>
              <a:gd name="connsiteX3" fmla="*/ 948691 w 2535122"/>
              <a:gd name="connsiteY3" fmla="*/ 0 h 2452461"/>
              <a:gd name="connsiteX4" fmla="*/ 1424711 w 2535122"/>
              <a:gd name="connsiteY4" fmla="*/ 116989 h 2452461"/>
              <a:gd name="connsiteX5" fmla="*/ 2535122 w 2535122"/>
              <a:gd name="connsiteY5" fmla="*/ 893446 h 24524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35122" h="2452461">
                <a:moveTo>
                  <a:pt x="2535122" y="2452461"/>
                </a:moveTo>
                <a:lnTo>
                  <a:pt x="0" y="1829420"/>
                </a:lnTo>
                <a:lnTo>
                  <a:pt x="449605" y="0"/>
                </a:lnTo>
                <a:lnTo>
                  <a:pt x="948691" y="0"/>
                </a:lnTo>
                <a:lnTo>
                  <a:pt x="1424711" y="116989"/>
                </a:lnTo>
                <a:lnTo>
                  <a:pt x="2535122" y="893446"/>
                </a:lnTo>
                <a:close/>
              </a:path>
            </a:pathLst>
          </a:cu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3"/>
          <a:srcRect t="73781" r="71594"/>
          <a:stretch>
            <a:fillRect/>
          </a:stretch>
        </p:blipFill>
        <p:spPr>
          <a:xfrm rot="10800000">
            <a:off x="0" y="5588369"/>
            <a:ext cx="1925733" cy="1269630"/>
          </a:xfrm>
          <a:custGeom>
            <a:avLst/>
            <a:gdLst>
              <a:gd name="connsiteX0" fmla="*/ 1925733 w 1925733"/>
              <a:gd name="connsiteY0" fmla="*/ 1269630 h 1269630"/>
              <a:gd name="connsiteX1" fmla="*/ 1696405 w 1925733"/>
              <a:gd name="connsiteY1" fmla="*/ 1269630 h 1269630"/>
              <a:gd name="connsiteX2" fmla="*/ 0 w 1925733"/>
              <a:gd name="connsiteY2" fmla="*/ 80414 h 1269630"/>
              <a:gd name="connsiteX3" fmla="*/ 0 w 1925733"/>
              <a:gd name="connsiteY3" fmla="*/ 0 h 1269630"/>
              <a:gd name="connsiteX4" fmla="*/ 1925733 w 1925733"/>
              <a:gd name="connsiteY4" fmla="*/ 0 h 1269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25733" h="1269630">
                <a:moveTo>
                  <a:pt x="1925733" y="1269630"/>
                </a:moveTo>
                <a:lnTo>
                  <a:pt x="1696405" y="1269630"/>
                </a:lnTo>
                <a:lnTo>
                  <a:pt x="0" y="80414"/>
                </a:lnTo>
                <a:lnTo>
                  <a:pt x="0" y="0"/>
                </a:lnTo>
                <a:lnTo>
                  <a:pt x="1925733" y="0"/>
                </a:lnTo>
                <a:close/>
              </a:path>
            </a:pathLst>
          </a:custGeom>
        </p:spPr>
      </p:pic>
      <p:sp>
        <p:nvSpPr>
          <p:cNvPr id="13" name="文本框 86"/>
          <p:cNvSpPr txBox="1"/>
          <p:nvPr/>
        </p:nvSpPr>
        <p:spPr>
          <a:xfrm>
            <a:off x="426706" y="363668"/>
            <a:ext cx="77655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>
                <a:solidFill>
                  <a:srgbClr val="C1A438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I. Trường hợp đồng dạng thứ ba: Góc - góc</a:t>
            </a:r>
            <a:endParaRPr lang="zh-CN" altLang="en-US" sz="3200" b="1" dirty="0">
              <a:solidFill>
                <a:srgbClr val="C1A438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38" name="文本框 9"/>
          <p:cNvSpPr txBox="1"/>
          <p:nvPr/>
        </p:nvSpPr>
        <p:spPr>
          <a:xfrm>
            <a:off x="3924674" y="2419310"/>
            <a:ext cx="24294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u="sng">
                <a:solidFill>
                  <a:srgbClr val="C1A438"/>
                </a:solidFill>
                <a:latin typeface="Times New Roman" panose="02020603050405020304" pitchFamily="18" charset="0"/>
                <a:ea typeface="方正清刻本悦宋简体" panose="02000000000000000000" pitchFamily="2" charset="-122"/>
                <a:cs typeface="Times New Roman" panose="02020603050405020304" pitchFamily="18" charset="0"/>
              </a:rPr>
              <a:t>Giải</a:t>
            </a:r>
            <a:endParaRPr lang="zh-CN" altLang="en-US" sz="2800" b="1" u="sng" dirty="0">
              <a:solidFill>
                <a:srgbClr val="C1A438"/>
              </a:solidFill>
              <a:latin typeface="Times New Roman" panose="02020603050405020304" pitchFamily="18" charset="0"/>
              <a:ea typeface="方正清刻本悦宋简体" panose="02000000000000000000" pitchFamily="2" charset="-122"/>
              <a:cs typeface="Times New Roman" panose="02020603050405020304" pitchFamily="18" charset="0"/>
            </a:endParaRPr>
          </a:p>
        </p:txBody>
      </p:sp>
      <p:sp>
        <p:nvSpPr>
          <p:cNvPr id="39" name="文本框 48"/>
          <p:cNvSpPr txBox="1"/>
          <p:nvPr/>
        </p:nvSpPr>
        <p:spPr>
          <a:xfrm>
            <a:off x="620507" y="2839233"/>
            <a:ext cx="74013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2800">
                <a:solidFill>
                  <a:srgbClr val="C1A438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Xét hai tam giác ABD và CBA có:</a:t>
            </a:r>
            <a:endParaRPr lang="zh-CN" altLang="en-US" sz="2800" dirty="0">
              <a:solidFill>
                <a:srgbClr val="C1A438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8" name="Rectangle 5"/>
          <p:cNvSpPr>
            <a:spLocks noChangeArrowheads="1"/>
          </p:cNvSpPr>
          <p:nvPr/>
        </p:nvSpPr>
        <p:spPr bwMode="auto">
          <a:xfrm>
            <a:off x="2183363" y="4253914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本框 48"/>
              <p:cNvSpPr txBox="1"/>
              <p:nvPr/>
            </p:nvSpPr>
            <p:spPr>
              <a:xfrm>
                <a:off x="682193" y="3336309"/>
                <a:ext cx="7401316" cy="5375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zh-CN" altLang="en-US" sz="2800" i="1" smtClean="0">
                            <a:solidFill>
                              <a:srgbClr val="C1A438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zh-CN" sz="2800" b="0" i="1" smtClean="0">
                            <a:solidFill>
                              <a:srgbClr val="C1A438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rPr>
                          <m:t>𝐵𝐴𝐷</m:t>
                        </m:r>
                      </m:e>
                    </m:acc>
                    <m:r>
                      <a:rPr lang="en-US" altLang="zh-CN" sz="2800" b="0" i="1" smtClean="0">
                        <a:solidFill>
                          <a:srgbClr val="C1A438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altLang="zh-CN" sz="2800" b="0" i="1" smtClean="0">
                            <a:solidFill>
                              <a:srgbClr val="C1A438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zh-CN" sz="2800" b="0" i="1" smtClean="0">
                            <a:solidFill>
                              <a:srgbClr val="C1A438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rPr>
                          <m:t>𝐵𝐶𝐴</m:t>
                        </m:r>
                      </m:e>
                    </m:acc>
                  </m:oMath>
                </a14:m>
                <a:r>
                  <a:rPr lang="zh-CN" altLang="en-US" sz="2800" dirty="0">
                    <a:solidFill>
                      <a:srgbClr val="C1A438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800">
                    <a:solidFill>
                      <a:srgbClr val="C1A438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(giả thiết); 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altLang="zh-CN" sz="2800" i="1" smtClean="0">
                            <a:solidFill>
                              <a:srgbClr val="C1A438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zh-CN" sz="2800" b="0" i="1" smtClean="0">
                            <a:solidFill>
                              <a:srgbClr val="C1A438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rPr>
                          <m:t>𝐴𝐵𝐷</m:t>
                        </m:r>
                      </m:e>
                    </m:acc>
                    <m:r>
                      <a:rPr lang="en-US" altLang="zh-CN" sz="2800" b="0" i="1" smtClean="0">
                        <a:solidFill>
                          <a:srgbClr val="C1A438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altLang="zh-CN" sz="2800" b="0" i="1" smtClean="0">
                            <a:solidFill>
                              <a:srgbClr val="C1A438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zh-CN" sz="2800" b="0" i="1" smtClean="0">
                            <a:solidFill>
                              <a:srgbClr val="C1A438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rPr>
                          <m:t>𝐶𝐵𝐴</m:t>
                        </m:r>
                      </m:e>
                    </m:acc>
                  </m:oMath>
                </a14:m>
                <a:r>
                  <a:rPr lang="zh-CN" altLang="en-US" sz="2800" dirty="0">
                    <a:solidFill>
                      <a:srgbClr val="C1A438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9" name="文本框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2193" y="3336309"/>
                <a:ext cx="7401316" cy="537583"/>
              </a:xfrm>
              <a:prstGeom prst="rect">
                <a:avLst/>
              </a:prstGeom>
              <a:blipFill>
                <a:blip r:embed="rId4"/>
                <a:stretch>
                  <a:fillRect t="-7955" b="-318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文本框 48"/>
              <p:cNvSpPr txBox="1"/>
              <p:nvPr/>
            </p:nvSpPr>
            <p:spPr>
              <a:xfrm>
                <a:off x="682192" y="4570541"/>
                <a:ext cx="9890557" cy="8828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altLang="zh-CN" sz="2800">
                    <a:solidFill>
                      <a:srgbClr val="C1A438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Vì </a:t>
                </a:r>
                <a14:m>
                  <m:oMath xmlns:m="http://schemas.openxmlformats.org/officeDocument/2006/math">
                    <m:r>
                      <a:rPr lang="en-US" altLang="zh-CN" sz="2800" i="1">
                        <a:solidFill>
                          <a:srgbClr val="C1A438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∆</m:t>
                    </m:r>
                    <m:r>
                      <a:rPr lang="en-US" altLang="zh-CN" sz="2800" i="1">
                        <a:solidFill>
                          <a:srgbClr val="C1A438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𝐴𝐵𝐷</m:t>
                    </m:r>
                    <m:r>
                      <a:rPr lang="en-US" altLang="zh-CN" sz="2800" i="1">
                        <a:solidFill>
                          <a:srgbClr val="C1A438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  <a:sym typeface="Lamsymbol" panose="05010101010101010101" pitchFamily="2" charset="2"/>
                      </a:rPr>
                      <m:t></m:t>
                    </m:r>
                    <m:r>
                      <a:rPr lang="en-US" altLang="zh-CN" sz="2800" i="1">
                        <a:solidFill>
                          <a:srgbClr val="C1A438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∆</m:t>
                    </m:r>
                    <m:r>
                      <a:rPr lang="en-US" altLang="zh-CN" sz="2800" i="1">
                        <a:solidFill>
                          <a:srgbClr val="C1A438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𝐶𝐵𝐴</m:t>
                    </m:r>
                  </m:oMath>
                </a14:m>
                <a:r>
                  <a:rPr lang="en-US" altLang="zh-CN" sz="2800">
                    <a:solidFill>
                      <a:srgbClr val="C1A438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 nên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3600" i="1" smtClean="0">
                            <a:solidFill>
                              <a:srgbClr val="C1A438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3600" b="0" i="1" smtClean="0">
                            <a:solidFill>
                              <a:srgbClr val="C1A438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rPr>
                          <m:t>𝐵𝐴</m:t>
                        </m:r>
                      </m:num>
                      <m:den>
                        <m:r>
                          <a:rPr lang="en-US" altLang="zh-CN" sz="3600" b="0" i="1" smtClean="0">
                            <a:solidFill>
                              <a:srgbClr val="C1A438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rPr>
                          <m:t>𝐵𝐶</m:t>
                        </m:r>
                      </m:den>
                    </m:f>
                    <m:r>
                      <a:rPr lang="en-US" altLang="zh-CN" sz="3600" b="0" i="1" smtClean="0">
                        <a:solidFill>
                          <a:srgbClr val="C1A438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altLang="zh-CN" sz="3600" b="0" i="1" smtClean="0">
                            <a:solidFill>
                              <a:srgbClr val="C1A438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3600" b="0" i="1" smtClean="0">
                            <a:solidFill>
                              <a:srgbClr val="C1A438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rPr>
                          <m:t>𝐵𝐷</m:t>
                        </m:r>
                      </m:num>
                      <m:den>
                        <m:r>
                          <a:rPr lang="en-US" altLang="zh-CN" sz="3600" b="0" i="1" smtClean="0">
                            <a:solidFill>
                              <a:srgbClr val="C1A438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rPr>
                          <m:t>𝐵𝐴</m:t>
                        </m:r>
                      </m:den>
                    </m:f>
                    <m:r>
                      <a:rPr lang="en-US" altLang="zh-CN" sz="3600" b="0" i="1" smtClean="0">
                        <a:solidFill>
                          <a:srgbClr val="C1A438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altLang="zh-CN" sz="2800">
                    <a:solidFill>
                      <a:srgbClr val="C1A438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hay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800" i="1" smtClean="0">
                            <a:solidFill>
                              <a:srgbClr val="C1A438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2800" b="0" i="1" smtClean="0">
                            <a:solidFill>
                              <a:srgbClr val="C1A438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rPr>
                          <m:t>𝐵𝐴</m:t>
                        </m:r>
                      </m:e>
                      <m:sup>
                        <m:r>
                          <a:rPr lang="en-US" altLang="zh-CN" sz="2800" i="1" smtClean="0">
                            <a:solidFill>
                              <a:srgbClr val="C1A438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CN" sz="2800" b="0" i="1" smtClean="0">
                        <a:solidFill>
                          <a:srgbClr val="C1A438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altLang="zh-CN" sz="2800" b="0" i="1" smtClean="0">
                        <a:solidFill>
                          <a:srgbClr val="C1A438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rPr>
                      <m:t>𝐵𝐶</m:t>
                    </m:r>
                    <m:r>
                      <a:rPr lang="en-US" altLang="zh-CN" sz="2800" b="0" i="1" smtClean="0">
                        <a:solidFill>
                          <a:srgbClr val="C1A438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altLang="zh-CN" sz="2800" b="0" i="1" smtClean="0">
                        <a:solidFill>
                          <a:srgbClr val="C1A438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rPr>
                      <m:t>𝐵𝐷</m:t>
                    </m:r>
                  </m:oMath>
                </a14:m>
                <a:endParaRPr lang="zh-CN" altLang="en-US" sz="2800" dirty="0">
                  <a:solidFill>
                    <a:srgbClr val="C1A438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0" name="文本框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2192" y="4570541"/>
                <a:ext cx="9890557" cy="882870"/>
              </a:xfrm>
              <a:prstGeom prst="rect">
                <a:avLst/>
              </a:prstGeom>
              <a:blipFill>
                <a:blip r:embed="rId5"/>
                <a:stretch>
                  <a:fillRect l="-1295" b="-13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0950" y="975629"/>
            <a:ext cx="3125285" cy="214139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49" y="819798"/>
            <a:ext cx="7277101" cy="171344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本框 48"/>
              <p:cNvSpPr txBox="1"/>
              <p:nvPr/>
            </p:nvSpPr>
            <p:spPr>
              <a:xfrm>
                <a:off x="682192" y="3982038"/>
                <a:ext cx="6566747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altLang="zh-CN" sz="2800">
                    <a:solidFill>
                      <a:srgbClr val="C1A438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D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800" b="0" i="0" smtClean="0">
                        <a:solidFill>
                          <a:srgbClr val="C1A438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o</m:t>
                    </m:r>
                    <m:r>
                      <a:rPr lang="en-US" altLang="zh-CN" sz="2800" b="0" i="0" smtClean="0">
                        <a:solidFill>
                          <a:srgbClr val="C1A438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altLang="zh-CN" sz="2800" b="0" i="1" smtClean="0">
                        <a:solidFill>
                          <a:srgbClr val="C1A438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đó </m:t>
                    </m:r>
                    <m:r>
                      <a:rPr lang="en-US" altLang="zh-CN" sz="2800" i="1" smtClean="0">
                        <a:solidFill>
                          <a:srgbClr val="C1A438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∆</m:t>
                    </m:r>
                    <m:r>
                      <a:rPr lang="en-US" altLang="zh-CN" sz="2800" b="0" i="1" smtClean="0">
                        <a:solidFill>
                          <a:srgbClr val="C1A438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𝐴𝐵𝐷</m:t>
                    </m:r>
                    <m:r>
                      <a:rPr lang="en-US" altLang="zh-CN" sz="2800" i="1" smtClean="0">
                        <a:solidFill>
                          <a:srgbClr val="C1A438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  <a:sym typeface="Lamsymbol" panose="05010101010101010101" pitchFamily="2" charset="2"/>
                      </a:rPr>
                      <m:t></m:t>
                    </m:r>
                    <m:r>
                      <a:rPr lang="en-US" altLang="zh-CN" sz="2800" i="1">
                        <a:solidFill>
                          <a:srgbClr val="C1A438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∆</m:t>
                    </m:r>
                    <m:r>
                      <a:rPr lang="en-US" altLang="zh-CN" sz="2800" b="0" i="1" smtClean="0">
                        <a:solidFill>
                          <a:srgbClr val="C1A438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𝐶𝐵𝐴</m:t>
                    </m:r>
                  </m:oMath>
                </a14:m>
                <a:r>
                  <a:rPr lang="en-US" altLang="zh-CN" sz="2800">
                    <a:solidFill>
                      <a:srgbClr val="C1A438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 (g-g) </a:t>
                </a:r>
                <a:endParaRPr lang="zh-CN" altLang="en-US" sz="2800" dirty="0">
                  <a:solidFill>
                    <a:srgbClr val="C1A438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  <a:p>
                <a:pPr algn="just"/>
                <a:endParaRPr lang="zh-CN" altLang="en-US" sz="1600" dirty="0">
                  <a:solidFill>
                    <a:srgbClr val="C1A43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mc:Choice>
        <mc:Fallback xmlns="">
          <p:sp>
            <p:nvSpPr>
              <p:cNvPr id="17" name="文本框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2192" y="3982038"/>
                <a:ext cx="6566747" cy="769441"/>
              </a:xfrm>
              <a:prstGeom prst="rect">
                <a:avLst/>
              </a:prstGeom>
              <a:blipFill>
                <a:blip r:embed="rId8"/>
                <a:stretch>
                  <a:fillRect l="-1950" t="-79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08091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9" grpId="0"/>
      <p:bldP spid="19" grpId="0"/>
      <p:bldP spid="20" grpId="0"/>
      <p:bldP spid="1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52400" y="171450"/>
            <a:ext cx="11887200" cy="6496050"/>
          </a:xfrm>
          <a:prstGeom prst="rect">
            <a:avLst/>
          </a:prstGeom>
          <a:solidFill>
            <a:srgbClr val="FFFFFF"/>
          </a:solidFill>
          <a:ln w="28575">
            <a:solidFill>
              <a:srgbClr val="C1A4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323849" y="303287"/>
            <a:ext cx="11592379" cy="6194150"/>
          </a:xfrm>
          <a:prstGeom prst="rect">
            <a:avLst/>
          </a:prstGeom>
          <a:solidFill>
            <a:srgbClr val="FFFFFF"/>
          </a:solidFill>
          <a:ln w="19050">
            <a:solidFill>
              <a:srgbClr val="C1A4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2"/>
          <a:srcRect l="56431" b="40061"/>
          <a:stretch>
            <a:fillRect/>
          </a:stretch>
        </p:blipFill>
        <p:spPr>
          <a:xfrm rot="9971545">
            <a:off x="9837464" y="-337952"/>
            <a:ext cx="2535122" cy="2452461"/>
          </a:xfrm>
          <a:custGeom>
            <a:avLst/>
            <a:gdLst>
              <a:gd name="connsiteX0" fmla="*/ 2535122 w 2535122"/>
              <a:gd name="connsiteY0" fmla="*/ 2452461 h 2452461"/>
              <a:gd name="connsiteX1" fmla="*/ 0 w 2535122"/>
              <a:gd name="connsiteY1" fmla="*/ 1829420 h 2452461"/>
              <a:gd name="connsiteX2" fmla="*/ 449605 w 2535122"/>
              <a:gd name="connsiteY2" fmla="*/ 0 h 2452461"/>
              <a:gd name="connsiteX3" fmla="*/ 948691 w 2535122"/>
              <a:gd name="connsiteY3" fmla="*/ 0 h 2452461"/>
              <a:gd name="connsiteX4" fmla="*/ 1424711 w 2535122"/>
              <a:gd name="connsiteY4" fmla="*/ 116989 h 2452461"/>
              <a:gd name="connsiteX5" fmla="*/ 2535122 w 2535122"/>
              <a:gd name="connsiteY5" fmla="*/ 893446 h 24524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35122" h="2452461">
                <a:moveTo>
                  <a:pt x="2535122" y="2452461"/>
                </a:moveTo>
                <a:lnTo>
                  <a:pt x="0" y="1829420"/>
                </a:lnTo>
                <a:lnTo>
                  <a:pt x="449605" y="0"/>
                </a:lnTo>
                <a:lnTo>
                  <a:pt x="948691" y="0"/>
                </a:lnTo>
                <a:lnTo>
                  <a:pt x="1424711" y="116989"/>
                </a:lnTo>
                <a:lnTo>
                  <a:pt x="2535122" y="893446"/>
                </a:lnTo>
                <a:close/>
              </a:path>
            </a:pathLst>
          </a:cu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3"/>
          <a:srcRect t="73781" r="71594"/>
          <a:stretch>
            <a:fillRect/>
          </a:stretch>
        </p:blipFill>
        <p:spPr>
          <a:xfrm rot="10800000">
            <a:off x="0" y="5588369"/>
            <a:ext cx="1925733" cy="1269630"/>
          </a:xfrm>
          <a:custGeom>
            <a:avLst/>
            <a:gdLst>
              <a:gd name="connsiteX0" fmla="*/ 1925733 w 1925733"/>
              <a:gd name="connsiteY0" fmla="*/ 1269630 h 1269630"/>
              <a:gd name="connsiteX1" fmla="*/ 1696405 w 1925733"/>
              <a:gd name="connsiteY1" fmla="*/ 1269630 h 1269630"/>
              <a:gd name="connsiteX2" fmla="*/ 0 w 1925733"/>
              <a:gd name="connsiteY2" fmla="*/ 80414 h 1269630"/>
              <a:gd name="connsiteX3" fmla="*/ 0 w 1925733"/>
              <a:gd name="connsiteY3" fmla="*/ 0 h 1269630"/>
              <a:gd name="connsiteX4" fmla="*/ 1925733 w 1925733"/>
              <a:gd name="connsiteY4" fmla="*/ 0 h 1269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25733" h="1269630">
                <a:moveTo>
                  <a:pt x="1925733" y="1269630"/>
                </a:moveTo>
                <a:lnTo>
                  <a:pt x="1696405" y="1269630"/>
                </a:lnTo>
                <a:lnTo>
                  <a:pt x="0" y="80414"/>
                </a:lnTo>
                <a:lnTo>
                  <a:pt x="0" y="0"/>
                </a:lnTo>
                <a:lnTo>
                  <a:pt x="1925733" y="0"/>
                </a:lnTo>
                <a:close/>
              </a:path>
            </a:pathLst>
          </a:custGeom>
        </p:spPr>
      </p:pic>
      <p:sp>
        <p:nvSpPr>
          <p:cNvPr id="13" name="文本框 86"/>
          <p:cNvSpPr txBox="1"/>
          <p:nvPr/>
        </p:nvSpPr>
        <p:spPr>
          <a:xfrm>
            <a:off x="426706" y="363668"/>
            <a:ext cx="77655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>
                <a:solidFill>
                  <a:srgbClr val="C1A438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I. Trường hợp đồng dạng thứ ba: Góc - góc</a:t>
            </a:r>
            <a:endParaRPr lang="zh-CN" altLang="en-US" sz="3200" b="1" dirty="0">
              <a:solidFill>
                <a:srgbClr val="C1A438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38" name="文本框 9"/>
          <p:cNvSpPr txBox="1"/>
          <p:nvPr/>
        </p:nvSpPr>
        <p:spPr>
          <a:xfrm>
            <a:off x="5315583" y="2678359"/>
            <a:ext cx="12642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u="sng">
                <a:solidFill>
                  <a:srgbClr val="C1A438"/>
                </a:solidFill>
                <a:latin typeface="Times New Roman" panose="02020603050405020304" pitchFamily="18" charset="0"/>
                <a:ea typeface="方正清刻本悦宋简体" panose="02000000000000000000" pitchFamily="2" charset="-122"/>
                <a:cs typeface="Times New Roman" panose="02020603050405020304" pitchFamily="18" charset="0"/>
              </a:rPr>
              <a:t>Giải</a:t>
            </a:r>
            <a:endParaRPr lang="zh-CN" altLang="en-US" sz="2800" b="1" u="sng" dirty="0">
              <a:solidFill>
                <a:srgbClr val="C1A438"/>
              </a:solidFill>
              <a:latin typeface="Times New Roman" panose="02020603050405020304" pitchFamily="18" charset="0"/>
              <a:ea typeface="方正清刻本悦宋简体" panose="02000000000000000000" pitchFamily="2" charset="-122"/>
              <a:cs typeface="Times New Roman" panose="02020603050405020304" pitchFamily="18" charset="0"/>
            </a:endParaRPr>
          </a:p>
        </p:txBody>
      </p:sp>
      <p:sp>
        <p:nvSpPr>
          <p:cNvPr id="39" name="文本框 48"/>
          <p:cNvSpPr txBox="1"/>
          <p:nvPr/>
        </p:nvSpPr>
        <p:spPr>
          <a:xfrm>
            <a:off x="729276" y="4015807"/>
            <a:ext cx="74013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2800">
                <a:solidFill>
                  <a:srgbClr val="C1A438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Xét hai tam giác ABC và MNP có:</a:t>
            </a:r>
            <a:endParaRPr lang="zh-CN" altLang="en-US" sz="2800" dirty="0">
              <a:solidFill>
                <a:srgbClr val="C1A438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8" name="Rectangle 5"/>
          <p:cNvSpPr>
            <a:spLocks noChangeArrowheads="1"/>
          </p:cNvSpPr>
          <p:nvPr/>
        </p:nvSpPr>
        <p:spPr bwMode="auto">
          <a:xfrm>
            <a:off x="2183363" y="4253914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文本框 48"/>
              <p:cNvSpPr txBox="1"/>
              <p:nvPr/>
            </p:nvSpPr>
            <p:spPr>
              <a:xfrm>
                <a:off x="729276" y="5121526"/>
                <a:ext cx="740131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altLang="zh-CN" sz="2800">
                    <a:solidFill>
                      <a:srgbClr val="C1A438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D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800">
                        <a:solidFill>
                          <a:srgbClr val="C1A438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o</m:t>
                    </m:r>
                    <m:r>
                      <a:rPr lang="en-US" altLang="zh-CN" sz="2800">
                        <a:solidFill>
                          <a:srgbClr val="C1A438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altLang="zh-CN" sz="2800" i="1">
                        <a:solidFill>
                          <a:srgbClr val="C1A438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đó ∆</m:t>
                    </m:r>
                    <m:r>
                      <a:rPr lang="en-US" altLang="zh-CN" sz="2800" i="1">
                        <a:solidFill>
                          <a:srgbClr val="C1A438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𝐴𝐵𝐶</m:t>
                    </m:r>
                    <m:r>
                      <a:rPr lang="en-US" altLang="zh-CN" sz="2800" i="1">
                        <a:solidFill>
                          <a:srgbClr val="C1A438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  <a:sym typeface="Lamsymbol" panose="05010101010101010101" pitchFamily="2" charset="2"/>
                      </a:rPr>
                      <m:t></m:t>
                    </m:r>
                    <m:r>
                      <a:rPr lang="en-US" altLang="zh-CN" sz="2800" i="1">
                        <a:solidFill>
                          <a:srgbClr val="C1A438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∆</m:t>
                    </m:r>
                    <m:r>
                      <a:rPr lang="en-US" altLang="zh-CN" sz="2800" b="0" i="1" smtClean="0">
                        <a:solidFill>
                          <a:srgbClr val="C1A438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𝑀𝑁𝑃</m:t>
                    </m:r>
                  </m:oMath>
                </a14:m>
                <a:r>
                  <a:rPr lang="en-US" altLang="zh-CN" sz="2800">
                    <a:solidFill>
                      <a:srgbClr val="C1A438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 (g-g) </a:t>
                </a:r>
                <a:endParaRPr lang="zh-CN" altLang="en-US" sz="2800" dirty="0">
                  <a:solidFill>
                    <a:srgbClr val="C1A438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0" name="文本框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9276" y="5121526"/>
                <a:ext cx="7401316" cy="523220"/>
              </a:xfrm>
              <a:prstGeom prst="rect">
                <a:avLst/>
              </a:prstGeom>
              <a:blipFill>
                <a:blip r:embed="rId4"/>
                <a:stretch>
                  <a:fillRect l="-1730" t="-11628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本框 48"/>
              <p:cNvSpPr txBox="1"/>
              <p:nvPr/>
            </p:nvSpPr>
            <p:spPr>
              <a:xfrm>
                <a:off x="790962" y="4512883"/>
                <a:ext cx="7401316" cy="5377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zh-CN" altLang="en-US" sz="2800" i="1" smtClean="0">
                            <a:solidFill>
                              <a:srgbClr val="C1A438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zh-CN" sz="2800" b="0" i="1" smtClean="0">
                            <a:solidFill>
                              <a:srgbClr val="C1A438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</m:acc>
                    <m:r>
                      <a:rPr lang="en-US" altLang="zh-CN" sz="2800" b="0" i="1" smtClean="0">
                        <a:solidFill>
                          <a:srgbClr val="C1A438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altLang="zh-CN" sz="2800" b="0" i="1" smtClean="0">
                            <a:solidFill>
                              <a:srgbClr val="C1A438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zh-CN" sz="2800" b="0" i="1" smtClean="0">
                            <a:solidFill>
                              <a:srgbClr val="C1A438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rPr>
                          <m:t>𝑁</m:t>
                        </m:r>
                      </m:e>
                    </m:acc>
                    <m:r>
                      <a:rPr lang="en-US" altLang="zh-CN" sz="2800" b="0" i="1" smtClean="0">
                        <a:solidFill>
                          <a:srgbClr val="C1A438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rPr>
                      <m:t>=60</m:t>
                    </m:r>
                    <m:r>
                      <a:rPr lang="en-US" altLang="zh-CN" sz="2800" b="0" i="1" smtClean="0">
                        <a:solidFill>
                          <a:srgbClr val="C1A438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°</m:t>
                    </m:r>
                  </m:oMath>
                </a14:m>
                <a:r>
                  <a:rPr lang="en-US" altLang="zh-CN" sz="2800">
                    <a:solidFill>
                      <a:srgbClr val="C1A438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; 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altLang="zh-CN" sz="2800" i="1" smtClean="0">
                            <a:solidFill>
                              <a:srgbClr val="C1A438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zh-CN" sz="2800" b="0" i="1" smtClean="0">
                            <a:solidFill>
                              <a:srgbClr val="C1A438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</m:acc>
                    <m:r>
                      <a:rPr lang="en-US" altLang="zh-CN" sz="2800" b="0" i="1" smtClean="0">
                        <a:solidFill>
                          <a:srgbClr val="C1A438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altLang="zh-CN" sz="2800" b="0" i="1" smtClean="0">
                            <a:solidFill>
                              <a:srgbClr val="C1A438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zh-CN" sz="2800" b="0" i="1" smtClean="0">
                            <a:solidFill>
                              <a:srgbClr val="C1A438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rPr>
                          <m:t>𝑀</m:t>
                        </m:r>
                      </m:e>
                    </m:acc>
                    <m:r>
                      <a:rPr lang="en-US" altLang="zh-CN" sz="2800" i="1" dirty="0" smtClean="0">
                        <a:solidFill>
                          <a:srgbClr val="C1A438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rPr>
                      <m:t>=50°</m:t>
                    </m:r>
                  </m:oMath>
                </a14:m>
                <a:endParaRPr lang="zh-CN" altLang="en-US" sz="2800" dirty="0">
                  <a:solidFill>
                    <a:srgbClr val="C1A438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9" name="文本框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0962" y="4512883"/>
                <a:ext cx="7401316" cy="537776"/>
              </a:xfrm>
              <a:prstGeom prst="rect">
                <a:avLst/>
              </a:prstGeom>
              <a:blipFill>
                <a:blip r:embed="rId5"/>
                <a:stretch>
                  <a:fillRect t="-7865" b="-303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Picture 15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6052" y="989106"/>
            <a:ext cx="4166235" cy="1956753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本框 48"/>
              <p:cNvSpPr txBox="1"/>
              <p:nvPr/>
            </p:nvSpPr>
            <p:spPr>
              <a:xfrm>
                <a:off x="660874" y="3361992"/>
                <a:ext cx="9921399" cy="5347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altLang="zh-CN" sz="2800">
                    <a:solidFill>
                      <a:srgbClr val="C1A438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Trong tam giác MNP có: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altLang="zh-CN" sz="2800" i="1" smtClean="0">
                            <a:solidFill>
                              <a:srgbClr val="C1A438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zh-CN" sz="2800" b="0" i="1" smtClean="0">
                            <a:solidFill>
                              <a:srgbClr val="C1A438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rPr>
                          <m:t>𝑀</m:t>
                        </m:r>
                      </m:e>
                    </m:acc>
                    <m:r>
                      <a:rPr lang="en-US" altLang="zh-CN" sz="2800" b="0" i="1" smtClean="0">
                        <a:solidFill>
                          <a:srgbClr val="C1A438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rPr>
                      <m:t>=180</m:t>
                    </m:r>
                    <m:r>
                      <a:rPr lang="en-US" altLang="zh-CN" sz="2800" b="0" i="1" smtClean="0">
                        <a:solidFill>
                          <a:srgbClr val="C1A438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°−</m:t>
                    </m:r>
                    <m:d>
                      <m:dPr>
                        <m:ctrlPr>
                          <a:rPr lang="en-US" altLang="zh-CN" sz="2800" b="0" i="1" smtClean="0">
                            <a:solidFill>
                              <a:srgbClr val="C1A438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2800" b="0" i="1" smtClean="0">
                            <a:solidFill>
                              <a:srgbClr val="C1A438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60°+70°</m:t>
                        </m:r>
                      </m:e>
                    </m:d>
                    <m:r>
                      <a:rPr lang="en-US" altLang="zh-CN" sz="2800" b="0" i="1" smtClean="0">
                        <a:solidFill>
                          <a:srgbClr val="C1A438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=50°</m:t>
                    </m:r>
                  </m:oMath>
                </a14:m>
                <a:endParaRPr lang="zh-CN" altLang="en-US" sz="2800" dirty="0">
                  <a:solidFill>
                    <a:srgbClr val="C1A438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7" name="文本框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874" y="3361992"/>
                <a:ext cx="9921399" cy="534762"/>
              </a:xfrm>
              <a:prstGeom prst="rect">
                <a:avLst/>
              </a:prstGeom>
              <a:blipFill>
                <a:blip r:embed="rId7"/>
                <a:stretch>
                  <a:fillRect l="-1229" t="-10345" b="-321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03"/>
          <a:stretch/>
        </p:blipFill>
        <p:spPr>
          <a:xfrm>
            <a:off x="323849" y="1045535"/>
            <a:ext cx="4782514" cy="2034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8388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9" grpId="0"/>
      <p:bldP spid="40" grpId="0"/>
      <p:bldP spid="19" grpId="0"/>
      <p:bldP spid="1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52400" y="171450"/>
            <a:ext cx="11887200" cy="6496050"/>
          </a:xfrm>
          <a:prstGeom prst="rect">
            <a:avLst/>
          </a:prstGeom>
          <a:solidFill>
            <a:srgbClr val="FFFFFF"/>
          </a:solidFill>
          <a:ln w="28575">
            <a:solidFill>
              <a:srgbClr val="C1A4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323849" y="303287"/>
            <a:ext cx="11592379" cy="6194150"/>
          </a:xfrm>
          <a:prstGeom prst="rect">
            <a:avLst/>
          </a:prstGeom>
          <a:solidFill>
            <a:srgbClr val="FFFFFF"/>
          </a:solidFill>
          <a:ln w="19050">
            <a:solidFill>
              <a:srgbClr val="C1A4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2"/>
          <a:srcRect l="56431" b="40061"/>
          <a:stretch>
            <a:fillRect/>
          </a:stretch>
        </p:blipFill>
        <p:spPr>
          <a:xfrm rot="9971545">
            <a:off x="9837464" y="-337952"/>
            <a:ext cx="2535122" cy="2452461"/>
          </a:xfrm>
          <a:custGeom>
            <a:avLst/>
            <a:gdLst>
              <a:gd name="connsiteX0" fmla="*/ 2535122 w 2535122"/>
              <a:gd name="connsiteY0" fmla="*/ 2452461 h 2452461"/>
              <a:gd name="connsiteX1" fmla="*/ 0 w 2535122"/>
              <a:gd name="connsiteY1" fmla="*/ 1829420 h 2452461"/>
              <a:gd name="connsiteX2" fmla="*/ 449605 w 2535122"/>
              <a:gd name="connsiteY2" fmla="*/ 0 h 2452461"/>
              <a:gd name="connsiteX3" fmla="*/ 948691 w 2535122"/>
              <a:gd name="connsiteY3" fmla="*/ 0 h 2452461"/>
              <a:gd name="connsiteX4" fmla="*/ 1424711 w 2535122"/>
              <a:gd name="connsiteY4" fmla="*/ 116989 h 2452461"/>
              <a:gd name="connsiteX5" fmla="*/ 2535122 w 2535122"/>
              <a:gd name="connsiteY5" fmla="*/ 893446 h 24524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35122" h="2452461">
                <a:moveTo>
                  <a:pt x="2535122" y="2452461"/>
                </a:moveTo>
                <a:lnTo>
                  <a:pt x="0" y="1829420"/>
                </a:lnTo>
                <a:lnTo>
                  <a:pt x="449605" y="0"/>
                </a:lnTo>
                <a:lnTo>
                  <a:pt x="948691" y="0"/>
                </a:lnTo>
                <a:lnTo>
                  <a:pt x="1424711" y="116989"/>
                </a:lnTo>
                <a:lnTo>
                  <a:pt x="2535122" y="893446"/>
                </a:lnTo>
                <a:close/>
              </a:path>
            </a:pathLst>
          </a:custGeom>
        </p:spPr>
      </p:pic>
      <p:sp>
        <p:nvSpPr>
          <p:cNvPr id="13" name="文本框 86"/>
          <p:cNvSpPr txBox="1"/>
          <p:nvPr/>
        </p:nvSpPr>
        <p:spPr>
          <a:xfrm>
            <a:off x="426706" y="363668"/>
            <a:ext cx="960370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>
                <a:solidFill>
                  <a:srgbClr val="C1A438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II. Áp dụng trường hợp đồng dạng thứ ba của tam giác vào tam giác vuông</a:t>
            </a:r>
            <a:endParaRPr lang="zh-CN" altLang="en-US" sz="3200" b="1" dirty="0">
              <a:solidFill>
                <a:srgbClr val="C1A438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8" name="Rectangle 5"/>
          <p:cNvSpPr>
            <a:spLocks noChangeArrowheads="1"/>
          </p:cNvSpPr>
          <p:nvPr/>
        </p:nvSpPr>
        <p:spPr bwMode="auto">
          <a:xfrm>
            <a:off x="2183363" y="4253914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989" y="1487270"/>
            <a:ext cx="6198977" cy="182593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4369" y="902741"/>
            <a:ext cx="2830545" cy="2629261"/>
          </a:xfrm>
          <a:prstGeom prst="rect">
            <a:avLst/>
          </a:prstGeom>
        </p:spPr>
      </p:pic>
      <p:sp>
        <p:nvSpPr>
          <p:cNvPr id="20" name="文本框 9"/>
          <p:cNvSpPr txBox="1"/>
          <p:nvPr/>
        </p:nvSpPr>
        <p:spPr>
          <a:xfrm>
            <a:off x="5315583" y="2678359"/>
            <a:ext cx="12642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u="sng">
                <a:latin typeface="Times New Roman" panose="02020603050405020304" pitchFamily="18" charset="0"/>
                <a:ea typeface="方正清刻本悦宋简体" panose="02000000000000000000" pitchFamily="2" charset="-122"/>
                <a:cs typeface="Times New Roman" panose="02020603050405020304" pitchFamily="18" charset="0"/>
              </a:rPr>
              <a:t>Giải</a:t>
            </a:r>
            <a:endParaRPr lang="zh-CN" altLang="en-US" sz="2800" b="1" u="sng" dirty="0">
              <a:latin typeface="Times New Roman" panose="02020603050405020304" pitchFamily="18" charset="0"/>
              <a:ea typeface="方正清刻本悦宋简体" panose="02000000000000000000" pitchFamily="2" charset="-122"/>
              <a:cs typeface="Times New Roman" panose="02020603050405020304" pitchFamily="18" charset="0"/>
            </a:endParaRPr>
          </a:p>
        </p:txBody>
      </p:sp>
      <p:sp>
        <p:nvSpPr>
          <p:cNvPr id="21" name="文本框 48"/>
          <p:cNvSpPr txBox="1"/>
          <p:nvPr/>
        </p:nvSpPr>
        <p:spPr>
          <a:xfrm>
            <a:off x="729276" y="4015807"/>
            <a:ext cx="74013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28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Xét hai tam giác </a:t>
            </a:r>
            <a:r>
              <a:rPr lang="en-US" altLang="zh-CN" sz="2800" i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A’B’C’ </a:t>
            </a:r>
            <a:r>
              <a:rPr lang="en-US" altLang="zh-CN" sz="28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và </a:t>
            </a:r>
            <a:r>
              <a:rPr lang="en-US" altLang="zh-CN" sz="2800" i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ABC</a:t>
            </a:r>
            <a:r>
              <a:rPr lang="en-US" altLang="zh-CN" sz="28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có:</a:t>
            </a:r>
            <a:endParaRPr lang="zh-CN" altLang="en-US" sz="2800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文本框 48"/>
              <p:cNvSpPr txBox="1"/>
              <p:nvPr/>
            </p:nvSpPr>
            <p:spPr>
              <a:xfrm>
                <a:off x="790962" y="4512883"/>
                <a:ext cx="7401316" cy="5704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zh-CN" altLang="en-US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zh-CN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rPr>
                          <m:t>𝐴</m:t>
                        </m:r>
                        <m:r>
                          <a:rPr lang="en-US" altLang="zh-CN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rPr>
                          <m:t>′</m:t>
                        </m:r>
                      </m:e>
                    </m:acc>
                    <m:r>
                      <a:rPr lang="en-US" altLang="zh-CN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altLang="zh-CN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zh-CN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</m:acc>
                    <m:r>
                      <a:rPr lang="en-US" altLang="zh-CN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rPr>
                      <m:t>=90</m:t>
                    </m:r>
                    <m:r>
                      <a:rPr lang="en-US" altLang="zh-CN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°</m:t>
                    </m:r>
                  </m:oMath>
                </a14:m>
                <a:r>
                  <a:rPr lang="en-US" altLang="zh-CN"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; 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altLang="zh-CN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zh-CN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rPr>
                          <m:t>𝐵</m:t>
                        </m:r>
                        <m:r>
                          <a:rPr lang="en-US" altLang="zh-CN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rPr>
                          <m:t>′</m:t>
                        </m:r>
                      </m:e>
                    </m:acc>
                    <m:r>
                      <a:rPr lang="en-US" altLang="zh-CN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altLang="zh-CN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zh-CN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</m:acc>
                  </m:oMath>
                </a14:m>
                <a:r>
                  <a:rPr lang="en-US" altLang="zh-CN" sz="2800">
                    <a:solidFill>
                      <a:schemeClr val="tx1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(giả thiết)</a:t>
                </a:r>
                <a:endParaRPr lang="zh-CN" altLang="en-US" sz="2800" dirty="0">
                  <a:solidFill>
                    <a:schemeClr val="tx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3" name="文本框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0962" y="4512883"/>
                <a:ext cx="7401316" cy="570413"/>
              </a:xfrm>
              <a:prstGeom prst="rect">
                <a:avLst/>
              </a:prstGeom>
              <a:blipFill>
                <a:blip r:embed="rId5"/>
                <a:stretch>
                  <a:fillRect t="-2128" b="-287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本框 48"/>
              <p:cNvSpPr txBox="1"/>
              <p:nvPr/>
            </p:nvSpPr>
            <p:spPr>
              <a:xfrm>
                <a:off x="729276" y="5121526"/>
                <a:ext cx="740131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altLang="zh-CN" sz="280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D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80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o</m:t>
                    </m:r>
                    <m:r>
                      <a:rPr lang="en-US" altLang="zh-CN" sz="280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altLang="zh-CN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đó</m:t>
                    </m:r>
                    <m:r>
                      <a:rPr lang="en-US" altLang="zh-CN" sz="2800" i="1">
                        <a:solidFill>
                          <a:srgbClr val="C1A438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∆</m:t>
                    </m:r>
                    <m:r>
                      <a:rPr lang="en-US" altLang="zh-CN" sz="2800" i="1">
                        <a:solidFill>
                          <a:srgbClr val="C1A438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en-US" altLang="zh-CN" sz="2800" b="0" i="1" smtClean="0">
                        <a:solidFill>
                          <a:srgbClr val="C1A438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′</m:t>
                    </m:r>
                    <m:r>
                      <a:rPr lang="en-US" altLang="zh-CN" sz="2800" i="1">
                        <a:solidFill>
                          <a:srgbClr val="C1A438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𝐵</m:t>
                    </m:r>
                    <m:r>
                      <a:rPr lang="en-US" altLang="zh-CN" sz="2800" b="0" i="1" smtClean="0">
                        <a:solidFill>
                          <a:srgbClr val="C1A438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′</m:t>
                    </m:r>
                    <m:r>
                      <a:rPr lang="en-US" altLang="zh-CN" sz="2800" i="1">
                        <a:solidFill>
                          <a:srgbClr val="C1A438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𝐶</m:t>
                    </m:r>
                    <m:r>
                      <a:rPr lang="en-US" altLang="zh-CN" sz="2800" b="0" i="1" smtClean="0">
                        <a:solidFill>
                          <a:srgbClr val="C1A438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′</m:t>
                    </m:r>
                    <m:r>
                      <a:rPr lang="en-US" altLang="zh-CN" sz="2800" i="1">
                        <a:solidFill>
                          <a:srgbClr val="C1A438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  <a:sym typeface="Lamsymbol" panose="05010101010101010101" pitchFamily="2" charset="2"/>
                      </a:rPr>
                      <m:t></m:t>
                    </m:r>
                    <m:r>
                      <a:rPr lang="en-US" altLang="zh-CN" sz="2800" i="1">
                        <a:solidFill>
                          <a:srgbClr val="C1A438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∆</m:t>
                    </m:r>
                    <m:r>
                      <a:rPr lang="en-US" altLang="zh-CN" sz="2800" b="0" i="1" smtClean="0">
                        <a:solidFill>
                          <a:srgbClr val="C1A438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𝐴𝐵𝐶</m:t>
                    </m:r>
                  </m:oMath>
                </a14:m>
                <a:r>
                  <a:rPr lang="en-US" altLang="zh-CN" sz="280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(g-g) </a:t>
                </a:r>
                <a:endParaRPr lang="zh-CN" altLang="en-US" sz="2800" dirty="0"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文本框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9276" y="5121526"/>
                <a:ext cx="7401316" cy="523220"/>
              </a:xfrm>
              <a:prstGeom prst="rect">
                <a:avLst/>
              </a:prstGeom>
              <a:blipFill>
                <a:blip r:embed="rId6"/>
                <a:stretch>
                  <a:fillRect l="-1730" t="-11628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72921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0" grpId="0"/>
      <p:bldP spid="21" grpId="0"/>
      <p:bldP spid="23" grpId="0"/>
      <p:bldP spid="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52400" y="171450"/>
            <a:ext cx="11887200" cy="6496050"/>
          </a:xfrm>
          <a:prstGeom prst="rect">
            <a:avLst/>
          </a:prstGeom>
          <a:solidFill>
            <a:srgbClr val="FFFFFF"/>
          </a:solidFill>
          <a:ln w="28575">
            <a:solidFill>
              <a:srgbClr val="C1A4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299809" y="322400"/>
            <a:ext cx="11592379" cy="6194150"/>
          </a:xfrm>
          <a:prstGeom prst="rect">
            <a:avLst/>
          </a:prstGeom>
          <a:solidFill>
            <a:srgbClr val="FFFFFF"/>
          </a:solidFill>
          <a:ln w="19050">
            <a:solidFill>
              <a:srgbClr val="C1A4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2"/>
          <a:srcRect l="11373" b="11098"/>
          <a:stretch>
            <a:fillRect/>
          </a:stretch>
        </p:blipFill>
        <p:spPr>
          <a:xfrm rot="8702204">
            <a:off x="4106911" y="-1621524"/>
            <a:ext cx="4630566" cy="3266258"/>
          </a:xfrm>
          <a:custGeom>
            <a:avLst/>
            <a:gdLst>
              <a:gd name="connsiteX0" fmla="*/ 4630566 w 4630566"/>
              <a:gd name="connsiteY0" fmla="*/ 3266258 h 3266258"/>
              <a:gd name="connsiteX1" fmla="*/ 0 w 4630566"/>
              <a:gd name="connsiteY1" fmla="*/ 28323 h 3266258"/>
              <a:gd name="connsiteX2" fmla="*/ 19806 w 4630566"/>
              <a:gd name="connsiteY2" fmla="*/ 0 h 3266258"/>
              <a:gd name="connsiteX3" fmla="*/ 3483265 w 4630566"/>
              <a:gd name="connsiteY3" fmla="*/ 0 h 3266258"/>
              <a:gd name="connsiteX4" fmla="*/ 4630566 w 4630566"/>
              <a:gd name="connsiteY4" fmla="*/ 802253 h 3266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30566" h="3266258">
                <a:moveTo>
                  <a:pt x="4630566" y="3266258"/>
                </a:moveTo>
                <a:lnTo>
                  <a:pt x="0" y="28323"/>
                </a:lnTo>
                <a:lnTo>
                  <a:pt x="19806" y="0"/>
                </a:lnTo>
                <a:lnTo>
                  <a:pt x="3483265" y="0"/>
                </a:lnTo>
                <a:lnTo>
                  <a:pt x="4630566" y="802253"/>
                </a:lnTo>
                <a:close/>
              </a:path>
            </a:pathLst>
          </a:cu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rcRect t="47562" r="49103"/>
          <a:stretch>
            <a:fillRect/>
          </a:stretch>
        </p:blipFill>
        <p:spPr>
          <a:xfrm rot="8698124">
            <a:off x="3985226" y="5029133"/>
            <a:ext cx="4221547" cy="3106670"/>
          </a:xfrm>
          <a:custGeom>
            <a:avLst/>
            <a:gdLst>
              <a:gd name="connsiteX0" fmla="*/ 2075476 w 4221547"/>
              <a:gd name="connsiteY0" fmla="*/ 3106670 h 3106670"/>
              <a:gd name="connsiteX1" fmla="*/ 0 w 4221547"/>
              <a:gd name="connsiteY1" fmla="*/ 1651717 h 3106670"/>
              <a:gd name="connsiteX2" fmla="*/ 0 w 4221547"/>
              <a:gd name="connsiteY2" fmla="*/ 444248 h 3106670"/>
              <a:gd name="connsiteX3" fmla="*/ 311427 w 4221547"/>
              <a:gd name="connsiteY3" fmla="*/ 0 h 3106670"/>
              <a:gd name="connsiteX4" fmla="*/ 4221547 w 4221547"/>
              <a:gd name="connsiteY4" fmla="*/ 2741077 h 3106670"/>
              <a:gd name="connsiteX5" fmla="*/ 3965258 w 4221547"/>
              <a:gd name="connsiteY5" fmla="*/ 3106670 h 31066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21547" h="3106670">
                <a:moveTo>
                  <a:pt x="2075476" y="3106670"/>
                </a:moveTo>
                <a:lnTo>
                  <a:pt x="0" y="1651717"/>
                </a:lnTo>
                <a:lnTo>
                  <a:pt x="0" y="444248"/>
                </a:lnTo>
                <a:lnTo>
                  <a:pt x="311427" y="0"/>
                </a:lnTo>
                <a:lnTo>
                  <a:pt x="4221547" y="2741077"/>
                </a:lnTo>
                <a:lnTo>
                  <a:pt x="3965258" y="3106670"/>
                </a:lnTo>
                <a:close/>
              </a:path>
            </a:pathLst>
          </a:custGeom>
        </p:spPr>
      </p:pic>
      <p:sp>
        <p:nvSpPr>
          <p:cNvPr id="10" name="文本框 9"/>
          <p:cNvSpPr txBox="1"/>
          <p:nvPr/>
        </p:nvSpPr>
        <p:spPr>
          <a:xfrm>
            <a:off x="5380897" y="2442807"/>
            <a:ext cx="12642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u="sng">
                <a:latin typeface="Times New Roman" panose="02020603050405020304" pitchFamily="18" charset="0"/>
                <a:ea typeface="方正清刻本悦宋简体" panose="02000000000000000000" pitchFamily="2" charset="-122"/>
                <a:cs typeface="Times New Roman" panose="02020603050405020304" pitchFamily="18" charset="0"/>
              </a:rPr>
              <a:t>Định lí</a:t>
            </a:r>
            <a:endParaRPr lang="zh-CN" altLang="en-US" sz="2800" b="1" u="sng" dirty="0">
              <a:latin typeface="Times New Roman" panose="02020603050405020304" pitchFamily="18" charset="0"/>
              <a:ea typeface="方正清刻本悦宋简体" panose="02000000000000000000" pitchFamily="2" charset="-122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0360" y="3175506"/>
            <a:ext cx="7648343" cy="1846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9076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52400" y="171450"/>
            <a:ext cx="11887200" cy="6496050"/>
          </a:xfrm>
          <a:prstGeom prst="rect">
            <a:avLst/>
          </a:prstGeom>
          <a:solidFill>
            <a:srgbClr val="FFFFFF"/>
          </a:solidFill>
          <a:ln w="28575">
            <a:solidFill>
              <a:srgbClr val="C1A4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323849" y="303287"/>
            <a:ext cx="11592379" cy="6194150"/>
          </a:xfrm>
          <a:prstGeom prst="rect">
            <a:avLst/>
          </a:prstGeom>
          <a:solidFill>
            <a:srgbClr val="FFFFFF"/>
          </a:solidFill>
          <a:ln w="19050">
            <a:solidFill>
              <a:srgbClr val="C1A4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2"/>
          <a:srcRect l="56431" b="40061"/>
          <a:stretch>
            <a:fillRect/>
          </a:stretch>
        </p:blipFill>
        <p:spPr>
          <a:xfrm rot="9971545">
            <a:off x="9837464" y="-337952"/>
            <a:ext cx="2535122" cy="2452461"/>
          </a:xfrm>
          <a:custGeom>
            <a:avLst/>
            <a:gdLst>
              <a:gd name="connsiteX0" fmla="*/ 2535122 w 2535122"/>
              <a:gd name="connsiteY0" fmla="*/ 2452461 h 2452461"/>
              <a:gd name="connsiteX1" fmla="*/ 0 w 2535122"/>
              <a:gd name="connsiteY1" fmla="*/ 1829420 h 2452461"/>
              <a:gd name="connsiteX2" fmla="*/ 449605 w 2535122"/>
              <a:gd name="connsiteY2" fmla="*/ 0 h 2452461"/>
              <a:gd name="connsiteX3" fmla="*/ 948691 w 2535122"/>
              <a:gd name="connsiteY3" fmla="*/ 0 h 2452461"/>
              <a:gd name="connsiteX4" fmla="*/ 1424711 w 2535122"/>
              <a:gd name="connsiteY4" fmla="*/ 116989 h 2452461"/>
              <a:gd name="connsiteX5" fmla="*/ 2535122 w 2535122"/>
              <a:gd name="connsiteY5" fmla="*/ 893446 h 24524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35122" h="2452461">
                <a:moveTo>
                  <a:pt x="2535122" y="2452461"/>
                </a:moveTo>
                <a:lnTo>
                  <a:pt x="0" y="1829420"/>
                </a:lnTo>
                <a:lnTo>
                  <a:pt x="449605" y="0"/>
                </a:lnTo>
                <a:lnTo>
                  <a:pt x="948691" y="0"/>
                </a:lnTo>
                <a:lnTo>
                  <a:pt x="1424711" y="116989"/>
                </a:lnTo>
                <a:lnTo>
                  <a:pt x="2535122" y="893446"/>
                </a:lnTo>
                <a:close/>
              </a:path>
            </a:pathLst>
          </a:cu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3"/>
          <a:srcRect t="73781" r="71594"/>
          <a:stretch>
            <a:fillRect/>
          </a:stretch>
        </p:blipFill>
        <p:spPr>
          <a:xfrm rot="10800000">
            <a:off x="0" y="5588369"/>
            <a:ext cx="1925733" cy="1269630"/>
          </a:xfrm>
          <a:custGeom>
            <a:avLst/>
            <a:gdLst>
              <a:gd name="connsiteX0" fmla="*/ 1925733 w 1925733"/>
              <a:gd name="connsiteY0" fmla="*/ 1269630 h 1269630"/>
              <a:gd name="connsiteX1" fmla="*/ 1696405 w 1925733"/>
              <a:gd name="connsiteY1" fmla="*/ 1269630 h 1269630"/>
              <a:gd name="connsiteX2" fmla="*/ 0 w 1925733"/>
              <a:gd name="connsiteY2" fmla="*/ 80414 h 1269630"/>
              <a:gd name="connsiteX3" fmla="*/ 0 w 1925733"/>
              <a:gd name="connsiteY3" fmla="*/ 0 h 1269630"/>
              <a:gd name="connsiteX4" fmla="*/ 1925733 w 1925733"/>
              <a:gd name="connsiteY4" fmla="*/ 0 h 1269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25733" h="1269630">
                <a:moveTo>
                  <a:pt x="1925733" y="1269630"/>
                </a:moveTo>
                <a:lnTo>
                  <a:pt x="1696405" y="1269630"/>
                </a:lnTo>
                <a:lnTo>
                  <a:pt x="0" y="80414"/>
                </a:lnTo>
                <a:lnTo>
                  <a:pt x="0" y="0"/>
                </a:lnTo>
                <a:lnTo>
                  <a:pt x="1925733" y="0"/>
                </a:lnTo>
                <a:close/>
              </a:path>
            </a:pathLst>
          </a:custGeom>
        </p:spPr>
      </p:pic>
      <p:sp>
        <p:nvSpPr>
          <p:cNvPr id="13" name="文本框 86"/>
          <p:cNvSpPr txBox="1"/>
          <p:nvPr/>
        </p:nvSpPr>
        <p:spPr>
          <a:xfrm>
            <a:off x="426705" y="363668"/>
            <a:ext cx="964102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>
                <a:solidFill>
                  <a:srgbClr val="C1A438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II. Áp dụng trường hợp đồng dạng thứ ba của tam giác vào tam giác vuông</a:t>
            </a:r>
            <a:endParaRPr lang="zh-CN" altLang="en-US" sz="3200" b="1" dirty="0">
              <a:solidFill>
                <a:srgbClr val="C1A438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38" name="文本框 9"/>
          <p:cNvSpPr txBox="1"/>
          <p:nvPr/>
        </p:nvSpPr>
        <p:spPr>
          <a:xfrm>
            <a:off x="5315583" y="2678359"/>
            <a:ext cx="12642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u="sng">
                <a:solidFill>
                  <a:srgbClr val="C1A438"/>
                </a:solidFill>
                <a:latin typeface="Times New Roman" panose="02020603050405020304" pitchFamily="18" charset="0"/>
                <a:ea typeface="方正清刻本悦宋简体" panose="02000000000000000000" pitchFamily="2" charset="-122"/>
                <a:cs typeface="Times New Roman" panose="02020603050405020304" pitchFamily="18" charset="0"/>
              </a:rPr>
              <a:t>Giải</a:t>
            </a:r>
            <a:endParaRPr lang="zh-CN" altLang="en-US" sz="2800" b="1" u="sng" dirty="0">
              <a:solidFill>
                <a:srgbClr val="C1A438"/>
              </a:solidFill>
              <a:latin typeface="Times New Roman" panose="02020603050405020304" pitchFamily="18" charset="0"/>
              <a:ea typeface="方正清刻本悦宋简体" panose="02000000000000000000" pitchFamily="2" charset="-122"/>
              <a:cs typeface="Times New Roman" panose="02020603050405020304" pitchFamily="18" charset="0"/>
            </a:endParaRPr>
          </a:p>
        </p:txBody>
      </p:sp>
      <p:sp>
        <p:nvSpPr>
          <p:cNvPr id="39" name="文本框 48"/>
          <p:cNvSpPr txBox="1"/>
          <p:nvPr/>
        </p:nvSpPr>
        <p:spPr>
          <a:xfrm>
            <a:off x="496011" y="3213510"/>
            <a:ext cx="74013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2800">
                <a:solidFill>
                  <a:srgbClr val="C1A438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Xét hai tam giác </a:t>
            </a:r>
            <a:r>
              <a:rPr lang="en-US" altLang="zh-CN" sz="2800" i="1">
                <a:solidFill>
                  <a:srgbClr val="C1A438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IMN</a:t>
            </a:r>
            <a:r>
              <a:rPr lang="en-US" altLang="zh-CN" sz="2800">
                <a:solidFill>
                  <a:srgbClr val="C1A438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và </a:t>
            </a:r>
            <a:r>
              <a:rPr lang="en-US" altLang="zh-CN" sz="2800" i="1">
                <a:solidFill>
                  <a:srgbClr val="C1A438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IPQ </a:t>
            </a:r>
            <a:r>
              <a:rPr lang="en-US" altLang="zh-CN" sz="2800">
                <a:solidFill>
                  <a:srgbClr val="C1A438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có:</a:t>
            </a:r>
            <a:endParaRPr lang="zh-CN" altLang="en-US" sz="2800" dirty="0">
              <a:solidFill>
                <a:srgbClr val="C1A438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8" name="Rectangle 5"/>
          <p:cNvSpPr>
            <a:spLocks noChangeArrowheads="1"/>
          </p:cNvSpPr>
          <p:nvPr/>
        </p:nvSpPr>
        <p:spPr bwMode="auto">
          <a:xfrm>
            <a:off x="2183363" y="4253914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文本框 48"/>
              <p:cNvSpPr txBox="1"/>
              <p:nvPr/>
            </p:nvSpPr>
            <p:spPr>
              <a:xfrm>
                <a:off x="496011" y="4319229"/>
                <a:ext cx="740131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altLang="zh-CN" sz="2800">
                    <a:solidFill>
                      <a:srgbClr val="C1A438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D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800">
                        <a:solidFill>
                          <a:srgbClr val="C1A438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o</m:t>
                    </m:r>
                    <m:r>
                      <a:rPr lang="en-US" altLang="zh-CN" sz="2800">
                        <a:solidFill>
                          <a:srgbClr val="C1A438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altLang="zh-CN" sz="2800" i="1">
                        <a:solidFill>
                          <a:srgbClr val="C1A438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đó ∆</m:t>
                    </m:r>
                    <m:r>
                      <a:rPr lang="en-US" altLang="zh-CN" sz="2800" b="0" i="1" smtClean="0">
                        <a:solidFill>
                          <a:srgbClr val="C1A438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𝐼𝑀𝑁</m:t>
                    </m:r>
                    <m:r>
                      <a:rPr lang="en-US" altLang="zh-CN" sz="2800" i="1">
                        <a:solidFill>
                          <a:srgbClr val="C1A438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  <a:sym typeface="Lamsymbol" panose="05010101010101010101" pitchFamily="2" charset="2"/>
                      </a:rPr>
                      <m:t></m:t>
                    </m:r>
                    <m:r>
                      <a:rPr lang="en-US" altLang="zh-CN" sz="2800" i="1">
                        <a:solidFill>
                          <a:srgbClr val="C1A438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∆</m:t>
                    </m:r>
                    <m:r>
                      <a:rPr lang="en-US" altLang="zh-CN" sz="2800" b="0" i="1" smtClean="0">
                        <a:solidFill>
                          <a:srgbClr val="C1A438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𝐼𝑃𝑄</m:t>
                    </m:r>
                  </m:oMath>
                </a14:m>
                <a:r>
                  <a:rPr lang="en-US" altLang="zh-CN" sz="2800">
                    <a:solidFill>
                      <a:srgbClr val="C1A438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 (g-g) </a:t>
                </a:r>
                <a:endParaRPr lang="zh-CN" altLang="en-US" sz="2800" dirty="0">
                  <a:solidFill>
                    <a:srgbClr val="C1A438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0" name="文本框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011" y="4319229"/>
                <a:ext cx="7401316" cy="523220"/>
              </a:xfrm>
              <a:prstGeom prst="rect">
                <a:avLst/>
              </a:prstGeom>
              <a:blipFill>
                <a:blip r:embed="rId4"/>
                <a:stretch>
                  <a:fillRect l="-1647" t="-12941" b="-32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本框 48"/>
              <p:cNvSpPr txBox="1"/>
              <p:nvPr/>
            </p:nvSpPr>
            <p:spPr>
              <a:xfrm>
                <a:off x="557697" y="3710586"/>
                <a:ext cx="7401316" cy="5372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zh-CN" altLang="en-US" sz="2800" i="1" smtClean="0">
                            <a:solidFill>
                              <a:srgbClr val="C1A438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zh-CN" sz="2800" b="0" i="1" smtClean="0">
                            <a:solidFill>
                              <a:srgbClr val="C1A438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rPr>
                          <m:t>𝐼𝑀𝑁</m:t>
                        </m:r>
                      </m:e>
                    </m:acc>
                    <m:r>
                      <a:rPr lang="en-US" altLang="zh-CN" sz="2800" b="0" i="1" smtClean="0">
                        <a:solidFill>
                          <a:srgbClr val="C1A438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altLang="zh-CN" sz="2800" b="0" i="1" smtClean="0">
                            <a:solidFill>
                              <a:srgbClr val="C1A438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zh-CN" sz="2800" b="0" i="1" smtClean="0">
                            <a:solidFill>
                              <a:srgbClr val="C1A438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rPr>
                          <m:t>𝐼𝑃𝑄</m:t>
                        </m:r>
                      </m:e>
                    </m:acc>
                    <m:r>
                      <a:rPr lang="en-US" altLang="zh-CN" sz="2800" b="0" i="1" smtClean="0">
                        <a:solidFill>
                          <a:srgbClr val="C1A438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altLang="zh-CN" sz="2800" b="0" i="1" smtClean="0">
                        <a:solidFill>
                          <a:srgbClr val="C1A438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rPr>
                      <m:t>90</m:t>
                    </m:r>
                    <m:r>
                      <a:rPr lang="en-US" altLang="zh-CN" sz="2800" b="0" i="1" smtClean="0">
                        <a:solidFill>
                          <a:srgbClr val="C1A438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°</m:t>
                    </m:r>
                  </m:oMath>
                </a14:m>
                <a:r>
                  <a:rPr lang="en-US" altLang="zh-CN" sz="2800">
                    <a:solidFill>
                      <a:srgbClr val="C1A438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; 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altLang="zh-CN" sz="2800" i="1" smtClean="0">
                            <a:solidFill>
                              <a:srgbClr val="C1A438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zh-CN" sz="2800" b="0" i="1" smtClean="0">
                            <a:solidFill>
                              <a:srgbClr val="C1A438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rPr>
                          <m:t>𝑀𝐼𝑁</m:t>
                        </m:r>
                      </m:e>
                    </m:acc>
                    <m:r>
                      <a:rPr lang="en-US" altLang="zh-CN" sz="2800" b="0" i="1" smtClean="0">
                        <a:solidFill>
                          <a:srgbClr val="C1A438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altLang="zh-CN" sz="2800" b="0" i="1" smtClean="0">
                            <a:solidFill>
                              <a:srgbClr val="C1A438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zh-CN" sz="2800" b="0" i="1" smtClean="0">
                            <a:solidFill>
                              <a:srgbClr val="C1A438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rPr>
                          <m:t>𝑃𝐼𝑄</m:t>
                        </m:r>
                      </m:e>
                    </m:acc>
                  </m:oMath>
                </a14:m>
                <a:endParaRPr lang="zh-CN" altLang="en-US" sz="2800" dirty="0">
                  <a:solidFill>
                    <a:srgbClr val="C1A438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9" name="文本框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697" y="3710586"/>
                <a:ext cx="7401316" cy="537263"/>
              </a:xfrm>
              <a:prstGeom prst="rect">
                <a:avLst/>
              </a:prstGeom>
              <a:blipFill>
                <a:blip r:embed="rId5"/>
                <a:stretch>
                  <a:fillRect t="-9091" b="-318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文本框 48"/>
          <p:cNvSpPr txBox="1"/>
          <p:nvPr/>
        </p:nvSpPr>
        <p:spPr>
          <a:xfrm>
            <a:off x="426705" y="1513484"/>
            <a:ext cx="1051043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2800" b="1">
                <a:solidFill>
                  <a:srgbClr val="C1A438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Ví dụ 4</a:t>
            </a:r>
            <a:r>
              <a:rPr lang="en-US" altLang="zh-CN" sz="2800">
                <a:solidFill>
                  <a:srgbClr val="C1A438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: Hai tam giác </a:t>
            </a:r>
            <a:r>
              <a:rPr lang="en-US" altLang="zh-CN" sz="2800" i="1">
                <a:solidFill>
                  <a:srgbClr val="C1A438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IMN</a:t>
            </a:r>
            <a:r>
              <a:rPr lang="en-US" altLang="zh-CN" sz="2800">
                <a:solidFill>
                  <a:srgbClr val="C1A438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và </a:t>
            </a:r>
            <a:r>
              <a:rPr lang="en-US" altLang="zh-CN" sz="2800" i="1">
                <a:solidFill>
                  <a:srgbClr val="C1A438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IPQ</a:t>
            </a:r>
            <a:r>
              <a:rPr lang="en-US" altLang="zh-CN" sz="2800">
                <a:solidFill>
                  <a:srgbClr val="C1A438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ở hình 85 có  đồng dạng hay không? Vì sao?</a:t>
            </a:r>
            <a:endParaRPr lang="zh-CN" altLang="en-US" sz="1600" dirty="0">
              <a:solidFill>
                <a:srgbClr val="C1A43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3439" y="2188905"/>
            <a:ext cx="2893632" cy="3506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3304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9" grpId="0"/>
      <p:bldP spid="40" grpId="0"/>
      <p:bldP spid="19" grpId="0"/>
      <p:bldP spid="1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52400" y="171450"/>
            <a:ext cx="11887200" cy="6496050"/>
          </a:xfrm>
          <a:prstGeom prst="rect">
            <a:avLst/>
          </a:prstGeom>
          <a:solidFill>
            <a:srgbClr val="FFFFFF"/>
          </a:solidFill>
          <a:ln w="28575">
            <a:solidFill>
              <a:srgbClr val="C1A4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323849" y="303287"/>
            <a:ext cx="11592379" cy="6194150"/>
          </a:xfrm>
          <a:prstGeom prst="rect">
            <a:avLst/>
          </a:prstGeom>
          <a:solidFill>
            <a:srgbClr val="FFFFFF"/>
          </a:solidFill>
          <a:ln w="19050">
            <a:solidFill>
              <a:srgbClr val="C1A4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2"/>
          <a:srcRect l="11373" b="11098"/>
          <a:stretch>
            <a:fillRect/>
          </a:stretch>
        </p:blipFill>
        <p:spPr>
          <a:xfrm rot="8702204">
            <a:off x="4119431" y="-1461679"/>
            <a:ext cx="4630566" cy="3266258"/>
          </a:xfrm>
          <a:custGeom>
            <a:avLst/>
            <a:gdLst>
              <a:gd name="connsiteX0" fmla="*/ 4630566 w 4630566"/>
              <a:gd name="connsiteY0" fmla="*/ 3266258 h 3266258"/>
              <a:gd name="connsiteX1" fmla="*/ 0 w 4630566"/>
              <a:gd name="connsiteY1" fmla="*/ 28323 h 3266258"/>
              <a:gd name="connsiteX2" fmla="*/ 19806 w 4630566"/>
              <a:gd name="connsiteY2" fmla="*/ 0 h 3266258"/>
              <a:gd name="connsiteX3" fmla="*/ 3483265 w 4630566"/>
              <a:gd name="connsiteY3" fmla="*/ 0 h 3266258"/>
              <a:gd name="connsiteX4" fmla="*/ 4630566 w 4630566"/>
              <a:gd name="connsiteY4" fmla="*/ 802253 h 3266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30566" h="3266258">
                <a:moveTo>
                  <a:pt x="4630566" y="3266258"/>
                </a:moveTo>
                <a:lnTo>
                  <a:pt x="0" y="28323"/>
                </a:lnTo>
                <a:lnTo>
                  <a:pt x="19806" y="0"/>
                </a:lnTo>
                <a:lnTo>
                  <a:pt x="3483265" y="0"/>
                </a:lnTo>
                <a:lnTo>
                  <a:pt x="4630566" y="802253"/>
                </a:lnTo>
                <a:close/>
              </a:path>
            </a:pathLst>
          </a:cu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rcRect t="47562" r="49103"/>
          <a:stretch>
            <a:fillRect/>
          </a:stretch>
        </p:blipFill>
        <p:spPr>
          <a:xfrm rot="8698124">
            <a:off x="3985225" y="4680645"/>
            <a:ext cx="4221547" cy="3106670"/>
          </a:xfrm>
          <a:custGeom>
            <a:avLst/>
            <a:gdLst>
              <a:gd name="connsiteX0" fmla="*/ 2075476 w 4221547"/>
              <a:gd name="connsiteY0" fmla="*/ 3106670 h 3106670"/>
              <a:gd name="connsiteX1" fmla="*/ 0 w 4221547"/>
              <a:gd name="connsiteY1" fmla="*/ 1651717 h 3106670"/>
              <a:gd name="connsiteX2" fmla="*/ 0 w 4221547"/>
              <a:gd name="connsiteY2" fmla="*/ 444248 h 3106670"/>
              <a:gd name="connsiteX3" fmla="*/ 311427 w 4221547"/>
              <a:gd name="connsiteY3" fmla="*/ 0 h 3106670"/>
              <a:gd name="connsiteX4" fmla="*/ 4221547 w 4221547"/>
              <a:gd name="connsiteY4" fmla="*/ 2741077 h 3106670"/>
              <a:gd name="connsiteX5" fmla="*/ 3965258 w 4221547"/>
              <a:gd name="connsiteY5" fmla="*/ 3106670 h 31066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21547" h="3106670">
                <a:moveTo>
                  <a:pt x="2075476" y="3106670"/>
                </a:moveTo>
                <a:lnTo>
                  <a:pt x="0" y="1651717"/>
                </a:lnTo>
                <a:lnTo>
                  <a:pt x="0" y="444248"/>
                </a:lnTo>
                <a:lnTo>
                  <a:pt x="311427" y="0"/>
                </a:lnTo>
                <a:lnTo>
                  <a:pt x="4221547" y="2741077"/>
                </a:lnTo>
                <a:lnTo>
                  <a:pt x="3965258" y="3106670"/>
                </a:lnTo>
                <a:close/>
              </a:path>
            </a:pathLst>
          </a:custGeom>
        </p:spPr>
      </p:pic>
      <p:sp>
        <p:nvSpPr>
          <p:cNvPr id="87" name="文本框 86"/>
          <p:cNvSpPr txBox="1"/>
          <p:nvPr/>
        </p:nvSpPr>
        <p:spPr>
          <a:xfrm>
            <a:off x="3301221" y="3127087"/>
            <a:ext cx="56376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>
                <a:solidFill>
                  <a:srgbClr val="C1A438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HOẠT ĐỘNG LUYỆN TẬP</a:t>
            </a:r>
          </a:p>
        </p:txBody>
      </p:sp>
    </p:spTree>
    <p:extLst>
      <p:ext uri="{BB962C8B-B14F-4D97-AF65-F5344CB8AC3E}">
        <p14:creationId xmlns:p14="http://schemas.microsoft.com/office/powerpoint/2010/main" val="1492451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52400" y="171450"/>
            <a:ext cx="11887200" cy="6496050"/>
          </a:xfrm>
          <a:prstGeom prst="rect">
            <a:avLst/>
          </a:prstGeom>
          <a:solidFill>
            <a:srgbClr val="FFFFFF"/>
          </a:solidFill>
          <a:ln w="28575">
            <a:solidFill>
              <a:srgbClr val="C1A4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323849" y="303287"/>
            <a:ext cx="11592379" cy="6194150"/>
          </a:xfrm>
          <a:prstGeom prst="rect">
            <a:avLst/>
          </a:prstGeom>
          <a:solidFill>
            <a:srgbClr val="FFFFFF"/>
          </a:solidFill>
          <a:ln w="19050">
            <a:solidFill>
              <a:srgbClr val="C1A4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2"/>
          <a:srcRect l="56431" b="40061"/>
          <a:stretch>
            <a:fillRect/>
          </a:stretch>
        </p:blipFill>
        <p:spPr>
          <a:xfrm rot="9971545">
            <a:off x="9837464" y="-337952"/>
            <a:ext cx="2535122" cy="2452461"/>
          </a:xfrm>
          <a:custGeom>
            <a:avLst/>
            <a:gdLst>
              <a:gd name="connsiteX0" fmla="*/ 2535122 w 2535122"/>
              <a:gd name="connsiteY0" fmla="*/ 2452461 h 2452461"/>
              <a:gd name="connsiteX1" fmla="*/ 0 w 2535122"/>
              <a:gd name="connsiteY1" fmla="*/ 1829420 h 2452461"/>
              <a:gd name="connsiteX2" fmla="*/ 449605 w 2535122"/>
              <a:gd name="connsiteY2" fmla="*/ 0 h 2452461"/>
              <a:gd name="connsiteX3" fmla="*/ 948691 w 2535122"/>
              <a:gd name="connsiteY3" fmla="*/ 0 h 2452461"/>
              <a:gd name="connsiteX4" fmla="*/ 1424711 w 2535122"/>
              <a:gd name="connsiteY4" fmla="*/ 116989 h 2452461"/>
              <a:gd name="connsiteX5" fmla="*/ 2535122 w 2535122"/>
              <a:gd name="connsiteY5" fmla="*/ 893446 h 24524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35122" h="2452461">
                <a:moveTo>
                  <a:pt x="2535122" y="2452461"/>
                </a:moveTo>
                <a:lnTo>
                  <a:pt x="0" y="1829420"/>
                </a:lnTo>
                <a:lnTo>
                  <a:pt x="449605" y="0"/>
                </a:lnTo>
                <a:lnTo>
                  <a:pt x="948691" y="0"/>
                </a:lnTo>
                <a:lnTo>
                  <a:pt x="1424711" y="116989"/>
                </a:lnTo>
                <a:lnTo>
                  <a:pt x="2535122" y="893446"/>
                </a:lnTo>
                <a:close/>
              </a:path>
            </a:pathLst>
          </a:cu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3"/>
          <a:srcRect t="73781" r="71594"/>
          <a:stretch>
            <a:fillRect/>
          </a:stretch>
        </p:blipFill>
        <p:spPr>
          <a:xfrm rot="10800000">
            <a:off x="0" y="5588369"/>
            <a:ext cx="1925733" cy="1269630"/>
          </a:xfrm>
          <a:custGeom>
            <a:avLst/>
            <a:gdLst>
              <a:gd name="connsiteX0" fmla="*/ 1925733 w 1925733"/>
              <a:gd name="connsiteY0" fmla="*/ 1269630 h 1269630"/>
              <a:gd name="connsiteX1" fmla="*/ 1696405 w 1925733"/>
              <a:gd name="connsiteY1" fmla="*/ 1269630 h 1269630"/>
              <a:gd name="connsiteX2" fmla="*/ 0 w 1925733"/>
              <a:gd name="connsiteY2" fmla="*/ 80414 h 1269630"/>
              <a:gd name="connsiteX3" fmla="*/ 0 w 1925733"/>
              <a:gd name="connsiteY3" fmla="*/ 0 h 1269630"/>
              <a:gd name="connsiteX4" fmla="*/ 1925733 w 1925733"/>
              <a:gd name="connsiteY4" fmla="*/ 0 h 1269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25733" h="1269630">
                <a:moveTo>
                  <a:pt x="1925733" y="1269630"/>
                </a:moveTo>
                <a:lnTo>
                  <a:pt x="1696405" y="1269630"/>
                </a:lnTo>
                <a:lnTo>
                  <a:pt x="0" y="80414"/>
                </a:lnTo>
                <a:lnTo>
                  <a:pt x="0" y="0"/>
                </a:lnTo>
                <a:lnTo>
                  <a:pt x="1925733" y="0"/>
                </a:lnTo>
                <a:close/>
              </a:path>
            </a:pathLst>
          </a:cu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69"/>
          <a:stretch/>
        </p:blipFill>
        <p:spPr>
          <a:xfrm>
            <a:off x="427423" y="240597"/>
            <a:ext cx="7488629" cy="2547257"/>
          </a:xfrm>
          <a:prstGeom prst="rect">
            <a:avLst/>
          </a:prstGeom>
        </p:spPr>
      </p:pic>
      <p:sp>
        <p:nvSpPr>
          <p:cNvPr id="40" name="文本框 9"/>
          <p:cNvSpPr txBox="1"/>
          <p:nvPr/>
        </p:nvSpPr>
        <p:spPr>
          <a:xfrm>
            <a:off x="5315583" y="2678359"/>
            <a:ext cx="12642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u="sng">
                <a:solidFill>
                  <a:srgbClr val="C1A438"/>
                </a:solidFill>
                <a:latin typeface="Times New Roman" panose="02020603050405020304" pitchFamily="18" charset="0"/>
                <a:ea typeface="方正清刻本悦宋简体" panose="02000000000000000000" pitchFamily="2" charset="-122"/>
                <a:cs typeface="Times New Roman" panose="02020603050405020304" pitchFamily="18" charset="0"/>
              </a:rPr>
              <a:t>Giải</a:t>
            </a:r>
            <a:endParaRPr lang="zh-CN" altLang="en-US" sz="2800" b="1" u="sng" dirty="0">
              <a:solidFill>
                <a:srgbClr val="C1A438"/>
              </a:solidFill>
              <a:latin typeface="Times New Roman" panose="02020603050405020304" pitchFamily="18" charset="0"/>
              <a:ea typeface="方正清刻本悦宋简体" panose="02000000000000000000" pitchFamily="2" charset="-122"/>
              <a:cs typeface="Times New Roman" panose="02020603050405020304" pitchFamily="18" charset="0"/>
            </a:endParaRPr>
          </a:p>
        </p:txBody>
      </p:sp>
      <p:sp>
        <p:nvSpPr>
          <p:cNvPr id="41" name="文本框 48"/>
          <p:cNvSpPr txBox="1"/>
          <p:nvPr/>
        </p:nvSpPr>
        <p:spPr>
          <a:xfrm>
            <a:off x="496011" y="3213510"/>
            <a:ext cx="74013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2800">
                <a:solidFill>
                  <a:srgbClr val="C1A438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Xét hai tam giác </a:t>
            </a:r>
            <a:r>
              <a:rPr lang="en-US" altLang="zh-CN" sz="2800" i="1">
                <a:solidFill>
                  <a:srgbClr val="C1A438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HAE</a:t>
            </a:r>
            <a:r>
              <a:rPr lang="en-US" altLang="zh-CN" sz="2800">
                <a:solidFill>
                  <a:srgbClr val="C1A438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và </a:t>
            </a:r>
            <a:r>
              <a:rPr lang="en-US" altLang="zh-CN" sz="2800" i="1">
                <a:solidFill>
                  <a:srgbClr val="C1A438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HBD </a:t>
            </a:r>
            <a:r>
              <a:rPr lang="en-US" altLang="zh-CN" sz="2800">
                <a:solidFill>
                  <a:srgbClr val="C1A438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có:</a:t>
            </a:r>
            <a:endParaRPr lang="zh-CN" altLang="en-US" sz="2800" dirty="0">
              <a:solidFill>
                <a:srgbClr val="C1A438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文本框 48"/>
              <p:cNvSpPr txBox="1"/>
              <p:nvPr/>
            </p:nvSpPr>
            <p:spPr>
              <a:xfrm>
                <a:off x="496011" y="4319229"/>
                <a:ext cx="740131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altLang="zh-CN" sz="2800">
                    <a:solidFill>
                      <a:srgbClr val="C1A438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D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800">
                        <a:solidFill>
                          <a:srgbClr val="C1A438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o</m:t>
                    </m:r>
                    <m:r>
                      <a:rPr lang="en-US" altLang="zh-CN" sz="2800">
                        <a:solidFill>
                          <a:srgbClr val="C1A438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altLang="zh-CN" sz="2800" i="1">
                        <a:solidFill>
                          <a:srgbClr val="C1A438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đó ∆</m:t>
                    </m:r>
                    <m:r>
                      <a:rPr lang="en-US" altLang="zh-CN" sz="2800" b="0" i="1" smtClean="0">
                        <a:solidFill>
                          <a:srgbClr val="C1A438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𝐻𝐴𝐸</m:t>
                    </m:r>
                    <m:r>
                      <a:rPr lang="en-US" altLang="zh-CN" sz="2800" i="1">
                        <a:solidFill>
                          <a:srgbClr val="C1A438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  <a:sym typeface="Lamsymbol" panose="05010101010101010101" pitchFamily="2" charset="2"/>
                      </a:rPr>
                      <m:t></m:t>
                    </m:r>
                    <m:r>
                      <a:rPr lang="en-US" altLang="zh-CN" sz="2800" i="1">
                        <a:solidFill>
                          <a:srgbClr val="C1A438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∆</m:t>
                    </m:r>
                    <m:r>
                      <a:rPr lang="en-US" altLang="zh-CN" sz="2800" b="0" i="1" smtClean="0">
                        <a:solidFill>
                          <a:srgbClr val="C1A438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𝐻𝐵𝐷</m:t>
                    </m:r>
                  </m:oMath>
                </a14:m>
                <a:r>
                  <a:rPr lang="en-US" altLang="zh-CN" sz="2800">
                    <a:solidFill>
                      <a:srgbClr val="C1A438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 (g-g) </a:t>
                </a:r>
                <a:endParaRPr lang="zh-CN" altLang="en-US" sz="2800" dirty="0">
                  <a:solidFill>
                    <a:srgbClr val="C1A438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2" name="文本框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011" y="4319229"/>
                <a:ext cx="7401316" cy="523220"/>
              </a:xfrm>
              <a:prstGeom prst="rect">
                <a:avLst/>
              </a:prstGeom>
              <a:blipFill>
                <a:blip r:embed="rId5"/>
                <a:stretch>
                  <a:fillRect l="-1647" t="-12941" b="-32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文本框 48"/>
              <p:cNvSpPr txBox="1"/>
              <p:nvPr/>
            </p:nvSpPr>
            <p:spPr>
              <a:xfrm>
                <a:off x="557697" y="3710586"/>
                <a:ext cx="8353038" cy="5375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zh-CN" altLang="en-US" sz="2800" i="1" smtClean="0">
                            <a:solidFill>
                              <a:srgbClr val="C1A438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zh-CN" sz="2800" b="0" i="1" smtClean="0">
                            <a:solidFill>
                              <a:srgbClr val="C1A438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rPr>
                          <m:t>𝐻𝐸𝐴</m:t>
                        </m:r>
                      </m:e>
                    </m:acc>
                    <m:r>
                      <a:rPr lang="en-US" altLang="zh-CN" sz="2800" b="0" i="1" smtClean="0">
                        <a:solidFill>
                          <a:srgbClr val="C1A438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altLang="zh-CN" sz="2800" b="0" i="1" smtClean="0">
                            <a:solidFill>
                              <a:srgbClr val="C1A438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zh-CN" sz="2800" b="0" i="1" smtClean="0">
                            <a:solidFill>
                              <a:srgbClr val="C1A438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rPr>
                          <m:t>𝐻𝐷𝐵</m:t>
                        </m:r>
                      </m:e>
                    </m:acc>
                    <m:r>
                      <a:rPr lang="en-US" altLang="zh-CN" sz="2800" b="0" i="1" smtClean="0">
                        <a:solidFill>
                          <a:srgbClr val="C1A438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rPr>
                      <m:t>=90</m:t>
                    </m:r>
                    <m:r>
                      <a:rPr lang="en-US" altLang="zh-CN" sz="2800" b="0" i="1" smtClean="0">
                        <a:solidFill>
                          <a:srgbClr val="C1A438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°</m:t>
                    </m:r>
                  </m:oMath>
                </a14:m>
                <a:r>
                  <a:rPr lang="en-US" altLang="zh-CN" sz="2800">
                    <a:solidFill>
                      <a:srgbClr val="C1A438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; 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altLang="zh-CN" sz="2800" i="1" smtClean="0">
                            <a:solidFill>
                              <a:srgbClr val="C1A438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zh-CN" sz="2800" b="0" i="1" smtClean="0">
                            <a:solidFill>
                              <a:srgbClr val="C1A438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rPr>
                          <m:t>𝐴𝐻𝐸</m:t>
                        </m:r>
                      </m:e>
                    </m:acc>
                    <m:r>
                      <a:rPr lang="en-US" altLang="zh-CN" sz="2800" b="0" i="1" smtClean="0">
                        <a:solidFill>
                          <a:srgbClr val="C1A438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altLang="zh-CN" sz="2800" b="0" i="1" smtClean="0">
                            <a:solidFill>
                              <a:srgbClr val="C1A438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zh-CN" sz="2800" b="0" i="1" smtClean="0">
                            <a:solidFill>
                              <a:srgbClr val="C1A438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rPr>
                          <m:t>𝐵𝐻𝐷</m:t>
                        </m:r>
                      </m:e>
                    </m:acc>
                    <m:r>
                      <a:rPr lang="en-US" altLang="zh-CN" sz="2800" b="0" i="1" smtClean="0">
                        <a:solidFill>
                          <a:srgbClr val="C1A438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altLang="zh-CN" sz="2800">
                    <a:solidFill>
                      <a:srgbClr val="C1A438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(Hai góc đối đỉnh)</a:t>
                </a:r>
                <a:endParaRPr lang="zh-CN" altLang="en-US" sz="2800" dirty="0">
                  <a:solidFill>
                    <a:srgbClr val="C1A438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3" name="文本框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697" y="3710586"/>
                <a:ext cx="8353038" cy="537583"/>
              </a:xfrm>
              <a:prstGeom prst="rect">
                <a:avLst/>
              </a:prstGeom>
              <a:blipFill>
                <a:blip r:embed="rId6"/>
                <a:stretch>
                  <a:fillRect t="-9091" b="-318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4" name="Picture 43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6051" y="946894"/>
            <a:ext cx="3199969" cy="2338036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5" name="文本框 48"/>
              <p:cNvSpPr txBox="1"/>
              <p:nvPr/>
            </p:nvSpPr>
            <p:spPr>
              <a:xfrm>
                <a:off x="496011" y="4982434"/>
                <a:ext cx="9890557" cy="8788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altLang="zh-CN" sz="2800">
                    <a:solidFill>
                      <a:srgbClr val="C1A438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S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3600" b="0" i="0" smtClean="0">
                        <a:solidFill>
                          <a:srgbClr val="C1A438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rPr>
                      <m:t>uy</m:t>
                    </m:r>
                    <m:r>
                      <a:rPr lang="en-US" altLang="zh-CN" sz="3600" b="0" i="0" smtClean="0">
                        <a:solidFill>
                          <a:srgbClr val="C1A438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3600" b="0" i="0" smtClean="0">
                        <a:solidFill>
                          <a:srgbClr val="C1A438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rPr>
                      <m:t>ra</m:t>
                    </m:r>
                    <m:r>
                      <a:rPr lang="en-US" altLang="zh-CN" sz="3600" b="0" i="0" smtClean="0">
                        <a:solidFill>
                          <a:srgbClr val="C1A438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rPr>
                      <m:t> </m:t>
                    </m:r>
                    <m:f>
                      <m:fPr>
                        <m:ctrlPr>
                          <a:rPr lang="en-US" altLang="zh-CN" sz="3600" i="1" smtClean="0">
                            <a:solidFill>
                              <a:srgbClr val="C1A438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3600" b="0" i="1" smtClean="0">
                            <a:solidFill>
                              <a:srgbClr val="C1A438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rPr>
                          <m:t>𝐻𝐴</m:t>
                        </m:r>
                      </m:num>
                      <m:den>
                        <m:r>
                          <a:rPr lang="en-US" altLang="zh-CN" sz="3600" b="0" i="1" smtClean="0">
                            <a:solidFill>
                              <a:srgbClr val="C1A438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rPr>
                          <m:t>𝐻𝐵</m:t>
                        </m:r>
                      </m:den>
                    </m:f>
                    <m:r>
                      <a:rPr lang="en-US" altLang="zh-CN" sz="3600" b="0" i="1" smtClean="0">
                        <a:solidFill>
                          <a:srgbClr val="C1A438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altLang="zh-CN" sz="3600" b="0" i="1" smtClean="0">
                            <a:solidFill>
                              <a:srgbClr val="C1A438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3600" b="0" i="1" smtClean="0">
                            <a:solidFill>
                              <a:srgbClr val="C1A438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rPr>
                          <m:t>𝐻𝐸</m:t>
                        </m:r>
                      </m:num>
                      <m:den>
                        <m:r>
                          <a:rPr lang="en-US" altLang="zh-CN" sz="3600" b="0" i="1" smtClean="0">
                            <a:solidFill>
                              <a:srgbClr val="C1A438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rPr>
                          <m:t>𝐻𝐷</m:t>
                        </m:r>
                      </m:den>
                    </m:f>
                    <m:r>
                      <a:rPr lang="en-US" altLang="zh-CN" sz="3600" b="0" i="1" smtClean="0">
                        <a:solidFill>
                          <a:srgbClr val="C1A438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altLang="zh-CN" sz="2800">
                    <a:solidFill>
                      <a:srgbClr val="C1A438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hay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800" i="1">
                        <a:solidFill>
                          <a:srgbClr val="C1A438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rPr>
                      <m:t>H</m:t>
                    </m:r>
                    <m:r>
                      <a:rPr lang="en-US" altLang="zh-CN" sz="2800" b="0" i="1" smtClean="0">
                        <a:solidFill>
                          <a:srgbClr val="C1A438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rPr>
                      <m:t>𝐴</m:t>
                    </m:r>
                    <m:r>
                      <a:rPr lang="en-US" altLang="zh-CN" sz="2800" b="0" i="1" smtClean="0">
                        <a:solidFill>
                          <a:srgbClr val="C1A438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rPr>
                      <m:t>. </m:t>
                    </m:r>
                    <m:r>
                      <a:rPr lang="en-US" altLang="zh-CN" sz="2800" b="0" i="1" smtClean="0">
                        <a:solidFill>
                          <a:srgbClr val="C1A438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rPr>
                      <m:t>𝐻𝐷</m:t>
                    </m:r>
                    <m:r>
                      <a:rPr lang="en-US" altLang="zh-CN" sz="2800" b="0" i="1" smtClean="0">
                        <a:solidFill>
                          <a:srgbClr val="C1A438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altLang="zh-CN" sz="2800" b="0" i="1" smtClean="0">
                        <a:solidFill>
                          <a:srgbClr val="C1A438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rPr>
                      <m:t>𝐻𝐵</m:t>
                    </m:r>
                    <m:r>
                      <a:rPr lang="en-US" altLang="zh-CN" sz="2800" b="0" i="1" smtClean="0">
                        <a:solidFill>
                          <a:srgbClr val="C1A438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altLang="zh-CN" sz="2800" b="0" i="1" smtClean="0">
                        <a:solidFill>
                          <a:srgbClr val="C1A438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rPr>
                      <m:t>𝐻𝐸</m:t>
                    </m:r>
                  </m:oMath>
                </a14:m>
                <a:endParaRPr lang="zh-CN" altLang="en-US" sz="2800" dirty="0">
                  <a:solidFill>
                    <a:srgbClr val="C1A438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5" name="文本框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011" y="4982434"/>
                <a:ext cx="9890557" cy="878895"/>
              </a:xfrm>
              <a:prstGeom prst="rect">
                <a:avLst/>
              </a:prstGeom>
              <a:blipFill>
                <a:blip r:embed="rId8"/>
                <a:stretch>
                  <a:fillRect l="-1232" b="-13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椭圆 23"/>
          <p:cNvSpPr/>
          <p:nvPr/>
        </p:nvSpPr>
        <p:spPr>
          <a:xfrm>
            <a:off x="9665025" y="4563872"/>
            <a:ext cx="1440000" cy="1440000"/>
          </a:xfrm>
          <a:prstGeom prst="ellipse">
            <a:avLst/>
          </a:prstGeom>
          <a:blipFill dpi="0" rotWithShape="1">
            <a:blip r:embed="rId9"/>
            <a:srcRect/>
            <a:stretch>
              <a:fillRect l="-75000" t="-82000" r="-54000" b="-49000"/>
            </a:stretch>
          </a:blipFill>
          <a:ln w="38100">
            <a:solidFill>
              <a:srgbClr val="F9F6E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7" name="椭圆 23"/>
          <p:cNvSpPr/>
          <p:nvPr/>
        </p:nvSpPr>
        <p:spPr>
          <a:xfrm>
            <a:off x="10661286" y="5254499"/>
            <a:ext cx="1440000" cy="1440000"/>
          </a:xfrm>
          <a:prstGeom prst="ellipse">
            <a:avLst/>
          </a:prstGeom>
          <a:blipFill dpi="0" rotWithShape="1">
            <a:blip r:embed="rId9"/>
            <a:srcRect/>
            <a:stretch>
              <a:fillRect l="-75000" t="-82000" r="-54000" b="-49000"/>
            </a:stretch>
          </a:blipFill>
          <a:ln w="38100">
            <a:solidFill>
              <a:srgbClr val="F9F6E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8" name="椭圆 23"/>
          <p:cNvSpPr/>
          <p:nvPr/>
        </p:nvSpPr>
        <p:spPr>
          <a:xfrm>
            <a:off x="10607665" y="3841497"/>
            <a:ext cx="1440000" cy="1440000"/>
          </a:xfrm>
          <a:prstGeom prst="ellipse">
            <a:avLst/>
          </a:prstGeom>
          <a:blipFill dpi="0" rotWithShape="1">
            <a:blip r:embed="rId9"/>
            <a:srcRect/>
            <a:stretch>
              <a:fillRect l="-75000" t="-82000" r="-54000" b="-49000"/>
            </a:stretch>
          </a:blipFill>
          <a:ln w="38100">
            <a:solidFill>
              <a:srgbClr val="F9F6E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76656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2" grpId="0"/>
      <p:bldP spid="43" grpId="0"/>
      <p:bldP spid="4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52400" y="171450"/>
            <a:ext cx="11887200" cy="6496050"/>
          </a:xfrm>
          <a:prstGeom prst="rect">
            <a:avLst/>
          </a:prstGeom>
          <a:solidFill>
            <a:srgbClr val="FFFFFF"/>
          </a:solidFill>
          <a:ln w="28575">
            <a:solidFill>
              <a:srgbClr val="C1A4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333180" y="331279"/>
            <a:ext cx="11592379" cy="6194150"/>
          </a:xfrm>
          <a:prstGeom prst="rect">
            <a:avLst/>
          </a:prstGeom>
          <a:solidFill>
            <a:srgbClr val="FFFFFF"/>
          </a:solidFill>
          <a:ln w="19050">
            <a:solidFill>
              <a:srgbClr val="C1A4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椭圆 23"/>
          <p:cNvSpPr/>
          <p:nvPr/>
        </p:nvSpPr>
        <p:spPr>
          <a:xfrm>
            <a:off x="333180" y="331279"/>
            <a:ext cx="1440000" cy="1440000"/>
          </a:xfrm>
          <a:prstGeom prst="ellipse">
            <a:avLst/>
          </a:prstGeom>
          <a:blipFill dpi="0" rotWithShape="1">
            <a:blip r:embed="rId2"/>
            <a:srcRect/>
            <a:stretch>
              <a:fillRect l="-75000" t="-82000" r="-54000" b="-49000"/>
            </a:stretch>
          </a:blipFill>
          <a:ln w="38100">
            <a:solidFill>
              <a:srgbClr val="F9F6E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23"/>
          <p:cNvSpPr/>
          <p:nvPr/>
        </p:nvSpPr>
        <p:spPr>
          <a:xfrm>
            <a:off x="10656621" y="331279"/>
            <a:ext cx="1440000" cy="1440000"/>
          </a:xfrm>
          <a:prstGeom prst="ellipse">
            <a:avLst/>
          </a:prstGeom>
          <a:blipFill dpi="0" rotWithShape="1">
            <a:blip r:embed="rId2"/>
            <a:srcRect/>
            <a:stretch>
              <a:fillRect l="-75000" t="-82000" r="-54000" b="-49000"/>
            </a:stretch>
          </a:blipFill>
          <a:ln w="38100">
            <a:solidFill>
              <a:srgbClr val="F9F6E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2409" y="331279"/>
            <a:ext cx="4173822" cy="213328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本框 48"/>
              <p:cNvSpPr txBox="1"/>
              <p:nvPr/>
            </p:nvSpPr>
            <p:spPr>
              <a:xfrm>
                <a:off x="1773180" y="955671"/>
                <a:ext cx="4977283" cy="16312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altLang="zh-CN" sz="2800" b="1" u="sng">
                    <a:solidFill>
                      <a:srgbClr val="C1A438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Bài 1 (SGK – 85). </a:t>
                </a:r>
                <a:r>
                  <a:rPr lang="en-US" altLang="zh-CN" sz="2800">
                    <a:solidFill>
                      <a:srgbClr val="C1A438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Cho hình 86.</a:t>
                </a:r>
              </a:p>
              <a:p>
                <a:pPr marL="514350" indent="-514350" algn="just">
                  <a:buAutoNum type="alphaLcParenR"/>
                </a:pPr>
                <a:r>
                  <a:rPr lang="en-US" altLang="zh-CN" sz="2800">
                    <a:solidFill>
                      <a:srgbClr val="C1A438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Chứng minh </a:t>
                </a:r>
                <a14:m>
                  <m:oMath xmlns:m="http://schemas.openxmlformats.org/officeDocument/2006/math">
                    <m:r>
                      <a:rPr lang="en-US" altLang="zh-CN" sz="2800" i="1" smtClean="0">
                        <a:solidFill>
                          <a:srgbClr val="C1A438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∆</m:t>
                    </m:r>
                    <m:r>
                      <a:rPr lang="en-US" altLang="zh-CN" sz="2800" b="0" i="1" smtClean="0">
                        <a:solidFill>
                          <a:srgbClr val="C1A438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𝑀𝑁𝑃</m:t>
                    </m:r>
                    <m:r>
                      <a:rPr lang="en-US" altLang="zh-CN" sz="2800" i="1">
                        <a:solidFill>
                          <a:srgbClr val="C1A438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  <a:sym typeface="Lamsymbol" panose="05010101010101010101" pitchFamily="2" charset="2"/>
                      </a:rPr>
                      <m:t></m:t>
                    </m:r>
                    <m:r>
                      <a:rPr lang="en-US" altLang="zh-CN" sz="2800" b="0" i="1" smtClean="0">
                        <a:solidFill>
                          <a:srgbClr val="C1A438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  <a:sym typeface="Lamsymbol" panose="05010101010101010101" pitchFamily="2" charset="2"/>
                      </a:rPr>
                      <m:t>𝐴𝐵𝐶</m:t>
                    </m:r>
                  </m:oMath>
                </a14:m>
                <a:endParaRPr lang="en-US" altLang="zh-CN" sz="2800">
                  <a:solidFill>
                    <a:srgbClr val="C1A438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  <a:p>
                <a:pPr marL="514350" indent="-514350" algn="just">
                  <a:buAutoNum type="alphaLcParenR"/>
                </a:pPr>
                <a:r>
                  <a:rPr lang="en-US" altLang="zh-CN" sz="2800">
                    <a:solidFill>
                      <a:srgbClr val="C1A438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Tìm </a:t>
                </a:r>
                <a:r>
                  <a:rPr lang="en-US" altLang="zh-CN" sz="2800" i="1">
                    <a:solidFill>
                      <a:srgbClr val="C1A438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x</a:t>
                </a:r>
                <a:r>
                  <a:rPr lang="en-US" altLang="zh-CN" sz="2800">
                    <a:solidFill>
                      <a:srgbClr val="C1A438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 </a:t>
                </a:r>
                <a:endParaRPr lang="zh-CN" altLang="en-US" sz="2800" dirty="0">
                  <a:solidFill>
                    <a:srgbClr val="C1A438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  <a:p>
                <a:pPr algn="just"/>
                <a:endParaRPr lang="zh-CN" altLang="en-US" sz="1600" dirty="0">
                  <a:solidFill>
                    <a:srgbClr val="C1A43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mc:Choice>
        <mc:Fallback xmlns="">
          <p:sp>
            <p:nvSpPr>
              <p:cNvPr id="17" name="文本框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3180" y="955671"/>
                <a:ext cx="4977283" cy="1631216"/>
              </a:xfrm>
              <a:prstGeom prst="rect">
                <a:avLst/>
              </a:prstGeom>
              <a:blipFill>
                <a:blip r:embed="rId4"/>
                <a:stretch>
                  <a:fillRect l="-2574" t="-41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文本框 9"/>
          <p:cNvSpPr txBox="1"/>
          <p:nvPr/>
        </p:nvSpPr>
        <p:spPr>
          <a:xfrm>
            <a:off x="5128195" y="2081991"/>
            <a:ext cx="12642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u="sng">
                <a:solidFill>
                  <a:srgbClr val="C1A438"/>
                </a:solidFill>
                <a:latin typeface="Times New Roman" panose="02020603050405020304" pitchFamily="18" charset="0"/>
                <a:ea typeface="方正清刻本悦宋简体" panose="02000000000000000000" pitchFamily="2" charset="-122"/>
                <a:cs typeface="Times New Roman" panose="02020603050405020304" pitchFamily="18" charset="0"/>
              </a:rPr>
              <a:t>Giải</a:t>
            </a:r>
            <a:endParaRPr lang="zh-CN" altLang="en-US" sz="2800" b="1" u="sng" dirty="0">
              <a:solidFill>
                <a:srgbClr val="C1A438"/>
              </a:solidFill>
              <a:latin typeface="Times New Roman" panose="02020603050405020304" pitchFamily="18" charset="0"/>
              <a:ea typeface="方正清刻本悦宋简体" panose="02000000000000000000" pitchFamily="2" charset="-122"/>
              <a:cs typeface="Times New Roman" panose="02020603050405020304" pitchFamily="18" charset="0"/>
            </a:endParaRPr>
          </a:p>
        </p:txBody>
      </p:sp>
      <p:sp>
        <p:nvSpPr>
          <p:cNvPr id="19" name="文本框 48"/>
          <p:cNvSpPr txBox="1"/>
          <p:nvPr/>
        </p:nvSpPr>
        <p:spPr>
          <a:xfrm>
            <a:off x="561325" y="2558858"/>
            <a:ext cx="74013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2800">
                <a:solidFill>
                  <a:srgbClr val="C1A438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a) Xét hai tam giác </a:t>
            </a:r>
            <a:r>
              <a:rPr lang="en-US" altLang="zh-CN" sz="2800" i="1">
                <a:solidFill>
                  <a:srgbClr val="C1A438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MNP</a:t>
            </a:r>
            <a:r>
              <a:rPr lang="en-US" altLang="zh-CN" sz="2800">
                <a:solidFill>
                  <a:srgbClr val="C1A438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và </a:t>
            </a:r>
            <a:r>
              <a:rPr lang="en-US" altLang="zh-CN" sz="2800" i="1">
                <a:solidFill>
                  <a:srgbClr val="C1A438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ABC</a:t>
            </a:r>
            <a:r>
              <a:rPr lang="en-US" altLang="zh-CN" sz="2800">
                <a:solidFill>
                  <a:srgbClr val="C1A438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có:</a:t>
            </a:r>
            <a:endParaRPr lang="zh-CN" altLang="en-US" sz="2800" dirty="0">
              <a:solidFill>
                <a:srgbClr val="C1A438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文本框 48"/>
              <p:cNvSpPr txBox="1"/>
              <p:nvPr/>
            </p:nvSpPr>
            <p:spPr>
              <a:xfrm>
                <a:off x="561325" y="3664577"/>
                <a:ext cx="740131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altLang="zh-CN" sz="2800">
                    <a:solidFill>
                      <a:srgbClr val="C1A438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D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800">
                        <a:solidFill>
                          <a:srgbClr val="C1A438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o</m:t>
                    </m:r>
                    <m:r>
                      <a:rPr lang="en-US" altLang="zh-CN" sz="2800">
                        <a:solidFill>
                          <a:srgbClr val="C1A438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altLang="zh-CN" sz="2800" i="1">
                        <a:solidFill>
                          <a:srgbClr val="C1A438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đó ∆</m:t>
                    </m:r>
                    <m:r>
                      <a:rPr lang="en-US" altLang="zh-CN" sz="2800" b="0" i="1" smtClean="0">
                        <a:solidFill>
                          <a:srgbClr val="C1A438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𝑀𝑁𝑃</m:t>
                    </m:r>
                    <m:r>
                      <a:rPr lang="en-US" altLang="zh-CN" sz="2800" i="1">
                        <a:solidFill>
                          <a:srgbClr val="C1A438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  <a:sym typeface="Lamsymbol" panose="05010101010101010101" pitchFamily="2" charset="2"/>
                      </a:rPr>
                      <m:t></m:t>
                    </m:r>
                    <m:r>
                      <a:rPr lang="en-US" altLang="zh-CN" sz="2800" i="1">
                        <a:solidFill>
                          <a:srgbClr val="C1A438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∆</m:t>
                    </m:r>
                    <m:r>
                      <a:rPr lang="en-US" altLang="zh-CN" sz="2800" b="0" i="1" smtClean="0">
                        <a:solidFill>
                          <a:srgbClr val="C1A438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𝐴𝐵𝐶</m:t>
                    </m:r>
                  </m:oMath>
                </a14:m>
                <a:r>
                  <a:rPr lang="en-US" altLang="zh-CN" sz="2800">
                    <a:solidFill>
                      <a:srgbClr val="C1A438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 (g-g) </a:t>
                </a:r>
                <a:endParaRPr lang="zh-CN" altLang="en-US" sz="2800" dirty="0">
                  <a:solidFill>
                    <a:srgbClr val="C1A438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0" name="文本框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325" y="3664577"/>
                <a:ext cx="7401316" cy="523220"/>
              </a:xfrm>
              <a:prstGeom prst="rect">
                <a:avLst/>
              </a:prstGeom>
              <a:blipFill>
                <a:blip r:embed="rId5"/>
                <a:stretch>
                  <a:fillRect l="-1647" t="-11628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文本框 48"/>
              <p:cNvSpPr txBox="1"/>
              <p:nvPr/>
            </p:nvSpPr>
            <p:spPr>
              <a:xfrm>
                <a:off x="623011" y="3055934"/>
                <a:ext cx="8353038" cy="5377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zh-CN" altLang="en-US" sz="2800" i="1" smtClean="0">
                            <a:solidFill>
                              <a:srgbClr val="C1A438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zh-CN" sz="2800" b="0" i="1" smtClean="0">
                            <a:solidFill>
                              <a:srgbClr val="C1A438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rPr>
                          <m:t>𝑀</m:t>
                        </m:r>
                      </m:e>
                    </m:acc>
                    <m:r>
                      <a:rPr lang="en-US" altLang="zh-CN" sz="2800" b="0" i="1" smtClean="0">
                        <a:solidFill>
                          <a:srgbClr val="C1A438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altLang="zh-CN" sz="2800" b="0" i="1" smtClean="0">
                            <a:solidFill>
                              <a:srgbClr val="C1A438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zh-CN" sz="2800" b="0" i="1" smtClean="0">
                            <a:solidFill>
                              <a:srgbClr val="C1A438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</m:acc>
                    <m:r>
                      <a:rPr lang="en-US" altLang="zh-CN" sz="2800" b="0" i="1" smtClean="0">
                        <a:solidFill>
                          <a:srgbClr val="C1A438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altLang="zh-CN" sz="2800" b="0" i="1" smtClean="0">
                        <a:solidFill>
                          <a:srgbClr val="C1A438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rPr>
                      <m:t>60</m:t>
                    </m:r>
                    <m:r>
                      <a:rPr lang="en-US" altLang="zh-CN" sz="2800" b="0" i="1" smtClean="0">
                        <a:solidFill>
                          <a:srgbClr val="C1A438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°</m:t>
                    </m:r>
                  </m:oMath>
                </a14:m>
                <a:r>
                  <a:rPr lang="en-US" altLang="zh-CN" sz="2800">
                    <a:solidFill>
                      <a:srgbClr val="C1A438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; 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altLang="zh-CN" sz="2800" i="1" smtClean="0">
                            <a:solidFill>
                              <a:srgbClr val="C1A438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zh-CN" sz="2800" b="0" i="1" smtClean="0">
                            <a:solidFill>
                              <a:srgbClr val="C1A438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rPr>
                          <m:t>𝑁</m:t>
                        </m:r>
                      </m:e>
                    </m:acc>
                    <m:r>
                      <a:rPr lang="en-US" altLang="zh-CN" sz="2800" b="0" i="1" smtClean="0">
                        <a:solidFill>
                          <a:srgbClr val="C1A438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altLang="zh-CN" sz="2800" b="0" i="1" smtClean="0">
                            <a:solidFill>
                              <a:srgbClr val="C1A438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zh-CN" sz="2800" b="0" i="1" smtClean="0">
                            <a:solidFill>
                              <a:srgbClr val="C1A438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</m:acc>
                    <m:r>
                      <a:rPr lang="en-US" altLang="zh-CN" sz="2800" b="0" i="1" smtClean="0">
                        <a:solidFill>
                          <a:srgbClr val="C1A438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altLang="zh-CN" sz="2800" b="0" i="1" smtClean="0">
                        <a:solidFill>
                          <a:srgbClr val="C1A438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rPr>
                      <m:t>45</m:t>
                    </m:r>
                    <m:r>
                      <a:rPr lang="en-US" altLang="zh-CN" sz="2800" b="0" i="1" smtClean="0">
                        <a:solidFill>
                          <a:srgbClr val="C1A438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°</m:t>
                    </m:r>
                  </m:oMath>
                </a14:m>
                <a:endParaRPr lang="zh-CN" altLang="en-US" sz="2800" dirty="0">
                  <a:solidFill>
                    <a:srgbClr val="C1A438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1" name="文本框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011" y="3055934"/>
                <a:ext cx="8353038" cy="537776"/>
              </a:xfrm>
              <a:prstGeom prst="rect">
                <a:avLst/>
              </a:prstGeom>
              <a:blipFill>
                <a:blip r:embed="rId6"/>
                <a:stretch>
                  <a:fillRect t="-7865" b="-303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文本框 48"/>
              <p:cNvSpPr txBox="1"/>
              <p:nvPr/>
            </p:nvSpPr>
            <p:spPr>
              <a:xfrm>
                <a:off x="561325" y="4118339"/>
                <a:ext cx="9890557" cy="10088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altLang="zh-CN" sz="2800">
                    <a:solidFill>
                      <a:srgbClr val="C1A438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b) Vì </a:t>
                </a:r>
                <a14:m>
                  <m:oMath xmlns:m="http://schemas.openxmlformats.org/officeDocument/2006/math">
                    <m:r>
                      <a:rPr lang="en-US" altLang="zh-CN" sz="2800" i="1">
                        <a:solidFill>
                          <a:srgbClr val="C1A438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∆</m:t>
                    </m:r>
                    <m:r>
                      <a:rPr lang="en-US" altLang="zh-CN" sz="2800" i="1">
                        <a:solidFill>
                          <a:srgbClr val="C1A438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𝑀𝑁𝑃</m:t>
                    </m:r>
                    <m:r>
                      <a:rPr lang="en-US" altLang="zh-CN" sz="2800" i="1">
                        <a:solidFill>
                          <a:srgbClr val="C1A438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  <a:sym typeface="Lamsymbol" panose="05010101010101010101" pitchFamily="2" charset="2"/>
                      </a:rPr>
                      <m:t></m:t>
                    </m:r>
                    <m:r>
                      <a:rPr lang="en-US" altLang="zh-CN" sz="2800" i="1">
                        <a:solidFill>
                          <a:srgbClr val="C1A438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∆</m:t>
                    </m:r>
                    <m:r>
                      <a:rPr lang="en-US" altLang="zh-CN" sz="2800" i="1">
                        <a:solidFill>
                          <a:srgbClr val="C1A438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𝐴𝐵𝐶</m:t>
                    </m:r>
                  </m:oMath>
                </a14:m>
                <a:r>
                  <a:rPr lang="en-US" altLang="zh-CN" sz="2800">
                    <a:solidFill>
                      <a:srgbClr val="C1A438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 nên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3600" i="1" smtClean="0">
                            <a:solidFill>
                              <a:srgbClr val="C1A438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3600" b="0" i="1" smtClean="0">
                            <a:solidFill>
                              <a:srgbClr val="C1A438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rPr>
                          <m:t>𝑀𝑃</m:t>
                        </m:r>
                      </m:num>
                      <m:den>
                        <m:r>
                          <a:rPr lang="en-US" altLang="zh-CN" sz="3600" b="0" i="1" smtClean="0">
                            <a:solidFill>
                              <a:srgbClr val="C1A438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rPr>
                          <m:t>𝐴𝐶</m:t>
                        </m:r>
                      </m:den>
                    </m:f>
                    <m:r>
                      <a:rPr lang="en-US" altLang="zh-CN" sz="3600" b="0" i="1" smtClean="0">
                        <a:solidFill>
                          <a:srgbClr val="C1A438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altLang="zh-CN" sz="3600" b="0" i="1" smtClean="0">
                            <a:solidFill>
                              <a:srgbClr val="C1A438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3600" b="0" i="1" smtClean="0">
                            <a:solidFill>
                              <a:srgbClr val="C1A438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rPr>
                          <m:t>𝑁𝑃</m:t>
                        </m:r>
                      </m:num>
                      <m:den>
                        <m:r>
                          <a:rPr lang="en-US" altLang="zh-CN" sz="3600" b="0" i="1" smtClean="0">
                            <a:solidFill>
                              <a:srgbClr val="C1A438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rPr>
                          <m:t>𝐵𝐶</m:t>
                        </m:r>
                      </m:den>
                    </m:f>
                    <m:r>
                      <a:rPr lang="en-US" altLang="zh-CN" sz="3600" b="0" i="1" smtClean="0">
                        <a:solidFill>
                          <a:srgbClr val="C1A438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altLang="zh-CN" sz="2800">
                    <a:solidFill>
                      <a:srgbClr val="C1A438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hay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3600" i="1">
                            <a:solidFill>
                              <a:srgbClr val="C1A438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3600" b="0" i="1" smtClean="0">
                            <a:solidFill>
                              <a:srgbClr val="C1A438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rPr>
                          <m:t>𝑥</m:t>
                        </m:r>
                      </m:num>
                      <m:den>
                        <m:r>
                          <a:rPr lang="en-US" altLang="zh-CN" sz="3600" b="0" i="1" smtClean="0">
                            <a:solidFill>
                              <a:srgbClr val="C1A438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rPr>
                          <m:t>4</m:t>
                        </m:r>
                        <m:rad>
                          <m:radPr>
                            <m:degHide m:val="on"/>
                            <m:ctrlPr>
                              <a:rPr lang="en-US" altLang="zh-CN" sz="3600" i="1" smtClean="0">
                                <a:solidFill>
                                  <a:srgbClr val="C1A438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3600" b="0" i="1" smtClean="0">
                                <a:solidFill>
                                  <a:srgbClr val="C1A438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18" charset="0"/>
                              </a:rPr>
                              <m:t>2</m:t>
                            </m:r>
                          </m:e>
                        </m:rad>
                      </m:den>
                    </m:f>
                    <m:r>
                      <a:rPr lang="en-US" altLang="zh-CN" sz="3600" i="1">
                        <a:solidFill>
                          <a:srgbClr val="C1A438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altLang="zh-CN" sz="3600" i="1">
                            <a:solidFill>
                              <a:srgbClr val="C1A438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3600" b="0" i="1" smtClean="0">
                            <a:solidFill>
                              <a:srgbClr val="C1A438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rPr>
                          <m:t>3</m:t>
                        </m:r>
                        <m:rad>
                          <m:radPr>
                            <m:degHide m:val="on"/>
                            <m:ctrlPr>
                              <a:rPr lang="en-US" altLang="zh-CN" sz="3600" i="1">
                                <a:solidFill>
                                  <a:srgbClr val="C1A438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3600" b="0" i="1" smtClean="0">
                                <a:solidFill>
                                  <a:srgbClr val="C1A438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18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 altLang="zh-CN" sz="3600" i="1">
                            <a:solidFill>
                              <a:srgbClr val="C1A438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rPr>
                          <m:t>4</m:t>
                        </m:r>
                        <m:rad>
                          <m:radPr>
                            <m:degHide m:val="on"/>
                            <m:ctrlPr>
                              <a:rPr lang="en-US" altLang="zh-CN" sz="3600" i="1">
                                <a:solidFill>
                                  <a:srgbClr val="C1A438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3600" b="0" i="1" smtClean="0">
                                <a:solidFill>
                                  <a:srgbClr val="C1A438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18" charset="0"/>
                              </a:rPr>
                              <m:t>3</m:t>
                            </m:r>
                          </m:e>
                        </m:rad>
                      </m:den>
                    </m:f>
                  </m:oMath>
                </a14:m>
                <a:endParaRPr lang="zh-CN" altLang="en-US" sz="3600" dirty="0">
                  <a:solidFill>
                    <a:srgbClr val="C1A438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2" name="文本框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325" y="4118339"/>
                <a:ext cx="9890557" cy="1008866"/>
              </a:xfrm>
              <a:prstGeom prst="rect">
                <a:avLst/>
              </a:prstGeom>
              <a:blipFill>
                <a:blip r:embed="rId7"/>
                <a:stretch>
                  <a:fillRect l="-12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文本框 48"/>
              <p:cNvSpPr txBox="1"/>
              <p:nvPr/>
            </p:nvSpPr>
            <p:spPr>
              <a:xfrm>
                <a:off x="623011" y="5185703"/>
                <a:ext cx="9890557" cy="8061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altLang="zh-CN" sz="2800">
                    <a:solidFill>
                      <a:srgbClr val="C1A438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S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800" b="0" i="0" smtClean="0">
                        <a:solidFill>
                          <a:srgbClr val="C1A438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rPr>
                      <m:t>uy</m:t>
                    </m:r>
                    <m:r>
                      <a:rPr lang="en-US" altLang="zh-CN" sz="2800" b="0" i="0" smtClean="0">
                        <a:solidFill>
                          <a:srgbClr val="C1A438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800" b="0" i="0" smtClean="0">
                        <a:solidFill>
                          <a:srgbClr val="C1A438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rPr>
                      <m:t>ra</m:t>
                    </m:r>
                    <m:r>
                      <a:rPr lang="en-US" altLang="zh-CN" sz="2800" b="0" i="0" smtClean="0">
                        <a:solidFill>
                          <a:srgbClr val="C1A438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altLang="zh-CN" sz="2800" b="0" i="1" smtClean="0">
                        <a:solidFill>
                          <a:srgbClr val="C1A438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zh-CN" sz="2800" i="1">
                        <a:solidFill>
                          <a:srgbClr val="C1A438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altLang="zh-CN" sz="2800" i="1">
                            <a:solidFill>
                              <a:srgbClr val="C1A438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2800" b="0" i="1" smtClean="0">
                            <a:solidFill>
                              <a:srgbClr val="C1A438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rPr>
                          <m:t>3</m:t>
                        </m:r>
                        <m:rad>
                          <m:radPr>
                            <m:degHide m:val="on"/>
                            <m:ctrlPr>
                              <a:rPr lang="en-US" altLang="zh-CN" sz="2800" i="1">
                                <a:solidFill>
                                  <a:srgbClr val="C1A438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800" b="0" i="1" smtClean="0">
                                <a:solidFill>
                                  <a:srgbClr val="C1A438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18" charset="0"/>
                              </a:rPr>
                              <m:t>3</m:t>
                            </m:r>
                          </m:e>
                        </m:rad>
                        <m:r>
                          <a:rPr lang="en-US" altLang="zh-CN" sz="2800" b="0" i="1" smtClean="0">
                            <a:solidFill>
                              <a:srgbClr val="C1A438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rPr>
                          <m:t>.</m:t>
                        </m:r>
                        <m:r>
                          <a:rPr lang="en-US" altLang="zh-CN" sz="2800" i="1">
                            <a:solidFill>
                              <a:srgbClr val="C1A438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rPr>
                          <m:t>4</m:t>
                        </m:r>
                        <m:rad>
                          <m:radPr>
                            <m:degHide m:val="on"/>
                            <m:ctrlPr>
                              <a:rPr lang="en-US" altLang="zh-CN" sz="2800" i="1">
                                <a:solidFill>
                                  <a:srgbClr val="C1A438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800" i="1">
                                <a:solidFill>
                                  <a:srgbClr val="C1A438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18" charset="0"/>
                              </a:rPr>
                              <m:t>2</m:t>
                            </m:r>
                          </m:e>
                        </m:rad>
                      </m:num>
                      <m:den>
                        <m:r>
                          <a:rPr lang="en-US" altLang="zh-CN" sz="2800" i="1">
                            <a:solidFill>
                              <a:srgbClr val="C1A438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rPr>
                          <m:t>4</m:t>
                        </m:r>
                        <m:rad>
                          <m:radPr>
                            <m:degHide m:val="on"/>
                            <m:ctrlPr>
                              <a:rPr lang="en-US" altLang="zh-CN" sz="2800" i="1">
                                <a:solidFill>
                                  <a:srgbClr val="C1A438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800" b="0" i="1" smtClean="0">
                                <a:solidFill>
                                  <a:srgbClr val="C1A438"/>
                                </a:solidFill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18" charset="0"/>
                              </a:rPr>
                              <m:t>3</m:t>
                            </m:r>
                          </m:e>
                        </m:rad>
                      </m:den>
                    </m:f>
                    <m:r>
                      <a:rPr lang="en-US" altLang="zh-CN" sz="2800" b="0" i="0" smtClean="0">
                        <a:solidFill>
                          <a:srgbClr val="C1A438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altLang="zh-CN" sz="2800" b="0" i="1" smtClean="0">
                        <a:solidFill>
                          <a:srgbClr val="C1A438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rPr>
                      <m:t>3</m:t>
                    </m:r>
                    <m:rad>
                      <m:radPr>
                        <m:degHide m:val="on"/>
                        <m:ctrlPr>
                          <a:rPr lang="en-US" altLang="zh-CN" sz="2800" i="1">
                            <a:solidFill>
                              <a:srgbClr val="C1A438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sz="2800" i="1">
                            <a:solidFill>
                              <a:srgbClr val="C1A438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</m:rad>
                  </m:oMath>
                </a14:m>
                <a:endParaRPr lang="zh-CN" altLang="en-US" sz="2800" dirty="0">
                  <a:solidFill>
                    <a:srgbClr val="C1A438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3" name="文本框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011" y="5185703"/>
                <a:ext cx="9890557" cy="806183"/>
              </a:xfrm>
              <a:prstGeom prst="rect">
                <a:avLst/>
              </a:prstGeom>
              <a:blipFill>
                <a:blip r:embed="rId8"/>
                <a:stretch>
                  <a:fillRect l="-1232" b="-53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12914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1" grpId="0"/>
      <p:bldP spid="2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70345" y="178158"/>
            <a:ext cx="11887200" cy="6496050"/>
          </a:xfrm>
          <a:prstGeom prst="rect">
            <a:avLst/>
          </a:prstGeom>
          <a:solidFill>
            <a:srgbClr val="FFFFFF"/>
          </a:solidFill>
          <a:ln w="28575">
            <a:solidFill>
              <a:srgbClr val="C1A4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2"/>
          <a:srcRect l="11373" b="11098"/>
          <a:stretch>
            <a:fillRect/>
          </a:stretch>
        </p:blipFill>
        <p:spPr>
          <a:xfrm rot="8702204">
            <a:off x="4106911" y="-1621524"/>
            <a:ext cx="4630566" cy="3266258"/>
          </a:xfrm>
          <a:custGeom>
            <a:avLst/>
            <a:gdLst>
              <a:gd name="connsiteX0" fmla="*/ 4630566 w 4630566"/>
              <a:gd name="connsiteY0" fmla="*/ 3266258 h 3266258"/>
              <a:gd name="connsiteX1" fmla="*/ 0 w 4630566"/>
              <a:gd name="connsiteY1" fmla="*/ 28323 h 3266258"/>
              <a:gd name="connsiteX2" fmla="*/ 19806 w 4630566"/>
              <a:gd name="connsiteY2" fmla="*/ 0 h 3266258"/>
              <a:gd name="connsiteX3" fmla="*/ 3483265 w 4630566"/>
              <a:gd name="connsiteY3" fmla="*/ 0 h 3266258"/>
              <a:gd name="connsiteX4" fmla="*/ 4630566 w 4630566"/>
              <a:gd name="connsiteY4" fmla="*/ 802253 h 3266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30566" h="3266258">
                <a:moveTo>
                  <a:pt x="4630566" y="3266258"/>
                </a:moveTo>
                <a:lnTo>
                  <a:pt x="0" y="28323"/>
                </a:lnTo>
                <a:lnTo>
                  <a:pt x="19806" y="0"/>
                </a:lnTo>
                <a:lnTo>
                  <a:pt x="3483265" y="0"/>
                </a:lnTo>
                <a:lnTo>
                  <a:pt x="4630566" y="802253"/>
                </a:lnTo>
                <a:close/>
              </a:path>
            </a:pathLst>
          </a:custGeom>
        </p:spPr>
      </p:pic>
      <p:sp>
        <p:nvSpPr>
          <p:cNvPr id="10" name="文本框 9"/>
          <p:cNvSpPr txBox="1"/>
          <p:nvPr/>
        </p:nvSpPr>
        <p:spPr>
          <a:xfrm>
            <a:off x="4857750" y="1942052"/>
            <a:ext cx="24294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>
                <a:solidFill>
                  <a:srgbClr val="C1A438"/>
                </a:solidFill>
                <a:latin typeface="Times New Roman" panose="02020603050405020304" pitchFamily="18" charset="0"/>
                <a:ea typeface="方正清刻本悦宋简体" panose="02000000000000000000" pitchFamily="2" charset="-122"/>
                <a:cs typeface="Times New Roman" panose="02020603050405020304" pitchFamily="18" charset="0"/>
              </a:rPr>
              <a:t>MỤC TIÊU</a:t>
            </a:r>
            <a:endParaRPr lang="zh-CN" altLang="en-US" sz="3200" b="1" dirty="0">
              <a:solidFill>
                <a:srgbClr val="C1A438"/>
              </a:solidFill>
              <a:latin typeface="Times New Roman" panose="02020603050405020304" pitchFamily="18" charset="0"/>
              <a:ea typeface="方正清刻本悦宋简体" panose="02000000000000000000" pitchFamily="2" charset="-122"/>
              <a:cs typeface="Times New Roman" panose="02020603050405020304" pitchFamily="18" charset="0"/>
            </a:endParaRPr>
          </a:p>
        </p:txBody>
      </p:sp>
      <p:grpSp>
        <p:nvGrpSpPr>
          <p:cNvPr id="15" name="Group 4"/>
          <p:cNvGrpSpPr>
            <a:grpSpLocks noChangeAspect="1"/>
          </p:cNvGrpSpPr>
          <p:nvPr/>
        </p:nvGrpSpPr>
        <p:grpSpPr bwMode="auto">
          <a:xfrm rot="10609789">
            <a:off x="647597" y="2862250"/>
            <a:ext cx="501816" cy="557213"/>
            <a:chOff x="3894" y="1150"/>
            <a:chExt cx="367" cy="351"/>
          </a:xfrm>
          <a:solidFill>
            <a:srgbClr val="C1A438"/>
          </a:solidFill>
        </p:grpSpPr>
        <p:sp>
          <p:nvSpPr>
            <p:cNvPr id="16" name="Freeform 5"/>
            <p:cNvSpPr>
              <a:spLocks/>
            </p:cNvSpPr>
            <p:nvPr/>
          </p:nvSpPr>
          <p:spPr bwMode="auto">
            <a:xfrm>
              <a:off x="3981" y="1320"/>
              <a:ext cx="169" cy="181"/>
            </a:xfrm>
            <a:custGeom>
              <a:avLst/>
              <a:gdLst>
                <a:gd name="T0" fmla="*/ 0 w 74"/>
                <a:gd name="T1" fmla="*/ 0 h 121"/>
                <a:gd name="T2" fmla="*/ 63 w 74"/>
                <a:gd name="T3" fmla="*/ 48 h 121"/>
                <a:gd name="T4" fmla="*/ 41 w 74"/>
                <a:gd name="T5" fmla="*/ 115 h 121"/>
                <a:gd name="T6" fmla="*/ 24 w 74"/>
                <a:gd name="T7" fmla="*/ 73 h 121"/>
                <a:gd name="T8" fmla="*/ 0 w 74"/>
                <a:gd name="T9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4" h="121">
                  <a:moveTo>
                    <a:pt x="0" y="0"/>
                  </a:moveTo>
                  <a:cubicBezTo>
                    <a:pt x="18" y="0"/>
                    <a:pt x="53" y="13"/>
                    <a:pt x="63" y="48"/>
                  </a:cubicBezTo>
                  <a:cubicBezTo>
                    <a:pt x="74" y="82"/>
                    <a:pt x="54" y="109"/>
                    <a:pt x="41" y="115"/>
                  </a:cubicBezTo>
                  <a:cubicBezTo>
                    <a:pt x="26" y="121"/>
                    <a:pt x="18" y="106"/>
                    <a:pt x="24" y="73"/>
                  </a:cubicBezTo>
                  <a:cubicBezTo>
                    <a:pt x="30" y="37"/>
                    <a:pt x="19" y="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" name="Freeform 6"/>
            <p:cNvSpPr>
              <a:spLocks/>
            </p:cNvSpPr>
            <p:nvPr/>
          </p:nvSpPr>
          <p:spPr bwMode="auto">
            <a:xfrm>
              <a:off x="3967" y="1330"/>
              <a:ext cx="48" cy="103"/>
            </a:xfrm>
            <a:custGeom>
              <a:avLst/>
              <a:gdLst>
                <a:gd name="T0" fmla="*/ 0 w 21"/>
                <a:gd name="T1" fmla="*/ 0 h 69"/>
                <a:gd name="T2" fmla="*/ 20 w 21"/>
                <a:gd name="T3" fmla="*/ 47 h 69"/>
                <a:gd name="T4" fmla="*/ 16 w 21"/>
                <a:gd name="T5" fmla="*/ 63 h 69"/>
                <a:gd name="T6" fmla="*/ 7 w 21"/>
                <a:gd name="T7" fmla="*/ 61 h 69"/>
                <a:gd name="T8" fmla="*/ 0 w 21"/>
                <a:gd name="T9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69">
                  <a:moveTo>
                    <a:pt x="0" y="0"/>
                  </a:moveTo>
                  <a:cubicBezTo>
                    <a:pt x="9" y="5"/>
                    <a:pt x="21" y="23"/>
                    <a:pt x="20" y="47"/>
                  </a:cubicBezTo>
                  <a:cubicBezTo>
                    <a:pt x="19" y="52"/>
                    <a:pt x="18" y="59"/>
                    <a:pt x="16" y="63"/>
                  </a:cubicBezTo>
                  <a:cubicBezTo>
                    <a:pt x="11" y="69"/>
                    <a:pt x="6" y="69"/>
                    <a:pt x="7" y="61"/>
                  </a:cubicBezTo>
                  <a:cubicBezTo>
                    <a:pt x="10" y="44"/>
                    <a:pt x="18" y="19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" name="Freeform 7"/>
            <p:cNvSpPr>
              <a:spLocks/>
            </p:cNvSpPr>
            <p:nvPr/>
          </p:nvSpPr>
          <p:spPr bwMode="auto">
            <a:xfrm>
              <a:off x="3981" y="1150"/>
              <a:ext cx="191" cy="163"/>
            </a:xfrm>
            <a:custGeom>
              <a:avLst/>
              <a:gdLst>
                <a:gd name="T0" fmla="*/ 0 w 84"/>
                <a:gd name="T1" fmla="*/ 106 h 109"/>
                <a:gd name="T2" fmla="*/ 68 w 84"/>
                <a:gd name="T3" fmla="*/ 82 h 109"/>
                <a:gd name="T4" fmla="*/ 55 w 84"/>
                <a:gd name="T5" fmla="*/ 13 h 109"/>
                <a:gd name="T6" fmla="*/ 30 w 84"/>
                <a:gd name="T7" fmla="*/ 42 h 109"/>
                <a:gd name="T8" fmla="*/ 0 w 84"/>
                <a:gd name="T9" fmla="*/ 106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4" h="109">
                  <a:moveTo>
                    <a:pt x="0" y="106"/>
                  </a:moveTo>
                  <a:cubicBezTo>
                    <a:pt x="17" y="109"/>
                    <a:pt x="52" y="109"/>
                    <a:pt x="68" y="82"/>
                  </a:cubicBezTo>
                  <a:cubicBezTo>
                    <a:pt x="84" y="57"/>
                    <a:pt x="69" y="24"/>
                    <a:pt x="55" y="13"/>
                  </a:cubicBezTo>
                  <a:cubicBezTo>
                    <a:pt x="40" y="0"/>
                    <a:pt x="26" y="9"/>
                    <a:pt x="30" y="42"/>
                  </a:cubicBezTo>
                  <a:cubicBezTo>
                    <a:pt x="31" y="78"/>
                    <a:pt x="18" y="104"/>
                    <a:pt x="0" y="10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" name="Freeform 8"/>
            <p:cNvSpPr>
              <a:spLocks/>
            </p:cNvSpPr>
            <p:nvPr/>
          </p:nvSpPr>
          <p:spPr bwMode="auto">
            <a:xfrm>
              <a:off x="3967" y="1195"/>
              <a:ext cx="53" cy="98"/>
            </a:xfrm>
            <a:custGeom>
              <a:avLst/>
              <a:gdLst>
                <a:gd name="T0" fmla="*/ 0 w 23"/>
                <a:gd name="T1" fmla="*/ 66 h 66"/>
                <a:gd name="T2" fmla="*/ 23 w 23"/>
                <a:gd name="T3" fmla="*/ 25 h 66"/>
                <a:gd name="T4" fmla="*/ 20 w 23"/>
                <a:gd name="T5" fmla="*/ 8 h 66"/>
                <a:gd name="T6" fmla="*/ 10 w 23"/>
                <a:gd name="T7" fmla="*/ 8 h 66"/>
                <a:gd name="T8" fmla="*/ 0 w 23"/>
                <a:gd name="T9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66">
                  <a:moveTo>
                    <a:pt x="0" y="66"/>
                  </a:moveTo>
                  <a:cubicBezTo>
                    <a:pt x="9" y="63"/>
                    <a:pt x="22" y="48"/>
                    <a:pt x="23" y="25"/>
                  </a:cubicBezTo>
                  <a:cubicBezTo>
                    <a:pt x="23" y="20"/>
                    <a:pt x="22" y="13"/>
                    <a:pt x="20" y="8"/>
                  </a:cubicBezTo>
                  <a:cubicBezTo>
                    <a:pt x="16" y="1"/>
                    <a:pt x="10" y="0"/>
                    <a:pt x="10" y="8"/>
                  </a:cubicBezTo>
                  <a:cubicBezTo>
                    <a:pt x="12" y="25"/>
                    <a:pt x="19" y="51"/>
                    <a:pt x="0" y="6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" name="Freeform 9"/>
            <p:cNvSpPr>
              <a:spLocks/>
            </p:cNvSpPr>
            <p:nvPr/>
          </p:nvSpPr>
          <p:spPr bwMode="auto">
            <a:xfrm>
              <a:off x="4074" y="1280"/>
              <a:ext cx="187" cy="161"/>
            </a:xfrm>
            <a:custGeom>
              <a:avLst/>
              <a:gdLst>
                <a:gd name="T0" fmla="*/ 0 w 82"/>
                <a:gd name="T1" fmla="*/ 30 h 108"/>
                <a:gd name="T2" fmla="*/ 42 w 82"/>
                <a:gd name="T3" fmla="*/ 78 h 108"/>
                <a:gd name="T4" fmla="*/ 46 w 82"/>
                <a:gd name="T5" fmla="*/ 9 h 108"/>
                <a:gd name="T6" fmla="*/ 0 w 82"/>
                <a:gd name="T7" fmla="*/ 3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108">
                  <a:moveTo>
                    <a:pt x="0" y="30"/>
                  </a:moveTo>
                  <a:cubicBezTo>
                    <a:pt x="11" y="34"/>
                    <a:pt x="29" y="67"/>
                    <a:pt x="42" y="78"/>
                  </a:cubicBezTo>
                  <a:cubicBezTo>
                    <a:pt x="72" y="108"/>
                    <a:pt x="82" y="0"/>
                    <a:pt x="46" y="9"/>
                  </a:cubicBezTo>
                  <a:cubicBezTo>
                    <a:pt x="31" y="13"/>
                    <a:pt x="11" y="31"/>
                    <a:pt x="0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" name="Freeform 10"/>
            <p:cNvSpPr>
              <a:spLocks/>
            </p:cNvSpPr>
            <p:nvPr/>
          </p:nvSpPr>
          <p:spPr bwMode="auto">
            <a:xfrm>
              <a:off x="3894" y="1299"/>
              <a:ext cx="64" cy="51"/>
            </a:xfrm>
            <a:custGeom>
              <a:avLst/>
              <a:gdLst>
                <a:gd name="T0" fmla="*/ 28 w 28"/>
                <a:gd name="T1" fmla="*/ 17 h 34"/>
                <a:gd name="T2" fmla="*/ 13 w 28"/>
                <a:gd name="T3" fmla="*/ 33 h 34"/>
                <a:gd name="T4" fmla="*/ 0 w 28"/>
                <a:gd name="T5" fmla="*/ 18 h 34"/>
                <a:gd name="T6" fmla="*/ 12 w 28"/>
                <a:gd name="T7" fmla="*/ 1 h 34"/>
                <a:gd name="T8" fmla="*/ 28 w 28"/>
                <a:gd name="T9" fmla="*/ 17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34">
                  <a:moveTo>
                    <a:pt x="28" y="17"/>
                  </a:moveTo>
                  <a:cubicBezTo>
                    <a:pt x="28" y="27"/>
                    <a:pt x="21" y="34"/>
                    <a:pt x="13" y="33"/>
                  </a:cubicBezTo>
                  <a:cubicBezTo>
                    <a:pt x="6" y="33"/>
                    <a:pt x="0" y="26"/>
                    <a:pt x="0" y="18"/>
                  </a:cubicBezTo>
                  <a:cubicBezTo>
                    <a:pt x="0" y="10"/>
                    <a:pt x="5" y="3"/>
                    <a:pt x="12" y="1"/>
                  </a:cubicBezTo>
                  <a:cubicBezTo>
                    <a:pt x="20" y="0"/>
                    <a:pt x="27" y="7"/>
                    <a:pt x="28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36" name="Group 4"/>
          <p:cNvGrpSpPr>
            <a:grpSpLocks noChangeAspect="1"/>
          </p:cNvGrpSpPr>
          <p:nvPr/>
        </p:nvGrpSpPr>
        <p:grpSpPr bwMode="auto">
          <a:xfrm rot="10609789">
            <a:off x="637361" y="4648072"/>
            <a:ext cx="501816" cy="557213"/>
            <a:chOff x="3894" y="1150"/>
            <a:chExt cx="367" cy="351"/>
          </a:xfrm>
          <a:solidFill>
            <a:srgbClr val="C1A438"/>
          </a:solidFill>
        </p:grpSpPr>
        <p:sp>
          <p:nvSpPr>
            <p:cNvPr id="37" name="Freeform 5"/>
            <p:cNvSpPr>
              <a:spLocks/>
            </p:cNvSpPr>
            <p:nvPr/>
          </p:nvSpPr>
          <p:spPr bwMode="auto">
            <a:xfrm>
              <a:off x="3981" y="1320"/>
              <a:ext cx="169" cy="181"/>
            </a:xfrm>
            <a:custGeom>
              <a:avLst/>
              <a:gdLst>
                <a:gd name="T0" fmla="*/ 0 w 74"/>
                <a:gd name="T1" fmla="*/ 0 h 121"/>
                <a:gd name="T2" fmla="*/ 63 w 74"/>
                <a:gd name="T3" fmla="*/ 48 h 121"/>
                <a:gd name="T4" fmla="*/ 41 w 74"/>
                <a:gd name="T5" fmla="*/ 115 h 121"/>
                <a:gd name="T6" fmla="*/ 24 w 74"/>
                <a:gd name="T7" fmla="*/ 73 h 121"/>
                <a:gd name="T8" fmla="*/ 0 w 74"/>
                <a:gd name="T9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4" h="121">
                  <a:moveTo>
                    <a:pt x="0" y="0"/>
                  </a:moveTo>
                  <a:cubicBezTo>
                    <a:pt x="18" y="0"/>
                    <a:pt x="53" y="13"/>
                    <a:pt x="63" y="48"/>
                  </a:cubicBezTo>
                  <a:cubicBezTo>
                    <a:pt x="74" y="82"/>
                    <a:pt x="54" y="109"/>
                    <a:pt x="41" y="115"/>
                  </a:cubicBezTo>
                  <a:cubicBezTo>
                    <a:pt x="26" y="121"/>
                    <a:pt x="18" y="106"/>
                    <a:pt x="24" y="73"/>
                  </a:cubicBezTo>
                  <a:cubicBezTo>
                    <a:pt x="30" y="37"/>
                    <a:pt x="19" y="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" name="Freeform 6"/>
            <p:cNvSpPr>
              <a:spLocks/>
            </p:cNvSpPr>
            <p:nvPr/>
          </p:nvSpPr>
          <p:spPr bwMode="auto">
            <a:xfrm>
              <a:off x="3967" y="1330"/>
              <a:ext cx="48" cy="103"/>
            </a:xfrm>
            <a:custGeom>
              <a:avLst/>
              <a:gdLst>
                <a:gd name="T0" fmla="*/ 0 w 21"/>
                <a:gd name="T1" fmla="*/ 0 h 69"/>
                <a:gd name="T2" fmla="*/ 20 w 21"/>
                <a:gd name="T3" fmla="*/ 47 h 69"/>
                <a:gd name="T4" fmla="*/ 16 w 21"/>
                <a:gd name="T5" fmla="*/ 63 h 69"/>
                <a:gd name="T6" fmla="*/ 7 w 21"/>
                <a:gd name="T7" fmla="*/ 61 h 69"/>
                <a:gd name="T8" fmla="*/ 0 w 21"/>
                <a:gd name="T9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69">
                  <a:moveTo>
                    <a:pt x="0" y="0"/>
                  </a:moveTo>
                  <a:cubicBezTo>
                    <a:pt x="9" y="5"/>
                    <a:pt x="21" y="23"/>
                    <a:pt x="20" y="47"/>
                  </a:cubicBezTo>
                  <a:cubicBezTo>
                    <a:pt x="19" y="52"/>
                    <a:pt x="18" y="59"/>
                    <a:pt x="16" y="63"/>
                  </a:cubicBezTo>
                  <a:cubicBezTo>
                    <a:pt x="11" y="69"/>
                    <a:pt x="6" y="69"/>
                    <a:pt x="7" y="61"/>
                  </a:cubicBezTo>
                  <a:cubicBezTo>
                    <a:pt x="10" y="44"/>
                    <a:pt x="18" y="19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" name="Freeform 7"/>
            <p:cNvSpPr>
              <a:spLocks/>
            </p:cNvSpPr>
            <p:nvPr/>
          </p:nvSpPr>
          <p:spPr bwMode="auto">
            <a:xfrm>
              <a:off x="3981" y="1150"/>
              <a:ext cx="191" cy="163"/>
            </a:xfrm>
            <a:custGeom>
              <a:avLst/>
              <a:gdLst>
                <a:gd name="T0" fmla="*/ 0 w 84"/>
                <a:gd name="T1" fmla="*/ 106 h 109"/>
                <a:gd name="T2" fmla="*/ 68 w 84"/>
                <a:gd name="T3" fmla="*/ 82 h 109"/>
                <a:gd name="T4" fmla="*/ 55 w 84"/>
                <a:gd name="T5" fmla="*/ 13 h 109"/>
                <a:gd name="T6" fmla="*/ 30 w 84"/>
                <a:gd name="T7" fmla="*/ 42 h 109"/>
                <a:gd name="T8" fmla="*/ 0 w 84"/>
                <a:gd name="T9" fmla="*/ 106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4" h="109">
                  <a:moveTo>
                    <a:pt x="0" y="106"/>
                  </a:moveTo>
                  <a:cubicBezTo>
                    <a:pt x="17" y="109"/>
                    <a:pt x="52" y="109"/>
                    <a:pt x="68" y="82"/>
                  </a:cubicBezTo>
                  <a:cubicBezTo>
                    <a:pt x="84" y="57"/>
                    <a:pt x="69" y="24"/>
                    <a:pt x="55" y="13"/>
                  </a:cubicBezTo>
                  <a:cubicBezTo>
                    <a:pt x="40" y="0"/>
                    <a:pt x="26" y="9"/>
                    <a:pt x="30" y="42"/>
                  </a:cubicBezTo>
                  <a:cubicBezTo>
                    <a:pt x="31" y="78"/>
                    <a:pt x="18" y="104"/>
                    <a:pt x="0" y="10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" name="Freeform 8"/>
            <p:cNvSpPr>
              <a:spLocks/>
            </p:cNvSpPr>
            <p:nvPr/>
          </p:nvSpPr>
          <p:spPr bwMode="auto">
            <a:xfrm>
              <a:off x="3967" y="1195"/>
              <a:ext cx="53" cy="98"/>
            </a:xfrm>
            <a:custGeom>
              <a:avLst/>
              <a:gdLst>
                <a:gd name="T0" fmla="*/ 0 w 23"/>
                <a:gd name="T1" fmla="*/ 66 h 66"/>
                <a:gd name="T2" fmla="*/ 23 w 23"/>
                <a:gd name="T3" fmla="*/ 25 h 66"/>
                <a:gd name="T4" fmla="*/ 20 w 23"/>
                <a:gd name="T5" fmla="*/ 8 h 66"/>
                <a:gd name="T6" fmla="*/ 10 w 23"/>
                <a:gd name="T7" fmla="*/ 8 h 66"/>
                <a:gd name="T8" fmla="*/ 0 w 23"/>
                <a:gd name="T9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66">
                  <a:moveTo>
                    <a:pt x="0" y="66"/>
                  </a:moveTo>
                  <a:cubicBezTo>
                    <a:pt x="9" y="63"/>
                    <a:pt x="22" y="48"/>
                    <a:pt x="23" y="25"/>
                  </a:cubicBezTo>
                  <a:cubicBezTo>
                    <a:pt x="23" y="20"/>
                    <a:pt x="22" y="13"/>
                    <a:pt x="20" y="8"/>
                  </a:cubicBezTo>
                  <a:cubicBezTo>
                    <a:pt x="16" y="1"/>
                    <a:pt x="10" y="0"/>
                    <a:pt x="10" y="8"/>
                  </a:cubicBezTo>
                  <a:cubicBezTo>
                    <a:pt x="12" y="25"/>
                    <a:pt x="19" y="51"/>
                    <a:pt x="0" y="6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" name="Freeform 9"/>
            <p:cNvSpPr>
              <a:spLocks/>
            </p:cNvSpPr>
            <p:nvPr/>
          </p:nvSpPr>
          <p:spPr bwMode="auto">
            <a:xfrm>
              <a:off x="4074" y="1280"/>
              <a:ext cx="187" cy="161"/>
            </a:xfrm>
            <a:custGeom>
              <a:avLst/>
              <a:gdLst>
                <a:gd name="T0" fmla="*/ 0 w 82"/>
                <a:gd name="T1" fmla="*/ 30 h 108"/>
                <a:gd name="T2" fmla="*/ 42 w 82"/>
                <a:gd name="T3" fmla="*/ 78 h 108"/>
                <a:gd name="T4" fmla="*/ 46 w 82"/>
                <a:gd name="T5" fmla="*/ 9 h 108"/>
                <a:gd name="T6" fmla="*/ 0 w 82"/>
                <a:gd name="T7" fmla="*/ 3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108">
                  <a:moveTo>
                    <a:pt x="0" y="30"/>
                  </a:moveTo>
                  <a:cubicBezTo>
                    <a:pt x="11" y="34"/>
                    <a:pt x="29" y="67"/>
                    <a:pt x="42" y="78"/>
                  </a:cubicBezTo>
                  <a:cubicBezTo>
                    <a:pt x="72" y="108"/>
                    <a:pt x="82" y="0"/>
                    <a:pt x="46" y="9"/>
                  </a:cubicBezTo>
                  <a:cubicBezTo>
                    <a:pt x="31" y="13"/>
                    <a:pt x="11" y="31"/>
                    <a:pt x="0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" name="Freeform 10"/>
            <p:cNvSpPr>
              <a:spLocks/>
            </p:cNvSpPr>
            <p:nvPr/>
          </p:nvSpPr>
          <p:spPr bwMode="auto">
            <a:xfrm>
              <a:off x="3894" y="1299"/>
              <a:ext cx="64" cy="51"/>
            </a:xfrm>
            <a:custGeom>
              <a:avLst/>
              <a:gdLst>
                <a:gd name="T0" fmla="*/ 28 w 28"/>
                <a:gd name="T1" fmla="*/ 17 h 34"/>
                <a:gd name="T2" fmla="*/ 13 w 28"/>
                <a:gd name="T3" fmla="*/ 33 h 34"/>
                <a:gd name="T4" fmla="*/ 0 w 28"/>
                <a:gd name="T5" fmla="*/ 18 h 34"/>
                <a:gd name="T6" fmla="*/ 12 w 28"/>
                <a:gd name="T7" fmla="*/ 1 h 34"/>
                <a:gd name="T8" fmla="*/ 28 w 28"/>
                <a:gd name="T9" fmla="*/ 17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34">
                  <a:moveTo>
                    <a:pt x="28" y="17"/>
                  </a:moveTo>
                  <a:cubicBezTo>
                    <a:pt x="28" y="27"/>
                    <a:pt x="21" y="34"/>
                    <a:pt x="13" y="33"/>
                  </a:cubicBezTo>
                  <a:cubicBezTo>
                    <a:pt x="6" y="33"/>
                    <a:pt x="0" y="26"/>
                    <a:pt x="0" y="18"/>
                  </a:cubicBezTo>
                  <a:cubicBezTo>
                    <a:pt x="0" y="10"/>
                    <a:pt x="5" y="3"/>
                    <a:pt x="12" y="1"/>
                  </a:cubicBezTo>
                  <a:cubicBezTo>
                    <a:pt x="20" y="0"/>
                    <a:pt x="27" y="7"/>
                    <a:pt x="28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45" name="Group 4"/>
          <p:cNvGrpSpPr>
            <a:grpSpLocks noChangeAspect="1"/>
          </p:cNvGrpSpPr>
          <p:nvPr/>
        </p:nvGrpSpPr>
        <p:grpSpPr bwMode="auto">
          <a:xfrm rot="10609789">
            <a:off x="596483" y="3635489"/>
            <a:ext cx="501816" cy="557213"/>
            <a:chOff x="3894" y="1150"/>
            <a:chExt cx="367" cy="351"/>
          </a:xfrm>
          <a:solidFill>
            <a:srgbClr val="C1A438"/>
          </a:solidFill>
        </p:grpSpPr>
        <p:sp>
          <p:nvSpPr>
            <p:cNvPr id="46" name="Freeform 5"/>
            <p:cNvSpPr>
              <a:spLocks/>
            </p:cNvSpPr>
            <p:nvPr/>
          </p:nvSpPr>
          <p:spPr bwMode="auto">
            <a:xfrm>
              <a:off x="3981" y="1320"/>
              <a:ext cx="169" cy="181"/>
            </a:xfrm>
            <a:custGeom>
              <a:avLst/>
              <a:gdLst>
                <a:gd name="T0" fmla="*/ 0 w 74"/>
                <a:gd name="T1" fmla="*/ 0 h 121"/>
                <a:gd name="T2" fmla="*/ 63 w 74"/>
                <a:gd name="T3" fmla="*/ 48 h 121"/>
                <a:gd name="T4" fmla="*/ 41 w 74"/>
                <a:gd name="T5" fmla="*/ 115 h 121"/>
                <a:gd name="T6" fmla="*/ 24 w 74"/>
                <a:gd name="T7" fmla="*/ 73 h 121"/>
                <a:gd name="T8" fmla="*/ 0 w 74"/>
                <a:gd name="T9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4" h="121">
                  <a:moveTo>
                    <a:pt x="0" y="0"/>
                  </a:moveTo>
                  <a:cubicBezTo>
                    <a:pt x="18" y="0"/>
                    <a:pt x="53" y="13"/>
                    <a:pt x="63" y="48"/>
                  </a:cubicBezTo>
                  <a:cubicBezTo>
                    <a:pt x="74" y="82"/>
                    <a:pt x="54" y="109"/>
                    <a:pt x="41" y="115"/>
                  </a:cubicBezTo>
                  <a:cubicBezTo>
                    <a:pt x="26" y="121"/>
                    <a:pt x="18" y="106"/>
                    <a:pt x="24" y="73"/>
                  </a:cubicBezTo>
                  <a:cubicBezTo>
                    <a:pt x="30" y="37"/>
                    <a:pt x="19" y="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" name="Freeform 6"/>
            <p:cNvSpPr>
              <a:spLocks/>
            </p:cNvSpPr>
            <p:nvPr/>
          </p:nvSpPr>
          <p:spPr bwMode="auto">
            <a:xfrm>
              <a:off x="3967" y="1330"/>
              <a:ext cx="48" cy="103"/>
            </a:xfrm>
            <a:custGeom>
              <a:avLst/>
              <a:gdLst>
                <a:gd name="T0" fmla="*/ 0 w 21"/>
                <a:gd name="T1" fmla="*/ 0 h 69"/>
                <a:gd name="T2" fmla="*/ 20 w 21"/>
                <a:gd name="T3" fmla="*/ 47 h 69"/>
                <a:gd name="T4" fmla="*/ 16 w 21"/>
                <a:gd name="T5" fmla="*/ 63 h 69"/>
                <a:gd name="T6" fmla="*/ 7 w 21"/>
                <a:gd name="T7" fmla="*/ 61 h 69"/>
                <a:gd name="T8" fmla="*/ 0 w 21"/>
                <a:gd name="T9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69">
                  <a:moveTo>
                    <a:pt x="0" y="0"/>
                  </a:moveTo>
                  <a:cubicBezTo>
                    <a:pt x="9" y="5"/>
                    <a:pt x="21" y="23"/>
                    <a:pt x="20" y="47"/>
                  </a:cubicBezTo>
                  <a:cubicBezTo>
                    <a:pt x="19" y="52"/>
                    <a:pt x="18" y="59"/>
                    <a:pt x="16" y="63"/>
                  </a:cubicBezTo>
                  <a:cubicBezTo>
                    <a:pt x="11" y="69"/>
                    <a:pt x="6" y="69"/>
                    <a:pt x="7" y="61"/>
                  </a:cubicBezTo>
                  <a:cubicBezTo>
                    <a:pt x="10" y="44"/>
                    <a:pt x="18" y="19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" name="Freeform 7"/>
            <p:cNvSpPr>
              <a:spLocks/>
            </p:cNvSpPr>
            <p:nvPr/>
          </p:nvSpPr>
          <p:spPr bwMode="auto">
            <a:xfrm>
              <a:off x="3981" y="1150"/>
              <a:ext cx="191" cy="163"/>
            </a:xfrm>
            <a:custGeom>
              <a:avLst/>
              <a:gdLst>
                <a:gd name="T0" fmla="*/ 0 w 84"/>
                <a:gd name="T1" fmla="*/ 106 h 109"/>
                <a:gd name="T2" fmla="*/ 68 w 84"/>
                <a:gd name="T3" fmla="*/ 82 h 109"/>
                <a:gd name="T4" fmla="*/ 55 w 84"/>
                <a:gd name="T5" fmla="*/ 13 h 109"/>
                <a:gd name="T6" fmla="*/ 30 w 84"/>
                <a:gd name="T7" fmla="*/ 42 h 109"/>
                <a:gd name="T8" fmla="*/ 0 w 84"/>
                <a:gd name="T9" fmla="*/ 106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4" h="109">
                  <a:moveTo>
                    <a:pt x="0" y="106"/>
                  </a:moveTo>
                  <a:cubicBezTo>
                    <a:pt x="17" y="109"/>
                    <a:pt x="52" y="109"/>
                    <a:pt x="68" y="82"/>
                  </a:cubicBezTo>
                  <a:cubicBezTo>
                    <a:pt x="84" y="57"/>
                    <a:pt x="69" y="24"/>
                    <a:pt x="55" y="13"/>
                  </a:cubicBezTo>
                  <a:cubicBezTo>
                    <a:pt x="40" y="0"/>
                    <a:pt x="26" y="9"/>
                    <a:pt x="30" y="42"/>
                  </a:cubicBezTo>
                  <a:cubicBezTo>
                    <a:pt x="31" y="78"/>
                    <a:pt x="18" y="104"/>
                    <a:pt x="0" y="10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9" name="Freeform 8"/>
            <p:cNvSpPr>
              <a:spLocks/>
            </p:cNvSpPr>
            <p:nvPr/>
          </p:nvSpPr>
          <p:spPr bwMode="auto">
            <a:xfrm>
              <a:off x="3967" y="1195"/>
              <a:ext cx="53" cy="98"/>
            </a:xfrm>
            <a:custGeom>
              <a:avLst/>
              <a:gdLst>
                <a:gd name="T0" fmla="*/ 0 w 23"/>
                <a:gd name="T1" fmla="*/ 66 h 66"/>
                <a:gd name="T2" fmla="*/ 23 w 23"/>
                <a:gd name="T3" fmla="*/ 25 h 66"/>
                <a:gd name="T4" fmla="*/ 20 w 23"/>
                <a:gd name="T5" fmla="*/ 8 h 66"/>
                <a:gd name="T6" fmla="*/ 10 w 23"/>
                <a:gd name="T7" fmla="*/ 8 h 66"/>
                <a:gd name="T8" fmla="*/ 0 w 23"/>
                <a:gd name="T9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66">
                  <a:moveTo>
                    <a:pt x="0" y="66"/>
                  </a:moveTo>
                  <a:cubicBezTo>
                    <a:pt x="9" y="63"/>
                    <a:pt x="22" y="48"/>
                    <a:pt x="23" y="25"/>
                  </a:cubicBezTo>
                  <a:cubicBezTo>
                    <a:pt x="23" y="20"/>
                    <a:pt x="22" y="13"/>
                    <a:pt x="20" y="8"/>
                  </a:cubicBezTo>
                  <a:cubicBezTo>
                    <a:pt x="16" y="1"/>
                    <a:pt x="10" y="0"/>
                    <a:pt x="10" y="8"/>
                  </a:cubicBezTo>
                  <a:cubicBezTo>
                    <a:pt x="12" y="25"/>
                    <a:pt x="19" y="51"/>
                    <a:pt x="0" y="6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0" name="Freeform 9"/>
            <p:cNvSpPr>
              <a:spLocks/>
            </p:cNvSpPr>
            <p:nvPr/>
          </p:nvSpPr>
          <p:spPr bwMode="auto">
            <a:xfrm>
              <a:off x="4074" y="1280"/>
              <a:ext cx="187" cy="161"/>
            </a:xfrm>
            <a:custGeom>
              <a:avLst/>
              <a:gdLst>
                <a:gd name="T0" fmla="*/ 0 w 82"/>
                <a:gd name="T1" fmla="*/ 30 h 108"/>
                <a:gd name="T2" fmla="*/ 42 w 82"/>
                <a:gd name="T3" fmla="*/ 78 h 108"/>
                <a:gd name="T4" fmla="*/ 46 w 82"/>
                <a:gd name="T5" fmla="*/ 9 h 108"/>
                <a:gd name="T6" fmla="*/ 0 w 82"/>
                <a:gd name="T7" fmla="*/ 3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108">
                  <a:moveTo>
                    <a:pt x="0" y="30"/>
                  </a:moveTo>
                  <a:cubicBezTo>
                    <a:pt x="11" y="34"/>
                    <a:pt x="29" y="67"/>
                    <a:pt x="42" y="78"/>
                  </a:cubicBezTo>
                  <a:cubicBezTo>
                    <a:pt x="72" y="108"/>
                    <a:pt x="82" y="0"/>
                    <a:pt x="46" y="9"/>
                  </a:cubicBezTo>
                  <a:cubicBezTo>
                    <a:pt x="31" y="13"/>
                    <a:pt x="11" y="31"/>
                    <a:pt x="0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" name="Freeform 10"/>
            <p:cNvSpPr>
              <a:spLocks/>
            </p:cNvSpPr>
            <p:nvPr/>
          </p:nvSpPr>
          <p:spPr bwMode="auto">
            <a:xfrm>
              <a:off x="3894" y="1299"/>
              <a:ext cx="64" cy="51"/>
            </a:xfrm>
            <a:custGeom>
              <a:avLst/>
              <a:gdLst>
                <a:gd name="T0" fmla="*/ 28 w 28"/>
                <a:gd name="T1" fmla="*/ 17 h 34"/>
                <a:gd name="T2" fmla="*/ 13 w 28"/>
                <a:gd name="T3" fmla="*/ 33 h 34"/>
                <a:gd name="T4" fmla="*/ 0 w 28"/>
                <a:gd name="T5" fmla="*/ 18 h 34"/>
                <a:gd name="T6" fmla="*/ 12 w 28"/>
                <a:gd name="T7" fmla="*/ 1 h 34"/>
                <a:gd name="T8" fmla="*/ 28 w 28"/>
                <a:gd name="T9" fmla="*/ 17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34">
                  <a:moveTo>
                    <a:pt x="28" y="17"/>
                  </a:moveTo>
                  <a:cubicBezTo>
                    <a:pt x="28" y="27"/>
                    <a:pt x="21" y="34"/>
                    <a:pt x="13" y="33"/>
                  </a:cubicBezTo>
                  <a:cubicBezTo>
                    <a:pt x="6" y="33"/>
                    <a:pt x="0" y="26"/>
                    <a:pt x="0" y="18"/>
                  </a:cubicBezTo>
                  <a:cubicBezTo>
                    <a:pt x="0" y="10"/>
                    <a:pt x="5" y="3"/>
                    <a:pt x="12" y="1"/>
                  </a:cubicBezTo>
                  <a:cubicBezTo>
                    <a:pt x="20" y="0"/>
                    <a:pt x="27" y="7"/>
                    <a:pt x="28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3" name="Rectangle 2"/>
          <p:cNvSpPr/>
          <p:nvPr/>
        </p:nvSpPr>
        <p:spPr>
          <a:xfrm>
            <a:off x="1254935" y="2858377"/>
            <a:ext cx="8754320" cy="5222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Nhận biết được trường hợp đồng dạng thứ ba của tam giác. </a:t>
            </a:r>
            <a:endParaRPr lang="en-US" sz="28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74100" y="3730148"/>
            <a:ext cx="9300944" cy="5533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US" sz="28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Giải thích được trường hợp đồng dạng thứ ba của hai tam giác.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141120" y="4568409"/>
            <a:ext cx="10550137" cy="10143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US" sz="28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Giải quyết được một số vấn đề thực tiễn gắn với việc vận dụng kiến thức về hai tam giác đồng dạng.</a:t>
            </a:r>
          </a:p>
        </p:txBody>
      </p:sp>
    </p:spTree>
    <p:extLst>
      <p:ext uri="{BB962C8B-B14F-4D97-AF65-F5344CB8AC3E}">
        <p14:creationId xmlns:p14="http://schemas.microsoft.com/office/powerpoint/2010/main" val="4090865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52400" y="171450"/>
            <a:ext cx="11887200" cy="6496050"/>
          </a:xfrm>
          <a:prstGeom prst="rect">
            <a:avLst/>
          </a:prstGeom>
          <a:solidFill>
            <a:srgbClr val="FFFFFF"/>
          </a:solidFill>
          <a:ln w="28575">
            <a:solidFill>
              <a:srgbClr val="C1A4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323849" y="303287"/>
            <a:ext cx="11592379" cy="6194150"/>
          </a:xfrm>
          <a:prstGeom prst="rect">
            <a:avLst/>
          </a:prstGeom>
          <a:solidFill>
            <a:srgbClr val="FFFFFF"/>
          </a:solidFill>
          <a:ln w="19050">
            <a:solidFill>
              <a:srgbClr val="C1A4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2"/>
          <a:srcRect l="11373" b="11098"/>
          <a:stretch>
            <a:fillRect/>
          </a:stretch>
        </p:blipFill>
        <p:spPr>
          <a:xfrm rot="8702204">
            <a:off x="4119431" y="-1461679"/>
            <a:ext cx="4630566" cy="3266258"/>
          </a:xfrm>
          <a:custGeom>
            <a:avLst/>
            <a:gdLst>
              <a:gd name="connsiteX0" fmla="*/ 4630566 w 4630566"/>
              <a:gd name="connsiteY0" fmla="*/ 3266258 h 3266258"/>
              <a:gd name="connsiteX1" fmla="*/ 0 w 4630566"/>
              <a:gd name="connsiteY1" fmla="*/ 28323 h 3266258"/>
              <a:gd name="connsiteX2" fmla="*/ 19806 w 4630566"/>
              <a:gd name="connsiteY2" fmla="*/ 0 h 3266258"/>
              <a:gd name="connsiteX3" fmla="*/ 3483265 w 4630566"/>
              <a:gd name="connsiteY3" fmla="*/ 0 h 3266258"/>
              <a:gd name="connsiteX4" fmla="*/ 4630566 w 4630566"/>
              <a:gd name="connsiteY4" fmla="*/ 802253 h 3266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30566" h="3266258">
                <a:moveTo>
                  <a:pt x="4630566" y="3266258"/>
                </a:moveTo>
                <a:lnTo>
                  <a:pt x="0" y="28323"/>
                </a:lnTo>
                <a:lnTo>
                  <a:pt x="19806" y="0"/>
                </a:lnTo>
                <a:lnTo>
                  <a:pt x="3483265" y="0"/>
                </a:lnTo>
                <a:lnTo>
                  <a:pt x="4630566" y="802253"/>
                </a:lnTo>
                <a:close/>
              </a:path>
            </a:pathLst>
          </a:cu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rcRect t="47562" r="49103"/>
          <a:stretch>
            <a:fillRect/>
          </a:stretch>
        </p:blipFill>
        <p:spPr>
          <a:xfrm rot="8698124">
            <a:off x="3985226" y="4842521"/>
            <a:ext cx="4221547" cy="3106670"/>
          </a:xfrm>
          <a:custGeom>
            <a:avLst/>
            <a:gdLst>
              <a:gd name="connsiteX0" fmla="*/ 2075476 w 4221547"/>
              <a:gd name="connsiteY0" fmla="*/ 3106670 h 3106670"/>
              <a:gd name="connsiteX1" fmla="*/ 0 w 4221547"/>
              <a:gd name="connsiteY1" fmla="*/ 1651717 h 3106670"/>
              <a:gd name="connsiteX2" fmla="*/ 0 w 4221547"/>
              <a:gd name="connsiteY2" fmla="*/ 444248 h 3106670"/>
              <a:gd name="connsiteX3" fmla="*/ 311427 w 4221547"/>
              <a:gd name="connsiteY3" fmla="*/ 0 h 3106670"/>
              <a:gd name="connsiteX4" fmla="*/ 4221547 w 4221547"/>
              <a:gd name="connsiteY4" fmla="*/ 2741077 h 3106670"/>
              <a:gd name="connsiteX5" fmla="*/ 3965258 w 4221547"/>
              <a:gd name="connsiteY5" fmla="*/ 3106670 h 31066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21547" h="3106670">
                <a:moveTo>
                  <a:pt x="2075476" y="3106670"/>
                </a:moveTo>
                <a:lnTo>
                  <a:pt x="0" y="1651717"/>
                </a:lnTo>
                <a:lnTo>
                  <a:pt x="0" y="444248"/>
                </a:lnTo>
                <a:lnTo>
                  <a:pt x="311427" y="0"/>
                </a:lnTo>
                <a:lnTo>
                  <a:pt x="4221547" y="2741077"/>
                </a:lnTo>
                <a:lnTo>
                  <a:pt x="3965258" y="3106670"/>
                </a:lnTo>
                <a:close/>
              </a:path>
            </a:pathLst>
          </a:custGeom>
        </p:spPr>
      </p:pic>
      <p:sp>
        <p:nvSpPr>
          <p:cNvPr id="87" name="文本框 86"/>
          <p:cNvSpPr txBox="1"/>
          <p:nvPr/>
        </p:nvSpPr>
        <p:spPr>
          <a:xfrm>
            <a:off x="4056873" y="3157000"/>
            <a:ext cx="45259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>
                <a:solidFill>
                  <a:srgbClr val="C1A438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HOẠT ĐỘNG MỞ ĐẦU</a:t>
            </a:r>
            <a:endParaRPr lang="zh-CN" altLang="en-US" sz="3200" b="1" dirty="0">
              <a:solidFill>
                <a:srgbClr val="C1A438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66610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52400" y="171450"/>
            <a:ext cx="11887200" cy="6496050"/>
          </a:xfrm>
          <a:prstGeom prst="rect">
            <a:avLst/>
          </a:prstGeom>
          <a:solidFill>
            <a:srgbClr val="FFFFFF"/>
          </a:solidFill>
          <a:ln w="28575">
            <a:solidFill>
              <a:srgbClr val="C1A4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323849" y="303287"/>
            <a:ext cx="11592379" cy="6194150"/>
          </a:xfrm>
          <a:prstGeom prst="rect">
            <a:avLst/>
          </a:prstGeom>
          <a:solidFill>
            <a:srgbClr val="FFFFFF"/>
          </a:solidFill>
          <a:ln w="19050">
            <a:solidFill>
              <a:srgbClr val="C1A4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203" name="图片 220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40486" y="195740"/>
            <a:ext cx="3870563" cy="2721730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486" y="1971621"/>
            <a:ext cx="8979616" cy="2786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69568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52400" y="171450"/>
            <a:ext cx="11887200" cy="6496050"/>
          </a:xfrm>
          <a:prstGeom prst="rect">
            <a:avLst/>
          </a:prstGeom>
          <a:solidFill>
            <a:srgbClr val="FFFFFF"/>
          </a:solidFill>
          <a:ln w="28575">
            <a:solidFill>
              <a:srgbClr val="C1A4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323849" y="303287"/>
            <a:ext cx="11592379" cy="6194150"/>
          </a:xfrm>
          <a:prstGeom prst="rect">
            <a:avLst/>
          </a:prstGeom>
          <a:solidFill>
            <a:srgbClr val="FFFFFF"/>
          </a:solidFill>
          <a:ln w="19050">
            <a:solidFill>
              <a:srgbClr val="C1A4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2"/>
          <a:srcRect l="11373" b="11098"/>
          <a:stretch>
            <a:fillRect/>
          </a:stretch>
        </p:blipFill>
        <p:spPr>
          <a:xfrm rot="8702204">
            <a:off x="4119431" y="-1461679"/>
            <a:ext cx="4630566" cy="3266258"/>
          </a:xfrm>
          <a:custGeom>
            <a:avLst/>
            <a:gdLst>
              <a:gd name="connsiteX0" fmla="*/ 4630566 w 4630566"/>
              <a:gd name="connsiteY0" fmla="*/ 3266258 h 3266258"/>
              <a:gd name="connsiteX1" fmla="*/ 0 w 4630566"/>
              <a:gd name="connsiteY1" fmla="*/ 28323 h 3266258"/>
              <a:gd name="connsiteX2" fmla="*/ 19806 w 4630566"/>
              <a:gd name="connsiteY2" fmla="*/ 0 h 3266258"/>
              <a:gd name="connsiteX3" fmla="*/ 3483265 w 4630566"/>
              <a:gd name="connsiteY3" fmla="*/ 0 h 3266258"/>
              <a:gd name="connsiteX4" fmla="*/ 4630566 w 4630566"/>
              <a:gd name="connsiteY4" fmla="*/ 802253 h 3266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30566" h="3266258">
                <a:moveTo>
                  <a:pt x="4630566" y="3266258"/>
                </a:moveTo>
                <a:lnTo>
                  <a:pt x="0" y="28323"/>
                </a:lnTo>
                <a:lnTo>
                  <a:pt x="19806" y="0"/>
                </a:lnTo>
                <a:lnTo>
                  <a:pt x="3483265" y="0"/>
                </a:lnTo>
                <a:lnTo>
                  <a:pt x="4630566" y="802253"/>
                </a:lnTo>
                <a:close/>
              </a:path>
            </a:pathLst>
          </a:cu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rcRect t="47562" r="49103"/>
          <a:stretch>
            <a:fillRect/>
          </a:stretch>
        </p:blipFill>
        <p:spPr>
          <a:xfrm rot="8698124">
            <a:off x="3985225" y="4680645"/>
            <a:ext cx="4221547" cy="3106670"/>
          </a:xfrm>
          <a:custGeom>
            <a:avLst/>
            <a:gdLst>
              <a:gd name="connsiteX0" fmla="*/ 2075476 w 4221547"/>
              <a:gd name="connsiteY0" fmla="*/ 3106670 h 3106670"/>
              <a:gd name="connsiteX1" fmla="*/ 0 w 4221547"/>
              <a:gd name="connsiteY1" fmla="*/ 1651717 h 3106670"/>
              <a:gd name="connsiteX2" fmla="*/ 0 w 4221547"/>
              <a:gd name="connsiteY2" fmla="*/ 444248 h 3106670"/>
              <a:gd name="connsiteX3" fmla="*/ 311427 w 4221547"/>
              <a:gd name="connsiteY3" fmla="*/ 0 h 3106670"/>
              <a:gd name="connsiteX4" fmla="*/ 4221547 w 4221547"/>
              <a:gd name="connsiteY4" fmla="*/ 2741077 h 3106670"/>
              <a:gd name="connsiteX5" fmla="*/ 3965258 w 4221547"/>
              <a:gd name="connsiteY5" fmla="*/ 3106670 h 31066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21547" h="3106670">
                <a:moveTo>
                  <a:pt x="2075476" y="3106670"/>
                </a:moveTo>
                <a:lnTo>
                  <a:pt x="0" y="1651717"/>
                </a:lnTo>
                <a:lnTo>
                  <a:pt x="0" y="444248"/>
                </a:lnTo>
                <a:lnTo>
                  <a:pt x="311427" y="0"/>
                </a:lnTo>
                <a:lnTo>
                  <a:pt x="4221547" y="2741077"/>
                </a:lnTo>
                <a:lnTo>
                  <a:pt x="3965258" y="3106670"/>
                </a:lnTo>
                <a:close/>
              </a:path>
            </a:pathLst>
          </a:custGeom>
        </p:spPr>
      </p:pic>
      <p:sp>
        <p:nvSpPr>
          <p:cNvPr id="87" name="文本框 86"/>
          <p:cNvSpPr txBox="1"/>
          <p:nvPr/>
        </p:nvSpPr>
        <p:spPr>
          <a:xfrm>
            <a:off x="3475965" y="2880866"/>
            <a:ext cx="563763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>
                <a:solidFill>
                  <a:srgbClr val="C1A438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HOẠT ĐỘNG </a:t>
            </a:r>
          </a:p>
          <a:p>
            <a:pPr algn="ctr"/>
            <a:r>
              <a:rPr lang="en-US" altLang="zh-CN" sz="3200" b="1">
                <a:solidFill>
                  <a:srgbClr val="C1A438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HÌNH THÀNH KIẾN THỨC</a:t>
            </a:r>
            <a:endParaRPr lang="zh-CN" altLang="en-US" sz="3200" b="1" dirty="0">
              <a:solidFill>
                <a:srgbClr val="C1A438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80968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52400" y="171450"/>
            <a:ext cx="11887200" cy="6496050"/>
          </a:xfrm>
          <a:prstGeom prst="rect">
            <a:avLst/>
          </a:prstGeom>
          <a:solidFill>
            <a:srgbClr val="FFFFFF"/>
          </a:solidFill>
          <a:ln w="28575">
            <a:solidFill>
              <a:srgbClr val="C1A4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323849" y="303287"/>
            <a:ext cx="11592379" cy="6194150"/>
          </a:xfrm>
          <a:prstGeom prst="rect">
            <a:avLst/>
          </a:prstGeom>
          <a:solidFill>
            <a:srgbClr val="FFFFFF"/>
          </a:solidFill>
          <a:ln w="19050">
            <a:solidFill>
              <a:srgbClr val="C1A4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2"/>
          <a:srcRect l="56431" b="40061"/>
          <a:stretch>
            <a:fillRect/>
          </a:stretch>
        </p:blipFill>
        <p:spPr>
          <a:xfrm rot="9971545">
            <a:off x="9837464" y="-337952"/>
            <a:ext cx="2535122" cy="2452461"/>
          </a:xfrm>
          <a:custGeom>
            <a:avLst/>
            <a:gdLst>
              <a:gd name="connsiteX0" fmla="*/ 2535122 w 2535122"/>
              <a:gd name="connsiteY0" fmla="*/ 2452461 h 2452461"/>
              <a:gd name="connsiteX1" fmla="*/ 0 w 2535122"/>
              <a:gd name="connsiteY1" fmla="*/ 1829420 h 2452461"/>
              <a:gd name="connsiteX2" fmla="*/ 449605 w 2535122"/>
              <a:gd name="connsiteY2" fmla="*/ 0 h 2452461"/>
              <a:gd name="connsiteX3" fmla="*/ 948691 w 2535122"/>
              <a:gd name="connsiteY3" fmla="*/ 0 h 2452461"/>
              <a:gd name="connsiteX4" fmla="*/ 1424711 w 2535122"/>
              <a:gd name="connsiteY4" fmla="*/ 116989 h 2452461"/>
              <a:gd name="connsiteX5" fmla="*/ 2535122 w 2535122"/>
              <a:gd name="connsiteY5" fmla="*/ 893446 h 24524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35122" h="2452461">
                <a:moveTo>
                  <a:pt x="2535122" y="2452461"/>
                </a:moveTo>
                <a:lnTo>
                  <a:pt x="0" y="1829420"/>
                </a:lnTo>
                <a:lnTo>
                  <a:pt x="449605" y="0"/>
                </a:lnTo>
                <a:lnTo>
                  <a:pt x="948691" y="0"/>
                </a:lnTo>
                <a:lnTo>
                  <a:pt x="1424711" y="116989"/>
                </a:lnTo>
                <a:lnTo>
                  <a:pt x="2535122" y="893446"/>
                </a:lnTo>
                <a:close/>
              </a:path>
            </a:pathLst>
          </a:cu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3"/>
          <a:srcRect t="73781" r="71594"/>
          <a:stretch>
            <a:fillRect/>
          </a:stretch>
        </p:blipFill>
        <p:spPr>
          <a:xfrm rot="10800000">
            <a:off x="0" y="5588369"/>
            <a:ext cx="1925733" cy="1269630"/>
          </a:xfrm>
          <a:custGeom>
            <a:avLst/>
            <a:gdLst>
              <a:gd name="connsiteX0" fmla="*/ 1925733 w 1925733"/>
              <a:gd name="connsiteY0" fmla="*/ 1269630 h 1269630"/>
              <a:gd name="connsiteX1" fmla="*/ 1696405 w 1925733"/>
              <a:gd name="connsiteY1" fmla="*/ 1269630 h 1269630"/>
              <a:gd name="connsiteX2" fmla="*/ 0 w 1925733"/>
              <a:gd name="connsiteY2" fmla="*/ 80414 h 1269630"/>
              <a:gd name="connsiteX3" fmla="*/ 0 w 1925733"/>
              <a:gd name="connsiteY3" fmla="*/ 0 h 1269630"/>
              <a:gd name="connsiteX4" fmla="*/ 1925733 w 1925733"/>
              <a:gd name="connsiteY4" fmla="*/ 0 h 1269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25733" h="1269630">
                <a:moveTo>
                  <a:pt x="1925733" y="1269630"/>
                </a:moveTo>
                <a:lnTo>
                  <a:pt x="1696405" y="1269630"/>
                </a:lnTo>
                <a:lnTo>
                  <a:pt x="0" y="80414"/>
                </a:lnTo>
                <a:lnTo>
                  <a:pt x="0" y="0"/>
                </a:lnTo>
                <a:lnTo>
                  <a:pt x="1925733" y="0"/>
                </a:lnTo>
                <a:close/>
              </a:path>
            </a:pathLst>
          </a:custGeom>
        </p:spPr>
      </p:pic>
      <p:sp>
        <p:nvSpPr>
          <p:cNvPr id="13" name="文本框 86"/>
          <p:cNvSpPr txBox="1"/>
          <p:nvPr/>
        </p:nvSpPr>
        <p:spPr>
          <a:xfrm>
            <a:off x="426706" y="507106"/>
            <a:ext cx="77655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>
                <a:solidFill>
                  <a:srgbClr val="C1A438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I. Trường hợp đồng dạng thứ ba: Góc - góc</a:t>
            </a:r>
            <a:endParaRPr lang="zh-CN" altLang="en-US" sz="3200" b="1" dirty="0">
              <a:solidFill>
                <a:srgbClr val="C1A438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972" y="1158527"/>
            <a:ext cx="1045040" cy="70983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525064" y="1935012"/>
                <a:ext cx="11392414" cy="19869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nl-NL" sz="2800">
                    <a:solidFill>
                      <a:srgbClr val="C1A438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 hai tam giác ABC và A’B’C’ có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nl-NL" sz="2800" i="1" smtClean="0">
                            <a:solidFill>
                              <a:srgbClr val="C1A438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solidFill>
                              <a:srgbClr val="C1A438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</m:acc>
                    <m:r>
                      <a:rPr lang="en-US" sz="2800" b="0" i="1" smtClean="0">
                        <a:solidFill>
                          <a:srgbClr val="C1A438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2800" b="0" i="1" smtClean="0">
                            <a:solidFill>
                              <a:srgbClr val="C1A438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solidFill>
                              <a:srgbClr val="C1A438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  <m:r>
                          <a:rPr lang="en-US" sz="2800" b="0" i="1" smtClean="0">
                            <a:solidFill>
                              <a:srgbClr val="C1A438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e>
                    </m:acc>
                    <m:r>
                      <a:rPr lang="en-US" sz="2800" b="0" i="1" smtClean="0">
                        <a:solidFill>
                          <a:srgbClr val="C1A438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; </m:t>
                    </m:r>
                    <m:acc>
                      <m:accPr>
                        <m:chr m:val="̂"/>
                        <m:ctrlPr>
                          <a:rPr lang="en-US" sz="2800" b="0" i="1" smtClean="0">
                            <a:solidFill>
                              <a:srgbClr val="C1A438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solidFill>
                              <a:srgbClr val="C1A438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</m:acc>
                    <m:r>
                      <a:rPr lang="en-US" sz="2800" b="0" i="1" smtClean="0">
                        <a:solidFill>
                          <a:srgbClr val="C1A438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2800" b="0" i="1" smtClean="0">
                            <a:solidFill>
                              <a:srgbClr val="C1A438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solidFill>
                              <a:srgbClr val="C1A438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𝐵</m:t>
                        </m:r>
                        <m:r>
                          <a:rPr lang="en-US" sz="2800" b="0" i="1" smtClean="0">
                            <a:solidFill>
                              <a:srgbClr val="C1A438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e>
                    </m:acc>
                    <m:r>
                      <a:rPr lang="en-US" sz="2800" b="0" i="1" smtClean="0">
                        <a:solidFill>
                          <a:srgbClr val="C1A438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800">
                    <a:solidFill>
                      <a:srgbClr val="C1A438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 AB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C1A438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≠</m:t>
                    </m:r>
                  </m:oMath>
                </a14:m>
                <a:r>
                  <a:rPr lang="en-US" sz="2800">
                    <a:solidFill>
                      <a:srgbClr val="C1A438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A’B’. </a:t>
                </a:r>
              </a:p>
              <a:p>
                <a:pPr algn="just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n-US" sz="2800">
                    <a:solidFill>
                      <a:srgbClr val="C1A438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Trên tia A’B’ lấy điểm M khác B thoả mãn A’M = AB. Qua M kẻ đường thẳng</a:t>
                </a:r>
              </a:p>
              <a:p>
                <a:pPr algn="just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n-US" sz="2800">
                    <a:solidFill>
                      <a:srgbClr val="C1A438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song song với B’C’ cắt tia A’C’ tại N. Chứng minh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C1A438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∆</m:t>
                    </m:r>
                  </m:oMath>
                </a14:m>
                <a:r>
                  <a:rPr lang="en-US" sz="2800">
                    <a:solidFill>
                      <a:srgbClr val="C1A438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A’MN =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C1A438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∆</m:t>
                    </m:r>
                  </m:oMath>
                </a14:m>
                <a:r>
                  <a:rPr lang="en-US" sz="2800">
                    <a:solidFill>
                      <a:srgbClr val="C1A438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ABC. Từ đó</a:t>
                </a:r>
              </a:p>
              <a:p>
                <a:pPr algn="just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en-US" sz="2800">
                    <a:solidFill>
                      <a:srgbClr val="C1A438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suy ra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C1A438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∆</m:t>
                    </m:r>
                  </m:oMath>
                </a14:m>
                <a:r>
                  <a:rPr lang="en-US" sz="2800">
                    <a:solidFill>
                      <a:srgbClr val="C1A438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A’B’C’ </a:t>
                </a:r>
                <a:r>
                  <a:rPr lang="en-US" sz="2800">
                    <a:solidFill>
                      <a:srgbClr val="C1A438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  <a:sym typeface="Lamsymbol" panose="05010101010101010101" pitchFamily="2" charset="2"/>
                  </a:rPr>
                  <a:t></a:t>
                </a:r>
                <a:r>
                  <a:rPr lang="en-US" sz="2800">
                    <a:solidFill>
                      <a:srgbClr val="C1A438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C1A438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∆</m:t>
                    </m:r>
                  </m:oMath>
                </a14:m>
                <a:r>
                  <a:rPr lang="en-US" sz="2800">
                    <a:solidFill>
                      <a:srgbClr val="C1A438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ABC.</a:t>
                </a:r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064" y="1935012"/>
                <a:ext cx="11392414" cy="1986954"/>
              </a:xfrm>
              <a:prstGeom prst="rect">
                <a:avLst/>
              </a:prstGeom>
              <a:blipFill>
                <a:blip r:embed="rId5"/>
                <a:stretch>
                  <a:fillRect l="-1070" t="-1227" b="-61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712" y="3720405"/>
            <a:ext cx="3352571" cy="2289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2080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52400" y="171450"/>
            <a:ext cx="11887200" cy="6496050"/>
          </a:xfrm>
          <a:prstGeom prst="rect">
            <a:avLst/>
          </a:prstGeom>
          <a:solidFill>
            <a:srgbClr val="FFFFFF"/>
          </a:solidFill>
          <a:ln w="28575">
            <a:solidFill>
              <a:srgbClr val="C1A4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323849" y="303287"/>
            <a:ext cx="11592379" cy="6194150"/>
          </a:xfrm>
          <a:prstGeom prst="rect">
            <a:avLst/>
          </a:prstGeom>
          <a:solidFill>
            <a:srgbClr val="FFFFFF"/>
          </a:solidFill>
          <a:ln w="19050">
            <a:solidFill>
              <a:srgbClr val="C1A4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2"/>
          <a:srcRect l="56431" b="40061"/>
          <a:stretch>
            <a:fillRect/>
          </a:stretch>
        </p:blipFill>
        <p:spPr>
          <a:xfrm rot="9971545">
            <a:off x="9837464" y="-337952"/>
            <a:ext cx="2535122" cy="2452461"/>
          </a:xfrm>
          <a:custGeom>
            <a:avLst/>
            <a:gdLst>
              <a:gd name="connsiteX0" fmla="*/ 2535122 w 2535122"/>
              <a:gd name="connsiteY0" fmla="*/ 2452461 h 2452461"/>
              <a:gd name="connsiteX1" fmla="*/ 0 w 2535122"/>
              <a:gd name="connsiteY1" fmla="*/ 1829420 h 2452461"/>
              <a:gd name="connsiteX2" fmla="*/ 449605 w 2535122"/>
              <a:gd name="connsiteY2" fmla="*/ 0 h 2452461"/>
              <a:gd name="connsiteX3" fmla="*/ 948691 w 2535122"/>
              <a:gd name="connsiteY3" fmla="*/ 0 h 2452461"/>
              <a:gd name="connsiteX4" fmla="*/ 1424711 w 2535122"/>
              <a:gd name="connsiteY4" fmla="*/ 116989 h 2452461"/>
              <a:gd name="connsiteX5" fmla="*/ 2535122 w 2535122"/>
              <a:gd name="connsiteY5" fmla="*/ 893446 h 24524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35122" h="2452461">
                <a:moveTo>
                  <a:pt x="2535122" y="2452461"/>
                </a:moveTo>
                <a:lnTo>
                  <a:pt x="0" y="1829420"/>
                </a:lnTo>
                <a:lnTo>
                  <a:pt x="449605" y="0"/>
                </a:lnTo>
                <a:lnTo>
                  <a:pt x="948691" y="0"/>
                </a:lnTo>
                <a:lnTo>
                  <a:pt x="1424711" y="116989"/>
                </a:lnTo>
                <a:lnTo>
                  <a:pt x="2535122" y="893446"/>
                </a:lnTo>
                <a:close/>
              </a:path>
            </a:pathLst>
          </a:cu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3"/>
          <a:srcRect t="73781" r="71594"/>
          <a:stretch>
            <a:fillRect/>
          </a:stretch>
        </p:blipFill>
        <p:spPr>
          <a:xfrm rot="10800000">
            <a:off x="0" y="5588369"/>
            <a:ext cx="1925733" cy="1269630"/>
          </a:xfrm>
          <a:custGeom>
            <a:avLst/>
            <a:gdLst>
              <a:gd name="connsiteX0" fmla="*/ 1925733 w 1925733"/>
              <a:gd name="connsiteY0" fmla="*/ 1269630 h 1269630"/>
              <a:gd name="connsiteX1" fmla="*/ 1696405 w 1925733"/>
              <a:gd name="connsiteY1" fmla="*/ 1269630 h 1269630"/>
              <a:gd name="connsiteX2" fmla="*/ 0 w 1925733"/>
              <a:gd name="connsiteY2" fmla="*/ 80414 h 1269630"/>
              <a:gd name="connsiteX3" fmla="*/ 0 w 1925733"/>
              <a:gd name="connsiteY3" fmla="*/ 0 h 1269630"/>
              <a:gd name="connsiteX4" fmla="*/ 1925733 w 1925733"/>
              <a:gd name="connsiteY4" fmla="*/ 0 h 1269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25733" h="1269630">
                <a:moveTo>
                  <a:pt x="1925733" y="1269630"/>
                </a:moveTo>
                <a:lnTo>
                  <a:pt x="1696405" y="1269630"/>
                </a:lnTo>
                <a:lnTo>
                  <a:pt x="0" y="80414"/>
                </a:lnTo>
                <a:lnTo>
                  <a:pt x="0" y="0"/>
                </a:lnTo>
                <a:lnTo>
                  <a:pt x="1925733" y="0"/>
                </a:lnTo>
                <a:close/>
              </a:path>
            </a:pathLst>
          </a:custGeom>
        </p:spPr>
      </p:pic>
      <p:sp>
        <p:nvSpPr>
          <p:cNvPr id="13" name="文本框 86"/>
          <p:cNvSpPr txBox="1"/>
          <p:nvPr/>
        </p:nvSpPr>
        <p:spPr>
          <a:xfrm>
            <a:off x="426706" y="507106"/>
            <a:ext cx="77655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>
                <a:solidFill>
                  <a:srgbClr val="C1A438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I. Trường hợp đồng dạng thứ ba: Góc - góc</a:t>
            </a:r>
            <a:endParaRPr lang="zh-CN" altLang="en-US" sz="3200" b="1" dirty="0">
              <a:solidFill>
                <a:srgbClr val="C1A438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998" y="1089207"/>
            <a:ext cx="1045040" cy="70983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7558" y="726153"/>
            <a:ext cx="3352571" cy="2289870"/>
          </a:xfrm>
          <a:prstGeom prst="rect">
            <a:avLst/>
          </a:prstGeom>
        </p:spPr>
      </p:pic>
      <p:pic>
        <p:nvPicPr>
          <p:cNvPr id="11" name="图片 5">
            <a:extLst>
              <a:ext uri="{FF2B5EF4-FFF2-40B4-BE49-F238E27FC236}">
                <a16:creationId xmlns:a16="http://schemas.microsoft.com/office/drawing/2014/main" id="{F0F47780-47EF-4924-B87F-4942FB97BC0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0604" y="5074460"/>
            <a:ext cx="1768512" cy="1422977"/>
          </a:xfrm>
          <a:prstGeom prst="rect">
            <a:avLst/>
          </a:prstGeom>
        </p:spPr>
      </p:pic>
      <p:sp>
        <p:nvSpPr>
          <p:cNvPr id="16" name="文本框 47"/>
          <p:cNvSpPr txBox="1"/>
          <p:nvPr/>
        </p:nvSpPr>
        <p:spPr>
          <a:xfrm>
            <a:off x="1967028" y="1090467"/>
            <a:ext cx="34454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>
                <a:solidFill>
                  <a:srgbClr val="C1A438"/>
                </a:solidFill>
                <a:latin typeface="Times New Roman" panose="02020603050405020304" pitchFamily="18" charset="0"/>
                <a:ea typeface="方正清刻本悦宋简体" panose="02000000000000000000" pitchFamily="2" charset="-122"/>
                <a:cs typeface="Times New Roman" panose="02020603050405020304" pitchFamily="18" charset="0"/>
              </a:rPr>
              <a:t>Hoạt động cặp đôi</a:t>
            </a:r>
            <a:endParaRPr lang="zh-CN" altLang="en-US" sz="2800" dirty="0">
              <a:solidFill>
                <a:srgbClr val="C1A438"/>
              </a:solidFill>
              <a:latin typeface="Times New Roman" panose="02020603050405020304" pitchFamily="18" charset="0"/>
              <a:ea typeface="方正清刻本悦宋简体" panose="02000000000000000000" pitchFamily="2" charset="-122"/>
              <a:cs typeface="Times New Roman" panose="02020603050405020304" pitchFamily="18" charset="0"/>
            </a:endParaRPr>
          </a:p>
        </p:txBody>
      </p:sp>
      <p:sp>
        <p:nvSpPr>
          <p:cNvPr id="17" name="文本框 48"/>
          <p:cNvSpPr txBox="1"/>
          <p:nvPr/>
        </p:nvSpPr>
        <p:spPr>
          <a:xfrm>
            <a:off x="1922704" y="1983360"/>
            <a:ext cx="32120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>
                <a:solidFill>
                  <a:srgbClr val="C1A438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Làm HĐ 1 vào phiếu học tập trong 4 phút</a:t>
            </a:r>
            <a:endParaRPr lang="zh-CN" altLang="en-US" sz="2800" dirty="0">
              <a:solidFill>
                <a:srgbClr val="C1A438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ctr"/>
            <a:endParaRPr lang="zh-CN" altLang="en-US" sz="1600" dirty="0">
              <a:solidFill>
                <a:srgbClr val="C1A43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2" name="组合 120"/>
          <p:cNvGrpSpPr/>
          <p:nvPr/>
        </p:nvGrpSpPr>
        <p:grpSpPr>
          <a:xfrm>
            <a:off x="1538885" y="1572158"/>
            <a:ext cx="3721910" cy="476737"/>
            <a:chOff x="2326534" y="4174855"/>
            <a:chExt cx="2088023" cy="476737"/>
          </a:xfrm>
          <a:solidFill>
            <a:srgbClr val="C1A438"/>
          </a:solidFill>
        </p:grpSpPr>
        <p:grpSp>
          <p:nvGrpSpPr>
            <p:cNvPr id="23" name="组合 121"/>
            <p:cNvGrpSpPr/>
            <p:nvPr/>
          </p:nvGrpSpPr>
          <p:grpSpPr>
            <a:xfrm>
              <a:off x="2326534" y="4174855"/>
              <a:ext cx="2088023" cy="476737"/>
              <a:chOff x="5129990" y="4125154"/>
              <a:chExt cx="2088023" cy="476737"/>
            </a:xfrm>
            <a:grpFill/>
          </p:grpSpPr>
          <p:grpSp>
            <p:nvGrpSpPr>
              <p:cNvPr id="25" name="Group 21"/>
              <p:cNvGrpSpPr>
                <a:grpSpLocks noChangeAspect="1"/>
              </p:cNvGrpSpPr>
              <p:nvPr/>
            </p:nvGrpSpPr>
            <p:grpSpPr bwMode="auto">
              <a:xfrm>
                <a:off x="5129990" y="4125154"/>
                <a:ext cx="336993" cy="468705"/>
                <a:chOff x="2708" y="2559"/>
                <a:chExt cx="284" cy="395"/>
              </a:xfrm>
              <a:grpFill/>
            </p:grpSpPr>
            <p:sp>
              <p:nvSpPr>
                <p:cNvPr id="32" name="Freeform 22"/>
                <p:cNvSpPr>
                  <a:spLocks/>
                </p:cNvSpPr>
                <p:nvPr/>
              </p:nvSpPr>
              <p:spPr bwMode="auto">
                <a:xfrm>
                  <a:off x="2829" y="2559"/>
                  <a:ext cx="163" cy="195"/>
                </a:xfrm>
                <a:custGeom>
                  <a:avLst/>
                  <a:gdLst>
                    <a:gd name="T0" fmla="*/ 28 w 67"/>
                    <a:gd name="T1" fmla="*/ 19 h 81"/>
                    <a:gd name="T2" fmla="*/ 28 w 67"/>
                    <a:gd name="T3" fmla="*/ 39 h 81"/>
                    <a:gd name="T4" fmla="*/ 41 w 67"/>
                    <a:gd name="T5" fmla="*/ 24 h 81"/>
                    <a:gd name="T6" fmla="*/ 48 w 67"/>
                    <a:gd name="T7" fmla="*/ 55 h 81"/>
                    <a:gd name="T8" fmla="*/ 67 w 67"/>
                    <a:gd name="T9" fmla="*/ 78 h 81"/>
                    <a:gd name="T10" fmla="*/ 23 w 67"/>
                    <a:gd name="T11" fmla="*/ 61 h 81"/>
                    <a:gd name="T12" fmla="*/ 13 w 67"/>
                    <a:gd name="T13" fmla="*/ 2 h 81"/>
                    <a:gd name="T14" fmla="*/ 28 w 67"/>
                    <a:gd name="T15" fmla="*/ 19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67" h="81">
                      <a:moveTo>
                        <a:pt x="28" y="19"/>
                      </a:moveTo>
                      <a:cubicBezTo>
                        <a:pt x="25" y="28"/>
                        <a:pt x="28" y="39"/>
                        <a:pt x="28" y="39"/>
                      </a:cubicBezTo>
                      <a:cubicBezTo>
                        <a:pt x="27" y="32"/>
                        <a:pt x="30" y="19"/>
                        <a:pt x="41" y="24"/>
                      </a:cubicBezTo>
                      <a:cubicBezTo>
                        <a:pt x="51" y="28"/>
                        <a:pt x="47" y="36"/>
                        <a:pt x="48" y="55"/>
                      </a:cubicBezTo>
                      <a:cubicBezTo>
                        <a:pt x="50" y="74"/>
                        <a:pt x="67" y="78"/>
                        <a:pt x="67" y="78"/>
                      </a:cubicBezTo>
                      <a:cubicBezTo>
                        <a:pt x="67" y="78"/>
                        <a:pt x="48" y="81"/>
                        <a:pt x="23" y="61"/>
                      </a:cubicBezTo>
                      <a:cubicBezTo>
                        <a:pt x="0" y="41"/>
                        <a:pt x="0" y="3"/>
                        <a:pt x="13" y="2"/>
                      </a:cubicBezTo>
                      <a:cubicBezTo>
                        <a:pt x="26" y="0"/>
                        <a:pt x="31" y="10"/>
                        <a:pt x="28" y="1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33" name="Freeform 23"/>
                <p:cNvSpPr>
                  <a:spLocks/>
                </p:cNvSpPr>
                <p:nvPr/>
              </p:nvSpPr>
              <p:spPr bwMode="auto">
                <a:xfrm>
                  <a:off x="2756" y="2660"/>
                  <a:ext cx="161" cy="109"/>
                </a:xfrm>
                <a:custGeom>
                  <a:avLst/>
                  <a:gdLst>
                    <a:gd name="T0" fmla="*/ 42 w 66"/>
                    <a:gd name="T1" fmla="*/ 18 h 45"/>
                    <a:gd name="T2" fmla="*/ 66 w 66"/>
                    <a:gd name="T3" fmla="*/ 34 h 45"/>
                    <a:gd name="T4" fmla="*/ 14 w 66"/>
                    <a:gd name="T5" fmla="*/ 14 h 45"/>
                    <a:gd name="T6" fmla="*/ 0 w 66"/>
                    <a:gd name="T7" fmla="*/ 8 h 45"/>
                    <a:gd name="T8" fmla="*/ 42 w 66"/>
                    <a:gd name="T9" fmla="*/ 18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6" h="45">
                      <a:moveTo>
                        <a:pt x="42" y="18"/>
                      </a:moveTo>
                      <a:cubicBezTo>
                        <a:pt x="50" y="32"/>
                        <a:pt x="66" y="34"/>
                        <a:pt x="66" y="34"/>
                      </a:cubicBezTo>
                      <a:cubicBezTo>
                        <a:pt x="24" y="45"/>
                        <a:pt x="17" y="21"/>
                        <a:pt x="14" y="14"/>
                      </a:cubicBezTo>
                      <a:cubicBezTo>
                        <a:pt x="11" y="7"/>
                        <a:pt x="0" y="8"/>
                        <a:pt x="0" y="8"/>
                      </a:cubicBezTo>
                      <a:cubicBezTo>
                        <a:pt x="7" y="0"/>
                        <a:pt x="34" y="4"/>
                        <a:pt x="42" y="1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34" name="Freeform 24"/>
                <p:cNvSpPr>
                  <a:spLocks/>
                </p:cNvSpPr>
                <p:nvPr/>
              </p:nvSpPr>
              <p:spPr bwMode="auto">
                <a:xfrm>
                  <a:off x="2708" y="2718"/>
                  <a:ext cx="131" cy="77"/>
                </a:xfrm>
                <a:custGeom>
                  <a:avLst/>
                  <a:gdLst>
                    <a:gd name="T0" fmla="*/ 42 w 54"/>
                    <a:gd name="T1" fmla="*/ 12 h 32"/>
                    <a:gd name="T2" fmla="*/ 52 w 54"/>
                    <a:gd name="T3" fmla="*/ 15 h 32"/>
                    <a:gd name="T4" fmla="*/ 54 w 54"/>
                    <a:gd name="T5" fmla="*/ 16 h 32"/>
                    <a:gd name="T6" fmla="*/ 53 w 54"/>
                    <a:gd name="T7" fmla="*/ 16 h 32"/>
                    <a:gd name="T8" fmla="*/ 54 w 54"/>
                    <a:gd name="T9" fmla="*/ 17 h 32"/>
                    <a:gd name="T10" fmla="*/ 52 w 54"/>
                    <a:gd name="T11" fmla="*/ 17 h 32"/>
                    <a:gd name="T12" fmla="*/ 42 w 54"/>
                    <a:gd name="T13" fmla="*/ 20 h 32"/>
                    <a:gd name="T14" fmla="*/ 39 w 54"/>
                    <a:gd name="T15" fmla="*/ 23 h 32"/>
                    <a:gd name="T16" fmla="*/ 14 w 54"/>
                    <a:gd name="T17" fmla="*/ 24 h 32"/>
                    <a:gd name="T18" fmla="*/ 7 w 54"/>
                    <a:gd name="T19" fmla="*/ 18 h 32"/>
                    <a:gd name="T20" fmla="*/ 0 w 54"/>
                    <a:gd name="T21" fmla="*/ 16 h 32"/>
                    <a:gd name="T22" fmla="*/ 2 w 54"/>
                    <a:gd name="T23" fmla="*/ 16 h 32"/>
                    <a:gd name="T24" fmla="*/ 0 w 54"/>
                    <a:gd name="T25" fmla="*/ 16 h 32"/>
                    <a:gd name="T26" fmla="*/ 7 w 54"/>
                    <a:gd name="T27" fmla="*/ 14 h 32"/>
                    <a:gd name="T28" fmla="*/ 14 w 54"/>
                    <a:gd name="T29" fmla="*/ 8 h 32"/>
                    <a:gd name="T30" fmla="*/ 39 w 54"/>
                    <a:gd name="T31" fmla="*/ 10 h 32"/>
                    <a:gd name="T32" fmla="*/ 42 w 54"/>
                    <a:gd name="T33" fmla="*/ 12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4" h="32">
                      <a:moveTo>
                        <a:pt x="42" y="12"/>
                      </a:moveTo>
                      <a:cubicBezTo>
                        <a:pt x="46" y="13"/>
                        <a:pt x="49" y="14"/>
                        <a:pt x="52" y="15"/>
                      </a:cubicBezTo>
                      <a:cubicBezTo>
                        <a:pt x="53" y="16"/>
                        <a:pt x="54" y="16"/>
                        <a:pt x="54" y="16"/>
                      </a:cubicBezTo>
                      <a:cubicBezTo>
                        <a:pt x="54" y="16"/>
                        <a:pt x="54" y="16"/>
                        <a:pt x="53" y="16"/>
                      </a:cubicBezTo>
                      <a:cubicBezTo>
                        <a:pt x="54" y="16"/>
                        <a:pt x="54" y="17"/>
                        <a:pt x="54" y="17"/>
                      </a:cubicBezTo>
                      <a:cubicBezTo>
                        <a:pt x="54" y="17"/>
                        <a:pt x="53" y="17"/>
                        <a:pt x="52" y="17"/>
                      </a:cubicBezTo>
                      <a:cubicBezTo>
                        <a:pt x="49" y="19"/>
                        <a:pt x="46" y="20"/>
                        <a:pt x="42" y="20"/>
                      </a:cubicBezTo>
                      <a:cubicBezTo>
                        <a:pt x="41" y="21"/>
                        <a:pt x="40" y="22"/>
                        <a:pt x="39" y="23"/>
                      </a:cubicBezTo>
                      <a:cubicBezTo>
                        <a:pt x="32" y="28"/>
                        <a:pt x="22" y="32"/>
                        <a:pt x="14" y="24"/>
                      </a:cubicBezTo>
                      <a:cubicBezTo>
                        <a:pt x="11" y="21"/>
                        <a:pt x="9" y="19"/>
                        <a:pt x="7" y="18"/>
                      </a:cubicBezTo>
                      <a:cubicBezTo>
                        <a:pt x="3" y="17"/>
                        <a:pt x="0" y="16"/>
                        <a:pt x="0" y="16"/>
                      </a:cubicBezTo>
                      <a:cubicBezTo>
                        <a:pt x="0" y="16"/>
                        <a:pt x="1" y="17"/>
                        <a:pt x="2" y="16"/>
                      </a:cubicBezTo>
                      <a:cubicBezTo>
                        <a:pt x="1" y="16"/>
                        <a:pt x="0" y="16"/>
                        <a:pt x="0" y="16"/>
                      </a:cubicBezTo>
                      <a:cubicBezTo>
                        <a:pt x="0" y="16"/>
                        <a:pt x="3" y="15"/>
                        <a:pt x="7" y="14"/>
                      </a:cubicBezTo>
                      <a:cubicBezTo>
                        <a:pt x="9" y="13"/>
                        <a:pt x="11" y="11"/>
                        <a:pt x="14" y="8"/>
                      </a:cubicBezTo>
                      <a:cubicBezTo>
                        <a:pt x="22" y="0"/>
                        <a:pt x="32" y="5"/>
                        <a:pt x="39" y="10"/>
                      </a:cubicBezTo>
                      <a:cubicBezTo>
                        <a:pt x="40" y="11"/>
                        <a:pt x="41" y="11"/>
                        <a:pt x="42" y="1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35" name="Freeform 25"/>
                <p:cNvSpPr>
                  <a:spLocks/>
                </p:cNvSpPr>
                <p:nvPr/>
              </p:nvSpPr>
              <p:spPr bwMode="auto">
                <a:xfrm>
                  <a:off x="2829" y="2759"/>
                  <a:ext cx="163" cy="195"/>
                </a:xfrm>
                <a:custGeom>
                  <a:avLst/>
                  <a:gdLst>
                    <a:gd name="T0" fmla="*/ 23 w 67"/>
                    <a:gd name="T1" fmla="*/ 21 h 81"/>
                    <a:gd name="T2" fmla="*/ 67 w 67"/>
                    <a:gd name="T3" fmla="*/ 3 h 81"/>
                    <a:gd name="T4" fmla="*/ 48 w 67"/>
                    <a:gd name="T5" fmla="*/ 26 h 81"/>
                    <a:gd name="T6" fmla="*/ 41 w 67"/>
                    <a:gd name="T7" fmla="*/ 58 h 81"/>
                    <a:gd name="T8" fmla="*/ 28 w 67"/>
                    <a:gd name="T9" fmla="*/ 42 h 81"/>
                    <a:gd name="T10" fmla="*/ 28 w 67"/>
                    <a:gd name="T11" fmla="*/ 62 h 81"/>
                    <a:gd name="T12" fmla="*/ 13 w 67"/>
                    <a:gd name="T13" fmla="*/ 80 h 81"/>
                    <a:gd name="T14" fmla="*/ 23 w 67"/>
                    <a:gd name="T15" fmla="*/ 21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67" h="81">
                      <a:moveTo>
                        <a:pt x="23" y="21"/>
                      </a:moveTo>
                      <a:cubicBezTo>
                        <a:pt x="48" y="0"/>
                        <a:pt x="67" y="3"/>
                        <a:pt x="67" y="3"/>
                      </a:cubicBezTo>
                      <a:cubicBezTo>
                        <a:pt x="67" y="3"/>
                        <a:pt x="50" y="7"/>
                        <a:pt x="48" y="26"/>
                      </a:cubicBezTo>
                      <a:cubicBezTo>
                        <a:pt x="47" y="46"/>
                        <a:pt x="51" y="53"/>
                        <a:pt x="41" y="58"/>
                      </a:cubicBezTo>
                      <a:cubicBezTo>
                        <a:pt x="30" y="62"/>
                        <a:pt x="27" y="49"/>
                        <a:pt x="28" y="42"/>
                      </a:cubicBezTo>
                      <a:cubicBezTo>
                        <a:pt x="28" y="42"/>
                        <a:pt x="25" y="53"/>
                        <a:pt x="28" y="62"/>
                      </a:cubicBezTo>
                      <a:cubicBezTo>
                        <a:pt x="31" y="71"/>
                        <a:pt x="26" y="81"/>
                        <a:pt x="13" y="80"/>
                      </a:cubicBezTo>
                      <a:cubicBezTo>
                        <a:pt x="0" y="78"/>
                        <a:pt x="0" y="40"/>
                        <a:pt x="23" y="2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36" name="Freeform 26"/>
                <p:cNvSpPr>
                  <a:spLocks/>
                </p:cNvSpPr>
                <p:nvPr/>
              </p:nvSpPr>
              <p:spPr bwMode="auto">
                <a:xfrm>
                  <a:off x="2756" y="2745"/>
                  <a:ext cx="161" cy="110"/>
                </a:xfrm>
                <a:custGeom>
                  <a:avLst/>
                  <a:gdLst>
                    <a:gd name="T0" fmla="*/ 66 w 66"/>
                    <a:gd name="T1" fmla="*/ 12 h 46"/>
                    <a:gd name="T2" fmla="*/ 42 w 66"/>
                    <a:gd name="T3" fmla="*/ 27 h 46"/>
                    <a:gd name="T4" fmla="*/ 0 w 66"/>
                    <a:gd name="T5" fmla="*/ 37 h 46"/>
                    <a:gd name="T6" fmla="*/ 14 w 66"/>
                    <a:gd name="T7" fmla="*/ 32 h 46"/>
                    <a:gd name="T8" fmla="*/ 66 w 66"/>
                    <a:gd name="T9" fmla="*/ 12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6" h="46">
                      <a:moveTo>
                        <a:pt x="66" y="12"/>
                      </a:moveTo>
                      <a:cubicBezTo>
                        <a:pt x="66" y="12"/>
                        <a:pt x="50" y="13"/>
                        <a:pt x="42" y="27"/>
                      </a:cubicBezTo>
                      <a:cubicBezTo>
                        <a:pt x="34" y="42"/>
                        <a:pt x="7" y="46"/>
                        <a:pt x="0" y="37"/>
                      </a:cubicBezTo>
                      <a:cubicBezTo>
                        <a:pt x="0" y="37"/>
                        <a:pt x="11" y="39"/>
                        <a:pt x="14" y="32"/>
                      </a:cubicBezTo>
                      <a:cubicBezTo>
                        <a:pt x="17" y="25"/>
                        <a:pt x="24" y="0"/>
                        <a:pt x="66" y="1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26" name="Group 21"/>
              <p:cNvGrpSpPr>
                <a:grpSpLocks noChangeAspect="1"/>
              </p:cNvGrpSpPr>
              <p:nvPr/>
            </p:nvGrpSpPr>
            <p:grpSpPr bwMode="auto">
              <a:xfrm rot="10800000">
                <a:off x="6881020" y="4133186"/>
                <a:ext cx="336993" cy="468705"/>
                <a:chOff x="2708" y="2559"/>
                <a:chExt cx="284" cy="395"/>
              </a:xfrm>
              <a:grpFill/>
            </p:grpSpPr>
            <p:sp>
              <p:nvSpPr>
                <p:cNvPr id="27" name="Freeform 22"/>
                <p:cNvSpPr>
                  <a:spLocks/>
                </p:cNvSpPr>
                <p:nvPr/>
              </p:nvSpPr>
              <p:spPr bwMode="auto">
                <a:xfrm>
                  <a:off x="2829" y="2559"/>
                  <a:ext cx="163" cy="195"/>
                </a:xfrm>
                <a:custGeom>
                  <a:avLst/>
                  <a:gdLst>
                    <a:gd name="T0" fmla="*/ 28 w 67"/>
                    <a:gd name="T1" fmla="*/ 19 h 81"/>
                    <a:gd name="T2" fmla="*/ 28 w 67"/>
                    <a:gd name="T3" fmla="*/ 39 h 81"/>
                    <a:gd name="T4" fmla="*/ 41 w 67"/>
                    <a:gd name="T5" fmla="*/ 24 h 81"/>
                    <a:gd name="T6" fmla="*/ 48 w 67"/>
                    <a:gd name="T7" fmla="*/ 55 h 81"/>
                    <a:gd name="T8" fmla="*/ 67 w 67"/>
                    <a:gd name="T9" fmla="*/ 78 h 81"/>
                    <a:gd name="T10" fmla="*/ 23 w 67"/>
                    <a:gd name="T11" fmla="*/ 61 h 81"/>
                    <a:gd name="T12" fmla="*/ 13 w 67"/>
                    <a:gd name="T13" fmla="*/ 2 h 81"/>
                    <a:gd name="T14" fmla="*/ 28 w 67"/>
                    <a:gd name="T15" fmla="*/ 19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67" h="81">
                      <a:moveTo>
                        <a:pt x="28" y="19"/>
                      </a:moveTo>
                      <a:cubicBezTo>
                        <a:pt x="25" y="28"/>
                        <a:pt x="28" y="39"/>
                        <a:pt x="28" y="39"/>
                      </a:cubicBezTo>
                      <a:cubicBezTo>
                        <a:pt x="27" y="32"/>
                        <a:pt x="30" y="19"/>
                        <a:pt x="41" y="24"/>
                      </a:cubicBezTo>
                      <a:cubicBezTo>
                        <a:pt x="51" y="28"/>
                        <a:pt x="47" y="36"/>
                        <a:pt x="48" y="55"/>
                      </a:cubicBezTo>
                      <a:cubicBezTo>
                        <a:pt x="50" y="74"/>
                        <a:pt x="67" y="78"/>
                        <a:pt x="67" y="78"/>
                      </a:cubicBezTo>
                      <a:cubicBezTo>
                        <a:pt x="67" y="78"/>
                        <a:pt x="48" y="81"/>
                        <a:pt x="23" y="61"/>
                      </a:cubicBezTo>
                      <a:cubicBezTo>
                        <a:pt x="0" y="41"/>
                        <a:pt x="0" y="3"/>
                        <a:pt x="13" y="2"/>
                      </a:cubicBezTo>
                      <a:cubicBezTo>
                        <a:pt x="26" y="0"/>
                        <a:pt x="31" y="10"/>
                        <a:pt x="28" y="1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8" name="Freeform 23"/>
                <p:cNvSpPr>
                  <a:spLocks/>
                </p:cNvSpPr>
                <p:nvPr/>
              </p:nvSpPr>
              <p:spPr bwMode="auto">
                <a:xfrm>
                  <a:off x="2756" y="2660"/>
                  <a:ext cx="161" cy="109"/>
                </a:xfrm>
                <a:custGeom>
                  <a:avLst/>
                  <a:gdLst>
                    <a:gd name="T0" fmla="*/ 42 w 66"/>
                    <a:gd name="T1" fmla="*/ 18 h 45"/>
                    <a:gd name="T2" fmla="*/ 66 w 66"/>
                    <a:gd name="T3" fmla="*/ 34 h 45"/>
                    <a:gd name="T4" fmla="*/ 14 w 66"/>
                    <a:gd name="T5" fmla="*/ 14 h 45"/>
                    <a:gd name="T6" fmla="*/ 0 w 66"/>
                    <a:gd name="T7" fmla="*/ 8 h 45"/>
                    <a:gd name="T8" fmla="*/ 42 w 66"/>
                    <a:gd name="T9" fmla="*/ 18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6" h="45">
                      <a:moveTo>
                        <a:pt x="42" y="18"/>
                      </a:moveTo>
                      <a:cubicBezTo>
                        <a:pt x="50" y="32"/>
                        <a:pt x="66" y="34"/>
                        <a:pt x="66" y="34"/>
                      </a:cubicBezTo>
                      <a:cubicBezTo>
                        <a:pt x="24" y="45"/>
                        <a:pt x="17" y="21"/>
                        <a:pt x="14" y="14"/>
                      </a:cubicBezTo>
                      <a:cubicBezTo>
                        <a:pt x="11" y="7"/>
                        <a:pt x="0" y="8"/>
                        <a:pt x="0" y="8"/>
                      </a:cubicBezTo>
                      <a:cubicBezTo>
                        <a:pt x="7" y="0"/>
                        <a:pt x="34" y="4"/>
                        <a:pt x="42" y="1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29" name="Freeform 24"/>
                <p:cNvSpPr>
                  <a:spLocks/>
                </p:cNvSpPr>
                <p:nvPr/>
              </p:nvSpPr>
              <p:spPr bwMode="auto">
                <a:xfrm>
                  <a:off x="2708" y="2718"/>
                  <a:ext cx="131" cy="77"/>
                </a:xfrm>
                <a:custGeom>
                  <a:avLst/>
                  <a:gdLst>
                    <a:gd name="T0" fmla="*/ 42 w 54"/>
                    <a:gd name="T1" fmla="*/ 12 h 32"/>
                    <a:gd name="T2" fmla="*/ 52 w 54"/>
                    <a:gd name="T3" fmla="*/ 15 h 32"/>
                    <a:gd name="T4" fmla="*/ 54 w 54"/>
                    <a:gd name="T5" fmla="*/ 16 h 32"/>
                    <a:gd name="T6" fmla="*/ 53 w 54"/>
                    <a:gd name="T7" fmla="*/ 16 h 32"/>
                    <a:gd name="T8" fmla="*/ 54 w 54"/>
                    <a:gd name="T9" fmla="*/ 17 h 32"/>
                    <a:gd name="T10" fmla="*/ 52 w 54"/>
                    <a:gd name="T11" fmla="*/ 17 h 32"/>
                    <a:gd name="T12" fmla="*/ 42 w 54"/>
                    <a:gd name="T13" fmla="*/ 20 h 32"/>
                    <a:gd name="T14" fmla="*/ 39 w 54"/>
                    <a:gd name="T15" fmla="*/ 23 h 32"/>
                    <a:gd name="T16" fmla="*/ 14 w 54"/>
                    <a:gd name="T17" fmla="*/ 24 h 32"/>
                    <a:gd name="T18" fmla="*/ 7 w 54"/>
                    <a:gd name="T19" fmla="*/ 18 h 32"/>
                    <a:gd name="T20" fmla="*/ 0 w 54"/>
                    <a:gd name="T21" fmla="*/ 16 h 32"/>
                    <a:gd name="T22" fmla="*/ 2 w 54"/>
                    <a:gd name="T23" fmla="*/ 16 h 32"/>
                    <a:gd name="T24" fmla="*/ 0 w 54"/>
                    <a:gd name="T25" fmla="*/ 16 h 32"/>
                    <a:gd name="T26" fmla="*/ 7 w 54"/>
                    <a:gd name="T27" fmla="*/ 14 h 32"/>
                    <a:gd name="T28" fmla="*/ 14 w 54"/>
                    <a:gd name="T29" fmla="*/ 8 h 32"/>
                    <a:gd name="T30" fmla="*/ 39 w 54"/>
                    <a:gd name="T31" fmla="*/ 10 h 32"/>
                    <a:gd name="T32" fmla="*/ 42 w 54"/>
                    <a:gd name="T33" fmla="*/ 12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4" h="32">
                      <a:moveTo>
                        <a:pt x="42" y="12"/>
                      </a:moveTo>
                      <a:cubicBezTo>
                        <a:pt x="46" y="13"/>
                        <a:pt x="49" y="14"/>
                        <a:pt x="52" y="15"/>
                      </a:cubicBezTo>
                      <a:cubicBezTo>
                        <a:pt x="53" y="16"/>
                        <a:pt x="54" y="16"/>
                        <a:pt x="54" y="16"/>
                      </a:cubicBezTo>
                      <a:cubicBezTo>
                        <a:pt x="54" y="16"/>
                        <a:pt x="54" y="16"/>
                        <a:pt x="53" y="16"/>
                      </a:cubicBezTo>
                      <a:cubicBezTo>
                        <a:pt x="54" y="16"/>
                        <a:pt x="54" y="17"/>
                        <a:pt x="54" y="17"/>
                      </a:cubicBezTo>
                      <a:cubicBezTo>
                        <a:pt x="54" y="17"/>
                        <a:pt x="53" y="17"/>
                        <a:pt x="52" y="17"/>
                      </a:cubicBezTo>
                      <a:cubicBezTo>
                        <a:pt x="49" y="19"/>
                        <a:pt x="46" y="20"/>
                        <a:pt x="42" y="20"/>
                      </a:cubicBezTo>
                      <a:cubicBezTo>
                        <a:pt x="41" y="21"/>
                        <a:pt x="40" y="22"/>
                        <a:pt x="39" y="23"/>
                      </a:cubicBezTo>
                      <a:cubicBezTo>
                        <a:pt x="32" y="28"/>
                        <a:pt x="22" y="32"/>
                        <a:pt x="14" y="24"/>
                      </a:cubicBezTo>
                      <a:cubicBezTo>
                        <a:pt x="11" y="21"/>
                        <a:pt x="9" y="19"/>
                        <a:pt x="7" y="18"/>
                      </a:cubicBezTo>
                      <a:cubicBezTo>
                        <a:pt x="3" y="17"/>
                        <a:pt x="0" y="16"/>
                        <a:pt x="0" y="16"/>
                      </a:cubicBezTo>
                      <a:cubicBezTo>
                        <a:pt x="0" y="16"/>
                        <a:pt x="1" y="17"/>
                        <a:pt x="2" y="16"/>
                      </a:cubicBezTo>
                      <a:cubicBezTo>
                        <a:pt x="1" y="16"/>
                        <a:pt x="0" y="16"/>
                        <a:pt x="0" y="16"/>
                      </a:cubicBezTo>
                      <a:cubicBezTo>
                        <a:pt x="0" y="16"/>
                        <a:pt x="3" y="15"/>
                        <a:pt x="7" y="14"/>
                      </a:cubicBezTo>
                      <a:cubicBezTo>
                        <a:pt x="9" y="13"/>
                        <a:pt x="11" y="11"/>
                        <a:pt x="14" y="8"/>
                      </a:cubicBezTo>
                      <a:cubicBezTo>
                        <a:pt x="22" y="0"/>
                        <a:pt x="32" y="5"/>
                        <a:pt x="39" y="10"/>
                      </a:cubicBezTo>
                      <a:cubicBezTo>
                        <a:pt x="40" y="11"/>
                        <a:pt x="41" y="11"/>
                        <a:pt x="42" y="1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30" name="Freeform 25"/>
                <p:cNvSpPr>
                  <a:spLocks/>
                </p:cNvSpPr>
                <p:nvPr/>
              </p:nvSpPr>
              <p:spPr bwMode="auto">
                <a:xfrm>
                  <a:off x="2829" y="2759"/>
                  <a:ext cx="163" cy="195"/>
                </a:xfrm>
                <a:custGeom>
                  <a:avLst/>
                  <a:gdLst>
                    <a:gd name="T0" fmla="*/ 23 w 67"/>
                    <a:gd name="T1" fmla="*/ 21 h 81"/>
                    <a:gd name="T2" fmla="*/ 67 w 67"/>
                    <a:gd name="T3" fmla="*/ 3 h 81"/>
                    <a:gd name="T4" fmla="*/ 48 w 67"/>
                    <a:gd name="T5" fmla="*/ 26 h 81"/>
                    <a:gd name="T6" fmla="*/ 41 w 67"/>
                    <a:gd name="T7" fmla="*/ 58 h 81"/>
                    <a:gd name="T8" fmla="*/ 28 w 67"/>
                    <a:gd name="T9" fmla="*/ 42 h 81"/>
                    <a:gd name="T10" fmla="*/ 28 w 67"/>
                    <a:gd name="T11" fmla="*/ 62 h 81"/>
                    <a:gd name="T12" fmla="*/ 13 w 67"/>
                    <a:gd name="T13" fmla="*/ 80 h 81"/>
                    <a:gd name="T14" fmla="*/ 23 w 67"/>
                    <a:gd name="T15" fmla="*/ 21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67" h="81">
                      <a:moveTo>
                        <a:pt x="23" y="21"/>
                      </a:moveTo>
                      <a:cubicBezTo>
                        <a:pt x="48" y="0"/>
                        <a:pt x="67" y="3"/>
                        <a:pt x="67" y="3"/>
                      </a:cubicBezTo>
                      <a:cubicBezTo>
                        <a:pt x="67" y="3"/>
                        <a:pt x="50" y="7"/>
                        <a:pt x="48" y="26"/>
                      </a:cubicBezTo>
                      <a:cubicBezTo>
                        <a:pt x="47" y="46"/>
                        <a:pt x="51" y="53"/>
                        <a:pt x="41" y="58"/>
                      </a:cubicBezTo>
                      <a:cubicBezTo>
                        <a:pt x="30" y="62"/>
                        <a:pt x="27" y="49"/>
                        <a:pt x="28" y="42"/>
                      </a:cubicBezTo>
                      <a:cubicBezTo>
                        <a:pt x="28" y="42"/>
                        <a:pt x="25" y="53"/>
                        <a:pt x="28" y="62"/>
                      </a:cubicBezTo>
                      <a:cubicBezTo>
                        <a:pt x="31" y="71"/>
                        <a:pt x="26" y="81"/>
                        <a:pt x="13" y="80"/>
                      </a:cubicBezTo>
                      <a:cubicBezTo>
                        <a:pt x="0" y="78"/>
                        <a:pt x="0" y="40"/>
                        <a:pt x="23" y="2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31" name="Freeform 26"/>
                <p:cNvSpPr>
                  <a:spLocks/>
                </p:cNvSpPr>
                <p:nvPr/>
              </p:nvSpPr>
              <p:spPr bwMode="auto">
                <a:xfrm>
                  <a:off x="2756" y="2745"/>
                  <a:ext cx="161" cy="110"/>
                </a:xfrm>
                <a:custGeom>
                  <a:avLst/>
                  <a:gdLst>
                    <a:gd name="T0" fmla="*/ 66 w 66"/>
                    <a:gd name="T1" fmla="*/ 12 h 46"/>
                    <a:gd name="T2" fmla="*/ 42 w 66"/>
                    <a:gd name="T3" fmla="*/ 27 h 46"/>
                    <a:gd name="T4" fmla="*/ 0 w 66"/>
                    <a:gd name="T5" fmla="*/ 37 h 46"/>
                    <a:gd name="T6" fmla="*/ 14 w 66"/>
                    <a:gd name="T7" fmla="*/ 32 h 46"/>
                    <a:gd name="T8" fmla="*/ 66 w 66"/>
                    <a:gd name="T9" fmla="*/ 12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6" h="46">
                      <a:moveTo>
                        <a:pt x="66" y="12"/>
                      </a:moveTo>
                      <a:cubicBezTo>
                        <a:pt x="66" y="12"/>
                        <a:pt x="50" y="13"/>
                        <a:pt x="42" y="27"/>
                      </a:cubicBezTo>
                      <a:cubicBezTo>
                        <a:pt x="34" y="42"/>
                        <a:pt x="7" y="46"/>
                        <a:pt x="0" y="37"/>
                      </a:cubicBezTo>
                      <a:cubicBezTo>
                        <a:pt x="0" y="37"/>
                        <a:pt x="11" y="39"/>
                        <a:pt x="14" y="32"/>
                      </a:cubicBezTo>
                      <a:cubicBezTo>
                        <a:pt x="17" y="25"/>
                        <a:pt x="24" y="0"/>
                        <a:pt x="66" y="1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/>
                </a:p>
              </p:txBody>
            </p:sp>
          </p:grpSp>
        </p:grpSp>
        <p:cxnSp>
          <p:nvCxnSpPr>
            <p:cNvPr id="24" name="直接连接符 122"/>
            <p:cNvCxnSpPr/>
            <p:nvPr/>
          </p:nvCxnSpPr>
          <p:spPr>
            <a:xfrm>
              <a:off x="2692969" y="4421459"/>
              <a:ext cx="1327164" cy="2581"/>
            </a:xfrm>
            <a:prstGeom prst="line">
              <a:avLst/>
            </a:prstGeom>
            <a:grpFill/>
            <a:ln w="22225">
              <a:solidFill>
                <a:srgbClr val="C1A43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188762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52400" y="171450"/>
            <a:ext cx="11887200" cy="6496050"/>
          </a:xfrm>
          <a:prstGeom prst="rect">
            <a:avLst/>
          </a:prstGeom>
          <a:solidFill>
            <a:srgbClr val="FFFFFF"/>
          </a:solidFill>
          <a:ln w="28575">
            <a:solidFill>
              <a:srgbClr val="C1A4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323849" y="303287"/>
            <a:ext cx="11592379" cy="6194150"/>
          </a:xfrm>
          <a:prstGeom prst="rect">
            <a:avLst/>
          </a:prstGeom>
          <a:solidFill>
            <a:srgbClr val="FFFFFF"/>
          </a:solidFill>
          <a:ln w="19050">
            <a:solidFill>
              <a:srgbClr val="C1A4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2"/>
          <a:srcRect l="56431" b="40061"/>
          <a:stretch>
            <a:fillRect/>
          </a:stretch>
        </p:blipFill>
        <p:spPr>
          <a:xfrm rot="9971545">
            <a:off x="9837464" y="-337952"/>
            <a:ext cx="2535122" cy="2452461"/>
          </a:xfrm>
          <a:custGeom>
            <a:avLst/>
            <a:gdLst>
              <a:gd name="connsiteX0" fmla="*/ 2535122 w 2535122"/>
              <a:gd name="connsiteY0" fmla="*/ 2452461 h 2452461"/>
              <a:gd name="connsiteX1" fmla="*/ 0 w 2535122"/>
              <a:gd name="connsiteY1" fmla="*/ 1829420 h 2452461"/>
              <a:gd name="connsiteX2" fmla="*/ 449605 w 2535122"/>
              <a:gd name="connsiteY2" fmla="*/ 0 h 2452461"/>
              <a:gd name="connsiteX3" fmla="*/ 948691 w 2535122"/>
              <a:gd name="connsiteY3" fmla="*/ 0 h 2452461"/>
              <a:gd name="connsiteX4" fmla="*/ 1424711 w 2535122"/>
              <a:gd name="connsiteY4" fmla="*/ 116989 h 2452461"/>
              <a:gd name="connsiteX5" fmla="*/ 2535122 w 2535122"/>
              <a:gd name="connsiteY5" fmla="*/ 893446 h 24524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35122" h="2452461">
                <a:moveTo>
                  <a:pt x="2535122" y="2452461"/>
                </a:moveTo>
                <a:lnTo>
                  <a:pt x="0" y="1829420"/>
                </a:lnTo>
                <a:lnTo>
                  <a:pt x="449605" y="0"/>
                </a:lnTo>
                <a:lnTo>
                  <a:pt x="948691" y="0"/>
                </a:lnTo>
                <a:lnTo>
                  <a:pt x="1424711" y="116989"/>
                </a:lnTo>
                <a:lnTo>
                  <a:pt x="2535122" y="893446"/>
                </a:lnTo>
                <a:close/>
              </a:path>
            </a:pathLst>
          </a:cu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3"/>
          <a:srcRect t="73781" r="71594"/>
          <a:stretch>
            <a:fillRect/>
          </a:stretch>
        </p:blipFill>
        <p:spPr>
          <a:xfrm rot="10800000">
            <a:off x="0" y="5588369"/>
            <a:ext cx="1925733" cy="1269630"/>
          </a:xfrm>
          <a:custGeom>
            <a:avLst/>
            <a:gdLst>
              <a:gd name="connsiteX0" fmla="*/ 1925733 w 1925733"/>
              <a:gd name="connsiteY0" fmla="*/ 1269630 h 1269630"/>
              <a:gd name="connsiteX1" fmla="*/ 1696405 w 1925733"/>
              <a:gd name="connsiteY1" fmla="*/ 1269630 h 1269630"/>
              <a:gd name="connsiteX2" fmla="*/ 0 w 1925733"/>
              <a:gd name="connsiteY2" fmla="*/ 80414 h 1269630"/>
              <a:gd name="connsiteX3" fmla="*/ 0 w 1925733"/>
              <a:gd name="connsiteY3" fmla="*/ 0 h 1269630"/>
              <a:gd name="connsiteX4" fmla="*/ 1925733 w 1925733"/>
              <a:gd name="connsiteY4" fmla="*/ 0 h 1269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25733" h="1269630">
                <a:moveTo>
                  <a:pt x="1925733" y="1269630"/>
                </a:moveTo>
                <a:lnTo>
                  <a:pt x="1696405" y="1269630"/>
                </a:lnTo>
                <a:lnTo>
                  <a:pt x="0" y="80414"/>
                </a:lnTo>
                <a:lnTo>
                  <a:pt x="0" y="0"/>
                </a:lnTo>
                <a:lnTo>
                  <a:pt x="1925733" y="0"/>
                </a:lnTo>
                <a:close/>
              </a:path>
            </a:pathLst>
          </a:custGeom>
        </p:spPr>
      </p:pic>
      <p:sp>
        <p:nvSpPr>
          <p:cNvPr id="13" name="文本框 86"/>
          <p:cNvSpPr txBox="1"/>
          <p:nvPr/>
        </p:nvSpPr>
        <p:spPr>
          <a:xfrm>
            <a:off x="426706" y="507106"/>
            <a:ext cx="77655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>
                <a:solidFill>
                  <a:srgbClr val="C1A438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I. Trường hợp đồng dạng thứ ba: Góc - góc</a:t>
            </a:r>
            <a:endParaRPr lang="zh-CN" altLang="en-US" sz="3200" b="1" dirty="0">
              <a:solidFill>
                <a:srgbClr val="C1A438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998" y="1089207"/>
            <a:ext cx="1045040" cy="70983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7558" y="726153"/>
            <a:ext cx="3352571" cy="2289870"/>
          </a:xfrm>
          <a:prstGeom prst="rect">
            <a:avLst/>
          </a:prstGeom>
        </p:spPr>
      </p:pic>
      <p:pic>
        <p:nvPicPr>
          <p:cNvPr id="11" name="图片 5">
            <a:extLst>
              <a:ext uri="{FF2B5EF4-FFF2-40B4-BE49-F238E27FC236}">
                <a16:creationId xmlns:a16="http://schemas.microsoft.com/office/drawing/2014/main" id="{F0F47780-47EF-4924-B87F-4942FB97BC0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0604" y="5074460"/>
            <a:ext cx="1768512" cy="142297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7" name="文本框 48"/>
              <p:cNvSpPr txBox="1"/>
              <p:nvPr/>
            </p:nvSpPr>
            <p:spPr>
              <a:xfrm>
                <a:off x="1553944" y="1223718"/>
                <a:ext cx="10510433" cy="8166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altLang="zh-CN" sz="2800">
                    <a:solidFill>
                      <a:srgbClr val="C1A438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Vì MN // BC nên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altLang="zh-CN" sz="2800" i="1" smtClean="0">
                            <a:solidFill>
                              <a:srgbClr val="C1A438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zh-CN" sz="2800" b="0" i="1" smtClean="0">
                            <a:solidFill>
                              <a:srgbClr val="C1A438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rPr>
                          <m:t>𝑀</m:t>
                        </m:r>
                      </m:e>
                    </m:acc>
                    <m:r>
                      <a:rPr lang="en-US" altLang="zh-CN" sz="2800" b="0" i="1" smtClean="0">
                        <a:solidFill>
                          <a:srgbClr val="C1A438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altLang="zh-CN" sz="2800" b="0" i="1" smtClean="0">
                            <a:solidFill>
                              <a:srgbClr val="C1A438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zh-CN" sz="2800" b="0" i="1" smtClean="0">
                            <a:solidFill>
                              <a:srgbClr val="C1A438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rPr>
                          <m:t>𝐵</m:t>
                        </m:r>
                        <m:r>
                          <a:rPr lang="en-US" altLang="zh-CN" sz="2800" b="0" i="1" smtClean="0">
                            <a:solidFill>
                              <a:srgbClr val="C1A438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rPr>
                          <m:t>′</m:t>
                        </m:r>
                      </m:e>
                    </m:acc>
                  </m:oMath>
                </a14:m>
                <a:r>
                  <a:rPr lang="zh-CN" altLang="en-US" sz="2800" dirty="0">
                    <a:solidFill>
                      <a:srgbClr val="C1A438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800">
                    <a:solidFill>
                      <a:srgbClr val="C1A438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(hai góc đồng vị)</a:t>
                </a:r>
                <a:endParaRPr lang="zh-CN" altLang="en-US" sz="2800" dirty="0">
                  <a:solidFill>
                    <a:srgbClr val="C1A438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  <a:p>
                <a:pPr algn="just"/>
                <a:endParaRPr lang="zh-CN" altLang="en-US" sz="1600" dirty="0">
                  <a:solidFill>
                    <a:srgbClr val="C1A43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mc:Choice>
        <mc:Fallback xmlns="">
          <p:sp>
            <p:nvSpPr>
              <p:cNvPr id="47" name="文本框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3944" y="1223718"/>
                <a:ext cx="10510433" cy="816634"/>
              </a:xfrm>
              <a:prstGeom prst="rect">
                <a:avLst/>
              </a:prstGeom>
              <a:blipFill>
                <a:blip r:embed="rId8"/>
                <a:stretch>
                  <a:fillRect l="-1218" t="-22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文本框 48"/>
              <p:cNvSpPr txBox="1"/>
              <p:nvPr/>
            </p:nvSpPr>
            <p:spPr>
              <a:xfrm>
                <a:off x="1553944" y="1798087"/>
                <a:ext cx="10510433" cy="25873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altLang="zh-CN" sz="2800">
                    <a:solidFill>
                      <a:srgbClr val="C1A438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Xét hai tam giác </a:t>
                </a:r>
                <a14:m>
                  <m:oMath xmlns:m="http://schemas.openxmlformats.org/officeDocument/2006/math">
                    <m:r>
                      <a:rPr lang="en-US" altLang="zh-CN" sz="2800" i="1" smtClean="0">
                        <a:solidFill>
                          <a:srgbClr val="C1A438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∆</m:t>
                    </m:r>
                    <m:sSup>
                      <m:sSupPr>
                        <m:ctrlPr>
                          <a:rPr lang="en-US" altLang="zh-CN" sz="2800" b="0" i="1" smtClean="0">
                            <a:solidFill>
                              <a:srgbClr val="C1A438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2800" b="0" i="1" smtClean="0">
                            <a:solidFill>
                              <a:srgbClr val="C1A438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  <m:sup>
                        <m:r>
                          <a:rPr lang="en-US" altLang="zh-CN" sz="2800" b="0" i="1" smtClean="0">
                            <a:solidFill>
                              <a:srgbClr val="C1A438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r>
                      <a:rPr lang="en-US" altLang="zh-CN" sz="2800" b="0" i="1" smtClean="0">
                        <a:solidFill>
                          <a:srgbClr val="C1A438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𝑀𝑁</m:t>
                    </m:r>
                  </m:oMath>
                </a14:m>
                <a:r>
                  <a:rPr lang="zh-CN" altLang="en-US" sz="2800" dirty="0">
                    <a:solidFill>
                      <a:srgbClr val="C1A438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800">
                    <a:solidFill>
                      <a:srgbClr val="C1A438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và </a:t>
                </a:r>
                <a14:m>
                  <m:oMath xmlns:m="http://schemas.openxmlformats.org/officeDocument/2006/math">
                    <m:r>
                      <a:rPr lang="en-US" altLang="zh-CN" sz="2800" i="1" smtClean="0">
                        <a:solidFill>
                          <a:srgbClr val="C1A438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∆</m:t>
                    </m:r>
                    <m:r>
                      <a:rPr lang="en-US" altLang="zh-CN" sz="2800" b="0" i="1" smtClean="0">
                        <a:solidFill>
                          <a:srgbClr val="C1A438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𝐴𝐵𝐶</m:t>
                    </m:r>
                  </m:oMath>
                </a14:m>
                <a:r>
                  <a:rPr lang="zh-CN" altLang="en-US" sz="2800" dirty="0">
                    <a:solidFill>
                      <a:srgbClr val="C1A438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800">
                    <a:solidFill>
                      <a:srgbClr val="C1A438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có:</a:t>
                </a:r>
              </a:p>
              <a:p>
                <a:pPr algn="just"/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altLang="zh-CN" sz="2800" i="1">
                            <a:solidFill>
                              <a:srgbClr val="C1A438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zh-CN" sz="2800" b="0" i="1" smtClean="0">
                            <a:solidFill>
                              <a:srgbClr val="C1A438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rPr>
                          <m:t>𝐴</m:t>
                        </m:r>
                        <m:r>
                          <a:rPr lang="en-US" altLang="zh-CN" sz="2800" b="0" i="1" smtClean="0">
                            <a:solidFill>
                              <a:srgbClr val="C1A438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rPr>
                          <m:t>′</m:t>
                        </m:r>
                      </m:e>
                    </m:acc>
                    <m:r>
                      <a:rPr lang="en-US" altLang="zh-CN" sz="2800" i="1">
                        <a:solidFill>
                          <a:srgbClr val="C1A438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altLang="zh-CN" sz="2800" i="1">
                            <a:solidFill>
                              <a:srgbClr val="C1A438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zh-CN" sz="2800" b="0" i="1" smtClean="0">
                            <a:solidFill>
                              <a:srgbClr val="C1A438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</m:acc>
                  </m:oMath>
                </a14:m>
                <a:r>
                  <a:rPr lang="en-US" altLang="zh-CN" sz="2800">
                    <a:solidFill>
                      <a:srgbClr val="C1A438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 (giả thiết)</a:t>
                </a:r>
              </a:p>
              <a:p>
                <a:pPr algn="just"/>
                <a:r>
                  <a:rPr lang="en-US" altLang="zh-CN" sz="2800">
                    <a:solidFill>
                      <a:srgbClr val="C1A438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AM = AB (giả thiết)</a:t>
                </a:r>
              </a:p>
              <a:p>
                <a:pPr algn="just"/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altLang="zh-CN" sz="2800" i="1">
                            <a:solidFill>
                              <a:srgbClr val="C1A438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zh-CN" sz="2800" i="1">
                            <a:solidFill>
                              <a:srgbClr val="C1A438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rPr>
                          <m:t>𝑀</m:t>
                        </m:r>
                      </m:e>
                    </m:acc>
                    <m:r>
                      <a:rPr lang="en-US" altLang="zh-CN" sz="2800" i="1">
                        <a:solidFill>
                          <a:srgbClr val="C1A438"/>
                        </a:solidFill>
                        <a:latin typeface="Cambria Math" panose="020405030504060302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altLang="zh-CN" sz="2800" i="1">
                            <a:solidFill>
                              <a:srgbClr val="C1A438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zh-CN" sz="2800" i="1">
                            <a:solidFill>
                              <a:srgbClr val="C1A438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</m:acc>
                  </m:oMath>
                </a14:m>
                <a:r>
                  <a:rPr lang="zh-CN" altLang="en-US" sz="2800" dirty="0">
                    <a:solidFill>
                      <a:srgbClr val="C1A438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800">
                    <a:solidFill>
                      <a:srgbClr val="C1A438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(=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altLang="zh-CN" sz="2800" i="1" smtClean="0">
                            <a:solidFill>
                              <a:srgbClr val="C1A438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zh-CN" sz="2800" b="0" i="1" smtClean="0">
                            <a:solidFill>
                              <a:srgbClr val="C1A438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rPr>
                          <m:t>𝐵</m:t>
                        </m:r>
                        <m:r>
                          <a:rPr lang="en-US" altLang="zh-CN" sz="2800" b="0" i="1" smtClean="0">
                            <a:solidFill>
                              <a:srgbClr val="C1A438"/>
                            </a:solidFill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rPr>
                          <m:t>′</m:t>
                        </m:r>
                      </m:e>
                    </m:acc>
                  </m:oMath>
                </a14:m>
                <a:r>
                  <a:rPr lang="en-US" altLang="zh-CN" sz="2800">
                    <a:solidFill>
                      <a:srgbClr val="C1A438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)</a:t>
                </a:r>
              </a:p>
              <a:p>
                <a:pPr algn="just"/>
                <a:r>
                  <a:rPr lang="en-US" altLang="zh-CN" sz="2800">
                    <a:solidFill>
                      <a:srgbClr val="C1A438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Do đó: </a:t>
                </a:r>
                <a14:m>
                  <m:oMath xmlns:m="http://schemas.openxmlformats.org/officeDocument/2006/math">
                    <m:r>
                      <a:rPr lang="en-US" altLang="zh-CN" sz="2800" i="1">
                        <a:solidFill>
                          <a:srgbClr val="C1A438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∆</m:t>
                    </m:r>
                    <m:sSup>
                      <m:sSupPr>
                        <m:ctrlPr>
                          <a:rPr lang="en-US" altLang="zh-CN" sz="2800" i="1">
                            <a:solidFill>
                              <a:srgbClr val="C1A438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2800" i="1">
                            <a:solidFill>
                              <a:srgbClr val="C1A438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  <m:sup>
                        <m:r>
                          <a:rPr lang="en-US" altLang="zh-CN" sz="2800" i="1">
                            <a:solidFill>
                              <a:srgbClr val="C1A438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r>
                      <a:rPr lang="en-US" altLang="zh-CN" sz="2800" i="1">
                        <a:solidFill>
                          <a:srgbClr val="C1A438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𝑀𝑁</m:t>
                    </m:r>
                    <m:r>
                      <a:rPr lang="en-US" altLang="zh-CN" sz="2800" b="0" i="1" smtClean="0">
                        <a:solidFill>
                          <a:srgbClr val="C1A438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altLang="zh-CN" sz="2800" i="1">
                        <a:solidFill>
                          <a:srgbClr val="C1A438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∆</m:t>
                    </m:r>
                    <m:r>
                      <a:rPr lang="en-US" altLang="zh-CN" sz="2800" i="1">
                        <a:solidFill>
                          <a:srgbClr val="C1A438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𝐴𝐵𝐶</m:t>
                    </m:r>
                    <m:r>
                      <a:rPr lang="en-US" altLang="zh-CN" sz="2800" b="0" i="1" smtClean="0">
                        <a:solidFill>
                          <a:srgbClr val="C1A438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(</m:t>
                    </m:r>
                    <m:r>
                      <a:rPr lang="en-US" altLang="zh-CN" sz="2800" b="0" i="1" smtClean="0">
                        <a:solidFill>
                          <a:srgbClr val="C1A438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𝑔</m:t>
                    </m:r>
                    <m:r>
                      <a:rPr lang="en-US" altLang="zh-CN" sz="2800" b="0" i="1" smtClean="0">
                        <a:solidFill>
                          <a:srgbClr val="C1A438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altLang="zh-CN" sz="2800" b="0" i="1" smtClean="0">
                        <a:solidFill>
                          <a:srgbClr val="C1A438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𝑐</m:t>
                    </m:r>
                    <m:r>
                      <a:rPr lang="en-US" altLang="zh-CN" sz="2800" b="0" i="1" smtClean="0">
                        <a:solidFill>
                          <a:srgbClr val="C1A438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altLang="zh-CN" sz="2800" b="0" i="1" smtClean="0">
                        <a:solidFill>
                          <a:srgbClr val="C1A438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𝑔</m:t>
                    </m:r>
                    <m:r>
                      <a:rPr lang="en-US" altLang="zh-CN" sz="2800" b="0" i="1" smtClean="0">
                        <a:solidFill>
                          <a:srgbClr val="C1A438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lang="zh-CN" altLang="en-US" sz="2800" dirty="0">
                  <a:solidFill>
                    <a:srgbClr val="C1A438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  <a:p>
                <a:pPr algn="just"/>
                <a:endParaRPr lang="zh-CN" altLang="en-US" sz="1600" dirty="0">
                  <a:solidFill>
                    <a:srgbClr val="C1A43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mc:Choice>
        <mc:Fallback xmlns="">
          <p:sp>
            <p:nvSpPr>
              <p:cNvPr id="48" name="文本框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3944" y="1798087"/>
                <a:ext cx="10510433" cy="2587375"/>
              </a:xfrm>
              <a:prstGeom prst="rect">
                <a:avLst/>
              </a:prstGeom>
              <a:blipFill>
                <a:blip r:embed="rId9"/>
                <a:stretch>
                  <a:fillRect l="-1218" t="-25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文本框 48"/>
              <p:cNvSpPr txBox="1"/>
              <p:nvPr/>
            </p:nvSpPr>
            <p:spPr>
              <a:xfrm>
                <a:off x="1541555" y="4091027"/>
                <a:ext cx="6566747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altLang="zh-CN" sz="2800">
                    <a:solidFill>
                      <a:srgbClr val="C1A438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Suy ra </a:t>
                </a:r>
                <a14:m>
                  <m:oMath xmlns:m="http://schemas.openxmlformats.org/officeDocument/2006/math">
                    <m:r>
                      <a:rPr lang="en-US" altLang="zh-CN" sz="2800" i="1">
                        <a:solidFill>
                          <a:srgbClr val="C1A438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∆</m:t>
                    </m:r>
                    <m:sSup>
                      <m:sSupPr>
                        <m:ctrlPr>
                          <a:rPr lang="en-US" altLang="zh-CN" sz="2800" i="1">
                            <a:solidFill>
                              <a:srgbClr val="C1A438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2800" i="1">
                            <a:solidFill>
                              <a:srgbClr val="C1A438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  <m:sup>
                        <m:r>
                          <a:rPr lang="en-US" altLang="zh-CN" sz="2800" i="1">
                            <a:solidFill>
                              <a:srgbClr val="C1A438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r>
                      <a:rPr lang="en-US" altLang="zh-CN" sz="2800" i="1">
                        <a:solidFill>
                          <a:srgbClr val="C1A438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𝑀𝑁</m:t>
                    </m:r>
                    <m:r>
                      <a:rPr lang="en-US" altLang="zh-CN" sz="2800" i="1" smtClean="0">
                        <a:solidFill>
                          <a:srgbClr val="C1A438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  <a:sym typeface="Lamsymbol" panose="05010101010101010101" pitchFamily="2" charset="2"/>
                      </a:rPr>
                      <m:t></m:t>
                    </m:r>
                    <m:r>
                      <a:rPr lang="en-US" altLang="zh-CN" sz="2800" i="1">
                        <a:solidFill>
                          <a:srgbClr val="C1A438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∆</m:t>
                    </m:r>
                    <m:r>
                      <a:rPr lang="en-US" altLang="zh-CN" sz="2800" i="1">
                        <a:solidFill>
                          <a:srgbClr val="C1A438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𝐴𝐵𝐶</m:t>
                    </m:r>
                  </m:oMath>
                </a14:m>
                <a:r>
                  <a:rPr lang="en-US" altLang="zh-CN" sz="2800">
                    <a:solidFill>
                      <a:srgbClr val="C1A438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 </a:t>
                </a:r>
                <a:endParaRPr lang="zh-CN" altLang="en-US" sz="2800" dirty="0">
                  <a:solidFill>
                    <a:srgbClr val="C1A438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  <a:p>
                <a:pPr algn="just"/>
                <a:endParaRPr lang="zh-CN" altLang="en-US" sz="1600" dirty="0">
                  <a:solidFill>
                    <a:srgbClr val="C1A43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mc:Choice>
        <mc:Fallback xmlns="">
          <p:sp>
            <p:nvSpPr>
              <p:cNvPr id="37" name="文本框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1555" y="4091027"/>
                <a:ext cx="6566747" cy="769441"/>
              </a:xfrm>
              <a:prstGeom prst="rect">
                <a:avLst/>
              </a:prstGeom>
              <a:blipFill>
                <a:blip r:embed="rId10"/>
                <a:stretch>
                  <a:fillRect l="-1950" t="-79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文本框 48"/>
              <p:cNvSpPr txBox="1"/>
              <p:nvPr/>
            </p:nvSpPr>
            <p:spPr>
              <a:xfrm>
                <a:off x="1529167" y="4647124"/>
                <a:ext cx="10510433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altLang="zh-CN" sz="2800">
                    <a:solidFill>
                      <a:srgbClr val="C1A438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M</a:t>
                </a:r>
                <a14:m>
                  <m:oMath xmlns:m="http://schemas.openxmlformats.org/officeDocument/2006/math">
                    <m:r>
                      <a:rPr lang="en-US" altLang="zh-CN" sz="2800" smtClean="0">
                        <a:solidFill>
                          <a:srgbClr val="C1A438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ặ</m:t>
                    </m:r>
                    <m:r>
                      <m:rPr>
                        <m:sty m:val="p"/>
                      </m:rPr>
                      <a:rPr lang="en-US" altLang="zh-CN" sz="2800" b="0" i="0" smtClean="0">
                        <a:solidFill>
                          <a:srgbClr val="C1A438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t</m:t>
                    </m:r>
                    <m:r>
                      <a:rPr lang="en-US" altLang="zh-CN" sz="2800" b="0" i="0" smtClean="0">
                        <a:solidFill>
                          <a:srgbClr val="C1A438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2800" b="0" i="0" smtClean="0">
                        <a:solidFill>
                          <a:srgbClr val="C1A438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kh</m:t>
                    </m:r>
                    <m:r>
                      <a:rPr lang="en-US" altLang="zh-CN" sz="2800" b="0" i="1" smtClean="0">
                        <a:solidFill>
                          <a:srgbClr val="C1A438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á</m:t>
                    </m:r>
                    <m:r>
                      <a:rPr lang="en-US" altLang="zh-CN" sz="2800" b="0" i="1" smtClean="0">
                        <a:solidFill>
                          <a:srgbClr val="C1A438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𝑐</m:t>
                    </m:r>
                    <m:r>
                      <a:rPr lang="en-US" altLang="zh-CN" sz="2800" b="0" i="1" smtClean="0">
                        <a:solidFill>
                          <a:srgbClr val="C1A438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∆</m:t>
                    </m:r>
                    <m:sSup>
                      <m:sSupPr>
                        <m:ctrlPr>
                          <a:rPr lang="en-US" altLang="zh-CN" sz="2800" i="1">
                            <a:solidFill>
                              <a:srgbClr val="C1A438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2800" i="1">
                            <a:solidFill>
                              <a:srgbClr val="C1A438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  <m:sup>
                        <m:r>
                          <a:rPr lang="en-US" altLang="zh-CN" sz="2800" i="1">
                            <a:solidFill>
                              <a:srgbClr val="C1A438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r>
                      <a:rPr lang="en-US" altLang="zh-CN" sz="2800" i="1">
                        <a:solidFill>
                          <a:srgbClr val="C1A438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𝑀𝑁</m:t>
                    </m:r>
                    <m:r>
                      <a:rPr lang="en-US" altLang="zh-CN" sz="2800" i="1" smtClean="0">
                        <a:solidFill>
                          <a:srgbClr val="C1A438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  <a:sym typeface="Lamsymbol" panose="05010101010101010101" pitchFamily="2" charset="2"/>
                      </a:rPr>
                      <m:t></m:t>
                    </m:r>
                    <m:r>
                      <a:rPr lang="en-US" altLang="zh-CN" sz="2800" i="1">
                        <a:solidFill>
                          <a:srgbClr val="C1A438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∆</m:t>
                    </m:r>
                    <m:r>
                      <a:rPr lang="en-US" altLang="zh-CN" sz="2800" i="1">
                        <a:solidFill>
                          <a:srgbClr val="C1A438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en-US" altLang="zh-CN" sz="2800" b="0" i="1" smtClean="0">
                        <a:solidFill>
                          <a:srgbClr val="C1A438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′</m:t>
                    </m:r>
                    <m:r>
                      <a:rPr lang="en-US" altLang="zh-CN" sz="2800" i="1">
                        <a:solidFill>
                          <a:srgbClr val="C1A438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𝐵</m:t>
                    </m:r>
                    <m:r>
                      <a:rPr lang="en-US" altLang="zh-CN" sz="2800" b="0" i="1" smtClean="0">
                        <a:solidFill>
                          <a:srgbClr val="C1A438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′</m:t>
                    </m:r>
                    <m:r>
                      <a:rPr lang="en-US" altLang="zh-CN" sz="2800" i="1">
                        <a:solidFill>
                          <a:srgbClr val="C1A438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𝐶</m:t>
                    </m:r>
                    <m:r>
                      <a:rPr lang="en-US" altLang="zh-CN" sz="2800" b="0" i="1" smtClean="0">
                        <a:solidFill>
                          <a:srgbClr val="C1A438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′</m:t>
                    </m:r>
                  </m:oMath>
                </a14:m>
                <a:r>
                  <a:rPr lang="en-US" altLang="zh-CN" sz="2800">
                    <a:solidFill>
                      <a:srgbClr val="C1A438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(Theo định lí về cặp tam giác đồng dạng nhận được từ định lí Ta let) </a:t>
                </a:r>
                <a:endParaRPr lang="zh-CN" altLang="en-US" sz="2800" dirty="0">
                  <a:solidFill>
                    <a:srgbClr val="C1A438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  <a:p>
                <a:pPr algn="just"/>
                <a:endParaRPr lang="zh-CN" altLang="en-US" sz="1600" dirty="0">
                  <a:solidFill>
                    <a:srgbClr val="C1A43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mc:Choice>
        <mc:Fallback xmlns="">
          <p:sp>
            <p:nvSpPr>
              <p:cNvPr id="38" name="文本框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9167" y="4647124"/>
                <a:ext cx="10510433" cy="1200329"/>
              </a:xfrm>
              <a:prstGeom prst="rect">
                <a:avLst/>
              </a:prstGeom>
              <a:blipFill>
                <a:blip r:embed="rId11"/>
                <a:stretch>
                  <a:fillRect l="-1218" t="-5076" r="-11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文本框 48"/>
              <p:cNvSpPr txBox="1"/>
              <p:nvPr/>
            </p:nvSpPr>
            <p:spPr>
              <a:xfrm>
                <a:off x="1541555" y="5666696"/>
                <a:ext cx="10510433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altLang="zh-CN" sz="2800">
                    <a:solidFill>
                      <a:srgbClr val="C1A438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Suy ra </a:t>
                </a:r>
                <a14:m>
                  <m:oMath xmlns:m="http://schemas.openxmlformats.org/officeDocument/2006/math">
                    <m:r>
                      <a:rPr lang="en-US" altLang="zh-CN" sz="2800" i="1">
                        <a:solidFill>
                          <a:srgbClr val="C1A438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∆</m:t>
                    </m:r>
                    <m:sSup>
                      <m:sSupPr>
                        <m:ctrlPr>
                          <a:rPr lang="en-US" altLang="zh-CN" sz="2800" i="1">
                            <a:solidFill>
                              <a:srgbClr val="C1A438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2800" i="1">
                            <a:solidFill>
                              <a:srgbClr val="C1A438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  <m:sup>
                        <m:r>
                          <a:rPr lang="en-US" altLang="zh-CN" sz="2800" i="1">
                            <a:solidFill>
                              <a:srgbClr val="C1A438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altLang="zh-CN" sz="2800" b="0" i="1" smtClean="0">
                            <a:solidFill>
                              <a:srgbClr val="C1A438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2800" b="0" i="1" smtClean="0">
                            <a:solidFill>
                              <a:srgbClr val="C1A438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  <m:sup>
                        <m:r>
                          <a:rPr lang="en-US" altLang="zh-CN" sz="2800" b="0" i="1" smtClean="0">
                            <a:solidFill>
                              <a:srgbClr val="C1A438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altLang="zh-CN" sz="2800" b="0" i="1" smtClean="0">
                            <a:solidFill>
                              <a:srgbClr val="C1A438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2800" b="0" i="1" smtClean="0">
                            <a:solidFill>
                              <a:srgbClr val="C1A438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  <m:sup>
                        <m:r>
                          <a:rPr lang="en-US" altLang="zh-CN" sz="2800" b="0" i="1" smtClean="0">
                            <a:solidFill>
                              <a:srgbClr val="C1A438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r>
                      <a:rPr lang="en-US" altLang="zh-CN" sz="2800" i="1" smtClean="0">
                        <a:solidFill>
                          <a:srgbClr val="C1A438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  <a:sym typeface="Lamsymbol" panose="05010101010101010101" pitchFamily="2" charset="2"/>
                      </a:rPr>
                      <m:t></m:t>
                    </m:r>
                    <m:r>
                      <a:rPr lang="en-US" altLang="zh-CN" sz="2800" i="1">
                        <a:solidFill>
                          <a:srgbClr val="C1A438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∆</m:t>
                    </m:r>
                    <m:r>
                      <a:rPr lang="en-US" altLang="zh-CN" sz="2800" i="1">
                        <a:solidFill>
                          <a:srgbClr val="C1A438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𝐴𝐵𝐶</m:t>
                    </m:r>
                  </m:oMath>
                </a14:m>
                <a:r>
                  <a:rPr lang="en-US" altLang="zh-CN" sz="2800">
                    <a:solidFill>
                      <a:srgbClr val="C1A438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 (cùng đồng dạng với </a:t>
                </a:r>
                <a14:m>
                  <m:oMath xmlns:m="http://schemas.openxmlformats.org/officeDocument/2006/math">
                    <m:r>
                      <a:rPr lang="en-US" altLang="zh-CN" sz="2800" i="1">
                        <a:solidFill>
                          <a:srgbClr val="C1A438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∆</m:t>
                    </m:r>
                    <m:r>
                      <a:rPr lang="en-US" altLang="zh-CN" sz="2800" i="1">
                        <a:solidFill>
                          <a:srgbClr val="C1A438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𝐴𝐵𝐶</m:t>
                    </m:r>
                  </m:oMath>
                </a14:m>
                <a:r>
                  <a:rPr lang="en-US" altLang="zh-CN" sz="2800">
                    <a:solidFill>
                      <a:srgbClr val="C1A438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)  </a:t>
                </a:r>
                <a:endParaRPr lang="zh-CN" altLang="en-US" sz="2800" dirty="0">
                  <a:solidFill>
                    <a:srgbClr val="C1A438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  <a:p>
                <a:pPr algn="just"/>
                <a:endParaRPr lang="zh-CN" altLang="en-US" sz="1600" dirty="0">
                  <a:solidFill>
                    <a:srgbClr val="C1A438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mc:Choice>
        <mc:Fallback xmlns="">
          <p:sp>
            <p:nvSpPr>
              <p:cNvPr id="39" name="文本框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1555" y="5666696"/>
                <a:ext cx="10510433" cy="769441"/>
              </a:xfrm>
              <a:prstGeom prst="rect">
                <a:avLst/>
              </a:prstGeom>
              <a:blipFill>
                <a:blip r:embed="rId12"/>
                <a:stretch>
                  <a:fillRect l="-1218" t="-8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13664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8" grpId="0"/>
      <p:bldP spid="37" grpId="0"/>
      <p:bldP spid="38" grpId="0"/>
      <p:bldP spid="3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52400" y="171450"/>
            <a:ext cx="11887200" cy="6496050"/>
          </a:xfrm>
          <a:prstGeom prst="rect">
            <a:avLst/>
          </a:prstGeom>
          <a:solidFill>
            <a:srgbClr val="FFFFFF"/>
          </a:solidFill>
          <a:ln w="28575">
            <a:solidFill>
              <a:srgbClr val="C1A4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323849" y="303287"/>
            <a:ext cx="11592379" cy="6194150"/>
          </a:xfrm>
          <a:prstGeom prst="rect">
            <a:avLst/>
          </a:prstGeom>
          <a:solidFill>
            <a:srgbClr val="FFFFFF"/>
          </a:solidFill>
          <a:ln w="19050">
            <a:solidFill>
              <a:srgbClr val="C1A4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2"/>
          <a:srcRect l="11373" b="11098"/>
          <a:stretch>
            <a:fillRect/>
          </a:stretch>
        </p:blipFill>
        <p:spPr>
          <a:xfrm rot="8702204">
            <a:off x="4106911" y="-1621524"/>
            <a:ext cx="4630566" cy="3266258"/>
          </a:xfrm>
          <a:custGeom>
            <a:avLst/>
            <a:gdLst>
              <a:gd name="connsiteX0" fmla="*/ 4630566 w 4630566"/>
              <a:gd name="connsiteY0" fmla="*/ 3266258 h 3266258"/>
              <a:gd name="connsiteX1" fmla="*/ 0 w 4630566"/>
              <a:gd name="connsiteY1" fmla="*/ 28323 h 3266258"/>
              <a:gd name="connsiteX2" fmla="*/ 19806 w 4630566"/>
              <a:gd name="connsiteY2" fmla="*/ 0 h 3266258"/>
              <a:gd name="connsiteX3" fmla="*/ 3483265 w 4630566"/>
              <a:gd name="connsiteY3" fmla="*/ 0 h 3266258"/>
              <a:gd name="connsiteX4" fmla="*/ 4630566 w 4630566"/>
              <a:gd name="connsiteY4" fmla="*/ 802253 h 3266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30566" h="3266258">
                <a:moveTo>
                  <a:pt x="4630566" y="3266258"/>
                </a:moveTo>
                <a:lnTo>
                  <a:pt x="0" y="28323"/>
                </a:lnTo>
                <a:lnTo>
                  <a:pt x="19806" y="0"/>
                </a:lnTo>
                <a:lnTo>
                  <a:pt x="3483265" y="0"/>
                </a:lnTo>
                <a:lnTo>
                  <a:pt x="4630566" y="802253"/>
                </a:lnTo>
                <a:close/>
              </a:path>
            </a:pathLst>
          </a:cu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rcRect t="47562" r="49103"/>
          <a:stretch>
            <a:fillRect/>
          </a:stretch>
        </p:blipFill>
        <p:spPr>
          <a:xfrm rot="8698124">
            <a:off x="3985226" y="5029133"/>
            <a:ext cx="4221547" cy="3106670"/>
          </a:xfrm>
          <a:custGeom>
            <a:avLst/>
            <a:gdLst>
              <a:gd name="connsiteX0" fmla="*/ 2075476 w 4221547"/>
              <a:gd name="connsiteY0" fmla="*/ 3106670 h 3106670"/>
              <a:gd name="connsiteX1" fmla="*/ 0 w 4221547"/>
              <a:gd name="connsiteY1" fmla="*/ 1651717 h 3106670"/>
              <a:gd name="connsiteX2" fmla="*/ 0 w 4221547"/>
              <a:gd name="connsiteY2" fmla="*/ 444248 h 3106670"/>
              <a:gd name="connsiteX3" fmla="*/ 311427 w 4221547"/>
              <a:gd name="connsiteY3" fmla="*/ 0 h 3106670"/>
              <a:gd name="connsiteX4" fmla="*/ 4221547 w 4221547"/>
              <a:gd name="connsiteY4" fmla="*/ 2741077 h 3106670"/>
              <a:gd name="connsiteX5" fmla="*/ 3965258 w 4221547"/>
              <a:gd name="connsiteY5" fmla="*/ 3106670 h 31066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21547" h="3106670">
                <a:moveTo>
                  <a:pt x="2075476" y="3106670"/>
                </a:moveTo>
                <a:lnTo>
                  <a:pt x="0" y="1651717"/>
                </a:lnTo>
                <a:lnTo>
                  <a:pt x="0" y="444248"/>
                </a:lnTo>
                <a:lnTo>
                  <a:pt x="311427" y="0"/>
                </a:lnTo>
                <a:lnTo>
                  <a:pt x="4221547" y="2741077"/>
                </a:lnTo>
                <a:lnTo>
                  <a:pt x="3965258" y="3106670"/>
                </a:lnTo>
                <a:close/>
              </a:path>
            </a:pathLst>
          </a:cu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203" y="2851220"/>
            <a:ext cx="11262865" cy="1247683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4857750" y="1942052"/>
            <a:ext cx="24294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>
                <a:solidFill>
                  <a:srgbClr val="C1A438"/>
                </a:solidFill>
                <a:latin typeface="Times New Roman" panose="02020603050405020304" pitchFamily="18" charset="0"/>
                <a:ea typeface="方正清刻本悦宋简体" panose="02000000000000000000" pitchFamily="2" charset="-122"/>
                <a:cs typeface="Times New Roman" panose="02020603050405020304" pitchFamily="18" charset="0"/>
              </a:rPr>
              <a:t>Định lí</a:t>
            </a:r>
            <a:endParaRPr lang="zh-CN" altLang="en-US" sz="3200" b="1" dirty="0">
              <a:solidFill>
                <a:srgbClr val="C1A438"/>
              </a:solidFill>
              <a:latin typeface="Times New Roman" panose="02020603050405020304" pitchFamily="18" charset="0"/>
              <a:ea typeface="方正清刻本悦宋简体" panose="02000000000000000000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3319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379</TotalTime>
  <Words>783</Words>
  <Application>Microsoft Office PowerPoint</Application>
  <PresentationFormat>Widescreen</PresentationFormat>
  <Paragraphs>78</Paragraphs>
  <Slides>19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9" baseType="lpstr">
      <vt:lpstr>微软雅黑</vt:lpstr>
      <vt:lpstr>宋体</vt:lpstr>
      <vt:lpstr>Arial</vt:lpstr>
      <vt:lpstr>Calibri</vt:lpstr>
      <vt:lpstr>Cambria Math</vt:lpstr>
      <vt:lpstr>Lamsymbol</vt:lpstr>
      <vt:lpstr>Times New Roman</vt:lpstr>
      <vt:lpstr>方正清刻本悦宋简体</vt:lpstr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Truong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BT Truc</dc:creator>
  <cp:keywords>BT Truc</cp:keywords>
  <cp:lastModifiedBy>Linh</cp:lastModifiedBy>
  <cp:revision>97</cp:revision>
  <dcterms:created xsi:type="dcterms:W3CDTF">2020-04-07T09:09:06Z</dcterms:created>
  <dcterms:modified xsi:type="dcterms:W3CDTF">2024-05-25T04:02:05Z</dcterms:modified>
</cp:coreProperties>
</file>