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19"/>
  </p:notesMasterIdLst>
  <p:sldIdLst>
    <p:sldId id="256" r:id="rId2"/>
    <p:sldId id="367" r:id="rId3"/>
    <p:sldId id="368" r:id="rId4"/>
    <p:sldId id="369" r:id="rId5"/>
    <p:sldId id="370" r:id="rId6"/>
    <p:sldId id="371" r:id="rId7"/>
    <p:sldId id="372" r:id="rId8"/>
    <p:sldId id="373" r:id="rId9"/>
    <p:sldId id="374" r:id="rId10"/>
    <p:sldId id="375" r:id="rId11"/>
    <p:sldId id="376" r:id="rId12"/>
    <p:sldId id="377" r:id="rId13"/>
    <p:sldId id="378" r:id="rId14"/>
    <p:sldId id="379" r:id="rId15"/>
    <p:sldId id="380" r:id="rId16"/>
    <p:sldId id="381" r:id="rId17"/>
    <p:sldId id="382" r:id="rId18"/>
  </p:sldIdLst>
  <p:sldSz cx="12192000" cy="6858000"/>
  <p:notesSz cx="6858000" cy="9144000"/>
  <p:embeddedFontLst>
    <p:embeddedFont>
      <p:font typeface=".VnTime" panose="020B7200000000000000"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ambria Math" panose="02040503050406030204" pitchFamily="18" charset="0"/>
      <p:regular r:id="rId28"/>
    </p:embeddedFont>
    <p:embeddedFont>
      <p:font typeface="Coming Soon" panose="020B0604020202020204" charset="0"/>
      <p:regular r:id="rId29"/>
    </p:embeddedFont>
    <p:embeddedFont>
      <p:font typeface="Concert One" panose="020B0604020202020204" charset="0"/>
      <p:regular r:id="rId30"/>
    </p:embeddedFont>
    <p:embeddedFont>
      <p:font typeface="Roboto Mono Medium"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D4372E-8CB2-459D-9371-891345B6A250}">
  <a:tblStyle styleId="{67D4372E-8CB2-459D-9371-891345B6A2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5" d="100"/>
          <a:sy n="85"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2471406" y="53977"/>
            <a:ext cx="2757900" cy="236372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397184" y="698684"/>
            <a:ext cx="9397635" cy="5469365"/>
          </a:xfrm>
          <a:prstGeom prst="rect">
            <a:avLst/>
          </a:prstGeom>
          <a:noFill/>
          <a:ln>
            <a:noFill/>
          </a:ln>
        </p:spPr>
      </p:pic>
      <p:pic>
        <p:nvPicPr>
          <p:cNvPr id="12" name="Google Shape;12;p2"/>
          <p:cNvPicPr preferRelativeResize="0"/>
          <p:nvPr/>
        </p:nvPicPr>
        <p:blipFill>
          <a:blip r:embed="rId5">
            <a:alphaModFix/>
          </a:blip>
          <a:stretch>
            <a:fillRect/>
          </a:stretch>
        </p:blipFill>
        <p:spPr>
          <a:xfrm>
            <a:off x="2125233" y="3986036"/>
            <a:ext cx="2113032" cy="24704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2042800" y="2304564"/>
            <a:ext cx="8106400" cy="2206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8000"/>
            </a:lvl1pPr>
            <a:lvl2pPr lvl="1" algn="ctr">
              <a:lnSpc>
                <a:spcPct val="80000"/>
              </a:lnSpc>
              <a:spcBef>
                <a:spcPts val="0"/>
              </a:spcBef>
              <a:spcAft>
                <a:spcPts val="0"/>
              </a:spcAft>
              <a:buClr>
                <a:srgbClr val="0B5394"/>
              </a:buClr>
              <a:buSzPts val="6000"/>
              <a:buNone/>
              <a:defRPr sz="8000">
                <a:solidFill>
                  <a:srgbClr val="0B5394"/>
                </a:solidFill>
              </a:defRPr>
            </a:lvl2pPr>
            <a:lvl3pPr lvl="2" algn="ctr">
              <a:lnSpc>
                <a:spcPct val="80000"/>
              </a:lnSpc>
              <a:spcBef>
                <a:spcPts val="0"/>
              </a:spcBef>
              <a:spcAft>
                <a:spcPts val="0"/>
              </a:spcAft>
              <a:buClr>
                <a:srgbClr val="0B5394"/>
              </a:buClr>
              <a:buSzPts val="6000"/>
              <a:buNone/>
              <a:defRPr sz="8000">
                <a:solidFill>
                  <a:srgbClr val="0B5394"/>
                </a:solidFill>
              </a:defRPr>
            </a:lvl3pPr>
            <a:lvl4pPr lvl="3" algn="ctr">
              <a:lnSpc>
                <a:spcPct val="80000"/>
              </a:lnSpc>
              <a:spcBef>
                <a:spcPts val="0"/>
              </a:spcBef>
              <a:spcAft>
                <a:spcPts val="0"/>
              </a:spcAft>
              <a:buClr>
                <a:srgbClr val="0B5394"/>
              </a:buClr>
              <a:buSzPts val="6000"/>
              <a:buNone/>
              <a:defRPr sz="8000">
                <a:solidFill>
                  <a:srgbClr val="0B5394"/>
                </a:solidFill>
              </a:defRPr>
            </a:lvl4pPr>
            <a:lvl5pPr lvl="4" algn="ctr">
              <a:lnSpc>
                <a:spcPct val="80000"/>
              </a:lnSpc>
              <a:spcBef>
                <a:spcPts val="0"/>
              </a:spcBef>
              <a:spcAft>
                <a:spcPts val="0"/>
              </a:spcAft>
              <a:buClr>
                <a:srgbClr val="0B5394"/>
              </a:buClr>
              <a:buSzPts val="6000"/>
              <a:buNone/>
              <a:defRPr sz="8000">
                <a:solidFill>
                  <a:srgbClr val="0B5394"/>
                </a:solidFill>
              </a:defRPr>
            </a:lvl5pPr>
            <a:lvl6pPr lvl="5" algn="ctr">
              <a:lnSpc>
                <a:spcPct val="80000"/>
              </a:lnSpc>
              <a:spcBef>
                <a:spcPts val="0"/>
              </a:spcBef>
              <a:spcAft>
                <a:spcPts val="0"/>
              </a:spcAft>
              <a:buClr>
                <a:srgbClr val="0B5394"/>
              </a:buClr>
              <a:buSzPts val="6000"/>
              <a:buNone/>
              <a:defRPr sz="8000">
                <a:solidFill>
                  <a:srgbClr val="0B5394"/>
                </a:solidFill>
              </a:defRPr>
            </a:lvl6pPr>
            <a:lvl7pPr lvl="6" algn="ctr">
              <a:lnSpc>
                <a:spcPct val="80000"/>
              </a:lnSpc>
              <a:spcBef>
                <a:spcPts val="0"/>
              </a:spcBef>
              <a:spcAft>
                <a:spcPts val="0"/>
              </a:spcAft>
              <a:buClr>
                <a:srgbClr val="0B5394"/>
              </a:buClr>
              <a:buSzPts val="6000"/>
              <a:buNone/>
              <a:defRPr sz="8000">
                <a:solidFill>
                  <a:srgbClr val="0B5394"/>
                </a:solidFill>
              </a:defRPr>
            </a:lvl7pPr>
            <a:lvl8pPr lvl="7" algn="ctr">
              <a:lnSpc>
                <a:spcPct val="80000"/>
              </a:lnSpc>
              <a:spcBef>
                <a:spcPts val="0"/>
              </a:spcBef>
              <a:spcAft>
                <a:spcPts val="0"/>
              </a:spcAft>
              <a:buClr>
                <a:srgbClr val="0B5394"/>
              </a:buClr>
              <a:buSzPts val="6000"/>
              <a:buNone/>
              <a:defRPr sz="8000">
                <a:solidFill>
                  <a:srgbClr val="0B5394"/>
                </a:solidFill>
              </a:defRPr>
            </a:lvl8pPr>
            <a:lvl9pPr lvl="8" algn="ctr">
              <a:lnSpc>
                <a:spcPct val="80000"/>
              </a:lnSpc>
              <a:spcBef>
                <a:spcPts val="0"/>
              </a:spcBef>
              <a:spcAft>
                <a:spcPts val="0"/>
              </a:spcAft>
              <a:buClr>
                <a:srgbClr val="0B5394"/>
              </a:buClr>
              <a:buSzPts val="6000"/>
              <a:buNone/>
              <a:defRPr sz="8000">
                <a:solidFill>
                  <a:srgbClr val="0B5394"/>
                </a:solidFill>
              </a:defRPr>
            </a:lvl9pPr>
          </a:lstStyle>
          <a:p>
            <a:endParaRPr/>
          </a:p>
        </p:txBody>
      </p:sp>
      <p:sp>
        <p:nvSpPr>
          <p:cNvPr id="14" name="Google Shape;14;p2"/>
          <p:cNvSpPr txBox="1">
            <a:spLocks noGrp="1"/>
          </p:cNvSpPr>
          <p:nvPr>
            <p:ph type="subTitle" idx="1"/>
          </p:nvPr>
        </p:nvSpPr>
        <p:spPr>
          <a:xfrm>
            <a:off x="2230351" y="5025768"/>
            <a:ext cx="1902800" cy="10568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867">
                <a:solidFill>
                  <a:schemeClr val="dk2"/>
                </a:solidFill>
              </a:defRPr>
            </a:lvl1pPr>
            <a:lvl2pPr lvl="1"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296" name="Google Shape;296;p43"/>
          <p:cNvPicPr preferRelativeResize="0"/>
          <p:nvPr/>
        </p:nvPicPr>
        <p:blipFill rotWithShape="1">
          <a:blip r:embed="rId3">
            <a:alphaModFix/>
          </a:blip>
          <a:srcRect t="29" b="29"/>
          <a:stretch/>
        </p:blipFill>
        <p:spPr>
          <a:xfrm>
            <a:off x="339233" y="268154"/>
            <a:ext cx="11513531" cy="6321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415601" y="1499867"/>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87" r:id="rId2"/>
    <p:sldLayoutId id="2147483689" r:id="rId3"/>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nvPr>
        </p:nvSpPr>
        <p:spPr>
          <a:xfrm>
            <a:off x="2129887" y="2300039"/>
            <a:ext cx="8106400" cy="2206800"/>
          </a:xfrm>
          <a:prstGeom prst="rect">
            <a:avLst/>
          </a:prstGeom>
        </p:spPr>
        <p:txBody>
          <a:bodyPr spcFirstLastPara="1" wrap="square" lIns="121900" tIns="121900" rIns="121900" bIns="121900" anchor="b" anchorCtr="0">
            <a:noAutofit/>
          </a:bodyPr>
          <a:lstStyle/>
          <a:p>
            <a:pPr lvl="0"/>
            <a:r>
              <a:rPr lang="en-US" dirty="0">
                <a:solidFill>
                  <a:srgbClr val="00B050"/>
                </a:solidFill>
                <a:latin typeface="Times New Roman" panose="02020603050405020304" pitchFamily="18" charset="0"/>
                <a:cs typeface="Times New Roman" panose="02020603050405020304" pitchFamily="18" charset="0"/>
              </a:rPr>
              <a:t>§9.</a:t>
            </a:r>
            <a:r>
              <a:rPr lang="en-US" dirty="0">
                <a:solidFill>
                  <a:srgbClr val="FF0000"/>
                </a:solidFill>
                <a:latin typeface="Times New Roman" panose="02020603050405020304" pitchFamily="18" charset="0"/>
                <a:cs typeface="Times New Roman" panose="02020603050405020304" pitchFamily="18" charset="0"/>
              </a:rPr>
              <a:t> </a:t>
            </a:r>
            <a:r>
              <a:rPr lang="vi-VN" dirty="0"/>
              <a:t>HÌNH ĐỒNG DẠNG</a:t>
            </a:r>
            <a:endParaRPr dirty="0">
              <a:solidFill>
                <a:schemeClr val="accent2"/>
              </a:solidFill>
            </a:endParaRPr>
          </a:p>
        </p:txBody>
      </p:sp>
      <p:sp>
        <p:nvSpPr>
          <p:cNvPr id="310" name="Google Shape;310;p47"/>
          <p:cNvSpPr/>
          <p:nvPr/>
        </p:nvSpPr>
        <p:spPr>
          <a:xfrm>
            <a:off x="3520938" y="3905691"/>
            <a:ext cx="822767" cy="21167"/>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311" name="Google Shape;311;p47"/>
          <p:cNvSpPr/>
          <p:nvPr/>
        </p:nvSpPr>
        <p:spPr>
          <a:xfrm>
            <a:off x="7763500" y="3848753"/>
            <a:ext cx="818200" cy="18367"/>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12" name="Google Shape;312;p47"/>
          <p:cNvSpPr/>
          <p:nvPr/>
        </p:nvSpPr>
        <p:spPr>
          <a:xfrm>
            <a:off x="2519867" y="5884672"/>
            <a:ext cx="1323800" cy="1368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313" name="Google Shape;313;p47"/>
          <p:cNvPicPr preferRelativeResize="0"/>
          <p:nvPr/>
        </p:nvPicPr>
        <p:blipFill rotWithShape="1">
          <a:blip r:embed="rId3">
            <a:alphaModFix/>
          </a:blip>
          <a:srcRect t="16970" r="8892" b="21025"/>
          <a:stretch/>
        </p:blipFill>
        <p:spPr>
          <a:xfrm>
            <a:off x="8718900" y="4804297"/>
            <a:ext cx="2715800" cy="1080368"/>
          </a:xfrm>
          <a:prstGeom prst="rect">
            <a:avLst/>
          </a:prstGeom>
          <a:noFill/>
          <a:ln>
            <a:noFill/>
          </a:ln>
        </p:spPr>
      </p:pic>
      <p:pic>
        <p:nvPicPr>
          <p:cNvPr id="314" name="Google Shape;314;p47"/>
          <p:cNvPicPr preferRelativeResize="0"/>
          <p:nvPr/>
        </p:nvPicPr>
        <p:blipFill rotWithShape="1">
          <a:blip r:embed="rId4">
            <a:alphaModFix/>
          </a:blip>
          <a:srcRect t="16734" r="8892" b="18300"/>
          <a:stretch/>
        </p:blipFill>
        <p:spPr>
          <a:xfrm>
            <a:off x="8718900" y="4073468"/>
            <a:ext cx="2715800" cy="1128056"/>
          </a:xfrm>
          <a:prstGeom prst="rect">
            <a:avLst/>
          </a:prstGeom>
          <a:noFill/>
          <a:ln>
            <a:noFill/>
          </a:ln>
        </p:spPr>
      </p:pic>
      <p:sp>
        <p:nvSpPr>
          <p:cNvPr id="4" name="Rectangle 3"/>
          <p:cNvSpPr/>
          <p:nvPr/>
        </p:nvSpPr>
        <p:spPr>
          <a:xfrm>
            <a:off x="3392582" y="1068931"/>
            <a:ext cx="5581015" cy="1231106"/>
          </a:xfrm>
          <a:prstGeom prst="rect">
            <a:avLst/>
          </a:prstGeom>
          <a:noFill/>
        </p:spPr>
        <p:txBody>
          <a:bodyPr wrap="none" lIns="121920" tIns="60960" rIns="121920" bIns="60960">
            <a:spAutoFit/>
          </a:bodyPr>
          <a:lstStyle/>
          <a:p>
            <a:pPr algn="ctr"/>
            <a:r>
              <a:rPr lang="vi-VN"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HÌNH</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vi-VN"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HỌC</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8</a:t>
            </a:r>
          </a:p>
        </p:txBody>
      </p:sp>
      <p:sp>
        <p:nvSpPr>
          <p:cNvPr id="12" name="Google Shape;309;p47">
            <a:extLst>
              <a:ext uri="{FF2B5EF4-FFF2-40B4-BE49-F238E27FC236}">
                <a16:creationId xmlns:a16="http://schemas.microsoft.com/office/drawing/2014/main" id="{75A43F89-BCDC-4D8F-B2E7-0BD88DF6AF53}"/>
              </a:ext>
            </a:extLst>
          </p:cNvPr>
          <p:cNvSpPr txBox="1">
            <a:spLocks noGrp="1"/>
          </p:cNvSpPr>
          <p:nvPr>
            <p:ph type="subTitle" idx="1"/>
          </p:nvPr>
        </p:nvSpPr>
        <p:spPr>
          <a:xfrm>
            <a:off x="2019985" y="5004110"/>
            <a:ext cx="2323720" cy="1056800"/>
          </a:xfrm>
          <a:prstGeom prst="rect">
            <a:avLst/>
          </a:prstGeom>
        </p:spPr>
        <p:txBody>
          <a:bodyPr spcFirstLastPara="1" wrap="square" lIns="121900" tIns="121900" rIns="121900" bIns="121900" anchor="t" anchorCtr="0">
            <a:noAutofit/>
          </a:bodyPr>
          <a:lstStyle/>
          <a:p>
            <a:pPr marL="0" indent="0"/>
            <a:r>
              <a:rPr lang="en-US" b="0" dirty="0"/>
              <a:t>Tr</a:t>
            </a:r>
            <a:r>
              <a:rPr lang="vi-VN" b="0" dirty="0"/>
              <a:t>ư</a:t>
            </a:r>
            <a:r>
              <a:rPr lang="en-US" b="0" dirty="0" err="1"/>
              <a:t>ờng</a:t>
            </a:r>
            <a:endParaRPr lang="en-US" b="0" dirty="0"/>
          </a:p>
          <a:p>
            <a:pPr marL="0" indent="0"/>
            <a:r>
              <a:rPr lang="en-US" dirty="0"/>
              <a:t>THCS </a:t>
            </a:r>
            <a:r>
              <a:rPr lang="en-US" dirty="0" err="1"/>
              <a:t>Ngọc</a:t>
            </a:r>
            <a:r>
              <a:rPr lang="en-US" dirty="0"/>
              <a:t> </a:t>
            </a:r>
            <a:r>
              <a:rPr lang="en-US" dirty="0" err="1"/>
              <a:t>Thụy</a:t>
            </a:r>
            <a:endParaRPr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4E8AA963-EEC8-451C-A332-3A8F197CB45B}"/>
              </a:ext>
            </a:extLst>
          </p:cNvPr>
          <p:cNvSpPr/>
          <p:nvPr/>
        </p:nvSpPr>
        <p:spPr>
          <a:xfrm>
            <a:off x="6676753" y="3636099"/>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324390" y="1679280"/>
              <a:ext cx="9565118" cy="1550025"/>
            </a:xfrm>
            <a:prstGeom prst="rect">
              <a:avLst/>
            </a:prstGeom>
            <a:ln w="28575">
              <a:noFill/>
            </a:ln>
          </p:spPr>
          <p:txBody>
            <a:bodyPr wrap="square">
              <a:spAutoFit/>
            </a:bodyPr>
            <a:lstStyle/>
            <a:p>
              <a:pPr algn="ctr"/>
              <a:r>
                <a:rPr lang="vi-VN" sz="3600" b="1">
                  <a:latin typeface="+mj-lt"/>
                </a:rPr>
                <a:t>Tam giác ABC có đỉnh A(2, 3), B(5, 7), C(8, 4). Biết rằng tam giác ABC là hình đồng dạng với tam giác A'B'C'. Tọa độ của đỉnh B' của tam giác A'B'C' là:</a:t>
              </a:r>
              <a:endParaRPr lang="fr-FR" sz="36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144679" y="5321042"/>
            <a:ext cx="2491237"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(12,6)</a:t>
            </a:r>
          </a:p>
        </p:txBody>
      </p:sp>
      <p:sp>
        <p:nvSpPr>
          <p:cNvPr id="22" name="TextBox 21">
            <a:extLst>
              <a:ext uri="{FF2B5EF4-FFF2-40B4-BE49-F238E27FC236}">
                <a16:creationId xmlns:a16="http://schemas.microsoft.com/office/drawing/2014/main" id="{1DAD903F-715D-4052-9798-8D642C4ECCE0}"/>
              </a:ext>
            </a:extLst>
          </p:cNvPr>
          <p:cNvSpPr txBox="1"/>
          <p:nvPr/>
        </p:nvSpPr>
        <p:spPr>
          <a:xfrm>
            <a:off x="2127553" y="3881263"/>
            <a:ext cx="2276006"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(4,7)</a:t>
            </a:r>
          </a:p>
        </p:txBody>
      </p:sp>
      <p:sp>
        <p:nvSpPr>
          <p:cNvPr id="23" name="TextBox 22">
            <a:extLst>
              <a:ext uri="{FF2B5EF4-FFF2-40B4-BE49-F238E27FC236}">
                <a16:creationId xmlns:a16="http://schemas.microsoft.com/office/drawing/2014/main" id="{90737144-71AA-4A7A-9CEB-0931DC299BE4}"/>
              </a:ext>
            </a:extLst>
          </p:cNvPr>
          <p:cNvSpPr txBox="1"/>
          <p:nvPr/>
        </p:nvSpPr>
        <p:spPr>
          <a:xfrm>
            <a:off x="8095217" y="3905324"/>
            <a:ext cx="4851400"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(6, 11)</a:t>
            </a:r>
          </a:p>
        </p:txBody>
      </p:sp>
      <p:sp>
        <p:nvSpPr>
          <p:cNvPr id="24" name="TextBox 23">
            <a:extLst>
              <a:ext uri="{FF2B5EF4-FFF2-40B4-BE49-F238E27FC236}">
                <a16:creationId xmlns:a16="http://schemas.microsoft.com/office/drawing/2014/main" id="{3E98559C-4824-4274-B27E-BF09DC47BA22}"/>
              </a:ext>
            </a:extLst>
          </p:cNvPr>
          <p:cNvSpPr txBox="1"/>
          <p:nvPr/>
        </p:nvSpPr>
        <p:spPr>
          <a:xfrm>
            <a:off x="1984511" y="5347777"/>
            <a:ext cx="2515299"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(10, 8)</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82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6" name="Hexagon 25">
            <a:extLst>
              <a:ext uri="{FF2B5EF4-FFF2-40B4-BE49-F238E27FC236}">
                <a16:creationId xmlns:a16="http://schemas.microsoft.com/office/drawing/2014/main" id="{389B45E7-EA44-4AE0-975E-637DC6A1F5A7}"/>
              </a:ext>
            </a:extLst>
          </p:cNvPr>
          <p:cNvSpPr/>
          <p:nvPr/>
        </p:nvSpPr>
        <p:spPr>
          <a:xfrm>
            <a:off x="550041" y="5167302"/>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324390" y="1679280"/>
              <a:ext cx="9565118" cy="1550025"/>
            </a:xfrm>
            <a:prstGeom prst="rect">
              <a:avLst/>
            </a:prstGeom>
            <a:ln w="28575">
              <a:noFill/>
            </a:ln>
          </p:spPr>
          <p:txBody>
            <a:bodyPr wrap="square">
              <a:spAutoFit/>
            </a:bodyPr>
            <a:lstStyle/>
            <a:p>
              <a:pPr algn="ctr"/>
              <a:r>
                <a:rPr lang="vi-VN" sz="3600" b="1">
                  <a:latin typeface="+mj-lt"/>
                </a:rPr>
                <a:t>Hai hình chữ nhật ABCD và PQRS có tỉ số chiều dài các cạnh là AB/PQ = 3/5 và BC/QR = 4/7. </a:t>
              </a:r>
            </a:p>
            <a:p>
              <a:pPr algn="ctr"/>
              <a:r>
                <a:rPr lang="vi-VN" sz="3600" b="1">
                  <a:latin typeface="+mj-lt"/>
                </a:rPr>
                <a:t>Tỉ số diện tích giữa hai hình chữ nhật là:</a:t>
              </a:r>
              <a:endParaRPr lang="fr-FR" sz="36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7470910" y="5056347"/>
                <a:ext cx="4047321"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𝟓</m:t>
                                </m:r>
                              </m:num>
                              <m:den>
                                <m:r>
                                  <a:rPr lang="vi-VN" sz="4267" b="1" i="1" smtClean="0">
                                    <a:latin typeface="Cambria Math" panose="02040503050406030204" pitchFamily="18" charset="0"/>
                                    <a:cs typeface="Times New Roman" panose="02020603050405020304" pitchFamily="18" charset="0"/>
                                  </a:rPr>
                                  <m:t>𝟑</m:t>
                                </m:r>
                              </m:den>
                            </m:f>
                          </m:e>
                        </m:d>
                      </m:e>
                      <m:sup>
                        <m:r>
                          <a:rPr lang="vi-VN" sz="4267" b="1" i="1">
                            <a:latin typeface="Cambria Math" panose="02040503050406030204" pitchFamily="18" charset="0"/>
                            <a:cs typeface="Times New Roman" panose="02020603050405020304" pitchFamily="18" charset="0"/>
                          </a:rPr>
                          <m:t>𝟐</m:t>
                        </m:r>
                      </m:sup>
                    </m:sSup>
                    <m:r>
                      <a:rPr lang="vi-VN" sz="4267" b="1" i="1" smtClean="0">
                        <a:latin typeface="Cambria Math" panose="02040503050406030204" pitchFamily="18" charset="0"/>
                        <a:cs typeface="Times New Roman" panose="02020603050405020304" pitchFamily="18" charset="0"/>
                      </a:rPr>
                      <m:t>.</m:t>
                    </m:r>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𝟕</m:t>
                                </m:r>
                              </m:num>
                              <m:den>
                                <m:r>
                                  <a:rPr lang="vi-VN" sz="4267" b="1" i="1">
                                    <a:latin typeface="Cambria Math" panose="02040503050406030204" pitchFamily="18" charset="0"/>
                                    <a:cs typeface="Times New Roman" panose="02020603050405020304" pitchFamily="18" charset="0"/>
                                  </a:rPr>
                                  <m:t>𝟒</m:t>
                                </m:r>
                              </m:den>
                            </m:f>
                          </m:e>
                        </m:d>
                      </m:e>
                      <m:sup>
                        <m:r>
                          <a:rPr lang="vi-VN" sz="4267" b="1" i="1">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7470910" y="5056347"/>
                <a:ext cx="4047321" cy="1221553"/>
              </a:xfrm>
              <a:prstGeom prst="rect">
                <a:avLst/>
              </a:prstGeom>
              <a:blipFill>
                <a:blip r:embed="rId3"/>
                <a:stretch>
                  <a:fillRect l="-5882"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1453789" y="3592505"/>
                <a:ext cx="2276006"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𝟑</m:t>
                                </m:r>
                              </m:num>
                              <m:den>
                                <m:r>
                                  <a:rPr lang="vi-VN" sz="4267" b="1" i="1" smtClean="0">
                                    <a:latin typeface="Cambria Math" panose="02040503050406030204" pitchFamily="18" charset="0"/>
                                    <a:cs typeface="Times New Roman" panose="02020603050405020304" pitchFamily="18" charset="0"/>
                                  </a:rPr>
                                  <m:t>𝟓</m:t>
                                </m:r>
                              </m:den>
                            </m:f>
                          </m:e>
                        </m:d>
                      </m:e>
                      <m:sup>
                        <m:r>
                          <a:rPr lang="vi-VN" sz="4267" b="1" i="1">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1453789" y="3592505"/>
                <a:ext cx="2276006" cy="1221553"/>
              </a:xfrm>
              <a:prstGeom prst="rect">
                <a:avLst/>
              </a:prstGeom>
              <a:blipFill>
                <a:blip r:embed="rId4"/>
                <a:stretch>
                  <a:fillRect l="-10428"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7445513" y="3592503"/>
                <a:ext cx="4851400"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𝟕</m:t>
                                </m:r>
                              </m:den>
                            </m:f>
                          </m:e>
                        </m:d>
                      </m:e>
                      <m:sup>
                        <m:r>
                          <a:rPr lang="vi-VN" sz="4267" b="1" i="1">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7445513" y="3592503"/>
                <a:ext cx="4851400" cy="1221553"/>
              </a:xfrm>
              <a:prstGeom prst="rect">
                <a:avLst/>
              </a:prstGeom>
              <a:blipFill>
                <a:blip r:embed="rId5"/>
                <a:stretch>
                  <a:fillRect l="-4899"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1503250" y="5083082"/>
                <a:ext cx="3453762"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𝟑</m:t>
                                </m:r>
                              </m:num>
                              <m:den>
                                <m:r>
                                  <a:rPr lang="vi-VN" sz="4267" b="1" i="1" smtClean="0">
                                    <a:latin typeface="Cambria Math" panose="02040503050406030204" pitchFamily="18" charset="0"/>
                                    <a:cs typeface="Times New Roman" panose="02020603050405020304" pitchFamily="18" charset="0"/>
                                  </a:rPr>
                                  <m:t>𝟓</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a:t>
                </a:r>
                <a:r>
                  <a:rPr lang="vi-VN" sz="4267" b="1">
                    <a:cs typeface="Times New Roman" panose="02020603050405020304" pitchFamily="18" charset="0"/>
                  </a:rPr>
                  <a:t>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𝟕</m:t>
                                </m:r>
                              </m:den>
                            </m:f>
                          </m:e>
                        </m:d>
                      </m:e>
                      <m:sup>
                        <m:r>
                          <a:rPr lang="vi-VN" sz="4267" b="1" i="1">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1503250" y="5083082"/>
                <a:ext cx="3453762" cy="1221553"/>
              </a:xfrm>
              <a:prstGeom prst="rect">
                <a:avLst/>
              </a:prstGeom>
              <a:blipFill>
                <a:blip r:embed="rId6"/>
                <a:stretch>
                  <a:fillRect l="-6890" b="-9000"/>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497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61638BF4-AA9B-4322-9F7B-44F31549472B}"/>
              </a:ext>
            </a:extLst>
          </p:cNvPr>
          <p:cNvSpPr/>
          <p:nvPr/>
        </p:nvSpPr>
        <p:spPr>
          <a:xfrm>
            <a:off x="6724880" y="5128015"/>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324390" y="1679280"/>
              <a:ext cx="9565118" cy="1550025"/>
            </a:xfrm>
            <a:prstGeom prst="rect">
              <a:avLst/>
            </a:prstGeom>
            <a:ln w="28575">
              <a:noFill/>
            </a:ln>
          </p:spPr>
          <p:txBody>
            <a:bodyPr wrap="square">
              <a:spAutoFit/>
            </a:bodyPr>
            <a:lstStyle/>
            <a:p>
              <a:pPr algn="ctr"/>
              <a:r>
                <a:rPr lang="vi-VN" sz="3600" b="1">
                  <a:latin typeface="+mj-lt"/>
                </a:rPr>
                <a:t>Cho hai tam giác đều ABC và DEF. Biết rằng cạnh của tam giác ABC gấp ba lần cạnh của tam giác DEF. Tỉ số diện tích giữa hai tam giác là:</a:t>
              </a:r>
              <a:endParaRPr lang="fr-FR" sz="36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072489" y="5152599"/>
                <a:ext cx="4047321"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𝟖𝟏</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72489" y="5152599"/>
                <a:ext cx="4047321" cy="1037400"/>
              </a:xfrm>
              <a:prstGeom prst="rect">
                <a:avLst/>
              </a:prstGeom>
              <a:blipFill>
                <a:blip r:embed="rId3"/>
                <a:stretch>
                  <a:fillRect l="-5873"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688757"/>
                <a:ext cx="2276006"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𝟗</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688757"/>
                <a:ext cx="2276006" cy="1037400"/>
              </a:xfrm>
              <a:prstGeom prst="rect">
                <a:avLst/>
              </a:prstGeom>
              <a:blipFill>
                <a:blip r:embed="rId4"/>
                <a:stretch>
                  <a:fillRect l="-10428"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47092" y="3688755"/>
                <a:ext cx="4851400"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𝟑</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47092" y="3688755"/>
                <a:ext cx="4851400" cy="1037400"/>
              </a:xfrm>
              <a:prstGeom prst="rect">
                <a:avLst/>
              </a:prstGeom>
              <a:blipFill>
                <a:blip r:embed="rId5"/>
                <a:stretch>
                  <a:fillRect l="-4899"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2104829" y="5179334"/>
                <a:ext cx="3453762"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𝟐𝟕</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04829" y="5179334"/>
                <a:ext cx="3453762" cy="1037400"/>
              </a:xfrm>
              <a:prstGeom prst="rect">
                <a:avLst/>
              </a:prstGeom>
              <a:blipFill>
                <a:blip r:embed="rId6"/>
                <a:stretch>
                  <a:fillRect l="-6878" b="-12353"/>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698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C245BB4C-1940-4430-A69D-83B8DBF91F3D}"/>
              </a:ext>
            </a:extLst>
          </p:cNvPr>
          <p:cNvSpPr/>
          <p:nvPr/>
        </p:nvSpPr>
        <p:spPr>
          <a:xfrm>
            <a:off x="6724880" y="5128015"/>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12437" y="1679280"/>
              <a:ext cx="9565118" cy="1550025"/>
            </a:xfrm>
            <a:prstGeom prst="rect">
              <a:avLst/>
            </a:prstGeom>
            <a:ln w="28575">
              <a:noFill/>
            </a:ln>
          </p:spPr>
          <p:txBody>
            <a:bodyPr wrap="square">
              <a:spAutoFit/>
            </a:bodyPr>
            <a:lstStyle/>
            <a:p>
              <a:r>
                <a:rPr lang="vi-VN" sz="3600" b="1">
                  <a:latin typeface="+mj-lt"/>
                </a:rPr>
                <a:t>Hình vuông ABCD có cạnh là a. Hình vuông EFGH được tạo từ hình vuông ABCD bằng cách tăng cạnh lên gấp đôi. Tỉ số diện tích giữa hai hình vuông là: </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072489" y="5152599"/>
                <a:ext cx="4047321" cy="103566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𝟏</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72489" y="5152599"/>
                <a:ext cx="4047321" cy="1035668"/>
              </a:xfrm>
              <a:prstGeom prst="rect">
                <a:avLst/>
              </a:prstGeom>
              <a:blipFill>
                <a:blip r:embed="rId3"/>
                <a:stretch>
                  <a:fillRect l="-5873"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688757"/>
                <a:ext cx="2276006"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𝟐</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688757"/>
                <a:ext cx="2276006" cy="1037400"/>
              </a:xfrm>
              <a:prstGeom prst="rect">
                <a:avLst/>
              </a:prstGeom>
              <a:blipFill>
                <a:blip r:embed="rId4"/>
                <a:stretch>
                  <a:fillRect l="-10428"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47092" y="3688755"/>
                <a:ext cx="4851400"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𝟒</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47092" y="3688755"/>
                <a:ext cx="4851400" cy="1037400"/>
              </a:xfrm>
              <a:prstGeom prst="rect">
                <a:avLst/>
              </a:prstGeom>
              <a:blipFill>
                <a:blip r:embed="rId5"/>
                <a:stretch>
                  <a:fillRect l="-4899"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2104829" y="5179334"/>
                <a:ext cx="3453762"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𝟐</m:t>
                        </m:r>
                      </m:num>
                      <m:den>
                        <m:r>
                          <a:rPr lang="vi-VN" sz="4267" b="1" i="1" smtClean="0">
                            <a:latin typeface="Cambria Math" panose="02040503050406030204" pitchFamily="18" charset="0"/>
                            <a:cs typeface="Times New Roman" panose="02020603050405020304" pitchFamily="18" charset="0"/>
                          </a:rPr>
                          <m:t>𝟏</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04829" y="5179334"/>
                <a:ext cx="3453762" cy="1037400"/>
              </a:xfrm>
              <a:prstGeom prst="rect">
                <a:avLst/>
              </a:prstGeom>
              <a:blipFill>
                <a:blip r:embed="rId6"/>
                <a:stretch>
                  <a:fillRect l="-6878" b="-12353"/>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220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60EE4BFA-759D-4C11-903F-CB24878374F6}"/>
              </a:ext>
            </a:extLst>
          </p:cNvPr>
          <p:cNvSpPr/>
          <p:nvPr/>
        </p:nvSpPr>
        <p:spPr>
          <a:xfrm>
            <a:off x="550041" y="5167302"/>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12437" y="1679280"/>
              <a:ext cx="9565118" cy="1550025"/>
            </a:xfrm>
            <a:prstGeom prst="rect">
              <a:avLst/>
            </a:prstGeom>
            <a:ln w="28575">
              <a:noFill/>
            </a:ln>
          </p:spPr>
          <p:txBody>
            <a:bodyPr wrap="square">
              <a:spAutoFit/>
            </a:bodyPr>
            <a:lstStyle/>
            <a:p>
              <a:pPr algn="ctr"/>
              <a:r>
                <a:rPr lang="vi-VN" sz="3600" b="1">
                  <a:latin typeface="+mj-lt"/>
                </a:rPr>
                <a:t>Hai tam giác ABC và PQR là hình đồng dạng. </a:t>
              </a:r>
            </a:p>
            <a:p>
              <a:pPr algn="ctr"/>
              <a:r>
                <a:rPr lang="vi-VN" sz="3600" b="1">
                  <a:latin typeface="+mj-lt"/>
                </a:rPr>
                <a:t>Biết rằng AB = 3cm, AC = 5cm và PQ = 6cm. </a:t>
              </a:r>
            </a:p>
            <a:p>
              <a:pPr algn="ctr"/>
              <a:r>
                <a:rPr lang="vi-VN" sz="3600" b="1">
                  <a:latin typeface="+mj-lt"/>
                </a:rPr>
                <a:t>Độ dài cạnh PR là:</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072489" y="5369166"/>
            <a:ext cx="4047321"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25cm</a:t>
            </a:r>
          </a:p>
        </p:txBody>
      </p:sp>
      <p:sp>
        <p:nvSpPr>
          <p:cNvPr id="22" name="TextBox 21">
            <a:extLst>
              <a:ext uri="{FF2B5EF4-FFF2-40B4-BE49-F238E27FC236}">
                <a16:creationId xmlns:a16="http://schemas.microsoft.com/office/drawing/2014/main" id="{1DAD903F-715D-4052-9798-8D642C4ECCE0}"/>
              </a:ext>
            </a:extLst>
          </p:cNvPr>
          <p:cNvSpPr txBox="1"/>
          <p:nvPr/>
        </p:nvSpPr>
        <p:spPr>
          <a:xfrm>
            <a:off x="2055368" y="3905324"/>
            <a:ext cx="2276006"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2cm</a:t>
            </a:r>
          </a:p>
        </p:txBody>
      </p:sp>
      <p:sp>
        <p:nvSpPr>
          <p:cNvPr id="23" name="TextBox 22">
            <a:extLst>
              <a:ext uri="{FF2B5EF4-FFF2-40B4-BE49-F238E27FC236}">
                <a16:creationId xmlns:a16="http://schemas.microsoft.com/office/drawing/2014/main" id="{90737144-71AA-4A7A-9CEB-0931DC299BE4}"/>
              </a:ext>
            </a:extLst>
          </p:cNvPr>
          <p:cNvSpPr txBox="1"/>
          <p:nvPr/>
        </p:nvSpPr>
        <p:spPr>
          <a:xfrm>
            <a:off x="8047092" y="3905322"/>
            <a:ext cx="4851400"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4cm</a:t>
            </a:r>
          </a:p>
        </p:txBody>
      </p:sp>
      <p:sp>
        <p:nvSpPr>
          <p:cNvPr id="24" name="TextBox 23">
            <a:extLst>
              <a:ext uri="{FF2B5EF4-FFF2-40B4-BE49-F238E27FC236}">
                <a16:creationId xmlns:a16="http://schemas.microsoft.com/office/drawing/2014/main" id="{3E98559C-4824-4274-B27E-BF09DC47BA22}"/>
              </a:ext>
            </a:extLst>
          </p:cNvPr>
          <p:cNvSpPr txBox="1"/>
          <p:nvPr/>
        </p:nvSpPr>
        <p:spPr>
          <a:xfrm>
            <a:off x="2104829" y="5395901"/>
            <a:ext cx="3453762"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10cm</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256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F54ECFAF-26DB-4C24-8831-DD5E2E04F737}"/>
              </a:ext>
            </a:extLst>
          </p:cNvPr>
          <p:cNvSpPr/>
          <p:nvPr/>
        </p:nvSpPr>
        <p:spPr>
          <a:xfrm>
            <a:off x="494505" y="3679084"/>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174740"/>
            <a:chOff x="900309" y="1515979"/>
            <a:chExt cx="10407425" cy="1921479"/>
          </a:xfrm>
        </p:grpSpPr>
        <p:sp>
          <p:nvSpPr>
            <p:cNvPr id="4" name="Rectangle 3">
              <a:extLst>
                <a:ext uri="{FF2B5EF4-FFF2-40B4-BE49-F238E27FC236}">
                  <a16:creationId xmlns:a16="http://schemas.microsoft.com/office/drawing/2014/main" id="{8BBC9C81-5FE9-4F1D-8312-4F1C7F4DA379}"/>
                </a:ext>
              </a:extLst>
            </p:cNvPr>
            <p:cNvSpPr/>
            <p:nvPr/>
          </p:nvSpPr>
          <p:spPr>
            <a:xfrm>
              <a:off x="1412437" y="1615498"/>
              <a:ext cx="9565118" cy="1821960"/>
            </a:xfrm>
            <a:prstGeom prst="rect">
              <a:avLst/>
            </a:prstGeom>
            <a:ln w="28575">
              <a:noFill/>
            </a:ln>
          </p:spPr>
          <p:txBody>
            <a:bodyPr wrap="square">
              <a:spAutoFit/>
            </a:bodyPr>
            <a:lstStyle/>
            <a:p>
              <a:pPr algn="ctr"/>
              <a:r>
                <a:rPr lang="vi-VN" sz="3200" b="1">
                  <a:latin typeface="+mj-lt"/>
                </a:rPr>
                <a:t>Đường tròn O</a:t>
              </a:r>
              <a:r>
                <a:rPr lang="vi-VN" sz="3200" b="1" baseline="-25000">
                  <a:latin typeface="+mj-lt"/>
                </a:rPr>
                <a:t>1</a:t>
              </a:r>
              <a:r>
                <a:rPr lang="vi-VN" sz="3200" b="1">
                  <a:latin typeface="+mj-lt"/>
                </a:rPr>
                <a:t> có bán kính là r</a:t>
              </a:r>
              <a:r>
                <a:rPr lang="vi-VN" sz="3200" b="1" baseline="-25000">
                  <a:latin typeface="+mj-lt"/>
                </a:rPr>
                <a:t>1</a:t>
              </a:r>
              <a:r>
                <a:rPr lang="vi-VN" sz="3200" b="1">
                  <a:latin typeface="+mj-lt"/>
                </a:rPr>
                <a:t> và đường tròn O</a:t>
              </a:r>
              <a:r>
                <a:rPr lang="vi-VN" sz="3200" b="1" baseline="-25000">
                  <a:latin typeface="+mj-lt"/>
                </a:rPr>
                <a:t>2</a:t>
              </a:r>
              <a:r>
                <a:rPr lang="vi-VN" sz="3200" b="1">
                  <a:latin typeface="+mj-lt"/>
                </a:rPr>
                <a:t> có bán kính là r</a:t>
              </a:r>
              <a:r>
                <a:rPr lang="vi-VN" sz="3200" b="1" baseline="-25000">
                  <a:latin typeface="+mj-lt"/>
                </a:rPr>
                <a:t>2</a:t>
              </a:r>
              <a:r>
                <a:rPr lang="vi-VN" sz="3200" b="1">
                  <a:latin typeface="+mj-lt"/>
                </a:rPr>
                <a:t>. Biết rằng diện tích của đường tròn O</a:t>
              </a:r>
              <a:r>
                <a:rPr lang="vi-VN" sz="3200" b="1" baseline="-25000">
                  <a:latin typeface="+mj-lt"/>
                </a:rPr>
                <a:t>2</a:t>
              </a:r>
              <a:r>
                <a:rPr lang="vi-VN" sz="3200" b="1">
                  <a:latin typeface="+mj-lt"/>
                </a:rPr>
                <a:t> gấp ba lần diện tích của đường tròn O</a:t>
              </a:r>
              <a:r>
                <a:rPr lang="vi-VN" sz="3200" b="1" baseline="-25000">
                  <a:latin typeface="+mj-lt"/>
                </a:rPr>
                <a:t>1</a:t>
              </a:r>
              <a:r>
                <a:rPr lang="vi-VN" sz="3200" b="1">
                  <a:latin typeface="+mj-lt"/>
                </a:rPr>
                <a:t>. </a:t>
              </a:r>
            </a:p>
            <a:p>
              <a:pPr algn="ctr"/>
              <a:r>
                <a:rPr lang="vi-VN" sz="3200" b="1">
                  <a:latin typeface="+mj-lt"/>
                </a:rPr>
                <a:t>Tỉ số bán kính giữa hai đường tròn là:</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072489" y="5369166"/>
            <a:ext cx="4047321"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1/3</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905324"/>
                <a:ext cx="2276006" cy="84112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rad>
                      <m:radPr>
                        <m:degHide m:val="on"/>
                        <m:ctrlPr>
                          <a:rPr lang="vi-VN" sz="4267" b="1" i="1" smtClean="0">
                            <a:latin typeface="Cambria Math" panose="02040503050406030204" pitchFamily="18" charset="0"/>
                            <a:cs typeface="Times New Roman" panose="02020603050405020304" pitchFamily="18" charset="0"/>
                          </a:rPr>
                        </m:ctrlPr>
                      </m:radPr>
                      <m:deg/>
                      <m:e>
                        <m:r>
                          <a:rPr lang="vi-VN" sz="4267" b="1" i="1" smtClean="0">
                            <a:latin typeface="Cambria Math" panose="02040503050406030204" pitchFamily="18" charset="0"/>
                            <a:cs typeface="Times New Roman" panose="02020603050405020304" pitchFamily="18" charset="0"/>
                          </a:rPr>
                          <m:t>𝟑</m:t>
                        </m:r>
                      </m:e>
                    </m:rad>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905324"/>
                <a:ext cx="2276006" cy="841128"/>
              </a:xfrm>
              <a:prstGeom prst="rect">
                <a:avLst/>
              </a:prstGeom>
              <a:blipFill>
                <a:blip r:embed="rId3"/>
                <a:stretch>
                  <a:fillRect l="-10428" t="-7246" b="-2898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47092" y="3905322"/>
                <a:ext cx="4851400" cy="84112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1/</a:t>
                </a:r>
                <a14:m>
                  <m:oMath xmlns:m="http://schemas.openxmlformats.org/officeDocument/2006/math">
                    <m:rad>
                      <m:radPr>
                        <m:degHide m:val="on"/>
                        <m:ctrlPr>
                          <a:rPr lang="vi-VN" sz="4267" b="1" i="1" smtClean="0">
                            <a:latin typeface="Cambria Math" panose="02040503050406030204" pitchFamily="18" charset="0"/>
                            <a:cs typeface="Times New Roman" panose="02020603050405020304" pitchFamily="18" charset="0"/>
                          </a:rPr>
                        </m:ctrlPr>
                      </m:radPr>
                      <m:deg/>
                      <m:e>
                        <m:r>
                          <a:rPr lang="vi-VN" sz="4267" b="1" i="1" smtClean="0">
                            <a:latin typeface="Cambria Math" panose="02040503050406030204" pitchFamily="18" charset="0"/>
                            <a:cs typeface="Times New Roman" panose="02020603050405020304" pitchFamily="18" charset="0"/>
                          </a:rPr>
                          <m:t>𝟑</m:t>
                        </m:r>
                      </m:e>
                    </m:rad>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47092" y="3905322"/>
                <a:ext cx="4851400" cy="841128"/>
              </a:xfrm>
              <a:prstGeom prst="rect">
                <a:avLst/>
              </a:prstGeom>
              <a:blipFill>
                <a:blip r:embed="rId4"/>
                <a:stretch>
                  <a:fillRect l="-4899" t="-7246" b="-28986"/>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3E98559C-4824-4274-B27E-BF09DC47BA22}"/>
              </a:ext>
            </a:extLst>
          </p:cNvPr>
          <p:cNvSpPr txBox="1"/>
          <p:nvPr/>
        </p:nvSpPr>
        <p:spPr>
          <a:xfrm>
            <a:off x="2104829" y="5395901"/>
            <a:ext cx="3453762"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3</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91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CC7D283C-C5F4-43AA-B4B5-9690C36408CF}"/>
              </a:ext>
            </a:extLst>
          </p:cNvPr>
          <p:cNvSpPr/>
          <p:nvPr/>
        </p:nvSpPr>
        <p:spPr>
          <a:xfrm>
            <a:off x="550041" y="5167302"/>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6"/>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12437" y="1615498"/>
              <a:ext cx="9565118" cy="1550025"/>
            </a:xfrm>
            <a:prstGeom prst="rect">
              <a:avLst/>
            </a:prstGeom>
            <a:ln w="28575">
              <a:noFill/>
            </a:ln>
          </p:spPr>
          <p:txBody>
            <a:bodyPr wrap="square">
              <a:spAutoFit/>
            </a:bodyPr>
            <a:lstStyle/>
            <a:p>
              <a:pPr algn="ctr"/>
              <a:r>
                <a:rPr lang="vi-VN" sz="3600" b="1">
                  <a:latin typeface="+mj-lt"/>
                </a:rPr>
                <a:t>Hai tam giác ABC và PQR là hình đồng dạng. </a:t>
              </a:r>
            </a:p>
            <a:p>
              <a:pPr algn="ctr"/>
              <a:r>
                <a:rPr lang="vi-VN" sz="3600" b="1">
                  <a:latin typeface="+mj-lt"/>
                </a:rPr>
                <a:t>Biết rằng tỉ số diện tích giữa hai tam giác này là 4/9. </a:t>
              </a:r>
            </a:p>
            <a:p>
              <a:pPr algn="ctr"/>
              <a:r>
                <a:rPr lang="vi-VN" sz="3600" b="1">
                  <a:latin typeface="+mj-lt"/>
                </a:rPr>
                <a:t>Nếu cạnh PQ = 12cm, cạnh AB là:</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072489" y="5369166"/>
            <a:ext cx="4047321"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16cm</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905324"/>
                <a:ext cx="2276006"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r>
                      <a:rPr lang="vi-VN" sz="4267" b="1" i="1" smtClean="0">
                        <a:latin typeface="Cambria Math" panose="02040503050406030204" pitchFamily="18" charset="0"/>
                        <a:cs typeface="Times New Roman" panose="02020603050405020304" pitchFamily="18" charset="0"/>
                      </a:rPr>
                      <m:t>𝟔</m:t>
                    </m:r>
                    <m:r>
                      <a:rPr lang="vi-VN" sz="4267" b="1" i="1" smtClean="0">
                        <a:latin typeface="Cambria Math" panose="02040503050406030204" pitchFamily="18" charset="0"/>
                        <a:cs typeface="Times New Roman" panose="02020603050405020304" pitchFamily="18" charset="0"/>
                      </a:rPr>
                      <m:t>𝒄𝒎</m:t>
                    </m:r>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905324"/>
                <a:ext cx="2276006" cy="748988"/>
              </a:xfrm>
              <a:prstGeom prst="rect">
                <a:avLst/>
              </a:prstGeom>
              <a:blipFill>
                <a:blip r:embed="rId3"/>
                <a:stretch>
                  <a:fillRect l="-10428" t="-16260" b="-36585"/>
                </a:stretch>
              </a:blipFill>
            </p:spPr>
            <p:txBody>
              <a:bodyPr/>
              <a:lstStyle/>
              <a:p>
                <a:r>
                  <a:rPr lang="vi-VN">
                    <a:noFill/>
                  </a:rPr>
                  <a:t> </a:t>
                </a:r>
              </a:p>
            </p:txBody>
          </p:sp>
        </mc:Fallback>
      </mc:AlternateContent>
      <p:sp>
        <p:nvSpPr>
          <p:cNvPr id="23" name="TextBox 22">
            <a:extLst>
              <a:ext uri="{FF2B5EF4-FFF2-40B4-BE49-F238E27FC236}">
                <a16:creationId xmlns:a16="http://schemas.microsoft.com/office/drawing/2014/main" id="{90737144-71AA-4A7A-9CEB-0931DC299BE4}"/>
              </a:ext>
            </a:extLst>
          </p:cNvPr>
          <p:cNvSpPr txBox="1"/>
          <p:nvPr/>
        </p:nvSpPr>
        <p:spPr>
          <a:xfrm>
            <a:off x="8047092" y="3905322"/>
            <a:ext cx="4851400"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8cm</a:t>
            </a:r>
          </a:p>
        </p:txBody>
      </p:sp>
      <p:sp>
        <p:nvSpPr>
          <p:cNvPr id="24" name="TextBox 23">
            <a:extLst>
              <a:ext uri="{FF2B5EF4-FFF2-40B4-BE49-F238E27FC236}">
                <a16:creationId xmlns:a16="http://schemas.microsoft.com/office/drawing/2014/main" id="{3E98559C-4824-4274-B27E-BF09DC47BA22}"/>
              </a:ext>
            </a:extLst>
          </p:cNvPr>
          <p:cNvSpPr txBox="1"/>
          <p:nvPr/>
        </p:nvSpPr>
        <p:spPr>
          <a:xfrm>
            <a:off x="2104829" y="5395901"/>
            <a:ext cx="3453762"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9cm</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304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2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89883A-C9A5-4273-B9D8-1885086B3BF1}"/>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89E45CB-78D9-4B16-A429-4B59C1476A63}"/>
              </a:ext>
            </a:extLst>
          </p:cNvPr>
          <p:cNvSpPr/>
          <p:nvPr/>
        </p:nvSpPr>
        <p:spPr>
          <a:xfrm>
            <a:off x="1500554" y="1422011"/>
            <a:ext cx="8962291" cy="3046988"/>
          </a:xfrm>
          <a:prstGeom prst="rect">
            <a:avLst/>
          </a:prstGeom>
        </p:spPr>
        <p:txBody>
          <a:bodyPr wrap="square">
            <a:spAutoFit/>
          </a:bodyPr>
          <a:lstStyle/>
          <a:p>
            <a:pPr marL="342900" lvl="0" indent="-342900" algn="jus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 </a:t>
            </a:r>
            <a:endParaRPr lang="vi-VN" sz="3200" b="1">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vi-VN" sz="3200" b="1">
                <a:latin typeface="Times New Roman" panose="02020603050405020304" pitchFamily="18" charset="0"/>
                <a:ea typeface="Times New Roman" panose="02020603050405020304" pitchFamily="18" charset="0"/>
                <a:cs typeface="Times New Roman" panose="02020603050405020304" pitchFamily="18" charset="0"/>
              </a:rPr>
              <a:t>Mỗi nhóm về nhà làm mô hình hoặc lấy mẫu vật về hình đồng dạng trong thực tế.</a:t>
            </a:r>
            <a:endParaRPr lang="vi-VN" sz="3200" b="1">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Chuẩn bị bài mới: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vi-VN" sz="3200" b="1">
                <a:latin typeface="Times New Roman" panose="02020603050405020304" pitchFamily="18" charset="0"/>
                <a:ea typeface="Times New Roman" panose="02020603050405020304" pitchFamily="18" charset="0"/>
                <a:cs typeface="Times New Roman" panose="02020603050405020304" pitchFamily="18" charset="0"/>
              </a:rPr>
              <a:t>      </a:t>
            </a:r>
            <a:r>
              <a:rPr lang="pt-BR" sz="3200" b="1">
                <a:latin typeface="Times New Roman" panose="02020603050405020304" pitchFamily="18" charset="0"/>
                <a:ea typeface="Times New Roman" panose="02020603050405020304" pitchFamily="18" charset="0"/>
                <a:cs typeface="Times New Roman" panose="02020603050405020304" pitchFamily="18" charset="0"/>
              </a:rPr>
              <a:t>"Bài </a:t>
            </a:r>
            <a:r>
              <a:rPr lang="vi-VN" sz="3200" b="1">
                <a:latin typeface="Times New Roman" panose="02020603050405020304" pitchFamily="18" charset="0"/>
                <a:ea typeface="Times New Roman" panose="02020603050405020304" pitchFamily="18" charset="0"/>
                <a:cs typeface="Times New Roman" panose="02020603050405020304" pitchFamily="18" charset="0"/>
              </a:rPr>
              <a:t>10</a:t>
            </a:r>
            <a:r>
              <a:rPr lang="pt-BR" sz="3200" b="1">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latin typeface="Times New Roman" panose="02020603050405020304" pitchFamily="18" charset="0"/>
                <a:ea typeface="Times New Roman" panose="02020603050405020304" pitchFamily="18" charset="0"/>
                <a:cs typeface="Times New Roman" panose="02020603050405020304" pitchFamily="18" charset="0"/>
              </a:rPr>
              <a:t>Hình đồng dạng trong thực tiễn</a:t>
            </a:r>
            <a:r>
              <a:rPr lang="pt-BR" sz="3200" b="1">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20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4" name="Rectangle 3">
            <a:extLst>
              <a:ext uri="{FF2B5EF4-FFF2-40B4-BE49-F238E27FC236}">
                <a16:creationId xmlns:a16="http://schemas.microsoft.com/office/drawing/2014/main" id="{F3AE5A34-D4FB-4BA3-B6DC-B1E399A50FD1}"/>
              </a:ext>
            </a:extLst>
          </p:cNvPr>
          <p:cNvSpPr/>
          <p:nvPr/>
        </p:nvSpPr>
        <p:spPr>
          <a:xfrm>
            <a:off x="-413657" y="629448"/>
            <a:ext cx="12605657" cy="1894878"/>
          </a:xfrm>
          <a:prstGeom prst="rect">
            <a:avLst/>
          </a:prstGeom>
        </p:spPr>
        <p:txBody>
          <a:bodyPr wrap="square">
            <a:spAutoFit/>
          </a:bodyPr>
          <a:lstStyle/>
          <a:p>
            <a:pPr marL="414868">
              <a:lnSpc>
                <a:spcPct val="107000"/>
              </a:lnSpc>
            </a:pPr>
            <a:r>
              <a:rPr lang="vi-VN" sz="3733" b="1">
                <a:solidFill>
                  <a:srgbClr val="FF0000"/>
                </a:solidFill>
                <a:latin typeface="Times New Roman" panose="02020603050405020304" pitchFamily="18" charset="0"/>
                <a:ea typeface="Calibri" panose="020F0502020204030204" pitchFamily="34" charset="0"/>
              </a:rPr>
              <a:t>Bài tập 1:</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hai tam giác ABC và A'B'C' có AB = 3cm, </a:t>
            </a:r>
          </a:p>
          <a:p>
            <a:pPr marL="414868">
              <a:lnSpc>
                <a:spcPct val="107000"/>
              </a:lnSpc>
            </a:pPr>
            <a:r>
              <a:rPr lang="vi-VN" sz="3733">
                <a:latin typeface="Times New Roman" panose="02020603050405020304" pitchFamily="18" charset="0"/>
                <a:ea typeface="Calibri" panose="020F0502020204030204" pitchFamily="34" charset="0"/>
              </a:rPr>
              <a:t>BC = 4cm, AC = 5cm. Biết rằng tam giác A'B'C' là hình đồng dạng với tam giác ABC. Tính độ dài cạnh B'C'.</a:t>
            </a:r>
          </a:p>
        </p:txBody>
      </p:sp>
      <p:sp>
        <p:nvSpPr>
          <p:cNvPr id="13" name="TextBox 12">
            <a:extLst>
              <a:ext uri="{FF2B5EF4-FFF2-40B4-BE49-F238E27FC236}">
                <a16:creationId xmlns:a16="http://schemas.microsoft.com/office/drawing/2014/main" id="{4813715A-5F25-47FA-9A11-7FB29E38DABB}"/>
              </a:ext>
            </a:extLst>
          </p:cNvPr>
          <p:cNvSpPr txBox="1"/>
          <p:nvPr/>
        </p:nvSpPr>
        <p:spPr>
          <a:xfrm>
            <a:off x="4746171" y="2481945"/>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15" name="Rectangle 14">
            <a:extLst>
              <a:ext uri="{FF2B5EF4-FFF2-40B4-BE49-F238E27FC236}">
                <a16:creationId xmlns:a16="http://schemas.microsoft.com/office/drawing/2014/main" id="{95D5AEBE-6307-47CD-A25E-0E47369E9112}"/>
              </a:ext>
            </a:extLst>
          </p:cNvPr>
          <p:cNvSpPr/>
          <p:nvPr/>
        </p:nvSpPr>
        <p:spPr>
          <a:xfrm>
            <a:off x="4" y="3202047"/>
            <a:ext cx="1172468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Áp dụng tính chất của hình đồng dạng, ta có tỉ số đồng dạng</a:t>
            </a:r>
            <a:endParaRPr lang="vi-VN" sz="3733">
              <a:solidFill>
                <a:srgbClr val="0000CC"/>
              </a:solidFill>
            </a:endParaRPr>
          </a:p>
        </p:txBody>
      </p:sp>
      <p:sp>
        <p:nvSpPr>
          <p:cNvPr id="17" name="Rectangle 16">
            <a:extLst>
              <a:ext uri="{FF2B5EF4-FFF2-40B4-BE49-F238E27FC236}">
                <a16:creationId xmlns:a16="http://schemas.microsoft.com/office/drawing/2014/main" id="{A3A77DB5-A4DE-46A0-B5ED-2732641BCBEE}"/>
              </a:ext>
            </a:extLst>
          </p:cNvPr>
          <p:cNvSpPr/>
          <p:nvPr/>
        </p:nvSpPr>
        <p:spPr>
          <a:xfrm>
            <a:off x="0" y="3876961"/>
            <a:ext cx="5799986"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AB'/AB = BC'/BC = AC'/AC</a:t>
            </a:r>
            <a:endParaRPr lang="vi-VN" sz="3733">
              <a:solidFill>
                <a:srgbClr val="0000CC"/>
              </a:solidFill>
            </a:endParaRPr>
          </a:p>
        </p:txBody>
      </p:sp>
      <p:sp>
        <p:nvSpPr>
          <p:cNvPr id="19" name="Rectangle 18">
            <a:extLst>
              <a:ext uri="{FF2B5EF4-FFF2-40B4-BE49-F238E27FC236}">
                <a16:creationId xmlns:a16="http://schemas.microsoft.com/office/drawing/2014/main" id="{0FC9F7BF-B199-4954-9C95-B924649DEBC9}"/>
              </a:ext>
            </a:extLst>
          </p:cNvPr>
          <p:cNvSpPr/>
          <p:nvPr/>
        </p:nvSpPr>
        <p:spPr>
          <a:xfrm>
            <a:off x="3" y="4530104"/>
            <a:ext cx="11147603"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Thay vào các giá trị đã cho, ta có: AB'/3 = BC'/4 = AC'/5</a:t>
            </a:r>
            <a:endParaRPr lang="vi-VN" sz="3733">
              <a:solidFill>
                <a:srgbClr val="0000CC"/>
              </a:solidFill>
            </a:endParaRPr>
          </a:p>
        </p:txBody>
      </p:sp>
      <p:sp>
        <p:nvSpPr>
          <p:cNvPr id="21" name="Rectangle 20">
            <a:extLst>
              <a:ext uri="{FF2B5EF4-FFF2-40B4-BE49-F238E27FC236}">
                <a16:creationId xmlns:a16="http://schemas.microsoft.com/office/drawing/2014/main" id="{33347F35-7CD4-455E-AD12-96EF8CA1007B}"/>
              </a:ext>
            </a:extLst>
          </p:cNvPr>
          <p:cNvSpPr/>
          <p:nvPr/>
        </p:nvSpPr>
        <p:spPr>
          <a:xfrm>
            <a:off x="1" y="5205017"/>
            <a:ext cx="1057212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Từ đó suy ra: BC' = (BC/AC) * AC' = (4/5) * 5 = 4cm</a:t>
            </a:r>
            <a:endParaRPr lang="vi-VN" sz="3733">
              <a:solidFill>
                <a:srgbClr val="0000CC"/>
              </a:solidFill>
            </a:endParaRPr>
          </a:p>
        </p:txBody>
      </p:sp>
    </p:spTree>
    <p:extLst>
      <p:ext uri="{BB962C8B-B14F-4D97-AF65-F5344CB8AC3E}">
        <p14:creationId xmlns:p14="http://schemas.microsoft.com/office/powerpoint/2010/main" val="174529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6" name="Rectangle 5">
            <a:extLst>
              <a:ext uri="{FF2B5EF4-FFF2-40B4-BE49-F238E27FC236}">
                <a16:creationId xmlns:a16="http://schemas.microsoft.com/office/drawing/2014/main" id="{11364182-A2F9-42DB-90F1-809A01887F8B}"/>
              </a:ext>
            </a:extLst>
          </p:cNvPr>
          <p:cNvSpPr/>
          <p:nvPr/>
        </p:nvSpPr>
        <p:spPr>
          <a:xfrm>
            <a:off x="0" y="759425"/>
            <a:ext cx="12039600" cy="1815690"/>
          </a:xfrm>
          <a:prstGeom prst="rect">
            <a:avLst/>
          </a:prstGeom>
        </p:spPr>
        <p:txBody>
          <a:bodyPr wrap="square">
            <a:spAutoFit/>
          </a:bodyPr>
          <a:lstStyle/>
          <a:p>
            <a:pPr algn="just"/>
            <a:r>
              <a:rPr lang="vi-VN" sz="3733" b="1">
                <a:solidFill>
                  <a:srgbClr val="FF0000"/>
                </a:solidFill>
                <a:latin typeface="Times New Roman" panose="02020603050405020304" pitchFamily="18" charset="0"/>
                <a:ea typeface="Calibri" panose="020F0502020204030204" pitchFamily="34" charset="0"/>
              </a:rPr>
              <a:t>Bài tập 2:</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hai hình chữ nhật ABCD và A'B'C'D' có đường chéo AC và A'C' cắt nhau tại điểm E. Biết rằng AB=6cm, AD = 4cm, và A'B' = 9cm. Tính độ dài AE</a:t>
            </a:r>
            <a:endParaRPr lang="vi-VN" sz="3733"/>
          </a:p>
        </p:txBody>
      </p:sp>
      <p:sp>
        <p:nvSpPr>
          <p:cNvPr id="9" name="TextBox 8">
            <a:extLst>
              <a:ext uri="{FF2B5EF4-FFF2-40B4-BE49-F238E27FC236}">
                <a16:creationId xmlns:a16="http://schemas.microsoft.com/office/drawing/2014/main" id="{FC8E456F-A46B-4332-B97F-2C3FA09B29D5}"/>
              </a:ext>
            </a:extLst>
          </p:cNvPr>
          <p:cNvSpPr txBox="1"/>
          <p:nvPr/>
        </p:nvSpPr>
        <p:spPr>
          <a:xfrm>
            <a:off x="4746171" y="2481945"/>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5" name="Rectangle 4">
            <a:extLst>
              <a:ext uri="{FF2B5EF4-FFF2-40B4-BE49-F238E27FC236}">
                <a16:creationId xmlns:a16="http://schemas.microsoft.com/office/drawing/2014/main" id="{F0884924-5441-4E79-9556-CCAFFBE6BD6D}"/>
              </a:ext>
            </a:extLst>
          </p:cNvPr>
          <p:cNvSpPr/>
          <p:nvPr/>
        </p:nvSpPr>
        <p:spPr>
          <a:xfrm>
            <a:off x="269228" y="3136731"/>
            <a:ext cx="11497058"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Vì hai hình chữ nhật ABCD và A'B'C'D' là hình đồng dạng</a:t>
            </a:r>
            <a:endParaRPr lang="vi-VN" sz="3733">
              <a:solidFill>
                <a:srgbClr val="0000CC"/>
              </a:solidFill>
            </a:endParaRPr>
          </a:p>
        </p:txBody>
      </p:sp>
      <p:sp>
        <p:nvSpPr>
          <p:cNvPr id="11" name="Rectangle 10">
            <a:extLst>
              <a:ext uri="{FF2B5EF4-FFF2-40B4-BE49-F238E27FC236}">
                <a16:creationId xmlns:a16="http://schemas.microsoft.com/office/drawing/2014/main" id="{20D1A940-E353-4959-BA0B-8632D92A6813}"/>
              </a:ext>
            </a:extLst>
          </p:cNvPr>
          <p:cNvSpPr/>
          <p:nvPr/>
        </p:nvSpPr>
        <p:spPr>
          <a:xfrm>
            <a:off x="217721" y="3724559"/>
            <a:ext cx="8888972"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nên ta có tỉ số đồng dạng: AB'/AB = AD'/AD</a:t>
            </a:r>
            <a:endParaRPr lang="vi-VN" sz="3733">
              <a:solidFill>
                <a:srgbClr val="0000CC"/>
              </a:solidFill>
            </a:endParaRPr>
          </a:p>
        </p:txBody>
      </p:sp>
      <p:sp>
        <p:nvSpPr>
          <p:cNvPr id="14" name="Rectangle 13">
            <a:extLst>
              <a:ext uri="{FF2B5EF4-FFF2-40B4-BE49-F238E27FC236}">
                <a16:creationId xmlns:a16="http://schemas.microsoft.com/office/drawing/2014/main" id="{9118F24C-FCCA-4F7A-AEEC-F93B08659F86}"/>
              </a:ext>
            </a:extLst>
          </p:cNvPr>
          <p:cNvSpPr/>
          <p:nvPr/>
        </p:nvSpPr>
        <p:spPr>
          <a:xfrm>
            <a:off x="225099" y="4312388"/>
            <a:ext cx="8808822"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Thay vào giá trị đã cho, ta có: AB'/6 = AD'/4</a:t>
            </a:r>
            <a:endParaRPr lang="vi-VN" sz="3733">
              <a:solidFill>
                <a:srgbClr val="0000CC"/>
              </a:solidFill>
            </a:endParaRPr>
          </a:p>
        </p:txBody>
      </p:sp>
      <p:sp>
        <p:nvSpPr>
          <p:cNvPr id="16" name="Rectangle 15">
            <a:extLst>
              <a:ext uri="{FF2B5EF4-FFF2-40B4-BE49-F238E27FC236}">
                <a16:creationId xmlns:a16="http://schemas.microsoft.com/office/drawing/2014/main" id="{B2E2831F-A654-4F03-AB47-6E74035C6F7E}"/>
              </a:ext>
            </a:extLst>
          </p:cNvPr>
          <p:cNvSpPr/>
          <p:nvPr/>
        </p:nvSpPr>
        <p:spPr>
          <a:xfrm>
            <a:off x="235993" y="4878441"/>
            <a:ext cx="10681129"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Từ đó suy ra: AD' = (AD/AB) * AB' = (4/6) * 9 = 6cm</a:t>
            </a:r>
            <a:endParaRPr lang="vi-VN" sz="3733">
              <a:solidFill>
                <a:srgbClr val="0000CC"/>
              </a:solidFill>
            </a:endParaRPr>
          </a:p>
        </p:txBody>
      </p:sp>
      <p:sp>
        <p:nvSpPr>
          <p:cNvPr id="18" name="Rectangle 17">
            <a:extLst>
              <a:ext uri="{FF2B5EF4-FFF2-40B4-BE49-F238E27FC236}">
                <a16:creationId xmlns:a16="http://schemas.microsoft.com/office/drawing/2014/main" id="{60CB359A-4ADA-4DDC-A426-8906A7004CE4}"/>
              </a:ext>
            </a:extLst>
          </p:cNvPr>
          <p:cNvSpPr/>
          <p:nvPr/>
        </p:nvSpPr>
        <p:spPr>
          <a:xfrm>
            <a:off x="239642" y="5444501"/>
            <a:ext cx="9350637"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Do AE là đường chéo của hình chữ nhật ABCD</a:t>
            </a:r>
            <a:endParaRPr lang="vi-VN" sz="3733">
              <a:solidFill>
                <a:srgbClr val="0000CC"/>
              </a:solidFill>
            </a:endParaRP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A3726451-D228-4851-B73A-8467AB83C9BE}"/>
                  </a:ext>
                </a:extLst>
              </p:cNvPr>
              <p:cNvSpPr/>
              <p:nvPr/>
            </p:nvSpPr>
            <p:spPr>
              <a:xfrm>
                <a:off x="195947" y="5986197"/>
                <a:ext cx="12823372" cy="737189"/>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nên ta có: AE = AC = </a:t>
                </a:r>
                <a14:m>
                  <m:oMath xmlns:m="http://schemas.openxmlformats.org/officeDocument/2006/math">
                    <m:rad>
                      <m:radPr>
                        <m:degHide m:val="on"/>
                        <m:ctrlPr>
                          <a:rPr lang="vi-VN" sz="3733" i="1">
                            <a:solidFill>
                              <a:srgbClr val="0000CC"/>
                            </a:solidFill>
                            <a:latin typeface="Cambria Math" panose="02040503050406030204" pitchFamily="18" charset="0"/>
                          </a:rPr>
                        </m:ctrlPr>
                      </m:radPr>
                      <m:deg/>
                      <m:e>
                        <m:sSup>
                          <m:sSupPr>
                            <m:ctrlPr>
                              <a:rPr lang="vi-VN" sz="3733" i="1">
                                <a:solidFill>
                                  <a:srgbClr val="0000CC"/>
                                </a:solidFill>
                                <a:latin typeface="Cambria Math" panose="02040503050406030204" pitchFamily="18" charset="0"/>
                              </a:rPr>
                            </m:ctrlPr>
                          </m:sSupPr>
                          <m:e>
                            <m:r>
                              <a:rPr lang="vi-VN" sz="3733" i="1">
                                <a:solidFill>
                                  <a:srgbClr val="0000CC"/>
                                </a:solidFill>
                                <a:latin typeface="Cambria Math" panose="02040503050406030204" pitchFamily="18" charset="0"/>
                              </a:rPr>
                              <m:t>𝐴𝐵</m:t>
                            </m:r>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r>
                              <a:rPr lang="vi-VN" sz="3733" i="1">
                                <a:solidFill>
                                  <a:srgbClr val="0000CC"/>
                                </a:solidFill>
                                <a:latin typeface="Cambria Math" panose="02040503050406030204" pitchFamily="18" charset="0"/>
                              </a:rPr>
                              <m:t>𝐵𝐶</m:t>
                            </m:r>
                          </m:e>
                          <m:sup>
                            <m:r>
                              <a:rPr lang="vi-VN" sz="3733" i="1">
                                <a:solidFill>
                                  <a:srgbClr val="0000CC"/>
                                </a:solidFill>
                                <a:latin typeface="Cambria Math" panose="02040503050406030204" pitchFamily="18" charset="0"/>
                              </a:rPr>
                              <m:t>2</m:t>
                            </m:r>
                          </m:sup>
                        </m:sSup>
                      </m:e>
                    </m:rad>
                  </m:oMath>
                </a14:m>
                <a:r>
                  <a:rPr lang="vi-VN" sz="3733">
                    <a:solidFill>
                      <a:srgbClr val="0000CC"/>
                    </a:solidFill>
                    <a:latin typeface="Times New Roman" panose="02020603050405020304" pitchFamily="18" charset="0"/>
                    <a:ea typeface="Calibri" panose="020F0502020204030204" pitchFamily="34" charset="0"/>
                  </a:rPr>
                  <a:t> =</a:t>
                </a:r>
                <a:r>
                  <a:rPr lang="vi-VN" sz="3733">
                    <a:solidFill>
                      <a:srgbClr val="0000CC"/>
                    </a:solidFill>
                  </a:rPr>
                  <a:t> </a:t>
                </a:r>
                <a14:m>
                  <m:oMath xmlns:m="http://schemas.openxmlformats.org/officeDocument/2006/math">
                    <m:rad>
                      <m:radPr>
                        <m:degHide m:val="on"/>
                        <m:ctrlPr>
                          <a:rPr lang="vi-VN" sz="3733" i="1">
                            <a:solidFill>
                              <a:srgbClr val="0000CC"/>
                            </a:solidFill>
                            <a:latin typeface="Cambria Math" panose="02040503050406030204" pitchFamily="18" charset="0"/>
                          </a:rPr>
                        </m:ctrlPr>
                      </m:radPr>
                      <m:deg/>
                      <m:e>
                        <m:sSup>
                          <m:sSupPr>
                            <m:ctrlPr>
                              <a:rPr lang="vi-VN" sz="3733" i="1">
                                <a:solidFill>
                                  <a:srgbClr val="0000CC"/>
                                </a:solidFill>
                                <a:latin typeface="Cambria Math" panose="02040503050406030204" pitchFamily="18" charset="0"/>
                              </a:rPr>
                            </m:ctrlPr>
                          </m:sSupPr>
                          <m:e>
                            <m:r>
                              <a:rPr lang="vi-VN" sz="3733" i="1">
                                <a:solidFill>
                                  <a:srgbClr val="0000CC"/>
                                </a:solidFill>
                                <a:latin typeface="Cambria Math" panose="02040503050406030204" pitchFamily="18" charset="0"/>
                              </a:rPr>
                              <m:t>6</m:t>
                            </m:r>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r>
                              <a:rPr lang="vi-VN" sz="3733" i="1">
                                <a:solidFill>
                                  <a:srgbClr val="0000CC"/>
                                </a:solidFill>
                                <a:latin typeface="Cambria Math" panose="02040503050406030204" pitchFamily="18" charset="0"/>
                              </a:rPr>
                              <m:t>4</m:t>
                            </m:r>
                          </m:e>
                          <m:sup>
                            <m:r>
                              <a:rPr lang="vi-VN" sz="3733" i="1">
                                <a:solidFill>
                                  <a:srgbClr val="0000CC"/>
                                </a:solidFill>
                                <a:latin typeface="Cambria Math" panose="02040503050406030204" pitchFamily="18" charset="0"/>
                              </a:rPr>
                              <m:t>2</m:t>
                            </m:r>
                          </m:sup>
                        </m:sSup>
                      </m:e>
                    </m:rad>
                  </m:oMath>
                </a14:m>
                <a:r>
                  <a:rPr lang="vi-VN" sz="3733">
                    <a:solidFill>
                      <a:srgbClr val="0000CC"/>
                    </a:solidFill>
                    <a:latin typeface="Times New Roman" panose="02020603050405020304" pitchFamily="18" charset="0"/>
                    <a:ea typeface="Calibri" panose="020F0502020204030204" pitchFamily="34" charset="0"/>
                  </a:rPr>
                  <a:t> = </a:t>
                </a:r>
                <a14:m>
                  <m:oMath xmlns:m="http://schemas.openxmlformats.org/officeDocument/2006/math">
                    <m:rad>
                      <m:radPr>
                        <m:degHide m:val="on"/>
                        <m:ctrlPr>
                          <a:rPr lang="vi-VN" sz="3733" i="1">
                            <a:solidFill>
                              <a:srgbClr val="0000CC"/>
                            </a:solidFill>
                            <a:latin typeface="Cambria Math" panose="02040503050406030204" pitchFamily="18" charset="0"/>
                          </a:rPr>
                        </m:ctrlPr>
                      </m:radPr>
                      <m:deg/>
                      <m:e>
                        <m:r>
                          <a:rPr lang="vi-VN" sz="3733" i="1">
                            <a:solidFill>
                              <a:srgbClr val="0000CC"/>
                            </a:solidFill>
                            <a:latin typeface="Cambria Math" panose="02040503050406030204" pitchFamily="18" charset="0"/>
                          </a:rPr>
                          <m:t>52</m:t>
                        </m:r>
                      </m:e>
                    </m:rad>
                  </m:oMath>
                </a14:m>
                <a:r>
                  <a:rPr lang="vi-VN" sz="3733">
                    <a:solidFill>
                      <a:srgbClr val="0000CC"/>
                    </a:solidFill>
                    <a:latin typeface="Times New Roman" panose="02020603050405020304" pitchFamily="18" charset="0"/>
                    <a:ea typeface="Calibri" panose="020F0502020204030204" pitchFamily="34" charset="0"/>
                  </a:rPr>
                  <a:t> cm</a:t>
                </a:r>
                <a:endParaRPr lang="vi-VN" sz="3733">
                  <a:solidFill>
                    <a:srgbClr val="0000CC"/>
                  </a:solidFill>
                </a:endParaRPr>
              </a:p>
            </p:txBody>
          </p:sp>
        </mc:Choice>
        <mc:Fallback xmlns="">
          <p:sp>
            <p:nvSpPr>
              <p:cNvPr id="20" name="Rectangle 19">
                <a:extLst>
                  <a:ext uri="{FF2B5EF4-FFF2-40B4-BE49-F238E27FC236}">
                    <a16:creationId xmlns:a16="http://schemas.microsoft.com/office/drawing/2014/main" id="{A3726451-D228-4851-B73A-8467AB83C9BE}"/>
                  </a:ext>
                </a:extLst>
              </p:cNvPr>
              <p:cNvSpPr>
                <a:spLocks noRot="1" noChangeAspect="1" noMove="1" noResize="1" noEditPoints="1" noAdjustHandles="1" noChangeArrowheads="1" noChangeShapeType="1" noTextEdit="1"/>
              </p:cNvSpPr>
              <p:nvPr/>
            </p:nvSpPr>
            <p:spPr>
              <a:xfrm>
                <a:off x="195947" y="5986197"/>
                <a:ext cx="12823372" cy="737189"/>
              </a:xfrm>
              <a:prstGeom prst="rect">
                <a:avLst/>
              </a:prstGeom>
              <a:blipFill>
                <a:blip r:embed="rId3"/>
                <a:stretch>
                  <a:fillRect l="-1521" t="-4959" b="-32231"/>
                </a:stretch>
              </a:blipFill>
            </p:spPr>
            <p:txBody>
              <a:bodyPr/>
              <a:lstStyle/>
              <a:p>
                <a:r>
                  <a:rPr lang="vi-VN">
                    <a:noFill/>
                  </a:rPr>
                  <a:t> </a:t>
                </a:r>
              </a:p>
            </p:txBody>
          </p:sp>
        </mc:Fallback>
      </mc:AlternateContent>
    </p:spTree>
    <p:extLst>
      <p:ext uri="{BB962C8B-B14F-4D97-AF65-F5344CB8AC3E}">
        <p14:creationId xmlns:p14="http://schemas.microsoft.com/office/powerpoint/2010/main" val="15839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1" grpId="0"/>
      <p:bldP spid="14" grpId="0"/>
      <p:bldP spid="16"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8" name="Rectangle 7">
            <a:extLst>
              <a:ext uri="{FF2B5EF4-FFF2-40B4-BE49-F238E27FC236}">
                <a16:creationId xmlns:a16="http://schemas.microsoft.com/office/drawing/2014/main" id="{7BBEC60E-5182-43D3-8690-6223903A8BF2}"/>
              </a:ext>
            </a:extLst>
          </p:cNvPr>
          <p:cNvSpPr/>
          <p:nvPr/>
        </p:nvSpPr>
        <p:spPr>
          <a:xfrm>
            <a:off x="-152401" y="651223"/>
            <a:ext cx="12649200" cy="1894878"/>
          </a:xfrm>
          <a:prstGeom prst="rect">
            <a:avLst/>
          </a:prstGeom>
        </p:spPr>
        <p:txBody>
          <a:bodyPr wrap="square">
            <a:spAutoFit/>
          </a:bodyPr>
          <a:lstStyle/>
          <a:p>
            <a:pPr marL="414868">
              <a:lnSpc>
                <a:spcPct val="107000"/>
              </a:lnSpc>
            </a:pPr>
            <a:r>
              <a:rPr lang="vi-VN" sz="3733" b="1">
                <a:solidFill>
                  <a:srgbClr val="FF0000"/>
                </a:solidFill>
                <a:latin typeface="Times New Roman" panose="02020603050405020304" pitchFamily="18" charset="0"/>
                <a:ea typeface="Calibri" panose="020F0502020204030204" pitchFamily="34" charset="0"/>
              </a:rPr>
              <a:t>Bài tập 3:</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a:t>
            </a:r>
            <a:r>
              <a:rPr lang="vi-VN" sz="3733">
                <a:latin typeface="Times New Roman" panose="02020603050405020304" pitchFamily="18" charset="0"/>
                <a:ea typeface="Calibri" panose="020F0502020204030204" pitchFamily="34" charset="0"/>
                <a:sym typeface="Symbol" panose="05050102010706020507" pitchFamily="18" charset="2"/>
              </a:rPr>
              <a:t></a:t>
            </a:r>
            <a:r>
              <a:rPr lang="vi-VN" sz="3733">
                <a:latin typeface="Times New Roman" panose="02020603050405020304" pitchFamily="18" charset="0"/>
                <a:ea typeface="Calibri" panose="020F0502020204030204" pitchFamily="34" charset="0"/>
              </a:rPr>
              <a:t>ABC và </a:t>
            </a:r>
            <a:r>
              <a:rPr lang="vi-VN" sz="3733">
                <a:latin typeface="Times New Roman" panose="02020603050405020304" pitchFamily="18" charset="0"/>
                <a:ea typeface="Calibri" panose="020F0502020204030204" pitchFamily="34" charset="0"/>
                <a:sym typeface="Symbol" panose="05050102010706020507" pitchFamily="18" charset="2"/>
              </a:rPr>
              <a:t></a:t>
            </a:r>
            <a:r>
              <a:rPr lang="vi-VN" sz="3733">
                <a:latin typeface="Times New Roman" panose="02020603050405020304" pitchFamily="18" charset="0"/>
                <a:ea typeface="Calibri" panose="020F0502020204030204" pitchFamily="34" charset="0"/>
              </a:rPr>
              <a:t>DEF. Biết rằng AB/DE = 2/3, BC/EF = 4/5 và AC/DF = 3/4. Biết rằng </a:t>
            </a:r>
            <a:r>
              <a:rPr lang="vi-VN" sz="3733">
                <a:latin typeface="Times New Roman" panose="02020603050405020304" pitchFamily="18" charset="0"/>
                <a:ea typeface="Calibri" panose="020F0502020204030204" pitchFamily="34" charset="0"/>
                <a:sym typeface="Symbol" panose="05050102010706020507" pitchFamily="18" charset="2"/>
              </a:rPr>
              <a:t></a:t>
            </a:r>
            <a:r>
              <a:rPr lang="vi-VN" sz="3733">
                <a:latin typeface="Times New Roman" panose="02020603050405020304" pitchFamily="18" charset="0"/>
                <a:ea typeface="Calibri" panose="020F0502020204030204" pitchFamily="34" charset="0"/>
              </a:rPr>
              <a:t>ABC và </a:t>
            </a:r>
            <a:r>
              <a:rPr lang="vi-VN" sz="3733">
                <a:latin typeface="Times New Roman" panose="02020603050405020304" pitchFamily="18" charset="0"/>
                <a:ea typeface="Calibri" panose="020F0502020204030204" pitchFamily="34" charset="0"/>
                <a:sym typeface="Symbol" panose="05050102010706020507" pitchFamily="18" charset="2"/>
              </a:rPr>
              <a:t></a:t>
            </a:r>
            <a:r>
              <a:rPr lang="vi-VN" sz="3733">
                <a:latin typeface="Times New Roman" panose="02020603050405020304" pitchFamily="18" charset="0"/>
                <a:ea typeface="Calibri" panose="020F0502020204030204" pitchFamily="34" charset="0"/>
              </a:rPr>
              <a:t>DEF là hình đồng dạng. Tính tỉ số diện tích giữa hai tam giác này.</a:t>
            </a:r>
          </a:p>
        </p:txBody>
      </p:sp>
      <p:sp>
        <p:nvSpPr>
          <p:cNvPr id="7" name="TextBox 6">
            <a:extLst>
              <a:ext uri="{FF2B5EF4-FFF2-40B4-BE49-F238E27FC236}">
                <a16:creationId xmlns:a16="http://schemas.microsoft.com/office/drawing/2014/main" id="{08A0C194-5DB3-4089-B360-6BD49E4B78DE}"/>
              </a:ext>
            </a:extLst>
          </p:cNvPr>
          <p:cNvSpPr txBox="1"/>
          <p:nvPr/>
        </p:nvSpPr>
        <p:spPr>
          <a:xfrm>
            <a:off x="4746171" y="2416629"/>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4" name="Rectangle 3">
            <a:extLst>
              <a:ext uri="{FF2B5EF4-FFF2-40B4-BE49-F238E27FC236}">
                <a16:creationId xmlns:a16="http://schemas.microsoft.com/office/drawing/2014/main" id="{B08E582D-E40E-4883-81F9-F8C6D102D811}"/>
              </a:ext>
            </a:extLst>
          </p:cNvPr>
          <p:cNvSpPr/>
          <p:nvPr/>
        </p:nvSpPr>
        <p:spPr>
          <a:xfrm>
            <a:off x="217715" y="3036647"/>
            <a:ext cx="11974285" cy="1241237"/>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Theo tính chất của hình đồng dạng, tỉ số diện tích giữa hai tam giác bằng bình phương tỉ số các cạnh tương ứng</a:t>
            </a:r>
            <a:endParaRPr lang="vi-VN" sz="3733">
              <a:solidFill>
                <a:srgbClr val="0000CC"/>
              </a:solidFill>
            </a:endParaRPr>
          </a:p>
        </p:txBody>
      </p:sp>
      <p:sp>
        <p:nvSpPr>
          <p:cNvPr id="9" name="Rectangle 8">
            <a:extLst>
              <a:ext uri="{FF2B5EF4-FFF2-40B4-BE49-F238E27FC236}">
                <a16:creationId xmlns:a16="http://schemas.microsoft.com/office/drawing/2014/main" id="{8D67B0F9-679D-46E0-B329-639614A73205}"/>
              </a:ext>
            </a:extLst>
          </p:cNvPr>
          <p:cNvSpPr/>
          <p:nvPr/>
        </p:nvSpPr>
        <p:spPr>
          <a:xfrm>
            <a:off x="-316832" y="4160245"/>
            <a:ext cx="10776668" cy="665567"/>
          </a:xfrm>
          <a:prstGeom prst="rect">
            <a:avLst/>
          </a:prstGeom>
        </p:spPr>
        <p:txBody>
          <a:bodyPr wrap="none">
            <a:spAutoFit/>
          </a:bodyPr>
          <a:lstStyle/>
          <a:p>
            <a:pPr marL="414868" indent="130387">
              <a:lnSpc>
                <a:spcPct val="107000"/>
              </a:lnSpc>
            </a:pPr>
            <a:r>
              <a:rPr lang="vi-VN" sz="3733">
                <a:solidFill>
                  <a:srgbClr val="0000CC"/>
                </a:solidFill>
                <a:latin typeface="Times New Roman" panose="02020603050405020304" pitchFamily="18" charset="0"/>
                <a:ea typeface="Calibri" panose="020F0502020204030204" pitchFamily="34" charset="0"/>
              </a:rPr>
              <a:t>Ta có: AB/DE = 2/3, BC/EF = 4/5 và AC/DF = 3/4. </a:t>
            </a:r>
          </a:p>
        </p:txBody>
      </p:sp>
      <p:sp>
        <p:nvSpPr>
          <p:cNvPr id="13" name="Rectangle 12">
            <a:extLst>
              <a:ext uri="{FF2B5EF4-FFF2-40B4-BE49-F238E27FC236}">
                <a16:creationId xmlns:a16="http://schemas.microsoft.com/office/drawing/2014/main" id="{1BC5B50C-360A-4960-8FBA-43813E623358}"/>
              </a:ext>
            </a:extLst>
          </p:cNvPr>
          <p:cNvSpPr/>
          <p:nvPr/>
        </p:nvSpPr>
        <p:spPr>
          <a:xfrm>
            <a:off x="208545" y="4726043"/>
            <a:ext cx="8654933"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Vậy tỉ số diện tích giữa hai tam giác này là: </a:t>
            </a:r>
            <a:endParaRPr lang="vi-VN" sz="3733">
              <a:solidFill>
                <a:srgbClr val="0000CC"/>
              </a:solidFill>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82E0EC9B-E1D1-4C74-969C-A38EF8255CDF}"/>
                  </a:ext>
                </a:extLst>
              </p:cNvPr>
              <p:cNvSpPr/>
              <p:nvPr/>
            </p:nvSpPr>
            <p:spPr>
              <a:xfrm>
                <a:off x="469810" y="5292095"/>
                <a:ext cx="9961445" cy="14965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𝐴𝐵</m:t>
                                  </m:r>
                                </m:num>
                                <m:den>
                                  <m:r>
                                    <a:rPr lang="vi-VN" sz="3733" i="1">
                                      <a:solidFill>
                                        <a:srgbClr val="0000CC"/>
                                      </a:solidFill>
                                      <a:latin typeface="Cambria Math" panose="02040503050406030204" pitchFamily="18" charset="0"/>
                                    </a:rPr>
                                    <m:t>𝐷𝐸</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𝐵𝐸</m:t>
                                  </m:r>
                                </m:num>
                                <m:den>
                                  <m:r>
                                    <a:rPr lang="vi-VN" sz="3733" i="1">
                                      <a:solidFill>
                                        <a:srgbClr val="0000CC"/>
                                      </a:solidFill>
                                      <a:latin typeface="Cambria Math" panose="02040503050406030204" pitchFamily="18" charset="0"/>
                                    </a:rPr>
                                    <m:t>𝐸𝐹</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𝐴𝐶</m:t>
                                  </m:r>
                                </m:num>
                                <m:den>
                                  <m:r>
                                    <a:rPr lang="vi-VN" sz="3733" i="1">
                                      <a:solidFill>
                                        <a:srgbClr val="0000CC"/>
                                      </a:solidFill>
                                      <a:latin typeface="Cambria Math" panose="02040503050406030204" pitchFamily="18" charset="0"/>
                                    </a:rPr>
                                    <m:t>𝐷𝐹</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2</m:t>
                                  </m:r>
                                </m:num>
                                <m:den>
                                  <m:r>
                                    <a:rPr lang="vi-VN" sz="3733" i="1">
                                      <a:solidFill>
                                        <a:srgbClr val="0000CC"/>
                                      </a:solidFill>
                                      <a:latin typeface="Cambria Math" panose="02040503050406030204" pitchFamily="18" charset="0"/>
                                    </a:rPr>
                                    <m:t>3</m:t>
                                  </m:r>
                                </m:den>
                              </m:f>
                            </m:e>
                          </m:d>
                        </m:e>
                        <m:sup>
                          <m:r>
                            <a:rPr lang="vi-VN" sz="3733" i="1">
                              <a:solidFill>
                                <a:srgbClr val="0000CC"/>
                              </a:solidFill>
                              <a:latin typeface="Cambria Math" panose="02040503050406030204" pitchFamily="18" charset="0"/>
                            </a:rPr>
                            <m:t>2</m:t>
                          </m:r>
                        </m:sup>
                      </m:sSup>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4</m:t>
                                  </m:r>
                                </m:num>
                                <m:den>
                                  <m:r>
                                    <a:rPr lang="vi-VN" sz="3733" i="1">
                                      <a:solidFill>
                                        <a:srgbClr val="0000CC"/>
                                      </a:solidFill>
                                      <a:latin typeface="Cambria Math" panose="02040503050406030204" pitchFamily="18" charset="0"/>
                                    </a:rPr>
                                    <m:t>5</m:t>
                                  </m:r>
                                </m:den>
                              </m:f>
                            </m:e>
                          </m:d>
                        </m:e>
                        <m:sup>
                          <m:r>
                            <a:rPr lang="vi-VN" sz="3733" i="1">
                              <a:solidFill>
                                <a:srgbClr val="0000CC"/>
                              </a:solidFill>
                              <a:latin typeface="Cambria Math" panose="02040503050406030204" pitchFamily="18" charset="0"/>
                            </a:rPr>
                            <m:t>2</m:t>
                          </m:r>
                        </m:sup>
                      </m:sSup>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3</m:t>
                                  </m:r>
                                </m:num>
                                <m:den>
                                  <m:r>
                                    <a:rPr lang="vi-VN" sz="3733" i="1">
                                      <a:solidFill>
                                        <a:srgbClr val="0000CC"/>
                                      </a:solidFill>
                                      <a:latin typeface="Cambria Math" panose="02040503050406030204" pitchFamily="18" charset="0"/>
                                    </a:rPr>
                                    <m:t>4</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12</m:t>
                          </m:r>
                        </m:num>
                        <m:den>
                          <m:r>
                            <a:rPr lang="vi-VN" sz="3733" i="1">
                              <a:solidFill>
                                <a:srgbClr val="0000CC"/>
                              </a:solidFill>
                              <a:latin typeface="Cambria Math" panose="02040503050406030204" pitchFamily="18" charset="0"/>
                            </a:rPr>
                            <m:t>25</m:t>
                          </m:r>
                        </m:den>
                      </m:f>
                    </m:oMath>
                  </m:oMathPara>
                </a14:m>
                <a:endParaRPr lang="vi-VN" sz="3733">
                  <a:solidFill>
                    <a:srgbClr val="0000CC"/>
                  </a:solidFill>
                </a:endParaRPr>
              </a:p>
            </p:txBody>
          </p:sp>
        </mc:Choice>
        <mc:Fallback xmlns="">
          <p:sp>
            <p:nvSpPr>
              <p:cNvPr id="14" name="Rectangle 13">
                <a:extLst>
                  <a:ext uri="{FF2B5EF4-FFF2-40B4-BE49-F238E27FC236}">
                    <a16:creationId xmlns:a16="http://schemas.microsoft.com/office/drawing/2014/main" id="{82E0EC9B-E1D1-4C74-969C-A38EF8255CDF}"/>
                  </a:ext>
                </a:extLst>
              </p:cNvPr>
              <p:cNvSpPr>
                <a:spLocks noRot="1" noChangeAspect="1" noMove="1" noResize="1" noEditPoints="1" noAdjustHandles="1" noChangeArrowheads="1" noChangeShapeType="1" noTextEdit="1"/>
              </p:cNvSpPr>
              <p:nvPr/>
            </p:nvSpPr>
            <p:spPr>
              <a:xfrm>
                <a:off x="469810" y="5292095"/>
                <a:ext cx="9961445" cy="1496500"/>
              </a:xfrm>
              <a:prstGeom prst="rect">
                <a:avLst/>
              </a:prstGeom>
              <a:blipFill>
                <a:blip r:embed="rId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324462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10" name="Rectangle 9">
            <a:extLst>
              <a:ext uri="{FF2B5EF4-FFF2-40B4-BE49-F238E27FC236}">
                <a16:creationId xmlns:a16="http://schemas.microsoft.com/office/drawing/2014/main" id="{AF89F8E2-3703-41D7-8605-58F290AF3C76}"/>
              </a:ext>
            </a:extLst>
          </p:cNvPr>
          <p:cNvSpPr/>
          <p:nvPr/>
        </p:nvSpPr>
        <p:spPr>
          <a:xfrm>
            <a:off x="174171" y="585241"/>
            <a:ext cx="11713029" cy="1815690"/>
          </a:xfrm>
          <a:prstGeom prst="rect">
            <a:avLst/>
          </a:prstGeom>
        </p:spPr>
        <p:txBody>
          <a:bodyPr wrap="square">
            <a:spAutoFit/>
          </a:bodyPr>
          <a:lstStyle/>
          <a:p>
            <a:pPr algn="just"/>
            <a:r>
              <a:rPr lang="vi-VN" sz="3733" b="1">
                <a:solidFill>
                  <a:srgbClr val="FF0000"/>
                </a:solidFill>
                <a:latin typeface="Times New Roman" panose="02020603050405020304" pitchFamily="18" charset="0"/>
                <a:ea typeface="Calibri" panose="020F0502020204030204" pitchFamily="34" charset="0"/>
              </a:rPr>
              <a:t>Bài tập 4:</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hai hình vuông ABCD và A'B'C'D' có DB'=8cm và AD' = 12cm. Biết rằng hai hình vuông là hình đồng dạng. Tính cạnh hình vuông ABCD</a:t>
            </a:r>
            <a:endParaRPr lang="vi-VN" sz="3733"/>
          </a:p>
        </p:txBody>
      </p:sp>
      <p:sp>
        <p:nvSpPr>
          <p:cNvPr id="4" name="Rectangle 3">
            <a:extLst>
              <a:ext uri="{FF2B5EF4-FFF2-40B4-BE49-F238E27FC236}">
                <a16:creationId xmlns:a16="http://schemas.microsoft.com/office/drawing/2014/main" id="{3DF75BA9-842E-4ED9-B31D-899099EC6452}"/>
              </a:ext>
            </a:extLst>
          </p:cNvPr>
          <p:cNvSpPr/>
          <p:nvPr/>
        </p:nvSpPr>
        <p:spPr>
          <a:xfrm>
            <a:off x="224749" y="2897245"/>
            <a:ext cx="732123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Do hai hình vuông là hình đồng dạng</a:t>
            </a:r>
            <a:endParaRPr lang="vi-VN" sz="3733">
              <a:solidFill>
                <a:srgbClr val="0000CC"/>
              </a:solidFill>
            </a:endParaRPr>
          </a:p>
        </p:txBody>
      </p:sp>
      <p:sp>
        <p:nvSpPr>
          <p:cNvPr id="9" name="TextBox 8">
            <a:extLst>
              <a:ext uri="{FF2B5EF4-FFF2-40B4-BE49-F238E27FC236}">
                <a16:creationId xmlns:a16="http://schemas.microsoft.com/office/drawing/2014/main" id="{2DDF5973-3636-473E-8CF8-DEB5CC35705C}"/>
              </a:ext>
            </a:extLst>
          </p:cNvPr>
          <p:cNvSpPr txBox="1"/>
          <p:nvPr/>
        </p:nvSpPr>
        <p:spPr>
          <a:xfrm>
            <a:off x="4746172" y="2242449"/>
            <a:ext cx="2068285" cy="666786"/>
          </a:xfrm>
          <a:prstGeom prst="rect">
            <a:avLst/>
          </a:prstGeom>
          <a:noFill/>
        </p:spPr>
        <p:txBody>
          <a:bodyPr wrap="square" rtlCol="0">
            <a:spAutoFit/>
          </a:bodyPr>
          <a:lstStyle/>
          <a:p>
            <a:r>
              <a:rPr lang="vi-VN" sz="3733" b="1" i="1" u="sng">
                <a:solidFill>
                  <a:srgbClr val="0000CC"/>
                </a:solidFill>
                <a:latin typeface="+mj-lt"/>
              </a:rPr>
              <a:t>GIẢI</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7FD4FC3-76DE-4A5F-A53F-B9DA0ED06354}"/>
                  </a:ext>
                </a:extLst>
              </p:cNvPr>
              <p:cNvSpPr/>
              <p:nvPr/>
            </p:nvSpPr>
            <p:spPr>
              <a:xfrm>
                <a:off x="304801" y="3419761"/>
                <a:ext cx="6277681" cy="1086003"/>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ta có tỉ số đồng dạng: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DB</m:t>
                        </m:r>
                        <m:r>
                          <m:rPr>
                            <m:nor/>
                          </m:rPr>
                          <a:rPr lang="vi-VN" sz="3733">
                            <a:solidFill>
                              <a:srgbClr val="0000CC"/>
                            </a:solidFill>
                            <a:latin typeface="Cambria Math" panose="02040503050406030204" pitchFamily="18" charset="0"/>
                          </a:rPr>
                          <m:t>′</m:t>
                        </m:r>
                      </m:num>
                      <m:den>
                        <m:r>
                          <m:rPr>
                            <m:nor/>
                          </m:rPr>
                          <a:rPr lang="vi-VN" sz="3733">
                            <a:solidFill>
                              <a:srgbClr val="0000CC"/>
                            </a:solidFill>
                            <a:latin typeface="Cambria Math" panose="02040503050406030204" pitchFamily="18" charset="0"/>
                          </a:rPr>
                          <m:t>AD</m:t>
                        </m:r>
                        <m:r>
                          <m:rPr>
                            <m:nor/>
                          </m:rPr>
                          <a:rPr lang="vi-VN" sz="3733">
                            <a:solidFill>
                              <a:srgbClr val="0000CC"/>
                            </a:solidFill>
                            <a:latin typeface="Cambria Math" panose="02040503050406030204" pitchFamily="18" charset="0"/>
                          </a:rPr>
                          <m:t>′</m:t>
                        </m:r>
                      </m:den>
                    </m:f>
                  </m:oMath>
                </a14:m>
                <a:r>
                  <a:rPr lang="vi-VN" sz="3733">
                    <a:solidFill>
                      <a:srgbClr val="0000CC"/>
                    </a:solidFill>
                    <a:latin typeface="Times New Roman" panose="02020603050405020304" pitchFamily="18" charset="0"/>
                    <a:ea typeface="Calibri" panose="020F0502020204030204" pitchFamily="34" charset="0"/>
                  </a:rPr>
                  <a:t> =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AB</m:t>
                        </m:r>
                      </m:num>
                      <m:den>
                        <m:r>
                          <m:rPr>
                            <m:nor/>
                          </m:rPr>
                          <a:rPr lang="vi-VN" sz="3733">
                            <a:solidFill>
                              <a:srgbClr val="0000CC"/>
                            </a:solidFill>
                            <a:latin typeface="Cambria Math" panose="02040503050406030204" pitchFamily="18" charset="0"/>
                          </a:rPr>
                          <m:t>AD</m:t>
                        </m:r>
                      </m:den>
                    </m:f>
                  </m:oMath>
                </a14:m>
                <a:endParaRPr lang="vi-VN" sz="3733">
                  <a:solidFill>
                    <a:srgbClr val="0000CC"/>
                  </a:solidFill>
                </a:endParaRPr>
              </a:p>
            </p:txBody>
          </p:sp>
        </mc:Choice>
        <mc:Fallback xmlns="">
          <p:sp>
            <p:nvSpPr>
              <p:cNvPr id="6" name="Rectangle 5">
                <a:extLst>
                  <a:ext uri="{FF2B5EF4-FFF2-40B4-BE49-F238E27FC236}">
                    <a16:creationId xmlns:a16="http://schemas.microsoft.com/office/drawing/2014/main" id="{A7FD4FC3-76DE-4A5F-A53F-B9DA0ED06354}"/>
                  </a:ext>
                </a:extLst>
              </p:cNvPr>
              <p:cNvSpPr>
                <a:spLocks noRot="1" noChangeAspect="1" noMove="1" noResize="1" noEditPoints="1" noAdjustHandles="1" noChangeArrowheads="1" noChangeShapeType="1" noTextEdit="1"/>
              </p:cNvSpPr>
              <p:nvPr/>
            </p:nvSpPr>
            <p:spPr>
              <a:xfrm>
                <a:off x="304801" y="3419761"/>
                <a:ext cx="6277681" cy="1086003"/>
              </a:xfrm>
              <a:prstGeom prst="rect">
                <a:avLst/>
              </a:prstGeom>
              <a:blipFill>
                <a:blip r:embed="rId3"/>
                <a:stretch>
                  <a:fillRect l="-3107" b="-67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347FBFA-8AC8-4416-BA46-A35A1DAE9919}"/>
                  </a:ext>
                </a:extLst>
              </p:cNvPr>
              <p:cNvSpPr/>
              <p:nvPr/>
            </p:nvSpPr>
            <p:spPr>
              <a:xfrm>
                <a:off x="326574" y="4377703"/>
                <a:ext cx="6963766" cy="1006814"/>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Thay giá trị đã  cho, ta có: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8</m:t>
                        </m:r>
                      </m:num>
                      <m:den>
                        <m:r>
                          <m:rPr>
                            <m:nor/>
                          </m:rPr>
                          <a:rPr lang="vi-VN" sz="3733">
                            <a:solidFill>
                              <a:srgbClr val="0000CC"/>
                            </a:solidFill>
                            <a:latin typeface="Cambria Math" panose="02040503050406030204" pitchFamily="18" charset="0"/>
                          </a:rPr>
                          <m:t>12</m:t>
                        </m:r>
                      </m:den>
                    </m:f>
                  </m:oMath>
                </a14:m>
                <a:r>
                  <a:rPr lang="vi-VN" sz="3733">
                    <a:solidFill>
                      <a:srgbClr val="0000CC"/>
                    </a:solidFill>
                    <a:latin typeface="Times New Roman" panose="02020603050405020304" pitchFamily="18" charset="0"/>
                    <a:ea typeface="Calibri" panose="020F0502020204030204" pitchFamily="34" charset="0"/>
                  </a:rPr>
                  <a:t> =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AB</m:t>
                        </m:r>
                      </m:num>
                      <m:den>
                        <m:r>
                          <m:rPr>
                            <m:nor/>
                          </m:rPr>
                          <a:rPr lang="vi-VN" sz="3733">
                            <a:solidFill>
                              <a:srgbClr val="0000CC"/>
                            </a:solidFill>
                            <a:latin typeface="Cambria Math" panose="02040503050406030204" pitchFamily="18" charset="0"/>
                          </a:rPr>
                          <m:t>12</m:t>
                        </m:r>
                      </m:den>
                    </m:f>
                  </m:oMath>
                </a14:m>
                <a:endParaRPr lang="vi-VN" sz="3733">
                  <a:solidFill>
                    <a:srgbClr val="0000CC"/>
                  </a:solidFill>
                </a:endParaRPr>
              </a:p>
            </p:txBody>
          </p:sp>
        </mc:Choice>
        <mc:Fallback xmlns="">
          <p:sp>
            <p:nvSpPr>
              <p:cNvPr id="11" name="Rectangle 10">
                <a:extLst>
                  <a:ext uri="{FF2B5EF4-FFF2-40B4-BE49-F238E27FC236}">
                    <a16:creationId xmlns:a16="http://schemas.microsoft.com/office/drawing/2014/main" id="{4347FBFA-8AC8-4416-BA46-A35A1DAE9919}"/>
                  </a:ext>
                </a:extLst>
              </p:cNvPr>
              <p:cNvSpPr>
                <a:spLocks noRot="1" noChangeAspect="1" noMove="1" noResize="1" noEditPoints="1" noAdjustHandles="1" noChangeArrowheads="1" noChangeShapeType="1" noTextEdit="1"/>
              </p:cNvSpPr>
              <p:nvPr/>
            </p:nvSpPr>
            <p:spPr>
              <a:xfrm>
                <a:off x="326574" y="4377703"/>
                <a:ext cx="6963766" cy="1006814"/>
              </a:xfrm>
              <a:prstGeom prst="rect">
                <a:avLst/>
              </a:prstGeom>
              <a:blipFill>
                <a:blip r:embed="rId4"/>
                <a:stretch>
                  <a:fillRect l="-2890" b="-10303"/>
                </a:stretch>
              </a:blipFill>
            </p:spPr>
            <p:txBody>
              <a:bodyPr/>
              <a:lstStyle/>
              <a:p>
                <a:r>
                  <a:rPr lang="vi-VN">
                    <a:noFill/>
                  </a:rPr>
                  <a:t> </a:t>
                </a:r>
              </a:p>
            </p:txBody>
          </p:sp>
        </mc:Fallback>
      </mc:AlternateContent>
      <p:sp>
        <p:nvSpPr>
          <p:cNvPr id="13" name="Rectangle 12">
            <a:extLst>
              <a:ext uri="{FF2B5EF4-FFF2-40B4-BE49-F238E27FC236}">
                <a16:creationId xmlns:a16="http://schemas.microsoft.com/office/drawing/2014/main" id="{6E402A10-2CEB-4D0B-ACCB-418625049959}"/>
              </a:ext>
            </a:extLst>
          </p:cNvPr>
          <p:cNvSpPr/>
          <p:nvPr/>
        </p:nvSpPr>
        <p:spPr>
          <a:xfrm>
            <a:off x="7598230" y="4551873"/>
            <a:ext cx="284244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=&gt; AB = 8cm</a:t>
            </a:r>
            <a:endParaRPr lang="vi-VN" sz="3733">
              <a:solidFill>
                <a:srgbClr val="0000CC"/>
              </a:solidFill>
            </a:endParaRPr>
          </a:p>
        </p:txBody>
      </p:sp>
      <p:sp>
        <p:nvSpPr>
          <p:cNvPr id="14" name="Rectangle 13">
            <a:extLst>
              <a:ext uri="{FF2B5EF4-FFF2-40B4-BE49-F238E27FC236}">
                <a16:creationId xmlns:a16="http://schemas.microsoft.com/office/drawing/2014/main" id="{1515E114-1406-433C-8B2B-1B443E82224B}"/>
              </a:ext>
            </a:extLst>
          </p:cNvPr>
          <p:cNvSpPr/>
          <p:nvPr/>
        </p:nvSpPr>
        <p:spPr>
          <a:xfrm>
            <a:off x="363332" y="5531587"/>
            <a:ext cx="9028434"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Vậy cạnh hình vuông ABCD có độ dài là 8cm</a:t>
            </a:r>
            <a:endParaRPr lang="vi-VN" sz="3733">
              <a:solidFill>
                <a:srgbClr val="0000CC"/>
              </a:solidFill>
            </a:endParaRPr>
          </a:p>
        </p:txBody>
      </p:sp>
    </p:spTree>
    <p:extLst>
      <p:ext uri="{BB962C8B-B14F-4D97-AF65-F5344CB8AC3E}">
        <p14:creationId xmlns:p14="http://schemas.microsoft.com/office/powerpoint/2010/main" val="182639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6" grpId="0"/>
      <p:bldP spid="11"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12" name="Rectangle 11">
            <a:extLst>
              <a:ext uri="{FF2B5EF4-FFF2-40B4-BE49-F238E27FC236}">
                <a16:creationId xmlns:a16="http://schemas.microsoft.com/office/drawing/2014/main" id="{FFF4728F-8C91-49A9-A178-F577FE31AF9F}"/>
              </a:ext>
            </a:extLst>
          </p:cNvPr>
          <p:cNvSpPr/>
          <p:nvPr/>
        </p:nvSpPr>
        <p:spPr>
          <a:xfrm>
            <a:off x="3" y="733415"/>
            <a:ext cx="11908972" cy="2062103"/>
          </a:xfrm>
          <a:prstGeom prst="rect">
            <a:avLst/>
          </a:prstGeom>
        </p:spPr>
        <p:txBody>
          <a:bodyPr wrap="square">
            <a:spAutoFit/>
          </a:bodyPr>
          <a:lstStyle/>
          <a:p>
            <a:pPr algn="just"/>
            <a:r>
              <a:rPr lang="vi-VN" sz="3200" b="1">
                <a:solidFill>
                  <a:srgbClr val="FF0000"/>
                </a:solidFill>
                <a:latin typeface="Times New Roman" panose="02020603050405020304" pitchFamily="18" charset="0"/>
                <a:ea typeface="Calibri" panose="020F0502020204030204" pitchFamily="34" charset="0"/>
              </a:rPr>
              <a:t>Bài tập 5:</a:t>
            </a:r>
            <a:r>
              <a:rPr lang="vi-VN" sz="3200">
                <a:latin typeface="Times New Roman" panose="02020603050405020304" pitchFamily="18" charset="0"/>
                <a:ea typeface="Calibri" panose="020F0502020204030204" pitchFamily="34" charset="0"/>
              </a:rPr>
              <a:t> Cho </a:t>
            </a:r>
            <a:r>
              <a:rPr lang="vi-VN" sz="3200">
                <a:latin typeface="Times New Roman" panose="02020603050405020304" pitchFamily="18" charset="0"/>
                <a:ea typeface="Calibri" panose="020F0502020204030204" pitchFamily="34" charset="0"/>
                <a:sym typeface="Symbol" panose="05050102010706020507" pitchFamily="18" charset="2"/>
              </a:rPr>
              <a:t></a:t>
            </a:r>
            <a:r>
              <a:rPr lang="vi-VN" sz="3200">
                <a:latin typeface="Times New Roman" panose="02020603050405020304" pitchFamily="18" charset="0"/>
                <a:ea typeface="Calibri" panose="020F0502020204030204" pitchFamily="34" charset="0"/>
              </a:rPr>
              <a:t>ABC và </a:t>
            </a:r>
            <a:r>
              <a:rPr lang="vi-VN" sz="3200">
                <a:latin typeface="Times New Roman" panose="02020603050405020304" pitchFamily="18" charset="0"/>
                <a:ea typeface="Calibri" panose="020F0502020204030204" pitchFamily="34" charset="0"/>
                <a:sym typeface="Symbol" panose="05050102010706020507" pitchFamily="18" charset="2"/>
              </a:rPr>
              <a:t></a:t>
            </a:r>
            <a:r>
              <a:rPr lang="vi-VN" sz="3200">
                <a:latin typeface="Times New Roman" panose="02020603050405020304" pitchFamily="18" charset="0"/>
                <a:ea typeface="Calibri" panose="020F0502020204030204" pitchFamily="34" charset="0"/>
              </a:rPr>
              <a:t>DEF là hai tam giác có các cạnh lần lượt là AB=10cm, BC = 12cm, CA = 8cm và DE = 15cm, EF = 18cm, FD = 12cm. Biết rằng </a:t>
            </a:r>
            <a:r>
              <a:rPr lang="vi-VN" sz="3200">
                <a:latin typeface="Times New Roman" panose="02020603050405020304" pitchFamily="18" charset="0"/>
                <a:ea typeface="Calibri" panose="020F0502020204030204" pitchFamily="34" charset="0"/>
                <a:sym typeface="Symbol" panose="05050102010706020507" pitchFamily="18" charset="2"/>
              </a:rPr>
              <a:t></a:t>
            </a:r>
            <a:r>
              <a:rPr lang="vi-VN" sz="3200">
                <a:latin typeface="Times New Roman" panose="02020603050405020304" pitchFamily="18" charset="0"/>
                <a:ea typeface="Calibri" panose="020F0502020204030204" pitchFamily="34" charset="0"/>
              </a:rPr>
              <a:t>ABC và </a:t>
            </a:r>
            <a:r>
              <a:rPr lang="vi-VN" sz="3200">
                <a:latin typeface="Times New Roman" panose="02020603050405020304" pitchFamily="18" charset="0"/>
                <a:ea typeface="Calibri" panose="020F0502020204030204" pitchFamily="34" charset="0"/>
                <a:sym typeface="Symbol" panose="05050102010706020507" pitchFamily="18" charset="2"/>
              </a:rPr>
              <a:t></a:t>
            </a:r>
            <a:r>
              <a:rPr lang="vi-VN" sz="3200">
                <a:latin typeface="Times New Roman" panose="02020603050405020304" pitchFamily="18" charset="0"/>
                <a:ea typeface="Calibri" panose="020F0502020204030204" pitchFamily="34" charset="0"/>
              </a:rPr>
              <a:t>DEF là hình đồng dạng. Tìm tỉ số diện tích giữa hai tam giác này</a:t>
            </a:r>
            <a:endParaRPr lang="vi-VN" sz="3200"/>
          </a:p>
        </p:txBody>
      </p:sp>
      <p:sp>
        <p:nvSpPr>
          <p:cNvPr id="6" name="TextBox 5">
            <a:extLst>
              <a:ext uri="{FF2B5EF4-FFF2-40B4-BE49-F238E27FC236}">
                <a16:creationId xmlns:a16="http://schemas.microsoft.com/office/drawing/2014/main" id="{6E746403-0ABA-41D5-9A42-A2D6FC9C5DDD}"/>
              </a:ext>
            </a:extLst>
          </p:cNvPr>
          <p:cNvSpPr txBox="1"/>
          <p:nvPr/>
        </p:nvSpPr>
        <p:spPr>
          <a:xfrm>
            <a:off x="4942116" y="2503707"/>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7" name="Rectangle 6">
            <a:extLst>
              <a:ext uri="{FF2B5EF4-FFF2-40B4-BE49-F238E27FC236}">
                <a16:creationId xmlns:a16="http://schemas.microsoft.com/office/drawing/2014/main" id="{6D250E3D-2A21-424C-92A5-7F4BA9CE74E0}"/>
              </a:ext>
            </a:extLst>
          </p:cNvPr>
          <p:cNvSpPr/>
          <p:nvPr/>
        </p:nvSpPr>
        <p:spPr>
          <a:xfrm>
            <a:off x="217715" y="3036647"/>
            <a:ext cx="11974285" cy="1241237"/>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Theo tính chất của hình đồng dạng, tỉ số diện tích giữa hai tam giác bằng bình phương tỉ số các cạnh tương ứng</a:t>
            </a:r>
            <a:endParaRPr lang="vi-VN" sz="3733">
              <a:solidFill>
                <a:srgbClr val="0000CC"/>
              </a:solidFill>
            </a:endParaRPr>
          </a:p>
        </p:txBody>
      </p:sp>
      <p:sp>
        <p:nvSpPr>
          <p:cNvPr id="9" name="Rectangle 8">
            <a:extLst>
              <a:ext uri="{FF2B5EF4-FFF2-40B4-BE49-F238E27FC236}">
                <a16:creationId xmlns:a16="http://schemas.microsoft.com/office/drawing/2014/main" id="{B8F901D8-9905-4833-A3D5-1B2764E9197C}"/>
              </a:ext>
            </a:extLst>
          </p:cNvPr>
          <p:cNvSpPr/>
          <p:nvPr/>
        </p:nvSpPr>
        <p:spPr>
          <a:xfrm>
            <a:off x="-316832" y="4160245"/>
            <a:ext cx="11970906" cy="665567"/>
          </a:xfrm>
          <a:prstGeom prst="rect">
            <a:avLst/>
          </a:prstGeom>
        </p:spPr>
        <p:txBody>
          <a:bodyPr wrap="none">
            <a:spAutoFit/>
          </a:bodyPr>
          <a:lstStyle/>
          <a:p>
            <a:pPr marL="414868" indent="130387">
              <a:lnSpc>
                <a:spcPct val="107000"/>
              </a:lnSpc>
            </a:pPr>
            <a:r>
              <a:rPr lang="vi-VN" sz="3733">
                <a:solidFill>
                  <a:srgbClr val="0000CC"/>
                </a:solidFill>
                <a:latin typeface="+mj-lt"/>
                <a:ea typeface="Calibri" panose="020F0502020204030204" pitchFamily="34" charset="0"/>
              </a:rPr>
              <a:t>Ta có: </a:t>
            </a:r>
            <a:r>
              <a:rPr lang="vi-VN" sz="3733">
                <a:solidFill>
                  <a:srgbClr val="0000CC"/>
                </a:solidFill>
                <a:latin typeface="+mj-lt"/>
              </a:rPr>
              <a:t>AB/DE = 10/15, BC/EF = 12/18 và CA/FD = 8/12</a:t>
            </a:r>
            <a:r>
              <a:rPr lang="vi-VN" sz="3733">
                <a:solidFill>
                  <a:srgbClr val="0000CC"/>
                </a:solidFill>
                <a:latin typeface="+mj-lt"/>
                <a:ea typeface="Calibri" panose="020F0502020204030204" pitchFamily="34" charset="0"/>
              </a:rPr>
              <a:t>. </a:t>
            </a:r>
          </a:p>
        </p:txBody>
      </p:sp>
      <p:sp>
        <p:nvSpPr>
          <p:cNvPr id="11" name="Rectangle 10">
            <a:extLst>
              <a:ext uri="{FF2B5EF4-FFF2-40B4-BE49-F238E27FC236}">
                <a16:creationId xmlns:a16="http://schemas.microsoft.com/office/drawing/2014/main" id="{D3D22036-4049-4CCC-9216-E41EDE4E8381}"/>
              </a:ext>
            </a:extLst>
          </p:cNvPr>
          <p:cNvSpPr/>
          <p:nvPr/>
        </p:nvSpPr>
        <p:spPr>
          <a:xfrm>
            <a:off x="208545" y="4726043"/>
            <a:ext cx="8654933"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Vậy tỉ số diện tích giữa hai tam giác này là: </a:t>
            </a:r>
            <a:endParaRPr lang="vi-VN" sz="3733">
              <a:solidFill>
                <a:srgbClr val="0000CC"/>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D8EEF2F-CD50-4049-8F14-582BE4670782}"/>
                  </a:ext>
                </a:extLst>
              </p:cNvPr>
              <p:cNvSpPr/>
              <p:nvPr/>
            </p:nvSpPr>
            <p:spPr>
              <a:xfrm>
                <a:off x="469809" y="5292095"/>
                <a:ext cx="11095602" cy="14965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𝐴𝐵</m:t>
                                  </m:r>
                                </m:num>
                                <m:den>
                                  <m:r>
                                    <a:rPr lang="vi-VN" sz="3733" i="1">
                                      <a:solidFill>
                                        <a:srgbClr val="0000CC"/>
                                      </a:solidFill>
                                      <a:latin typeface="Cambria Math" panose="02040503050406030204" pitchFamily="18" charset="0"/>
                                    </a:rPr>
                                    <m:t>𝐷𝐸</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𝐵𝐸</m:t>
                                  </m:r>
                                </m:num>
                                <m:den>
                                  <m:r>
                                    <a:rPr lang="vi-VN" sz="3733" i="1">
                                      <a:solidFill>
                                        <a:srgbClr val="0000CC"/>
                                      </a:solidFill>
                                      <a:latin typeface="Cambria Math" panose="02040503050406030204" pitchFamily="18" charset="0"/>
                                    </a:rPr>
                                    <m:t>𝐸𝐹</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𝐴𝐶</m:t>
                                  </m:r>
                                </m:num>
                                <m:den>
                                  <m:r>
                                    <a:rPr lang="vi-VN" sz="3733" i="1">
                                      <a:solidFill>
                                        <a:srgbClr val="0000CC"/>
                                      </a:solidFill>
                                      <a:latin typeface="Cambria Math" panose="02040503050406030204" pitchFamily="18" charset="0"/>
                                    </a:rPr>
                                    <m:t>𝐷𝐹</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10</m:t>
                                  </m:r>
                                </m:num>
                                <m:den>
                                  <m:r>
                                    <a:rPr lang="vi-VN" sz="3733" i="1">
                                      <a:solidFill>
                                        <a:srgbClr val="0000CC"/>
                                      </a:solidFill>
                                      <a:latin typeface="Cambria Math" panose="02040503050406030204" pitchFamily="18" charset="0"/>
                                    </a:rPr>
                                    <m:t>15</m:t>
                                  </m:r>
                                </m:den>
                              </m:f>
                            </m:e>
                          </m:d>
                        </m:e>
                        <m:sup>
                          <m:r>
                            <a:rPr lang="vi-VN" sz="3733" i="1">
                              <a:solidFill>
                                <a:srgbClr val="0000CC"/>
                              </a:solidFill>
                              <a:latin typeface="Cambria Math" panose="02040503050406030204" pitchFamily="18" charset="0"/>
                            </a:rPr>
                            <m:t>2</m:t>
                          </m:r>
                        </m:sup>
                      </m:sSup>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12</m:t>
                                  </m:r>
                                </m:num>
                                <m:den>
                                  <m:r>
                                    <a:rPr lang="vi-VN" sz="3733" i="1">
                                      <a:solidFill>
                                        <a:srgbClr val="0000CC"/>
                                      </a:solidFill>
                                      <a:latin typeface="Cambria Math" panose="02040503050406030204" pitchFamily="18" charset="0"/>
                                    </a:rPr>
                                    <m:t>18</m:t>
                                  </m:r>
                                </m:den>
                              </m:f>
                            </m:e>
                          </m:d>
                        </m:e>
                        <m:sup>
                          <m:r>
                            <a:rPr lang="vi-VN" sz="3733" i="1">
                              <a:solidFill>
                                <a:srgbClr val="0000CC"/>
                              </a:solidFill>
                              <a:latin typeface="Cambria Math" panose="02040503050406030204" pitchFamily="18" charset="0"/>
                            </a:rPr>
                            <m:t>2</m:t>
                          </m:r>
                        </m:sup>
                      </m:sSup>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8</m:t>
                                  </m:r>
                                </m:num>
                                <m:den>
                                  <m:r>
                                    <a:rPr lang="vi-VN" sz="3733" i="1">
                                      <a:solidFill>
                                        <a:srgbClr val="0000CC"/>
                                      </a:solidFill>
                                      <a:latin typeface="Cambria Math" panose="02040503050406030204" pitchFamily="18" charset="0"/>
                                    </a:rPr>
                                    <m:t>12</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400</m:t>
                          </m:r>
                        </m:num>
                        <m:den>
                          <m:r>
                            <a:rPr lang="vi-VN" sz="3733" i="1">
                              <a:solidFill>
                                <a:srgbClr val="0000CC"/>
                              </a:solidFill>
                              <a:latin typeface="Cambria Math" panose="02040503050406030204" pitchFamily="18" charset="0"/>
                            </a:rPr>
                            <m:t>972</m:t>
                          </m:r>
                        </m:den>
                      </m:f>
                    </m:oMath>
                  </m:oMathPara>
                </a14:m>
                <a:endParaRPr lang="vi-VN" sz="3733">
                  <a:solidFill>
                    <a:srgbClr val="0000CC"/>
                  </a:solidFill>
                </a:endParaRPr>
              </a:p>
            </p:txBody>
          </p:sp>
        </mc:Choice>
        <mc:Fallback xmlns="">
          <p:sp>
            <p:nvSpPr>
              <p:cNvPr id="13" name="Rectangle 12">
                <a:extLst>
                  <a:ext uri="{FF2B5EF4-FFF2-40B4-BE49-F238E27FC236}">
                    <a16:creationId xmlns:a16="http://schemas.microsoft.com/office/drawing/2014/main" id="{2D8EEF2F-CD50-4049-8F14-582BE4670782}"/>
                  </a:ext>
                </a:extLst>
              </p:cNvPr>
              <p:cNvSpPr>
                <a:spLocks noRot="1" noChangeAspect="1" noMove="1" noResize="1" noEditPoints="1" noAdjustHandles="1" noChangeArrowheads="1" noChangeShapeType="1" noTextEdit="1"/>
              </p:cNvSpPr>
              <p:nvPr/>
            </p:nvSpPr>
            <p:spPr>
              <a:xfrm>
                <a:off x="469809" y="5292095"/>
                <a:ext cx="11095602" cy="1496500"/>
              </a:xfrm>
              <a:prstGeom prst="rect">
                <a:avLst/>
              </a:prstGeom>
              <a:blipFill>
                <a:blip r:embed="rId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13499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38" name="Hexagon 37">
            <a:extLst>
              <a:ext uri="{FF2B5EF4-FFF2-40B4-BE49-F238E27FC236}">
                <a16:creationId xmlns:a16="http://schemas.microsoft.com/office/drawing/2014/main" id="{705242FF-819F-4B7E-93C0-6DD6F5BA4EE2}"/>
              </a:ext>
            </a:extLst>
          </p:cNvPr>
          <p:cNvSpPr/>
          <p:nvPr/>
        </p:nvSpPr>
        <p:spPr>
          <a:xfrm>
            <a:off x="494505" y="3679084"/>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1</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34449" y="1572976"/>
              <a:ext cx="9550658" cy="1713189"/>
            </a:xfrm>
            <a:prstGeom prst="rect">
              <a:avLst/>
            </a:prstGeom>
            <a:ln w="28575">
              <a:noFill/>
            </a:ln>
          </p:spPr>
          <p:txBody>
            <a:bodyPr wrap="square">
              <a:spAutoFit/>
            </a:bodyPr>
            <a:lstStyle/>
            <a:p>
              <a:pPr algn="ctr"/>
              <a:r>
                <a:rPr lang="vi-VN" sz="4000" b="1">
                  <a:latin typeface="+mj-lt"/>
                  <a:sym typeface="Symbol" panose="05050102010706020507" pitchFamily="18" charset="2"/>
                </a:rPr>
                <a:t>Cho </a:t>
              </a:r>
              <a:r>
                <a:rPr lang="vi-VN" sz="4000" b="1">
                  <a:latin typeface="+mj-lt"/>
                </a:rPr>
                <a:t>ABC và </a:t>
              </a:r>
              <a:r>
                <a:rPr lang="vi-VN" sz="4000" b="1">
                  <a:latin typeface="+mj-lt"/>
                  <a:sym typeface="Symbol" panose="05050102010706020507" pitchFamily="18" charset="2"/>
                </a:rPr>
                <a:t></a:t>
              </a:r>
              <a:r>
                <a:rPr lang="vi-VN" sz="4000" b="1">
                  <a:latin typeface="+mj-lt"/>
                </a:rPr>
                <a:t>DEF là hình đồng dạng. </a:t>
              </a:r>
            </a:p>
            <a:p>
              <a:pPr algn="ctr"/>
              <a:r>
                <a:rPr lang="vi-VN" sz="4000" b="1">
                  <a:latin typeface="+mj-lt"/>
                </a:rPr>
                <a:t>Nếu AB = 5cm và DE = 8cm, </a:t>
              </a:r>
            </a:p>
            <a:p>
              <a:pPr algn="ctr"/>
              <a:r>
                <a:rPr lang="vi-VN" sz="4000" b="1">
                  <a:latin typeface="+mj-lt"/>
                </a:rPr>
                <a:t>thì tỉ số độ dài cạnh tương ứng là: </a:t>
              </a:r>
              <a:endParaRPr lang="fr-FR" sz="40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048426" y="5128537"/>
                <a:ext cx="2491237" cy="115230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64</m:t>
                        </m:r>
                      </m:num>
                      <m:den>
                        <m:r>
                          <m:rPr>
                            <m:nor/>
                          </m:rPr>
                          <a:rPr lang="vi-VN" sz="4267" b="1" i="0" smtClean="0">
                            <a:latin typeface="Cambria Math" panose="02040503050406030204" pitchFamily="18" charset="0"/>
                            <a:cs typeface="Times New Roman" panose="02020603050405020304" pitchFamily="18" charset="0"/>
                          </a:rPr>
                          <m:t>25</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48426" y="5128537"/>
                <a:ext cx="2491237" cy="1152303"/>
              </a:xfrm>
              <a:prstGeom prst="rect">
                <a:avLst/>
              </a:prstGeom>
              <a:blipFill>
                <a:blip r:embed="rId3"/>
                <a:stretch>
                  <a:fillRect l="-9535" b="-1058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175678" y="3616568"/>
                <a:ext cx="1939122" cy="1157817"/>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5</m:t>
                        </m:r>
                      </m:num>
                      <m:den>
                        <m:r>
                          <m:rPr>
                            <m:nor/>
                          </m:rPr>
                          <a:rPr lang="vi-VN" sz="4267" b="1" i="0" smtClean="0">
                            <a:latin typeface="Cambria Math" panose="02040503050406030204" pitchFamily="18" charset="0"/>
                            <a:cs typeface="Times New Roman" panose="02020603050405020304" pitchFamily="18" charset="0"/>
                          </a:rPr>
                          <m:t>8</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175678" y="3616568"/>
                <a:ext cx="1939122" cy="1157817"/>
              </a:xfrm>
              <a:prstGeom prst="rect">
                <a:avLst/>
              </a:prstGeom>
              <a:blipFill>
                <a:blip r:embed="rId4"/>
                <a:stretch>
                  <a:fillRect l="-12264" b="-110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191468" y="3664692"/>
                <a:ext cx="4851400" cy="115230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8</m:t>
                        </m:r>
                      </m:num>
                      <m:den>
                        <m:r>
                          <m:rPr>
                            <m:nor/>
                          </m:rPr>
                          <a:rPr lang="vi-VN" sz="4267" b="1" i="0" smtClean="0">
                            <a:latin typeface="Cambria Math" panose="02040503050406030204" pitchFamily="18" charset="0"/>
                            <a:cs typeface="Times New Roman" panose="02020603050405020304" pitchFamily="18" charset="0"/>
                          </a:rPr>
                          <m:t>5</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191468" y="3664692"/>
                <a:ext cx="4851400" cy="1152303"/>
              </a:xfrm>
              <a:prstGeom prst="rect">
                <a:avLst/>
              </a:prstGeom>
              <a:blipFill>
                <a:blip r:embed="rId5"/>
                <a:stretch>
                  <a:fillRect l="-4899" b="-1058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2177016" y="5131209"/>
                <a:ext cx="2515299" cy="1157817"/>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25</m:t>
                        </m:r>
                      </m:num>
                      <m:den>
                        <m:r>
                          <m:rPr>
                            <m:nor/>
                          </m:rPr>
                          <a:rPr lang="vi-VN" sz="4267" b="1" i="0" smtClean="0">
                            <a:latin typeface="Cambria Math" panose="02040503050406030204" pitchFamily="18" charset="0"/>
                            <a:cs typeface="Times New Roman" panose="02020603050405020304" pitchFamily="18" charset="0"/>
                          </a:rPr>
                          <m:t>64</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77016" y="5131209"/>
                <a:ext cx="2515299" cy="1157817"/>
              </a:xfrm>
              <a:prstGeom prst="rect">
                <a:avLst/>
              </a:prstGeom>
              <a:blipFill>
                <a:blip r:embed="rId6"/>
                <a:stretch>
                  <a:fillRect l="-9443" b="-10526"/>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58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6C00CC9D-0DE1-40AF-A01D-9598A09DF15E}"/>
              </a:ext>
            </a:extLst>
          </p:cNvPr>
          <p:cNvSpPr/>
          <p:nvPr/>
        </p:nvSpPr>
        <p:spPr>
          <a:xfrm>
            <a:off x="494505" y="3679084"/>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2</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171943"/>
            <a:chOff x="900309" y="1515979"/>
            <a:chExt cx="10407425" cy="1919009"/>
          </a:xfrm>
        </p:grpSpPr>
        <p:sp>
          <p:nvSpPr>
            <p:cNvPr id="4" name="Rectangle 3">
              <a:extLst>
                <a:ext uri="{FF2B5EF4-FFF2-40B4-BE49-F238E27FC236}">
                  <a16:creationId xmlns:a16="http://schemas.microsoft.com/office/drawing/2014/main" id="{8BBC9C81-5FE9-4F1D-8312-4F1C7F4DA379}"/>
                </a:ext>
              </a:extLst>
            </p:cNvPr>
            <p:cNvSpPr/>
            <p:nvPr/>
          </p:nvSpPr>
          <p:spPr>
            <a:xfrm>
              <a:off x="1324390" y="1721802"/>
              <a:ext cx="9565118" cy="1713186"/>
            </a:xfrm>
            <a:prstGeom prst="rect">
              <a:avLst/>
            </a:prstGeom>
            <a:ln w="28575">
              <a:noFill/>
            </a:ln>
          </p:spPr>
          <p:txBody>
            <a:bodyPr wrap="square">
              <a:spAutoFit/>
            </a:bodyPr>
            <a:lstStyle/>
            <a:p>
              <a:pPr algn="ctr"/>
              <a:r>
                <a:rPr lang="vi-VN" sz="4000" b="1">
                  <a:latin typeface="+mj-lt"/>
                </a:rPr>
                <a:t>Đường tròn O</a:t>
              </a:r>
              <a:r>
                <a:rPr lang="vi-VN" sz="4000" b="1" baseline="-25000">
                  <a:latin typeface="+mj-lt"/>
                </a:rPr>
                <a:t>1</a:t>
              </a:r>
              <a:r>
                <a:rPr lang="vi-VN" sz="4000" b="1">
                  <a:latin typeface="+mj-lt"/>
                </a:rPr>
                <a:t> có bán kính là r</a:t>
              </a:r>
              <a:r>
                <a:rPr lang="vi-VN" sz="4000" b="1" baseline="-25000">
                  <a:latin typeface="+mj-lt"/>
                </a:rPr>
                <a:t>1</a:t>
              </a:r>
              <a:r>
                <a:rPr lang="vi-VN" sz="4000" b="1">
                  <a:latin typeface="+mj-lt"/>
                </a:rPr>
                <a:t> và đường tròn O</a:t>
              </a:r>
              <a:r>
                <a:rPr lang="vi-VN" sz="4000" b="1" baseline="-25000">
                  <a:latin typeface="+mj-lt"/>
                </a:rPr>
                <a:t>2</a:t>
              </a:r>
              <a:r>
                <a:rPr lang="vi-VN" sz="4000" b="1">
                  <a:latin typeface="+mj-lt"/>
                </a:rPr>
                <a:t> có bán kính là r</a:t>
              </a:r>
              <a:r>
                <a:rPr lang="vi-VN" sz="4000" b="1" baseline="-25000">
                  <a:latin typeface="+mj-lt"/>
                </a:rPr>
                <a:t>2</a:t>
              </a:r>
              <a:r>
                <a:rPr lang="vi-VN" sz="4000" b="1">
                  <a:latin typeface="+mj-lt"/>
                </a:rPr>
                <a:t>. Biết rằng r</a:t>
              </a:r>
              <a:r>
                <a:rPr lang="vi-VN" sz="4000" b="1" baseline="-25000">
                  <a:latin typeface="+mj-lt"/>
                </a:rPr>
                <a:t>1</a:t>
              </a:r>
              <a:r>
                <a:rPr lang="vi-VN" sz="4000" b="1">
                  <a:latin typeface="+mj-lt"/>
                </a:rPr>
                <a:t>/r</a:t>
              </a:r>
              <a:r>
                <a:rPr lang="vi-VN" sz="4000" b="1" baseline="-25000">
                  <a:latin typeface="+mj-lt"/>
                </a:rPr>
                <a:t>2</a:t>
              </a:r>
              <a:r>
                <a:rPr lang="vi-VN" sz="4000" b="1">
                  <a:latin typeface="+mj-lt"/>
                </a:rPr>
                <a:t> = 3/4. </a:t>
              </a:r>
            </a:p>
            <a:p>
              <a:pPr algn="ctr"/>
              <a:r>
                <a:rPr lang="vi-VN" sz="4000" b="1">
                  <a:latin typeface="+mj-lt"/>
                </a:rPr>
                <a:t>Tỉ số diện tích giữa hai hình tròn là</a:t>
              </a:r>
              <a:endParaRPr lang="fr-FR" sz="40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048426" y="5128537"/>
                <a:ext cx="2491237"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𝟒</m:t>
                                </m:r>
                              </m:num>
                              <m:den>
                                <m:r>
                                  <a:rPr lang="vi-VN" sz="4267" b="1" i="1">
                                    <a:latin typeface="Cambria Math" panose="02040503050406030204" pitchFamily="18" charset="0"/>
                                    <a:cs typeface="Times New Roman" panose="02020603050405020304" pitchFamily="18" charset="0"/>
                                  </a:rPr>
                                  <m:t>𝟑</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a:t>
                </a:r>
                <a:r>
                  <a:rPr lang="el-GR" sz="4267" b="1">
                    <a:latin typeface="Times New Roman" panose="02020603050405020304" pitchFamily="18" charset="0"/>
                    <a:cs typeface="Times New Roman" panose="02020603050405020304" pitchFamily="18" charset="0"/>
                  </a:rPr>
                  <a:t>π</a:t>
                </a:r>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48426" y="5128537"/>
                <a:ext cx="2491237" cy="1221553"/>
              </a:xfrm>
              <a:prstGeom prst="rect">
                <a:avLst/>
              </a:prstGeom>
              <a:blipFill>
                <a:blip r:embed="rId3"/>
                <a:stretch>
                  <a:fillRect l="-9535" r="-1711"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103489" y="3544379"/>
                <a:ext cx="2276006" cy="124521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sSup>
                      <m:sSupPr>
                        <m:ctrlPr>
                          <a:rPr lang="vi-VN" sz="4267" b="1" i="1" smtClean="0">
                            <a:latin typeface="Cambria Math" panose="02040503050406030204" pitchFamily="18" charset="0"/>
                            <a:cs typeface="Times New Roman" panose="02020603050405020304" pitchFamily="18" charset="0"/>
                          </a:rPr>
                        </m:ctrlPr>
                      </m:sSupPr>
                      <m:e>
                        <m:d>
                          <m:dPr>
                            <m:ctrlPr>
                              <a:rPr lang="vi-VN" sz="4267" b="1" i="1" smtClean="0">
                                <a:latin typeface="Cambria Math" panose="02040503050406030204" pitchFamily="18" charset="0"/>
                                <a:cs typeface="Times New Roman" panose="02020603050405020304" pitchFamily="18" charset="0"/>
                              </a:rPr>
                            </m:ctrlPr>
                          </m:dPr>
                          <m:e>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𝟑</m:t>
                                </m:r>
                              </m:num>
                              <m:den>
                                <m:r>
                                  <a:rPr lang="vi-VN" sz="4267" b="1" i="1" smtClean="0">
                                    <a:latin typeface="Cambria Math" panose="02040503050406030204" pitchFamily="18" charset="0"/>
                                    <a:cs typeface="Times New Roman" panose="02020603050405020304" pitchFamily="18" charset="0"/>
                                  </a:rPr>
                                  <m:t>𝟒</m:t>
                                </m:r>
                              </m:den>
                            </m:f>
                          </m:e>
                        </m:d>
                      </m:e>
                      <m:sup>
                        <m:r>
                          <a:rPr lang="vi-VN" sz="4267" b="1" i="1" smtClean="0">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103489" y="3544379"/>
                <a:ext cx="2276006" cy="1245213"/>
              </a:xfrm>
              <a:prstGeom prst="rect">
                <a:avLst/>
              </a:prstGeom>
              <a:blipFill>
                <a:blip r:embed="rId4"/>
                <a:stretch>
                  <a:fillRect l="-10456" b="-682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71153" y="3568440"/>
                <a:ext cx="4851400"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𝟑</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 </a:t>
                </a: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71153" y="3568440"/>
                <a:ext cx="4851400" cy="1221553"/>
              </a:xfrm>
              <a:prstGeom prst="rect">
                <a:avLst/>
              </a:prstGeom>
              <a:blipFill>
                <a:blip r:embed="rId5"/>
                <a:stretch>
                  <a:fillRect l="-4899"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2177016" y="5131209"/>
                <a:ext cx="2515299"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𝟑</m:t>
                                </m:r>
                              </m:num>
                              <m:den>
                                <m:r>
                                  <a:rPr lang="vi-VN" sz="4267" b="1" i="1">
                                    <a:latin typeface="Cambria Math" panose="02040503050406030204" pitchFamily="18" charset="0"/>
                                    <a:cs typeface="Times New Roman" panose="02020603050405020304" pitchFamily="18" charset="0"/>
                                  </a:rPr>
                                  <m:t>𝟒</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a:t>
                </a:r>
                <a:r>
                  <a:rPr lang="el-GR" sz="4267" b="1">
                    <a:latin typeface="Times New Roman" panose="02020603050405020304" pitchFamily="18" charset="0"/>
                    <a:cs typeface="Times New Roman" panose="02020603050405020304" pitchFamily="18" charset="0"/>
                  </a:rPr>
                  <a:t>π</a:t>
                </a:r>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77016" y="5131209"/>
                <a:ext cx="2515299" cy="1221553"/>
              </a:xfrm>
              <a:prstGeom prst="rect">
                <a:avLst/>
              </a:prstGeom>
              <a:blipFill>
                <a:blip r:embed="rId6"/>
                <a:stretch>
                  <a:fillRect l="-9443" r="-969" b="-9000"/>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327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F18CB11E-87AF-4ED3-A2D4-E78286128FAB}"/>
              </a:ext>
            </a:extLst>
          </p:cNvPr>
          <p:cNvSpPr/>
          <p:nvPr/>
        </p:nvSpPr>
        <p:spPr>
          <a:xfrm>
            <a:off x="6676753" y="3636099"/>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324390" y="1572976"/>
              <a:ext cx="9565118" cy="1550025"/>
            </a:xfrm>
            <a:prstGeom prst="rect">
              <a:avLst/>
            </a:prstGeom>
            <a:ln w="28575">
              <a:noFill/>
            </a:ln>
          </p:spPr>
          <p:txBody>
            <a:bodyPr wrap="square">
              <a:spAutoFit/>
            </a:bodyPr>
            <a:lstStyle/>
            <a:p>
              <a:pPr algn="ctr"/>
              <a:r>
                <a:rPr lang="vi-VN" sz="3600" b="1">
                  <a:latin typeface="+mj-lt"/>
                </a:rPr>
                <a:t>Cho hai hình vuông ABCD và EFGH. Biết rằng cạnh của hình vuông ABCD gấp đôi cạnh của hình vuông EFGH. Tỉ số diện tích giữa hai hình vuông là:</a:t>
              </a:r>
              <a:endParaRPr lang="fr-FR" sz="36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144679" y="5321042"/>
                <a:ext cx="2491237"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a:t>
                </a:r>
                <a14:m>
                  <m:oMath xmlns:m="http://schemas.openxmlformats.org/officeDocument/2006/math">
                    <m:r>
                      <a:rPr lang="vi-VN" sz="4267" b="1" i="1" smtClean="0">
                        <a:latin typeface="Cambria Math" panose="02040503050406030204" pitchFamily="18" charset="0"/>
                        <a:cs typeface="Times New Roman" panose="02020603050405020304" pitchFamily="18" charset="0"/>
                      </a:rPr>
                      <m:t>𝟒</m:t>
                    </m:r>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144679" y="5321042"/>
                <a:ext cx="2491237" cy="748988"/>
              </a:xfrm>
              <a:prstGeom prst="rect">
                <a:avLst/>
              </a:prstGeom>
              <a:blipFill>
                <a:blip r:embed="rId3"/>
                <a:stretch>
                  <a:fillRect l="-9535" t="-16260" b="-365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103489" y="3544379"/>
                <a:ext cx="2276006"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𝟐</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103489" y="3544379"/>
                <a:ext cx="2276006" cy="1037400"/>
              </a:xfrm>
              <a:prstGeom prst="rect">
                <a:avLst/>
              </a:prstGeom>
              <a:blipFill>
                <a:blip r:embed="rId4"/>
                <a:stretch>
                  <a:fillRect l="-10456" b="-1228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71153" y="3568440"/>
                <a:ext cx="4851400"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𝟒</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71153" y="3568440"/>
                <a:ext cx="4851400" cy="1037400"/>
              </a:xfrm>
              <a:prstGeom prst="rect">
                <a:avLst/>
              </a:prstGeom>
              <a:blipFill>
                <a:blip r:embed="rId5"/>
                <a:stretch>
                  <a:fillRect l="-4899" b="-12281"/>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3E98559C-4824-4274-B27E-BF09DC47BA22}"/>
              </a:ext>
            </a:extLst>
          </p:cNvPr>
          <p:cNvSpPr txBox="1"/>
          <p:nvPr/>
        </p:nvSpPr>
        <p:spPr>
          <a:xfrm>
            <a:off x="2201079" y="5323714"/>
            <a:ext cx="2515299"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2</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00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Notebook Lesson by Slidesgo">
  <a:themeElements>
    <a:clrScheme name="Simple Light">
      <a:dk1>
        <a:srgbClr val="595959"/>
      </a:dk1>
      <a:lt1>
        <a:srgbClr val="F18632"/>
      </a:lt1>
      <a:dk2>
        <a:srgbClr val="595959"/>
      </a:dk2>
      <a:lt2>
        <a:srgbClr val="AF8CD6"/>
      </a:lt2>
      <a:accent1>
        <a:srgbClr val="F18632"/>
      </a:accent1>
      <a:accent2>
        <a:srgbClr val="41B45D"/>
      </a:accent2>
      <a:accent3>
        <a:srgbClr val="F18632"/>
      </a:accent3>
      <a:accent4>
        <a:srgbClr val="77DF70"/>
      </a:accent4>
      <a:accent5>
        <a:srgbClr val="84649E"/>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2042</TotalTime>
  <Words>1230</Words>
  <Application>Microsoft Office PowerPoint</Application>
  <PresentationFormat>Widescreen</PresentationFormat>
  <Paragraphs>118</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Times New Roman</vt:lpstr>
      <vt:lpstr>Calibri</vt:lpstr>
      <vt:lpstr>Arial</vt:lpstr>
      <vt:lpstr>Concert One</vt:lpstr>
      <vt:lpstr>Roboto Mono Medium</vt:lpstr>
      <vt:lpstr>Symbol</vt:lpstr>
      <vt:lpstr>Coming Soon</vt:lpstr>
      <vt:lpstr>.VnTime</vt:lpstr>
      <vt:lpstr>Cambria Math</vt:lpstr>
      <vt:lpstr>Notebook Lesson by Slidesgo</vt:lpstr>
      <vt:lpstr>§9. HÌNH ĐỒNG DẠNG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HÌNH ĐỒNG DẠNG</dc:title>
  <cp:lastModifiedBy>Linh</cp:lastModifiedBy>
  <cp:revision>66</cp:revision>
  <dcterms:modified xsi:type="dcterms:W3CDTF">2024-05-25T03:46:50Z</dcterms:modified>
</cp:coreProperties>
</file>