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8288000" cy="10287000"/>
  <p:notesSz cx="6858000" cy="9144000"/>
  <p:embeddedFontLst>
    <p:embeddedFont>
      <p:font typeface="ABeeZee" panose="020B0604020202020204" charset="0"/>
      <p:regular r:id="rId25"/>
    </p:embeddedFont>
    <p:embeddedFont>
      <p:font typeface="ABeeZee Bold" panose="020B0604020202020204" charset="0"/>
      <p:regular r:id="rId26"/>
    </p:embeddedFont>
    <p:embeddedFont>
      <p:font typeface="Calibri" panose="020F0502020204030204" pitchFamily="34" charset="0"/>
      <p:regular r:id="rId27"/>
      <p:bold r:id="rId28"/>
      <p:italic r:id="rId29"/>
      <p:boldItalic r:id="rId30"/>
    </p:embeddedFont>
    <p:embeddedFont>
      <p:font typeface="Comic Sans" panose="020B0604020202020204" charset="0"/>
      <p:regular r:id="rId31"/>
    </p:embeddedFont>
    <p:embeddedFont>
      <p:font typeface="Josefin Sans Bold" panose="020B0604020202020204" charset="0"/>
      <p:regular r:id="rId32"/>
    </p:embeddedFont>
    <p:embeddedFont>
      <p:font typeface="Lazydog" panose="020B0604020202020204" charset="0"/>
      <p:regular r:id="rId33"/>
    </p:embeddedFont>
    <p:embeddedFont>
      <p:font typeface="Montserrat Classic Bold" panose="020B0604020202020204" charset="0"/>
      <p:regular r:id="rId34"/>
    </p:embeddedFont>
    <p:embeddedFont>
      <p:font typeface="Noto Serif Display" panose="020B0604020202020204"/>
      <p:regular r:id="rId35"/>
    </p:embeddedFont>
    <p:embeddedFont>
      <p:font typeface="Quicksand Bold" panose="020B0604020202020204" charset="0"/>
      <p:regular r:id="rId36"/>
    </p:embeddedFont>
    <p:embeddedFont>
      <p:font typeface="Ribeye" panose="020B0604020202020204" charset="0"/>
      <p:regular r:id="rId37"/>
    </p:embeddedFont>
    <p:embeddedFont>
      <p:font typeface="Sriracha" panose="020B0604020202020204" charset="-34"/>
      <p:regular r:id="rId38"/>
    </p:embeddedFont>
    <p:embeddedFont>
      <p:font typeface="Times New Roman" panose="02020603050405020304" pitchFamily="18" charset="0"/>
      <p:regular r:id="rId39"/>
    </p:embeddedFont>
    <p:embeddedFont>
      <p:font typeface="Times New Roman Bold" panose="02020803070505020304" pitchFamily="18" charset="0"/>
      <p:regular r:id="rId40"/>
      <p:bold r:id="rId41"/>
    </p:embeddedFont>
    <p:embeddedFont>
      <p:font typeface="Times New Roman Condensed Bold" panose="020B0604020202020204" charset="0"/>
      <p:regular r:id="rId42"/>
    </p:embeddedFont>
    <p:embeddedFont>
      <p:font typeface="Times New Roman Italics" panose="020B0604020202020204" charset="0"/>
      <p:regular r:id="rId43"/>
    </p:embeddedFont>
    <p:embeddedFont>
      <p:font typeface="Times New Roman Semi-Bold" panose="020B0604020202020204" charset="0"/>
      <p:regular r:id="rId44"/>
    </p:embeddedFont>
    <p:embeddedFont>
      <p:font typeface="Wedges" panose="020B0604020202020204"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802"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5.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2.svg"/><Relationship Id="rId7" Type="http://schemas.openxmlformats.org/officeDocument/2006/relationships/image" Target="../media/image106.svg"/><Relationship Id="rId2"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svg"/><Relationship Id="rId4" Type="http://schemas.openxmlformats.org/officeDocument/2006/relationships/image" Target="../media/image103.png"/></Relationships>
</file>

<file path=ppt/slides/_rels/slide12.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svg"/><Relationship Id="rId7" Type="http://schemas.openxmlformats.org/officeDocument/2006/relationships/image" Target="../media/image112.svg"/><Relationship Id="rId12" Type="http://schemas.openxmlformats.org/officeDocument/2006/relationships/image" Target="../media/image117.pn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11.png"/><Relationship Id="rId11" Type="http://schemas.openxmlformats.org/officeDocument/2006/relationships/image" Target="../media/image116.svg"/><Relationship Id="rId5" Type="http://schemas.openxmlformats.org/officeDocument/2006/relationships/image" Target="../media/image110.sv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svg"/></Relationships>
</file>

<file path=ppt/slides/_rels/slide13.xml.rels><?xml version="1.0" encoding="UTF-8" standalone="yes"?>
<Relationships xmlns="http://schemas.openxmlformats.org/package/2006/relationships"><Relationship Id="rId3" Type="http://schemas.openxmlformats.org/officeDocument/2006/relationships/image" Target="../media/image119.svg"/><Relationship Id="rId2" Type="http://schemas.openxmlformats.org/officeDocument/2006/relationships/image" Target="../media/image118.png"/><Relationship Id="rId1" Type="http://schemas.openxmlformats.org/officeDocument/2006/relationships/slideLayout" Target="../slideLayouts/slideLayout7.xml"/><Relationship Id="rId5" Type="http://schemas.openxmlformats.org/officeDocument/2006/relationships/image" Target="../media/image121.svg"/><Relationship Id="rId4" Type="http://schemas.openxmlformats.org/officeDocument/2006/relationships/image" Target="../media/image120.png"/></Relationships>
</file>

<file path=ppt/slides/_rels/slide1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 Id="rId5" Type="http://schemas.openxmlformats.org/officeDocument/2006/relationships/image" Target="../media/image125.png"/><Relationship Id="rId4" Type="http://schemas.openxmlformats.org/officeDocument/2006/relationships/image" Target="../media/image124.png"/></Relationships>
</file>

<file path=ppt/slides/_rels/slide15.xml.rels><?xml version="1.0" encoding="UTF-8" standalone="yes"?>
<Relationships xmlns="http://schemas.openxmlformats.org/package/2006/relationships"><Relationship Id="rId3" Type="http://schemas.openxmlformats.org/officeDocument/2006/relationships/image" Target="../media/image127.svg"/><Relationship Id="rId2" Type="http://schemas.openxmlformats.org/officeDocument/2006/relationships/image" Target="../media/image126.png"/><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1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 Id="rId4" Type="http://schemas.openxmlformats.org/officeDocument/2006/relationships/image" Target="../media/image131.svg"/></Relationships>
</file>

<file path=ppt/slides/_rels/slide1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4.svg"/><Relationship Id="rId7" Type="http://schemas.openxmlformats.org/officeDocument/2006/relationships/image" Target="../media/image138.svg"/><Relationship Id="rId2"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image" Target="../media/image136.svg"/><Relationship Id="rId4" Type="http://schemas.openxmlformats.org/officeDocument/2006/relationships/image" Target="../media/image135.png"/></Relationships>
</file>

<file path=ppt/slides/_rels/slide19.xml.rels><?xml version="1.0" encoding="UTF-8" standalone="yes"?>
<Relationships xmlns="http://schemas.openxmlformats.org/package/2006/relationships"><Relationship Id="rId8" Type="http://schemas.openxmlformats.org/officeDocument/2006/relationships/image" Target="../media/image145.svg"/><Relationship Id="rId3" Type="http://schemas.openxmlformats.org/officeDocument/2006/relationships/image" Target="../media/image140.svg"/><Relationship Id="rId7" Type="http://schemas.openxmlformats.org/officeDocument/2006/relationships/image" Target="../media/image144.png"/><Relationship Id="rId2" Type="http://schemas.openxmlformats.org/officeDocument/2006/relationships/image" Target="../media/image139.png"/><Relationship Id="rId1" Type="http://schemas.openxmlformats.org/officeDocument/2006/relationships/slideLayout" Target="../slideLayouts/slideLayout7.xml"/><Relationship Id="rId6" Type="http://schemas.openxmlformats.org/officeDocument/2006/relationships/image" Target="../media/image143.svg"/><Relationship Id="rId5" Type="http://schemas.openxmlformats.org/officeDocument/2006/relationships/image" Target="../media/image142.png"/><Relationship Id="rId4" Type="http://schemas.openxmlformats.org/officeDocument/2006/relationships/image" Target="../media/image141.png"/><Relationship Id="rId9" Type="http://schemas.openxmlformats.org/officeDocument/2006/relationships/image" Target="../media/image117.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 Type="http://schemas.openxmlformats.org/officeDocument/2006/relationships/image" Target="../media/image15.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svg"/></Relationships>
</file>

<file path=ppt/slides/_rels/slide20.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157.svg"/><Relationship Id="rId3" Type="http://schemas.openxmlformats.org/officeDocument/2006/relationships/image" Target="../media/image147.svg"/><Relationship Id="rId7" Type="http://schemas.openxmlformats.org/officeDocument/2006/relationships/image" Target="../media/image151.svg"/><Relationship Id="rId12" Type="http://schemas.openxmlformats.org/officeDocument/2006/relationships/image" Target="../media/image156.png"/><Relationship Id="rId2"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150.png"/><Relationship Id="rId11" Type="http://schemas.openxmlformats.org/officeDocument/2006/relationships/image" Target="../media/image155.svg"/><Relationship Id="rId5" Type="http://schemas.openxmlformats.org/officeDocument/2006/relationships/image" Target="../media/image149.svg"/><Relationship Id="rId10" Type="http://schemas.openxmlformats.org/officeDocument/2006/relationships/image" Target="../media/image154.png"/><Relationship Id="rId4" Type="http://schemas.openxmlformats.org/officeDocument/2006/relationships/image" Target="../media/image148.png"/><Relationship Id="rId9" Type="http://schemas.openxmlformats.org/officeDocument/2006/relationships/image" Target="../media/image153.svg"/></Relationships>
</file>

<file path=ppt/slides/_rels/slide21.xml.rels><?xml version="1.0" encoding="UTF-8" standalone="yes"?>
<Relationships xmlns="http://schemas.openxmlformats.org/package/2006/relationships"><Relationship Id="rId3" Type="http://schemas.openxmlformats.org/officeDocument/2006/relationships/image" Target="../media/image140.svg"/><Relationship Id="rId7" Type="http://schemas.openxmlformats.org/officeDocument/2006/relationships/image" Target="../media/image159.png"/><Relationship Id="rId2" Type="http://schemas.openxmlformats.org/officeDocument/2006/relationships/image" Target="../media/image139.png"/><Relationship Id="rId1" Type="http://schemas.openxmlformats.org/officeDocument/2006/relationships/slideLayout" Target="../slideLayouts/slideLayout7.xml"/><Relationship Id="rId6" Type="http://schemas.openxmlformats.org/officeDocument/2006/relationships/image" Target="../media/image143.svg"/><Relationship Id="rId5" Type="http://schemas.openxmlformats.org/officeDocument/2006/relationships/image" Target="../media/image142.png"/><Relationship Id="rId4" Type="http://schemas.openxmlformats.org/officeDocument/2006/relationships/image" Target="../media/image158.png"/></Relationships>
</file>

<file path=ppt/slides/_rels/slide22.xml.rels><?xml version="1.0" encoding="UTF-8" standalone="yes"?>
<Relationships xmlns="http://schemas.openxmlformats.org/package/2006/relationships"><Relationship Id="rId8" Type="http://schemas.openxmlformats.org/officeDocument/2006/relationships/image" Target="../media/image164.svg"/><Relationship Id="rId13" Type="http://schemas.openxmlformats.org/officeDocument/2006/relationships/image" Target="../media/image169.png"/><Relationship Id="rId3" Type="http://schemas.openxmlformats.org/officeDocument/2006/relationships/image" Target="../media/image140.svg"/><Relationship Id="rId7" Type="http://schemas.openxmlformats.org/officeDocument/2006/relationships/image" Target="../media/image163.png"/><Relationship Id="rId12" Type="http://schemas.openxmlformats.org/officeDocument/2006/relationships/image" Target="../media/image168.svg"/><Relationship Id="rId2" Type="http://schemas.openxmlformats.org/officeDocument/2006/relationships/image" Target="../media/image139.png"/><Relationship Id="rId1" Type="http://schemas.openxmlformats.org/officeDocument/2006/relationships/slideLayout" Target="../slideLayouts/slideLayout7.xml"/><Relationship Id="rId6" Type="http://schemas.openxmlformats.org/officeDocument/2006/relationships/image" Target="../media/image162.png"/><Relationship Id="rId11" Type="http://schemas.openxmlformats.org/officeDocument/2006/relationships/image" Target="../media/image167.png"/><Relationship Id="rId5" Type="http://schemas.openxmlformats.org/officeDocument/2006/relationships/image" Target="../media/image161.svg"/><Relationship Id="rId15" Type="http://schemas.openxmlformats.org/officeDocument/2006/relationships/image" Target="../media/image171.gif"/><Relationship Id="rId10" Type="http://schemas.openxmlformats.org/officeDocument/2006/relationships/image" Target="../media/image166.svg"/><Relationship Id="rId4" Type="http://schemas.openxmlformats.org/officeDocument/2006/relationships/image" Target="../media/image160.png"/><Relationship Id="rId9" Type="http://schemas.openxmlformats.org/officeDocument/2006/relationships/image" Target="../media/image165.png"/><Relationship Id="rId14" Type="http://schemas.openxmlformats.org/officeDocument/2006/relationships/image" Target="../media/image170.svg"/></Relationships>
</file>

<file path=ppt/slides/_rels/slide23.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3.svg"/><Relationship Id="rId7" Type="http://schemas.openxmlformats.org/officeDocument/2006/relationships/image" Target="../media/image177.svg"/><Relationship Id="rId2" Type="http://schemas.openxmlformats.org/officeDocument/2006/relationships/image" Target="../media/image172.png"/><Relationship Id="rId1" Type="http://schemas.openxmlformats.org/officeDocument/2006/relationships/slideLayout" Target="../slideLayouts/slideLayout7.xml"/><Relationship Id="rId6" Type="http://schemas.openxmlformats.org/officeDocument/2006/relationships/image" Target="../media/image176.png"/><Relationship Id="rId11" Type="http://schemas.openxmlformats.org/officeDocument/2006/relationships/image" Target="../media/image181.svg"/><Relationship Id="rId5" Type="http://schemas.openxmlformats.org/officeDocument/2006/relationships/image" Target="../media/image175.svg"/><Relationship Id="rId10" Type="http://schemas.openxmlformats.org/officeDocument/2006/relationships/image" Target="../media/image180.png"/><Relationship Id="rId4" Type="http://schemas.openxmlformats.org/officeDocument/2006/relationships/image" Target="../media/image174.png"/><Relationship Id="rId9" Type="http://schemas.openxmlformats.org/officeDocument/2006/relationships/image" Target="../media/image179.svg"/></Relationships>
</file>

<file path=ppt/slides/_rels/slide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6.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56.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svg"/><Relationship Id="rId18" Type="http://schemas.openxmlformats.org/officeDocument/2006/relationships/image" Target="../media/image76.png"/><Relationship Id="rId3" Type="http://schemas.openxmlformats.org/officeDocument/2006/relationships/image" Target="../media/image61.svg"/><Relationship Id="rId21" Type="http://schemas.openxmlformats.org/officeDocument/2006/relationships/image" Target="../media/image79.svg"/><Relationship Id="rId7" Type="http://schemas.openxmlformats.org/officeDocument/2006/relationships/image" Target="../media/image65.svg"/><Relationship Id="rId12" Type="http://schemas.openxmlformats.org/officeDocument/2006/relationships/image" Target="../media/image70.png"/><Relationship Id="rId17" Type="http://schemas.openxmlformats.org/officeDocument/2006/relationships/image" Target="../media/image75.svg"/><Relationship Id="rId25" Type="http://schemas.openxmlformats.org/officeDocument/2006/relationships/image" Target="../media/image83.svg"/><Relationship Id="rId2" Type="http://schemas.openxmlformats.org/officeDocument/2006/relationships/image" Target="../media/image60.png"/><Relationship Id="rId16" Type="http://schemas.openxmlformats.org/officeDocument/2006/relationships/image" Target="../media/image74.png"/><Relationship Id="rId20"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svg"/><Relationship Id="rId24" Type="http://schemas.openxmlformats.org/officeDocument/2006/relationships/image" Target="../media/image82.png"/><Relationship Id="rId5" Type="http://schemas.openxmlformats.org/officeDocument/2006/relationships/image" Target="../media/image63.svg"/><Relationship Id="rId15" Type="http://schemas.openxmlformats.org/officeDocument/2006/relationships/image" Target="../media/image73.svg"/><Relationship Id="rId23" Type="http://schemas.openxmlformats.org/officeDocument/2006/relationships/image" Target="../media/image81.svg"/><Relationship Id="rId10" Type="http://schemas.openxmlformats.org/officeDocument/2006/relationships/image" Target="../media/image68.png"/><Relationship Id="rId19" Type="http://schemas.openxmlformats.org/officeDocument/2006/relationships/image" Target="../media/image77.svg"/><Relationship Id="rId4" Type="http://schemas.openxmlformats.org/officeDocument/2006/relationships/image" Target="../media/image62.png"/><Relationship Id="rId9" Type="http://schemas.openxmlformats.org/officeDocument/2006/relationships/image" Target="../media/image67.svg"/><Relationship Id="rId14" Type="http://schemas.openxmlformats.org/officeDocument/2006/relationships/image" Target="../media/image72.png"/><Relationship Id="rId22" Type="http://schemas.openxmlformats.org/officeDocument/2006/relationships/image" Target="../media/image80.png"/></Relationships>
</file>

<file path=ppt/slides/_rels/slide9.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svg"/><Relationship Id="rId3" Type="http://schemas.openxmlformats.org/officeDocument/2006/relationships/image" Target="../media/image85.svg"/><Relationship Id="rId7" Type="http://schemas.openxmlformats.org/officeDocument/2006/relationships/image" Target="../media/image89.svg"/><Relationship Id="rId12" Type="http://schemas.openxmlformats.org/officeDocument/2006/relationships/image" Target="../media/image94.png"/><Relationship Id="rId17" Type="http://schemas.openxmlformats.org/officeDocument/2006/relationships/image" Target="../media/image99.svg"/><Relationship Id="rId2" Type="http://schemas.openxmlformats.org/officeDocument/2006/relationships/image" Target="../media/image84.png"/><Relationship Id="rId16"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93.svg"/><Relationship Id="rId5" Type="http://schemas.openxmlformats.org/officeDocument/2006/relationships/image" Target="../media/image87.svg"/><Relationship Id="rId15" Type="http://schemas.openxmlformats.org/officeDocument/2006/relationships/image" Target="../media/image97.sv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svg"/><Relationship Id="rId14" Type="http://schemas.openxmlformats.org/officeDocument/2006/relationships/image" Target="../media/image9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sp>
        <p:nvSpPr>
          <p:cNvPr id="2" name="Freeform 2"/>
          <p:cNvSpPr/>
          <p:nvPr/>
        </p:nvSpPr>
        <p:spPr>
          <a:xfrm rot="5400000">
            <a:off x="5684643" y="-1101005"/>
            <a:ext cx="6642675" cy="11199331"/>
          </a:xfrm>
          <a:custGeom>
            <a:avLst/>
            <a:gdLst/>
            <a:ahLst/>
            <a:cxnLst/>
            <a:rect l="l" t="t" r="r" b="b"/>
            <a:pathLst>
              <a:path w="6642675" h="11199331">
                <a:moveTo>
                  <a:pt x="0" y="0"/>
                </a:moveTo>
                <a:lnTo>
                  <a:pt x="6642675" y="0"/>
                </a:lnTo>
                <a:lnTo>
                  <a:pt x="6642675" y="11199332"/>
                </a:lnTo>
                <a:lnTo>
                  <a:pt x="0" y="11199332"/>
                </a:lnTo>
                <a:lnTo>
                  <a:pt x="0" y="0"/>
                </a:lnTo>
                <a:close/>
              </a:path>
            </a:pathLst>
          </a:custGeom>
          <a:blipFill>
            <a:blip r:embed="rId2">
              <a:extLst>
                <a:ext uri="{96DAC541-7B7A-43D3-8B79-37D633B846F1}">
                  <asvg:svgBlip xmlns:asvg="http://schemas.microsoft.com/office/drawing/2016/SVG/main" r:embed="rId3"/>
                </a:ext>
              </a:extLst>
            </a:blip>
            <a:stretch>
              <a:fillRect l="-26236"/>
            </a:stretch>
          </a:blipFill>
        </p:spPr>
      </p:sp>
      <p:sp>
        <p:nvSpPr>
          <p:cNvPr id="3" name="Freeform 3"/>
          <p:cNvSpPr/>
          <p:nvPr/>
        </p:nvSpPr>
        <p:spPr>
          <a:xfrm rot="3412007">
            <a:off x="-937674" y="6974551"/>
            <a:ext cx="2506139" cy="6072144"/>
          </a:xfrm>
          <a:custGeom>
            <a:avLst/>
            <a:gdLst/>
            <a:ahLst/>
            <a:cxnLst/>
            <a:rect l="l" t="t" r="r" b="b"/>
            <a:pathLst>
              <a:path w="2506139" h="6072144">
                <a:moveTo>
                  <a:pt x="0" y="0"/>
                </a:moveTo>
                <a:lnTo>
                  <a:pt x="2506139" y="0"/>
                </a:lnTo>
                <a:lnTo>
                  <a:pt x="2506139" y="6072144"/>
                </a:lnTo>
                <a:lnTo>
                  <a:pt x="0" y="60721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8352294" y="-570642"/>
            <a:ext cx="1583412" cy="2262017"/>
          </a:xfrm>
          <a:custGeom>
            <a:avLst/>
            <a:gdLst/>
            <a:ahLst/>
            <a:cxnLst/>
            <a:rect l="l" t="t" r="r" b="b"/>
            <a:pathLst>
              <a:path w="1583412" h="2262017">
                <a:moveTo>
                  <a:pt x="0" y="0"/>
                </a:moveTo>
                <a:lnTo>
                  <a:pt x="1583412" y="0"/>
                </a:lnTo>
                <a:lnTo>
                  <a:pt x="1583412" y="2262018"/>
                </a:lnTo>
                <a:lnTo>
                  <a:pt x="0" y="22620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220626">
            <a:off x="7169903" y="7056114"/>
            <a:ext cx="4435774" cy="330667"/>
          </a:xfrm>
          <a:custGeom>
            <a:avLst/>
            <a:gdLst/>
            <a:ahLst/>
            <a:cxnLst/>
            <a:rect l="l" t="t" r="r" b="b"/>
            <a:pathLst>
              <a:path w="4435774" h="330667">
                <a:moveTo>
                  <a:pt x="0" y="0"/>
                </a:moveTo>
                <a:lnTo>
                  <a:pt x="4435773" y="0"/>
                </a:lnTo>
                <a:lnTo>
                  <a:pt x="4435773" y="330666"/>
                </a:lnTo>
                <a:lnTo>
                  <a:pt x="0" y="3306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7365178">
            <a:off x="16868972" y="6490419"/>
            <a:ext cx="2838056" cy="6876348"/>
          </a:xfrm>
          <a:custGeom>
            <a:avLst/>
            <a:gdLst/>
            <a:ahLst/>
            <a:cxnLst/>
            <a:rect l="l" t="t" r="r" b="b"/>
            <a:pathLst>
              <a:path w="2838056" h="6876348">
                <a:moveTo>
                  <a:pt x="0" y="0"/>
                </a:moveTo>
                <a:lnTo>
                  <a:pt x="2838056" y="0"/>
                </a:lnTo>
                <a:lnTo>
                  <a:pt x="2838056" y="6876348"/>
                </a:lnTo>
                <a:lnTo>
                  <a:pt x="0" y="68763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7478474">
            <a:off x="16974755" y="-1828935"/>
            <a:ext cx="1329320" cy="4778603"/>
          </a:xfrm>
          <a:custGeom>
            <a:avLst/>
            <a:gdLst/>
            <a:ahLst/>
            <a:cxnLst/>
            <a:rect l="l" t="t" r="r" b="b"/>
            <a:pathLst>
              <a:path w="1329320" h="4778603">
                <a:moveTo>
                  <a:pt x="0" y="0"/>
                </a:moveTo>
                <a:lnTo>
                  <a:pt x="1329321" y="0"/>
                </a:lnTo>
                <a:lnTo>
                  <a:pt x="1329321" y="4778603"/>
                </a:lnTo>
                <a:lnTo>
                  <a:pt x="0" y="47786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flipH="1">
            <a:off x="15895837" y="3784935"/>
            <a:ext cx="3601458" cy="3126266"/>
          </a:xfrm>
          <a:custGeom>
            <a:avLst/>
            <a:gdLst/>
            <a:ahLst/>
            <a:cxnLst/>
            <a:rect l="l" t="t" r="r" b="b"/>
            <a:pathLst>
              <a:path w="3601458" h="3126266">
                <a:moveTo>
                  <a:pt x="3601458" y="0"/>
                </a:moveTo>
                <a:lnTo>
                  <a:pt x="0" y="0"/>
                </a:lnTo>
                <a:lnTo>
                  <a:pt x="0" y="3126265"/>
                </a:lnTo>
                <a:lnTo>
                  <a:pt x="3601458" y="3126265"/>
                </a:lnTo>
                <a:lnTo>
                  <a:pt x="3601458"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a:off x="-1485334" y="3784935"/>
            <a:ext cx="3601458" cy="3126266"/>
          </a:xfrm>
          <a:custGeom>
            <a:avLst/>
            <a:gdLst/>
            <a:ahLst/>
            <a:cxnLst/>
            <a:rect l="l" t="t" r="r" b="b"/>
            <a:pathLst>
              <a:path w="3601458" h="3126266">
                <a:moveTo>
                  <a:pt x="0" y="0"/>
                </a:moveTo>
                <a:lnTo>
                  <a:pt x="3601458" y="0"/>
                </a:lnTo>
                <a:lnTo>
                  <a:pt x="3601458" y="3126265"/>
                </a:lnTo>
                <a:lnTo>
                  <a:pt x="0" y="312626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rot="7638463">
            <a:off x="-484764" y="-3529373"/>
            <a:ext cx="969528" cy="6583212"/>
          </a:xfrm>
          <a:custGeom>
            <a:avLst/>
            <a:gdLst/>
            <a:ahLst/>
            <a:cxnLst/>
            <a:rect l="l" t="t" r="r" b="b"/>
            <a:pathLst>
              <a:path w="969528" h="6583212">
                <a:moveTo>
                  <a:pt x="0" y="0"/>
                </a:moveTo>
                <a:lnTo>
                  <a:pt x="969528" y="0"/>
                </a:lnTo>
                <a:lnTo>
                  <a:pt x="969528" y="6583212"/>
                </a:lnTo>
                <a:lnTo>
                  <a:pt x="0" y="658321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TextBox 11"/>
          <p:cNvSpPr txBox="1"/>
          <p:nvPr/>
        </p:nvSpPr>
        <p:spPr>
          <a:xfrm>
            <a:off x="4135985" y="2184430"/>
            <a:ext cx="10016030" cy="1491615"/>
          </a:xfrm>
          <a:prstGeom prst="rect">
            <a:avLst/>
          </a:prstGeom>
        </p:spPr>
        <p:txBody>
          <a:bodyPr lIns="0" tIns="0" rIns="0" bIns="0" rtlCol="0" anchor="t">
            <a:spAutoFit/>
          </a:bodyPr>
          <a:lstStyle/>
          <a:p>
            <a:pPr algn="ctr">
              <a:lnSpc>
                <a:spcPts val="5579"/>
              </a:lnSpc>
            </a:pPr>
            <a:r>
              <a:rPr lang="en-US" sz="4499">
                <a:solidFill>
                  <a:srgbClr val="2C2C2E"/>
                </a:solidFill>
                <a:latin typeface="Times New Roman"/>
              </a:rPr>
              <a:t>Chào mừng các em đến với bài học ngày hôm nay</a:t>
            </a:r>
          </a:p>
        </p:txBody>
      </p:sp>
      <p:sp>
        <p:nvSpPr>
          <p:cNvPr id="12" name="TextBox 12"/>
          <p:cNvSpPr txBox="1"/>
          <p:nvPr/>
        </p:nvSpPr>
        <p:spPr>
          <a:xfrm>
            <a:off x="3542720" y="3991942"/>
            <a:ext cx="11199331" cy="1574534"/>
          </a:xfrm>
          <a:prstGeom prst="rect">
            <a:avLst/>
          </a:prstGeom>
        </p:spPr>
        <p:txBody>
          <a:bodyPr lIns="0" tIns="0" rIns="0" bIns="0" rtlCol="0" anchor="t">
            <a:spAutoFit/>
          </a:bodyPr>
          <a:lstStyle/>
          <a:p>
            <a:pPr algn="ctr">
              <a:lnSpc>
                <a:spcPts val="6439"/>
              </a:lnSpc>
            </a:pPr>
            <a:r>
              <a:rPr lang="en-US" sz="4599" dirty="0">
                <a:solidFill>
                  <a:srgbClr val="2C2C2E"/>
                </a:solidFill>
                <a:latin typeface="Times New Roman"/>
              </a:rPr>
              <a:t>TIẾT 132 - BÀI 10: </a:t>
            </a:r>
          </a:p>
          <a:p>
            <a:pPr algn="ctr">
              <a:lnSpc>
                <a:spcPts val="6439"/>
              </a:lnSpc>
            </a:pPr>
            <a:r>
              <a:rPr lang="en-US" sz="4599" dirty="0">
                <a:solidFill>
                  <a:srgbClr val="2C2C2E"/>
                </a:solidFill>
                <a:latin typeface="Times New Roman"/>
              </a:rPr>
              <a:t>HÌNH ĐỒNG DẠNG TRONG THỰC TIỄN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7F8"/>
        </a:solidFill>
        <a:effectLst/>
      </p:bgPr>
    </p:bg>
    <p:spTree>
      <p:nvGrpSpPr>
        <p:cNvPr id="1" name=""/>
        <p:cNvGrpSpPr/>
        <p:nvPr/>
      </p:nvGrpSpPr>
      <p:grpSpPr>
        <a:xfrm>
          <a:off x="0" y="0"/>
          <a:ext cx="0" cy="0"/>
          <a:chOff x="0" y="0"/>
          <a:chExt cx="0" cy="0"/>
        </a:xfrm>
      </p:grpSpPr>
      <p:sp>
        <p:nvSpPr>
          <p:cNvPr id="2" name="Freeform 2"/>
          <p:cNvSpPr/>
          <p:nvPr/>
        </p:nvSpPr>
        <p:spPr>
          <a:xfrm>
            <a:off x="682580" y="3558779"/>
            <a:ext cx="7571533" cy="4869424"/>
          </a:xfrm>
          <a:custGeom>
            <a:avLst/>
            <a:gdLst/>
            <a:ahLst/>
            <a:cxnLst/>
            <a:rect l="l" t="t" r="r" b="b"/>
            <a:pathLst>
              <a:path w="7571533" h="4869424">
                <a:moveTo>
                  <a:pt x="0" y="0"/>
                </a:moveTo>
                <a:lnTo>
                  <a:pt x="7571533" y="0"/>
                </a:lnTo>
                <a:lnTo>
                  <a:pt x="7571533" y="4869424"/>
                </a:lnTo>
                <a:lnTo>
                  <a:pt x="0" y="4869424"/>
                </a:lnTo>
                <a:lnTo>
                  <a:pt x="0" y="0"/>
                </a:lnTo>
                <a:close/>
              </a:path>
            </a:pathLst>
          </a:custGeom>
          <a:blipFill>
            <a:blip r:embed="rId2"/>
            <a:stretch>
              <a:fillRect/>
            </a:stretch>
          </a:blipFill>
        </p:spPr>
      </p:sp>
      <p:sp>
        <p:nvSpPr>
          <p:cNvPr id="3" name="TextBox 3"/>
          <p:cNvSpPr txBox="1"/>
          <p:nvPr/>
        </p:nvSpPr>
        <p:spPr>
          <a:xfrm>
            <a:off x="1028700" y="-66294"/>
            <a:ext cx="7464636" cy="3286125"/>
          </a:xfrm>
          <a:prstGeom prst="rect">
            <a:avLst/>
          </a:prstGeom>
        </p:spPr>
        <p:txBody>
          <a:bodyPr lIns="0" tIns="0" rIns="0" bIns="0" rtlCol="0" anchor="t">
            <a:spAutoFit/>
          </a:bodyPr>
          <a:lstStyle/>
          <a:p>
            <a:pPr>
              <a:lnSpc>
                <a:spcPts val="8400"/>
              </a:lnSpc>
            </a:pPr>
            <a:r>
              <a:rPr lang="en-US" sz="6000" u="sng" spc="120">
                <a:solidFill>
                  <a:srgbClr val="373737"/>
                </a:solidFill>
                <a:latin typeface="Times New Roman"/>
              </a:rPr>
              <a:t>2.Hình đồng dạng phối cảnh (Hình vị tự)</a:t>
            </a:r>
          </a:p>
        </p:txBody>
      </p:sp>
      <p:sp>
        <p:nvSpPr>
          <p:cNvPr id="4" name="TextBox 4"/>
          <p:cNvSpPr txBox="1"/>
          <p:nvPr/>
        </p:nvSpPr>
        <p:spPr>
          <a:xfrm>
            <a:off x="10056850" y="4107283"/>
            <a:ext cx="7571533" cy="3992245"/>
          </a:xfrm>
          <a:prstGeom prst="rect">
            <a:avLst/>
          </a:prstGeom>
        </p:spPr>
        <p:txBody>
          <a:bodyPr lIns="0" tIns="0" rIns="0" bIns="0" rtlCol="0" anchor="t">
            <a:spAutoFit/>
          </a:bodyPr>
          <a:lstStyle/>
          <a:p>
            <a:pPr marL="798828" lvl="1" indent="-399414" algn="ctr">
              <a:lnSpc>
                <a:spcPts val="5179"/>
              </a:lnSpc>
              <a:buFont typeface="Arial"/>
              <a:buChar char="•"/>
            </a:pPr>
            <a:r>
              <a:rPr lang="en-US" sz="3699">
                <a:solidFill>
                  <a:srgbClr val="373737"/>
                </a:solidFill>
                <a:latin typeface="Times New Roman"/>
              </a:rPr>
              <a:t>Từ điểm O, phóng to hai lần tam giác ABC, ta sẽ nhận được tam giác A'B'C'. Em hãy cho biết tam giác ABC và tam giác A'B'C' có là hình đồng dạng không? Đồng dạng theo tỉ số k bằng mấy?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9D9FF"/>
        </a:solidFill>
        <a:effectLst/>
      </p:bgPr>
    </p:bg>
    <p:spTree>
      <p:nvGrpSpPr>
        <p:cNvPr id="1" name=""/>
        <p:cNvGrpSpPr/>
        <p:nvPr/>
      </p:nvGrpSpPr>
      <p:grpSpPr>
        <a:xfrm>
          <a:off x="0" y="0"/>
          <a:ext cx="0" cy="0"/>
          <a:chOff x="0" y="0"/>
          <a:chExt cx="0" cy="0"/>
        </a:xfrm>
      </p:grpSpPr>
      <p:sp>
        <p:nvSpPr>
          <p:cNvPr id="2" name="Freeform 2"/>
          <p:cNvSpPr/>
          <p:nvPr/>
        </p:nvSpPr>
        <p:spPr>
          <a:xfrm>
            <a:off x="1884037" y="1130720"/>
            <a:ext cx="14519927" cy="8025559"/>
          </a:xfrm>
          <a:custGeom>
            <a:avLst/>
            <a:gdLst/>
            <a:ahLst/>
            <a:cxnLst/>
            <a:rect l="l" t="t" r="r" b="b"/>
            <a:pathLst>
              <a:path w="14519927" h="8025559">
                <a:moveTo>
                  <a:pt x="0" y="0"/>
                </a:moveTo>
                <a:lnTo>
                  <a:pt x="14519926" y="0"/>
                </a:lnTo>
                <a:lnTo>
                  <a:pt x="14519926" y="8025560"/>
                </a:lnTo>
                <a:lnTo>
                  <a:pt x="0" y="80255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3886915" y="3093115"/>
            <a:ext cx="10514169" cy="4100770"/>
            <a:chOff x="0" y="0"/>
            <a:chExt cx="14018892" cy="5467693"/>
          </a:xfrm>
        </p:grpSpPr>
        <p:sp>
          <p:nvSpPr>
            <p:cNvPr id="4" name="TextBox 4"/>
            <p:cNvSpPr txBox="1"/>
            <p:nvPr/>
          </p:nvSpPr>
          <p:spPr>
            <a:xfrm>
              <a:off x="0" y="2173313"/>
              <a:ext cx="14018892" cy="3302847"/>
            </a:xfrm>
            <a:prstGeom prst="rect">
              <a:avLst/>
            </a:prstGeom>
          </p:spPr>
          <p:txBody>
            <a:bodyPr lIns="0" tIns="0" rIns="0" bIns="0" rtlCol="0" anchor="t">
              <a:spAutoFit/>
            </a:bodyPr>
            <a:lstStyle/>
            <a:p>
              <a:pPr algn="ctr">
                <a:lnSpc>
                  <a:spcPts val="4809"/>
                </a:lnSpc>
              </a:pPr>
              <a:r>
                <a:rPr lang="en-US" sz="3699">
                  <a:solidFill>
                    <a:srgbClr val="292929"/>
                  </a:solidFill>
                  <a:latin typeface="Times New Roman"/>
                </a:rPr>
                <a:t>Hai tam giác ABC và tam giác A'B'C' gọi là đồng dạng phối cảnh (hay vị tự) với nhau, điểm O gọi là tâm đồng dạng phối cảnh tỉ số k = A'B'/AB = 2 gọi là tỉ số vị tự.</a:t>
              </a:r>
            </a:p>
          </p:txBody>
        </p:sp>
        <p:sp>
          <p:nvSpPr>
            <p:cNvPr id="5" name="TextBox 5"/>
            <p:cNvSpPr txBox="1"/>
            <p:nvPr/>
          </p:nvSpPr>
          <p:spPr>
            <a:xfrm>
              <a:off x="0" y="76200"/>
              <a:ext cx="14018892" cy="1752600"/>
            </a:xfrm>
            <a:prstGeom prst="rect">
              <a:avLst/>
            </a:prstGeom>
          </p:spPr>
          <p:txBody>
            <a:bodyPr lIns="0" tIns="0" rIns="0" bIns="0" rtlCol="0" anchor="t">
              <a:spAutoFit/>
            </a:bodyPr>
            <a:lstStyle/>
            <a:p>
              <a:pPr algn="ctr">
                <a:lnSpc>
                  <a:spcPts val="9900"/>
                </a:lnSpc>
              </a:pPr>
              <a:r>
                <a:rPr lang="en-US" sz="9000">
                  <a:solidFill>
                    <a:srgbClr val="FFA800"/>
                  </a:solidFill>
                  <a:latin typeface="Sriracha"/>
                </a:rPr>
                <a:t>Đáp án</a:t>
              </a:r>
            </a:p>
          </p:txBody>
        </p:sp>
      </p:grpSp>
      <p:sp>
        <p:nvSpPr>
          <p:cNvPr id="6" name="Freeform 6"/>
          <p:cNvSpPr/>
          <p:nvPr/>
        </p:nvSpPr>
        <p:spPr>
          <a:xfrm>
            <a:off x="815127" y="5894719"/>
            <a:ext cx="3290815" cy="3762886"/>
          </a:xfrm>
          <a:custGeom>
            <a:avLst/>
            <a:gdLst/>
            <a:ahLst/>
            <a:cxnLst/>
            <a:rect l="l" t="t" r="r" b="b"/>
            <a:pathLst>
              <a:path w="3290815" h="3762886">
                <a:moveTo>
                  <a:pt x="0" y="0"/>
                </a:moveTo>
                <a:lnTo>
                  <a:pt x="3290815" y="0"/>
                </a:lnTo>
                <a:lnTo>
                  <a:pt x="3290815" y="3762886"/>
                </a:lnTo>
                <a:lnTo>
                  <a:pt x="0" y="37628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420502" flipH="1">
            <a:off x="14401085" y="899350"/>
            <a:ext cx="2763229" cy="1708178"/>
          </a:xfrm>
          <a:custGeom>
            <a:avLst/>
            <a:gdLst/>
            <a:ahLst/>
            <a:cxnLst/>
            <a:rect l="l" t="t" r="r" b="b"/>
            <a:pathLst>
              <a:path w="2763229" h="1708178">
                <a:moveTo>
                  <a:pt x="2763229" y="0"/>
                </a:moveTo>
                <a:lnTo>
                  <a:pt x="0" y="0"/>
                </a:lnTo>
                <a:lnTo>
                  <a:pt x="0" y="1708178"/>
                </a:lnTo>
                <a:lnTo>
                  <a:pt x="2763229" y="1708178"/>
                </a:lnTo>
                <a:lnTo>
                  <a:pt x="2763229"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318739">
            <a:off x="-3157064" y="4209345"/>
            <a:ext cx="9831934" cy="9502045"/>
          </a:xfrm>
          <a:custGeom>
            <a:avLst/>
            <a:gdLst/>
            <a:ahLst/>
            <a:cxnLst/>
            <a:rect l="l" t="t" r="r" b="b"/>
            <a:pathLst>
              <a:path w="9831934" h="9502045">
                <a:moveTo>
                  <a:pt x="0" y="0"/>
                </a:moveTo>
                <a:lnTo>
                  <a:pt x="9831935" y="0"/>
                </a:lnTo>
                <a:lnTo>
                  <a:pt x="9831935" y="9502045"/>
                </a:lnTo>
                <a:lnTo>
                  <a:pt x="0" y="9502045"/>
                </a:lnTo>
                <a:lnTo>
                  <a:pt x="0" y="0"/>
                </a:lnTo>
                <a:close/>
              </a:path>
            </a:pathLst>
          </a:custGeom>
          <a:blipFill>
            <a:blip r:embed="rId2">
              <a:extLst>
                <a:ext uri="{96DAC541-7B7A-43D3-8B79-37D633B846F1}">
                  <asvg:svgBlip xmlns:asvg="http://schemas.microsoft.com/office/drawing/2016/SVG/main" r:embed="rId3"/>
                </a:ext>
              </a:extLst>
            </a:blip>
            <a:stretch>
              <a:fillRect r="-33931"/>
            </a:stretch>
          </a:blipFill>
        </p:spPr>
      </p:sp>
      <p:sp>
        <p:nvSpPr>
          <p:cNvPr id="3" name="Freeform 3"/>
          <p:cNvSpPr/>
          <p:nvPr/>
        </p:nvSpPr>
        <p:spPr>
          <a:xfrm rot="-2392950">
            <a:off x="1306259" y="3184956"/>
            <a:ext cx="1260217" cy="1317717"/>
          </a:xfrm>
          <a:custGeom>
            <a:avLst/>
            <a:gdLst/>
            <a:ahLst/>
            <a:cxnLst/>
            <a:rect l="l" t="t" r="r" b="b"/>
            <a:pathLst>
              <a:path w="1260217" h="1317717">
                <a:moveTo>
                  <a:pt x="0" y="0"/>
                </a:moveTo>
                <a:lnTo>
                  <a:pt x="1260217" y="0"/>
                </a:lnTo>
                <a:lnTo>
                  <a:pt x="1260217" y="1317717"/>
                </a:lnTo>
                <a:lnTo>
                  <a:pt x="0" y="13177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030376" y="5614112"/>
            <a:ext cx="15109416" cy="3548938"/>
            <a:chOff x="0" y="0"/>
            <a:chExt cx="6538133" cy="1535693"/>
          </a:xfrm>
        </p:grpSpPr>
        <p:sp>
          <p:nvSpPr>
            <p:cNvPr id="5" name="Freeform 5"/>
            <p:cNvSpPr/>
            <p:nvPr/>
          </p:nvSpPr>
          <p:spPr>
            <a:xfrm>
              <a:off x="10160" y="16510"/>
              <a:ext cx="6515273" cy="1507753"/>
            </a:xfrm>
            <a:custGeom>
              <a:avLst/>
              <a:gdLst/>
              <a:ahLst/>
              <a:cxnLst/>
              <a:rect l="l" t="t" r="r" b="b"/>
              <a:pathLst>
                <a:path w="6515273" h="1507753">
                  <a:moveTo>
                    <a:pt x="6515273" y="1507753"/>
                  </a:moveTo>
                  <a:lnTo>
                    <a:pt x="0" y="1500133"/>
                  </a:lnTo>
                  <a:lnTo>
                    <a:pt x="0" y="536155"/>
                  </a:lnTo>
                  <a:lnTo>
                    <a:pt x="17780" y="19050"/>
                  </a:lnTo>
                  <a:lnTo>
                    <a:pt x="3246982" y="0"/>
                  </a:lnTo>
                  <a:lnTo>
                    <a:pt x="6496223" y="5080"/>
                  </a:lnTo>
                  <a:close/>
                </a:path>
              </a:pathLst>
            </a:custGeom>
            <a:solidFill>
              <a:srgbClr val="FFF5FB"/>
            </a:solidFill>
          </p:spPr>
        </p:sp>
        <p:sp>
          <p:nvSpPr>
            <p:cNvPr id="6" name="Freeform 6"/>
            <p:cNvSpPr/>
            <p:nvPr/>
          </p:nvSpPr>
          <p:spPr>
            <a:xfrm>
              <a:off x="-3810" y="0"/>
              <a:ext cx="6544483" cy="1534423"/>
            </a:xfrm>
            <a:custGeom>
              <a:avLst/>
              <a:gdLst/>
              <a:ahLst/>
              <a:cxnLst/>
              <a:rect l="l" t="t" r="r" b="b"/>
              <a:pathLst>
                <a:path w="6544483" h="1534423">
                  <a:moveTo>
                    <a:pt x="6510193" y="21590"/>
                  </a:moveTo>
                  <a:cubicBezTo>
                    <a:pt x="6511462" y="34290"/>
                    <a:pt x="6511462" y="44450"/>
                    <a:pt x="6512733" y="54610"/>
                  </a:cubicBezTo>
                  <a:cubicBezTo>
                    <a:pt x="6515273" y="86133"/>
                    <a:pt x="6516543" y="117686"/>
                    <a:pt x="6519083" y="148112"/>
                  </a:cubicBezTo>
                  <a:cubicBezTo>
                    <a:pt x="6519083" y="192061"/>
                    <a:pt x="6531783" y="1058638"/>
                    <a:pt x="6538133" y="1102586"/>
                  </a:cubicBezTo>
                  <a:cubicBezTo>
                    <a:pt x="6544483" y="1169073"/>
                    <a:pt x="6540673" y="1236686"/>
                    <a:pt x="6540673" y="1303173"/>
                  </a:cubicBezTo>
                  <a:cubicBezTo>
                    <a:pt x="6540673" y="1361771"/>
                    <a:pt x="6541943" y="1415861"/>
                    <a:pt x="6543212" y="1473463"/>
                  </a:cubicBezTo>
                  <a:cubicBezTo>
                    <a:pt x="6543212" y="1495053"/>
                    <a:pt x="6543212" y="1509023"/>
                    <a:pt x="6543212" y="1533153"/>
                  </a:cubicBezTo>
                  <a:cubicBezTo>
                    <a:pt x="6520353" y="1533153"/>
                    <a:pt x="6500033" y="1534423"/>
                    <a:pt x="6464046" y="1533153"/>
                  </a:cubicBezTo>
                  <a:cubicBezTo>
                    <a:pt x="6132516" y="1528073"/>
                    <a:pt x="5795885" y="1534423"/>
                    <a:pt x="5464355" y="1529343"/>
                  </a:cubicBezTo>
                  <a:cubicBezTo>
                    <a:pt x="5265436" y="1525533"/>
                    <a:pt x="5071618" y="1528073"/>
                    <a:pt x="4872700" y="1525533"/>
                  </a:cubicBezTo>
                  <a:cubicBezTo>
                    <a:pt x="4780892" y="1524263"/>
                    <a:pt x="4689083" y="1522993"/>
                    <a:pt x="4597275" y="1521723"/>
                  </a:cubicBezTo>
                  <a:cubicBezTo>
                    <a:pt x="4541169" y="1521723"/>
                    <a:pt x="4490165" y="1522993"/>
                    <a:pt x="4434060" y="1522993"/>
                  </a:cubicBezTo>
                  <a:cubicBezTo>
                    <a:pt x="4291246" y="1521723"/>
                    <a:pt x="3898510" y="1522993"/>
                    <a:pt x="3755697" y="1521723"/>
                  </a:cubicBezTo>
                  <a:cubicBezTo>
                    <a:pt x="3653688" y="1520453"/>
                    <a:pt x="1613500" y="1529343"/>
                    <a:pt x="1511490" y="1528073"/>
                  </a:cubicBezTo>
                  <a:cubicBezTo>
                    <a:pt x="1485988" y="1528073"/>
                    <a:pt x="1455385" y="1529343"/>
                    <a:pt x="1429883" y="1529343"/>
                  </a:cubicBezTo>
                  <a:cubicBezTo>
                    <a:pt x="1368677" y="1529343"/>
                    <a:pt x="1312572" y="1530613"/>
                    <a:pt x="1251367" y="1530613"/>
                  </a:cubicBezTo>
                  <a:cubicBezTo>
                    <a:pt x="1098352" y="1530613"/>
                    <a:pt x="950439" y="1529343"/>
                    <a:pt x="797425" y="1528073"/>
                  </a:cubicBezTo>
                  <a:cubicBezTo>
                    <a:pt x="705616" y="1526803"/>
                    <a:pt x="613808" y="1525533"/>
                    <a:pt x="527100" y="1524263"/>
                  </a:cubicBezTo>
                  <a:cubicBezTo>
                    <a:pt x="363885" y="1522993"/>
                    <a:pt x="200670" y="1521723"/>
                    <a:pt x="48260" y="1521723"/>
                  </a:cubicBezTo>
                  <a:cubicBezTo>
                    <a:pt x="38100" y="1521723"/>
                    <a:pt x="29210" y="1521723"/>
                    <a:pt x="19050" y="1520453"/>
                  </a:cubicBezTo>
                  <a:cubicBezTo>
                    <a:pt x="10160" y="1519183"/>
                    <a:pt x="5080" y="1512833"/>
                    <a:pt x="7620" y="1503943"/>
                  </a:cubicBezTo>
                  <a:cubicBezTo>
                    <a:pt x="16510" y="1472206"/>
                    <a:pt x="12700" y="1444034"/>
                    <a:pt x="11430" y="1414735"/>
                  </a:cubicBezTo>
                  <a:cubicBezTo>
                    <a:pt x="10160" y="1355009"/>
                    <a:pt x="6350" y="1296411"/>
                    <a:pt x="7620" y="1236686"/>
                  </a:cubicBezTo>
                  <a:cubicBezTo>
                    <a:pt x="5080" y="1162312"/>
                    <a:pt x="0" y="241644"/>
                    <a:pt x="7620" y="166142"/>
                  </a:cubicBezTo>
                  <a:cubicBezTo>
                    <a:pt x="8890" y="151493"/>
                    <a:pt x="7620" y="135716"/>
                    <a:pt x="8890" y="121067"/>
                  </a:cubicBezTo>
                  <a:cubicBezTo>
                    <a:pt x="10160" y="97402"/>
                    <a:pt x="12700" y="71484"/>
                    <a:pt x="13970" y="44450"/>
                  </a:cubicBezTo>
                  <a:cubicBezTo>
                    <a:pt x="13970" y="41910"/>
                    <a:pt x="15240" y="39370"/>
                    <a:pt x="16510" y="38100"/>
                  </a:cubicBezTo>
                  <a:cubicBezTo>
                    <a:pt x="38100" y="35560"/>
                    <a:pt x="73158" y="30480"/>
                    <a:pt x="154766" y="29210"/>
                  </a:cubicBezTo>
                  <a:cubicBezTo>
                    <a:pt x="292478" y="25400"/>
                    <a:pt x="430191" y="22860"/>
                    <a:pt x="573004" y="20320"/>
                  </a:cubicBezTo>
                  <a:cubicBezTo>
                    <a:pt x="669913" y="17780"/>
                    <a:pt x="766822" y="16510"/>
                    <a:pt x="858630" y="13970"/>
                  </a:cubicBezTo>
                  <a:cubicBezTo>
                    <a:pt x="950439" y="11430"/>
                    <a:pt x="1047348" y="8890"/>
                    <a:pt x="1139156" y="8890"/>
                  </a:cubicBezTo>
                  <a:cubicBezTo>
                    <a:pt x="1241166" y="7620"/>
                    <a:pt x="1343175" y="10160"/>
                    <a:pt x="1445184" y="8890"/>
                  </a:cubicBezTo>
                  <a:cubicBezTo>
                    <a:pt x="1572696" y="8890"/>
                    <a:pt x="3883209" y="6350"/>
                    <a:pt x="4010720" y="5080"/>
                  </a:cubicBezTo>
                  <a:cubicBezTo>
                    <a:pt x="4133132" y="3810"/>
                    <a:pt x="4255543" y="2540"/>
                    <a:pt x="4383055" y="2540"/>
                  </a:cubicBezTo>
                  <a:cubicBezTo>
                    <a:pt x="4592174" y="1270"/>
                    <a:pt x="4796193" y="0"/>
                    <a:pt x="5005312" y="0"/>
                  </a:cubicBezTo>
                  <a:cubicBezTo>
                    <a:pt x="5092020" y="0"/>
                    <a:pt x="5183829" y="2540"/>
                    <a:pt x="5270537" y="2540"/>
                  </a:cubicBezTo>
                  <a:cubicBezTo>
                    <a:pt x="5510259" y="3810"/>
                    <a:pt x="5755081" y="5080"/>
                    <a:pt x="5994803" y="7620"/>
                  </a:cubicBezTo>
                  <a:cubicBezTo>
                    <a:pt x="6122315" y="8890"/>
                    <a:pt x="6249827" y="12700"/>
                    <a:pt x="6377338" y="16510"/>
                  </a:cubicBezTo>
                  <a:cubicBezTo>
                    <a:pt x="6407941" y="16510"/>
                    <a:pt x="6438544" y="16510"/>
                    <a:pt x="6464046" y="16510"/>
                  </a:cubicBezTo>
                  <a:cubicBezTo>
                    <a:pt x="6491143" y="17780"/>
                    <a:pt x="6500033" y="20320"/>
                    <a:pt x="6510193" y="21590"/>
                  </a:cubicBezTo>
                  <a:close/>
                  <a:moveTo>
                    <a:pt x="6520353" y="1516643"/>
                  </a:moveTo>
                  <a:cubicBezTo>
                    <a:pt x="6521623" y="1500133"/>
                    <a:pt x="6522893" y="1487433"/>
                    <a:pt x="6522893" y="1474733"/>
                  </a:cubicBezTo>
                  <a:cubicBezTo>
                    <a:pt x="6521623" y="1410227"/>
                    <a:pt x="6520353" y="1350502"/>
                    <a:pt x="6520353" y="1286269"/>
                  </a:cubicBezTo>
                  <a:cubicBezTo>
                    <a:pt x="6520353" y="1256970"/>
                    <a:pt x="6522893" y="1227671"/>
                    <a:pt x="6521623" y="1198372"/>
                  </a:cubicBezTo>
                  <a:cubicBezTo>
                    <a:pt x="6521623" y="1171327"/>
                    <a:pt x="6520353" y="1143155"/>
                    <a:pt x="6519083" y="1116109"/>
                  </a:cubicBezTo>
                  <a:cubicBezTo>
                    <a:pt x="6514003" y="1074414"/>
                    <a:pt x="6502573" y="211218"/>
                    <a:pt x="6502573" y="169523"/>
                  </a:cubicBezTo>
                  <a:cubicBezTo>
                    <a:pt x="6500033" y="134590"/>
                    <a:pt x="6497493" y="98529"/>
                    <a:pt x="6494953" y="63500"/>
                  </a:cubicBezTo>
                  <a:cubicBezTo>
                    <a:pt x="6493683" y="44450"/>
                    <a:pt x="6492413" y="43180"/>
                    <a:pt x="6448745" y="41910"/>
                  </a:cubicBezTo>
                  <a:cubicBezTo>
                    <a:pt x="6433444" y="41910"/>
                    <a:pt x="6423243" y="41910"/>
                    <a:pt x="6407942" y="40640"/>
                  </a:cubicBezTo>
                  <a:cubicBezTo>
                    <a:pt x="6280430" y="36830"/>
                    <a:pt x="6147818" y="31750"/>
                    <a:pt x="6020306" y="30480"/>
                  </a:cubicBezTo>
                  <a:cubicBezTo>
                    <a:pt x="5709177" y="26670"/>
                    <a:pt x="5392948" y="25400"/>
                    <a:pt x="5081819" y="22860"/>
                  </a:cubicBezTo>
                  <a:cubicBezTo>
                    <a:pt x="5035915" y="22860"/>
                    <a:pt x="4984911" y="22860"/>
                    <a:pt x="4939006" y="22860"/>
                  </a:cubicBezTo>
                  <a:cubicBezTo>
                    <a:pt x="4862499" y="22860"/>
                    <a:pt x="4785992" y="22860"/>
                    <a:pt x="4714586" y="22860"/>
                  </a:cubicBezTo>
                  <a:cubicBezTo>
                    <a:pt x="4551370" y="22860"/>
                    <a:pt x="4388156" y="22860"/>
                    <a:pt x="4230041" y="24130"/>
                  </a:cubicBezTo>
                  <a:cubicBezTo>
                    <a:pt x="4092328" y="25400"/>
                    <a:pt x="1771614" y="29210"/>
                    <a:pt x="1633902" y="29210"/>
                  </a:cubicBezTo>
                  <a:cubicBezTo>
                    <a:pt x="1409481" y="29210"/>
                    <a:pt x="1185061" y="26670"/>
                    <a:pt x="960640" y="33020"/>
                  </a:cubicBezTo>
                  <a:cubicBezTo>
                    <a:pt x="843329" y="36830"/>
                    <a:pt x="731119" y="36830"/>
                    <a:pt x="618908" y="38100"/>
                  </a:cubicBezTo>
                  <a:cubicBezTo>
                    <a:pt x="425091" y="41910"/>
                    <a:pt x="231273" y="45720"/>
                    <a:pt x="49530" y="50800"/>
                  </a:cubicBezTo>
                  <a:cubicBezTo>
                    <a:pt x="36830" y="50800"/>
                    <a:pt x="34290" y="53340"/>
                    <a:pt x="33020" y="68103"/>
                  </a:cubicBezTo>
                  <a:cubicBezTo>
                    <a:pt x="31750" y="88387"/>
                    <a:pt x="31750" y="108671"/>
                    <a:pt x="30480" y="128955"/>
                  </a:cubicBezTo>
                  <a:cubicBezTo>
                    <a:pt x="29210" y="162762"/>
                    <a:pt x="26670" y="195441"/>
                    <a:pt x="25400" y="229248"/>
                  </a:cubicBezTo>
                  <a:cubicBezTo>
                    <a:pt x="20320" y="265309"/>
                    <a:pt x="26670" y="1146535"/>
                    <a:pt x="29210" y="1182596"/>
                  </a:cubicBezTo>
                  <a:cubicBezTo>
                    <a:pt x="29210" y="1220910"/>
                    <a:pt x="29210" y="1260351"/>
                    <a:pt x="30480" y="1298665"/>
                  </a:cubicBezTo>
                  <a:cubicBezTo>
                    <a:pt x="30480" y="1326837"/>
                    <a:pt x="33020" y="1355010"/>
                    <a:pt x="33020" y="1383182"/>
                  </a:cubicBezTo>
                  <a:cubicBezTo>
                    <a:pt x="33020" y="1413608"/>
                    <a:pt x="33020" y="1444034"/>
                    <a:pt x="31750" y="1474733"/>
                  </a:cubicBezTo>
                  <a:cubicBezTo>
                    <a:pt x="31750" y="1478543"/>
                    <a:pt x="31750" y="1481083"/>
                    <a:pt x="31750" y="1484893"/>
                  </a:cubicBezTo>
                  <a:cubicBezTo>
                    <a:pt x="31750" y="1495053"/>
                    <a:pt x="35560" y="1498863"/>
                    <a:pt x="44450" y="1498863"/>
                  </a:cubicBezTo>
                  <a:cubicBezTo>
                    <a:pt x="83359" y="1498863"/>
                    <a:pt x="154766" y="1500133"/>
                    <a:pt x="221072" y="1500133"/>
                  </a:cubicBezTo>
                  <a:cubicBezTo>
                    <a:pt x="317981" y="1500133"/>
                    <a:pt x="419990" y="1497593"/>
                    <a:pt x="516899" y="1500133"/>
                  </a:cubicBezTo>
                  <a:cubicBezTo>
                    <a:pt x="675014" y="1503943"/>
                    <a:pt x="833128" y="1506483"/>
                    <a:pt x="991243" y="1505213"/>
                  </a:cubicBezTo>
                  <a:cubicBezTo>
                    <a:pt x="1093252" y="1503943"/>
                    <a:pt x="1190161" y="1506483"/>
                    <a:pt x="1292170" y="1506483"/>
                  </a:cubicBezTo>
                  <a:cubicBezTo>
                    <a:pt x="1440084" y="1506483"/>
                    <a:pt x="1587998" y="1505213"/>
                    <a:pt x="1735911" y="1506483"/>
                  </a:cubicBezTo>
                  <a:cubicBezTo>
                    <a:pt x="1955231" y="1507753"/>
                    <a:pt x="4362653" y="1497593"/>
                    <a:pt x="4587074" y="1500133"/>
                  </a:cubicBezTo>
                  <a:cubicBezTo>
                    <a:pt x="4683983" y="1501403"/>
                    <a:pt x="4780892" y="1502673"/>
                    <a:pt x="4872700" y="1502673"/>
                  </a:cubicBezTo>
                  <a:cubicBezTo>
                    <a:pt x="5041016" y="1505213"/>
                    <a:pt x="5204231" y="1501403"/>
                    <a:pt x="5372546" y="1505213"/>
                  </a:cubicBezTo>
                  <a:cubicBezTo>
                    <a:pt x="5510259" y="1507753"/>
                    <a:pt x="5647971" y="1507753"/>
                    <a:pt x="5785684" y="1510293"/>
                  </a:cubicBezTo>
                  <a:cubicBezTo>
                    <a:pt x="5989703" y="1514103"/>
                    <a:pt x="6193722" y="1516643"/>
                    <a:pt x="6397741" y="1517913"/>
                  </a:cubicBezTo>
                  <a:cubicBezTo>
                    <a:pt x="6474248" y="1517913"/>
                    <a:pt x="6500033" y="1516643"/>
                    <a:pt x="6520353" y="1516643"/>
                  </a:cubicBezTo>
                  <a:close/>
                </a:path>
              </a:pathLst>
            </a:custGeom>
            <a:solidFill>
              <a:srgbClr val="FCD7D7"/>
            </a:solidFill>
          </p:spPr>
        </p:sp>
      </p:grpSp>
      <p:sp>
        <p:nvSpPr>
          <p:cNvPr id="7" name="Freeform 7"/>
          <p:cNvSpPr/>
          <p:nvPr/>
        </p:nvSpPr>
        <p:spPr>
          <a:xfrm>
            <a:off x="15878558" y="7788821"/>
            <a:ext cx="2963612" cy="574200"/>
          </a:xfrm>
          <a:custGeom>
            <a:avLst/>
            <a:gdLst/>
            <a:ahLst/>
            <a:cxnLst/>
            <a:rect l="l" t="t" r="r" b="b"/>
            <a:pathLst>
              <a:path w="2963612" h="574200">
                <a:moveTo>
                  <a:pt x="0" y="0"/>
                </a:moveTo>
                <a:lnTo>
                  <a:pt x="2963613" y="0"/>
                </a:lnTo>
                <a:lnTo>
                  <a:pt x="2963613" y="574200"/>
                </a:lnTo>
                <a:lnTo>
                  <a:pt x="0" y="5742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823767">
            <a:off x="14593917" y="3087637"/>
            <a:ext cx="1171461" cy="1094784"/>
          </a:xfrm>
          <a:custGeom>
            <a:avLst/>
            <a:gdLst/>
            <a:ahLst/>
            <a:cxnLst/>
            <a:rect l="l" t="t" r="r" b="b"/>
            <a:pathLst>
              <a:path w="1171461" h="1094784">
                <a:moveTo>
                  <a:pt x="0" y="0"/>
                </a:moveTo>
                <a:lnTo>
                  <a:pt x="1171461" y="0"/>
                </a:lnTo>
                <a:lnTo>
                  <a:pt x="1171461" y="1094783"/>
                </a:lnTo>
                <a:lnTo>
                  <a:pt x="0" y="10947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12264372" y="9163050"/>
            <a:ext cx="2154614" cy="329068"/>
          </a:xfrm>
          <a:custGeom>
            <a:avLst/>
            <a:gdLst/>
            <a:ahLst/>
            <a:cxnLst/>
            <a:rect l="l" t="t" r="r" b="b"/>
            <a:pathLst>
              <a:path w="2154614" h="329068">
                <a:moveTo>
                  <a:pt x="0" y="0"/>
                </a:moveTo>
                <a:lnTo>
                  <a:pt x="2154614" y="0"/>
                </a:lnTo>
                <a:lnTo>
                  <a:pt x="2154614" y="329068"/>
                </a:lnTo>
                <a:lnTo>
                  <a:pt x="0" y="3290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4156308" y="507407"/>
            <a:ext cx="7482600" cy="4853578"/>
          </a:xfrm>
          <a:custGeom>
            <a:avLst/>
            <a:gdLst/>
            <a:ahLst/>
            <a:cxnLst/>
            <a:rect l="l" t="t" r="r" b="b"/>
            <a:pathLst>
              <a:path w="7482600" h="4853578">
                <a:moveTo>
                  <a:pt x="0" y="0"/>
                </a:moveTo>
                <a:lnTo>
                  <a:pt x="7482600" y="0"/>
                </a:lnTo>
                <a:lnTo>
                  <a:pt x="7482600" y="4853579"/>
                </a:lnTo>
                <a:lnTo>
                  <a:pt x="0" y="4853579"/>
                </a:lnTo>
                <a:lnTo>
                  <a:pt x="0" y="0"/>
                </a:lnTo>
                <a:close/>
              </a:path>
            </a:pathLst>
          </a:custGeom>
          <a:blipFill>
            <a:blip r:embed="rId12"/>
            <a:stretch>
              <a:fillRect/>
            </a:stretch>
          </a:blipFill>
        </p:spPr>
      </p:sp>
      <p:sp>
        <p:nvSpPr>
          <p:cNvPr id="11" name="TextBox 11"/>
          <p:cNvSpPr txBox="1"/>
          <p:nvPr/>
        </p:nvSpPr>
        <p:spPr>
          <a:xfrm>
            <a:off x="1199988" y="5978246"/>
            <a:ext cx="14770193" cy="2677795"/>
          </a:xfrm>
          <a:prstGeom prst="rect">
            <a:avLst/>
          </a:prstGeom>
        </p:spPr>
        <p:txBody>
          <a:bodyPr lIns="0" tIns="0" rIns="0" bIns="0" rtlCol="0" anchor="t">
            <a:spAutoFit/>
          </a:bodyPr>
          <a:lstStyle/>
          <a:p>
            <a:pPr algn="ctr">
              <a:lnSpc>
                <a:spcPts val="5179"/>
              </a:lnSpc>
            </a:pPr>
            <a:r>
              <a:rPr lang="en-US" sz="3699">
                <a:solidFill>
                  <a:srgbClr val="000000"/>
                </a:solidFill>
                <a:latin typeface="Times New Roman"/>
              </a:rPr>
              <a:t>2. Từ điểm O thu nhỏ hai lần tứ giác ABCD, ta sẽ nhận được tứ giác A'B'C'D'. Em hãy cho biết, tứ giác ABCD và A'B'C'D' có đồng dạng phối cảnh không? Nếu có em hãy cho biết tâm đồng dạng phối cảnh. Tỉ số đồng dạng k bằng mấy?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86BD"/>
        </a:solidFill>
        <a:effectLst/>
      </p:bgPr>
    </p:bg>
    <p:spTree>
      <p:nvGrpSpPr>
        <p:cNvPr id="1" name=""/>
        <p:cNvGrpSpPr/>
        <p:nvPr/>
      </p:nvGrpSpPr>
      <p:grpSpPr>
        <a:xfrm>
          <a:off x="0" y="0"/>
          <a:ext cx="0" cy="0"/>
          <a:chOff x="0" y="0"/>
          <a:chExt cx="0" cy="0"/>
        </a:xfrm>
      </p:grpSpPr>
      <p:sp>
        <p:nvSpPr>
          <p:cNvPr id="2" name="AutoShape 2"/>
          <p:cNvSpPr/>
          <p:nvPr/>
        </p:nvSpPr>
        <p:spPr>
          <a:xfrm>
            <a:off x="-564365" y="9258300"/>
            <a:ext cx="19416731" cy="0"/>
          </a:xfrm>
          <a:prstGeom prst="line">
            <a:avLst/>
          </a:prstGeom>
          <a:ln w="28575" cap="rnd">
            <a:solidFill>
              <a:srgbClr val="FAEEDF">
                <a:alpha val="24706"/>
              </a:srgbClr>
            </a:solidFill>
            <a:prstDash val="sysDot"/>
            <a:headEnd type="none" w="sm" len="sm"/>
            <a:tailEnd type="none" w="sm" len="sm"/>
          </a:ln>
        </p:spPr>
      </p:sp>
      <p:sp>
        <p:nvSpPr>
          <p:cNvPr id="3" name="Freeform 3"/>
          <p:cNvSpPr/>
          <p:nvPr/>
        </p:nvSpPr>
        <p:spPr>
          <a:xfrm>
            <a:off x="1028700" y="5666657"/>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a:grpSpLocks noChangeAspect="1"/>
          </p:cNvGrpSpPr>
          <p:nvPr/>
        </p:nvGrpSpPr>
        <p:grpSpPr>
          <a:xfrm>
            <a:off x="12278793" y="0"/>
            <a:ext cx="5246370" cy="5246370"/>
            <a:chOff x="0" y="0"/>
            <a:chExt cx="6350000" cy="6350000"/>
          </a:xfrm>
        </p:grpSpPr>
        <p:sp>
          <p:nvSpPr>
            <p:cNvPr id="5" name="Freeform 5"/>
            <p:cNvSpPr/>
            <p:nvPr/>
          </p:nvSpPr>
          <p:spPr>
            <a:xfrm>
              <a:off x="0" y="0"/>
              <a:ext cx="6350000" cy="6350000"/>
            </a:xfrm>
            <a:custGeom>
              <a:avLst/>
              <a:gdLst/>
              <a:ahLst/>
              <a:cxnLst/>
              <a:rect l="l" t="t" r="r" b="b"/>
              <a:pathLst>
                <a:path w="6350000" h="6350000">
                  <a:moveTo>
                    <a:pt x="6220460" y="0"/>
                  </a:moveTo>
                  <a:cubicBezTo>
                    <a:pt x="6220460" y="64770"/>
                    <a:pt x="6220460" y="194310"/>
                    <a:pt x="6220460" y="259080"/>
                  </a:cubicBezTo>
                  <a:lnTo>
                    <a:pt x="6090920" y="259080"/>
                  </a:lnTo>
                  <a:lnTo>
                    <a:pt x="6090920" y="388620"/>
                  </a:lnTo>
                  <a:lnTo>
                    <a:pt x="5961380" y="388620"/>
                  </a:lnTo>
                  <a:lnTo>
                    <a:pt x="5961380" y="518160"/>
                  </a:lnTo>
                  <a:lnTo>
                    <a:pt x="5831839" y="518160"/>
                  </a:lnTo>
                  <a:lnTo>
                    <a:pt x="5831839" y="647700"/>
                  </a:lnTo>
                  <a:lnTo>
                    <a:pt x="5702300" y="647700"/>
                  </a:lnTo>
                  <a:lnTo>
                    <a:pt x="5702300" y="777240"/>
                  </a:lnTo>
                  <a:lnTo>
                    <a:pt x="5572760" y="777240"/>
                  </a:lnTo>
                  <a:lnTo>
                    <a:pt x="5572760" y="906780"/>
                  </a:lnTo>
                  <a:lnTo>
                    <a:pt x="5443220" y="906780"/>
                  </a:lnTo>
                  <a:lnTo>
                    <a:pt x="5443220" y="1036320"/>
                  </a:lnTo>
                  <a:lnTo>
                    <a:pt x="5313680" y="1036320"/>
                  </a:lnTo>
                  <a:lnTo>
                    <a:pt x="5313680" y="1165860"/>
                  </a:lnTo>
                  <a:lnTo>
                    <a:pt x="5184139" y="1165860"/>
                  </a:lnTo>
                  <a:lnTo>
                    <a:pt x="5184139" y="1295400"/>
                  </a:lnTo>
                  <a:lnTo>
                    <a:pt x="5054600" y="1295400"/>
                  </a:lnTo>
                  <a:lnTo>
                    <a:pt x="5054600" y="1424940"/>
                  </a:lnTo>
                  <a:lnTo>
                    <a:pt x="4925060" y="1424940"/>
                  </a:lnTo>
                  <a:lnTo>
                    <a:pt x="4925060" y="1554480"/>
                  </a:lnTo>
                  <a:lnTo>
                    <a:pt x="4795520" y="1554480"/>
                  </a:lnTo>
                  <a:lnTo>
                    <a:pt x="4795520" y="1684020"/>
                  </a:lnTo>
                  <a:lnTo>
                    <a:pt x="4665980" y="1684020"/>
                  </a:lnTo>
                  <a:lnTo>
                    <a:pt x="4665980" y="1813560"/>
                  </a:lnTo>
                  <a:lnTo>
                    <a:pt x="4536439" y="1813560"/>
                  </a:lnTo>
                  <a:lnTo>
                    <a:pt x="4536439" y="1943100"/>
                  </a:lnTo>
                  <a:lnTo>
                    <a:pt x="4406899" y="1943100"/>
                  </a:lnTo>
                  <a:lnTo>
                    <a:pt x="4406899" y="2072640"/>
                  </a:lnTo>
                  <a:lnTo>
                    <a:pt x="4277359" y="2072640"/>
                  </a:lnTo>
                  <a:lnTo>
                    <a:pt x="4277359" y="2202180"/>
                  </a:lnTo>
                  <a:lnTo>
                    <a:pt x="4147819" y="2202180"/>
                  </a:lnTo>
                  <a:lnTo>
                    <a:pt x="4147819" y="2331720"/>
                  </a:lnTo>
                  <a:lnTo>
                    <a:pt x="4018279" y="2331720"/>
                  </a:lnTo>
                  <a:lnTo>
                    <a:pt x="4018279" y="2461260"/>
                  </a:lnTo>
                  <a:lnTo>
                    <a:pt x="3888739" y="2461260"/>
                  </a:lnTo>
                  <a:lnTo>
                    <a:pt x="3888739" y="2590800"/>
                  </a:lnTo>
                  <a:lnTo>
                    <a:pt x="3759198" y="2590800"/>
                  </a:lnTo>
                  <a:lnTo>
                    <a:pt x="3759198" y="2720340"/>
                  </a:lnTo>
                  <a:lnTo>
                    <a:pt x="3629658" y="2720340"/>
                  </a:lnTo>
                  <a:lnTo>
                    <a:pt x="3629658" y="2849880"/>
                  </a:lnTo>
                  <a:lnTo>
                    <a:pt x="3500118" y="2849880"/>
                  </a:lnTo>
                  <a:lnTo>
                    <a:pt x="3500118" y="2979419"/>
                  </a:lnTo>
                  <a:lnTo>
                    <a:pt x="3370578" y="2979419"/>
                  </a:lnTo>
                  <a:lnTo>
                    <a:pt x="3370578" y="3108959"/>
                  </a:lnTo>
                  <a:lnTo>
                    <a:pt x="3241038" y="3108959"/>
                  </a:lnTo>
                  <a:lnTo>
                    <a:pt x="3241038" y="3238499"/>
                  </a:lnTo>
                  <a:lnTo>
                    <a:pt x="3111498" y="3238499"/>
                  </a:lnTo>
                  <a:lnTo>
                    <a:pt x="3111498" y="3368039"/>
                  </a:lnTo>
                  <a:lnTo>
                    <a:pt x="2981958" y="3368039"/>
                  </a:lnTo>
                  <a:lnTo>
                    <a:pt x="2981958" y="3497580"/>
                  </a:lnTo>
                  <a:lnTo>
                    <a:pt x="2852418" y="3497580"/>
                  </a:lnTo>
                  <a:lnTo>
                    <a:pt x="2852418" y="3627120"/>
                  </a:lnTo>
                  <a:lnTo>
                    <a:pt x="2722878" y="3627120"/>
                  </a:lnTo>
                  <a:lnTo>
                    <a:pt x="2722878" y="3756660"/>
                  </a:lnTo>
                  <a:lnTo>
                    <a:pt x="2593338" y="3756660"/>
                  </a:lnTo>
                  <a:lnTo>
                    <a:pt x="2593338" y="3886200"/>
                  </a:lnTo>
                  <a:lnTo>
                    <a:pt x="2463798" y="3886200"/>
                  </a:lnTo>
                  <a:lnTo>
                    <a:pt x="2463798" y="4015740"/>
                  </a:lnTo>
                  <a:lnTo>
                    <a:pt x="2334258" y="4015740"/>
                  </a:lnTo>
                  <a:lnTo>
                    <a:pt x="2334258" y="4145280"/>
                  </a:lnTo>
                  <a:lnTo>
                    <a:pt x="2204718" y="4145280"/>
                  </a:lnTo>
                  <a:lnTo>
                    <a:pt x="2204718" y="4274820"/>
                  </a:lnTo>
                  <a:lnTo>
                    <a:pt x="2075178" y="4274820"/>
                  </a:lnTo>
                  <a:lnTo>
                    <a:pt x="2075178" y="4404361"/>
                  </a:lnTo>
                  <a:lnTo>
                    <a:pt x="1945638" y="4404361"/>
                  </a:lnTo>
                  <a:lnTo>
                    <a:pt x="1945638" y="4533901"/>
                  </a:lnTo>
                  <a:lnTo>
                    <a:pt x="1816098" y="4533901"/>
                  </a:lnTo>
                  <a:lnTo>
                    <a:pt x="1816098" y="4663441"/>
                  </a:lnTo>
                  <a:lnTo>
                    <a:pt x="1686558" y="4663441"/>
                  </a:lnTo>
                  <a:lnTo>
                    <a:pt x="1686558" y="4792981"/>
                  </a:lnTo>
                  <a:lnTo>
                    <a:pt x="1557019" y="4792981"/>
                  </a:lnTo>
                  <a:lnTo>
                    <a:pt x="1557019" y="4922521"/>
                  </a:lnTo>
                  <a:lnTo>
                    <a:pt x="1427479" y="4922521"/>
                  </a:lnTo>
                  <a:lnTo>
                    <a:pt x="1427479" y="5054600"/>
                  </a:lnTo>
                  <a:lnTo>
                    <a:pt x="1295400" y="5054600"/>
                  </a:lnTo>
                  <a:lnTo>
                    <a:pt x="1295400" y="5184140"/>
                  </a:lnTo>
                  <a:lnTo>
                    <a:pt x="1165860" y="5184140"/>
                  </a:lnTo>
                  <a:lnTo>
                    <a:pt x="1165860" y="5313680"/>
                  </a:lnTo>
                  <a:lnTo>
                    <a:pt x="1036320" y="5313680"/>
                  </a:lnTo>
                  <a:lnTo>
                    <a:pt x="1036320" y="5443220"/>
                  </a:lnTo>
                  <a:lnTo>
                    <a:pt x="906780" y="5443220"/>
                  </a:lnTo>
                  <a:lnTo>
                    <a:pt x="906780" y="5572761"/>
                  </a:lnTo>
                  <a:lnTo>
                    <a:pt x="777240" y="5572761"/>
                  </a:lnTo>
                  <a:lnTo>
                    <a:pt x="777240" y="5702300"/>
                  </a:lnTo>
                  <a:lnTo>
                    <a:pt x="647700" y="5702300"/>
                  </a:lnTo>
                  <a:lnTo>
                    <a:pt x="647700" y="5831840"/>
                  </a:lnTo>
                  <a:lnTo>
                    <a:pt x="518160" y="5831840"/>
                  </a:lnTo>
                  <a:lnTo>
                    <a:pt x="518160" y="5961380"/>
                  </a:lnTo>
                  <a:lnTo>
                    <a:pt x="388620" y="5961380"/>
                  </a:lnTo>
                  <a:lnTo>
                    <a:pt x="388620" y="6090920"/>
                  </a:lnTo>
                  <a:lnTo>
                    <a:pt x="259080" y="6090920"/>
                  </a:lnTo>
                  <a:lnTo>
                    <a:pt x="259080" y="6220461"/>
                  </a:lnTo>
                  <a:cubicBezTo>
                    <a:pt x="194310" y="6220461"/>
                    <a:pt x="64770" y="6220461"/>
                    <a:pt x="0" y="6220461"/>
                  </a:cubicBezTo>
                  <a:lnTo>
                    <a:pt x="0" y="6350000"/>
                  </a:lnTo>
                  <a:cubicBezTo>
                    <a:pt x="2115820" y="6350000"/>
                    <a:pt x="4234180" y="6350000"/>
                    <a:pt x="6350000" y="6350000"/>
                  </a:cubicBezTo>
                  <a:cubicBezTo>
                    <a:pt x="6350000" y="4234180"/>
                    <a:pt x="6350000" y="2115820"/>
                    <a:pt x="6350000" y="0"/>
                  </a:cubicBezTo>
                  <a:lnTo>
                    <a:pt x="6220460" y="0"/>
                  </a:lnTo>
                  <a:close/>
                </a:path>
              </a:pathLst>
            </a:custGeom>
            <a:solidFill>
              <a:srgbClr val="000000">
                <a:alpha val="0"/>
              </a:srgbClr>
            </a:solidFill>
            <a:ln w="12700">
              <a:solidFill>
                <a:srgbClr val="000000"/>
              </a:solidFill>
            </a:ln>
          </p:spPr>
        </p:sp>
      </p:grpSp>
      <p:sp>
        <p:nvSpPr>
          <p:cNvPr id="6" name="Freeform 6"/>
          <p:cNvSpPr/>
          <p:nvPr/>
        </p:nvSpPr>
        <p:spPr>
          <a:xfrm>
            <a:off x="2329576" y="672954"/>
            <a:ext cx="2298359" cy="3054720"/>
          </a:xfrm>
          <a:custGeom>
            <a:avLst/>
            <a:gdLst/>
            <a:ahLst/>
            <a:cxnLst/>
            <a:rect l="l" t="t" r="r" b="b"/>
            <a:pathLst>
              <a:path w="2298359" h="3054720">
                <a:moveTo>
                  <a:pt x="0" y="0"/>
                </a:moveTo>
                <a:lnTo>
                  <a:pt x="2298360" y="0"/>
                </a:lnTo>
                <a:lnTo>
                  <a:pt x="2298360" y="3054720"/>
                </a:lnTo>
                <a:lnTo>
                  <a:pt x="0" y="30547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1844369" y="3235179"/>
            <a:ext cx="12670756" cy="1552575"/>
          </a:xfrm>
          <a:prstGeom prst="rect">
            <a:avLst/>
          </a:prstGeom>
        </p:spPr>
        <p:txBody>
          <a:bodyPr lIns="0" tIns="0" rIns="0" bIns="0" rtlCol="0" anchor="t">
            <a:spAutoFit/>
          </a:bodyPr>
          <a:lstStyle/>
          <a:p>
            <a:pPr>
              <a:lnSpc>
                <a:spcPts val="10800"/>
              </a:lnSpc>
            </a:pPr>
            <a:r>
              <a:rPr lang="en-US" sz="9000">
                <a:solidFill>
                  <a:srgbClr val="1A2127"/>
                </a:solidFill>
                <a:latin typeface="Times New Roman"/>
              </a:rPr>
              <a:t>                    Đáp án</a:t>
            </a:r>
          </a:p>
        </p:txBody>
      </p:sp>
      <p:sp>
        <p:nvSpPr>
          <p:cNvPr id="8" name="TextBox 8"/>
          <p:cNvSpPr txBox="1"/>
          <p:nvPr/>
        </p:nvSpPr>
        <p:spPr>
          <a:xfrm>
            <a:off x="3591703" y="5264143"/>
            <a:ext cx="12169814" cy="2118976"/>
          </a:xfrm>
          <a:prstGeom prst="rect">
            <a:avLst/>
          </a:prstGeom>
        </p:spPr>
        <p:txBody>
          <a:bodyPr lIns="0" tIns="0" rIns="0" bIns="0" rtlCol="0" anchor="t">
            <a:spAutoFit/>
          </a:bodyPr>
          <a:lstStyle/>
          <a:p>
            <a:pPr>
              <a:lnSpc>
                <a:spcPts val="5425"/>
              </a:lnSpc>
            </a:pPr>
            <a:r>
              <a:rPr lang="en-US" sz="3875">
                <a:solidFill>
                  <a:srgbClr val="1A2127"/>
                </a:solidFill>
                <a:latin typeface="Times New Roman"/>
              </a:rPr>
              <a:t>Hai tứ giác ABCD và tứ giác A'B'C'D' gọi là đồng dạng phối cảnh (hay vị tự) với nhau, điểm O gọi là tâm đồng dạng phối cảnh, tỉ số k = A'B'/AB = 1/2.</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9E1FF"/>
        </a:solidFill>
        <a:effectLst/>
      </p:bgPr>
    </p:bg>
    <p:spTree>
      <p:nvGrpSpPr>
        <p:cNvPr id="1" name=""/>
        <p:cNvGrpSpPr/>
        <p:nvPr/>
      </p:nvGrpSpPr>
      <p:grpSpPr>
        <a:xfrm>
          <a:off x="0" y="0"/>
          <a:ext cx="0" cy="0"/>
          <a:chOff x="0" y="0"/>
          <a:chExt cx="0" cy="0"/>
        </a:xfrm>
      </p:grpSpPr>
      <p:grpSp>
        <p:nvGrpSpPr>
          <p:cNvPr id="2" name="Group 2"/>
          <p:cNvGrpSpPr/>
          <p:nvPr/>
        </p:nvGrpSpPr>
        <p:grpSpPr>
          <a:xfrm>
            <a:off x="5925071" y="1175750"/>
            <a:ext cx="7935500" cy="793550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FF5FB"/>
            </a:solidFill>
          </p:spPr>
        </p:sp>
      </p:grpSp>
      <p:sp>
        <p:nvSpPr>
          <p:cNvPr id="4" name="Freeform 4"/>
          <p:cNvSpPr/>
          <p:nvPr/>
        </p:nvSpPr>
        <p:spPr>
          <a:xfrm rot="-714755">
            <a:off x="16151392" y="7302840"/>
            <a:ext cx="1931777" cy="2553388"/>
          </a:xfrm>
          <a:custGeom>
            <a:avLst/>
            <a:gdLst/>
            <a:ahLst/>
            <a:cxnLst/>
            <a:rect l="l" t="t" r="r" b="b"/>
            <a:pathLst>
              <a:path w="1931777" h="2553388">
                <a:moveTo>
                  <a:pt x="0" y="0"/>
                </a:moveTo>
                <a:lnTo>
                  <a:pt x="1931777" y="0"/>
                </a:lnTo>
                <a:lnTo>
                  <a:pt x="1931777" y="2553389"/>
                </a:lnTo>
                <a:lnTo>
                  <a:pt x="0" y="2553389"/>
                </a:lnTo>
                <a:lnTo>
                  <a:pt x="0" y="0"/>
                </a:lnTo>
                <a:close/>
              </a:path>
            </a:pathLst>
          </a:custGeom>
          <a:blipFill>
            <a:blip r:embed="rId2"/>
            <a:stretch>
              <a:fillRect/>
            </a:stretch>
          </a:blipFill>
        </p:spPr>
      </p:sp>
      <p:sp>
        <p:nvSpPr>
          <p:cNvPr id="5" name="Freeform 5"/>
          <p:cNvSpPr/>
          <p:nvPr/>
        </p:nvSpPr>
        <p:spPr>
          <a:xfrm rot="300622" flipH="1">
            <a:off x="-160192" y="-1188044"/>
            <a:ext cx="3897528" cy="2051796"/>
          </a:xfrm>
          <a:custGeom>
            <a:avLst/>
            <a:gdLst/>
            <a:ahLst/>
            <a:cxnLst/>
            <a:rect l="l" t="t" r="r" b="b"/>
            <a:pathLst>
              <a:path w="3897528" h="2051796">
                <a:moveTo>
                  <a:pt x="3897528" y="0"/>
                </a:moveTo>
                <a:lnTo>
                  <a:pt x="0" y="0"/>
                </a:lnTo>
                <a:lnTo>
                  <a:pt x="0" y="2051795"/>
                </a:lnTo>
                <a:lnTo>
                  <a:pt x="3897528" y="2051795"/>
                </a:lnTo>
                <a:lnTo>
                  <a:pt x="3897528" y="0"/>
                </a:lnTo>
                <a:close/>
              </a:path>
            </a:pathLst>
          </a:custGeom>
          <a:blipFill>
            <a:blip r:embed="rId3"/>
            <a:stretch>
              <a:fillRect l="-75709" t="-268331" r="-29032" b="-41599"/>
            </a:stretch>
          </a:blipFill>
        </p:spPr>
      </p:sp>
      <p:sp>
        <p:nvSpPr>
          <p:cNvPr id="6" name="Freeform 6"/>
          <p:cNvSpPr/>
          <p:nvPr/>
        </p:nvSpPr>
        <p:spPr>
          <a:xfrm rot="-498393" flipH="1">
            <a:off x="-674831" y="282040"/>
            <a:ext cx="1572785" cy="1924219"/>
          </a:xfrm>
          <a:custGeom>
            <a:avLst/>
            <a:gdLst/>
            <a:ahLst/>
            <a:cxnLst/>
            <a:rect l="l" t="t" r="r" b="b"/>
            <a:pathLst>
              <a:path w="1572785" h="1924219">
                <a:moveTo>
                  <a:pt x="1572785" y="0"/>
                </a:moveTo>
                <a:lnTo>
                  <a:pt x="0" y="0"/>
                </a:lnTo>
                <a:lnTo>
                  <a:pt x="0" y="1924219"/>
                </a:lnTo>
                <a:lnTo>
                  <a:pt x="1572785" y="1924219"/>
                </a:lnTo>
                <a:lnTo>
                  <a:pt x="1572785" y="0"/>
                </a:lnTo>
                <a:close/>
              </a:path>
            </a:pathLst>
          </a:custGeom>
          <a:blipFill>
            <a:blip r:embed="rId3"/>
            <a:stretch>
              <a:fillRect l="-483338" t="-402555"/>
            </a:stretch>
          </a:blipFill>
        </p:spPr>
      </p:sp>
      <p:sp>
        <p:nvSpPr>
          <p:cNvPr id="7" name="Freeform 7"/>
          <p:cNvSpPr/>
          <p:nvPr/>
        </p:nvSpPr>
        <p:spPr>
          <a:xfrm rot="-2938617" flipH="1">
            <a:off x="16570027" y="5355779"/>
            <a:ext cx="1094506" cy="1167473"/>
          </a:xfrm>
          <a:custGeom>
            <a:avLst/>
            <a:gdLst/>
            <a:ahLst/>
            <a:cxnLst/>
            <a:rect l="l" t="t" r="r" b="b"/>
            <a:pathLst>
              <a:path w="1094506" h="1167473">
                <a:moveTo>
                  <a:pt x="1094506" y="0"/>
                </a:moveTo>
                <a:lnTo>
                  <a:pt x="0" y="0"/>
                </a:lnTo>
                <a:lnTo>
                  <a:pt x="0" y="1167473"/>
                </a:lnTo>
                <a:lnTo>
                  <a:pt x="1094506" y="1167473"/>
                </a:lnTo>
                <a:lnTo>
                  <a:pt x="1094506" y="0"/>
                </a:lnTo>
                <a:close/>
              </a:path>
            </a:pathLst>
          </a:custGeom>
          <a:blipFill>
            <a:blip r:embed="rId4"/>
            <a:stretch>
              <a:fillRect/>
            </a:stretch>
          </a:blipFill>
        </p:spPr>
      </p:sp>
      <p:sp>
        <p:nvSpPr>
          <p:cNvPr id="8" name="Freeform 8"/>
          <p:cNvSpPr/>
          <p:nvPr/>
        </p:nvSpPr>
        <p:spPr>
          <a:xfrm>
            <a:off x="13728438" y="7912131"/>
            <a:ext cx="2315410" cy="2692337"/>
          </a:xfrm>
          <a:custGeom>
            <a:avLst/>
            <a:gdLst/>
            <a:ahLst/>
            <a:cxnLst/>
            <a:rect l="l" t="t" r="r" b="b"/>
            <a:pathLst>
              <a:path w="2315410" h="2692337">
                <a:moveTo>
                  <a:pt x="0" y="0"/>
                </a:moveTo>
                <a:lnTo>
                  <a:pt x="2315410" y="0"/>
                </a:lnTo>
                <a:lnTo>
                  <a:pt x="2315410" y="2692338"/>
                </a:lnTo>
                <a:lnTo>
                  <a:pt x="0" y="2692338"/>
                </a:lnTo>
                <a:lnTo>
                  <a:pt x="0" y="0"/>
                </a:lnTo>
                <a:close/>
              </a:path>
            </a:pathLst>
          </a:custGeom>
          <a:blipFill>
            <a:blip r:embed="rId5"/>
            <a:stretch>
              <a:fillRect/>
            </a:stretch>
          </a:blipFill>
        </p:spPr>
      </p:sp>
      <p:sp>
        <p:nvSpPr>
          <p:cNvPr id="9" name="TextBox 9"/>
          <p:cNvSpPr txBox="1"/>
          <p:nvPr/>
        </p:nvSpPr>
        <p:spPr>
          <a:xfrm>
            <a:off x="1344687" y="498216"/>
            <a:ext cx="7302203" cy="1063625"/>
          </a:xfrm>
          <a:prstGeom prst="rect">
            <a:avLst/>
          </a:prstGeom>
        </p:spPr>
        <p:txBody>
          <a:bodyPr lIns="0" tIns="0" rIns="0" bIns="0" rtlCol="0" anchor="t">
            <a:spAutoFit/>
          </a:bodyPr>
          <a:lstStyle/>
          <a:p>
            <a:pPr marL="0" lvl="0" indent="0">
              <a:lnSpc>
                <a:spcPts val="6999"/>
              </a:lnSpc>
              <a:spcBef>
                <a:spcPct val="0"/>
              </a:spcBef>
            </a:pPr>
            <a:r>
              <a:rPr lang="en-US" sz="6999">
                <a:solidFill>
                  <a:srgbClr val="001A47"/>
                </a:solidFill>
                <a:latin typeface="Times New Roman Condensed Bold"/>
              </a:rPr>
              <a:t>Kết luận</a:t>
            </a:r>
          </a:p>
        </p:txBody>
      </p:sp>
      <p:sp>
        <p:nvSpPr>
          <p:cNvPr id="10" name="TextBox 10"/>
          <p:cNvSpPr txBox="1"/>
          <p:nvPr/>
        </p:nvSpPr>
        <p:spPr>
          <a:xfrm>
            <a:off x="4995788" y="1864391"/>
            <a:ext cx="9662756" cy="6047740"/>
          </a:xfrm>
          <a:prstGeom prst="rect">
            <a:avLst/>
          </a:prstGeom>
        </p:spPr>
        <p:txBody>
          <a:bodyPr lIns="0" tIns="0" rIns="0" bIns="0" rtlCol="0" anchor="t">
            <a:spAutoFit/>
          </a:bodyPr>
          <a:lstStyle/>
          <a:p>
            <a:pPr marL="734059" lvl="1" indent="-367030" algn="ctr">
              <a:lnSpc>
                <a:spcPts val="4759"/>
              </a:lnSpc>
              <a:buFont typeface="Arial"/>
              <a:buChar char="•"/>
            </a:pPr>
            <a:r>
              <a:rPr lang="en-US" sz="3399">
                <a:solidFill>
                  <a:srgbClr val="000000"/>
                </a:solidFill>
                <a:latin typeface="Times New Roman"/>
              </a:rPr>
              <a:t>Như vậy, bằng cách phóng to (nếu tỉ số vị tự k&gt;1) hay thu nhỏ (nếu tỉ số vị tự k &lt; 1) hình H, ta sẽ nhận được hình H' đồng dạng phối cảnh (hay vị tự) với hình H.</a:t>
            </a:r>
          </a:p>
          <a:p>
            <a:pPr marL="734059" lvl="1" indent="-367030" algn="ctr">
              <a:lnSpc>
                <a:spcPts val="4759"/>
              </a:lnSpc>
              <a:buFont typeface="Arial"/>
              <a:buChar char="•"/>
            </a:pPr>
            <a:r>
              <a:rPr lang="en-US" sz="3399">
                <a:solidFill>
                  <a:srgbClr val="000000"/>
                </a:solidFill>
                <a:latin typeface="Times New Roman"/>
              </a:rPr>
              <a:t>Ta cũng gọi H' là hình dồng dạng phối cảnh (hay vị tự) tỉ số k của hình H.</a:t>
            </a:r>
          </a:p>
          <a:p>
            <a:pPr marL="734059" lvl="1" indent="-367030" algn="ctr">
              <a:lnSpc>
                <a:spcPts val="4759"/>
              </a:lnSpc>
              <a:buFont typeface="Arial"/>
              <a:buChar char="•"/>
            </a:pPr>
            <a:r>
              <a:rPr lang="en-US" sz="3399">
                <a:solidFill>
                  <a:srgbClr val="000000"/>
                </a:solidFill>
                <a:latin typeface="Times New Roman"/>
              </a:rPr>
              <a:t>Hình đồng dạng phối cảnh tỉ số k của đoạn thẳng AB là một đoạn thẳng A'B' (</a:t>
            </a:r>
            <a:r>
              <a:rPr lang="en-US" sz="3399">
                <a:solidFill>
                  <a:srgbClr val="000000"/>
                </a:solidFill>
                <a:latin typeface="Times New Roman Italics"/>
              </a:rPr>
              <a:t>nằm trên đường thẳng song song hoặc trùng với đường thẳng AB</a:t>
            </a:r>
            <a:r>
              <a:rPr lang="en-US" sz="3399">
                <a:solidFill>
                  <a:srgbClr val="000000"/>
                </a:solidFill>
                <a:latin typeface="Times New Roman"/>
              </a:rPr>
              <a:t>) và A'B' = k.AB.</a:t>
            </a:r>
            <a:r>
              <a:rPr lang="en-US" sz="3399">
                <a:solidFill>
                  <a:srgbClr val="000000"/>
                </a:solidFill>
                <a:latin typeface="Times New Roman Italics"/>
              </a:rPr>
              <a:t> </a:t>
            </a:r>
            <a:r>
              <a:rPr lang="en-US" sz="3399">
                <a:solidFill>
                  <a:srgbClr val="000000"/>
                </a:solidFill>
                <a:latin typeface="Times New Roman"/>
              </a:rPr>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9E1FF"/>
        </a:solidFill>
        <a:effectLst/>
      </p:bgPr>
    </p:bg>
    <p:spTree>
      <p:nvGrpSpPr>
        <p:cNvPr id="1" name=""/>
        <p:cNvGrpSpPr/>
        <p:nvPr/>
      </p:nvGrpSpPr>
      <p:grpSpPr>
        <a:xfrm>
          <a:off x="0" y="0"/>
          <a:ext cx="0" cy="0"/>
          <a:chOff x="0" y="0"/>
          <a:chExt cx="0" cy="0"/>
        </a:xfrm>
      </p:grpSpPr>
      <p:sp>
        <p:nvSpPr>
          <p:cNvPr id="2" name="Freeform 2"/>
          <p:cNvSpPr/>
          <p:nvPr/>
        </p:nvSpPr>
        <p:spPr>
          <a:xfrm rot="1841849">
            <a:off x="14614302" y="1880091"/>
            <a:ext cx="2228432" cy="3434962"/>
          </a:xfrm>
          <a:custGeom>
            <a:avLst/>
            <a:gdLst/>
            <a:ahLst/>
            <a:cxnLst/>
            <a:rect l="l" t="t" r="r" b="b"/>
            <a:pathLst>
              <a:path w="2228432" h="3434962">
                <a:moveTo>
                  <a:pt x="0" y="0"/>
                </a:moveTo>
                <a:lnTo>
                  <a:pt x="2228432" y="0"/>
                </a:lnTo>
                <a:lnTo>
                  <a:pt x="2228432" y="3434962"/>
                </a:lnTo>
                <a:lnTo>
                  <a:pt x="0" y="34349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585216" y="5966890"/>
            <a:ext cx="3318045" cy="3979665"/>
          </a:xfrm>
          <a:custGeom>
            <a:avLst/>
            <a:gdLst/>
            <a:ahLst/>
            <a:cxnLst/>
            <a:rect l="l" t="t" r="r" b="b"/>
            <a:pathLst>
              <a:path w="3318045" h="3979665">
                <a:moveTo>
                  <a:pt x="0" y="0"/>
                </a:moveTo>
                <a:lnTo>
                  <a:pt x="3318046" y="0"/>
                </a:lnTo>
                <a:lnTo>
                  <a:pt x="3318046" y="3979665"/>
                </a:lnTo>
                <a:lnTo>
                  <a:pt x="0" y="3979665"/>
                </a:lnTo>
                <a:lnTo>
                  <a:pt x="0" y="0"/>
                </a:lnTo>
                <a:close/>
              </a:path>
            </a:pathLst>
          </a:custGeom>
          <a:blipFill>
            <a:blip r:embed="rId4"/>
            <a:stretch>
              <a:fillRect/>
            </a:stretch>
          </a:blipFill>
        </p:spPr>
      </p:sp>
      <p:sp>
        <p:nvSpPr>
          <p:cNvPr id="4" name="TextBox 4"/>
          <p:cNvSpPr txBox="1"/>
          <p:nvPr/>
        </p:nvSpPr>
        <p:spPr>
          <a:xfrm>
            <a:off x="3837358" y="1030177"/>
            <a:ext cx="5452170" cy="755650"/>
          </a:xfrm>
          <a:prstGeom prst="rect">
            <a:avLst/>
          </a:prstGeom>
        </p:spPr>
        <p:txBody>
          <a:bodyPr lIns="0" tIns="0" rIns="0" bIns="0" rtlCol="0" anchor="t">
            <a:spAutoFit/>
          </a:bodyPr>
          <a:lstStyle/>
          <a:p>
            <a:pPr algn="ctr">
              <a:lnSpc>
                <a:spcPts val="5599"/>
              </a:lnSpc>
            </a:pPr>
            <a:r>
              <a:rPr lang="en-US" sz="3999">
                <a:solidFill>
                  <a:srgbClr val="000000"/>
                </a:solidFill>
                <a:latin typeface="Times New Roman"/>
              </a:rPr>
              <a:t>3. HÌNH ĐỒNG DẠNG</a:t>
            </a:r>
          </a:p>
        </p:txBody>
      </p:sp>
      <p:sp>
        <p:nvSpPr>
          <p:cNvPr id="5" name="TextBox 5"/>
          <p:cNvSpPr txBox="1"/>
          <p:nvPr/>
        </p:nvSpPr>
        <p:spPr>
          <a:xfrm>
            <a:off x="1844198" y="2795183"/>
            <a:ext cx="11299299" cy="2677795"/>
          </a:xfrm>
          <a:prstGeom prst="rect">
            <a:avLst/>
          </a:prstGeom>
        </p:spPr>
        <p:txBody>
          <a:bodyPr lIns="0" tIns="0" rIns="0" bIns="0" rtlCol="0" anchor="t">
            <a:spAutoFit/>
          </a:bodyPr>
          <a:lstStyle/>
          <a:p>
            <a:pPr marL="798828" lvl="1" indent="-399414" algn="ctr">
              <a:lnSpc>
                <a:spcPts val="5179"/>
              </a:lnSpc>
              <a:buFont typeface="Arial"/>
              <a:buChar char="•"/>
            </a:pPr>
            <a:r>
              <a:rPr lang="en-US" sz="3699">
                <a:solidFill>
                  <a:srgbClr val="000000"/>
                </a:solidFill>
                <a:latin typeface="Times New Roman"/>
              </a:rPr>
              <a:t>Nếu có thể đặt hình H chồng khít lên hình H' thì em có nhận xét gì?</a:t>
            </a:r>
          </a:p>
          <a:p>
            <a:pPr marL="798828" lvl="1" indent="-399414" algn="ctr">
              <a:lnSpc>
                <a:spcPts val="5179"/>
              </a:lnSpc>
              <a:buFont typeface="Arial"/>
              <a:buChar char="•"/>
            </a:pPr>
            <a:r>
              <a:rPr lang="en-US" sz="3699">
                <a:solidFill>
                  <a:srgbClr val="000000"/>
                </a:solidFill>
                <a:latin typeface="Times New Roman"/>
              </a:rPr>
              <a:t>Theo em, hai hình đồng dạng phối cảnh có là hình đồng dạng không?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23875" y="8458200"/>
            <a:ext cx="2381250" cy="76200"/>
          </a:xfrm>
          <a:prstGeom prst="rect">
            <a:avLst/>
          </a:prstGeom>
          <a:solidFill>
            <a:srgbClr val="1D1B1E"/>
          </a:solidFill>
        </p:spPr>
      </p:sp>
      <p:sp>
        <p:nvSpPr>
          <p:cNvPr id="3" name="Freeform 3"/>
          <p:cNvSpPr/>
          <p:nvPr/>
        </p:nvSpPr>
        <p:spPr>
          <a:xfrm>
            <a:off x="666750" y="1509499"/>
            <a:ext cx="7610473" cy="7268001"/>
          </a:xfrm>
          <a:custGeom>
            <a:avLst/>
            <a:gdLst/>
            <a:ahLst/>
            <a:cxnLst/>
            <a:rect l="l" t="t" r="r" b="b"/>
            <a:pathLst>
              <a:path w="7610473" h="7268001">
                <a:moveTo>
                  <a:pt x="0" y="0"/>
                </a:moveTo>
                <a:lnTo>
                  <a:pt x="7610473" y="0"/>
                </a:lnTo>
                <a:lnTo>
                  <a:pt x="7610473" y="7268002"/>
                </a:lnTo>
                <a:lnTo>
                  <a:pt x="0" y="7268002"/>
                </a:lnTo>
                <a:lnTo>
                  <a:pt x="0" y="0"/>
                </a:lnTo>
                <a:close/>
              </a:path>
            </a:pathLst>
          </a:custGeom>
          <a:blipFill>
            <a:blip r:embed="rId2"/>
            <a:stretch>
              <a:fillRect/>
            </a:stretch>
          </a:blipFill>
        </p:spPr>
      </p:sp>
      <p:sp>
        <p:nvSpPr>
          <p:cNvPr id="4" name="Freeform 4"/>
          <p:cNvSpPr/>
          <p:nvPr/>
        </p:nvSpPr>
        <p:spPr>
          <a:xfrm>
            <a:off x="13587329" y="6172200"/>
            <a:ext cx="4455000" cy="4114800"/>
          </a:xfrm>
          <a:custGeom>
            <a:avLst/>
            <a:gdLst/>
            <a:ahLst/>
            <a:cxnLst/>
            <a:rect l="l" t="t" r="r" b="b"/>
            <a:pathLst>
              <a:path w="4455000" h="4114800">
                <a:moveTo>
                  <a:pt x="0" y="0"/>
                </a:moveTo>
                <a:lnTo>
                  <a:pt x="4455000" y="0"/>
                </a:lnTo>
                <a:lnTo>
                  <a:pt x="44550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8657402" y="3844375"/>
            <a:ext cx="9144400" cy="2886075"/>
          </a:xfrm>
          <a:prstGeom prst="rect">
            <a:avLst/>
          </a:prstGeom>
        </p:spPr>
        <p:txBody>
          <a:bodyPr lIns="0" tIns="0" rIns="0" bIns="0" rtlCol="0" anchor="t">
            <a:spAutoFit/>
          </a:bodyPr>
          <a:lstStyle/>
          <a:p>
            <a:pPr marL="798828" lvl="1" indent="-399414" algn="just">
              <a:lnSpc>
                <a:spcPts val="4439"/>
              </a:lnSpc>
              <a:buFont typeface="Arial"/>
              <a:buChar char="•"/>
            </a:pPr>
            <a:r>
              <a:rPr lang="en-US" sz="3699" spc="-36">
                <a:solidFill>
                  <a:srgbClr val="6C5336"/>
                </a:solidFill>
                <a:latin typeface="Times New Roman"/>
              </a:rPr>
              <a:t>Nếu có thể đặt hình H chồng khít lên hình H' thì ta nói hai hình H và H' bằng nhau. </a:t>
            </a:r>
          </a:p>
          <a:p>
            <a:pPr marL="798828" lvl="1" indent="-399414" algn="just">
              <a:lnSpc>
                <a:spcPts val="4439"/>
              </a:lnSpc>
              <a:buFont typeface="Arial"/>
              <a:buChar char="•"/>
            </a:pPr>
            <a:r>
              <a:rPr lang="en-US" sz="3699" spc="-36">
                <a:solidFill>
                  <a:srgbClr val="6C5336"/>
                </a:solidFill>
                <a:latin typeface="Times New Roman"/>
              </a:rPr>
              <a:t>Hai hình đồng dạng phối cảnh (hay vị tự) cũng là hai hình đồng dạng.</a:t>
            </a:r>
          </a:p>
        </p:txBody>
      </p:sp>
      <p:sp>
        <p:nvSpPr>
          <p:cNvPr id="6" name="TextBox 6"/>
          <p:cNvSpPr txBox="1"/>
          <p:nvPr/>
        </p:nvSpPr>
        <p:spPr>
          <a:xfrm>
            <a:off x="9517630" y="2493761"/>
            <a:ext cx="2440186" cy="873761"/>
          </a:xfrm>
          <a:prstGeom prst="rect">
            <a:avLst/>
          </a:prstGeom>
        </p:spPr>
        <p:txBody>
          <a:bodyPr lIns="0" tIns="0" rIns="0" bIns="0" rtlCol="0" anchor="t">
            <a:spAutoFit/>
          </a:bodyPr>
          <a:lstStyle/>
          <a:p>
            <a:pPr algn="ctr">
              <a:lnSpc>
                <a:spcPts val="6439"/>
              </a:lnSpc>
            </a:pPr>
            <a:r>
              <a:rPr lang="en-US" sz="4599">
                <a:solidFill>
                  <a:srgbClr val="000000"/>
                </a:solidFill>
                <a:latin typeface="Times New Roman"/>
              </a:rPr>
              <a:t>Kết luận: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2270649">
            <a:off x="10172700" y="3363596"/>
            <a:ext cx="374656" cy="46354"/>
          </a:xfrm>
          <a:prstGeom prst="rect">
            <a:avLst/>
          </a:prstGeom>
          <a:solidFill>
            <a:srgbClr val="2B2A5B"/>
          </a:solidFill>
        </p:spPr>
      </p:sp>
      <p:sp>
        <p:nvSpPr>
          <p:cNvPr id="3" name="AutoShape 3"/>
          <p:cNvSpPr/>
          <p:nvPr/>
        </p:nvSpPr>
        <p:spPr>
          <a:xfrm rot="239281">
            <a:off x="9796380" y="5801925"/>
            <a:ext cx="374656" cy="46354"/>
          </a:xfrm>
          <a:prstGeom prst="rect">
            <a:avLst/>
          </a:prstGeom>
          <a:solidFill>
            <a:srgbClr val="2B2A5B"/>
          </a:solidFill>
        </p:spPr>
      </p:sp>
      <p:sp>
        <p:nvSpPr>
          <p:cNvPr id="4" name="AutoShape 4"/>
          <p:cNvSpPr/>
          <p:nvPr/>
        </p:nvSpPr>
        <p:spPr>
          <a:xfrm rot="-2420244">
            <a:off x="16129356" y="1833313"/>
            <a:ext cx="374656" cy="46354"/>
          </a:xfrm>
          <a:prstGeom prst="rect">
            <a:avLst/>
          </a:prstGeom>
          <a:solidFill>
            <a:srgbClr val="2B2A5B"/>
          </a:solidFill>
        </p:spPr>
      </p:sp>
      <p:sp>
        <p:nvSpPr>
          <p:cNvPr id="5" name="AutoShape 5"/>
          <p:cNvSpPr/>
          <p:nvPr/>
        </p:nvSpPr>
        <p:spPr>
          <a:xfrm rot="-2374898">
            <a:off x="12709480" y="8766887"/>
            <a:ext cx="374656" cy="46354"/>
          </a:xfrm>
          <a:prstGeom prst="rect">
            <a:avLst/>
          </a:prstGeom>
          <a:solidFill>
            <a:srgbClr val="2B2A5B"/>
          </a:solidFill>
        </p:spPr>
      </p:sp>
      <p:sp>
        <p:nvSpPr>
          <p:cNvPr id="6" name="AutoShape 6"/>
          <p:cNvSpPr/>
          <p:nvPr/>
        </p:nvSpPr>
        <p:spPr>
          <a:xfrm rot="239281">
            <a:off x="16883485" y="3937272"/>
            <a:ext cx="374656" cy="46354"/>
          </a:xfrm>
          <a:prstGeom prst="rect">
            <a:avLst/>
          </a:prstGeom>
          <a:solidFill>
            <a:srgbClr val="2B2A5B"/>
          </a:solidFill>
        </p:spPr>
      </p:sp>
      <p:sp>
        <p:nvSpPr>
          <p:cNvPr id="7" name="Freeform 7"/>
          <p:cNvSpPr/>
          <p:nvPr/>
        </p:nvSpPr>
        <p:spPr>
          <a:xfrm>
            <a:off x="3065058" y="3996598"/>
            <a:ext cx="10707049" cy="3734619"/>
          </a:xfrm>
          <a:custGeom>
            <a:avLst/>
            <a:gdLst/>
            <a:ahLst/>
            <a:cxnLst/>
            <a:rect l="l" t="t" r="r" b="b"/>
            <a:pathLst>
              <a:path w="10707049" h="3734619">
                <a:moveTo>
                  <a:pt x="0" y="0"/>
                </a:moveTo>
                <a:lnTo>
                  <a:pt x="10707049" y="0"/>
                </a:lnTo>
                <a:lnTo>
                  <a:pt x="10707049" y="3734619"/>
                </a:lnTo>
                <a:lnTo>
                  <a:pt x="0" y="3734619"/>
                </a:lnTo>
                <a:lnTo>
                  <a:pt x="0" y="0"/>
                </a:lnTo>
                <a:close/>
              </a:path>
            </a:pathLst>
          </a:custGeom>
          <a:blipFill>
            <a:blip r:embed="rId2"/>
            <a:stretch>
              <a:fillRect/>
            </a:stretch>
          </a:blipFill>
        </p:spPr>
      </p:sp>
      <p:grpSp>
        <p:nvGrpSpPr>
          <p:cNvPr id="8" name="Group 8"/>
          <p:cNvGrpSpPr/>
          <p:nvPr/>
        </p:nvGrpSpPr>
        <p:grpSpPr>
          <a:xfrm>
            <a:off x="1510794" y="938451"/>
            <a:ext cx="14805891" cy="2693386"/>
            <a:chOff x="0" y="0"/>
            <a:chExt cx="19741188" cy="3591181"/>
          </a:xfrm>
        </p:grpSpPr>
        <p:sp>
          <p:nvSpPr>
            <p:cNvPr id="9" name="TextBox 9"/>
            <p:cNvSpPr txBox="1"/>
            <p:nvPr/>
          </p:nvSpPr>
          <p:spPr>
            <a:xfrm>
              <a:off x="0" y="-161925"/>
              <a:ext cx="19741188" cy="1311698"/>
            </a:xfrm>
            <a:prstGeom prst="rect">
              <a:avLst/>
            </a:prstGeom>
          </p:spPr>
          <p:txBody>
            <a:bodyPr lIns="0" tIns="0" rIns="0" bIns="0" rtlCol="0" anchor="t">
              <a:spAutoFit/>
            </a:bodyPr>
            <a:lstStyle/>
            <a:p>
              <a:pPr>
                <a:lnSpc>
                  <a:spcPts val="7280"/>
                </a:lnSpc>
              </a:pPr>
              <a:r>
                <a:rPr lang="en-US" sz="5600">
                  <a:solidFill>
                    <a:srgbClr val="2B2A5B"/>
                  </a:solidFill>
                  <a:latin typeface="Times New Roman Semi-Bold"/>
                </a:rPr>
                <a:t>Luyện tập</a:t>
              </a:r>
            </a:p>
          </p:txBody>
        </p:sp>
        <p:sp>
          <p:nvSpPr>
            <p:cNvPr id="10" name="TextBox 10"/>
            <p:cNvSpPr txBox="1"/>
            <p:nvPr/>
          </p:nvSpPr>
          <p:spPr>
            <a:xfrm>
              <a:off x="0" y="1841376"/>
              <a:ext cx="15580044" cy="1770169"/>
            </a:xfrm>
            <a:prstGeom prst="rect">
              <a:avLst/>
            </a:prstGeom>
          </p:spPr>
          <p:txBody>
            <a:bodyPr lIns="0" tIns="0" rIns="0" bIns="0" rtlCol="0" anchor="t">
              <a:spAutoFit/>
            </a:bodyPr>
            <a:lstStyle/>
            <a:p>
              <a:pPr>
                <a:lnSpc>
                  <a:spcPts val="5179"/>
                </a:lnSpc>
              </a:pPr>
              <a:r>
                <a:rPr lang="en-US" sz="3699" spc="73">
                  <a:solidFill>
                    <a:srgbClr val="2B2A5B"/>
                  </a:solidFill>
                  <a:latin typeface="Times New Roman"/>
                </a:rPr>
                <a:t>Bài 1. Biết mỗi hình dưới đây đồng dạng với một hình khác, hãy tìm cặp hình đồng dạng đó.</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5C2"/>
        </a:solidFill>
        <a:effectLst/>
      </p:bgPr>
    </p:bg>
    <p:spTree>
      <p:nvGrpSpPr>
        <p:cNvPr id="1" name=""/>
        <p:cNvGrpSpPr/>
        <p:nvPr/>
      </p:nvGrpSpPr>
      <p:grpSpPr>
        <a:xfrm>
          <a:off x="0" y="0"/>
          <a:ext cx="0" cy="0"/>
          <a:chOff x="0" y="0"/>
          <a:chExt cx="0" cy="0"/>
        </a:xfrm>
      </p:grpSpPr>
      <p:sp>
        <p:nvSpPr>
          <p:cNvPr id="2" name="AutoShape 2"/>
          <p:cNvSpPr/>
          <p:nvPr/>
        </p:nvSpPr>
        <p:spPr>
          <a:xfrm rot="-2420244">
            <a:off x="4663227" y="1444842"/>
            <a:ext cx="356875" cy="44154"/>
          </a:xfrm>
          <a:prstGeom prst="rect">
            <a:avLst/>
          </a:prstGeom>
          <a:solidFill>
            <a:srgbClr val="FFFFFF"/>
          </a:solidFill>
        </p:spPr>
      </p:sp>
      <p:sp>
        <p:nvSpPr>
          <p:cNvPr id="3" name="AutoShape 3"/>
          <p:cNvSpPr/>
          <p:nvPr/>
        </p:nvSpPr>
        <p:spPr>
          <a:xfrm rot="2270649">
            <a:off x="1505727" y="1577171"/>
            <a:ext cx="356875" cy="44154"/>
          </a:xfrm>
          <a:prstGeom prst="rect">
            <a:avLst/>
          </a:prstGeom>
          <a:solidFill>
            <a:srgbClr val="2B2A5B"/>
          </a:solidFill>
        </p:spPr>
      </p:sp>
      <p:sp>
        <p:nvSpPr>
          <p:cNvPr id="4" name="AutoShape 4"/>
          <p:cNvSpPr/>
          <p:nvPr/>
        </p:nvSpPr>
        <p:spPr>
          <a:xfrm rot="239281">
            <a:off x="1230207" y="6915076"/>
            <a:ext cx="356875" cy="44154"/>
          </a:xfrm>
          <a:prstGeom prst="rect">
            <a:avLst/>
          </a:prstGeom>
          <a:solidFill>
            <a:srgbClr val="FFFFFF"/>
          </a:solidFill>
        </p:spPr>
      </p:sp>
      <p:sp>
        <p:nvSpPr>
          <p:cNvPr id="5" name="AutoShape 5"/>
          <p:cNvSpPr/>
          <p:nvPr/>
        </p:nvSpPr>
        <p:spPr>
          <a:xfrm rot="-1731312">
            <a:off x="4378765" y="8910763"/>
            <a:ext cx="356875" cy="44154"/>
          </a:xfrm>
          <a:prstGeom prst="rect">
            <a:avLst/>
          </a:prstGeom>
          <a:solidFill>
            <a:srgbClr val="FFFFFF"/>
          </a:solidFill>
        </p:spPr>
      </p:sp>
      <p:sp>
        <p:nvSpPr>
          <p:cNvPr id="6" name="AutoShape 6"/>
          <p:cNvSpPr/>
          <p:nvPr/>
        </p:nvSpPr>
        <p:spPr>
          <a:xfrm rot="-2420244">
            <a:off x="1200970" y="4105809"/>
            <a:ext cx="356875" cy="44154"/>
          </a:xfrm>
          <a:prstGeom prst="rect">
            <a:avLst/>
          </a:prstGeom>
          <a:solidFill>
            <a:srgbClr val="2B2A5B"/>
          </a:solidFill>
        </p:spPr>
      </p:sp>
      <p:sp>
        <p:nvSpPr>
          <p:cNvPr id="7" name="AutoShape 7"/>
          <p:cNvSpPr/>
          <p:nvPr/>
        </p:nvSpPr>
        <p:spPr>
          <a:xfrm rot="2270649">
            <a:off x="12059792" y="9110478"/>
            <a:ext cx="356875" cy="44154"/>
          </a:xfrm>
          <a:prstGeom prst="rect">
            <a:avLst/>
          </a:prstGeom>
          <a:solidFill>
            <a:srgbClr val="2B2A5B"/>
          </a:solidFill>
        </p:spPr>
      </p:sp>
      <p:sp>
        <p:nvSpPr>
          <p:cNvPr id="8" name="AutoShape 8"/>
          <p:cNvSpPr/>
          <p:nvPr/>
        </p:nvSpPr>
        <p:spPr>
          <a:xfrm rot="-2536386">
            <a:off x="14197557" y="1516636"/>
            <a:ext cx="356875" cy="44154"/>
          </a:xfrm>
          <a:prstGeom prst="rect">
            <a:avLst/>
          </a:prstGeom>
          <a:solidFill>
            <a:srgbClr val="2B2A5B"/>
          </a:solidFill>
        </p:spPr>
      </p:sp>
      <p:sp>
        <p:nvSpPr>
          <p:cNvPr id="9" name="AutoShape 9"/>
          <p:cNvSpPr/>
          <p:nvPr/>
        </p:nvSpPr>
        <p:spPr>
          <a:xfrm rot="3690801">
            <a:off x="12108036" y="1156593"/>
            <a:ext cx="356875" cy="44154"/>
          </a:xfrm>
          <a:prstGeom prst="rect">
            <a:avLst/>
          </a:prstGeom>
          <a:solidFill>
            <a:srgbClr val="FFFFFF"/>
          </a:solidFill>
        </p:spPr>
      </p:sp>
      <p:sp>
        <p:nvSpPr>
          <p:cNvPr id="10" name="AutoShape 10"/>
          <p:cNvSpPr/>
          <p:nvPr/>
        </p:nvSpPr>
        <p:spPr>
          <a:xfrm rot="-2197141">
            <a:off x="16352499" y="4871846"/>
            <a:ext cx="356875" cy="44154"/>
          </a:xfrm>
          <a:prstGeom prst="rect">
            <a:avLst/>
          </a:prstGeom>
          <a:solidFill>
            <a:srgbClr val="FFFFFF"/>
          </a:solidFill>
        </p:spPr>
      </p:sp>
      <p:sp>
        <p:nvSpPr>
          <p:cNvPr id="11" name="AutoShape 11"/>
          <p:cNvSpPr/>
          <p:nvPr/>
        </p:nvSpPr>
        <p:spPr>
          <a:xfrm rot="239281">
            <a:off x="14018016" y="8579384"/>
            <a:ext cx="356875" cy="44154"/>
          </a:xfrm>
          <a:prstGeom prst="rect">
            <a:avLst/>
          </a:prstGeom>
          <a:solidFill>
            <a:srgbClr val="FFFFFF"/>
          </a:solidFill>
        </p:spPr>
      </p:sp>
      <p:sp>
        <p:nvSpPr>
          <p:cNvPr id="12" name="AutoShape 12"/>
          <p:cNvSpPr/>
          <p:nvPr/>
        </p:nvSpPr>
        <p:spPr>
          <a:xfrm rot="-6945771">
            <a:off x="16508886" y="8544951"/>
            <a:ext cx="356875" cy="44154"/>
          </a:xfrm>
          <a:prstGeom prst="rect">
            <a:avLst/>
          </a:prstGeom>
          <a:solidFill>
            <a:srgbClr val="2B2A5B"/>
          </a:solidFill>
        </p:spPr>
      </p:sp>
      <p:sp>
        <p:nvSpPr>
          <p:cNvPr id="13" name="AutoShape 13"/>
          <p:cNvSpPr/>
          <p:nvPr/>
        </p:nvSpPr>
        <p:spPr>
          <a:xfrm rot="-567081">
            <a:off x="8116079" y="846829"/>
            <a:ext cx="356875" cy="44154"/>
          </a:xfrm>
          <a:prstGeom prst="rect">
            <a:avLst/>
          </a:prstGeom>
          <a:solidFill>
            <a:srgbClr val="2B2A5B"/>
          </a:solidFill>
        </p:spPr>
      </p:sp>
      <p:sp>
        <p:nvSpPr>
          <p:cNvPr id="14" name="AutoShape 14"/>
          <p:cNvSpPr/>
          <p:nvPr/>
        </p:nvSpPr>
        <p:spPr>
          <a:xfrm rot="-6945771">
            <a:off x="2143541" y="8749681"/>
            <a:ext cx="356875" cy="44154"/>
          </a:xfrm>
          <a:prstGeom prst="rect">
            <a:avLst/>
          </a:prstGeom>
          <a:solidFill>
            <a:srgbClr val="2B2A5B"/>
          </a:solidFill>
        </p:spPr>
      </p:sp>
      <p:sp>
        <p:nvSpPr>
          <p:cNvPr id="15" name="AutoShape 15"/>
          <p:cNvSpPr/>
          <p:nvPr/>
        </p:nvSpPr>
        <p:spPr>
          <a:xfrm rot="239281">
            <a:off x="16785867" y="2389361"/>
            <a:ext cx="356875" cy="44154"/>
          </a:xfrm>
          <a:prstGeom prst="rect">
            <a:avLst/>
          </a:prstGeom>
          <a:solidFill>
            <a:srgbClr val="2B2A5B"/>
          </a:solidFill>
        </p:spPr>
      </p:sp>
      <p:grpSp>
        <p:nvGrpSpPr>
          <p:cNvPr id="16" name="Group 16"/>
          <p:cNvGrpSpPr/>
          <p:nvPr/>
        </p:nvGrpSpPr>
        <p:grpSpPr>
          <a:xfrm>
            <a:off x="3618236" y="2329846"/>
            <a:ext cx="10757759" cy="5128154"/>
            <a:chOff x="0" y="0"/>
            <a:chExt cx="14343678" cy="6837538"/>
          </a:xfrm>
        </p:grpSpPr>
        <p:sp>
          <p:nvSpPr>
            <p:cNvPr id="17" name="TextBox 17"/>
            <p:cNvSpPr txBox="1"/>
            <p:nvPr/>
          </p:nvSpPr>
          <p:spPr>
            <a:xfrm>
              <a:off x="0" y="257175"/>
              <a:ext cx="14343678" cy="2049146"/>
            </a:xfrm>
            <a:prstGeom prst="rect">
              <a:avLst/>
            </a:prstGeom>
          </p:spPr>
          <p:txBody>
            <a:bodyPr lIns="0" tIns="0" rIns="0" bIns="0" rtlCol="0" anchor="t">
              <a:spAutoFit/>
            </a:bodyPr>
            <a:lstStyle/>
            <a:p>
              <a:pPr algn="ctr">
                <a:lnSpc>
                  <a:spcPts val="6149"/>
                </a:lnSpc>
              </a:pPr>
              <a:r>
                <a:rPr lang="en-US" sz="4099">
                  <a:solidFill>
                    <a:srgbClr val="2B2A5B"/>
                  </a:solidFill>
                  <a:latin typeface="Times New Roman"/>
                </a:rPr>
                <a:t>Đáp án</a:t>
              </a:r>
            </a:p>
            <a:p>
              <a:pPr algn="ctr">
                <a:lnSpc>
                  <a:spcPts val="6149"/>
                </a:lnSpc>
              </a:pPr>
              <a:r>
                <a:rPr lang="en-US" sz="4099">
                  <a:solidFill>
                    <a:srgbClr val="2B2A5B"/>
                  </a:solidFill>
                  <a:latin typeface="Times New Roman"/>
                </a:rPr>
                <a:t>Bài 1</a:t>
              </a:r>
            </a:p>
          </p:txBody>
        </p:sp>
        <p:sp>
          <p:nvSpPr>
            <p:cNvPr id="18" name="Freeform 18"/>
            <p:cNvSpPr/>
            <p:nvPr/>
          </p:nvSpPr>
          <p:spPr>
            <a:xfrm>
              <a:off x="6750179" y="5994218"/>
              <a:ext cx="843320" cy="843320"/>
            </a:xfrm>
            <a:custGeom>
              <a:avLst/>
              <a:gdLst/>
              <a:ahLst/>
              <a:cxnLst/>
              <a:rect l="l" t="t" r="r" b="b"/>
              <a:pathLst>
                <a:path w="843320" h="843320">
                  <a:moveTo>
                    <a:pt x="0" y="0"/>
                  </a:moveTo>
                  <a:lnTo>
                    <a:pt x="843320" y="0"/>
                  </a:lnTo>
                  <a:lnTo>
                    <a:pt x="843320" y="843320"/>
                  </a:lnTo>
                  <a:lnTo>
                    <a:pt x="0" y="8433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TextBox 19"/>
            <p:cNvSpPr txBox="1"/>
            <p:nvPr/>
          </p:nvSpPr>
          <p:spPr>
            <a:xfrm>
              <a:off x="936576" y="3396605"/>
              <a:ext cx="12470526" cy="1770169"/>
            </a:xfrm>
            <a:prstGeom prst="rect">
              <a:avLst/>
            </a:prstGeom>
          </p:spPr>
          <p:txBody>
            <a:bodyPr lIns="0" tIns="0" rIns="0" bIns="0" rtlCol="0" anchor="t">
              <a:spAutoFit/>
            </a:bodyPr>
            <a:lstStyle/>
            <a:p>
              <a:pPr algn="ctr">
                <a:lnSpc>
                  <a:spcPts val="5179"/>
                </a:lnSpc>
              </a:pPr>
              <a:r>
                <a:rPr lang="en-US" sz="3699" spc="73">
                  <a:solidFill>
                    <a:srgbClr val="2B2A5B"/>
                  </a:solidFill>
                  <a:latin typeface="Times New Roman"/>
                </a:rPr>
                <a:t>Các cặp hình đồng dạng đó là: Hình a-c, hình b-d.</a:t>
              </a:r>
            </a:p>
          </p:txBody>
        </p:sp>
      </p:grpSp>
      <p:sp>
        <p:nvSpPr>
          <p:cNvPr id="20" name="AutoShape 20"/>
          <p:cNvSpPr/>
          <p:nvPr/>
        </p:nvSpPr>
        <p:spPr>
          <a:xfrm rot="-2420244">
            <a:off x="6888688" y="9065802"/>
            <a:ext cx="356875" cy="44154"/>
          </a:xfrm>
          <a:prstGeom prst="rect">
            <a:avLst/>
          </a:prstGeom>
          <a:solidFill>
            <a:srgbClr val="2B2A5B"/>
          </a:solidFill>
        </p:spPr>
      </p:sp>
      <p:sp>
        <p:nvSpPr>
          <p:cNvPr id="21" name="AutoShape 21"/>
          <p:cNvSpPr/>
          <p:nvPr/>
        </p:nvSpPr>
        <p:spPr>
          <a:xfrm rot="-10035604">
            <a:off x="9485539" y="8749681"/>
            <a:ext cx="356875" cy="44154"/>
          </a:xfrm>
          <a:prstGeom prst="rect">
            <a:avLst/>
          </a:prstGeom>
          <a:solidFill>
            <a:srgbClr val="FFFFFF"/>
          </a:solidFill>
        </p:spPr>
      </p:sp>
      <p:sp>
        <p:nvSpPr>
          <p:cNvPr id="22" name="Freeform 22"/>
          <p:cNvSpPr/>
          <p:nvPr/>
        </p:nvSpPr>
        <p:spPr>
          <a:xfrm>
            <a:off x="579631" y="5842206"/>
            <a:ext cx="4262034" cy="4114800"/>
          </a:xfrm>
          <a:custGeom>
            <a:avLst/>
            <a:gdLst/>
            <a:ahLst/>
            <a:cxnLst/>
            <a:rect l="l" t="t" r="r" b="b"/>
            <a:pathLst>
              <a:path w="4262034" h="4114800">
                <a:moveTo>
                  <a:pt x="0" y="0"/>
                </a:moveTo>
                <a:lnTo>
                  <a:pt x="4262034" y="0"/>
                </a:lnTo>
                <a:lnTo>
                  <a:pt x="426203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3" name="Freeform 23"/>
          <p:cNvSpPr/>
          <p:nvPr/>
        </p:nvSpPr>
        <p:spPr>
          <a:xfrm>
            <a:off x="13430092" y="3995558"/>
            <a:ext cx="4242829" cy="4114800"/>
          </a:xfrm>
          <a:custGeom>
            <a:avLst/>
            <a:gdLst/>
            <a:ahLst/>
            <a:cxnLst/>
            <a:rect l="l" t="t" r="r" b="b"/>
            <a:pathLst>
              <a:path w="4242829" h="4114800">
                <a:moveTo>
                  <a:pt x="0" y="0"/>
                </a:moveTo>
                <a:lnTo>
                  <a:pt x="4242829" y="0"/>
                </a:lnTo>
                <a:lnTo>
                  <a:pt x="424282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DEBE7"/>
        </a:solidFill>
        <a:effectLst/>
      </p:bgPr>
    </p:bg>
    <p:spTree>
      <p:nvGrpSpPr>
        <p:cNvPr id="1" name=""/>
        <p:cNvGrpSpPr/>
        <p:nvPr/>
      </p:nvGrpSpPr>
      <p:grpSpPr>
        <a:xfrm>
          <a:off x="0" y="0"/>
          <a:ext cx="0" cy="0"/>
          <a:chOff x="0" y="0"/>
          <a:chExt cx="0" cy="0"/>
        </a:xfrm>
      </p:grpSpPr>
      <p:sp>
        <p:nvSpPr>
          <p:cNvPr id="2" name="Freeform 2"/>
          <p:cNvSpPr/>
          <p:nvPr/>
        </p:nvSpPr>
        <p:spPr>
          <a:xfrm rot="-198705" flipH="1">
            <a:off x="9325409" y="1214765"/>
            <a:ext cx="5966559" cy="4325755"/>
          </a:xfrm>
          <a:custGeom>
            <a:avLst/>
            <a:gdLst/>
            <a:ahLst/>
            <a:cxnLst/>
            <a:rect l="l" t="t" r="r" b="b"/>
            <a:pathLst>
              <a:path w="5966559" h="4325755">
                <a:moveTo>
                  <a:pt x="5966559" y="0"/>
                </a:moveTo>
                <a:lnTo>
                  <a:pt x="0" y="0"/>
                </a:lnTo>
                <a:lnTo>
                  <a:pt x="0" y="4325755"/>
                </a:lnTo>
                <a:lnTo>
                  <a:pt x="5966559" y="4325755"/>
                </a:lnTo>
                <a:lnTo>
                  <a:pt x="5966559"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7936870" y="3821497"/>
            <a:ext cx="11032318" cy="3775503"/>
            <a:chOff x="0" y="0"/>
            <a:chExt cx="14709757" cy="5034004"/>
          </a:xfrm>
        </p:grpSpPr>
        <p:sp>
          <p:nvSpPr>
            <p:cNvPr id="4" name="AutoShape 4"/>
            <p:cNvSpPr/>
            <p:nvPr/>
          </p:nvSpPr>
          <p:spPr>
            <a:xfrm rot="129639">
              <a:off x="79441" y="272701"/>
              <a:ext cx="14550874" cy="4488602"/>
            </a:xfrm>
            <a:prstGeom prst="rect">
              <a:avLst/>
            </a:prstGeom>
            <a:solidFill>
              <a:srgbClr val="FFFFFF"/>
            </a:solidFill>
          </p:spPr>
        </p:sp>
        <p:sp>
          <p:nvSpPr>
            <p:cNvPr id="5" name="TextBox 5"/>
            <p:cNvSpPr txBox="1"/>
            <p:nvPr/>
          </p:nvSpPr>
          <p:spPr>
            <a:xfrm rot="88207">
              <a:off x="1381762" y="1148187"/>
              <a:ext cx="12354578" cy="3701711"/>
            </a:xfrm>
            <a:prstGeom prst="rect">
              <a:avLst/>
            </a:prstGeom>
          </p:spPr>
          <p:txBody>
            <a:bodyPr lIns="0" tIns="0" rIns="0" bIns="0" rtlCol="0" anchor="t">
              <a:spAutoFit/>
            </a:bodyPr>
            <a:lstStyle/>
            <a:p>
              <a:pPr marL="0" lvl="0" indent="0" algn="ctr">
                <a:lnSpc>
                  <a:spcPts val="4291"/>
                </a:lnSpc>
              </a:pPr>
              <a:r>
                <a:rPr lang="en-US" sz="3699">
                  <a:solidFill>
                    <a:srgbClr val="403D3C"/>
                  </a:solidFill>
                  <a:latin typeface="Times New Roman Bold"/>
                </a:rPr>
                <a:t>Cho hai tứ giác ABCD và A'B'C'D' đồng dạng phối cảnh, O là tâm đồng dạng phối cảnh, tỉ số vị tự k = 1/2. Biết AB = 3cm, BC = 1,5cm, CD = 2cm, AD = 4cm. Tính độ dài các cạnh của tứ giác A'B'C'D'.</a:t>
              </a:r>
            </a:p>
          </p:txBody>
        </p:sp>
      </p:grpSp>
      <p:grpSp>
        <p:nvGrpSpPr>
          <p:cNvPr id="6" name="Group 6"/>
          <p:cNvGrpSpPr/>
          <p:nvPr/>
        </p:nvGrpSpPr>
        <p:grpSpPr>
          <a:xfrm rot="389623">
            <a:off x="10032566" y="2824609"/>
            <a:ext cx="3449464" cy="939990"/>
            <a:chOff x="0" y="0"/>
            <a:chExt cx="4599285" cy="1253320"/>
          </a:xfrm>
        </p:grpSpPr>
        <p:sp>
          <p:nvSpPr>
            <p:cNvPr id="7" name="AutoShape 7"/>
            <p:cNvSpPr/>
            <p:nvPr/>
          </p:nvSpPr>
          <p:spPr>
            <a:xfrm rot="-204038">
              <a:off x="22442" y="134292"/>
              <a:ext cx="4554401" cy="891873"/>
            </a:xfrm>
            <a:prstGeom prst="rect">
              <a:avLst/>
            </a:prstGeom>
            <a:solidFill>
              <a:srgbClr val="403D3C"/>
            </a:solidFill>
          </p:spPr>
        </p:sp>
        <p:sp>
          <p:nvSpPr>
            <p:cNvPr id="8" name="TextBox 8"/>
            <p:cNvSpPr txBox="1"/>
            <p:nvPr/>
          </p:nvSpPr>
          <p:spPr>
            <a:xfrm rot="-232389">
              <a:off x="931873" y="267331"/>
              <a:ext cx="2755870" cy="893868"/>
            </a:xfrm>
            <a:prstGeom prst="rect">
              <a:avLst/>
            </a:prstGeom>
          </p:spPr>
          <p:txBody>
            <a:bodyPr lIns="0" tIns="0" rIns="0" bIns="0" rtlCol="0" anchor="t">
              <a:spAutoFit/>
            </a:bodyPr>
            <a:lstStyle/>
            <a:p>
              <a:pPr marL="0" lvl="0" indent="0" algn="ctr">
                <a:lnSpc>
                  <a:spcPts val="5179"/>
                </a:lnSpc>
                <a:spcBef>
                  <a:spcPct val="0"/>
                </a:spcBef>
              </a:pPr>
              <a:r>
                <a:rPr lang="en-US" sz="3699" spc="344">
                  <a:solidFill>
                    <a:srgbClr val="FFFFFF"/>
                  </a:solidFill>
                  <a:latin typeface="Times New Roman"/>
                </a:rPr>
                <a:t>BÀI 2</a:t>
              </a:r>
            </a:p>
          </p:txBody>
        </p:sp>
      </p:grpSp>
      <p:sp>
        <p:nvSpPr>
          <p:cNvPr id="9" name="Freeform 9"/>
          <p:cNvSpPr/>
          <p:nvPr/>
        </p:nvSpPr>
        <p:spPr>
          <a:xfrm rot="977126">
            <a:off x="13718627" y="1499483"/>
            <a:ext cx="2599189" cy="2266168"/>
          </a:xfrm>
          <a:custGeom>
            <a:avLst/>
            <a:gdLst/>
            <a:ahLst/>
            <a:cxnLst/>
            <a:rect l="l" t="t" r="r" b="b"/>
            <a:pathLst>
              <a:path w="2599189" h="2266168">
                <a:moveTo>
                  <a:pt x="0" y="0"/>
                </a:moveTo>
                <a:lnTo>
                  <a:pt x="2599189" y="0"/>
                </a:lnTo>
                <a:lnTo>
                  <a:pt x="2599189" y="2266168"/>
                </a:lnTo>
                <a:lnTo>
                  <a:pt x="0" y="2266168"/>
                </a:lnTo>
                <a:lnTo>
                  <a:pt x="0" y="0"/>
                </a:lnTo>
                <a:close/>
              </a:path>
            </a:pathLst>
          </a:custGeom>
          <a:blipFill>
            <a:blip r:embed="rId4"/>
            <a:stretch>
              <a:fillRect/>
            </a:stretch>
          </a:blipFill>
        </p:spPr>
      </p:sp>
      <p:sp>
        <p:nvSpPr>
          <p:cNvPr id="10" name="Freeform 10"/>
          <p:cNvSpPr/>
          <p:nvPr/>
        </p:nvSpPr>
        <p:spPr>
          <a:xfrm rot="2218702">
            <a:off x="7348730" y="2769401"/>
            <a:ext cx="1589231" cy="1216484"/>
          </a:xfrm>
          <a:custGeom>
            <a:avLst/>
            <a:gdLst/>
            <a:ahLst/>
            <a:cxnLst/>
            <a:rect l="l" t="t" r="r" b="b"/>
            <a:pathLst>
              <a:path w="1589231" h="1216484">
                <a:moveTo>
                  <a:pt x="0" y="0"/>
                </a:moveTo>
                <a:lnTo>
                  <a:pt x="1589231" y="0"/>
                </a:lnTo>
                <a:lnTo>
                  <a:pt x="1589231" y="1216484"/>
                </a:lnTo>
                <a:lnTo>
                  <a:pt x="0" y="12164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8668685" y="2355171"/>
            <a:ext cx="950630" cy="950630"/>
          </a:xfrm>
          <a:custGeom>
            <a:avLst/>
            <a:gdLst/>
            <a:ahLst/>
            <a:cxnLst/>
            <a:rect l="l" t="t" r="r" b="b"/>
            <a:pathLst>
              <a:path w="950630" h="950630">
                <a:moveTo>
                  <a:pt x="0" y="0"/>
                </a:moveTo>
                <a:lnTo>
                  <a:pt x="950630" y="0"/>
                </a:lnTo>
                <a:lnTo>
                  <a:pt x="950630" y="950630"/>
                </a:lnTo>
                <a:lnTo>
                  <a:pt x="0" y="9506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a:off x="15545881" y="1854401"/>
            <a:ext cx="950630" cy="950630"/>
          </a:xfrm>
          <a:custGeom>
            <a:avLst/>
            <a:gdLst/>
            <a:ahLst/>
            <a:cxnLst/>
            <a:rect l="l" t="t" r="r" b="b"/>
            <a:pathLst>
              <a:path w="950630" h="950630">
                <a:moveTo>
                  <a:pt x="0" y="0"/>
                </a:moveTo>
                <a:lnTo>
                  <a:pt x="950630" y="0"/>
                </a:lnTo>
                <a:lnTo>
                  <a:pt x="950630" y="950629"/>
                </a:lnTo>
                <a:lnTo>
                  <a:pt x="0" y="95062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122884" y="3956641"/>
            <a:ext cx="7936870" cy="4853578"/>
          </a:xfrm>
          <a:custGeom>
            <a:avLst/>
            <a:gdLst/>
            <a:ahLst/>
            <a:cxnLst/>
            <a:rect l="l" t="t" r="r" b="b"/>
            <a:pathLst>
              <a:path w="7936870" h="4853578">
                <a:moveTo>
                  <a:pt x="0" y="0"/>
                </a:moveTo>
                <a:lnTo>
                  <a:pt x="7936870" y="0"/>
                </a:lnTo>
                <a:lnTo>
                  <a:pt x="7936870" y="4853578"/>
                </a:lnTo>
                <a:lnTo>
                  <a:pt x="0" y="4853578"/>
                </a:lnTo>
                <a:lnTo>
                  <a:pt x="0" y="0"/>
                </a:lnTo>
                <a:close/>
              </a:path>
            </a:pathLst>
          </a:custGeom>
          <a:blipFill>
            <a:blip r:embed="rId9"/>
            <a:stretch>
              <a:fillRect t="-3035" b="-3035"/>
            </a:stretch>
          </a:blipFill>
        </p:spPr>
      </p:sp>
      <p:sp>
        <p:nvSpPr>
          <p:cNvPr id="14" name="TextBox 14"/>
          <p:cNvSpPr txBox="1"/>
          <p:nvPr/>
        </p:nvSpPr>
        <p:spPr>
          <a:xfrm rot="1078377">
            <a:off x="14466265" y="1475928"/>
            <a:ext cx="1176319" cy="2076450"/>
          </a:xfrm>
          <a:prstGeom prst="rect">
            <a:avLst/>
          </a:prstGeom>
        </p:spPr>
        <p:txBody>
          <a:bodyPr lIns="0" tIns="0" rIns="0" bIns="0" rtlCol="0" anchor="t">
            <a:spAutoFit/>
          </a:bodyPr>
          <a:lstStyle/>
          <a:p>
            <a:pPr algn="ctr">
              <a:lnSpc>
                <a:spcPts val="16800"/>
              </a:lnSpc>
              <a:spcBef>
                <a:spcPct val="0"/>
              </a:spcBef>
            </a:pPr>
            <a:r>
              <a:rPr lang="en-US" sz="12000" spc="1116">
                <a:solidFill>
                  <a:srgbClr val="403D3C"/>
                </a:solidFill>
                <a:latin typeface="Josefin Sans Bold"/>
              </a:rPr>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sp>
        <p:nvSpPr>
          <p:cNvPr id="2" name="Freeform 2"/>
          <p:cNvSpPr/>
          <p:nvPr/>
        </p:nvSpPr>
        <p:spPr>
          <a:xfrm>
            <a:off x="-91667" y="0"/>
            <a:ext cx="18471333" cy="10384716"/>
          </a:xfrm>
          <a:custGeom>
            <a:avLst/>
            <a:gdLst/>
            <a:ahLst/>
            <a:cxnLst/>
            <a:rect l="l" t="t" r="r" b="b"/>
            <a:pathLst>
              <a:path w="18471333" h="10384716">
                <a:moveTo>
                  <a:pt x="0" y="0"/>
                </a:moveTo>
                <a:lnTo>
                  <a:pt x="18471334" y="0"/>
                </a:lnTo>
                <a:lnTo>
                  <a:pt x="18471334" y="10384716"/>
                </a:lnTo>
                <a:lnTo>
                  <a:pt x="0" y="103847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170156" y="2366644"/>
            <a:ext cx="5833482" cy="5104296"/>
          </a:xfrm>
          <a:custGeom>
            <a:avLst/>
            <a:gdLst/>
            <a:ahLst/>
            <a:cxnLst/>
            <a:rect l="l" t="t" r="r" b="b"/>
            <a:pathLst>
              <a:path w="5833482" h="5104296">
                <a:moveTo>
                  <a:pt x="0" y="0"/>
                </a:moveTo>
                <a:lnTo>
                  <a:pt x="5833482" y="0"/>
                </a:lnTo>
                <a:lnTo>
                  <a:pt x="5833482" y="5104297"/>
                </a:lnTo>
                <a:lnTo>
                  <a:pt x="0" y="51042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1886729" y="2304802"/>
            <a:ext cx="5833482" cy="5104296"/>
          </a:xfrm>
          <a:custGeom>
            <a:avLst/>
            <a:gdLst/>
            <a:ahLst/>
            <a:cxnLst/>
            <a:rect l="l" t="t" r="r" b="b"/>
            <a:pathLst>
              <a:path w="5833482" h="5104296">
                <a:moveTo>
                  <a:pt x="0" y="0"/>
                </a:moveTo>
                <a:lnTo>
                  <a:pt x="5833482" y="0"/>
                </a:lnTo>
                <a:lnTo>
                  <a:pt x="5833482" y="5104296"/>
                </a:lnTo>
                <a:lnTo>
                  <a:pt x="0" y="51042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1838897">
            <a:off x="15505622" y="8125239"/>
            <a:ext cx="3621657" cy="2963174"/>
          </a:xfrm>
          <a:custGeom>
            <a:avLst/>
            <a:gdLst/>
            <a:ahLst/>
            <a:cxnLst/>
            <a:rect l="l" t="t" r="r" b="b"/>
            <a:pathLst>
              <a:path w="3621657" h="2963174">
                <a:moveTo>
                  <a:pt x="0" y="0"/>
                </a:moveTo>
                <a:lnTo>
                  <a:pt x="3621656" y="0"/>
                </a:lnTo>
                <a:lnTo>
                  <a:pt x="3621656" y="2963174"/>
                </a:lnTo>
                <a:lnTo>
                  <a:pt x="0" y="29631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213972" y="-452887"/>
            <a:ext cx="3621657" cy="2963174"/>
          </a:xfrm>
          <a:custGeom>
            <a:avLst/>
            <a:gdLst/>
            <a:ahLst/>
            <a:cxnLst/>
            <a:rect l="l" t="t" r="r" b="b"/>
            <a:pathLst>
              <a:path w="3621657" h="2963174">
                <a:moveTo>
                  <a:pt x="0" y="0"/>
                </a:moveTo>
                <a:lnTo>
                  <a:pt x="3621657" y="0"/>
                </a:lnTo>
                <a:lnTo>
                  <a:pt x="3621657" y="2963174"/>
                </a:lnTo>
                <a:lnTo>
                  <a:pt x="0" y="29631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rot="711910" flipH="1">
            <a:off x="15519051" y="5942825"/>
            <a:ext cx="2663828" cy="2190998"/>
          </a:xfrm>
          <a:custGeom>
            <a:avLst/>
            <a:gdLst/>
            <a:ahLst/>
            <a:cxnLst/>
            <a:rect l="l" t="t" r="r" b="b"/>
            <a:pathLst>
              <a:path w="2663828" h="2190998">
                <a:moveTo>
                  <a:pt x="2663828" y="0"/>
                </a:moveTo>
                <a:lnTo>
                  <a:pt x="0" y="0"/>
                </a:lnTo>
                <a:lnTo>
                  <a:pt x="0" y="2190998"/>
                </a:lnTo>
                <a:lnTo>
                  <a:pt x="2663828" y="2190998"/>
                </a:lnTo>
                <a:lnTo>
                  <a:pt x="2663828" y="0"/>
                </a:lnTo>
                <a:close/>
              </a:path>
            </a:pathLst>
          </a:custGeom>
          <a:blipFill>
            <a:blip r:embed="rId12"/>
            <a:stretch>
              <a:fillRect/>
            </a:stretch>
          </a:blipFill>
        </p:spPr>
      </p:sp>
      <p:sp>
        <p:nvSpPr>
          <p:cNvPr id="8" name="Freeform 8"/>
          <p:cNvSpPr/>
          <p:nvPr/>
        </p:nvSpPr>
        <p:spPr>
          <a:xfrm flipH="1" flipV="1">
            <a:off x="-865269" y="6877878"/>
            <a:ext cx="4952166" cy="4114800"/>
          </a:xfrm>
          <a:custGeom>
            <a:avLst/>
            <a:gdLst/>
            <a:ahLst/>
            <a:cxnLst/>
            <a:rect l="l" t="t" r="r" b="b"/>
            <a:pathLst>
              <a:path w="4952166" h="4114800">
                <a:moveTo>
                  <a:pt x="4952166" y="4114800"/>
                </a:moveTo>
                <a:lnTo>
                  <a:pt x="0" y="4114800"/>
                </a:lnTo>
                <a:lnTo>
                  <a:pt x="0" y="0"/>
                </a:lnTo>
                <a:lnTo>
                  <a:pt x="4952166" y="0"/>
                </a:lnTo>
                <a:lnTo>
                  <a:pt x="4952166" y="411480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rot="-606167">
            <a:off x="751966" y="6577959"/>
            <a:ext cx="2448910" cy="2574413"/>
          </a:xfrm>
          <a:custGeom>
            <a:avLst/>
            <a:gdLst/>
            <a:ahLst/>
            <a:cxnLst/>
            <a:rect l="l" t="t" r="r" b="b"/>
            <a:pathLst>
              <a:path w="2448910" h="2574413">
                <a:moveTo>
                  <a:pt x="0" y="0"/>
                </a:moveTo>
                <a:lnTo>
                  <a:pt x="2448910" y="0"/>
                </a:lnTo>
                <a:lnTo>
                  <a:pt x="2448910" y="2574412"/>
                </a:lnTo>
                <a:lnTo>
                  <a:pt x="0" y="2574412"/>
                </a:lnTo>
                <a:lnTo>
                  <a:pt x="0" y="0"/>
                </a:lnTo>
                <a:close/>
              </a:path>
            </a:pathLst>
          </a:custGeom>
          <a:blipFill>
            <a:blip r:embed="rId15"/>
            <a:stretch>
              <a:fillRect/>
            </a:stretch>
          </a:blipFill>
        </p:spPr>
      </p:sp>
      <p:sp>
        <p:nvSpPr>
          <p:cNvPr id="10" name="Freeform 10"/>
          <p:cNvSpPr/>
          <p:nvPr/>
        </p:nvSpPr>
        <p:spPr>
          <a:xfrm>
            <a:off x="14384183" y="-805392"/>
            <a:ext cx="4883386" cy="4057650"/>
          </a:xfrm>
          <a:custGeom>
            <a:avLst/>
            <a:gdLst/>
            <a:ahLst/>
            <a:cxnLst/>
            <a:rect l="l" t="t" r="r" b="b"/>
            <a:pathLst>
              <a:path w="4883386" h="4057650">
                <a:moveTo>
                  <a:pt x="0" y="0"/>
                </a:moveTo>
                <a:lnTo>
                  <a:pt x="4883386" y="0"/>
                </a:lnTo>
                <a:lnTo>
                  <a:pt x="4883386" y="4057650"/>
                </a:lnTo>
                <a:lnTo>
                  <a:pt x="0" y="405765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1" name="TextBox 11"/>
          <p:cNvSpPr txBox="1"/>
          <p:nvPr/>
        </p:nvSpPr>
        <p:spPr>
          <a:xfrm>
            <a:off x="4086897" y="1190625"/>
            <a:ext cx="10114206" cy="1176019"/>
          </a:xfrm>
          <a:prstGeom prst="rect">
            <a:avLst/>
          </a:prstGeom>
        </p:spPr>
        <p:txBody>
          <a:bodyPr lIns="0" tIns="0" rIns="0" bIns="0" rtlCol="0" anchor="t">
            <a:spAutoFit/>
          </a:bodyPr>
          <a:lstStyle/>
          <a:p>
            <a:pPr algn="ctr">
              <a:lnSpc>
                <a:spcPts val="8799"/>
              </a:lnSpc>
            </a:pPr>
            <a:r>
              <a:rPr lang="en-US" sz="8799">
                <a:solidFill>
                  <a:srgbClr val="4F3B20"/>
                </a:solidFill>
                <a:latin typeface="Lazydog"/>
              </a:rPr>
              <a:t>CHUẨN BỊ</a:t>
            </a:r>
          </a:p>
        </p:txBody>
      </p:sp>
      <p:sp>
        <p:nvSpPr>
          <p:cNvPr id="12" name="TextBox 12"/>
          <p:cNvSpPr txBox="1"/>
          <p:nvPr/>
        </p:nvSpPr>
        <p:spPr>
          <a:xfrm>
            <a:off x="888262" y="4202076"/>
            <a:ext cx="5833482" cy="1847215"/>
          </a:xfrm>
          <a:prstGeom prst="rect">
            <a:avLst/>
          </a:prstGeom>
        </p:spPr>
        <p:txBody>
          <a:bodyPr lIns="0" tIns="0" rIns="0" bIns="0" rtlCol="0" anchor="t">
            <a:spAutoFit/>
          </a:bodyPr>
          <a:lstStyle/>
          <a:p>
            <a:pPr algn="ctr">
              <a:lnSpc>
                <a:spcPts val="4759"/>
              </a:lnSpc>
            </a:pPr>
            <a:r>
              <a:rPr lang="en-US" sz="3399">
                <a:solidFill>
                  <a:srgbClr val="4F3B20"/>
                </a:solidFill>
                <a:latin typeface="Times New Roman"/>
              </a:rPr>
              <a:t>SGK, KHBD</a:t>
            </a:r>
          </a:p>
          <a:p>
            <a:pPr algn="ctr">
              <a:lnSpc>
                <a:spcPts val="4759"/>
              </a:lnSpc>
            </a:pPr>
            <a:r>
              <a:rPr lang="en-US" sz="3399">
                <a:solidFill>
                  <a:srgbClr val="4F3B20"/>
                </a:solidFill>
                <a:latin typeface="Times New Roman"/>
              </a:rPr>
              <a:t>Giác kế, thước thẳng</a:t>
            </a:r>
          </a:p>
          <a:p>
            <a:pPr algn="ctr">
              <a:lnSpc>
                <a:spcPts val="4759"/>
              </a:lnSpc>
            </a:pPr>
            <a:r>
              <a:rPr lang="en-US" sz="3399">
                <a:solidFill>
                  <a:srgbClr val="4F3B20"/>
                </a:solidFill>
                <a:latin typeface="Times New Roman"/>
              </a:rPr>
              <a:t>Máy chiếu</a:t>
            </a:r>
          </a:p>
        </p:txBody>
      </p:sp>
      <p:sp>
        <p:nvSpPr>
          <p:cNvPr id="13" name="TextBox 13"/>
          <p:cNvSpPr txBox="1"/>
          <p:nvPr/>
        </p:nvSpPr>
        <p:spPr>
          <a:xfrm>
            <a:off x="11763845" y="3945218"/>
            <a:ext cx="5833482" cy="2447290"/>
          </a:xfrm>
          <a:prstGeom prst="rect">
            <a:avLst/>
          </a:prstGeom>
        </p:spPr>
        <p:txBody>
          <a:bodyPr lIns="0" tIns="0" rIns="0" bIns="0" rtlCol="0" anchor="t">
            <a:spAutoFit/>
          </a:bodyPr>
          <a:lstStyle/>
          <a:p>
            <a:pPr algn="ctr">
              <a:lnSpc>
                <a:spcPts val="4759"/>
              </a:lnSpc>
            </a:pPr>
            <a:r>
              <a:rPr lang="en-US" sz="3399">
                <a:solidFill>
                  <a:srgbClr val="4F3B20"/>
                </a:solidFill>
                <a:latin typeface="Times New Roman"/>
              </a:rPr>
              <a:t>SGK</a:t>
            </a:r>
          </a:p>
          <a:p>
            <a:pPr algn="ctr">
              <a:lnSpc>
                <a:spcPts val="4759"/>
              </a:lnSpc>
            </a:pPr>
            <a:r>
              <a:rPr lang="en-US" sz="3399">
                <a:solidFill>
                  <a:srgbClr val="4F3B20"/>
                </a:solidFill>
                <a:latin typeface="Times New Roman"/>
              </a:rPr>
              <a:t>Thước thẳng</a:t>
            </a:r>
          </a:p>
          <a:p>
            <a:pPr algn="ctr">
              <a:lnSpc>
                <a:spcPts val="4759"/>
              </a:lnSpc>
            </a:pPr>
            <a:r>
              <a:rPr lang="en-US" sz="3399">
                <a:solidFill>
                  <a:srgbClr val="4F3B20"/>
                </a:solidFill>
                <a:latin typeface="Times New Roman"/>
              </a:rPr>
              <a:t>Bảng nhóm</a:t>
            </a:r>
          </a:p>
          <a:p>
            <a:pPr algn="ctr">
              <a:lnSpc>
                <a:spcPts val="4759"/>
              </a:lnSpc>
            </a:pPr>
            <a:r>
              <a:rPr lang="en-US" sz="3399">
                <a:solidFill>
                  <a:srgbClr val="4F3B20"/>
                </a:solidFill>
                <a:latin typeface="Times New Roman"/>
              </a:rPr>
              <a:t>Vở ghi, bút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5EF"/>
        </a:solidFill>
        <a:effectLst/>
      </p:bgPr>
    </p:bg>
    <p:spTree>
      <p:nvGrpSpPr>
        <p:cNvPr id="1" name=""/>
        <p:cNvGrpSpPr/>
        <p:nvPr/>
      </p:nvGrpSpPr>
      <p:grpSpPr>
        <a:xfrm>
          <a:off x="0" y="0"/>
          <a:ext cx="0" cy="0"/>
          <a:chOff x="0" y="0"/>
          <a:chExt cx="0" cy="0"/>
        </a:xfrm>
      </p:grpSpPr>
      <p:sp>
        <p:nvSpPr>
          <p:cNvPr id="2" name="TextBox 2"/>
          <p:cNvSpPr txBox="1"/>
          <p:nvPr/>
        </p:nvSpPr>
        <p:spPr>
          <a:xfrm>
            <a:off x="2868593" y="2335226"/>
            <a:ext cx="12550813" cy="2225666"/>
          </a:xfrm>
          <a:prstGeom prst="rect">
            <a:avLst/>
          </a:prstGeom>
        </p:spPr>
        <p:txBody>
          <a:bodyPr lIns="0" tIns="0" rIns="0" bIns="0" rtlCol="0" anchor="t">
            <a:spAutoFit/>
          </a:bodyPr>
          <a:lstStyle/>
          <a:p>
            <a:pPr algn="ctr">
              <a:lnSpc>
                <a:spcPts val="13198"/>
              </a:lnSpc>
            </a:pPr>
            <a:r>
              <a:rPr lang="en-US" sz="11998">
                <a:solidFill>
                  <a:srgbClr val="CB7969"/>
                </a:solidFill>
                <a:latin typeface="Lazydog"/>
              </a:rPr>
              <a:t>ĐÁP ÁN</a:t>
            </a:r>
          </a:p>
          <a:p>
            <a:pPr algn="ctr">
              <a:lnSpc>
                <a:spcPts val="4399"/>
              </a:lnSpc>
            </a:pPr>
            <a:r>
              <a:rPr lang="en-US" sz="3999">
                <a:solidFill>
                  <a:srgbClr val="CB7969"/>
                </a:solidFill>
                <a:latin typeface="Times New Roman"/>
              </a:rPr>
              <a:t>BÀI 2</a:t>
            </a:r>
          </a:p>
        </p:txBody>
      </p:sp>
      <p:sp>
        <p:nvSpPr>
          <p:cNvPr id="3" name="Freeform 3"/>
          <p:cNvSpPr/>
          <p:nvPr/>
        </p:nvSpPr>
        <p:spPr>
          <a:xfrm>
            <a:off x="16105928" y="1167345"/>
            <a:ext cx="1406172" cy="1765742"/>
          </a:xfrm>
          <a:custGeom>
            <a:avLst/>
            <a:gdLst/>
            <a:ahLst/>
            <a:cxnLst/>
            <a:rect l="l" t="t" r="r" b="b"/>
            <a:pathLst>
              <a:path w="1406172" h="1765742">
                <a:moveTo>
                  <a:pt x="0" y="0"/>
                </a:moveTo>
                <a:lnTo>
                  <a:pt x="1406173" y="0"/>
                </a:lnTo>
                <a:lnTo>
                  <a:pt x="1406173" y="1765742"/>
                </a:lnTo>
                <a:lnTo>
                  <a:pt x="0" y="17657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0" y="0"/>
            <a:ext cx="2600253" cy="2334691"/>
          </a:xfrm>
          <a:custGeom>
            <a:avLst/>
            <a:gdLst/>
            <a:ahLst/>
            <a:cxnLst/>
            <a:rect l="l" t="t" r="r" b="b"/>
            <a:pathLst>
              <a:path w="2600253" h="2334691">
                <a:moveTo>
                  <a:pt x="0" y="0"/>
                </a:moveTo>
                <a:lnTo>
                  <a:pt x="2600253" y="0"/>
                </a:lnTo>
                <a:lnTo>
                  <a:pt x="2600253" y="2334691"/>
                </a:lnTo>
                <a:lnTo>
                  <a:pt x="0" y="2334691"/>
                </a:lnTo>
                <a:lnTo>
                  <a:pt x="0" y="0"/>
                </a:lnTo>
                <a:close/>
              </a:path>
            </a:pathLst>
          </a:custGeom>
          <a:blipFill>
            <a:blip r:embed="rId4">
              <a:extLst>
                <a:ext uri="{96DAC541-7B7A-43D3-8B79-37D633B846F1}">
                  <asvg:svgBlip xmlns:asvg="http://schemas.microsoft.com/office/drawing/2016/SVG/main" r:embed="rId5"/>
                </a:ext>
              </a:extLst>
            </a:blip>
            <a:stretch>
              <a:fillRect l="-20788" t="-31836"/>
            </a:stretch>
          </a:blipFill>
        </p:spPr>
      </p:sp>
      <p:sp>
        <p:nvSpPr>
          <p:cNvPr id="5" name="Freeform 5"/>
          <p:cNvSpPr/>
          <p:nvPr/>
        </p:nvSpPr>
        <p:spPr>
          <a:xfrm rot="709028">
            <a:off x="15642533" y="8533772"/>
            <a:ext cx="1267245" cy="1214251"/>
          </a:xfrm>
          <a:custGeom>
            <a:avLst/>
            <a:gdLst/>
            <a:ahLst/>
            <a:cxnLst/>
            <a:rect l="l" t="t" r="r" b="b"/>
            <a:pathLst>
              <a:path w="1267245" h="1214251">
                <a:moveTo>
                  <a:pt x="0" y="0"/>
                </a:moveTo>
                <a:lnTo>
                  <a:pt x="1267245" y="0"/>
                </a:lnTo>
                <a:lnTo>
                  <a:pt x="1267245" y="1214251"/>
                </a:lnTo>
                <a:lnTo>
                  <a:pt x="0" y="12142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flipV="1">
            <a:off x="0" y="8416880"/>
            <a:ext cx="3029863" cy="1863366"/>
          </a:xfrm>
          <a:custGeom>
            <a:avLst/>
            <a:gdLst/>
            <a:ahLst/>
            <a:cxnLst/>
            <a:rect l="l" t="t" r="r" b="b"/>
            <a:pathLst>
              <a:path w="3029863" h="1863366">
                <a:moveTo>
                  <a:pt x="0" y="1863366"/>
                </a:moveTo>
                <a:lnTo>
                  <a:pt x="3029863" y="1863366"/>
                </a:lnTo>
                <a:lnTo>
                  <a:pt x="3029863" y="0"/>
                </a:lnTo>
                <a:lnTo>
                  <a:pt x="0" y="0"/>
                </a:lnTo>
                <a:lnTo>
                  <a:pt x="0" y="1863366"/>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5400000">
            <a:off x="1371326" y="3768459"/>
            <a:ext cx="1335062" cy="4047926"/>
          </a:xfrm>
          <a:custGeom>
            <a:avLst/>
            <a:gdLst/>
            <a:ahLst/>
            <a:cxnLst/>
            <a:rect l="l" t="t" r="r" b="b"/>
            <a:pathLst>
              <a:path w="1335062" h="4047926">
                <a:moveTo>
                  <a:pt x="0" y="0"/>
                </a:moveTo>
                <a:lnTo>
                  <a:pt x="1335062" y="0"/>
                </a:lnTo>
                <a:lnTo>
                  <a:pt x="1335062" y="4047926"/>
                </a:lnTo>
                <a:lnTo>
                  <a:pt x="0" y="4047926"/>
                </a:lnTo>
                <a:lnTo>
                  <a:pt x="0" y="0"/>
                </a:lnTo>
                <a:close/>
              </a:path>
            </a:pathLst>
          </a:custGeom>
          <a:blipFill>
            <a:blip r:embed="rId10">
              <a:extLst>
                <a:ext uri="{96DAC541-7B7A-43D3-8B79-37D633B846F1}">
                  <asvg:svgBlip xmlns:asvg="http://schemas.microsoft.com/office/drawing/2016/SVG/main" r:embed="rId11"/>
                </a:ext>
              </a:extLst>
            </a:blip>
            <a:stretch>
              <a:fillRect t="-2665"/>
            </a:stretch>
          </a:blipFill>
        </p:spPr>
      </p:sp>
      <p:sp>
        <p:nvSpPr>
          <p:cNvPr id="8" name="Freeform 8"/>
          <p:cNvSpPr/>
          <p:nvPr/>
        </p:nvSpPr>
        <p:spPr>
          <a:xfrm rot="1210150">
            <a:off x="14610364" y="5132282"/>
            <a:ext cx="1363856" cy="1006544"/>
          </a:xfrm>
          <a:custGeom>
            <a:avLst/>
            <a:gdLst/>
            <a:ahLst/>
            <a:cxnLst/>
            <a:rect l="l" t="t" r="r" b="b"/>
            <a:pathLst>
              <a:path w="1363856" h="1006544">
                <a:moveTo>
                  <a:pt x="0" y="0"/>
                </a:moveTo>
                <a:lnTo>
                  <a:pt x="1363856" y="0"/>
                </a:lnTo>
                <a:lnTo>
                  <a:pt x="1363856" y="1006544"/>
                </a:lnTo>
                <a:lnTo>
                  <a:pt x="0" y="100654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TextBox 9"/>
          <p:cNvSpPr txBox="1"/>
          <p:nvPr/>
        </p:nvSpPr>
        <p:spPr>
          <a:xfrm>
            <a:off x="5252934" y="4743767"/>
            <a:ext cx="8425309" cy="2677795"/>
          </a:xfrm>
          <a:prstGeom prst="rect">
            <a:avLst/>
          </a:prstGeom>
        </p:spPr>
        <p:txBody>
          <a:bodyPr lIns="0" tIns="0" rIns="0" bIns="0" rtlCol="0" anchor="t">
            <a:spAutoFit/>
          </a:bodyPr>
          <a:lstStyle/>
          <a:p>
            <a:pPr algn="ctr">
              <a:lnSpc>
                <a:spcPts val="5179"/>
              </a:lnSpc>
            </a:pPr>
            <a:r>
              <a:rPr lang="en-US" sz="3699">
                <a:solidFill>
                  <a:srgbClr val="CB7969"/>
                </a:solidFill>
                <a:latin typeface="Times New Roman"/>
              </a:rPr>
              <a:t>Ta có: k = A'B'/AB = 1/2 =&gt; A'B' = 1,5cm</a:t>
            </a:r>
          </a:p>
          <a:p>
            <a:pPr algn="ctr">
              <a:lnSpc>
                <a:spcPts val="5179"/>
              </a:lnSpc>
            </a:pPr>
            <a:r>
              <a:rPr lang="en-US" sz="3699">
                <a:solidFill>
                  <a:srgbClr val="CB7969"/>
                </a:solidFill>
                <a:latin typeface="Times New Roman"/>
              </a:rPr>
              <a:t>Tương tự: B'C' = 0,75cm</a:t>
            </a:r>
          </a:p>
          <a:p>
            <a:pPr algn="ctr">
              <a:lnSpc>
                <a:spcPts val="5179"/>
              </a:lnSpc>
            </a:pPr>
            <a:r>
              <a:rPr lang="en-US" sz="3699">
                <a:solidFill>
                  <a:srgbClr val="CB7969"/>
                </a:solidFill>
                <a:latin typeface="Times New Roman"/>
              </a:rPr>
              <a:t>C'D' = 1cm </a:t>
            </a:r>
          </a:p>
          <a:p>
            <a:pPr algn="ctr">
              <a:lnSpc>
                <a:spcPts val="5179"/>
              </a:lnSpc>
              <a:spcBef>
                <a:spcPct val="0"/>
              </a:spcBef>
            </a:pPr>
            <a:r>
              <a:rPr lang="en-US" sz="3699">
                <a:solidFill>
                  <a:srgbClr val="CB7969"/>
                </a:solidFill>
                <a:latin typeface="Times New Roman"/>
              </a:rPr>
              <a:t>A'D' = 2cm.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8B7B7"/>
        </a:solidFill>
        <a:effectLst/>
      </p:bgPr>
    </p:bg>
    <p:spTree>
      <p:nvGrpSpPr>
        <p:cNvPr id="1" name=""/>
        <p:cNvGrpSpPr/>
        <p:nvPr/>
      </p:nvGrpSpPr>
      <p:grpSpPr>
        <a:xfrm>
          <a:off x="0" y="0"/>
          <a:ext cx="0" cy="0"/>
          <a:chOff x="0" y="0"/>
          <a:chExt cx="0" cy="0"/>
        </a:xfrm>
      </p:grpSpPr>
      <p:sp>
        <p:nvSpPr>
          <p:cNvPr id="2" name="Freeform 2"/>
          <p:cNvSpPr/>
          <p:nvPr/>
        </p:nvSpPr>
        <p:spPr>
          <a:xfrm rot="386677">
            <a:off x="2342446" y="1785963"/>
            <a:ext cx="5966559" cy="4325755"/>
          </a:xfrm>
          <a:custGeom>
            <a:avLst/>
            <a:gdLst/>
            <a:ahLst/>
            <a:cxnLst/>
            <a:rect l="l" t="t" r="r" b="b"/>
            <a:pathLst>
              <a:path w="5966559" h="4325755">
                <a:moveTo>
                  <a:pt x="0" y="0"/>
                </a:moveTo>
                <a:lnTo>
                  <a:pt x="5966559" y="0"/>
                </a:lnTo>
                <a:lnTo>
                  <a:pt x="5966559" y="4325755"/>
                </a:lnTo>
                <a:lnTo>
                  <a:pt x="0" y="43257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0531729">
            <a:off x="8841232" y="2061125"/>
            <a:ext cx="6879286" cy="4987482"/>
          </a:xfrm>
          <a:custGeom>
            <a:avLst/>
            <a:gdLst/>
            <a:ahLst/>
            <a:cxnLst/>
            <a:rect l="l" t="t" r="r" b="b"/>
            <a:pathLst>
              <a:path w="6879286" h="4987482">
                <a:moveTo>
                  <a:pt x="0" y="0"/>
                </a:moveTo>
                <a:lnTo>
                  <a:pt x="6879286" y="0"/>
                </a:lnTo>
                <a:lnTo>
                  <a:pt x="6879286" y="4987482"/>
                </a:lnTo>
                <a:lnTo>
                  <a:pt x="0" y="49874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0038848" y="4554866"/>
            <a:ext cx="3471501" cy="685622"/>
          </a:xfrm>
          <a:custGeom>
            <a:avLst/>
            <a:gdLst/>
            <a:ahLst/>
            <a:cxnLst/>
            <a:rect l="l" t="t" r="r" b="b"/>
            <a:pathLst>
              <a:path w="3471501" h="685622">
                <a:moveTo>
                  <a:pt x="0" y="0"/>
                </a:moveTo>
                <a:lnTo>
                  <a:pt x="3471502" y="0"/>
                </a:lnTo>
                <a:lnTo>
                  <a:pt x="3471502" y="685622"/>
                </a:lnTo>
                <a:lnTo>
                  <a:pt x="0" y="685622"/>
                </a:lnTo>
                <a:lnTo>
                  <a:pt x="0" y="0"/>
                </a:lnTo>
                <a:close/>
              </a:path>
            </a:pathLst>
          </a:custGeom>
          <a:blipFill>
            <a:blip r:embed="rId4">
              <a:alphaModFix amt="37000"/>
            </a:blip>
            <a:stretch>
              <a:fillRect/>
            </a:stretch>
          </a:blipFill>
        </p:spPr>
      </p:sp>
      <p:grpSp>
        <p:nvGrpSpPr>
          <p:cNvPr id="5" name="Group 5"/>
          <p:cNvGrpSpPr/>
          <p:nvPr/>
        </p:nvGrpSpPr>
        <p:grpSpPr>
          <a:xfrm>
            <a:off x="3600993" y="1629665"/>
            <a:ext cx="3449464" cy="939991"/>
            <a:chOff x="0" y="0"/>
            <a:chExt cx="4599285" cy="1253322"/>
          </a:xfrm>
        </p:grpSpPr>
        <p:sp>
          <p:nvSpPr>
            <p:cNvPr id="6" name="AutoShape 6"/>
            <p:cNvSpPr/>
            <p:nvPr/>
          </p:nvSpPr>
          <p:spPr>
            <a:xfrm rot="-204038">
              <a:off x="22442" y="134292"/>
              <a:ext cx="4554401" cy="891873"/>
            </a:xfrm>
            <a:prstGeom prst="rect">
              <a:avLst/>
            </a:prstGeom>
            <a:solidFill>
              <a:srgbClr val="403D3C"/>
            </a:solidFill>
          </p:spPr>
        </p:sp>
        <p:sp>
          <p:nvSpPr>
            <p:cNvPr id="7" name="TextBox 7"/>
            <p:cNvSpPr txBox="1"/>
            <p:nvPr/>
          </p:nvSpPr>
          <p:spPr>
            <a:xfrm rot="-232389">
              <a:off x="931873" y="267331"/>
              <a:ext cx="2755870" cy="893870"/>
            </a:xfrm>
            <a:prstGeom prst="rect">
              <a:avLst/>
            </a:prstGeom>
          </p:spPr>
          <p:txBody>
            <a:bodyPr lIns="0" tIns="0" rIns="0" bIns="0" rtlCol="0" anchor="t">
              <a:spAutoFit/>
            </a:bodyPr>
            <a:lstStyle/>
            <a:p>
              <a:pPr marL="0" lvl="0" indent="0" algn="ctr">
                <a:lnSpc>
                  <a:spcPts val="5179"/>
                </a:lnSpc>
                <a:spcBef>
                  <a:spcPct val="0"/>
                </a:spcBef>
              </a:pPr>
              <a:r>
                <a:rPr lang="en-US" sz="3699" u="sng" spc="344">
                  <a:solidFill>
                    <a:srgbClr val="FFFFFF"/>
                  </a:solidFill>
                  <a:latin typeface="Times New Roman"/>
                </a:rPr>
                <a:t>BÀI 3</a:t>
              </a:r>
            </a:p>
          </p:txBody>
        </p:sp>
      </p:grpSp>
      <p:sp>
        <p:nvSpPr>
          <p:cNvPr id="8" name="Freeform 8"/>
          <p:cNvSpPr/>
          <p:nvPr/>
        </p:nvSpPr>
        <p:spPr>
          <a:xfrm rot="87329">
            <a:off x="2480804" y="3119866"/>
            <a:ext cx="1589231" cy="1216484"/>
          </a:xfrm>
          <a:custGeom>
            <a:avLst/>
            <a:gdLst/>
            <a:ahLst/>
            <a:cxnLst/>
            <a:rect l="l" t="t" r="r" b="b"/>
            <a:pathLst>
              <a:path w="1589231" h="1216484">
                <a:moveTo>
                  <a:pt x="0" y="0"/>
                </a:moveTo>
                <a:lnTo>
                  <a:pt x="1589231" y="0"/>
                </a:lnTo>
                <a:lnTo>
                  <a:pt x="1589231" y="1216484"/>
                </a:lnTo>
                <a:lnTo>
                  <a:pt x="0" y="12164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2808365" y="5801656"/>
            <a:ext cx="11984458" cy="4065626"/>
          </a:xfrm>
          <a:custGeom>
            <a:avLst/>
            <a:gdLst/>
            <a:ahLst/>
            <a:cxnLst/>
            <a:rect l="l" t="t" r="r" b="b"/>
            <a:pathLst>
              <a:path w="11984458" h="4065626">
                <a:moveTo>
                  <a:pt x="0" y="0"/>
                </a:moveTo>
                <a:lnTo>
                  <a:pt x="11984458" y="0"/>
                </a:lnTo>
                <a:lnTo>
                  <a:pt x="11984458" y="4065626"/>
                </a:lnTo>
                <a:lnTo>
                  <a:pt x="0" y="4065626"/>
                </a:lnTo>
                <a:lnTo>
                  <a:pt x="0" y="0"/>
                </a:lnTo>
                <a:close/>
              </a:path>
            </a:pathLst>
          </a:custGeom>
          <a:blipFill>
            <a:blip r:embed="rId7"/>
            <a:stretch>
              <a:fillRect l="-2715" t="-454" r="-2715"/>
            </a:stretch>
          </a:blipFill>
        </p:spPr>
      </p:sp>
      <p:sp>
        <p:nvSpPr>
          <p:cNvPr id="10" name="TextBox 10"/>
          <p:cNvSpPr txBox="1"/>
          <p:nvPr/>
        </p:nvSpPr>
        <p:spPr>
          <a:xfrm>
            <a:off x="4954383" y="2750632"/>
            <a:ext cx="11804579" cy="2717040"/>
          </a:xfrm>
          <a:prstGeom prst="rect">
            <a:avLst/>
          </a:prstGeom>
        </p:spPr>
        <p:txBody>
          <a:bodyPr lIns="0" tIns="0" rIns="0" bIns="0" rtlCol="0" anchor="t">
            <a:spAutoFit/>
          </a:bodyPr>
          <a:lstStyle/>
          <a:p>
            <a:pPr algn="ctr">
              <a:lnSpc>
                <a:spcPts val="5297"/>
              </a:lnSpc>
            </a:pPr>
            <a:r>
              <a:rPr lang="en-US" sz="3783">
                <a:solidFill>
                  <a:srgbClr val="000000"/>
                </a:solidFill>
                <a:latin typeface="Times New Roman"/>
              </a:rPr>
              <a:t>Hình bên dưới mô tả hai bức tranh  Kim Tự Tháp có kích thước khác nhau. Cho biết hai hình vuông ABCD và A'B'C'D' có đồng dạng phối cảnh không? Nếu có, hãy chỉ ra tâm đồng dạng phối cảnh.</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98705" flipH="1">
            <a:off x="2618220" y="548969"/>
            <a:ext cx="5966559" cy="4325755"/>
          </a:xfrm>
          <a:custGeom>
            <a:avLst/>
            <a:gdLst/>
            <a:ahLst/>
            <a:cxnLst/>
            <a:rect l="l" t="t" r="r" b="b"/>
            <a:pathLst>
              <a:path w="5966559" h="4325755">
                <a:moveTo>
                  <a:pt x="5966559" y="0"/>
                </a:moveTo>
                <a:lnTo>
                  <a:pt x="0" y="0"/>
                </a:lnTo>
                <a:lnTo>
                  <a:pt x="0" y="4325755"/>
                </a:lnTo>
                <a:lnTo>
                  <a:pt x="5966559" y="4325755"/>
                </a:lnTo>
                <a:lnTo>
                  <a:pt x="5966559"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852948" y="2919387"/>
            <a:ext cx="6677756" cy="1825656"/>
            <a:chOff x="0" y="0"/>
            <a:chExt cx="8903675" cy="2434209"/>
          </a:xfrm>
        </p:grpSpPr>
        <p:sp>
          <p:nvSpPr>
            <p:cNvPr id="4" name="AutoShape 4"/>
            <p:cNvSpPr/>
            <p:nvPr/>
          </p:nvSpPr>
          <p:spPr>
            <a:xfrm rot="-152957">
              <a:off x="41089" y="195174"/>
              <a:ext cx="8821497" cy="2043861"/>
            </a:xfrm>
            <a:prstGeom prst="rect">
              <a:avLst/>
            </a:prstGeom>
            <a:solidFill>
              <a:srgbClr val="FFFFFF"/>
            </a:solidFill>
          </p:spPr>
        </p:sp>
        <p:sp>
          <p:nvSpPr>
            <p:cNvPr id="5" name="TextBox 5"/>
            <p:cNvSpPr txBox="1"/>
            <p:nvPr/>
          </p:nvSpPr>
          <p:spPr>
            <a:xfrm rot="-194389">
              <a:off x="643664" y="721623"/>
              <a:ext cx="7489988" cy="933997"/>
            </a:xfrm>
            <a:prstGeom prst="rect">
              <a:avLst/>
            </a:prstGeom>
          </p:spPr>
          <p:txBody>
            <a:bodyPr lIns="0" tIns="0" rIns="0" bIns="0" rtlCol="0" anchor="t">
              <a:spAutoFit/>
            </a:bodyPr>
            <a:lstStyle/>
            <a:p>
              <a:pPr marL="0" lvl="0" indent="0" algn="ctr">
                <a:lnSpc>
                  <a:spcPts val="4987"/>
                </a:lnSpc>
              </a:pPr>
              <a:r>
                <a:rPr lang="en-US" sz="4299">
                  <a:solidFill>
                    <a:srgbClr val="403D3C"/>
                  </a:solidFill>
                  <a:latin typeface="Times New Roman Bold"/>
                </a:rPr>
                <a:t>ĐÁP ÁN: Đúng</a:t>
              </a:r>
            </a:p>
          </p:txBody>
        </p:sp>
      </p:grpSp>
      <p:sp>
        <p:nvSpPr>
          <p:cNvPr id="6" name="Freeform 6"/>
          <p:cNvSpPr/>
          <p:nvPr/>
        </p:nvSpPr>
        <p:spPr>
          <a:xfrm>
            <a:off x="7252932" y="2148601"/>
            <a:ext cx="1451812" cy="1901182"/>
          </a:xfrm>
          <a:custGeom>
            <a:avLst/>
            <a:gdLst/>
            <a:ahLst/>
            <a:cxnLst/>
            <a:rect l="l" t="t" r="r" b="b"/>
            <a:pathLst>
              <a:path w="1451812" h="1901182">
                <a:moveTo>
                  <a:pt x="0" y="0"/>
                </a:moveTo>
                <a:lnTo>
                  <a:pt x="1451812" y="0"/>
                </a:lnTo>
                <a:lnTo>
                  <a:pt x="1451812" y="1901183"/>
                </a:lnTo>
                <a:lnTo>
                  <a:pt x="0" y="19011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371924" flipH="1">
            <a:off x="10580037" y="4038707"/>
            <a:ext cx="5966559" cy="4325755"/>
          </a:xfrm>
          <a:custGeom>
            <a:avLst/>
            <a:gdLst/>
            <a:ahLst/>
            <a:cxnLst/>
            <a:rect l="l" t="t" r="r" b="b"/>
            <a:pathLst>
              <a:path w="5966559" h="4325755">
                <a:moveTo>
                  <a:pt x="5966559" y="0"/>
                </a:moveTo>
                <a:lnTo>
                  <a:pt x="0" y="0"/>
                </a:lnTo>
                <a:lnTo>
                  <a:pt x="0" y="4325755"/>
                </a:lnTo>
                <a:lnTo>
                  <a:pt x="5966559" y="4325755"/>
                </a:lnTo>
                <a:lnTo>
                  <a:pt x="5966559"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extBox 8"/>
          <p:cNvSpPr txBox="1"/>
          <p:nvPr/>
        </p:nvSpPr>
        <p:spPr>
          <a:xfrm>
            <a:off x="3834270" y="4991100"/>
            <a:ext cx="6837324" cy="2029461"/>
          </a:xfrm>
          <a:prstGeom prst="rect">
            <a:avLst/>
          </a:prstGeom>
        </p:spPr>
        <p:txBody>
          <a:bodyPr lIns="0" tIns="0" rIns="0" bIns="0" rtlCol="0" anchor="t">
            <a:spAutoFit/>
          </a:bodyPr>
          <a:lstStyle/>
          <a:p>
            <a:pPr algn="ctr">
              <a:lnSpc>
                <a:spcPts val="5214"/>
              </a:lnSpc>
            </a:pPr>
            <a:r>
              <a:rPr lang="en-US" sz="3724">
                <a:solidFill>
                  <a:srgbClr val="000000"/>
                </a:solidFill>
                <a:latin typeface="Times New Roman"/>
              </a:rPr>
              <a:t>Hai hình vuông ABCD và A'B'C'D' là đồng dạng phối cảnh. O là tâm đồng dạng.</a:t>
            </a:r>
          </a:p>
        </p:txBody>
      </p:sp>
      <p:sp>
        <p:nvSpPr>
          <p:cNvPr id="9" name="Freeform 9"/>
          <p:cNvSpPr/>
          <p:nvPr/>
        </p:nvSpPr>
        <p:spPr>
          <a:xfrm rot="-10737427">
            <a:off x="8467950" y="2397808"/>
            <a:ext cx="9788736" cy="3530063"/>
          </a:xfrm>
          <a:custGeom>
            <a:avLst/>
            <a:gdLst/>
            <a:ahLst/>
            <a:cxnLst/>
            <a:rect l="l" t="t" r="r" b="b"/>
            <a:pathLst>
              <a:path w="9788736" h="3530063">
                <a:moveTo>
                  <a:pt x="0" y="0"/>
                </a:moveTo>
                <a:lnTo>
                  <a:pt x="9788736" y="0"/>
                </a:lnTo>
                <a:lnTo>
                  <a:pt x="9788736" y="3530063"/>
                </a:lnTo>
                <a:lnTo>
                  <a:pt x="0" y="3530063"/>
                </a:lnTo>
                <a:lnTo>
                  <a:pt x="0" y="0"/>
                </a:lnTo>
                <a:close/>
              </a:path>
            </a:pathLst>
          </a:custGeom>
          <a:blipFill>
            <a:blip r:embed="rId6"/>
            <a:stretch>
              <a:fillRect/>
            </a:stretch>
          </a:blipFill>
        </p:spPr>
      </p:sp>
      <p:sp>
        <p:nvSpPr>
          <p:cNvPr id="10" name="Freeform 10"/>
          <p:cNvSpPr/>
          <p:nvPr/>
        </p:nvSpPr>
        <p:spPr>
          <a:xfrm>
            <a:off x="9256610" y="781831"/>
            <a:ext cx="7220452" cy="5234827"/>
          </a:xfrm>
          <a:custGeom>
            <a:avLst/>
            <a:gdLst/>
            <a:ahLst/>
            <a:cxnLst/>
            <a:rect l="l" t="t" r="r" b="b"/>
            <a:pathLst>
              <a:path w="7220452" h="5234827">
                <a:moveTo>
                  <a:pt x="0" y="0"/>
                </a:moveTo>
                <a:lnTo>
                  <a:pt x="7220452" y="0"/>
                </a:lnTo>
                <a:lnTo>
                  <a:pt x="7220452" y="5234827"/>
                </a:lnTo>
                <a:lnTo>
                  <a:pt x="0" y="52348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14912436" y="-223527"/>
            <a:ext cx="3700520" cy="4744256"/>
          </a:xfrm>
          <a:custGeom>
            <a:avLst/>
            <a:gdLst/>
            <a:ahLst/>
            <a:cxnLst/>
            <a:rect l="l" t="t" r="r" b="b"/>
            <a:pathLst>
              <a:path w="3700520" h="4744256">
                <a:moveTo>
                  <a:pt x="0" y="0"/>
                </a:moveTo>
                <a:lnTo>
                  <a:pt x="3700520" y="0"/>
                </a:lnTo>
                <a:lnTo>
                  <a:pt x="3700520" y="4744256"/>
                </a:lnTo>
                <a:lnTo>
                  <a:pt x="0" y="47442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3209064" y="0"/>
            <a:ext cx="1096051" cy="1096051"/>
          </a:xfrm>
          <a:custGeom>
            <a:avLst/>
            <a:gdLst/>
            <a:ahLst/>
            <a:cxnLst/>
            <a:rect l="l" t="t" r="r" b="b"/>
            <a:pathLst>
              <a:path w="1096051" h="1096051">
                <a:moveTo>
                  <a:pt x="0" y="0"/>
                </a:moveTo>
                <a:lnTo>
                  <a:pt x="1096051" y="0"/>
                </a:lnTo>
                <a:lnTo>
                  <a:pt x="1096051" y="1096051"/>
                </a:lnTo>
                <a:lnTo>
                  <a:pt x="0" y="109605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8530704" y="781831"/>
            <a:ext cx="5839432" cy="3781032"/>
          </a:xfrm>
          <a:custGeom>
            <a:avLst/>
            <a:gdLst/>
            <a:ahLst/>
            <a:cxnLst/>
            <a:rect l="l" t="t" r="r" b="b"/>
            <a:pathLst>
              <a:path w="5839432" h="3781032">
                <a:moveTo>
                  <a:pt x="0" y="0"/>
                </a:moveTo>
                <a:lnTo>
                  <a:pt x="5839432" y="0"/>
                </a:lnTo>
                <a:lnTo>
                  <a:pt x="5839432" y="3781032"/>
                </a:lnTo>
                <a:lnTo>
                  <a:pt x="0" y="37810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Freeform 14"/>
          <p:cNvSpPr/>
          <p:nvPr/>
        </p:nvSpPr>
        <p:spPr>
          <a:xfrm>
            <a:off x="11815192" y="1749343"/>
            <a:ext cx="4345204" cy="2813520"/>
          </a:xfrm>
          <a:custGeom>
            <a:avLst/>
            <a:gdLst/>
            <a:ahLst/>
            <a:cxnLst/>
            <a:rect l="l" t="t" r="r" b="b"/>
            <a:pathLst>
              <a:path w="4345204" h="2813520">
                <a:moveTo>
                  <a:pt x="0" y="0"/>
                </a:moveTo>
                <a:lnTo>
                  <a:pt x="4345204" y="0"/>
                </a:lnTo>
                <a:lnTo>
                  <a:pt x="4345204" y="2813520"/>
                </a:lnTo>
                <a:lnTo>
                  <a:pt x="0" y="281352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5" name="Group 15"/>
          <p:cNvGrpSpPr/>
          <p:nvPr/>
        </p:nvGrpSpPr>
        <p:grpSpPr>
          <a:xfrm>
            <a:off x="10030749" y="6408185"/>
            <a:ext cx="6663138" cy="1750559"/>
            <a:chOff x="0" y="0"/>
            <a:chExt cx="8884184" cy="2334078"/>
          </a:xfrm>
        </p:grpSpPr>
        <p:sp>
          <p:nvSpPr>
            <p:cNvPr id="16" name="AutoShape 16"/>
            <p:cNvSpPr/>
            <p:nvPr/>
          </p:nvSpPr>
          <p:spPr>
            <a:xfrm rot="113553">
              <a:off x="31344" y="145109"/>
              <a:ext cx="8821497" cy="2043861"/>
            </a:xfrm>
            <a:prstGeom prst="rect">
              <a:avLst/>
            </a:prstGeom>
            <a:solidFill>
              <a:srgbClr val="E3EDED"/>
            </a:solidFill>
          </p:spPr>
        </p:sp>
        <p:sp>
          <p:nvSpPr>
            <p:cNvPr id="17" name="TextBox 17"/>
            <p:cNvSpPr txBox="1"/>
            <p:nvPr/>
          </p:nvSpPr>
          <p:spPr>
            <a:xfrm>
              <a:off x="381353" y="680207"/>
              <a:ext cx="8121478" cy="992714"/>
            </a:xfrm>
            <a:prstGeom prst="rect">
              <a:avLst/>
            </a:prstGeom>
          </p:spPr>
          <p:txBody>
            <a:bodyPr lIns="0" tIns="0" rIns="0" bIns="0" rtlCol="0" anchor="t">
              <a:spAutoFit/>
            </a:bodyPr>
            <a:lstStyle/>
            <a:p>
              <a:pPr marL="0" lvl="0" indent="0" algn="ctr">
                <a:lnSpc>
                  <a:spcPts val="5799"/>
                </a:lnSpc>
              </a:pPr>
              <a:r>
                <a:rPr lang="en-US" sz="4999">
                  <a:solidFill>
                    <a:srgbClr val="403D3C"/>
                  </a:solidFill>
                  <a:latin typeface="Sriracha Bold"/>
                </a:rPr>
                <a:t>Ai Cập Cổ Đại</a:t>
              </a:r>
            </a:p>
          </p:txBody>
        </p:sp>
      </p:grpSp>
      <p:pic>
        <p:nvPicPr>
          <p:cNvPr id="18" name="Picture 18"/>
          <p:cNvPicPr>
            <a:picLocks noChangeAspect="1"/>
          </p:cNvPicPr>
          <p:nvPr/>
        </p:nvPicPr>
        <p:blipFill>
          <a:blip r:embed="rId15"/>
          <a:srcRect/>
          <a:stretch>
            <a:fillRect/>
          </a:stretch>
        </p:blipFill>
        <p:spPr>
          <a:xfrm>
            <a:off x="-818804" y="5035188"/>
            <a:ext cx="4362091" cy="1962941"/>
          </a:xfrm>
          <a:prstGeom prst="rect">
            <a:avLst/>
          </a:prstGeom>
        </p:spPr>
      </p:pic>
      <p:sp>
        <p:nvSpPr>
          <p:cNvPr id="19" name="TextBox 19"/>
          <p:cNvSpPr txBox="1"/>
          <p:nvPr/>
        </p:nvSpPr>
        <p:spPr>
          <a:xfrm>
            <a:off x="1215955" y="2568971"/>
            <a:ext cx="6677756" cy="706120"/>
          </a:xfrm>
          <a:prstGeom prst="rect">
            <a:avLst/>
          </a:prstGeom>
        </p:spPr>
        <p:txBody>
          <a:bodyPr lIns="0" tIns="0" rIns="0" bIns="0" rtlCol="0" anchor="t">
            <a:spAutoFit/>
          </a:bodyPr>
          <a:lstStyle/>
          <a:p>
            <a:pPr algn="ctr">
              <a:lnSpc>
                <a:spcPts val="5179"/>
              </a:lnSpc>
            </a:pPr>
            <a:r>
              <a:rPr lang="en-US" sz="3699">
                <a:solidFill>
                  <a:srgbClr val="000000"/>
                </a:solidFill>
                <a:latin typeface="Times New Roman"/>
              </a:rPr>
              <a:t>Bài 3</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9EB"/>
        </a:solidFill>
        <a:effectLst/>
      </p:bgPr>
    </p:bg>
    <p:spTree>
      <p:nvGrpSpPr>
        <p:cNvPr id="1" name=""/>
        <p:cNvGrpSpPr/>
        <p:nvPr/>
      </p:nvGrpSpPr>
      <p:grpSpPr>
        <a:xfrm>
          <a:off x="0" y="0"/>
          <a:ext cx="0" cy="0"/>
          <a:chOff x="0" y="0"/>
          <a:chExt cx="0" cy="0"/>
        </a:xfrm>
      </p:grpSpPr>
      <p:sp>
        <p:nvSpPr>
          <p:cNvPr id="2" name="Freeform 2"/>
          <p:cNvSpPr/>
          <p:nvPr/>
        </p:nvSpPr>
        <p:spPr>
          <a:xfrm rot="-2942681">
            <a:off x="14424694" y="-4277370"/>
            <a:ext cx="6683899" cy="6355781"/>
          </a:xfrm>
          <a:custGeom>
            <a:avLst/>
            <a:gdLst/>
            <a:ahLst/>
            <a:cxnLst/>
            <a:rect l="l" t="t" r="r" b="b"/>
            <a:pathLst>
              <a:path w="6683899" h="6355781">
                <a:moveTo>
                  <a:pt x="0" y="0"/>
                </a:moveTo>
                <a:lnTo>
                  <a:pt x="6683900" y="0"/>
                </a:lnTo>
                <a:lnTo>
                  <a:pt x="6683900" y="6355781"/>
                </a:lnTo>
                <a:lnTo>
                  <a:pt x="0" y="63557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6501418">
            <a:off x="-3369965" y="7731386"/>
            <a:ext cx="10628138" cy="10106393"/>
          </a:xfrm>
          <a:custGeom>
            <a:avLst/>
            <a:gdLst/>
            <a:ahLst/>
            <a:cxnLst/>
            <a:rect l="l" t="t" r="r" b="b"/>
            <a:pathLst>
              <a:path w="10628138" h="10106393">
                <a:moveTo>
                  <a:pt x="0" y="0"/>
                </a:moveTo>
                <a:lnTo>
                  <a:pt x="10628139" y="0"/>
                </a:lnTo>
                <a:lnTo>
                  <a:pt x="10628139" y="10106393"/>
                </a:lnTo>
                <a:lnTo>
                  <a:pt x="0" y="101063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2786969">
            <a:off x="14946050" y="7583288"/>
            <a:ext cx="6683899" cy="6355781"/>
          </a:xfrm>
          <a:custGeom>
            <a:avLst/>
            <a:gdLst/>
            <a:ahLst/>
            <a:cxnLst/>
            <a:rect l="l" t="t" r="r" b="b"/>
            <a:pathLst>
              <a:path w="6683899" h="6355781">
                <a:moveTo>
                  <a:pt x="0" y="0"/>
                </a:moveTo>
                <a:lnTo>
                  <a:pt x="6683900" y="0"/>
                </a:lnTo>
                <a:lnTo>
                  <a:pt x="6683900" y="6355781"/>
                </a:lnTo>
                <a:lnTo>
                  <a:pt x="0" y="6355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6346126">
            <a:off x="-2882523" y="-4277370"/>
            <a:ext cx="6683899" cy="6355781"/>
          </a:xfrm>
          <a:custGeom>
            <a:avLst/>
            <a:gdLst/>
            <a:ahLst/>
            <a:cxnLst/>
            <a:rect l="l" t="t" r="r" b="b"/>
            <a:pathLst>
              <a:path w="6683899" h="6355781">
                <a:moveTo>
                  <a:pt x="0" y="0"/>
                </a:moveTo>
                <a:lnTo>
                  <a:pt x="6683899" y="0"/>
                </a:lnTo>
                <a:lnTo>
                  <a:pt x="6683899" y="6355781"/>
                </a:lnTo>
                <a:lnTo>
                  <a:pt x="0" y="6355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0530937">
            <a:off x="3112212" y="780937"/>
            <a:ext cx="3035904" cy="1495873"/>
          </a:xfrm>
          <a:custGeom>
            <a:avLst/>
            <a:gdLst/>
            <a:ahLst/>
            <a:cxnLst/>
            <a:rect l="l" t="t" r="r" b="b"/>
            <a:pathLst>
              <a:path w="3035904" h="1495873">
                <a:moveTo>
                  <a:pt x="0" y="0"/>
                </a:moveTo>
                <a:lnTo>
                  <a:pt x="3035904" y="0"/>
                </a:lnTo>
                <a:lnTo>
                  <a:pt x="3035904" y="1495873"/>
                </a:lnTo>
                <a:lnTo>
                  <a:pt x="0" y="14958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10309058">
            <a:off x="12546456" y="7863526"/>
            <a:ext cx="3035904" cy="1495873"/>
          </a:xfrm>
          <a:custGeom>
            <a:avLst/>
            <a:gdLst/>
            <a:ahLst/>
            <a:cxnLst/>
            <a:rect l="l" t="t" r="r" b="b"/>
            <a:pathLst>
              <a:path w="3035904" h="1495873">
                <a:moveTo>
                  <a:pt x="0" y="0"/>
                </a:moveTo>
                <a:lnTo>
                  <a:pt x="3035904" y="0"/>
                </a:lnTo>
                <a:lnTo>
                  <a:pt x="3035904" y="1495872"/>
                </a:lnTo>
                <a:lnTo>
                  <a:pt x="0" y="14958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2492624" y="3256978"/>
            <a:ext cx="1189563" cy="1544115"/>
          </a:xfrm>
          <a:custGeom>
            <a:avLst/>
            <a:gdLst/>
            <a:ahLst/>
            <a:cxnLst/>
            <a:rect l="l" t="t" r="r" b="b"/>
            <a:pathLst>
              <a:path w="1189563" h="1544115">
                <a:moveTo>
                  <a:pt x="0" y="0"/>
                </a:moveTo>
                <a:lnTo>
                  <a:pt x="1189563" y="0"/>
                </a:lnTo>
                <a:lnTo>
                  <a:pt x="1189563" y="1544115"/>
                </a:lnTo>
                <a:lnTo>
                  <a:pt x="0" y="15441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5370819" y="3256978"/>
            <a:ext cx="1189563" cy="1544115"/>
          </a:xfrm>
          <a:custGeom>
            <a:avLst/>
            <a:gdLst/>
            <a:ahLst/>
            <a:cxnLst/>
            <a:rect l="l" t="t" r="r" b="b"/>
            <a:pathLst>
              <a:path w="1189563" h="1544115">
                <a:moveTo>
                  <a:pt x="0" y="0"/>
                </a:moveTo>
                <a:lnTo>
                  <a:pt x="1189562" y="0"/>
                </a:lnTo>
                <a:lnTo>
                  <a:pt x="1189562" y="1544115"/>
                </a:lnTo>
                <a:lnTo>
                  <a:pt x="0" y="15441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TextBox 10"/>
          <p:cNvSpPr txBox="1"/>
          <p:nvPr/>
        </p:nvSpPr>
        <p:spPr>
          <a:xfrm>
            <a:off x="6546540" y="3297893"/>
            <a:ext cx="5946084" cy="3823420"/>
          </a:xfrm>
          <a:prstGeom prst="rect">
            <a:avLst/>
          </a:prstGeom>
        </p:spPr>
        <p:txBody>
          <a:bodyPr lIns="0" tIns="0" rIns="0" bIns="0" rtlCol="0" anchor="t">
            <a:spAutoFit/>
          </a:bodyPr>
          <a:lstStyle/>
          <a:p>
            <a:pPr algn="ctr">
              <a:lnSpc>
                <a:spcPts val="15345"/>
              </a:lnSpc>
            </a:pPr>
            <a:r>
              <a:rPr lang="en-US" sz="10961">
                <a:solidFill>
                  <a:srgbClr val="102667"/>
                </a:solidFill>
                <a:latin typeface="Wedges"/>
              </a:rPr>
              <a:t>Thank</a:t>
            </a:r>
          </a:p>
          <a:p>
            <a:pPr algn="ctr">
              <a:lnSpc>
                <a:spcPts val="15345"/>
              </a:lnSpc>
            </a:pPr>
            <a:r>
              <a:rPr lang="en-US" sz="10961">
                <a:solidFill>
                  <a:srgbClr val="102667"/>
                </a:solidFill>
                <a:latin typeface="Wedges"/>
              </a:rPr>
              <a:t>you</a:t>
            </a:r>
          </a:p>
        </p:txBody>
      </p:sp>
      <p:sp>
        <p:nvSpPr>
          <p:cNvPr id="11" name="Freeform 11"/>
          <p:cNvSpPr/>
          <p:nvPr/>
        </p:nvSpPr>
        <p:spPr>
          <a:xfrm>
            <a:off x="459426" y="2802780"/>
            <a:ext cx="4170738" cy="4681440"/>
          </a:xfrm>
          <a:custGeom>
            <a:avLst/>
            <a:gdLst/>
            <a:ahLst/>
            <a:cxnLst/>
            <a:rect l="l" t="t" r="r" b="b"/>
            <a:pathLst>
              <a:path w="4170738" h="4681440">
                <a:moveTo>
                  <a:pt x="0" y="0"/>
                </a:moveTo>
                <a:lnTo>
                  <a:pt x="4170738" y="0"/>
                </a:lnTo>
                <a:lnTo>
                  <a:pt x="4170738" y="4681440"/>
                </a:lnTo>
                <a:lnTo>
                  <a:pt x="0" y="468144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flipH="1">
            <a:off x="14064408" y="2973658"/>
            <a:ext cx="4170738" cy="4681440"/>
          </a:xfrm>
          <a:custGeom>
            <a:avLst/>
            <a:gdLst/>
            <a:ahLst/>
            <a:cxnLst/>
            <a:rect l="l" t="t" r="r" b="b"/>
            <a:pathLst>
              <a:path w="4170738" h="4681440">
                <a:moveTo>
                  <a:pt x="4170738" y="0"/>
                </a:moveTo>
                <a:lnTo>
                  <a:pt x="0" y="0"/>
                </a:lnTo>
                <a:lnTo>
                  <a:pt x="0" y="4681440"/>
                </a:lnTo>
                <a:lnTo>
                  <a:pt x="4170738" y="4681440"/>
                </a:lnTo>
                <a:lnTo>
                  <a:pt x="4170738"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7C9EF"/>
        </a:solidFill>
        <a:effectLst/>
      </p:bgPr>
    </p:bg>
    <p:spTree>
      <p:nvGrpSpPr>
        <p:cNvPr id="1" name=""/>
        <p:cNvGrpSpPr/>
        <p:nvPr/>
      </p:nvGrpSpPr>
      <p:grpSpPr>
        <a:xfrm>
          <a:off x="0" y="0"/>
          <a:ext cx="0" cy="0"/>
          <a:chOff x="0" y="0"/>
          <a:chExt cx="0" cy="0"/>
        </a:xfrm>
      </p:grpSpPr>
      <p:grpSp>
        <p:nvGrpSpPr>
          <p:cNvPr id="2" name="Group 2"/>
          <p:cNvGrpSpPr/>
          <p:nvPr/>
        </p:nvGrpSpPr>
        <p:grpSpPr>
          <a:xfrm>
            <a:off x="1090848" y="1245825"/>
            <a:ext cx="5237942" cy="7735661"/>
            <a:chOff x="0" y="0"/>
            <a:chExt cx="4709655" cy="6955460"/>
          </a:xfrm>
        </p:grpSpPr>
        <p:sp>
          <p:nvSpPr>
            <p:cNvPr id="3" name="Freeform 3"/>
            <p:cNvSpPr/>
            <p:nvPr/>
          </p:nvSpPr>
          <p:spPr>
            <a:xfrm>
              <a:off x="0" y="0"/>
              <a:ext cx="4709656" cy="6955461"/>
            </a:xfrm>
            <a:custGeom>
              <a:avLst/>
              <a:gdLst/>
              <a:ahLst/>
              <a:cxnLst/>
              <a:rect l="l" t="t" r="r" b="b"/>
              <a:pathLst>
                <a:path w="4709656" h="6955461">
                  <a:moveTo>
                    <a:pt x="0" y="0"/>
                  </a:moveTo>
                  <a:lnTo>
                    <a:pt x="0" y="6955461"/>
                  </a:lnTo>
                  <a:lnTo>
                    <a:pt x="4709656" y="6955461"/>
                  </a:lnTo>
                  <a:lnTo>
                    <a:pt x="4709656" y="0"/>
                  </a:lnTo>
                  <a:lnTo>
                    <a:pt x="0" y="0"/>
                  </a:lnTo>
                  <a:close/>
                  <a:moveTo>
                    <a:pt x="4648695" y="6894500"/>
                  </a:moveTo>
                  <a:lnTo>
                    <a:pt x="59690" y="6894500"/>
                  </a:lnTo>
                  <a:lnTo>
                    <a:pt x="59690" y="59690"/>
                  </a:lnTo>
                  <a:lnTo>
                    <a:pt x="4648695" y="59690"/>
                  </a:lnTo>
                  <a:lnTo>
                    <a:pt x="4648695" y="6894500"/>
                  </a:lnTo>
                  <a:close/>
                </a:path>
              </a:pathLst>
            </a:custGeom>
            <a:solidFill>
              <a:srgbClr val="37C9EF"/>
            </a:solidFill>
          </p:spPr>
        </p:sp>
      </p:grpSp>
      <p:grpSp>
        <p:nvGrpSpPr>
          <p:cNvPr id="4" name="Group 4"/>
          <p:cNvGrpSpPr/>
          <p:nvPr/>
        </p:nvGrpSpPr>
        <p:grpSpPr>
          <a:xfrm>
            <a:off x="12021358" y="1275670"/>
            <a:ext cx="5237942" cy="7735661"/>
            <a:chOff x="0" y="0"/>
            <a:chExt cx="4709655" cy="6955460"/>
          </a:xfrm>
        </p:grpSpPr>
        <p:sp>
          <p:nvSpPr>
            <p:cNvPr id="5" name="Freeform 5"/>
            <p:cNvSpPr/>
            <p:nvPr/>
          </p:nvSpPr>
          <p:spPr>
            <a:xfrm>
              <a:off x="0" y="0"/>
              <a:ext cx="4709656" cy="6955461"/>
            </a:xfrm>
            <a:custGeom>
              <a:avLst/>
              <a:gdLst/>
              <a:ahLst/>
              <a:cxnLst/>
              <a:rect l="l" t="t" r="r" b="b"/>
              <a:pathLst>
                <a:path w="4709656" h="6955461">
                  <a:moveTo>
                    <a:pt x="0" y="0"/>
                  </a:moveTo>
                  <a:lnTo>
                    <a:pt x="0" y="6955461"/>
                  </a:lnTo>
                  <a:lnTo>
                    <a:pt x="4709656" y="6955461"/>
                  </a:lnTo>
                  <a:lnTo>
                    <a:pt x="4709656" y="0"/>
                  </a:lnTo>
                  <a:lnTo>
                    <a:pt x="0" y="0"/>
                  </a:lnTo>
                  <a:close/>
                  <a:moveTo>
                    <a:pt x="4648695" y="6894500"/>
                  </a:moveTo>
                  <a:lnTo>
                    <a:pt x="59690" y="6894500"/>
                  </a:lnTo>
                  <a:lnTo>
                    <a:pt x="59690" y="59690"/>
                  </a:lnTo>
                  <a:lnTo>
                    <a:pt x="4648695" y="59690"/>
                  </a:lnTo>
                  <a:lnTo>
                    <a:pt x="4648695" y="6894500"/>
                  </a:lnTo>
                  <a:close/>
                </a:path>
              </a:pathLst>
            </a:custGeom>
            <a:solidFill>
              <a:srgbClr val="37C9EF"/>
            </a:solidFill>
          </p:spPr>
        </p:sp>
      </p:grpSp>
      <p:sp>
        <p:nvSpPr>
          <p:cNvPr id="6" name="TextBox 6"/>
          <p:cNvSpPr txBox="1"/>
          <p:nvPr/>
        </p:nvSpPr>
        <p:spPr>
          <a:xfrm>
            <a:off x="1552171" y="1131525"/>
            <a:ext cx="4191000" cy="4500880"/>
          </a:xfrm>
          <a:prstGeom prst="rect">
            <a:avLst/>
          </a:prstGeom>
        </p:spPr>
        <p:txBody>
          <a:bodyPr lIns="0" tIns="0" rIns="0" bIns="0" rtlCol="0" anchor="t">
            <a:spAutoFit/>
          </a:bodyPr>
          <a:lstStyle/>
          <a:p>
            <a:pPr marL="604518" lvl="1" indent="-302259" algn="ctr">
              <a:lnSpc>
                <a:spcPts val="3919"/>
              </a:lnSpc>
              <a:buFont typeface="Arial"/>
              <a:buChar char="•"/>
            </a:pPr>
            <a:r>
              <a:rPr lang="en-US" sz="2799" spc="139">
                <a:solidFill>
                  <a:srgbClr val="191919"/>
                </a:solidFill>
                <a:latin typeface="Times New Roman"/>
              </a:rPr>
              <a:t>Nêu dấu hiệu đặc biệt nhận biết hai tam giác vuông đồng dạng?</a:t>
            </a:r>
          </a:p>
          <a:p>
            <a:pPr marL="604518" lvl="1" indent="-302259" algn="ctr">
              <a:lnSpc>
                <a:spcPts val="3919"/>
              </a:lnSpc>
              <a:buFont typeface="Arial"/>
              <a:buChar char="•"/>
            </a:pPr>
            <a:r>
              <a:rPr lang="en-US" sz="2799" spc="139">
                <a:solidFill>
                  <a:srgbClr val="191919"/>
                </a:solidFill>
                <a:latin typeface="Times New Roman"/>
              </a:rPr>
              <a:t>Chứng minh: Tỉ số diện tích của hai tam giác đồng dạng bằng bình phương tỉ số đồng dạng?</a:t>
            </a:r>
          </a:p>
        </p:txBody>
      </p:sp>
      <p:sp>
        <p:nvSpPr>
          <p:cNvPr id="7" name="TextBox 7"/>
          <p:cNvSpPr txBox="1"/>
          <p:nvPr/>
        </p:nvSpPr>
        <p:spPr>
          <a:xfrm>
            <a:off x="12544829" y="2476137"/>
            <a:ext cx="4191000" cy="1792606"/>
          </a:xfrm>
          <a:prstGeom prst="rect">
            <a:avLst/>
          </a:prstGeom>
        </p:spPr>
        <p:txBody>
          <a:bodyPr lIns="0" tIns="0" rIns="0" bIns="0" rtlCol="0" anchor="t">
            <a:spAutoFit/>
          </a:bodyPr>
          <a:lstStyle/>
          <a:p>
            <a:pPr algn="ctr">
              <a:lnSpc>
                <a:spcPts val="4619"/>
              </a:lnSpc>
            </a:pPr>
            <a:r>
              <a:rPr lang="en-US" sz="3299" spc="164">
                <a:solidFill>
                  <a:srgbClr val="191919"/>
                </a:solidFill>
                <a:latin typeface="Times New Roman"/>
              </a:rPr>
              <a:t>Hình đồng dạng phối cảnh (Hình vị tự)</a:t>
            </a:r>
          </a:p>
        </p:txBody>
      </p:sp>
      <p:sp>
        <p:nvSpPr>
          <p:cNvPr id="8" name="TextBox 8"/>
          <p:cNvSpPr txBox="1"/>
          <p:nvPr/>
        </p:nvSpPr>
        <p:spPr>
          <a:xfrm>
            <a:off x="1552171" y="6018258"/>
            <a:ext cx="4191000" cy="2759710"/>
          </a:xfrm>
          <a:prstGeom prst="rect">
            <a:avLst/>
          </a:prstGeom>
        </p:spPr>
        <p:txBody>
          <a:bodyPr lIns="0" tIns="0" rIns="0" bIns="0" rtlCol="0" anchor="t">
            <a:spAutoFit/>
          </a:bodyPr>
          <a:lstStyle/>
          <a:p>
            <a:pPr algn="ctr">
              <a:lnSpc>
                <a:spcPts val="4339"/>
              </a:lnSpc>
            </a:pPr>
            <a:r>
              <a:rPr lang="en-US" sz="3099" spc="154">
                <a:solidFill>
                  <a:srgbClr val="191919"/>
                </a:solidFill>
                <a:latin typeface="Times New Roman"/>
              </a:rPr>
              <a:t>Hình đồng dạng trong thế giới tự nhiên, trong nghệ thuật, kiến trúc và trong khoa học công nghệ</a:t>
            </a:r>
          </a:p>
        </p:txBody>
      </p:sp>
      <p:sp>
        <p:nvSpPr>
          <p:cNvPr id="9" name="TextBox 9"/>
          <p:cNvSpPr txBox="1"/>
          <p:nvPr/>
        </p:nvSpPr>
        <p:spPr>
          <a:xfrm>
            <a:off x="12544829" y="6983903"/>
            <a:ext cx="4191000" cy="663576"/>
          </a:xfrm>
          <a:prstGeom prst="rect">
            <a:avLst/>
          </a:prstGeom>
        </p:spPr>
        <p:txBody>
          <a:bodyPr lIns="0" tIns="0" rIns="0" bIns="0" rtlCol="0" anchor="t">
            <a:spAutoFit/>
          </a:bodyPr>
          <a:lstStyle/>
          <a:p>
            <a:pPr algn="ctr">
              <a:lnSpc>
                <a:spcPts val="4899"/>
              </a:lnSpc>
            </a:pPr>
            <a:r>
              <a:rPr lang="en-US" sz="3499" spc="174">
                <a:solidFill>
                  <a:srgbClr val="191919"/>
                </a:solidFill>
                <a:latin typeface="Times New Roman"/>
              </a:rPr>
              <a:t>Hình đồng dạng</a:t>
            </a:r>
          </a:p>
        </p:txBody>
      </p:sp>
      <p:grpSp>
        <p:nvGrpSpPr>
          <p:cNvPr id="10" name="Group 10"/>
          <p:cNvGrpSpPr/>
          <p:nvPr/>
        </p:nvGrpSpPr>
        <p:grpSpPr>
          <a:xfrm>
            <a:off x="9973079" y="2000250"/>
            <a:ext cx="2381250" cy="2381250"/>
            <a:chOff x="0" y="0"/>
            <a:chExt cx="3175000" cy="3175000"/>
          </a:xfrm>
        </p:grpSpPr>
        <p:sp>
          <p:nvSpPr>
            <p:cNvPr id="11" name="Freeform 11"/>
            <p:cNvSpPr/>
            <p:nvPr/>
          </p:nvSpPr>
          <p:spPr>
            <a:xfrm>
              <a:off x="0" y="0"/>
              <a:ext cx="3175000" cy="3175000"/>
            </a:xfrm>
            <a:custGeom>
              <a:avLst/>
              <a:gdLst/>
              <a:ahLst/>
              <a:cxnLst/>
              <a:rect l="l" t="t" r="r" b="b"/>
              <a:pathLst>
                <a:path w="3175000" h="3175000">
                  <a:moveTo>
                    <a:pt x="0" y="0"/>
                  </a:moveTo>
                  <a:lnTo>
                    <a:pt x="3175000" y="0"/>
                  </a:lnTo>
                  <a:lnTo>
                    <a:pt x="3175000" y="3175000"/>
                  </a:lnTo>
                  <a:lnTo>
                    <a:pt x="0" y="3175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Freeform 12"/>
            <p:cNvSpPr/>
            <p:nvPr/>
          </p:nvSpPr>
          <p:spPr>
            <a:xfrm>
              <a:off x="85521" y="85521"/>
              <a:ext cx="3003957" cy="3003957"/>
            </a:xfrm>
            <a:custGeom>
              <a:avLst/>
              <a:gdLst/>
              <a:ahLst/>
              <a:cxnLst/>
              <a:rect l="l" t="t" r="r" b="b"/>
              <a:pathLst>
                <a:path w="3003957" h="3003957">
                  <a:moveTo>
                    <a:pt x="0" y="0"/>
                  </a:moveTo>
                  <a:lnTo>
                    <a:pt x="3003958" y="0"/>
                  </a:lnTo>
                  <a:lnTo>
                    <a:pt x="3003958" y="3003958"/>
                  </a:lnTo>
                  <a:lnTo>
                    <a:pt x="0" y="30039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3" name="Group 13"/>
          <p:cNvGrpSpPr/>
          <p:nvPr/>
        </p:nvGrpSpPr>
        <p:grpSpPr>
          <a:xfrm>
            <a:off x="9973079" y="5905500"/>
            <a:ext cx="2381250" cy="2381250"/>
            <a:chOff x="0" y="0"/>
            <a:chExt cx="3175000" cy="3175000"/>
          </a:xfrm>
        </p:grpSpPr>
        <p:sp>
          <p:nvSpPr>
            <p:cNvPr id="14" name="Freeform 14"/>
            <p:cNvSpPr/>
            <p:nvPr/>
          </p:nvSpPr>
          <p:spPr>
            <a:xfrm>
              <a:off x="0" y="0"/>
              <a:ext cx="3175000" cy="3175000"/>
            </a:xfrm>
            <a:custGeom>
              <a:avLst/>
              <a:gdLst/>
              <a:ahLst/>
              <a:cxnLst/>
              <a:rect l="l" t="t" r="r" b="b"/>
              <a:pathLst>
                <a:path w="3175000" h="3175000">
                  <a:moveTo>
                    <a:pt x="0" y="0"/>
                  </a:moveTo>
                  <a:lnTo>
                    <a:pt x="3175000" y="0"/>
                  </a:lnTo>
                  <a:lnTo>
                    <a:pt x="3175000" y="3175000"/>
                  </a:lnTo>
                  <a:lnTo>
                    <a:pt x="0" y="3175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a:off x="85521" y="85521"/>
              <a:ext cx="3003957" cy="3003957"/>
            </a:xfrm>
            <a:custGeom>
              <a:avLst/>
              <a:gdLst/>
              <a:ahLst/>
              <a:cxnLst/>
              <a:rect l="l" t="t" r="r" b="b"/>
              <a:pathLst>
                <a:path w="3003957" h="3003957">
                  <a:moveTo>
                    <a:pt x="0" y="0"/>
                  </a:moveTo>
                  <a:lnTo>
                    <a:pt x="3003958" y="0"/>
                  </a:lnTo>
                  <a:lnTo>
                    <a:pt x="3003958" y="3003958"/>
                  </a:lnTo>
                  <a:lnTo>
                    <a:pt x="0" y="30039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6" name="Group 16"/>
          <p:cNvGrpSpPr/>
          <p:nvPr/>
        </p:nvGrpSpPr>
        <p:grpSpPr>
          <a:xfrm>
            <a:off x="5933671" y="2000250"/>
            <a:ext cx="2381250" cy="2381250"/>
            <a:chOff x="0" y="0"/>
            <a:chExt cx="3175000" cy="3175000"/>
          </a:xfrm>
        </p:grpSpPr>
        <p:sp>
          <p:nvSpPr>
            <p:cNvPr id="17" name="Freeform 17"/>
            <p:cNvSpPr/>
            <p:nvPr/>
          </p:nvSpPr>
          <p:spPr>
            <a:xfrm>
              <a:off x="0" y="0"/>
              <a:ext cx="3175000" cy="3175000"/>
            </a:xfrm>
            <a:custGeom>
              <a:avLst/>
              <a:gdLst/>
              <a:ahLst/>
              <a:cxnLst/>
              <a:rect l="l" t="t" r="r" b="b"/>
              <a:pathLst>
                <a:path w="3175000" h="3175000">
                  <a:moveTo>
                    <a:pt x="0" y="0"/>
                  </a:moveTo>
                  <a:lnTo>
                    <a:pt x="3175000" y="0"/>
                  </a:lnTo>
                  <a:lnTo>
                    <a:pt x="3175000" y="3175000"/>
                  </a:lnTo>
                  <a:lnTo>
                    <a:pt x="0" y="3175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8" name="Freeform 18"/>
            <p:cNvSpPr/>
            <p:nvPr/>
          </p:nvSpPr>
          <p:spPr>
            <a:xfrm>
              <a:off x="85521" y="85521"/>
              <a:ext cx="3003957" cy="3003957"/>
            </a:xfrm>
            <a:custGeom>
              <a:avLst/>
              <a:gdLst/>
              <a:ahLst/>
              <a:cxnLst/>
              <a:rect l="l" t="t" r="r" b="b"/>
              <a:pathLst>
                <a:path w="3003957" h="3003957">
                  <a:moveTo>
                    <a:pt x="0" y="0"/>
                  </a:moveTo>
                  <a:lnTo>
                    <a:pt x="3003958" y="0"/>
                  </a:lnTo>
                  <a:lnTo>
                    <a:pt x="3003958" y="3003958"/>
                  </a:lnTo>
                  <a:lnTo>
                    <a:pt x="0" y="30039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9" name="Group 19"/>
          <p:cNvGrpSpPr/>
          <p:nvPr/>
        </p:nvGrpSpPr>
        <p:grpSpPr>
          <a:xfrm>
            <a:off x="5933671" y="5905500"/>
            <a:ext cx="2381250" cy="2381250"/>
            <a:chOff x="0" y="0"/>
            <a:chExt cx="3175000" cy="3175000"/>
          </a:xfrm>
        </p:grpSpPr>
        <p:sp>
          <p:nvSpPr>
            <p:cNvPr id="20" name="Freeform 20"/>
            <p:cNvSpPr/>
            <p:nvPr/>
          </p:nvSpPr>
          <p:spPr>
            <a:xfrm>
              <a:off x="0" y="0"/>
              <a:ext cx="3175000" cy="3175000"/>
            </a:xfrm>
            <a:custGeom>
              <a:avLst/>
              <a:gdLst/>
              <a:ahLst/>
              <a:cxnLst/>
              <a:rect l="l" t="t" r="r" b="b"/>
              <a:pathLst>
                <a:path w="3175000" h="3175000">
                  <a:moveTo>
                    <a:pt x="0" y="0"/>
                  </a:moveTo>
                  <a:lnTo>
                    <a:pt x="3175000" y="0"/>
                  </a:lnTo>
                  <a:lnTo>
                    <a:pt x="3175000" y="3175000"/>
                  </a:lnTo>
                  <a:lnTo>
                    <a:pt x="0" y="3175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1" name="Freeform 21"/>
            <p:cNvSpPr/>
            <p:nvPr/>
          </p:nvSpPr>
          <p:spPr>
            <a:xfrm>
              <a:off x="85521" y="85521"/>
              <a:ext cx="3003957" cy="3003957"/>
            </a:xfrm>
            <a:custGeom>
              <a:avLst/>
              <a:gdLst/>
              <a:ahLst/>
              <a:cxnLst/>
              <a:rect l="l" t="t" r="r" b="b"/>
              <a:pathLst>
                <a:path w="3003957" h="3003957">
                  <a:moveTo>
                    <a:pt x="0" y="0"/>
                  </a:moveTo>
                  <a:lnTo>
                    <a:pt x="3003958" y="0"/>
                  </a:lnTo>
                  <a:lnTo>
                    <a:pt x="3003958" y="3003958"/>
                  </a:lnTo>
                  <a:lnTo>
                    <a:pt x="0" y="30039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22" name="TextBox 22"/>
          <p:cNvSpPr txBox="1"/>
          <p:nvPr/>
        </p:nvSpPr>
        <p:spPr>
          <a:xfrm>
            <a:off x="6328790" y="2406189"/>
            <a:ext cx="1591012" cy="1521748"/>
          </a:xfrm>
          <a:prstGeom prst="rect">
            <a:avLst/>
          </a:prstGeom>
        </p:spPr>
        <p:txBody>
          <a:bodyPr lIns="0" tIns="0" rIns="0" bIns="0" rtlCol="0" anchor="t">
            <a:spAutoFit/>
          </a:bodyPr>
          <a:lstStyle/>
          <a:p>
            <a:pPr algn="ctr">
              <a:lnSpc>
                <a:spcPts val="5579"/>
              </a:lnSpc>
            </a:pPr>
            <a:r>
              <a:rPr lang="en-US" sz="5072">
                <a:solidFill>
                  <a:srgbClr val="37C9EF"/>
                </a:solidFill>
                <a:latin typeface="Times New Roman Bold"/>
              </a:rPr>
              <a:t>Khởi động</a:t>
            </a:r>
          </a:p>
        </p:txBody>
      </p:sp>
      <p:sp>
        <p:nvSpPr>
          <p:cNvPr id="23" name="TextBox 23"/>
          <p:cNvSpPr txBox="1"/>
          <p:nvPr/>
        </p:nvSpPr>
        <p:spPr>
          <a:xfrm>
            <a:off x="6328790" y="6022831"/>
            <a:ext cx="1591012" cy="2089438"/>
          </a:xfrm>
          <a:prstGeom prst="rect">
            <a:avLst/>
          </a:prstGeom>
        </p:spPr>
        <p:txBody>
          <a:bodyPr lIns="0" tIns="0" rIns="0" bIns="0" rtlCol="0" anchor="t">
            <a:spAutoFit/>
          </a:bodyPr>
          <a:lstStyle/>
          <a:p>
            <a:pPr algn="ctr">
              <a:lnSpc>
                <a:spcPts val="5249"/>
              </a:lnSpc>
            </a:pPr>
            <a:r>
              <a:rPr lang="en-US" sz="4772">
                <a:solidFill>
                  <a:srgbClr val="37C9EF"/>
                </a:solidFill>
                <a:latin typeface="Times New Roman Bold"/>
              </a:rPr>
              <a:t>Hoạt động 1</a:t>
            </a:r>
          </a:p>
        </p:txBody>
      </p:sp>
      <p:sp>
        <p:nvSpPr>
          <p:cNvPr id="24" name="TextBox 24"/>
          <p:cNvSpPr txBox="1"/>
          <p:nvPr/>
        </p:nvSpPr>
        <p:spPr>
          <a:xfrm>
            <a:off x="10368198" y="5914881"/>
            <a:ext cx="1591012" cy="2314863"/>
          </a:xfrm>
          <a:prstGeom prst="rect">
            <a:avLst/>
          </a:prstGeom>
        </p:spPr>
        <p:txBody>
          <a:bodyPr lIns="0" tIns="0" rIns="0" bIns="0" rtlCol="0" anchor="t">
            <a:spAutoFit/>
          </a:bodyPr>
          <a:lstStyle/>
          <a:p>
            <a:pPr algn="ctr">
              <a:lnSpc>
                <a:spcPts val="5799"/>
              </a:lnSpc>
            </a:pPr>
            <a:r>
              <a:rPr lang="en-US" sz="5272">
                <a:solidFill>
                  <a:srgbClr val="37C9EF"/>
                </a:solidFill>
                <a:latin typeface="Times New Roman Bold"/>
              </a:rPr>
              <a:t>Hoạt động 3</a:t>
            </a:r>
          </a:p>
        </p:txBody>
      </p:sp>
      <p:sp>
        <p:nvSpPr>
          <p:cNvPr id="25" name="TextBox 25"/>
          <p:cNvSpPr txBox="1"/>
          <p:nvPr/>
        </p:nvSpPr>
        <p:spPr>
          <a:xfrm>
            <a:off x="9973079" y="2318513"/>
            <a:ext cx="2381250" cy="1581438"/>
          </a:xfrm>
          <a:prstGeom prst="rect">
            <a:avLst/>
          </a:prstGeom>
        </p:spPr>
        <p:txBody>
          <a:bodyPr lIns="0" tIns="0" rIns="0" bIns="0" rtlCol="0" anchor="t">
            <a:spAutoFit/>
          </a:bodyPr>
          <a:lstStyle/>
          <a:p>
            <a:pPr marL="0" lvl="0" indent="0" algn="ctr">
              <a:lnSpc>
                <a:spcPts val="5799"/>
              </a:lnSpc>
              <a:spcBef>
                <a:spcPct val="0"/>
              </a:spcBef>
            </a:pPr>
            <a:r>
              <a:rPr lang="en-US" sz="5272" u="none" strike="noStrike">
                <a:solidFill>
                  <a:srgbClr val="37C9EF"/>
                </a:solidFill>
                <a:latin typeface="Times New Roman Bold"/>
              </a:rPr>
              <a:t>Hoạt động 2</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84353"/>
        </a:solidFill>
        <a:effectLst/>
      </p:bgPr>
    </p:bg>
    <p:spTree>
      <p:nvGrpSpPr>
        <p:cNvPr id="1" name=""/>
        <p:cNvGrpSpPr/>
        <p:nvPr/>
      </p:nvGrpSpPr>
      <p:grpSpPr>
        <a:xfrm>
          <a:off x="0" y="0"/>
          <a:ext cx="0" cy="0"/>
          <a:chOff x="0" y="0"/>
          <a:chExt cx="0" cy="0"/>
        </a:xfrm>
      </p:grpSpPr>
      <p:sp>
        <p:nvSpPr>
          <p:cNvPr id="2" name="Freeform 2"/>
          <p:cNvSpPr/>
          <p:nvPr/>
        </p:nvSpPr>
        <p:spPr>
          <a:xfrm rot="2492367">
            <a:off x="-843494" y="7491417"/>
            <a:ext cx="3744388" cy="3533767"/>
          </a:xfrm>
          <a:custGeom>
            <a:avLst/>
            <a:gdLst/>
            <a:ahLst/>
            <a:cxnLst/>
            <a:rect l="l" t="t" r="r" b="b"/>
            <a:pathLst>
              <a:path w="3744388" h="3533767">
                <a:moveTo>
                  <a:pt x="0" y="0"/>
                </a:moveTo>
                <a:lnTo>
                  <a:pt x="3744388" y="0"/>
                </a:lnTo>
                <a:lnTo>
                  <a:pt x="3744388" y="3533766"/>
                </a:lnTo>
                <a:lnTo>
                  <a:pt x="0" y="3533766"/>
                </a:lnTo>
                <a:lnTo>
                  <a:pt x="0" y="0"/>
                </a:lnTo>
                <a:close/>
              </a:path>
            </a:pathLst>
          </a:custGeom>
          <a:blipFill>
            <a:blip r:embed="rId2"/>
            <a:stretch>
              <a:fillRect/>
            </a:stretch>
          </a:blipFill>
        </p:spPr>
      </p:sp>
      <p:sp>
        <p:nvSpPr>
          <p:cNvPr id="3" name="Freeform 3"/>
          <p:cNvSpPr/>
          <p:nvPr/>
        </p:nvSpPr>
        <p:spPr>
          <a:xfrm rot="2492367">
            <a:off x="15610708" y="-728837"/>
            <a:ext cx="3744388" cy="3533767"/>
          </a:xfrm>
          <a:custGeom>
            <a:avLst/>
            <a:gdLst/>
            <a:ahLst/>
            <a:cxnLst/>
            <a:rect l="l" t="t" r="r" b="b"/>
            <a:pathLst>
              <a:path w="3744388" h="3533767">
                <a:moveTo>
                  <a:pt x="0" y="0"/>
                </a:moveTo>
                <a:lnTo>
                  <a:pt x="3744388" y="0"/>
                </a:lnTo>
                <a:lnTo>
                  <a:pt x="3744388" y="3533766"/>
                </a:lnTo>
                <a:lnTo>
                  <a:pt x="0" y="3533766"/>
                </a:lnTo>
                <a:lnTo>
                  <a:pt x="0" y="0"/>
                </a:lnTo>
                <a:close/>
              </a:path>
            </a:pathLst>
          </a:custGeom>
          <a:blipFill>
            <a:blip r:embed="rId2"/>
            <a:stretch>
              <a:fillRect/>
            </a:stretch>
          </a:blipFill>
        </p:spPr>
      </p:sp>
      <p:grpSp>
        <p:nvGrpSpPr>
          <p:cNvPr id="4" name="Group 4"/>
          <p:cNvGrpSpPr/>
          <p:nvPr/>
        </p:nvGrpSpPr>
        <p:grpSpPr>
          <a:xfrm>
            <a:off x="380553" y="371036"/>
            <a:ext cx="17428783" cy="9423474"/>
            <a:chOff x="0" y="0"/>
            <a:chExt cx="12029275" cy="6504044"/>
          </a:xfrm>
        </p:grpSpPr>
        <p:sp>
          <p:nvSpPr>
            <p:cNvPr id="5" name="Freeform 5"/>
            <p:cNvSpPr/>
            <p:nvPr/>
          </p:nvSpPr>
          <p:spPr>
            <a:xfrm>
              <a:off x="72390" y="72390"/>
              <a:ext cx="11884495" cy="6359264"/>
            </a:xfrm>
            <a:custGeom>
              <a:avLst/>
              <a:gdLst/>
              <a:ahLst/>
              <a:cxnLst/>
              <a:rect l="l" t="t" r="r" b="b"/>
              <a:pathLst>
                <a:path w="11884495" h="6359264">
                  <a:moveTo>
                    <a:pt x="0" y="0"/>
                  </a:moveTo>
                  <a:lnTo>
                    <a:pt x="11884495" y="0"/>
                  </a:lnTo>
                  <a:lnTo>
                    <a:pt x="11884495" y="6359264"/>
                  </a:lnTo>
                  <a:lnTo>
                    <a:pt x="0" y="6359264"/>
                  </a:lnTo>
                  <a:lnTo>
                    <a:pt x="0" y="0"/>
                  </a:lnTo>
                  <a:close/>
                </a:path>
              </a:pathLst>
            </a:custGeom>
            <a:solidFill>
              <a:srgbClr val="284353"/>
            </a:solidFill>
          </p:spPr>
        </p:sp>
        <p:sp>
          <p:nvSpPr>
            <p:cNvPr id="6" name="Freeform 6"/>
            <p:cNvSpPr/>
            <p:nvPr/>
          </p:nvSpPr>
          <p:spPr>
            <a:xfrm>
              <a:off x="0" y="0"/>
              <a:ext cx="12029275" cy="6504043"/>
            </a:xfrm>
            <a:custGeom>
              <a:avLst/>
              <a:gdLst/>
              <a:ahLst/>
              <a:cxnLst/>
              <a:rect l="l" t="t" r="r" b="b"/>
              <a:pathLst>
                <a:path w="12029275" h="6504043">
                  <a:moveTo>
                    <a:pt x="11884496" y="6359264"/>
                  </a:moveTo>
                  <a:lnTo>
                    <a:pt x="12029275" y="6359264"/>
                  </a:lnTo>
                  <a:lnTo>
                    <a:pt x="12029275" y="6504043"/>
                  </a:lnTo>
                  <a:lnTo>
                    <a:pt x="11884495" y="6504043"/>
                  </a:lnTo>
                  <a:lnTo>
                    <a:pt x="11884495" y="6359264"/>
                  </a:lnTo>
                  <a:close/>
                  <a:moveTo>
                    <a:pt x="0" y="144780"/>
                  </a:moveTo>
                  <a:lnTo>
                    <a:pt x="144780" y="144780"/>
                  </a:lnTo>
                  <a:lnTo>
                    <a:pt x="144780" y="6359264"/>
                  </a:lnTo>
                  <a:lnTo>
                    <a:pt x="0" y="6359264"/>
                  </a:lnTo>
                  <a:lnTo>
                    <a:pt x="0" y="144780"/>
                  </a:lnTo>
                  <a:close/>
                  <a:moveTo>
                    <a:pt x="0" y="6359264"/>
                  </a:moveTo>
                  <a:lnTo>
                    <a:pt x="144780" y="6359264"/>
                  </a:lnTo>
                  <a:lnTo>
                    <a:pt x="144780" y="6504043"/>
                  </a:lnTo>
                  <a:lnTo>
                    <a:pt x="0" y="6504043"/>
                  </a:lnTo>
                  <a:lnTo>
                    <a:pt x="0" y="6359264"/>
                  </a:lnTo>
                  <a:close/>
                  <a:moveTo>
                    <a:pt x="11884496" y="144780"/>
                  </a:moveTo>
                  <a:lnTo>
                    <a:pt x="12029275" y="144780"/>
                  </a:lnTo>
                  <a:lnTo>
                    <a:pt x="12029275" y="6359264"/>
                  </a:lnTo>
                  <a:lnTo>
                    <a:pt x="11884495" y="6359264"/>
                  </a:lnTo>
                  <a:lnTo>
                    <a:pt x="11884495" y="144780"/>
                  </a:lnTo>
                  <a:close/>
                  <a:moveTo>
                    <a:pt x="144780" y="6359264"/>
                  </a:moveTo>
                  <a:lnTo>
                    <a:pt x="11884496" y="6359264"/>
                  </a:lnTo>
                  <a:lnTo>
                    <a:pt x="11884496" y="6504043"/>
                  </a:lnTo>
                  <a:lnTo>
                    <a:pt x="144780" y="6504043"/>
                  </a:lnTo>
                  <a:lnTo>
                    <a:pt x="144780" y="6359264"/>
                  </a:lnTo>
                  <a:close/>
                  <a:moveTo>
                    <a:pt x="11884496" y="0"/>
                  </a:moveTo>
                  <a:lnTo>
                    <a:pt x="12029275" y="0"/>
                  </a:lnTo>
                  <a:lnTo>
                    <a:pt x="12029275" y="144780"/>
                  </a:lnTo>
                  <a:lnTo>
                    <a:pt x="11884495" y="144780"/>
                  </a:lnTo>
                  <a:lnTo>
                    <a:pt x="11884495" y="0"/>
                  </a:lnTo>
                  <a:close/>
                  <a:moveTo>
                    <a:pt x="0" y="0"/>
                  </a:moveTo>
                  <a:lnTo>
                    <a:pt x="144780" y="0"/>
                  </a:lnTo>
                  <a:lnTo>
                    <a:pt x="144780" y="144780"/>
                  </a:lnTo>
                  <a:lnTo>
                    <a:pt x="0" y="144780"/>
                  </a:lnTo>
                  <a:lnTo>
                    <a:pt x="0" y="0"/>
                  </a:lnTo>
                  <a:close/>
                  <a:moveTo>
                    <a:pt x="144780" y="0"/>
                  </a:moveTo>
                  <a:lnTo>
                    <a:pt x="11884496" y="0"/>
                  </a:lnTo>
                  <a:lnTo>
                    <a:pt x="11884496" y="144780"/>
                  </a:lnTo>
                  <a:lnTo>
                    <a:pt x="144780" y="144780"/>
                  </a:lnTo>
                  <a:lnTo>
                    <a:pt x="144780" y="0"/>
                  </a:lnTo>
                  <a:close/>
                </a:path>
              </a:pathLst>
            </a:custGeom>
            <a:solidFill>
              <a:srgbClr val="D3B689"/>
            </a:solidFill>
          </p:spPr>
        </p:sp>
      </p:grpSp>
      <p:sp>
        <p:nvSpPr>
          <p:cNvPr id="7" name="Freeform 7"/>
          <p:cNvSpPr/>
          <p:nvPr/>
        </p:nvSpPr>
        <p:spPr>
          <a:xfrm>
            <a:off x="2492972" y="6178484"/>
            <a:ext cx="2625249" cy="1584994"/>
          </a:xfrm>
          <a:custGeom>
            <a:avLst/>
            <a:gdLst/>
            <a:ahLst/>
            <a:cxnLst/>
            <a:rect l="l" t="t" r="r" b="b"/>
            <a:pathLst>
              <a:path w="2625249" h="1584994">
                <a:moveTo>
                  <a:pt x="0" y="0"/>
                </a:moveTo>
                <a:lnTo>
                  <a:pt x="2625250" y="0"/>
                </a:lnTo>
                <a:lnTo>
                  <a:pt x="2625250" y="1584995"/>
                </a:lnTo>
                <a:lnTo>
                  <a:pt x="0" y="15849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3826084" y="7107989"/>
            <a:ext cx="1240836" cy="526412"/>
          </a:xfrm>
          <a:custGeom>
            <a:avLst/>
            <a:gdLst/>
            <a:ahLst/>
            <a:cxnLst/>
            <a:rect l="l" t="t" r="r" b="b"/>
            <a:pathLst>
              <a:path w="1240836" h="526412">
                <a:moveTo>
                  <a:pt x="0" y="0"/>
                </a:moveTo>
                <a:lnTo>
                  <a:pt x="1240836" y="0"/>
                </a:lnTo>
                <a:lnTo>
                  <a:pt x="1240836" y="526411"/>
                </a:lnTo>
                <a:lnTo>
                  <a:pt x="0" y="526411"/>
                </a:lnTo>
                <a:lnTo>
                  <a:pt x="0" y="0"/>
                </a:lnTo>
                <a:close/>
              </a:path>
            </a:pathLst>
          </a:custGeom>
          <a:blipFill>
            <a:blip r:embed="rId5">
              <a:extLst>
                <a:ext uri="{96DAC541-7B7A-43D3-8B79-37D633B846F1}">
                  <asvg:svgBlip xmlns:asvg="http://schemas.microsoft.com/office/drawing/2016/SVG/main" r:embed="rId6"/>
                </a:ext>
              </a:extLst>
            </a:blip>
            <a:stretch>
              <a:fillRect t="-86459" r="-62260" b="-4777"/>
            </a:stretch>
          </a:blipFill>
        </p:spPr>
      </p:sp>
      <p:sp>
        <p:nvSpPr>
          <p:cNvPr id="9" name="Freeform 9"/>
          <p:cNvSpPr/>
          <p:nvPr/>
        </p:nvSpPr>
        <p:spPr>
          <a:xfrm rot="-595245">
            <a:off x="2676605" y="3969753"/>
            <a:ext cx="2257983" cy="1069720"/>
          </a:xfrm>
          <a:custGeom>
            <a:avLst/>
            <a:gdLst/>
            <a:ahLst/>
            <a:cxnLst/>
            <a:rect l="l" t="t" r="r" b="b"/>
            <a:pathLst>
              <a:path w="2257983" h="1069720">
                <a:moveTo>
                  <a:pt x="0" y="0"/>
                </a:moveTo>
                <a:lnTo>
                  <a:pt x="2257984" y="0"/>
                </a:lnTo>
                <a:lnTo>
                  <a:pt x="2257984" y="1069720"/>
                </a:lnTo>
                <a:lnTo>
                  <a:pt x="0" y="10697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595245">
            <a:off x="11891879" y="4102924"/>
            <a:ext cx="2257983" cy="1069720"/>
          </a:xfrm>
          <a:custGeom>
            <a:avLst/>
            <a:gdLst/>
            <a:ahLst/>
            <a:cxnLst/>
            <a:rect l="l" t="t" r="r" b="b"/>
            <a:pathLst>
              <a:path w="2257983" h="1069720">
                <a:moveTo>
                  <a:pt x="0" y="0"/>
                </a:moveTo>
                <a:lnTo>
                  <a:pt x="2257983" y="0"/>
                </a:lnTo>
                <a:lnTo>
                  <a:pt x="2257983" y="1069719"/>
                </a:lnTo>
                <a:lnTo>
                  <a:pt x="0" y="10697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13313220" y="6964828"/>
            <a:ext cx="2408686" cy="2672606"/>
          </a:xfrm>
          <a:custGeom>
            <a:avLst/>
            <a:gdLst/>
            <a:ahLst/>
            <a:cxnLst/>
            <a:rect l="l" t="t" r="r" b="b"/>
            <a:pathLst>
              <a:path w="2408686" h="2672606">
                <a:moveTo>
                  <a:pt x="0" y="0"/>
                </a:moveTo>
                <a:lnTo>
                  <a:pt x="2408687" y="0"/>
                </a:lnTo>
                <a:lnTo>
                  <a:pt x="2408687" y="2672606"/>
                </a:lnTo>
                <a:lnTo>
                  <a:pt x="0" y="267260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rot="-2700000" flipH="1">
            <a:off x="16377015" y="8390421"/>
            <a:ext cx="849539" cy="761399"/>
          </a:xfrm>
          <a:custGeom>
            <a:avLst/>
            <a:gdLst/>
            <a:ahLst/>
            <a:cxnLst/>
            <a:rect l="l" t="t" r="r" b="b"/>
            <a:pathLst>
              <a:path w="849539" h="761399">
                <a:moveTo>
                  <a:pt x="849539" y="0"/>
                </a:moveTo>
                <a:lnTo>
                  <a:pt x="0" y="0"/>
                </a:lnTo>
                <a:lnTo>
                  <a:pt x="0" y="761399"/>
                </a:lnTo>
                <a:lnTo>
                  <a:pt x="849539" y="761399"/>
                </a:lnTo>
                <a:lnTo>
                  <a:pt x="849539"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rot="-2700000" flipH="1">
            <a:off x="15591322" y="8390421"/>
            <a:ext cx="849539" cy="761399"/>
          </a:xfrm>
          <a:custGeom>
            <a:avLst/>
            <a:gdLst/>
            <a:ahLst/>
            <a:cxnLst/>
            <a:rect l="l" t="t" r="r" b="b"/>
            <a:pathLst>
              <a:path w="849539" h="761399">
                <a:moveTo>
                  <a:pt x="849539" y="0"/>
                </a:moveTo>
                <a:lnTo>
                  <a:pt x="0" y="0"/>
                </a:lnTo>
                <a:lnTo>
                  <a:pt x="0" y="761399"/>
                </a:lnTo>
                <a:lnTo>
                  <a:pt x="849539" y="761399"/>
                </a:lnTo>
                <a:lnTo>
                  <a:pt x="849539"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4" name="TextBox 14"/>
          <p:cNvSpPr txBox="1"/>
          <p:nvPr/>
        </p:nvSpPr>
        <p:spPr>
          <a:xfrm>
            <a:off x="2368752" y="2719645"/>
            <a:ext cx="14529876" cy="5362576"/>
          </a:xfrm>
          <a:prstGeom prst="rect">
            <a:avLst/>
          </a:prstGeom>
        </p:spPr>
        <p:txBody>
          <a:bodyPr lIns="0" tIns="0" rIns="0" bIns="0" rtlCol="0" anchor="t">
            <a:spAutoFit/>
          </a:bodyPr>
          <a:lstStyle/>
          <a:p>
            <a:pPr marL="1295395" lvl="1" indent="-647698" algn="ctr">
              <a:lnSpc>
                <a:spcPts val="8399"/>
              </a:lnSpc>
              <a:buFont typeface="Arial"/>
              <a:buChar char="•"/>
            </a:pPr>
            <a:r>
              <a:rPr lang="en-US" sz="5999">
                <a:solidFill>
                  <a:srgbClr val="E9CC7D"/>
                </a:solidFill>
                <a:latin typeface="Times New Roman Bold"/>
              </a:rPr>
              <a:t>Nêu dấu hiệu đặc biệt nhận biết hai tam giác vuông đồng dạng?</a:t>
            </a:r>
          </a:p>
          <a:p>
            <a:pPr marL="1295395" lvl="1" indent="-647698" algn="ctr">
              <a:lnSpc>
                <a:spcPts val="8399"/>
              </a:lnSpc>
              <a:buFont typeface="Arial"/>
              <a:buChar char="•"/>
            </a:pPr>
            <a:r>
              <a:rPr lang="en-US" sz="5999">
                <a:solidFill>
                  <a:srgbClr val="E9CC7D"/>
                </a:solidFill>
                <a:latin typeface="Times New Roman Bold"/>
              </a:rPr>
              <a:t>Chứng minh: Tỉ số diện tích của hai tam giác đồng dạng bằng bình phương tỉ số đồng dạng.</a:t>
            </a:r>
          </a:p>
        </p:txBody>
      </p:sp>
      <p:sp>
        <p:nvSpPr>
          <p:cNvPr id="15" name="TextBox 15"/>
          <p:cNvSpPr txBox="1"/>
          <p:nvPr/>
        </p:nvSpPr>
        <p:spPr>
          <a:xfrm>
            <a:off x="3711638" y="6167615"/>
            <a:ext cx="425021" cy="645602"/>
          </a:xfrm>
          <a:prstGeom prst="rect">
            <a:avLst/>
          </a:prstGeom>
        </p:spPr>
        <p:txBody>
          <a:bodyPr lIns="0" tIns="0" rIns="0" bIns="0" rtlCol="0" anchor="t">
            <a:spAutoFit/>
          </a:bodyPr>
          <a:lstStyle/>
          <a:p>
            <a:pPr algn="ctr">
              <a:lnSpc>
                <a:spcPts val="5152"/>
              </a:lnSpc>
            </a:pPr>
            <a:r>
              <a:rPr lang="en-US" sz="3680">
                <a:solidFill>
                  <a:srgbClr val="FFFFFF"/>
                </a:solidFill>
                <a:latin typeface="ABeeZee Bold"/>
              </a:rPr>
              <a:t>H</a:t>
            </a:r>
          </a:p>
        </p:txBody>
      </p:sp>
      <p:sp>
        <p:nvSpPr>
          <p:cNvPr id="16" name="TextBox 16"/>
          <p:cNvSpPr txBox="1"/>
          <p:nvPr/>
        </p:nvSpPr>
        <p:spPr>
          <a:xfrm>
            <a:off x="1943731" y="6599165"/>
            <a:ext cx="425021" cy="645602"/>
          </a:xfrm>
          <a:prstGeom prst="rect">
            <a:avLst/>
          </a:prstGeom>
        </p:spPr>
        <p:txBody>
          <a:bodyPr lIns="0" tIns="0" rIns="0" bIns="0" rtlCol="0" anchor="t">
            <a:spAutoFit/>
          </a:bodyPr>
          <a:lstStyle/>
          <a:p>
            <a:pPr algn="ctr">
              <a:lnSpc>
                <a:spcPts val="5152"/>
              </a:lnSpc>
            </a:pPr>
            <a:r>
              <a:rPr lang="en-US" sz="3680">
                <a:solidFill>
                  <a:srgbClr val="FFFFFF"/>
                </a:solidFill>
                <a:latin typeface="ABeeZee Bold"/>
              </a:rPr>
              <a:t>O</a:t>
            </a:r>
          </a:p>
        </p:txBody>
      </p:sp>
      <p:sp>
        <p:nvSpPr>
          <p:cNvPr id="17" name="TextBox 17"/>
          <p:cNvSpPr txBox="1"/>
          <p:nvPr/>
        </p:nvSpPr>
        <p:spPr>
          <a:xfrm>
            <a:off x="3277890" y="7696804"/>
            <a:ext cx="425021" cy="626552"/>
          </a:xfrm>
          <a:prstGeom prst="rect">
            <a:avLst/>
          </a:prstGeom>
        </p:spPr>
        <p:txBody>
          <a:bodyPr lIns="0" tIns="0" rIns="0" bIns="0" rtlCol="0" anchor="t">
            <a:spAutoFit/>
          </a:bodyPr>
          <a:lstStyle/>
          <a:p>
            <a:pPr algn="ctr">
              <a:lnSpc>
                <a:spcPts val="5152"/>
              </a:lnSpc>
            </a:pPr>
            <a:r>
              <a:rPr lang="en-US" sz="3680">
                <a:solidFill>
                  <a:srgbClr val="FFFFFF"/>
                </a:solidFill>
                <a:latin typeface="Montserrat Classic Bold"/>
              </a:rPr>
              <a:t>A</a:t>
            </a:r>
          </a:p>
        </p:txBody>
      </p:sp>
      <p:sp>
        <p:nvSpPr>
          <p:cNvPr id="18" name="TextBox 18"/>
          <p:cNvSpPr txBox="1"/>
          <p:nvPr/>
        </p:nvSpPr>
        <p:spPr>
          <a:xfrm>
            <a:off x="3277890" y="6990042"/>
            <a:ext cx="664715" cy="543552"/>
          </a:xfrm>
          <a:prstGeom prst="rect">
            <a:avLst/>
          </a:prstGeom>
        </p:spPr>
        <p:txBody>
          <a:bodyPr lIns="0" tIns="0" rIns="0" bIns="0" rtlCol="0" anchor="t">
            <a:spAutoFit/>
          </a:bodyPr>
          <a:lstStyle/>
          <a:p>
            <a:pPr algn="ctr">
              <a:lnSpc>
                <a:spcPts val="4457"/>
              </a:lnSpc>
            </a:pPr>
            <a:r>
              <a:rPr lang="en-US" sz="3184">
                <a:solidFill>
                  <a:srgbClr val="FFFFFF"/>
                </a:solidFill>
                <a:latin typeface="ABeeZee"/>
              </a:rPr>
              <a:t>θ</a:t>
            </a:r>
          </a:p>
        </p:txBody>
      </p:sp>
      <p:sp>
        <p:nvSpPr>
          <p:cNvPr id="19" name="TextBox 19"/>
          <p:cNvSpPr txBox="1"/>
          <p:nvPr/>
        </p:nvSpPr>
        <p:spPr>
          <a:xfrm>
            <a:off x="1868917" y="933488"/>
            <a:ext cx="14452054" cy="1982987"/>
          </a:xfrm>
          <a:prstGeom prst="rect">
            <a:avLst/>
          </a:prstGeom>
        </p:spPr>
        <p:txBody>
          <a:bodyPr lIns="0" tIns="0" rIns="0" bIns="0" rtlCol="0" anchor="t">
            <a:spAutoFit/>
          </a:bodyPr>
          <a:lstStyle/>
          <a:p>
            <a:pPr algn="ctr">
              <a:lnSpc>
                <a:spcPts val="14601"/>
              </a:lnSpc>
            </a:pPr>
            <a:r>
              <a:rPr lang="en-US" sz="10429" spc="511">
                <a:solidFill>
                  <a:srgbClr val="FFFFFF"/>
                </a:solidFill>
                <a:latin typeface="Times New Roman"/>
              </a:rPr>
              <a:t>KHỞI ĐỘNG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419989" cy="10287000"/>
            <a:chOff x="0" y="0"/>
            <a:chExt cx="24559986" cy="13716000"/>
          </a:xfrm>
        </p:grpSpPr>
        <p:sp>
          <p:nvSpPr>
            <p:cNvPr id="3" name="Freeform 3"/>
            <p:cNvSpPr/>
            <p:nvPr/>
          </p:nvSpPr>
          <p:spPr>
            <a:xfrm>
              <a:off x="1084398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stretch>
                <a:fillRect/>
              </a:stretch>
            </a:blipFill>
          </p:spPr>
        </p:sp>
        <p:sp>
          <p:nvSpPr>
            <p:cNvPr id="4" name="Freeform 4"/>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stretch>
                <a:fillRect/>
              </a:stretch>
            </a:blipFill>
          </p:spPr>
        </p:sp>
      </p:grpSp>
      <p:grpSp>
        <p:nvGrpSpPr>
          <p:cNvPr id="5" name="Group 5"/>
          <p:cNvGrpSpPr/>
          <p:nvPr/>
        </p:nvGrpSpPr>
        <p:grpSpPr>
          <a:xfrm>
            <a:off x="1571838" y="1379625"/>
            <a:ext cx="15144324" cy="7535636"/>
            <a:chOff x="0" y="0"/>
            <a:chExt cx="3988628" cy="1984694"/>
          </a:xfrm>
        </p:grpSpPr>
        <p:sp>
          <p:nvSpPr>
            <p:cNvPr id="6" name="Freeform 6"/>
            <p:cNvSpPr/>
            <p:nvPr/>
          </p:nvSpPr>
          <p:spPr>
            <a:xfrm>
              <a:off x="0" y="0"/>
              <a:ext cx="3988629" cy="1984694"/>
            </a:xfrm>
            <a:custGeom>
              <a:avLst/>
              <a:gdLst/>
              <a:ahLst/>
              <a:cxnLst/>
              <a:rect l="l" t="t" r="r" b="b"/>
              <a:pathLst>
                <a:path w="3988629" h="1984694">
                  <a:moveTo>
                    <a:pt x="26072" y="0"/>
                  </a:moveTo>
                  <a:lnTo>
                    <a:pt x="3962557" y="0"/>
                  </a:lnTo>
                  <a:cubicBezTo>
                    <a:pt x="3976956" y="0"/>
                    <a:pt x="3988629" y="11673"/>
                    <a:pt x="3988629" y="26072"/>
                  </a:cubicBezTo>
                  <a:lnTo>
                    <a:pt x="3988629" y="1958623"/>
                  </a:lnTo>
                  <a:cubicBezTo>
                    <a:pt x="3988629" y="1965537"/>
                    <a:pt x="3985882" y="1972169"/>
                    <a:pt x="3980992" y="1977058"/>
                  </a:cubicBezTo>
                  <a:cubicBezTo>
                    <a:pt x="3976103" y="1981947"/>
                    <a:pt x="3969472" y="1984694"/>
                    <a:pt x="3962557" y="1984694"/>
                  </a:cubicBezTo>
                  <a:lnTo>
                    <a:pt x="26072" y="1984694"/>
                  </a:lnTo>
                  <a:cubicBezTo>
                    <a:pt x="11673" y="1984694"/>
                    <a:pt x="0" y="1973021"/>
                    <a:pt x="0" y="1958623"/>
                  </a:cubicBezTo>
                  <a:lnTo>
                    <a:pt x="0" y="26072"/>
                  </a:lnTo>
                  <a:cubicBezTo>
                    <a:pt x="0" y="11673"/>
                    <a:pt x="11673" y="0"/>
                    <a:pt x="26072" y="0"/>
                  </a:cubicBezTo>
                  <a:close/>
                </a:path>
              </a:pathLst>
            </a:custGeom>
            <a:solidFill>
              <a:srgbClr val="FFFFFF"/>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rot="3033305">
            <a:off x="1158193" y="457071"/>
            <a:ext cx="1565972" cy="2271412"/>
          </a:xfrm>
          <a:custGeom>
            <a:avLst/>
            <a:gdLst/>
            <a:ahLst/>
            <a:cxnLst/>
            <a:rect l="l" t="t" r="r" b="b"/>
            <a:pathLst>
              <a:path w="1565972" h="2271412">
                <a:moveTo>
                  <a:pt x="0" y="0"/>
                </a:moveTo>
                <a:lnTo>
                  <a:pt x="1565972" y="0"/>
                </a:lnTo>
                <a:lnTo>
                  <a:pt x="1565972" y="2271412"/>
                </a:lnTo>
                <a:lnTo>
                  <a:pt x="0" y="2271412"/>
                </a:lnTo>
                <a:lnTo>
                  <a:pt x="0" y="0"/>
                </a:lnTo>
                <a:close/>
              </a:path>
            </a:pathLst>
          </a:custGeom>
          <a:blipFill>
            <a:blip r:embed="rId3">
              <a:extLst>
                <a:ext uri="{96DAC541-7B7A-43D3-8B79-37D633B846F1}">
                  <asvg:svgBlip xmlns:asvg="http://schemas.microsoft.com/office/drawing/2016/SVG/main" r:embed="rId4"/>
                </a:ext>
              </a:extLst>
            </a:blip>
            <a:stretch>
              <a:fillRect r="-53085"/>
            </a:stretch>
          </a:blipFill>
        </p:spPr>
      </p:sp>
      <p:sp>
        <p:nvSpPr>
          <p:cNvPr id="9" name="Freeform 9"/>
          <p:cNvSpPr/>
          <p:nvPr/>
        </p:nvSpPr>
        <p:spPr>
          <a:xfrm>
            <a:off x="6782536" y="3685873"/>
            <a:ext cx="4722929" cy="42936"/>
          </a:xfrm>
          <a:custGeom>
            <a:avLst/>
            <a:gdLst/>
            <a:ahLst/>
            <a:cxnLst/>
            <a:rect l="l" t="t" r="r" b="b"/>
            <a:pathLst>
              <a:path w="4722929" h="42936">
                <a:moveTo>
                  <a:pt x="0" y="0"/>
                </a:moveTo>
                <a:lnTo>
                  <a:pt x="4722928" y="0"/>
                </a:lnTo>
                <a:lnTo>
                  <a:pt x="4722928" y="42936"/>
                </a:lnTo>
                <a:lnTo>
                  <a:pt x="0" y="429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TextBox 10"/>
          <p:cNvSpPr txBox="1"/>
          <p:nvPr/>
        </p:nvSpPr>
        <p:spPr>
          <a:xfrm>
            <a:off x="4849485" y="1785304"/>
            <a:ext cx="8721019" cy="1580996"/>
          </a:xfrm>
          <a:prstGeom prst="rect">
            <a:avLst/>
          </a:prstGeom>
        </p:spPr>
        <p:txBody>
          <a:bodyPr lIns="0" tIns="0" rIns="0" bIns="0" rtlCol="0" anchor="t">
            <a:spAutoFit/>
          </a:bodyPr>
          <a:lstStyle/>
          <a:p>
            <a:pPr algn="ctr">
              <a:lnSpc>
                <a:spcPts val="11558"/>
              </a:lnSpc>
            </a:pPr>
            <a:r>
              <a:rPr lang="en-US" sz="8256">
                <a:solidFill>
                  <a:srgbClr val="000000"/>
                </a:solidFill>
                <a:latin typeface="Times New Roman"/>
              </a:rPr>
              <a:t>Đáp án</a:t>
            </a:r>
          </a:p>
        </p:txBody>
      </p:sp>
      <p:sp>
        <p:nvSpPr>
          <p:cNvPr id="11" name="TextBox 11"/>
          <p:cNvSpPr txBox="1"/>
          <p:nvPr/>
        </p:nvSpPr>
        <p:spPr>
          <a:xfrm>
            <a:off x="2147600" y="3862159"/>
            <a:ext cx="14370556" cy="4020659"/>
          </a:xfrm>
          <a:prstGeom prst="rect">
            <a:avLst/>
          </a:prstGeom>
        </p:spPr>
        <p:txBody>
          <a:bodyPr lIns="0" tIns="0" rIns="0" bIns="0" rtlCol="0" anchor="t">
            <a:spAutoFit/>
          </a:bodyPr>
          <a:lstStyle/>
          <a:p>
            <a:pPr marL="962121" lvl="1" indent="-481061" algn="ctr">
              <a:lnSpc>
                <a:spcPts val="6238"/>
              </a:lnSpc>
              <a:buFont typeface="Arial"/>
              <a:buChar char="•"/>
            </a:pPr>
            <a:r>
              <a:rPr lang="en-US" sz="4456">
                <a:solidFill>
                  <a:srgbClr val="000000"/>
                </a:solidFill>
                <a:latin typeface="Times New Roman"/>
              </a:rPr>
              <a:t>Dấu hiệu nhận biết đặc biệt hai tam giác vuông đồng dạng: Nếu cạnh huyền và cạnh góc vuông của tam giác vuông này tỉ lệ với cạnh huyền và cạnh góc vuông của tam giác vuông kia thì hai tam giác vuông đồng dạng.</a:t>
            </a:r>
          </a:p>
        </p:txBody>
      </p:sp>
      <p:grpSp>
        <p:nvGrpSpPr>
          <p:cNvPr id="12" name="Group 12"/>
          <p:cNvGrpSpPr/>
          <p:nvPr/>
        </p:nvGrpSpPr>
        <p:grpSpPr>
          <a:xfrm rot="731189">
            <a:off x="13467705" y="548009"/>
            <a:ext cx="2975968" cy="2899362"/>
            <a:chOff x="0" y="0"/>
            <a:chExt cx="642063" cy="625535"/>
          </a:xfrm>
        </p:grpSpPr>
        <p:sp>
          <p:nvSpPr>
            <p:cNvPr id="13" name="Freeform 13"/>
            <p:cNvSpPr/>
            <p:nvPr/>
          </p:nvSpPr>
          <p:spPr>
            <a:xfrm>
              <a:off x="0" y="0"/>
              <a:ext cx="642063" cy="625535"/>
            </a:xfrm>
            <a:custGeom>
              <a:avLst/>
              <a:gdLst/>
              <a:ahLst/>
              <a:cxnLst/>
              <a:rect l="l" t="t" r="r" b="b"/>
              <a:pathLst>
                <a:path w="642063" h="625535">
                  <a:moveTo>
                    <a:pt x="321031" y="0"/>
                  </a:moveTo>
                  <a:lnTo>
                    <a:pt x="642063" y="625535"/>
                  </a:lnTo>
                  <a:lnTo>
                    <a:pt x="0" y="625535"/>
                  </a:lnTo>
                  <a:lnTo>
                    <a:pt x="321031" y="0"/>
                  </a:lnTo>
                  <a:close/>
                </a:path>
              </a:pathLst>
            </a:custGeom>
            <a:solidFill>
              <a:srgbClr val="000000">
                <a:alpha val="0"/>
              </a:srgbClr>
            </a:solidFill>
            <a:ln w="57150">
              <a:solidFill>
                <a:srgbClr val="F78A6A"/>
              </a:solidFill>
            </a:ln>
          </p:spPr>
        </p:sp>
        <p:sp>
          <p:nvSpPr>
            <p:cNvPr id="14" name="TextBox 14"/>
            <p:cNvSpPr txBox="1"/>
            <p:nvPr/>
          </p:nvSpPr>
          <p:spPr>
            <a:xfrm>
              <a:off x="127000" y="282575"/>
              <a:ext cx="558800" cy="377825"/>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grpSp>
        <p:nvGrpSpPr>
          <p:cNvPr id="2" name="Group 2"/>
          <p:cNvGrpSpPr/>
          <p:nvPr/>
        </p:nvGrpSpPr>
        <p:grpSpPr>
          <a:xfrm>
            <a:off x="8234300" y="-132255"/>
            <a:ext cx="9144000" cy="10287000"/>
            <a:chOff x="0" y="0"/>
            <a:chExt cx="3093156" cy="3479800"/>
          </a:xfrm>
        </p:grpSpPr>
        <p:sp>
          <p:nvSpPr>
            <p:cNvPr id="3" name="Freeform 3"/>
            <p:cNvSpPr/>
            <p:nvPr/>
          </p:nvSpPr>
          <p:spPr>
            <a:xfrm>
              <a:off x="0" y="0"/>
              <a:ext cx="3093156" cy="3479800"/>
            </a:xfrm>
            <a:custGeom>
              <a:avLst/>
              <a:gdLst/>
              <a:ahLst/>
              <a:cxnLst/>
              <a:rect l="l" t="t" r="r" b="b"/>
              <a:pathLst>
                <a:path w="3093156" h="3479800">
                  <a:moveTo>
                    <a:pt x="0" y="0"/>
                  </a:moveTo>
                  <a:lnTo>
                    <a:pt x="3093156" y="0"/>
                  </a:lnTo>
                  <a:lnTo>
                    <a:pt x="3093156" y="3479800"/>
                  </a:lnTo>
                  <a:lnTo>
                    <a:pt x="0" y="3479800"/>
                  </a:lnTo>
                  <a:close/>
                </a:path>
              </a:pathLst>
            </a:custGeom>
            <a:solidFill>
              <a:srgbClr val="FFFFFF"/>
            </a:solidFill>
          </p:spPr>
        </p:sp>
      </p:grpSp>
      <p:grpSp>
        <p:nvGrpSpPr>
          <p:cNvPr id="4" name="Group 4"/>
          <p:cNvGrpSpPr/>
          <p:nvPr/>
        </p:nvGrpSpPr>
        <p:grpSpPr>
          <a:xfrm rot="-5400000">
            <a:off x="8938738" y="4722259"/>
            <a:ext cx="1253006" cy="842482"/>
            <a:chOff x="0" y="0"/>
            <a:chExt cx="1930400" cy="1297940"/>
          </a:xfrm>
        </p:grpSpPr>
        <p:sp>
          <p:nvSpPr>
            <p:cNvPr id="5" name="Freeform 5"/>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F8F4EB"/>
            </a:solidFill>
          </p:spPr>
        </p:sp>
      </p:grpSp>
      <p:sp>
        <p:nvSpPr>
          <p:cNvPr id="6" name="TextBox 6"/>
          <p:cNvSpPr txBox="1"/>
          <p:nvPr/>
        </p:nvSpPr>
        <p:spPr>
          <a:xfrm>
            <a:off x="575128" y="716395"/>
            <a:ext cx="7335322" cy="1193800"/>
          </a:xfrm>
          <a:prstGeom prst="rect">
            <a:avLst/>
          </a:prstGeom>
        </p:spPr>
        <p:txBody>
          <a:bodyPr lIns="0" tIns="0" rIns="0" bIns="0" rtlCol="0" anchor="t">
            <a:spAutoFit/>
          </a:bodyPr>
          <a:lstStyle/>
          <a:p>
            <a:pPr algn="ctr">
              <a:lnSpc>
                <a:spcPts val="9799"/>
              </a:lnSpc>
              <a:spcBef>
                <a:spcPct val="0"/>
              </a:spcBef>
            </a:pPr>
            <a:r>
              <a:rPr lang="en-US" sz="6999" spc="1770">
                <a:solidFill>
                  <a:srgbClr val="2A2952"/>
                </a:solidFill>
                <a:latin typeface="Ribeye"/>
              </a:rPr>
              <a:t>TRIANGLE</a:t>
            </a:r>
          </a:p>
        </p:txBody>
      </p:sp>
      <p:sp>
        <p:nvSpPr>
          <p:cNvPr id="7" name="AutoShape 7"/>
          <p:cNvSpPr/>
          <p:nvPr/>
        </p:nvSpPr>
        <p:spPr>
          <a:xfrm>
            <a:off x="2261106" y="7876868"/>
            <a:ext cx="4741112" cy="0"/>
          </a:xfrm>
          <a:prstGeom prst="line">
            <a:avLst/>
          </a:prstGeom>
          <a:ln w="57150" cap="flat">
            <a:solidFill>
              <a:srgbClr val="2A2952"/>
            </a:solidFill>
            <a:prstDash val="solid"/>
            <a:headEnd type="arrow" w="med" len="sm"/>
            <a:tailEnd type="arrow" w="med" len="sm"/>
          </a:ln>
        </p:spPr>
      </p:sp>
      <p:sp>
        <p:nvSpPr>
          <p:cNvPr id="8" name="TextBox 8"/>
          <p:cNvSpPr txBox="1"/>
          <p:nvPr/>
        </p:nvSpPr>
        <p:spPr>
          <a:xfrm>
            <a:off x="4242789" y="7972118"/>
            <a:ext cx="777745" cy="853990"/>
          </a:xfrm>
          <a:prstGeom prst="rect">
            <a:avLst/>
          </a:prstGeom>
        </p:spPr>
        <p:txBody>
          <a:bodyPr lIns="0" tIns="0" rIns="0" bIns="0" rtlCol="0" anchor="t">
            <a:spAutoFit/>
          </a:bodyPr>
          <a:lstStyle/>
          <a:p>
            <a:pPr algn="ctr">
              <a:lnSpc>
                <a:spcPts val="7000"/>
              </a:lnSpc>
              <a:spcBef>
                <a:spcPct val="0"/>
              </a:spcBef>
            </a:pPr>
            <a:r>
              <a:rPr lang="en-US" sz="5000">
                <a:solidFill>
                  <a:srgbClr val="2A2952"/>
                </a:solidFill>
                <a:latin typeface="Comic Sans"/>
              </a:rPr>
              <a:t>B</a:t>
            </a:r>
          </a:p>
        </p:txBody>
      </p:sp>
      <p:sp>
        <p:nvSpPr>
          <p:cNvPr id="9" name="AutoShape 9"/>
          <p:cNvSpPr/>
          <p:nvPr/>
        </p:nvSpPr>
        <p:spPr>
          <a:xfrm flipV="1">
            <a:off x="2028172" y="3036599"/>
            <a:ext cx="0" cy="4457329"/>
          </a:xfrm>
          <a:prstGeom prst="line">
            <a:avLst/>
          </a:prstGeom>
          <a:ln w="57150" cap="flat">
            <a:solidFill>
              <a:srgbClr val="2A2952"/>
            </a:solidFill>
            <a:prstDash val="solid"/>
            <a:headEnd type="arrow" w="med" len="sm"/>
            <a:tailEnd type="arrow" w="med" len="sm"/>
          </a:ln>
        </p:spPr>
      </p:sp>
      <p:sp>
        <p:nvSpPr>
          <p:cNvPr id="10" name="TextBox 10"/>
          <p:cNvSpPr txBox="1"/>
          <p:nvPr/>
        </p:nvSpPr>
        <p:spPr>
          <a:xfrm>
            <a:off x="1264714" y="4769643"/>
            <a:ext cx="777745" cy="853990"/>
          </a:xfrm>
          <a:prstGeom prst="rect">
            <a:avLst/>
          </a:prstGeom>
        </p:spPr>
        <p:txBody>
          <a:bodyPr lIns="0" tIns="0" rIns="0" bIns="0" rtlCol="0" anchor="t">
            <a:spAutoFit/>
          </a:bodyPr>
          <a:lstStyle/>
          <a:p>
            <a:pPr algn="ctr">
              <a:lnSpc>
                <a:spcPts val="7000"/>
              </a:lnSpc>
              <a:spcBef>
                <a:spcPct val="0"/>
              </a:spcBef>
            </a:pPr>
            <a:r>
              <a:rPr lang="en-US" sz="5000">
                <a:solidFill>
                  <a:srgbClr val="2A2952"/>
                </a:solidFill>
                <a:latin typeface="Comic Sans"/>
              </a:rPr>
              <a:t>H</a:t>
            </a:r>
          </a:p>
        </p:txBody>
      </p:sp>
      <p:sp>
        <p:nvSpPr>
          <p:cNvPr id="11" name="Freeform 11"/>
          <p:cNvSpPr/>
          <p:nvPr/>
        </p:nvSpPr>
        <p:spPr>
          <a:xfrm>
            <a:off x="2261106" y="2816447"/>
            <a:ext cx="4807077" cy="4855633"/>
          </a:xfrm>
          <a:custGeom>
            <a:avLst/>
            <a:gdLst/>
            <a:ahLst/>
            <a:cxnLst/>
            <a:rect l="l" t="t" r="r" b="b"/>
            <a:pathLst>
              <a:path w="4807077" h="4855633">
                <a:moveTo>
                  <a:pt x="0" y="0"/>
                </a:moveTo>
                <a:lnTo>
                  <a:pt x="4807077" y="0"/>
                </a:lnTo>
                <a:lnTo>
                  <a:pt x="4807077" y="4855633"/>
                </a:lnTo>
                <a:lnTo>
                  <a:pt x="0" y="4855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AutoShape 12"/>
          <p:cNvSpPr/>
          <p:nvPr/>
        </p:nvSpPr>
        <p:spPr>
          <a:xfrm flipH="1">
            <a:off x="2296471" y="3177356"/>
            <a:ext cx="43419" cy="4227787"/>
          </a:xfrm>
          <a:prstGeom prst="line">
            <a:avLst/>
          </a:prstGeom>
          <a:ln w="38100" cap="flat">
            <a:solidFill>
              <a:srgbClr val="2A2952"/>
            </a:solidFill>
            <a:prstDash val="sysDot"/>
            <a:headEnd type="arrow" w="med" len="sm"/>
            <a:tailEnd type="arrow" w="med" len="sm"/>
          </a:ln>
        </p:spPr>
      </p:sp>
      <p:sp>
        <p:nvSpPr>
          <p:cNvPr id="13" name="TextBox 13"/>
          <p:cNvSpPr txBox="1"/>
          <p:nvPr/>
        </p:nvSpPr>
        <p:spPr>
          <a:xfrm>
            <a:off x="2318180" y="4341433"/>
            <a:ext cx="777745" cy="669812"/>
          </a:xfrm>
          <a:prstGeom prst="rect">
            <a:avLst/>
          </a:prstGeom>
        </p:spPr>
        <p:txBody>
          <a:bodyPr lIns="0" tIns="0" rIns="0" bIns="0" rtlCol="0" anchor="t">
            <a:spAutoFit/>
          </a:bodyPr>
          <a:lstStyle/>
          <a:p>
            <a:pPr algn="ctr">
              <a:lnSpc>
                <a:spcPts val="5599"/>
              </a:lnSpc>
              <a:spcBef>
                <a:spcPct val="0"/>
              </a:spcBef>
            </a:pPr>
            <a:r>
              <a:rPr lang="en-US" sz="3999">
                <a:solidFill>
                  <a:srgbClr val="2A2952"/>
                </a:solidFill>
                <a:latin typeface="Comic Sans"/>
              </a:rPr>
              <a:t>S</a:t>
            </a:r>
          </a:p>
        </p:txBody>
      </p:sp>
      <p:sp>
        <p:nvSpPr>
          <p:cNvPr id="14" name="AutoShape 14"/>
          <p:cNvSpPr/>
          <p:nvPr/>
        </p:nvSpPr>
        <p:spPr>
          <a:xfrm flipH="1">
            <a:off x="2561964" y="7672080"/>
            <a:ext cx="4122076" cy="0"/>
          </a:xfrm>
          <a:prstGeom prst="line">
            <a:avLst/>
          </a:prstGeom>
          <a:ln w="38100" cap="flat">
            <a:solidFill>
              <a:srgbClr val="2A2952"/>
            </a:solidFill>
            <a:prstDash val="sysDot"/>
            <a:headEnd type="arrow" w="med" len="sm"/>
            <a:tailEnd type="arrow" w="med" len="sm"/>
          </a:ln>
        </p:spPr>
      </p:sp>
      <p:sp>
        <p:nvSpPr>
          <p:cNvPr id="15" name="TextBox 15"/>
          <p:cNvSpPr txBox="1"/>
          <p:nvPr/>
        </p:nvSpPr>
        <p:spPr>
          <a:xfrm>
            <a:off x="5053517" y="6992687"/>
            <a:ext cx="777745" cy="669812"/>
          </a:xfrm>
          <a:prstGeom prst="rect">
            <a:avLst/>
          </a:prstGeom>
        </p:spPr>
        <p:txBody>
          <a:bodyPr lIns="0" tIns="0" rIns="0" bIns="0" rtlCol="0" anchor="t">
            <a:spAutoFit/>
          </a:bodyPr>
          <a:lstStyle/>
          <a:p>
            <a:pPr algn="ctr">
              <a:lnSpc>
                <a:spcPts val="5599"/>
              </a:lnSpc>
              <a:spcBef>
                <a:spcPct val="0"/>
              </a:spcBef>
            </a:pPr>
            <a:r>
              <a:rPr lang="en-US" sz="3999">
                <a:solidFill>
                  <a:srgbClr val="2A2952"/>
                </a:solidFill>
                <a:latin typeface="Comic Sans"/>
              </a:rPr>
              <a:t>S</a:t>
            </a:r>
          </a:p>
        </p:txBody>
      </p:sp>
      <p:sp>
        <p:nvSpPr>
          <p:cNvPr id="16" name="AutoShape 16"/>
          <p:cNvSpPr/>
          <p:nvPr/>
        </p:nvSpPr>
        <p:spPr>
          <a:xfrm>
            <a:off x="2896607" y="3036599"/>
            <a:ext cx="3956635" cy="4239388"/>
          </a:xfrm>
          <a:prstGeom prst="line">
            <a:avLst/>
          </a:prstGeom>
          <a:ln w="38100" cap="flat">
            <a:solidFill>
              <a:srgbClr val="2A2952"/>
            </a:solidFill>
            <a:prstDash val="sysDot"/>
            <a:headEnd type="arrow" w="med" len="sm"/>
            <a:tailEnd type="arrow" w="med" len="sm"/>
          </a:ln>
        </p:spPr>
      </p:sp>
      <p:sp>
        <p:nvSpPr>
          <p:cNvPr id="17" name="TextBox 17"/>
          <p:cNvSpPr txBox="1"/>
          <p:nvPr/>
        </p:nvSpPr>
        <p:spPr>
          <a:xfrm>
            <a:off x="4623003" y="5557057"/>
            <a:ext cx="777745" cy="669812"/>
          </a:xfrm>
          <a:prstGeom prst="rect">
            <a:avLst/>
          </a:prstGeom>
        </p:spPr>
        <p:txBody>
          <a:bodyPr lIns="0" tIns="0" rIns="0" bIns="0" rtlCol="0" anchor="t">
            <a:spAutoFit/>
          </a:bodyPr>
          <a:lstStyle/>
          <a:p>
            <a:pPr algn="ctr">
              <a:lnSpc>
                <a:spcPts val="5599"/>
              </a:lnSpc>
              <a:spcBef>
                <a:spcPct val="0"/>
              </a:spcBef>
            </a:pPr>
            <a:r>
              <a:rPr lang="en-US" sz="3999">
                <a:solidFill>
                  <a:srgbClr val="2A2952"/>
                </a:solidFill>
                <a:latin typeface="Comic Sans"/>
              </a:rPr>
              <a:t>S</a:t>
            </a:r>
          </a:p>
        </p:txBody>
      </p:sp>
      <p:sp>
        <p:nvSpPr>
          <p:cNvPr id="18" name="Freeform 18"/>
          <p:cNvSpPr/>
          <p:nvPr/>
        </p:nvSpPr>
        <p:spPr>
          <a:xfrm rot="-8130711">
            <a:off x="5298808" y="4131748"/>
            <a:ext cx="1316919" cy="1466205"/>
          </a:xfrm>
          <a:custGeom>
            <a:avLst/>
            <a:gdLst/>
            <a:ahLst/>
            <a:cxnLst/>
            <a:rect l="l" t="t" r="r" b="b"/>
            <a:pathLst>
              <a:path w="1316919" h="1466205">
                <a:moveTo>
                  <a:pt x="0" y="0"/>
                </a:moveTo>
                <a:lnTo>
                  <a:pt x="1316918" y="0"/>
                </a:lnTo>
                <a:lnTo>
                  <a:pt x="1316918" y="1466205"/>
                </a:lnTo>
                <a:lnTo>
                  <a:pt x="0" y="14662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19"/>
          <p:cNvSpPr/>
          <p:nvPr/>
        </p:nvSpPr>
        <p:spPr>
          <a:xfrm rot="-5672557">
            <a:off x="6169774" y="4958271"/>
            <a:ext cx="462772" cy="904711"/>
          </a:xfrm>
          <a:custGeom>
            <a:avLst/>
            <a:gdLst/>
            <a:ahLst/>
            <a:cxnLst/>
            <a:rect l="l" t="t" r="r" b="b"/>
            <a:pathLst>
              <a:path w="462772" h="904711">
                <a:moveTo>
                  <a:pt x="0" y="0"/>
                </a:moveTo>
                <a:lnTo>
                  <a:pt x="462771" y="0"/>
                </a:lnTo>
                <a:lnTo>
                  <a:pt x="462771" y="904711"/>
                </a:lnTo>
                <a:lnTo>
                  <a:pt x="0" y="904711"/>
                </a:lnTo>
                <a:lnTo>
                  <a:pt x="0" y="0"/>
                </a:lnTo>
                <a:close/>
              </a:path>
            </a:pathLst>
          </a:custGeom>
          <a:blipFill>
            <a:blip r:embed="rId4">
              <a:extLst>
                <a:ext uri="{96DAC541-7B7A-43D3-8B79-37D633B846F1}">
                  <asvg:svgBlip xmlns:asvg="http://schemas.microsoft.com/office/drawing/2016/SVG/main" r:embed="rId5"/>
                </a:ext>
              </a:extLst>
            </a:blip>
            <a:stretch>
              <a:fillRect l="-43388" r="-32204"/>
            </a:stretch>
          </a:blipFill>
        </p:spPr>
      </p:sp>
      <p:sp>
        <p:nvSpPr>
          <p:cNvPr id="20" name="Freeform 20"/>
          <p:cNvSpPr/>
          <p:nvPr/>
        </p:nvSpPr>
        <p:spPr>
          <a:xfrm rot="-10457575">
            <a:off x="5097353" y="3955696"/>
            <a:ext cx="462772" cy="904711"/>
          </a:xfrm>
          <a:custGeom>
            <a:avLst/>
            <a:gdLst/>
            <a:ahLst/>
            <a:cxnLst/>
            <a:rect l="l" t="t" r="r" b="b"/>
            <a:pathLst>
              <a:path w="462772" h="904711">
                <a:moveTo>
                  <a:pt x="0" y="0"/>
                </a:moveTo>
                <a:lnTo>
                  <a:pt x="462772" y="0"/>
                </a:lnTo>
                <a:lnTo>
                  <a:pt x="462772" y="904711"/>
                </a:lnTo>
                <a:lnTo>
                  <a:pt x="0" y="904711"/>
                </a:lnTo>
                <a:lnTo>
                  <a:pt x="0" y="0"/>
                </a:lnTo>
                <a:close/>
              </a:path>
            </a:pathLst>
          </a:custGeom>
          <a:blipFill>
            <a:blip r:embed="rId4">
              <a:extLst>
                <a:ext uri="{96DAC541-7B7A-43D3-8B79-37D633B846F1}">
                  <asvg:svgBlip xmlns:asvg="http://schemas.microsoft.com/office/drawing/2016/SVG/main" r:embed="rId5"/>
                </a:ext>
              </a:extLst>
            </a:blip>
            <a:stretch>
              <a:fillRect l="-43388" r="-32204"/>
            </a:stretch>
          </a:blipFill>
        </p:spPr>
      </p:sp>
      <p:sp>
        <p:nvSpPr>
          <p:cNvPr id="21" name="Freeform 21"/>
          <p:cNvSpPr/>
          <p:nvPr/>
        </p:nvSpPr>
        <p:spPr>
          <a:xfrm>
            <a:off x="3456904" y="1983107"/>
            <a:ext cx="1827328" cy="641226"/>
          </a:xfrm>
          <a:custGeom>
            <a:avLst/>
            <a:gdLst/>
            <a:ahLst/>
            <a:cxnLst/>
            <a:rect l="l" t="t" r="r" b="b"/>
            <a:pathLst>
              <a:path w="1827328" h="641226">
                <a:moveTo>
                  <a:pt x="0" y="0"/>
                </a:moveTo>
                <a:lnTo>
                  <a:pt x="1827328" y="0"/>
                </a:lnTo>
                <a:lnTo>
                  <a:pt x="1827328" y="641226"/>
                </a:lnTo>
                <a:lnTo>
                  <a:pt x="0" y="6412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2" name="TextBox 22"/>
          <p:cNvSpPr txBox="1"/>
          <p:nvPr/>
        </p:nvSpPr>
        <p:spPr>
          <a:xfrm>
            <a:off x="6264548" y="2827093"/>
            <a:ext cx="12023452" cy="2796540"/>
          </a:xfrm>
          <a:prstGeom prst="rect">
            <a:avLst/>
          </a:prstGeom>
        </p:spPr>
        <p:txBody>
          <a:bodyPr lIns="0" tIns="0" rIns="0" bIns="0" rtlCol="0" anchor="t">
            <a:spAutoFit/>
          </a:bodyPr>
          <a:lstStyle/>
          <a:p>
            <a:pPr algn="ctr">
              <a:lnSpc>
                <a:spcPts val="5459"/>
              </a:lnSpc>
            </a:pPr>
            <a:r>
              <a:rPr lang="en-US" sz="3899">
                <a:solidFill>
                  <a:srgbClr val="2A2952"/>
                </a:solidFill>
                <a:latin typeface="Times New Roman"/>
              </a:rPr>
              <a:t>Diện tích tam giác ABC: 1/2BC.AH</a:t>
            </a:r>
          </a:p>
          <a:p>
            <a:pPr algn="ctr">
              <a:lnSpc>
                <a:spcPts val="5459"/>
              </a:lnSpc>
            </a:pPr>
            <a:r>
              <a:rPr lang="en-US" sz="3899">
                <a:solidFill>
                  <a:srgbClr val="2A2952"/>
                </a:solidFill>
                <a:latin typeface="Times New Roman"/>
              </a:rPr>
              <a:t>Diện tích tam giác A'B'C': 1/2 B'C'.BC</a:t>
            </a:r>
          </a:p>
          <a:p>
            <a:pPr algn="ctr">
              <a:lnSpc>
                <a:spcPts val="5459"/>
              </a:lnSpc>
            </a:pPr>
            <a:r>
              <a:rPr lang="en-US" sz="3899">
                <a:solidFill>
                  <a:srgbClr val="2A2952"/>
                </a:solidFill>
                <a:latin typeface="Times New Roman"/>
              </a:rPr>
              <a:t>=&gt; Tỉ số : Diện tích tam giác ABC/ Diện tích tam giác A'B'C'</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46"/>
        </a:solidFill>
        <a:effectLst/>
      </p:bgPr>
    </p:bg>
    <p:spTree>
      <p:nvGrpSpPr>
        <p:cNvPr id="1" name=""/>
        <p:cNvGrpSpPr/>
        <p:nvPr/>
      </p:nvGrpSpPr>
      <p:grpSpPr>
        <a:xfrm>
          <a:off x="0" y="0"/>
          <a:ext cx="0" cy="0"/>
          <a:chOff x="0" y="0"/>
          <a:chExt cx="0" cy="0"/>
        </a:xfrm>
      </p:grpSpPr>
      <p:grpSp>
        <p:nvGrpSpPr>
          <p:cNvPr id="2" name="Group 2"/>
          <p:cNvGrpSpPr/>
          <p:nvPr/>
        </p:nvGrpSpPr>
        <p:grpSpPr>
          <a:xfrm>
            <a:off x="401785" y="315987"/>
            <a:ext cx="17361545" cy="2332023"/>
            <a:chOff x="0" y="0"/>
            <a:chExt cx="4572588" cy="614195"/>
          </a:xfrm>
        </p:grpSpPr>
        <p:sp>
          <p:nvSpPr>
            <p:cNvPr id="3" name="Freeform 3"/>
            <p:cNvSpPr/>
            <p:nvPr/>
          </p:nvSpPr>
          <p:spPr>
            <a:xfrm>
              <a:off x="0" y="0"/>
              <a:ext cx="4572588" cy="614195"/>
            </a:xfrm>
            <a:custGeom>
              <a:avLst/>
              <a:gdLst/>
              <a:ahLst/>
              <a:cxnLst/>
              <a:rect l="l" t="t" r="r" b="b"/>
              <a:pathLst>
                <a:path w="4572588" h="614195">
                  <a:moveTo>
                    <a:pt x="0" y="0"/>
                  </a:moveTo>
                  <a:lnTo>
                    <a:pt x="4572588" y="0"/>
                  </a:lnTo>
                  <a:lnTo>
                    <a:pt x="4572588" y="614195"/>
                  </a:lnTo>
                  <a:lnTo>
                    <a:pt x="0" y="614195"/>
                  </a:lnTo>
                  <a:close/>
                </a:path>
              </a:pathLst>
            </a:custGeom>
            <a:solidFill>
              <a:srgbClr val="F4F4F4"/>
            </a:solidFill>
          </p:spPr>
        </p:sp>
        <p:sp>
          <p:nvSpPr>
            <p:cNvPr id="4" name="TextBox 4"/>
            <p:cNvSpPr txBox="1"/>
            <p:nvPr/>
          </p:nvSpPr>
          <p:spPr>
            <a:xfrm>
              <a:off x="0" y="-76200"/>
              <a:ext cx="812800" cy="889000"/>
            </a:xfrm>
            <a:prstGeom prst="rect">
              <a:avLst/>
            </a:prstGeom>
          </p:spPr>
          <p:txBody>
            <a:bodyPr lIns="50800" tIns="50800" rIns="50800" bIns="50800" rtlCol="0" anchor="ctr"/>
            <a:lstStyle/>
            <a:p>
              <a:pPr algn="ctr">
                <a:lnSpc>
                  <a:spcPts val="2659"/>
                </a:lnSpc>
                <a:spcBef>
                  <a:spcPct val="0"/>
                </a:spcBef>
              </a:pPr>
              <a:r>
                <a:rPr lang="en-US" sz="1899">
                  <a:solidFill>
                    <a:srgbClr val="FFFFFF"/>
                  </a:solidFill>
                  <a:latin typeface="Times New Roman"/>
                </a:rPr>
                <a:t>Kh</a:t>
              </a:r>
            </a:p>
          </p:txBody>
        </p:sp>
      </p:grpSp>
      <p:grpSp>
        <p:nvGrpSpPr>
          <p:cNvPr id="5" name="Group 5"/>
          <p:cNvGrpSpPr/>
          <p:nvPr/>
        </p:nvGrpSpPr>
        <p:grpSpPr>
          <a:xfrm>
            <a:off x="7598686" y="2856317"/>
            <a:ext cx="10164645" cy="7039405"/>
            <a:chOff x="0" y="0"/>
            <a:chExt cx="2677108" cy="1854000"/>
          </a:xfrm>
        </p:grpSpPr>
        <p:sp>
          <p:nvSpPr>
            <p:cNvPr id="6" name="Freeform 6"/>
            <p:cNvSpPr/>
            <p:nvPr/>
          </p:nvSpPr>
          <p:spPr>
            <a:xfrm>
              <a:off x="0" y="0"/>
              <a:ext cx="2677108" cy="1854000"/>
            </a:xfrm>
            <a:custGeom>
              <a:avLst/>
              <a:gdLst/>
              <a:ahLst/>
              <a:cxnLst/>
              <a:rect l="l" t="t" r="r" b="b"/>
              <a:pathLst>
                <a:path w="2677108" h="1854000">
                  <a:moveTo>
                    <a:pt x="0" y="0"/>
                  </a:moveTo>
                  <a:lnTo>
                    <a:pt x="2677108" y="0"/>
                  </a:lnTo>
                  <a:lnTo>
                    <a:pt x="2677108" y="1854000"/>
                  </a:lnTo>
                  <a:lnTo>
                    <a:pt x="0" y="1854000"/>
                  </a:lnTo>
                  <a:close/>
                </a:path>
              </a:pathLst>
            </a:custGeom>
            <a:solidFill>
              <a:srgbClr val="F4F4F4"/>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912040" y="3867300"/>
            <a:ext cx="6055587" cy="5245652"/>
          </a:xfrm>
          <a:custGeom>
            <a:avLst/>
            <a:gdLst/>
            <a:ahLst/>
            <a:cxnLst/>
            <a:rect l="l" t="t" r="r" b="b"/>
            <a:pathLst>
              <a:path w="6055587" h="5245652">
                <a:moveTo>
                  <a:pt x="0" y="0"/>
                </a:moveTo>
                <a:lnTo>
                  <a:pt x="6055587" y="0"/>
                </a:lnTo>
                <a:lnTo>
                  <a:pt x="6055587" y="5245652"/>
                </a:lnTo>
                <a:lnTo>
                  <a:pt x="0" y="52456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8050864" y="3084530"/>
            <a:ext cx="8998666" cy="6935436"/>
          </a:xfrm>
          <a:custGeom>
            <a:avLst/>
            <a:gdLst/>
            <a:ahLst/>
            <a:cxnLst/>
            <a:rect l="l" t="t" r="r" b="b"/>
            <a:pathLst>
              <a:path w="8998666" h="6935436">
                <a:moveTo>
                  <a:pt x="0" y="0"/>
                </a:moveTo>
                <a:lnTo>
                  <a:pt x="8998667" y="0"/>
                </a:lnTo>
                <a:lnTo>
                  <a:pt x="8998667" y="6935436"/>
                </a:lnTo>
                <a:lnTo>
                  <a:pt x="0" y="6935436"/>
                </a:lnTo>
                <a:lnTo>
                  <a:pt x="0" y="0"/>
                </a:lnTo>
                <a:close/>
              </a:path>
            </a:pathLst>
          </a:custGeom>
          <a:blipFill>
            <a:blip r:embed="rId4"/>
            <a:stretch>
              <a:fillRect/>
            </a:stretch>
          </a:blipFill>
        </p:spPr>
      </p:sp>
      <p:sp>
        <p:nvSpPr>
          <p:cNvPr id="10" name="TextBox 10"/>
          <p:cNvSpPr txBox="1"/>
          <p:nvPr/>
        </p:nvSpPr>
        <p:spPr>
          <a:xfrm>
            <a:off x="173573" y="273450"/>
            <a:ext cx="17238662" cy="2428876"/>
          </a:xfrm>
          <a:prstGeom prst="rect">
            <a:avLst/>
          </a:prstGeom>
        </p:spPr>
        <p:txBody>
          <a:bodyPr lIns="0" tIns="0" rIns="0" bIns="0" rtlCol="0" anchor="t">
            <a:spAutoFit/>
          </a:bodyPr>
          <a:lstStyle/>
          <a:p>
            <a:pPr marL="971544" lvl="1" indent="-485772" algn="ctr">
              <a:lnSpc>
                <a:spcPts val="6299"/>
              </a:lnSpc>
              <a:buFont typeface="Arial"/>
              <a:buChar char="•"/>
            </a:pPr>
            <a:r>
              <a:rPr lang="en-US" sz="4499">
                <a:solidFill>
                  <a:srgbClr val="000000"/>
                </a:solidFill>
                <a:latin typeface="Times New Roman"/>
              </a:rPr>
              <a:t>KHỞI ĐỘNG</a:t>
            </a:r>
          </a:p>
          <a:p>
            <a:pPr algn="ctr">
              <a:lnSpc>
                <a:spcPts val="6299"/>
              </a:lnSpc>
            </a:pPr>
            <a:r>
              <a:rPr lang="en-US" sz="4499">
                <a:solidFill>
                  <a:srgbClr val="000000"/>
                </a:solidFill>
                <a:latin typeface="Times New Roman"/>
              </a:rPr>
              <a:t>Hình đồng dạng trong thế giới tự nhiên, trong nghệ thuật, kiến trúc và trong khoa học tự nhiên.</a:t>
            </a:r>
          </a:p>
        </p:txBody>
      </p:sp>
      <p:sp>
        <p:nvSpPr>
          <p:cNvPr id="11" name="TextBox 11"/>
          <p:cNvSpPr txBox="1"/>
          <p:nvPr/>
        </p:nvSpPr>
        <p:spPr>
          <a:xfrm>
            <a:off x="596198" y="2903001"/>
            <a:ext cx="6619114" cy="3261391"/>
          </a:xfrm>
          <a:prstGeom prst="rect">
            <a:avLst/>
          </a:prstGeom>
        </p:spPr>
        <p:txBody>
          <a:bodyPr lIns="0" tIns="0" rIns="0" bIns="0" rtlCol="0" anchor="t">
            <a:spAutoFit/>
          </a:bodyPr>
          <a:lstStyle/>
          <a:p>
            <a:pPr algn="ctr">
              <a:lnSpc>
                <a:spcPts val="5202"/>
              </a:lnSpc>
            </a:pPr>
            <a:r>
              <a:rPr lang="en-US" sz="3716">
                <a:solidFill>
                  <a:srgbClr val="000000"/>
                </a:solidFill>
                <a:latin typeface="Noto Serif Display"/>
              </a:rPr>
              <a:t>Em hãy theo dõi SGK (Trang - 90) và cho biết hai cặp hình trên có đồng dạng với nhau không? Nó có cấu trúc dạng gì?</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5A355"/>
        </a:solidFill>
        <a:effectLst/>
      </p:bgPr>
    </p:bg>
    <p:spTree>
      <p:nvGrpSpPr>
        <p:cNvPr id="1" name=""/>
        <p:cNvGrpSpPr/>
        <p:nvPr/>
      </p:nvGrpSpPr>
      <p:grpSpPr>
        <a:xfrm>
          <a:off x="0" y="0"/>
          <a:ext cx="0" cy="0"/>
          <a:chOff x="0" y="0"/>
          <a:chExt cx="0" cy="0"/>
        </a:xfrm>
      </p:grpSpPr>
      <p:grpSp>
        <p:nvGrpSpPr>
          <p:cNvPr id="2" name="Group 2"/>
          <p:cNvGrpSpPr/>
          <p:nvPr/>
        </p:nvGrpSpPr>
        <p:grpSpPr>
          <a:xfrm>
            <a:off x="12519459" y="5487694"/>
            <a:ext cx="5139823" cy="4082592"/>
            <a:chOff x="0" y="0"/>
            <a:chExt cx="6853097" cy="5443455"/>
          </a:xfrm>
        </p:grpSpPr>
        <p:sp>
          <p:nvSpPr>
            <p:cNvPr id="3" name="Freeform 3"/>
            <p:cNvSpPr/>
            <p:nvPr/>
          </p:nvSpPr>
          <p:spPr>
            <a:xfrm>
              <a:off x="0" y="1558881"/>
              <a:ext cx="6055337" cy="3884575"/>
            </a:xfrm>
            <a:custGeom>
              <a:avLst/>
              <a:gdLst/>
              <a:ahLst/>
              <a:cxnLst/>
              <a:rect l="l" t="t" r="r" b="b"/>
              <a:pathLst>
                <a:path w="6055337" h="3884575">
                  <a:moveTo>
                    <a:pt x="0" y="0"/>
                  </a:moveTo>
                  <a:lnTo>
                    <a:pt x="6055337" y="0"/>
                  </a:lnTo>
                  <a:lnTo>
                    <a:pt x="6055337" y="3884574"/>
                  </a:lnTo>
                  <a:lnTo>
                    <a:pt x="0" y="3884574"/>
                  </a:lnTo>
                  <a:lnTo>
                    <a:pt x="0" y="0"/>
                  </a:lnTo>
                  <a:close/>
                </a:path>
              </a:pathLst>
            </a:custGeom>
            <a:blipFill>
              <a:blip r:embed="rId2">
                <a:extLst>
                  <a:ext uri="{96DAC541-7B7A-43D3-8B79-37D633B846F1}">
                    <asvg:svgBlip xmlns:asvg="http://schemas.microsoft.com/office/drawing/2016/SVG/main" r:embed="rId3"/>
                  </a:ext>
                </a:extLst>
              </a:blip>
              <a:stretch>
                <a:fillRect t="-24421"/>
              </a:stretch>
            </a:blipFill>
          </p:spPr>
        </p:sp>
        <p:sp>
          <p:nvSpPr>
            <p:cNvPr id="4" name="Freeform 4"/>
            <p:cNvSpPr/>
            <p:nvPr/>
          </p:nvSpPr>
          <p:spPr>
            <a:xfrm>
              <a:off x="0" y="0"/>
              <a:ext cx="6055337" cy="3884575"/>
            </a:xfrm>
            <a:custGeom>
              <a:avLst/>
              <a:gdLst/>
              <a:ahLst/>
              <a:cxnLst/>
              <a:rect l="l" t="t" r="r" b="b"/>
              <a:pathLst>
                <a:path w="6055337" h="3884575">
                  <a:moveTo>
                    <a:pt x="0" y="0"/>
                  </a:moveTo>
                  <a:lnTo>
                    <a:pt x="6055337" y="0"/>
                  </a:lnTo>
                  <a:lnTo>
                    <a:pt x="6055337" y="3884575"/>
                  </a:lnTo>
                  <a:lnTo>
                    <a:pt x="0" y="3884575"/>
                  </a:lnTo>
                  <a:lnTo>
                    <a:pt x="0" y="0"/>
                  </a:lnTo>
                  <a:close/>
                </a:path>
              </a:pathLst>
            </a:custGeom>
            <a:blipFill>
              <a:blip r:embed="rId2">
                <a:extLst>
                  <a:ext uri="{96DAC541-7B7A-43D3-8B79-37D633B846F1}">
                    <asvg:svgBlip xmlns:asvg="http://schemas.microsoft.com/office/drawing/2016/SVG/main" r:embed="rId3"/>
                  </a:ext>
                </a:extLst>
              </a:blip>
              <a:stretch>
                <a:fillRect t="-24421"/>
              </a:stretch>
            </a:blipFill>
          </p:spPr>
        </p:sp>
        <p:sp>
          <p:nvSpPr>
            <p:cNvPr id="5" name="Freeform 5"/>
            <p:cNvSpPr/>
            <p:nvPr/>
          </p:nvSpPr>
          <p:spPr>
            <a:xfrm>
              <a:off x="797760" y="1558881"/>
              <a:ext cx="6055337" cy="3884575"/>
            </a:xfrm>
            <a:custGeom>
              <a:avLst/>
              <a:gdLst/>
              <a:ahLst/>
              <a:cxnLst/>
              <a:rect l="l" t="t" r="r" b="b"/>
              <a:pathLst>
                <a:path w="6055337" h="3884575">
                  <a:moveTo>
                    <a:pt x="0" y="0"/>
                  </a:moveTo>
                  <a:lnTo>
                    <a:pt x="6055337" y="0"/>
                  </a:lnTo>
                  <a:lnTo>
                    <a:pt x="6055337" y="3884574"/>
                  </a:lnTo>
                  <a:lnTo>
                    <a:pt x="0" y="3884574"/>
                  </a:lnTo>
                  <a:lnTo>
                    <a:pt x="0" y="0"/>
                  </a:lnTo>
                  <a:close/>
                </a:path>
              </a:pathLst>
            </a:custGeom>
            <a:blipFill>
              <a:blip r:embed="rId2">
                <a:extLst>
                  <a:ext uri="{96DAC541-7B7A-43D3-8B79-37D633B846F1}">
                    <asvg:svgBlip xmlns:asvg="http://schemas.microsoft.com/office/drawing/2016/SVG/main" r:embed="rId3"/>
                  </a:ext>
                </a:extLst>
              </a:blip>
              <a:stretch>
                <a:fillRect t="-24421"/>
              </a:stretch>
            </a:blipFill>
          </p:spPr>
        </p:sp>
        <p:sp>
          <p:nvSpPr>
            <p:cNvPr id="6" name="Freeform 6"/>
            <p:cNvSpPr/>
            <p:nvPr/>
          </p:nvSpPr>
          <p:spPr>
            <a:xfrm>
              <a:off x="797760" y="0"/>
              <a:ext cx="6055337" cy="3884575"/>
            </a:xfrm>
            <a:custGeom>
              <a:avLst/>
              <a:gdLst/>
              <a:ahLst/>
              <a:cxnLst/>
              <a:rect l="l" t="t" r="r" b="b"/>
              <a:pathLst>
                <a:path w="6055337" h="3884575">
                  <a:moveTo>
                    <a:pt x="0" y="0"/>
                  </a:moveTo>
                  <a:lnTo>
                    <a:pt x="6055337" y="0"/>
                  </a:lnTo>
                  <a:lnTo>
                    <a:pt x="6055337" y="3884575"/>
                  </a:lnTo>
                  <a:lnTo>
                    <a:pt x="0" y="3884575"/>
                  </a:lnTo>
                  <a:lnTo>
                    <a:pt x="0" y="0"/>
                  </a:lnTo>
                  <a:close/>
                </a:path>
              </a:pathLst>
            </a:custGeom>
            <a:blipFill>
              <a:blip r:embed="rId2">
                <a:extLst>
                  <a:ext uri="{96DAC541-7B7A-43D3-8B79-37D633B846F1}">
                    <asvg:svgBlip xmlns:asvg="http://schemas.microsoft.com/office/drawing/2016/SVG/main" r:embed="rId3"/>
                  </a:ext>
                </a:extLst>
              </a:blip>
              <a:stretch>
                <a:fillRect t="-24421"/>
              </a:stretch>
            </a:blipFill>
          </p:spPr>
        </p:sp>
      </p:grpSp>
      <p:grpSp>
        <p:nvGrpSpPr>
          <p:cNvPr id="7" name="Group 7"/>
          <p:cNvGrpSpPr/>
          <p:nvPr/>
        </p:nvGrpSpPr>
        <p:grpSpPr>
          <a:xfrm>
            <a:off x="2794345" y="1216173"/>
            <a:ext cx="9390491" cy="8134490"/>
            <a:chOff x="0" y="0"/>
            <a:chExt cx="12520655" cy="10845987"/>
          </a:xfrm>
        </p:grpSpPr>
        <p:sp>
          <p:nvSpPr>
            <p:cNvPr id="8" name="Freeform 8"/>
            <p:cNvSpPr/>
            <p:nvPr/>
          </p:nvSpPr>
          <p:spPr>
            <a:xfrm>
              <a:off x="0" y="0"/>
              <a:ext cx="12520655" cy="8032157"/>
            </a:xfrm>
            <a:custGeom>
              <a:avLst/>
              <a:gdLst/>
              <a:ahLst/>
              <a:cxnLst/>
              <a:rect l="l" t="t" r="r" b="b"/>
              <a:pathLst>
                <a:path w="12520655" h="8032157">
                  <a:moveTo>
                    <a:pt x="0" y="0"/>
                  </a:moveTo>
                  <a:lnTo>
                    <a:pt x="12520655" y="0"/>
                  </a:lnTo>
                  <a:lnTo>
                    <a:pt x="12520655" y="8032157"/>
                  </a:lnTo>
                  <a:lnTo>
                    <a:pt x="0" y="8032157"/>
                  </a:lnTo>
                  <a:lnTo>
                    <a:pt x="0" y="0"/>
                  </a:lnTo>
                  <a:close/>
                </a:path>
              </a:pathLst>
            </a:custGeom>
            <a:blipFill>
              <a:blip r:embed="rId2">
                <a:extLst>
                  <a:ext uri="{96DAC541-7B7A-43D3-8B79-37D633B846F1}">
                    <asvg:svgBlip xmlns:asvg="http://schemas.microsoft.com/office/drawing/2016/SVG/main" r:embed="rId3"/>
                  </a:ext>
                </a:extLst>
              </a:blip>
              <a:stretch>
                <a:fillRect t="-24421"/>
              </a:stretch>
            </a:blipFill>
          </p:spPr>
        </p:sp>
        <p:sp>
          <p:nvSpPr>
            <p:cNvPr id="9" name="Freeform 9"/>
            <p:cNvSpPr/>
            <p:nvPr/>
          </p:nvSpPr>
          <p:spPr>
            <a:xfrm>
              <a:off x="0" y="2813830"/>
              <a:ext cx="12520655" cy="8032157"/>
            </a:xfrm>
            <a:custGeom>
              <a:avLst/>
              <a:gdLst/>
              <a:ahLst/>
              <a:cxnLst/>
              <a:rect l="l" t="t" r="r" b="b"/>
              <a:pathLst>
                <a:path w="12520655" h="8032157">
                  <a:moveTo>
                    <a:pt x="0" y="0"/>
                  </a:moveTo>
                  <a:lnTo>
                    <a:pt x="12520655" y="0"/>
                  </a:lnTo>
                  <a:lnTo>
                    <a:pt x="12520655" y="8032157"/>
                  </a:lnTo>
                  <a:lnTo>
                    <a:pt x="0" y="8032157"/>
                  </a:lnTo>
                  <a:lnTo>
                    <a:pt x="0" y="0"/>
                  </a:lnTo>
                  <a:close/>
                </a:path>
              </a:pathLst>
            </a:custGeom>
            <a:blipFill>
              <a:blip r:embed="rId2">
                <a:extLst>
                  <a:ext uri="{96DAC541-7B7A-43D3-8B79-37D633B846F1}">
                    <asvg:svgBlip xmlns:asvg="http://schemas.microsoft.com/office/drawing/2016/SVG/main" r:embed="rId3"/>
                  </a:ext>
                </a:extLst>
              </a:blip>
              <a:stretch>
                <a:fillRect t="-24421"/>
              </a:stretch>
            </a:blipFill>
          </p:spPr>
        </p:sp>
      </p:grpSp>
      <p:sp>
        <p:nvSpPr>
          <p:cNvPr id="10" name="Freeform 10"/>
          <p:cNvSpPr/>
          <p:nvPr/>
        </p:nvSpPr>
        <p:spPr>
          <a:xfrm flipH="1">
            <a:off x="-3027889" y="872100"/>
            <a:ext cx="9922668" cy="12383985"/>
          </a:xfrm>
          <a:custGeom>
            <a:avLst/>
            <a:gdLst/>
            <a:ahLst/>
            <a:cxnLst/>
            <a:rect l="l" t="t" r="r" b="b"/>
            <a:pathLst>
              <a:path w="9922668" h="12383985">
                <a:moveTo>
                  <a:pt x="9922667" y="0"/>
                </a:moveTo>
                <a:lnTo>
                  <a:pt x="0" y="0"/>
                </a:lnTo>
                <a:lnTo>
                  <a:pt x="0" y="12383985"/>
                </a:lnTo>
                <a:lnTo>
                  <a:pt x="9922667" y="12383985"/>
                </a:lnTo>
                <a:lnTo>
                  <a:pt x="9922667"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1" name="Group 11"/>
          <p:cNvGrpSpPr>
            <a:grpSpLocks noChangeAspect="1"/>
          </p:cNvGrpSpPr>
          <p:nvPr/>
        </p:nvGrpSpPr>
        <p:grpSpPr>
          <a:xfrm>
            <a:off x="3544235" y="5101397"/>
            <a:ext cx="3248121" cy="3172941"/>
            <a:chOff x="0" y="0"/>
            <a:chExt cx="4828540" cy="4716780"/>
          </a:xfrm>
        </p:grpSpPr>
        <p:sp>
          <p:nvSpPr>
            <p:cNvPr id="12" name="Freeform 1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ECB70"/>
            </a:solidFill>
            <a:ln w="12700">
              <a:solidFill>
                <a:srgbClr val="000000"/>
              </a:solidFill>
            </a:ln>
          </p:spPr>
        </p:sp>
      </p:grpSp>
      <p:sp>
        <p:nvSpPr>
          <p:cNvPr id="13" name="TextBox 13"/>
          <p:cNvSpPr txBox="1"/>
          <p:nvPr/>
        </p:nvSpPr>
        <p:spPr>
          <a:xfrm>
            <a:off x="4233872" y="6192674"/>
            <a:ext cx="1868849" cy="1895237"/>
          </a:xfrm>
          <a:prstGeom prst="rect">
            <a:avLst/>
          </a:prstGeom>
        </p:spPr>
        <p:txBody>
          <a:bodyPr lIns="0" tIns="0" rIns="0" bIns="0" rtlCol="0" anchor="t">
            <a:spAutoFit/>
          </a:bodyPr>
          <a:lstStyle/>
          <a:p>
            <a:pPr algn="ctr">
              <a:lnSpc>
                <a:spcPts val="14526"/>
              </a:lnSpc>
            </a:pPr>
            <a:r>
              <a:rPr lang="en-US" sz="13450">
                <a:solidFill>
                  <a:srgbClr val="232253"/>
                </a:solidFill>
                <a:latin typeface="Barriecito Bold"/>
              </a:rPr>
              <a:t>24</a:t>
            </a:r>
          </a:p>
        </p:txBody>
      </p:sp>
      <p:sp>
        <p:nvSpPr>
          <p:cNvPr id="14" name="Freeform 14"/>
          <p:cNvSpPr/>
          <p:nvPr/>
        </p:nvSpPr>
        <p:spPr>
          <a:xfrm>
            <a:off x="5478258" y="810864"/>
            <a:ext cx="5139662" cy="810618"/>
          </a:xfrm>
          <a:custGeom>
            <a:avLst/>
            <a:gdLst/>
            <a:ahLst/>
            <a:cxnLst/>
            <a:rect l="l" t="t" r="r" b="b"/>
            <a:pathLst>
              <a:path w="5139662" h="810618">
                <a:moveTo>
                  <a:pt x="0" y="0"/>
                </a:moveTo>
                <a:lnTo>
                  <a:pt x="5139662" y="0"/>
                </a:lnTo>
                <a:lnTo>
                  <a:pt x="5139662" y="810618"/>
                </a:lnTo>
                <a:lnTo>
                  <a:pt x="0" y="8106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a:off x="4498886" y="3117937"/>
            <a:ext cx="6454167" cy="133089"/>
          </a:xfrm>
          <a:custGeom>
            <a:avLst/>
            <a:gdLst/>
            <a:ahLst/>
            <a:cxnLst/>
            <a:rect l="l" t="t" r="r" b="b"/>
            <a:pathLst>
              <a:path w="6454167" h="133089">
                <a:moveTo>
                  <a:pt x="0" y="0"/>
                </a:moveTo>
                <a:lnTo>
                  <a:pt x="6454167" y="0"/>
                </a:lnTo>
                <a:lnTo>
                  <a:pt x="6454167" y="133089"/>
                </a:lnTo>
                <a:lnTo>
                  <a:pt x="0" y="133089"/>
                </a:lnTo>
                <a:lnTo>
                  <a:pt x="0" y="0"/>
                </a:lnTo>
                <a:close/>
              </a:path>
            </a:pathLst>
          </a:custGeom>
          <a:blipFill>
            <a:blip r:embed="rId8">
              <a:extLst>
                <a:ext uri="{96DAC541-7B7A-43D3-8B79-37D633B846F1}">
                  <asvg:svgBlip xmlns:asvg="http://schemas.microsoft.com/office/drawing/2016/SVG/main" r:embed="rId9"/>
                </a:ext>
              </a:extLst>
            </a:blip>
            <a:stretch>
              <a:fillRect t="-159779" b="-154632"/>
            </a:stretch>
          </a:blipFill>
        </p:spPr>
      </p:sp>
      <p:sp>
        <p:nvSpPr>
          <p:cNvPr id="16" name="TextBox 16"/>
          <p:cNvSpPr txBox="1"/>
          <p:nvPr/>
        </p:nvSpPr>
        <p:spPr>
          <a:xfrm>
            <a:off x="7041654" y="3849173"/>
            <a:ext cx="4616950" cy="3476533"/>
          </a:xfrm>
          <a:prstGeom prst="rect">
            <a:avLst/>
          </a:prstGeom>
        </p:spPr>
        <p:txBody>
          <a:bodyPr lIns="0" tIns="0" rIns="0" bIns="0" rtlCol="0" anchor="t">
            <a:spAutoFit/>
          </a:bodyPr>
          <a:lstStyle/>
          <a:p>
            <a:pPr marL="612773" lvl="1" indent="-306386">
              <a:lnSpc>
                <a:spcPts val="3973"/>
              </a:lnSpc>
              <a:buFont typeface="Arial"/>
              <a:buChar char="•"/>
            </a:pPr>
            <a:r>
              <a:rPr lang="en-US" sz="2838">
                <a:solidFill>
                  <a:srgbClr val="242254"/>
                </a:solidFill>
                <a:latin typeface="Quicksand Bold"/>
              </a:rPr>
              <a:t>Ôn tập môn Khoa học</a:t>
            </a:r>
          </a:p>
          <a:p>
            <a:pPr marL="612773" lvl="1" indent="-306386">
              <a:lnSpc>
                <a:spcPts val="3973"/>
              </a:lnSpc>
              <a:buFont typeface="Arial"/>
              <a:buChar char="•"/>
            </a:pPr>
            <a:r>
              <a:rPr lang="en-US" sz="2838">
                <a:solidFill>
                  <a:srgbClr val="242254"/>
                </a:solidFill>
                <a:latin typeface="Quicksand Bold"/>
              </a:rPr>
              <a:t>Nộp bài về nhà môn Toán</a:t>
            </a:r>
          </a:p>
          <a:p>
            <a:pPr marL="612773" lvl="1" indent="-306386">
              <a:lnSpc>
                <a:spcPts val="3973"/>
              </a:lnSpc>
              <a:buFont typeface="Arial"/>
              <a:buChar char="•"/>
            </a:pPr>
            <a:r>
              <a:rPr lang="en-US" sz="2838">
                <a:solidFill>
                  <a:srgbClr val="242254"/>
                </a:solidFill>
                <a:latin typeface="Quicksand Bold"/>
              </a:rPr>
              <a:t>Giờ tự đọc</a:t>
            </a:r>
          </a:p>
          <a:p>
            <a:pPr marL="612773" lvl="1" indent="-306386">
              <a:lnSpc>
                <a:spcPts val="3973"/>
              </a:lnSpc>
              <a:buFont typeface="Arial"/>
              <a:buChar char="•"/>
            </a:pPr>
            <a:r>
              <a:rPr lang="en-US" sz="2838">
                <a:solidFill>
                  <a:srgbClr val="242254"/>
                </a:solidFill>
                <a:latin typeface="Quicksand Bold"/>
              </a:rPr>
              <a:t>Lớp thể dục: Yoga</a:t>
            </a:r>
          </a:p>
          <a:p>
            <a:pPr marL="612773" lvl="1" indent="-306386">
              <a:lnSpc>
                <a:spcPts val="3973"/>
              </a:lnSpc>
              <a:buFont typeface="Arial"/>
              <a:buChar char="•"/>
            </a:pPr>
            <a:r>
              <a:rPr lang="en-US" sz="2838">
                <a:solidFill>
                  <a:srgbClr val="242254"/>
                </a:solidFill>
                <a:latin typeface="Quicksand Bold"/>
              </a:rPr>
              <a:t>Nghệ thuật &amp; Thủ công</a:t>
            </a:r>
          </a:p>
        </p:txBody>
      </p:sp>
      <p:grpSp>
        <p:nvGrpSpPr>
          <p:cNvPr id="17" name="Group 17"/>
          <p:cNvGrpSpPr/>
          <p:nvPr/>
        </p:nvGrpSpPr>
        <p:grpSpPr>
          <a:xfrm>
            <a:off x="10343118" y="8090401"/>
            <a:ext cx="1500055" cy="1572513"/>
            <a:chOff x="0" y="0"/>
            <a:chExt cx="2000074" cy="2096685"/>
          </a:xfrm>
        </p:grpSpPr>
        <p:sp>
          <p:nvSpPr>
            <p:cNvPr id="18" name="Freeform 18"/>
            <p:cNvSpPr/>
            <p:nvPr/>
          </p:nvSpPr>
          <p:spPr>
            <a:xfrm>
              <a:off x="722795" y="0"/>
              <a:ext cx="1277278" cy="1254055"/>
            </a:xfrm>
            <a:custGeom>
              <a:avLst/>
              <a:gdLst/>
              <a:ahLst/>
              <a:cxnLst/>
              <a:rect l="l" t="t" r="r" b="b"/>
              <a:pathLst>
                <a:path w="1277278" h="1254055">
                  <a:moveTo>
                    <a:pt x="0" y="0"/>
                  </a:moveTo>
                  <a:lnTo>
                    <a:pt x="1277279" y="0"/>
                  </a:lnTo>
                  <a:lnTo>
                    <a:pt x="1277279" y="1254055"/>
                  </a:lnTo>
                  <a:lnTo>
                    <a:pt x="0" y="125405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Freeform 19"/>
            <p:cNvSpPr/>
            <p:nvPr/>
          </p:nvSpPr>
          <p:spPr>
            <a:xfrm>
              <a:off x="420299" y="1439085"/>
              <a:ext cx="604992" cy="657600"/>
            </a:xfrm>
            <a:custGeom>
              <a:avLst/>
              <a:gdLst/>
              <a:ahLst/>
              <a:cxnLst/>
              <a:rect l="l" t="t" r="r" b="b"/>
              <a:pathLst>
                <a:path w="604992" h="657600">
                  <a:moveTo>
                    <a:pt x="0" y="0"/>
                  </a:moveTo>
                  <a:lnTo>
                    <a:pt x="604992" y="0"/>
                  </a:lnTo>
                  <a:lnTo>
                    <a:pt x="604992" y="657600"/>
                  </a:lnTo>
                  <a:lnTo>
                    <a:pt x="0" y="6576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0" name="Freeform 20"/>
            <p:cNvSpPr/>
            <p:nvPr/>
          </p:nvSpPr>
          <p:spPr>
            <a:xfrm>
              <a:off x="0" y="627028"/>
              <a:ext cx="420299" cy="388968"/>
            </a:xfrm>
            <a:custGeom>
              <a:avLst/>
              <a:gdLst/>
              <a:ahLst/>
              <a:cxnLst/>
              <a:rect l="l" t="t" r="r" b="b"/>
              <a:pathLst>
                <a:path w="420299" h="388968">
                  <a:moveTo>
                    <a:pt x="0" y="0"/>
                  </a:moveTo>
                  <a:lnTo>
                    <a:pt x="420299" y="0"/>
                  </a:lnTo>
                  <a:lnTo>
                    <a:pt x="420299" y="388968"/>
                  </a:lnTo>
                  <a:lnTo>
                    <a:pt x="0" y="38896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sp>
        <p:nvSpPr>
          <p:cNvPr id="21" name="Freeform 21"/>
          <p:cNvSpPr/>
          <p:nvPr/>
        </p:nvSpPr>
        <p:spPr>
          <a:xfrm>
            <a:off x="6021674" y="7787313"/>
            <a:ext cx="873104" cy="974051"/>
          </a:xfrm>
          <a:custGeom>
            <a:avLst/>
            <a:gdLst/>
            <a:ahLst/>
            <a:cxnLst/>
            <a:rect l="l" t="t" r="r" b="b"/>
            <a:pathLst>
              <a:path w="873104" h="974051">
                <a:moveTo>
                  <a:pt x="0" y="0"/>
                </a:moveTo>
                <a:lnTo>
                  <a:pt x="873104" y="0"/>
                </a:lnTo>
                <a:lnTo>
                  <a:pt x="873104" y="974051"/>
                </a:lnTo>
                <a:lnTo>
                  <a:pt x="0" y="97405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2" name="Freeform 22"/>
          <p:cNvSpPr/>
          <p:nvPr/>
        </p:nvSpPr>
        <p:spPr>
          <a:xfrm>
            <a:off x="17183729" y="8461834"/>
            <a:ext cx="796714" cy="888829"/>
          </a:xfrm>
          <a:custGeom>
            <a:avLst/>
            <a:gdLst/>
            <a:ahLst/>
            <a:cxnLst/>
            <a:rect l="l" t="t" r="r" b="b"/>
            <a:pathLst>
              <a:path w="796714" h="888829">
                <a:moveTo>
                  <a:pt x="0" y="0"/>
                </a:moveTo>
                <a:lnTo>
                  <a:pt x="796714" y="0"/>
                </a:lnTo>
                <a:lnTo>
                  <a:pt x="796714" y="888829"/>
                </a:lnTo>
                <a:lnTo>
                  <a:pt x="0" y="88882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3" name="Freeform 23"/>
          <p:cNvSpPr/>
          <p:nvPr/>
        </p:nvSpPr>
        <p:spPr>
          <a:xfrm>
            <a:off x="3317539" y="1949990"/>
            <a:ext cx="761638" cy="849698"/>
          </a:xfrm>
          <a:custGeom>
            <a:avLst/>
            <a:gdLst/>
            <a:ahLst/>
            <a:cxnLst/>
            <a:rect l="l" t="t" r="r" b="b"/>
            <a:pathLst>
              <a:path w="761638" h="849698">
                <a:moveTo>
                  <a:pt x="0" y="0"/>
                </a:moveTo>
                <a:lnTo>
                  <a:pt x="761638" y="0"/>
                </a:lnTo>
                <a:lnTo>
                  <a:pt x="761638" y="849698"/>
                </a:lnTo>
                <a:lnTo>
                  <a:pt x="0" y="84969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4" name="TextBox 24"/>
          <p:cNvSpPr txBox="1"/>
          <p:nvPr/>
        </p:nvSpPr>
        <p:spPr>
          <a:xfrm>
            <a:off x="12839241" y="6814174"/>
            <a:ext cx="4500259" cy="1718871"/>
          </a:xfrm>
          <a:prstGeom prst="rect">
            <a:avLst/>
          </a:prstGeom>
        </p:spPr>
        <p:txBody>
          <a:bodyPr lIns="0" tIns="0" rIns="0" bIns="0" rtlCol="0" anchor="t">
            <a:spAutoFit/>
          </a:bodyPr>
          <a:lstStyle/>
          <a:p>
            <a:pPr marL="375520" lvl="1" indent="-187760">
              <a:lnSpc>
                <a:spcPts val="2782"/>
              </a:lnSpc>
              <a:buFont typeface="Arial"/>
              <a:buChar char="•"/>
            </a:pPr>
            <a:r>
              <a:rPr lang="en-US" sz="1739">
                <a:solidFill>
                  <a:srgbClr val="232253"/>
                </a:solidFill>
                <a:latin typeface="Quicksand Bold"/>
              </a:rPr>
              <a:t>Họp phụ huynh vào thứ Năm tuần sau!</a:t>
            </a:r>
          </a:p>
          <a:p>
            <a:pPr marL="375520" lvl="1" indent="-187760">
              <a:lnSpc>
                <a:spcPts val="2782"/>
              </a:lnSpc>
              <a:buFont typeface="Arial"/>
              <a:buChar char="•"/>
            </a:pPr>
            <a:r>
              <a:rPr lang="en-US" sz="1739">
                <a:solidFill>
                  <a:srgbClr val="232253"/>
                </a:solidFill>
                <a:latin typeface="Quicksand Bold"/>
              </a:rPr>
              <a:t>Đăng ký tham gia Hội chợ Nghệ thuật sẽ diễn ra vào Thứ Sáu</a:t>
            </a:r>
          </a:p>
          <a:p>
            <a:pPr marL="375520" lvl="1" indent="-187760">
              <a:lnSpc>
                <a:spcPts val="2782"/>
              </a:lnSpc>
              <a:buFont typeface="Arial"/>
              <a:buChar char="•"/>
            </a:pPr>
            <a:r>
              <a:rPr lang="en-US" sz="1739">
                <a:solidFill>
                  <a:srgbClr val="232253"/>
                </a:solidFill>
                <a:latin typeface="Quicksand Bold"/>
              </a:rPr>
              <a:t>Đăng ký ngay bây giờ để cho chú chuột lang Ki ăn</a:t>
            </a:r>
          </a:p>
        </p:txBody>
      </p:sp>
      <p:grpSp>
        <p:nvGrpSpPr>
          <p:cNvPr id="25" name="Group 25"/>
          <p:cNvGrpSpPr/>
          <p:nvPr/>
        </p:nvGrpSpPr>
        <p:grpSpPr>
          <a:xfrm>
            <a:off x="12941592" y="5719003"/>
            <a:ext cx="3858410" cy="958607"/>
            <a:chOff x="0" y="0"/>
            <a:chExt cx="5144547" cy="1278143"/>
          </a:xfrm>
        </p:grpSpPr>
        <p:sp>
          <p:nvSpPr>
            <p:cNvPr id="26" name="TextBox 26"/>
            <p:cNvSpPr txBox="1"/>
            <p:nvPr/>
          </p:nvSpPr>
          <p:spPr>
            <a:xfrm>
              <a:off x="0" y="59928"/>
              <a:ext cx="5144547" cy="1215437"/>
            </a:xfrm>
            <a:prstGeom prst="rect">
              <a:avLst/>
            </a:prstGeom>
          </p:spPr>
          <p:txBody>
            <a:bodyPr lIns="0" tIns="0" rIns="0" bIns="0" rtlCol="0" anchor="t">
              <a:spAutoFit/>
            </a:bodyPr>
            <a:lstStyle/>
            <a:p>
              <a:pPr algn="ctr">
                <a:lnSpc>
                  <a:spcPts val="6803"/>
                </a:lnSpc>
              </a:pPr>
              <a:r>
                <a:rPr lang="en-US" sz="6299">
                  <a:solidFill>
                    <a:srgbClr val="E16F1F"/>
                  </a:solidFill>
                  <a:latin typeface="Barriecito Bold"/>
                </a:rPr>
                <a:t>Nhắc nhở:</a:t>
              </a:r>
            </a:p>
          </p:txBody>
        </p:sp>
        <p:sp>
          <p:nvSpPr>
            <p:cNvPr id="27" name="Freeform 27"/>
            <p:cNvSpPr/>
            <p:nvPr/>
          </p:nvSpPr>
          <p:spPr>
            <a:xfrm>
              <a:off x="457631" y="1130081"/>
              <a:ext cx="4163665" cy="65053"/>
            </a:xfrm>
            <a:custGeom>
              <a:avLst/>
              <a:gdLst/>
              <a:ahLst/>
              <a:cxnLst/>
              <a:rect l="l" t="t" r="r" b="b"/>
              <a:pathLst>
                <a:path w="4163665" h="65053">
                  <a:moveTo>
                    <a:pt x="0" y="0"/>
                  </a:moveTo>
                  <a:lnTo>
                    <a:pt x="4163665" y="0"/>
                  </a:lnTo>
                  <a:lnTo>
                    <a:pt x="4163665" y="65053"/>
                  </a:lnTo>
                  <a:lnTo>
                    <a:pt x="0" y="65053"/>
                  </a:lnTo>
                  <a:lnTo>
                    <a:pt x="0" y="0"/>
                  </a:lnTo>
                  <a:close/>
                </a:path>
              </a:pathLst>
            </a:custGeom>
            <a:blipFill>
              <a:blip r:embed="rId22">
                <a:extLst>
                  <a:ext uri="{96DAC541-7B7A-43D3-8B79-37D633B846F1}">
                    <asvg:svgBlip xmlns:asvg="http://schemas.microsoft.com/office/drawing/2016/SVG/main" r:embed="rId23"/>
                  </a:ext>
                </a:extLst>
              </a:blip>
              <a:stretch>
                <a:fillRect b="-353851"/>
              </a:stretch>
            </a:blipFill>
          </p:spPr>
        </p:sp>
      </p:grpSp>
      <p:sp>
        <p:nvSpPr>
          <p:cNvPr id="28" name="TextBox 28"/>
          <p:cNvSpPr txBox="1"/>
          <p:nvPr/>
        </p:nvSpPr>
        <p:spPr>
          <a:xfrm>
            <a:off x="3949633" y="5444333"/>
            <a:ext cx="2415011" cy="534146"/>
          </a:xfrm>
          <a:prstGeom prst="rect">
            <a:avLst/>
          </a:prstGeom>
        </p:spPr>
        <p:txBody>
          <a:bodyPr lIns="0" tIns="0" rIns="0" bIns="0" rtlCol="0" anchor="t">
            <a:spAutoFit/>
          </a:bodyPr>
          <a:lstStyle/>
          <a:p>
            <a:pPr algn="ctr">
              <a:lnSpc>
                <a:spcPts val="4009"/>
              </a:lnSpc>
            </a:pPr>
            <a:r>
              <a:rPr lang="en-US" sz="3712">
                <a:solidFill>
                  <a:srgbClr val="E16F1F"/>
                </a:solidFill>
                <a:latin typeface="Barriecito Bold"/>
              </a:rPr>
              <a:t>THÁNG MƯỜI</a:t>
            </a:r>
          </a:p>
        </p:txBody>
      </p:sp>
      <p:sp>
        <p:nvSpPr>
          <p:cNvPr id="29" name="Freeform 29"/>
          <p:cNvSpPr/>
          <p:nvPr/>
        </p:nvSpPr>
        <p:spPr>
          <a:xfrm>
            <a:off x="4268097" y="6073876"/>
            <a:ext cx="1954555" cy="30538"/>
          </a:xfrm>
          <a:custGeom>
            <a:avLst/>
            <a:gdLst/>
            <a:ahLst/>
            <a:cxnLst/>
            <a:rect l="l" t="t" r="r" b="b"/>
            <a:pathLst>
              <a:path w="1954555" h="30538">
                <a:moveTo>
                  <a:pt x="0" y="0"/>
                </a:moveTo>
                <a:lnTo>
                  <a:pt x="1954555" y="0"/>
                </a:lnTo>
                <a:lnTo>
                  <a:pt x="1954555" y="30537"/>
                </a:lnTo>
                <a:lnTo>
                  <a:pt x="0" y="30537"/>
                </a:lnTo>
                <a:lnTo>
                  <a:pt x="0" y="0"/>
                </a:lnTo>
                <a:close/>
              </a:path>
            </a:pathLst>
          </a:custGeom>
          <a:blipFill>
            <a:blip r:embed="rId22">
              <a:extLst>
                <a:ext uri="{96DAC541-7B7A-43D3-8B79-37D633B846F1}">
                  <asvg:svgBlip xmlns:asvg="http://schemas.microsoft.com/office/drawing/2016/SVG/main" r:embed="rId23"/>
                </a:ext>
              </a:extLst>
            </a:blip>
            <a:stretch>
              <a:fillRect b="-353851"/>
            </a:stretch>
          </a:blipFill>
        </p:spPr>
      </p:sp>
      <p:sp>
        <p:nvSpPr>
          <p:cNvPr id="30" name="TextBox 30"/>
          <p:cNvSpPr txBox="1"/>
          <p:nvPr/>
        </p:nvSpPr>
        <p:spPr>
          <a:xfrm>
            <a:off x="4297652" y="2100449"/>
            <a:ext cx="7012077" cy="891232"/>
          </a:xfrm>
          <a:prstGeom prst="rect">
            <a:avLst/>
          </a:prstGeom>
        </p:spPr>
        <p:txBody>
          <a:bodyPr lIns="0" tIns="0" rIns="0" bIns="0" rtlCol="0" anchor="t">
            <a:spAutoFit/>
          </a:bodyPr>
          <a:lstStyle/>
          <a:p>
            <a:pPr algn="ctr">
              <a:lnSpc>
                <a:spcPts val="6816"/>
              </a:lnSpc>
            </a:pPr>
            <a:r>
              <a:rPr lang="en-US" sz="6311">
                <a:solidFill>
                  <a:srgbClr val="E16F1F"/>
                </a:solidFill>
                <a:latin typeface="Barriecito Bold"/>
              </a:rPr>
              <a:t>Hoạt động hôm nay:</a:t>
            </a:r>
          </a:p>
        </p:txBody>
      </p:sp>
      <p:sp>
        <p:nvSpPr>
          <p:cNvPr id="31" name="Freeform 31"/>
          <p:cNvSpPr/>
          <p:nvPr/>
        </p:nvSpPr>
        <p:spPr>
          <a:xfrm>
            <a:off x="4991399" y="8537901"/>
            <a:ext cx="660346" cy="736694"/>
          </a:xfrm>
          <a:custGeom>
            <a:avLst/>
            <a:gdLst/>
            <a:ahLst/>
            <a:cxnLst/>
            <a:rect l="l" t="t" r="r" b="b"/>
            <a:pathLst>
              <a:path w="660346" h="736694">
                <a:moveTo>
                  <a:pt x="0" y="0"/>
                </a:moveTo>
                <a:lnTo>
                  <a:pt x="660346" y="0"/>
                </a:lnTo>
                <a:lnTo>
                  <a:pt x="660346" y="736695"/>
                </a:lnTo>
                <a:lnTo>
                  <a:pt x="0" y="73669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grpSp>
        <p:nvGrpSpPr>
          <p:cNvPr id="32" name="Group 32"/>
          <p:cNvGrpSpPr/>
          <p:nvPr/>
        </p:nvGrpSpPr>
        <p:grpSpPr>
          <a:xfrm>
            <a:off x="12501114" y="1216173"/>
            <a:ext cx="5139823" cy="4082592"/>
            <a:chOff x="0" y="0"/>
            <a:chExt cx="6853097" cy="5443455"/>
          </a:xfrm>
        </p:grpSpPr>
        <p:sp>
          <p:nvSpPr>
            <p:cNvPr id="33" name="Freeform 33"/>
            <p:cNvSpPr/>
            <p:nvPr/>
          </p:nvSpPr>
          <p:spPr>
            <a:xfrm>
              <a:off x="0" y="1558881"/>
              <a:ext cx="6055337" cy="3884575"/>
            </a:xfrm>
            <a:custGeom>
              <a:avLst/>
              <a:gdLst/>
              <a:ahLst/>
              <a:cxnLst/>
              <a:rect l="l" t="t" r="r" b="b"/>
              <a:pathLst>
                <a:path w="6055337" h="3884575">
                  <a:moveTo>
                    <a:pt x="0" y="0"/>
                  </a:moveTo>
                  <a:lnTo>
                    <a:pt x="6055337" y="0"/>
                  </a:lnTo>
                  <a:lnTo>
                    <a:pt x="6055337" y="3884574"/>
                  </a:lnTo>
                  <a:lnTo>
                    <a:pt x="0" y="3884574"/>
                  </a:lnTo>
                  <a:lnTo>
                    <a:pt x="0" y="0"/>
                  </a:lnTo>
                  <a:close/>
                </a:path>
              </a:pathLst>
            </a:custGeom>
            <a:blipFill>
              <a:blip r:embed="rId2">
                <a:extLst>
                  <a:ext uri="{96DAC541-7B7A-43D3-8B79-37D633B846F1}">
                    <asvg:svgBlip xmlns:asvg="http://schemas.microsoft.com/office/drawing/2016/SVG/main" r:embed="rId3"/>
                  </a:ext>
                </a:extLst>
              </a:blip>
              <a:stretch>
                <a:fillRect t="-24421"/>
              </a:stretch>
            </a:blipFill>
          </p:spPr>
        </p:sp>
        <p:sp>
          <p:nvSpPr>
            <p:cNvPr id="34" name="Freeform 34"/>
            <p:cNvSpPr/>
            <p:nvPr/>
          </p:nvSpPr>
          <p:spPr>
            <a:xfrm>
              <a:off x="0" y="0"/>
              <a:ext cx="6055337" cy="3884575"/>
            </a:xfrm>
            <a:custGeom>
              <a:avLst/>
              <a:gdLst/>
              <a:ahLst/>
              <a:cxnLst/>
              <a:rect l="l" t="t" r="r" b="b"/>
              <a:pathLst>
                <a:path w="6055337" h="3884575">
                  <a:moveTo>
                    <a:pt x="0" y="0"/>
                  </a:moveTo>
                  <a:lnTo>
                    <a:pt x="6055337" y="0"/>
                  </a:lnTo>
                  <a:lnTo>
                    <a:pt x="6055337" y="3884575"/>
                  </a:lnTo>
                  <a:lnTo>
                    <a:pt x="0" y="3884575"/>
                  </a:lnTo>
                  <a:lnTo>
                    <a:pt x="0" y="0"/>
                  </a:lnTo>
                  <a:close/>
                </a:path>
              </a:pathLst>
            </a:custGeom>
            <a:blipFill>
              <a:blip r:embed="rId2">
                <a:extLst>
                  <a:ext uri="{96DAC541-7B7A-43D3-8B79-37D633B846F1}">
                    <asvg:svgBlip xmlns:asvg="http://schemas.microsoft.com/office/drawing/2016/SVG/main" r:embed="rId3"/>
                  </a:ext>
                </a:extLst>
              </a:blip>
              <a:stretch>
                <a:fillRect t="-24421"/>
              </a:stretch>
            </a:blipFill>
          </p:spPr>
        </p:sp>
        <p:sp>
          <p:nvSpPr>
            <p:cNvPr id="35" name="Freeform 35"/>
            <p:cNvSpPr/>
            <p:nvPr/>
          </p:nvSpPr>
          <p:spPr>
            <a:xfrm>
              <a:off x="797760" y="1558881"/>
              <a:ext cx="6055337" cy="3884575"/>
            </a:xfrm>
            <a:custGeom>
              <a:avLst/>
              <a:gdLst/>
              <a:ahLst/>
              <a:cxnLst/>
              <a:rect l="l" t="t" r="r" b="b"/>
              <a:pathLst>
                <a:path w="6055337" h="3884575">
                  <a:moveTo>
                    <a:pt x="0" y="0"/>
                  </a:moveTo>
                  <a:lnTo>
                    <a:pt x="6055337" y="0"/>
                  </a:lnTo>
                  <a:lnTo>
                    <a:pt x="6055337" y="3884574"/>
                  </a:lnTo>
                  <a:lnTo>
                    <a:pt x="0" y="3884574"/>
                  </a:lnTo>
                  <a:lnTo>
                    <a:pt x="0" y="0"/>
                  </a:lnTo>
                  <a:close/>
                </a:path>
              </a:pathLst>
            </a:custGeom>
            <a:blipFill>
              <a:blip r:embed="rId2">
                <a:extLst>
                  <a:ext uri="{96DAC541-7B7A-43D3-8B79-37D633B846F1}">
                    <asvg:svgBlip xmlns:asvg="http://schemas.microsoft.com/office/drawing/2016/SVG/main" r:embed="rId3"/>
                  </a:ext>
                </a:extLst>
              </a:blip>
              <a:stretch>
                <a:fillRect t="-24421"/>
              </a:stretch>
            </a:blipFill>
          </p:spPr>
        </p:sp>
        <p:sp>
          <p:nvSpPr>
            <p:cNvPr id="36" name="Freeform 36"/>
            <p:cNvSpPr/>
            <p:nvPr/>
          </p:nvSpPr>
          <p:spPr>
            <a:xfrm>
              <a:off x="797760" y="0"/>
              <a:ext cx="6055337" cy="3884575"/>
            </a:xfrm>
            <a:custGeom>
              <a:avLst/>
              <a:gdLst/>
              <a:ahLst/>
              <a:cxnLst/>
              <a:rect l="l" t="t" r="r" b="b"/>
              <a:pathLst>
                <a:path w="6055337" h="3884575">
                  <a:moveTo>
                    <a:pt x="0" y="0"/>
                  </a:moveTo>
                  <a:lnTo>
                    <a:pt x="6055337" y="0"/>
                  </a:lnTo>
                  <a:lnTo>
                    <a:pt x="6055337" y="3884575"/>
                  </a:lnTo>
                  <a:lnTo>
                    <a:pt x="0" y="3884575"/>
                  </a:lnTo>
                  <a:lnTo>
                    <a:pt x="0" y="0"/>
                  </a:lnTo>
                  <a:close/>
                </a:path>
              </a:pathLst>
            </a:custGeom>
            <a:blipFill>
              <a:blip r:embed="rId2">
                <a:extLst>
                  <a:ext uri="{96DAC541-7B7A-43D3-8B79-37D633B846F1}">
                    <asvg:svgBlip xmlns:asvg="http://schemas.microsoft.com/office/drawing/2016/SVG/main" r:embed="rId3"/>
                  </a:ext>
                </a:extLst>
              </a:blip>
              <a:stretch>
                <a:fillRect t="-24421"/>
              </a:stretch>
            </a:blipFill>
          </p:spPr>
        </p:sp>
      </p:grpSp>
      <p:sp>
        <p:nvSpPr>
          <p:cNvPr id="37" name="Freeform 37"/>
          <p:cNvSpPr/>
          <p:nvPr/>
        </p:nvSpPr>
        <p:spPr>
          <a:xfrm rot="3165040">
            <a:off x="16688058" y="5051947"/>
            <a:ext cx="1142484" cy="1334111"/>
          </a:xfrm>
          <a:custGeom>
            <a:avLst/>
            <a:gdLst/>
            <a:ahLst/>
            <a:cxnLst/>
            <a:rect l="l" t="t" r="r" b="b"/>
            <a:pathLst>
              <a:path w="1142484" h="1334111">
                <a:moveTo>
                  <a:pt x="0" y="0"/>
                </a:moveTo>
                <a:lnTo>
                  <a:pt x="1142484" y="0"/>
                </a:lnTo>
                <a:lnTo>
                  <a:pt x="1142484" y="1334111"/>
                </a:lnTo>
                <a:lnTo>
                  <a:pt x="0" y="133411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grpSp>
        <p:nvGrpSpPr>
          <p:cNvPr id="38" name="Group 38"/>
          <p:cNvGrpSpPr/>
          <p:nvPr/>
        </p:nvGrpSpPr>
        <p:grpSpPr>
          <a:xfrm>
            <a:off x="13217906" y="1654944"/>
            <a:ext cx="3858410" cy="958607"/>
            <a:chOff x="0" y="0"/>
            <a:chExt cx="5144547" cy="1278143"/>
          </a:xfrm>
        </p:grpSpPr>
        <p:sp>
          <p:nvSpPr>
            <p:cNvPr id="39" name="TextBox 39"/>
            <p:cNvSpPr txBox="1"/>
            <p:nvPr/>
          </p:nvSpPr>
          <p:spPr>
            <a:xfrm>
              <a:off x="0" y="-240185"/>
              <a:ext cx="5144547" cy="1806138"/>
            </a:xfrm>
            <a:prstGeom prst="rect">
              <a:avLst/>
            </a:prstGeom>
          </p:spPr>
          <p:txBody>
            <a:bodyPr lIns="0" tIns="0" rIns="0" bIns="0" rtlCol="0" anchor="t">
              <a:spAutoFit/>
            </a:bodyPr>
            <a:lstStyle/>
            <a:p>
              <a:pPr algn="ctr">
                <a:lnSpc>
                  <a:spcPts val="5209"/>
                </a:lnSpc>
              </a:pPr>
              <a:r>
                <a:rPr lang="en-US" sz="4823">
                  <a:solidFill>
                    <a:srgbClr val="E16F1F"/>
                  </a:solidFill>
                  <a:latin typeface="Barriecito Bold"/>
                </a:rPr>
                <a:t>Bài tập về nhà:</a:t>
              </a:r>
            </a:p>
            <a:p>
              <a:pPr algn="ctr">
                <a:lnSpc>
                  <a:spcPts val="5209"/>
                </a:lnSpc>
              </a:pPr>
              <a:endParaRPr lang="en-US" sz="4823">
                <a:solidFill>
                  <a:srgbClr val="E16F1F"/>
                </a:solidFill>
                <a:latin typeface="Barriecito Bold"/>
              </a:endParaRPr>
            </a:p>
          </p:txBody>
        </p:sp>
        <p:sp>
          <p:nvSpPr>
            <p:cNvPr id="40" name="Freeform 40"/>
            <p:cNvSpPr/>
            <p:nvPr/>
          </p:nvSpPr>
          <p:spPr>
            <a:xfrm>
              <a:off x="457631" y="1130081"/>
              <a:ext cx="4163665" cy="65053"/>
            </a:xfrm>
            <a:custGeom>
              <a:avLst/>
              <a:gdLst/>
              <a:ahLst/>
              <a:cxnLst/>
              <a:rect l="l" t="t" r="r" b="b"/>
              <a:pathLst>
                <a:path w="4163665" h="65053">
                  <a:moveTo>
                    <a:pt x="0" y="0"/>
                  </a:moveTo>
                  <a:lnTo>
                    <a:pt x="4163665" y="0"/>
                  </a:lnTo>
                  <a:lnTo>
                    <a:pt x="4163665" y="65053"/>
                  </a:lnTo>
                  <a:lnTo>
                    <a:pt x="0" y="65053"/>
                  </a:lnTo>
                  <a:lnTo>
                    <a:pt x="0" y="0"/>
                  </a:lnTo>
                  <a:close/>
                </a:path>
              </a:pathLst>
            </a:custGeom>
            <a:blipFill>
              <a:blip r:embed="rId22">
                <a:extLst>
                  <a:ext uri="{96DAC541-7B7A-43D3-8B79-37D633B846F1}">
                    <asvg:svgBlip xmlns:asvg="http://schemas.microsoft.com/office/drawing/2016/SVG/main" r:embed="rId23"/>
                  </a:ext>
                </a:extLst>
              </a:blip>
              <a:stretch>
                <a:fillRect b="-353851"/>
              </a:stretch>
            </a:blipFill>
          </p:spPr>
        </p:sp>
      </p:grpSp>
      <p:sp>
        <p:nvSpPr>
          <p:cNvPr id="41" name="Freeform 41"/>
          <p:cNvSpPr/>
          <p:nvPr/>
        </p:nvSpPr>
        <p:spPr>
          <a:xfrm rot="1645618">
            <a:off x="12289754" y="660823"/>
            <a:ext cx="1142484" cy="1334111"/>
          </a:xfrm>
          <a:custGeom>
            <a:avLst/>
            <a:gdLst/>
            <a:ahLst/>
            <a:cxnLst/>
            <a:rect l="l" t="t" r="r" b="b"/>
            <a:pathLst>
              <a:path w="1142484" h="1334111">
                <a:moveTo>
                  <a:pt x="0" y="0"/>
                </a:moveTo>
                <a:lnTo>
                  <a:pt x="1142483" y="0"/>
                </a:lnTo>
                <a:lnTo>
                  <a:pt x="1142483" y="1334110"/>
                </a:lnTo>
                <a:lnTo>
                  <a:pt x="0" y="133411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42" name="TextBox 42"/>
          <p:cNvSpPr txBox="1"/>
          <p:nvPr/>
        </p:nvSpPr>
        <p:spPr>
          <a:xfrm>
            <a:off x="12860996" y="2845075"/>
            <a:ext cx="4420059" cy="1516813"/>
          </a:xfrm>
          <a:prstGeom prst="rect">
            <a:avLst/>
          </a:prstGeom>
        </p:spPr>
        <p:txBody>
          <a:bodyPr lIns="0" tIns="0" rIns="0" bIns="0" rtlCol="0" anchor="t">
            <a:spAutoFit/>
          </a:bodyPr>
          <a:lstStyle/>
          <a:p>
            <a:pPr marL="408174" lvl="1" indent="-204087">
              <a:lnSpc>
                <a:spcPts val="3024"/>
              </a:lnSpc>
              <a:buFont typeface="Arial"/>
              <a:buChar char="•"/>
            </a:pPr>
            <a:r>
              <a:rPr lang="en-US" sz="1890">
                <a:solidFill>
                  <a:srgbClr val="232253"/>
                </a:solidFill>
                <a:latin typeface="Quicksand Bold"/>
              </a:rPr>
              <a:t>Bài tập về Phân số</a:t>
            </a:r>
          </a:p>
          <a:p>
            <a:pPr marL="408174" lvl="1" indent="-204087">
              <a:lnSpc>
                <a:spcPts val="3024"/>
              </a:lnSpc>
              <a:buFont typeface="Arial"/>
              <a:buChar char="•"/>
            </a:pPr>
            <a:r>
              <a:rPr lang="en-US" sz="1890">
                <a:solidFill>
                  <a:srgbClr val="232253"/>
                </a:solidFill>
                <a:latin typeface="Quicksand Bold"/>
              </a:rPr>
              <a:t>Đọc cuốn Percy Jackson chương 6</a:t>
            </a:r>
          </a:p>
          <a:p>
            <a:pPr marL="408174" lvl="1" indent="-204087">
              <a:lnSpc>
                <a:spcPts val="3024"/>
              </a:lnSpc>
              <a:buFont typeface="Arial"/>
              <a:buChar char="•"/>
            </a:pPr>
            <a:r>
              <a:rPr lang="en-US" sz="1890">
                <a:solidFill>
                  <a:srgbClr val="232253"/>
                </a:solidFill>
                <a:latin typeface="Quicksand Bold"/>
              </a:rPr>
              <a:t>Hoàn thành hướng dẫn tóm tắt chương sách</a:t>
            </a:r>
          </a:p>
        </p:txBody>
      </p:sp>
      <p:sp>
        <p:nvSpPr>
          <p:cNvPr id="43" name="Freeform 43"/>
          <p:cNvSpPr/>
          <p:nvPr/>
        </p:nvSpPr>
        <p:spPr>
          <a:xfrm>
            <a:off x="16314678" y="9145437"/>
            <a:ext cx="761638" cy="849698"/>
          </a:xfrm>
          <a:custGeom>
            <a:avLst/>
            <a:gdLst/>
            <a:ahLst/>
            <a:cxnLst/>
            <a:rect l="l" t="t" r="r" b="b"/>
            <a:pathLst>
              <a:path w="761638" h="849698">
                <a:moveTo>
                  <a:pt x="0" y="0"/>
                </a:moveTo>
                <a:lnTo>
                  <a:pt x="761638" y="0"/>
                </a:lnTo>
                <a:lnTo>
                  <a:pt x="761638" y="849698"/>
                </a:lnTo>
                <a:lnTo>
                  <a:pt x="0" y="84969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44" name="Freeform 44"/>
          <p:cNvSpPr/>
          <p:nvPr/>
        </p:nvSpPr>
        <p:spPr>
          <a:xfrm>
            <a:off x="16695497" y="805246"/>
            <a:ext cx="761638" cy="849698"/>
          </a:xfrm>
          <a:custGeom>
            <a:avLst/>
            <a:gdLst/>
            <a:ahLst/>
            <a:cxnLst/>
            <a:rect l="l" t="t" r="r" b="b"/>
            <a:pathLst>
              <a:path w="761638" h="849698">
                <a:moveTo>
                  <a:pt x="0" y="0"/>
                </a:moveTo>
                <a:lnTo>
                  <a:pt x="761638" y="0"/>
                </a:lnTo>
                <a:lnTo>
                  <a:pt x="761638" y="849698"/>
                </a:lnTo>
                <a:lnTo>
                  <a:pt x="0" y="84969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45" name="Freeform 45"/>
          <p:cNvSpPr/>
          <p:nvPr/>
        </p:nvSpPr>
        <p:spPr>
          <a:xfrm>
            <a:off x="2555901" y="2759632"/>
            <a:ext cx="761638" cy="849698"/>
          </a:xfrm>
          <a:custGeom>
            <a:avLst/>
            <a:gdLst/>
            <a:ahLst/>
            <a:cxnLst/>
            <a:rect l="l" t="t" r="r" b="b"/>
            <a:pathLst>
              <a:path w="761638" h="849698">
                <a:moveTo>
                  <a:pt x="0" y="0"/>
                </a:moveTo>
                <a:lnTo>
                  <a:pt x="761638" y="0"/>
                </a:lnTo>
                <a:lnTo>
                  <a:pt x="761638" y="849698"/>
                </a:lnTo>
                <a:lnTo>
                  <a:pt x="0" y="84969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08842" y="5797397"/>
            <a:ext cx="16230600" cy="781686"/>
          </a:xfrm>
          <a:prstGeom prst="rect">
            <a:avLst/>
          </a:prstGeom>
        </p:spPr>
        <p:txBody>
          <a:bodyPr lIns="0" tIns="0" rIns="0" bIns="0" rtlCol="0" anchor="t">
            <a:spAutoFit/>
          </a:bodyPr>
          <a:lstStyle/>
          <a:p>
            <a:pPr marL="0" lvl="0" indent="0" algn="ctr">
              <a:lnSpc>
                <a:spcPts val="5739"/>
              </a:lnSpc>
              <a:spcBef>
                <a:spcPct val="0"/>
              </a:spcBef>
            </a:pPr>
            <a:r>
              <a:rPr lang="en-US" sz="4099" spc="213">
                <a:solidFill>
                  <a:srgbClr val="3D3D3D"/>
                </a:solidFill>
                <a:latin typeface="Times New Roman"/>
              </a:rPr>
              <a:t>Hai cặp hình trên là hai hình đồng dạng và nó là cấu trúc fractal</a:t>
            </a:r>
          </a:p>
        </p:txBody>
      </p:sp>
      <p:sp>
        <p:nvSpPr>
          <p:cNvPr id="3" name="Freeform 3"/>
          <p:cNvSpPr/>
          <p:nvPr/>
        </p:nvSpPr>
        <p:spPr>
          <a:xfrm>
            <a:off x="91488" y="-574541"/>
            <a:ext cx="2826651" cy="2137655"/>
          </a:xfrm>
          <a:custGeom>
            <a:avLst/>
            <a:gdLst/>
            <a:ahLst/>
            <a:cxnLst/>
            <a:rect l="l" t="t" r="r" b="b"/>
            <a:pathLst>
              <a:path w="2826651" h="2137655">
                <a:moveTo>
                  <a:pt x="0" y="0"/>
                </a:moveTo>
                <a:lnTo>
                  <a:pt x="2826651" y="0"/>
                </a:lnTo>
                <a:lnTo>
                  <a:pt x="2826651" y="2137655"/>
                </a:lnTo>
                <a:lnTo>
                  <a:pt x="0" y="21376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4900200" y="494286"/>
            <a:ext cx="2826651" cy="2137655"/>
          </a:xfrm>
          <a:custGeom>
            <a:avLst/>
            <a:gdLst/>
            <a:ahLst/>
            <a:cxnLst/>
            <a:rect l="l" t="t" r="r" b="b"/>
            <a:pathLst>
              <a:path w="2826651" h="2137655">
                <a:moveTo>
                  <a:pt x="2826651" y="0"/>
                </a:moveTo>
                <a:lnTo>
                  <a:pt x="0" y="0"/>
                </a:lnTo>
                <a:lnTo>
                  <a:pt x="0" y="2137655"/>
                </a:lnTo>
                <a:lnTo>
                  <a:pt x="2826651" y="2137655"/>
                </a:lnTo>
                <a:lnTo>
                  <a:pt x="2826651"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9708912" y="-574541"/>
            <a:ext cx="2826651" cy="2137655"/>
          </a:xfrm>
          <a:custGeom>
            <a:avLst/>
            <a:gdLst/>
            <a:ahLst/>
            <a:cxnLst/>
            <a:rect l="l" t="t" r="r" b="b"/>
            <a:pathLst>
              <a:path w="2826651" h="2137655">
                <a:moveTo>
                  <a:pt x="0" y="0"/>
                </a:moveTo>
                <a:lnTo>
                  <a:pt x="2826651" y="0"/>
                </a:lnTo>
                <a:lnTo>
                  <a:pt x="2826651" y="2137655"/>
                </a:lnTo>
                <a:lnTo>
                  <a:pt x="0" y="21376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flipH="1">
            <a:off x="14517624" y="494286"/>
            <a:ext cx="2826651" cy="2137655"/>
          </a:xfrm>
          <a:custGeom>
            <a:avLst/>
            <a:gdLst/>
            <a:ahLst/>
            <a:cxnLst/>
            <a:rect l="l" t="t" r="r" b="b"/>
            <a:pathLst>
              <a:path w="2826651" h="2137655">
                <a:moveTo>
                  <a:pt x="2826651" y="0"/>
                </a:moveTo>
                <a:lnTo>
                  <a:pt x="0" y="0"/>
                </a:lnTo>
                <a:lnTo>
                  <a:pt x="0" y="2137655"/>
                </a:lnTo>
                <a:lnTo>
                  <a:pt x="2826651" y="2137655"/>
                </a:lnTo>
                <a:lnTo>
                  <a:pt x="2826651"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flipH="1">
            <a:off x="3331552" y="-419356"/>
            <a:ext cx="1155235" cy="1439545"/>
          </a:xfrm>
          <a:custGeom>
            <a:avLst/>
            <a:gdLst/>
            <a:ahLst/>
            <a:cxnLst/>
            <a:rect l="l" t="t" r="r" b="b"/>
            <a:pathLst>
              <a:path w="1155235" h="1439545">
                <a:moveTo>
                  <a:pt x="1155235" y="0"/>
                </a:moveTo>
                <a:lnTo>
                  <a:pt x="0" y="0"/>
                </a:lnTo>
                <a:lnTo>
                  <a:pt x="0" y="1439545"/>
                </a:lnTo>
                <a:lnTo>
                  <a:pt x="1155235" y="1439545"/>
                </a:lnTo>
                <a:lnTo>
                  <a:pt x="1155235"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13362389" y="-419356"/>
            <a:ext cx="1155235" cy="1439545"/>
          </a:xfrm>
          <a:custGeom>
            <a:avLst/>
            <a:gdLst/>
            <a:ahLst/>
            <a:cxnLst/>
            <a:rect l="l" t="t" r="r" b="b"/>
            <a:pathLst>
              <a:path w="1155235" h="1439545">
                <a:moveTo>
                  <a:pt x="0" y="0"/>
                </a:moveTo>
                <a:lnTo>
                  <a:pt x="1155235" y="0"/>
                </a:lnTo>
                <a:lnTo>
                  <a:pt x="1155235" y="1439545"/>
                </a:lnTo>
                <a:lnTo>
                  <a:pt x="0" y="143954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rot="10172667" flipH="1">
            <a:off x="7847879" y="30698"/>
            <a:ext cx="1155235" cy="1439545"/>
          </a:xfrm>
          <a:custGeom>
            <a:avLst/>
            <a:gdLst/>
            <a:ahLst/>
            <a:cxnLst/>
            <a:rect l="l" t="t" r="r" b="b"/>
            <a:pathLst>
              <a:path w="1155235" h="1439545">
                <a:moveTo>
                  <a:pt x="1155235" y="0"/>
                </a:moveTo>
                <a:lnTo>
                  <a:pt x="0" y="0"/>
                </a:lnTo>
                <a:lnTo>
                  <a:pt x="0" y="1439545"/>
                </a:lnTo>
                <a:lnTo>
                  <a:pt x="1155235" y="1439545"/>
                </a:lnTo>
                <a:lnTo>
                  <a:pt x="1155235"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Freeform 10"/>
          <p:cNvSpPr/>
          <p:nvPr/>
        </p:nvSpPr>
        <p:spPr>
          <a:xfrm rot="10172667" flipH="1">
            <a:off x="17465303" y="-225486"/>
            <a:ext cx="1155235" cy="1439545"/>
          </a:xfrm>
          <a:custGeom>
            <a:avLst/>
            <a:gdLst/>
            <a:ahLst/>
            <a:cxnLst/>
            <a:rect l="l" t="t" r="r" b="b"/>
            <a:pathLst>
              <a:path w="1155235" h="1439545">
                <a:moveTo>
                  <a:pt x="1155235" y="0"/>
                </a:moveTo>
                <a:lnTo>
                  <a:pt x="0" y="0"/>
                </a:lnTo>
                <a:lnTo>
                  <a:pt x="0" y="1439545"/>
                </a:lnTo>
                <a:lnTo>
                  <a:pt x="1155235" y="1439545"/>
                </a:lnTo>
                <a:lnTo>
                  <a:pt x="1155235"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11" name="Group 11"/>
          <p:cNvGrpSpPr/>
          <p:nvPr/>
        </p:nvGrpSpPr>
        <p:grpSpPr>
          <a:xfrm>
            <a:off x="-453566" y="2057400"/>
            <a:ext cx="19195132" cy="3086100"/>
            <a:chOff x="0" y="0"/>
            <a:chExt cx="5055508" cy="812800"/>
          </a:xfrm>
        </p:grpSpPr>
        <p:sp>
          <p:nvSpPr>
            <p:cNvPr id="12" name="Freeform 12"/>
            <p:cNvSpPr/>
            <p:nvPr/>
          </p:nvSpPr>
          <p:spPr>
            <a:xfrm>
              <a:off x="0" y="0"/>
              <a:ext cx="5055508" cy="812800"/>
            </a:xfrm>
            <a:custGeom>
              <a:avLst/>
              <a:gdLst/>
              <a:ahLst/>
              <a:cxnLst/>
              <a:rect l="l" t="t" r="r" b="b"/>
              <a:pathLst>
                <a:path w="5055508" h="812800">
                  <a:moveTo>
                    <a:pt x="0" y="0"/>
                  </a:moveTo>
                  <a:lnTo>
                    <a:pt x="5055508" y="0"/>
                  </a:lnTo>
                  <a:lnTo>
                    <a:pt x="5055508" y="812800"/>
                  </a:lnTo>
                  <a:lnTo>
                    <a:pt x="0" y="812800"/>
                  </a:lnTo>
                  <a:close/>
                </a:path>
              </a:pathLst>
            </a:custGeom>
            <a:solidFill>
              <a:srgbClr val="1F5776"/>
            </a:solidFill>
          </p:spPr>
        </p:sp>
        <p:sp>
          <p:nvSpPr>
            <p:cNvPr id="13" name="TextBox 13"/>
            <p:cNvSpPr txBox="1"/>
            <p:nvPr/>
          </p:nvSpPr>
          <p:spPr>
            <a:xfrm>
              <a:off x="0" y="0"/>
              <a:ext cx="812800" cy="812800"/>
            </a:xfrm>
            <a:prstGeom prst="rect">
              <a:avLst/>
            </a:prstGeom>
          </p:spPr>
          <p:txBody>
            <a:bodyPr lIns="50800" tIns="50800" rIns="50800" bIns="50800" rtlCol="0" anchor="ctr"/>
            <a:lstStyle/>
            <a:p>
              <a:pPr algn="ctr">
                <a:lnSpc>
                  <a:spcPts val="2399"/>
                </a:lnSpc>
              </a:pPr>
              <a:endParaRPr/>
            </a:p>
          </p:txBody>
        </p:sp>
      </p:grpSp>
      <p:sp>
        <p:nvSpPr>
          <p:cNvPr id="14" name="TextBox 14"/>
          <p:cNvSpPr txBox="1"/>
          <p:nvPr/>
        </p:nvSpPr>
        <p:spPr>
          <a:xfrm>
            <a:off x="1028700" y="2875596"/>
            <a:ext cx="16230600" cy="1363984"/>
          </a:xfrm>
          <a:prstGeom prst="rect">
            <a:avLst/>
          </a:prstGeom>
        </p:spPr>
        <p:txBody>
          <a:bodyPr lIns="0" tIns="0" rIns="0" bIns="0" rtlCol="0" anchor="t">
            <a:spAutoFit/>
          </a:bodyPr>
          <a:lstStyle/>
          <a:p>
            <a:pPr marL="0" lvl="0" indent="0" algn="ctr">
              <a:lnSpc>
                <a:spcPts val="9240"/>
              </a:lnSpc>
            </a:pPr>
            <a:r>
              <a:rPr lang="en-US" sz="8400" spc="436">
                <a:solidFill>
                  <a:srgbClr val="FFFFFF"/>
                </a:solidFill>
                <a:latin typeface="Times New Roman"/>
              </a:rPr>
              <a:t>Đáp án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1055</Words>
  <Application>Microsoft Office PowerPoint</Application>
  <PresentationFormat>Custom</PresentationFormat>
  <Paragraphs>99</Paragraphs>
  <Slides>23</Slides>
  <Notes>0</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23</vt:i4>
      </vt:variant>
    </vt:vector>
  </HeadingPairs>
  <TitlesOfParts>
    <vt:vector size="44" baseType="lpstr">
      <vt:lpstr>Noto Serif Display</vt:lpstr>
      <vt:lpstr>Ribeye</vt:lpstr>
      <vt:lpstr>Quicksand Bold</vt:lpstr>
      <vt:lpstr>Sriracha</vt:lpstr>
      <vt:lpstr>Calibri</vt:lpstr>
      <vt:lpstr>Barriecito Bold</vt:lpstr>
      <vt:lpstr>Josefin Sans Bold</vt:lpstr>
      <vt:lpstr>Times New Roman Bold</vt:lpstr>
      <vt:lpstr>Times New Roman</vt:lpstr>
      <vt:lpstr>Times New Roman Condensed Bold</vt:lpstr>
      <vt:lpstr>Times New Roman Italics</vt:lpstr>
      <vt:lpstr>Sriracha Bold</vt:lpstr>
      <vt:lpstr>ABeeZee</vt:lpstr>
      <vt:lpstr>ABeeZee Bold</vt:lpstr>
      <vt:lpstr>Wedges</vt:lpstr>
      <vt:lpstr>Lazydog</vt:lpstr>
      <vt:lpstr>Arial</vt:lpstr>
      <vt:lpstr>Montserrat Classic Bold</vt:lpstr>
      <vt:lpstr>Times New Roman Semi-Bold</vt:lpstr>
      <vt:lpstr>Comic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dc:title>
  <cp:lastModifiedBy>Linh</cp:lastModifiedBy>
  <cp:revision>2</cp:revision>
  <dcterms:created xsi:type="dcterms:W3CDTF">2006-08-16T00:00:00Z</dcterms:created>
  <dcterms:modified xsi:type="dcterms:W3CDTF">2024-05-25T03:43:11Z</dcterms:modified>
  <dc:identifier>DAFoewIHZVM</dc:identifier>
</cp:coreProperties>
</file>