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1"/>
  </p:notesMasterIdLst>
  <p:sldIdLst>
    <p:sldId id="269" r:id="rId2"/>
    <p:sldId id="271" r:id="rId3"/>
    <p:sldId id="256" r:id="rId4"/>
    <p:sldId id="258" r:id="rId5"/>
    <p:sldId id="309" r:id="rId6"/>
    <p:sldId id="262" r:id="rId7"/>
    <p:sldId id="261" r:id="rId8"/>
    <p:sldId id="275" r:id="rId9"/>
    <p:sldId id="310" r:id="rId10"/>
    <p:sldId id="311" r:id="rId11"/>
    <p:sldId id="286" r:id="rId12"/>
    <p:sldId id="278" r:id="rId13"/>
    <p:sldId id="312" r:id="rId14"/>
    <p:sldId id="266" r:id="rId15"/>
    <p:sldId id="313" r:id="rId16"/>
    <p:sldId id="314" r:id="rId17"/>
    <p:sldId id="283" r:id="rId18"/>
    <p:sldId id="267" r:id="rId19"/>
    <p:sldId id="318" r:id="rId20"/>
    <p:sldId id="274" r:id="rId21"/>
    <p:sldId id="319" r:id="rId22"/>
    <p:sldId id="315" r:id="rId23"/>
    <p:sldId id="320" r:id="rId24"/>
    <p:sldId id="316" r:id="rId25"/>
    <p:sldId id="321" r:id="rId26"/>
    <p:sldId id="257" r:id="rId27"/>
    <p:sldId id="322" r:id="rId28"/>
    <p:sldId id="323" r:id="rId29"/>
    <p:sldId id="280" r:id="rId30"/>
    <p:sldId id="324" r:id="rId31"/>
    <p:sldId id="325" r:id="rId32"/>
    <p:sldId id="326" r:id="rId33"/>
    <p:sldId id="327" r:id="rId34"/>
    <p:sldId id="273" r:id="rId35"/>
    <p:sldId id="284" r:id="rId36"/>
    <p:sldId id="287" r:id="rId37"/>
    <p:sldId id="277" r:id="rId38"/>
    <p:sldId id="288" r:id="rId39"/>
    <p:sldId id="328" r:id="rId40"/>
    <p:sldId id="329" r:id="rId41"/>
    <p:sldId id="291" r:id="rId42"/>
    <p:sldId id="292" r:id="rId43"/>
    <p:sldId id="293" r:id="rId44"/>
    <p:sldId id="295" r:id="rId45"/>
    <p:sldId id="330" r:id="rId46"/>
    <p:sldId id="331" r:id="rId47"/>
    <p:sldId id="296" r:id="rId48"/>
    <p:sldId id="332" r:id="rId49"/>
    <p:sldId id="297" r:id="rId50"/>
    <p:sldId id="300" r:id="rId51"/>
    <p:sldId id="302" r:id="rId52"/>
    <p:sldId id="333" r:id="rId53"/>
    <p:sldId id="334" r:id="rId54"/>
    <p:sldId id="304" r:id="rId55"/>
    <p:sldId id="305" r:id="rId56"/>
    <p:sldId id="303" r:id="rId57"/>
    <p:sldId id="260" r:id="rId58"/>
    <p:sldId id="259" r:id="rId59"/>
    <p:sldId id="308" r:id="rId60"/>
  </p:sldIdLst>
  <p:sldSz cx="18288000" cy="10287000"/>
  <p:notesSz cx="6858000" cy="9144000"/>
  <p:embeddedFontLst>
    <p:embeddedFont>
      <p:font typeface="Calibri" panose="020F0502020204030204" pitchFamily="34" charset="0"/>
      <p:regular r:id="rId62"/>
      <p:bold r:id="rId63"/>
      <p:italic r:id="rId64"/>
      <p:bold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486"/>
    <a:srgbClr val="FFEC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19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2.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34626-D9C1-4ED7-B1F3-90D2B83A88E7}" type="datetimeFigureOut">
              <a:rPr lang="en-US" smtClean="0"/>
              <a:t>27/6/2023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00783-85C0-4109-A77A-6915A8AD2057}" type="slidenum">
              <a:rPr lang="en-US" smtClean="0"/>
              <a:t>‹#›</a:t>
            </a:fld>
            <a:endParaRPr lang="en-US"/>
          </a:p>
        </p:txBody>
      </p:sp>
    </p:spTree>
    <p:extLst>
      <p:ext uri="{BB962C8B-B14F-4D97-AF65-F5344CB8AC3E}">
        <p14:creationId xmlns:p14="http://schemas.microsoft.com/office/powerpoint/2010/main" val="818902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27/6/2023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6.svg"/><Relationship Id="rId18" Type="http://schemas.openxmlformats.org/officeDocument/2006/relationships/image" Target="../media/image9.png"/><Relationship Id="rId26" Type="http://schemas.openxmlformats.org/officeDocument/2006/relationships/image" Target="../media/image13.png"/><Relationship Id="rId3" Type="http://schemas.openxmlformats.org/officeDocument/2006/relationships/image" Target="../media/image2.svg"/><Relationship Id="rId21" Type="http://schemas.openxmlformats.org/officeDocument/2006/relationships/image" Target="../media/image87.svg"/><Relationship Id="rId7" Type="http://schemas.openxmlformats.org/officeDocument/2006/relationships/image" Target="../media/image44.svg"/><Relationship Id="rId12" Type="http://schemas.openxmlformats.org/officeDocument/2006/relationships/image" Target="../media/image6.png"/><Relationship Id="rId17" Type="http://schemas.openxmlformats.org/officeDocument/2006/relationships/image" Target="../media/image91.svg"/><Relationship Id="rId25" Type="http://schemas.openxmlformats.org/officeDocument/2006/relationships/image" Target="../media/image64.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48.svg"/><Relationship Id="rId24" Type="http://schemas.openxmlformats.org/officeDocument/2006/relationships/image" Target="../media/image12.png"/><Relationship Id="rId5" Type="http://schemas.openxmlformats.org/officeDocument/2006/relationships/image" Target="../media/image42.svg"/><Relationship Id="rId15" Type="http://schemas.openxmlformats.org/officeDocument/2006/relationships/image" Target="../media/image89.svg"/><Relationship Id="rId23" Type="http://schemas.openxmlformats.org/officeDocument/2006/relationships/image" Target="../media/image95.svg"/><Relationship Id="rId10" Type="http://schemas.openxmlformats.org/officeDocument/2006/relationships/image" Target="../media/image5.png"/><Relationship Id="rId19" Type="http://schemas.openxmlformats.org/officeDocument/2006/relationships/image" Target="../media/image93.svg"/><Relationship Id="rId4" Type="http://schemas.openxmlformats.org/officeDocument/2006/relationships/image" Target="../media/image2.png"/><Relationship Id="rId9" Type="http://schemas.openxmlformats.org/officeDocument/2006/relationships/image" Target="../media/image46.svg"/><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image" Target="../media/image68.svg"/></Relationships>
</file>

<file path=ppt/slides/_rels/slide10.xml.rels><?xml version="1.0" encoding="UTF-8" standalone="yes"?>
<Relationships xmlns="http://schemas.openxmlformats.org/package/2006/relationships"><Relationship Id="rId18" Type="http://schemas.openxmlformats.org/officeDocument/2006/relationships/image" Target="../media/image36.jpeg"/><Relationship Id="rId3" Type="http://schemas.openxmlformats.org/officeDocument/2006/relationships/image" Target="../media/image2.svg"/><Relationship Id="rId12" Type="http://schemas.openxmlformats.org/officeDocument/2006/relationships/image" Target="../media/image33.png"/><Relationship Id="rId17" Type="http://schemas.openxmlformats.org/officeDocument/2006/relationships/image" Target="../media/image34.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25.svg"/><Relationship Id="rId15" Type="http://schemas.openxmlformats.org/officeDocument/2006/relationships/image" Target="../media/image58.svg"/><Relationship Id="rId5" Type="http://schemas.openxmlformats.org/officeDocument/2006/relationships/image" Target="../media/image19.svg"/><Relationship Id="rId19" Type="http://schemas.openxmlformats.org/officeDocument/2006/relationships/image" Target="../media/image37.jpeg"/><Relationship Id="rId4" Type="http://schemas.openxmlformats.org/officeDocument/2006/relationships/image" Target="../media/image17.png"/><Relationship Id="rId9" Type="http://schemas.openxmlformats.org/officeDocument/2006/relationships/image" Target="../media/image80.svg"/></Relationships>
</file>

<file path=ppt/slides/_rels/slide11.xml.rels><?xml version="1.0" encoding="UTF-8" standalone="yes"?>
<Relationships xmlns="http://schemas.openxmlformats.org/package/2006/relationships"><Relationship Id="rId18" Type="http://schemas.openxmlformats.org/officeDocument/2006/relationships/image" Target="../media/image38.png"/><Relationship Id="rId3" Type="http://schemas.openxmlformats.org/officeDocument/2006/relationships/image" Target="../media/image2.svg"/><Relationship Id="rId17" Type="http://schemas.openxmlformats.org/officeDocument/2006/relationships/image" Target="../media/image46.svg"/><Relationship Id="rId2" Type="http://schemas.openxmlformats.org/officeDocument/2006/relationships/image" Target="../media/image1.png"/><Relationship Id="rId16" Type="http://schemas.openxmlformats.org/officeDocument/2006/relationships/image" Target="../media/image4.png"/><Relationship Id="rId29" Type="http://schemas.openxmlformats.org/officeDocument/2006/relationships/image" Target="../media/image39.png"/><Relationship Id="rId1" Type="http://schemas.openxmlformats.org/officeDocument/2006/relationships/slideLayout" Target="../slideLayouts/slideLayout7.xml"/><Relationship Id="rId32" Type="http://schemas.openxmlformats.org/officeDocument/2006/relationships/image" Target="../media/image22.svg"/><Relationship Id="rId15" Type="http://schemas.openxmlformats.org/officeDocument/2006/relationships/image" Target="../media/image44.svg"/><Relationship Id="rId28" Type="http://schemas.openxmlformats.org/officeDocument/2006/relationships/image" Target="../media/image27.svg"/><Relationship Id="rId31" Type="http://schemas.openxmlformats.org/officeDocument/2006/relationships/image" Target="../media/image40.png"/><Relationship Id="rId4" Type="http://schemas.openxmlformats.org/officeDocument/2006/relationships/image" Target="../media/image3.png"/><Relationship Id="rId30" Type="http://schemas.openxmlformats.org/officeDocument/2006/relationships/image" Target="../media/image67.svg"/></Relationships>
</file>

<file path=ppt/slides/_rels/slide12.xml.rels><?xml version="1.0" encoding="UTF-8" standalone="yes"?>
<Relationships xmlns="http://schemas.openxmlformats.org/package/2006/relationships"><Relationship Id="rId18" Type="http://schemas.openxmlformats.org/officeDocument/2006/relationships/image" Target="../media/image14.png"/><Relationship Id="rId3" Type="http://schemas.openxmlformats.org/officeDocument/2006/relationships/image" Target="../media/image2.svg"/><Relationship Id="rId17"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34.png"/><Relationship Id="rId1" Type="http://schemas.openxmlformats.org/officeDocument/2006/relationships/slideLayout" Target="../slideLayouts/slideLayout7.xml"/><Relationship Id="rId11" Type="http://schemas.openxmlformats.org/officeDocument/2006/relationships/image" Target="../media/image25.svg"/><Relationship Id="rId15" Type="http://schemas.openxmlformats.org/officeDocument/2006/relationships/image" Target="../media/image58.svg"/><Relationship Id="rId5" Type="http://schemas.openxmlformats.org/officeDocument/2006/relationships/image" Target="../media/image19.svg"/><Relationship Id="rId4" Type="http://schemas.openxmlformats.org/officeDocument/2006/relationships/image" Target="../media/image33.png"/><Relationship Id="rId9" Type="http://schemas.openxmlformats.org/officeDocument/2006/relationships/image" Target="../media/image80.sv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8" Type="http://schemas.openxmlformats.org/officeDocument/2006/relationships/image" Target="../media/image41.svg"/><Relationship Id="rId3" Type="http://schemas.openxmlformats.org/officeDocument/2006/relationships/image" Target="../media/image2.svg"/><Relationship Id="rId7" Type="http://schemas.openxmlformats.org/officeDocument/2006/relationships/image" Target="../media/image44.svg"/><Relationship Id="rId12" Type="http://schemas.openxmlformats.org/officeDocument/2006/relationships/image" Target="../media/image28.png"/><Relationship Id="rId17" Type="http://schemas.openxmlformats.org/officeDocument/2006/relationships/image" Target="../media/image41.png"/><Relationship Id="rId2" Type="http://schemas.openxmlformats.org/officeDocument/2006/relationships/image" Target="../media/image1.png"/><Relationship Id="rId16" Type="http://schemas.openxmlformats.org/officeDocument/2006/relationships/image" Target="../media/image150.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6.sv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 Id="rId9" Type="http://schemas.openxmlformats.org/officeDocument/2006/relationships/image" Target="../media/image23.sv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10"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3.sv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10" Type="http://schemas.openxmlformats.org/officeDocument/2006/relationships/image" Target="../media/image43.png"/><Relationship Id="rId4" Type="http://schemas.openxmlformats.org/officeDocument/2006/relationships/image" Target="../media/image15.png"/><Relationship Id="rId9" Type="http://schemas.openxmlformats.org/officeDocument/2006/relationships/image" Target="../media/image23.svg"/></Relationships>
</file>

<file path=ppt/slides/_rels/slide17.xml.rels><?xml version="1.0" encoding="UTF-8" standalone="yes"?>
<Relationships xmlns="http://schemas.openxmlformats.org/package/2006/relationships"><Relationship Id="rId18" Type="http://schemas.openxmlformats.org/officeDocument/2006/relationships/image" Target="../media/image32.svg"/><Relationship Id="rId3" Type="http://schemas.openxmlformats.org/officeDocument/2006/relationships/image" Target="../media/image2.svg"/><Relationship Id="rId25"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24" Type="http://schemas.openxmlformats.org/officeDocument/2006/relationships/image" Target="../media/image38.svg"/><Relationship Id="rId15" Type="http://schemas.openxmlformats.org/officeDocument/2006/relationships/image" Target="../media/image87.svg"/><Relationship Id="rId19"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18" Type="http://schemas.openxmlformats.org/officeDocument/2006/relationships/image" Target="../media/image5.png"/><Relationship Id="rId3" Type="http://schemas.openxmlformats.org/officeDocument/2006/relationships/image" Target="../media/image2.svg"/><Relationship Id="rId17" Type="http://schemas.openxmlformats.org/officeDocument/2006/relationships/image" Target="../media/image46.svg"/><Relationship Id="rId2" Type="http://schemas.openxmlformats.org/officeDocument/2006/relationships/image" Target="../media/image1.png"/><Relationship Id="rId16" Type="http://schemas.openxmlformats.org/officeDocument/2006/relationships/image" Target="../media/image4.png"/><Relationship Id="rId20" Type="http://schemas.openxmlformats.org/officeDocument/2006/relationships/image" Target="../media/image46.png"/><Relationship Id="rId1" Type="http://schemas.openxmlformats.org/officeDocument/2006/relationships/slideLayout" Target="../slideLayouts/slideLayout7.xml"/><Relationship Id="rId15" Type="http://schemas.openxmlformats.org/officeDocument/2006/relationships/image" Target="../media/image44.svg"/><Relationship Id="rId19" Type="http://schemas.openxmlformats.org/officeDocument/2006/relationships/image" Target="../media/image48.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44.svg"/><Relationship Id="rId12" Type="http://schemas.openxmlformats.org/officeDocument/2006/relationships/image" Target="../media/image28.png"/><Relationship Id="rId17" Type="http://schemas.openxmlformats.org/officeDocument/2006/relationships/image" Target="../media/image47.png"/><Relationship Id="rId2" Type="http://schemas.openxmlformats.org/officeDocument/2006/relationships/image" Target="../media/image1.png"/><Relationship Id="rId16" Type="http://schemas.openxmlformats.org/officeDocument/2006/relationships/image" Target="../media/image150.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6.sv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21.svg"/><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3.sv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12" Type="http://schemas.openxmlformats.org/officeDocument/2006/relationships/image" Target="../media/image30.png"/><Relationship Id="rId7" Type="http://schemas.openxmlformats.org/officeDocument/2006/relationships/image" Target="../media/image42.svg"/><Relationship Id="rId25"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25.svg"/><Relationship Id="rId24" Type="http://schemas.openxmlformats.org/officeDocument/2006/relationships/image" Target="../media/image2.png"/><Relationship Id="rId23" Type="http://schemas.openxmlformats.org/officeDocument/2006/relationships/image" Target="../media/image74.svg"/><Relationship Id="rId10"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3.sv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12" Type="http://schemas.openxmlformats.org/officeDocument/2006/relationships/image" Target="../media/image30.png"/><Relationship Id="rId7" Type="http://schemas.openxmlformats.org/officeDocument/2006/relationships/image" Target="../media/image42.svg"/><Relationship Id="rId25"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25.svg"/><Relationship Id="rId24" Type="http://schemas.openxmlformats.org/officeDocument/2006/relationships/image" Target="../media/image2.png"/><Relationship Id="rId23" Type="http://schemas.openxmlformats.org/officeDocument/2006/relationships/image" Target="../media/image74.svg"/><Relationship Id="rId10"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3.svg"/></Relationships>
</file>

<file path=ppt/slides/_rels/slide22.xml.rels><?xml version="1.0" encoding="UTF-8" standalone="yes"?>
<Relationships xmlns="http://schemas.openxmlformats.org/package/2006/relationships"><Relationship Id="rId18" Type="http://schemas.openxmlformats.org/officeDocument/2006/relationships/image" Target="../media/image32.svg"/><Relationship Id="rId3" Type="http://schemas.openxmlformats.org/officeDocument/2006/relationships/image" Target="../media/image2.svg"/><Relationship Id="rId12"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50.png"/><Relationship Id="rId10" Type="http://schemas.openxmlformats.org/officeDocument/2006/relationships/image" Target="../media/image49.png"/><Relationship Id="rId4" Type="http://schemas.openxmlformats.org/officeDocument/2006/relationships/image" Target="../media/image16.png"/><Relationship Id="rId9" Type="http://schemas.openxmlformats.org/officeDocument/2006/relationships/image" Target="../media/image23.svg"/></Relationships>
</file>

<file path=ppt/slides/_rels/slide23.xml.rels><?xml version="1.0" encoding="UTF-8" standalone="yes"?>
<Relationships xmlns="http://schemas.openxmlformats.org/package/2006/relationships"><Relationship Id="rId18" Type="http://schemas.openxmlformats.org/officeDocument/2006/relationships/image" Target="../media/image32.svg"/><Relationship Id="rId3" Type="http://schemas.openxmlformats.org/officeDocument/2006/relationships/image" Target="../media/image2.svg"/><Relationship Id="rId2" Type="http://schemas.openxmlformats.org/officeDocument/2006/relationships/image" Target="../media/image1.png"/><Relationship Id="rId20" Type="http://schemas.openxmlformats.org/officeDocument/2006/relationships/image" Target="../media/image52.png"/><Relationship Id="rId1" Type="http://schemas.openxmlformats.org/officeDocument/2006/relationships/slideLayout" Target="../slideLayouts/slideLayout7.xml"/><Relationship Id="rId10" Type="http://schemas.openxmlformats.org/officeDocument/2006/relationships/image" Target="../media/image44.png"/><Relationship Id="rId19" Type="http://schemas.openxmlformats.org/officeDocument/2006/relationships/image" Target="../media/image51.png"/><Relationship Id="rId4" Type="http://schemas.openxmlformats.org/officeDocument/2006/relationships/image" Target="../media/image16.png"/><Relationship Id="rId9" Type="http://schemas.openxmlformats.org/officeDocument/2006/relationships/image" Target="../media/image23.svg"/></Relationships>
</file>

<file path=ppt/slides/_rels/slide24.xml.rels><?xml version="1.0" encoding="UTF-8" standalone="yes"?>
<Relationships xmlns="http://schemas.openxmlformats.org/package/2006/relationships"><Relationship Id="rId18" Type="http://schemas.openxmlformats.org/officeDocument/2006/relationships/image" Target="../media/image5.png"/><Relationship Id="rId3" Type="http://schemas.openxmlformats.org/officeDocument/2006/relationships/image" Target="../media/image2.svg"/><Relationship Id="rId17" Type="http://schemas.openxmlformats.org/officeDocument/2006/relationships/image" Target="../media/image46.svg"/><Relationship Id="rId7" Type="http://schemas.openxmlformats.org/officeDocument/2006/relationships/image" Target="../media/image6.svg"/><Relationship Id="rId2" Type="http://schemas.openxmlformats.org/officeDocument/2006/relationships/image" Target="../media/image1.png"/><Relationship Id="rId16" Type="http://schemas.openxmlformats.org/officeDocument/2006/relationships/image" Target="../media/image4.png"/><Relationship Id="rId20" Type="http://schemas.openxmlformats.org/officeDocument/2006/relationships/image" Target="../media/image53.png"/><Relationship Id="rId1" Type="http://schemas.openxmlformats.org/officeDocument/2006/relationships/slideLayout" Target="../slideLayouts/slideLayout7.xml"/><Relationship Id="rId15" Type="http://schemas.openxmlformats.org/officeDocument/2006/relationships/image" Target="../media/image44.svg"/><Relationship Id="rId19" Type="http://schemas.openxmlformats.org/officeDocument/2006/relationships/image" Target="../media/image48.sv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18" Type="http://schemas.openxmlformats.org/officeDocument/2006/relationships/image" Target="../media/image9.svg"/><Relationship Id="rId3" Type="http://schemas.openxmlformats.org/officeDocument/2006/relationships/image" Target="../media/image2.svg"/><Relationship Id="rId7" Type="http://schemas.openxmlformats.org/officeDocument/2006/relationships/image" Target="../media/image44.svg"/><Relationship Id="rId12" Type="http://schemas.openxmlformats.org/officeDocument/2006/relationships/image" Target="../media/image28.png"/><Relationship Id="rId17" Type="http://schemas.openxmlformats.org/officeDocument/2006/relationships/image" Target="../media/image54.png"/><Relationship Id="rId2" Type="http://schemas.openxmlformats.org/officeDocument/2006/relationships/image" Target="../media/image1.png"/><Relationship Id="rId16" Type="http://schemas.openxmlformats.org/officeDocument/2006/relationships/image" Target="../media/image150.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6.svg"/></Relationships>
</file>

<file path=ppt/slides/_rels/slide26.xml.rels><?xml version="1.0" encoding="UTF-8" standalone="yes"?>
<Relationships xmlns="http://schemas.openxmlformats.org/package/2006/relationships"><Relationship Id="rId18" Type="http://schemas.openxmlformats.org/officeDocument/2006/relationships/image" Target="../media/image32.svg"/><Relationship Id="rId3" Type="http://schemas.openxmlformats.org/officeDocument/2006/relationships/image" Target="../media/image2.svg"/><Relationship Id="rId2" Type="http://schemas.openxmlformats.org/officeDocument/2006/relationships/image" Target="../media/image1.png"/><Relationship Id="rId16" Type="http://schemas.openxmlformats.org/officeDocument/2006/relationships/image" Target="../media/image44.png"/><Relationship Id="rId1" Type="http://schemas.openxmlformats.org/officeDocument/2006/relationships/slideLayout" Target="../slideLayouts/slideLayout7.xml"/><Relationship Id="rId24" Type="http://schemas.openxmlformats.org/officeDocument/2006/relationships/image" Target="../media/image38.svg"/><Relationship Id="rId15" Type="http://schemas.openxmlformats.org/officeDocument/2006/relationships/image" Target="../media/image87.svg"/><Relationship Id="rId19" Type="http://schemas.openxmlformats.org/officeDocument/2006/relationships/image" Target="../media/image45.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8" Type="http://schemas.openxmlformats.org/officeDocument/2006/relationships/image" Target="../media/image32.svg"/><Relationship Id="rId3" Type="http://schemas.openxmlformats.org/officeDocument/2006/relationships/image" Target="../media/image2.svg"/><Relationship Id="rId2" Type="http://schemas.openxmlformats.org/officeDocument/2006/relationships/image" Target="../media/image1.png"/><Relationship Id="rId16" Type="http://schemas.openxmlformats.org/officeDocument/2006/relationships/image" Target="../media/image44.png"/><Relationship Id="rId1" Type="http://schemas.openxmlformats.org/officeDocument/2006/relationships/slideLayout" Target="../slideLayouts/slideLayout7.xml"/><Relationship Id="rId24" Type="http://schemas.openxmlformats.org/officeDocument/2006/relationships/image" Target="../media/image38.svg"/><Relationship Id="rId15" Type="http://schemas.openxmlformats.org/officeDocument/2006/relationships/image" Target="../media/image87.svg"/><Relationship Id="rId19" Type="http://schemas.openxmlformats.org/officeDocument/2006/relationships/image" Target="../media/image45.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8" Type="http://schemas.openxmlformats.org/officeDocument/2006/relationships/image" Target="../media/image32.svg"/><Relationship Id="rId3" Type="http://schemas.openxmlformats.org/officeDocument/2006/relationships/image" Target="../media/image2.svg"/><Relationship Id="rId2" Type="http://schemas.openxmlformats.org/officeDocument/2006/relationships/image" Target="../media/image1.png"/><Relationship Id="rId16" Type="http://schemas.openxmlformats.org/officeDocument/2006/relationships/image" Target="../media/image44.png"/><Relationship Id="rId1" Type="http://schemas.openxmlformats.org/officeDocument/2006/relationships/slideLayout" Target="../slideLayouts/slideLayout7.xml"/><Relationship Id="rId15" Type="http://schemas.openxmlformats.org/officeDocument/2006/relationships/image" Target="../media/image87.svg"/><Relationship Id="rId19" Type="http://schemas.openxmlformats.org/officeDocument/2006/relationships/image" Target="../media/image55.jpe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8" Type="http://schemas.openxmlformats.org/officeDocument/2006/relationships/image" Target="../media/image5.png"/><Relationship Id="rId3" Type="http://schemas.openxmlformats.org/officeDocument/2006/relationships/image" Target="../media/image2.svg"/><Relationship Id="rId17" Type="http://schemas.openxmlformats.org/officeDocument/2006/relationships/image" Target="../media/image46.svg"/><Relationship Id="rId2" Type="http://schemas.openxmlformats.org/officeDocument/2006/relationships/image" Target="../media/image1.png"/><Relationship Id="rId16" Type="http://schemas.openxmlformats.org/officeDocument/2006/relationships/image" Target="../media/image4.png"/><Relationship Id="rId20" Type="http://schemas.openxmlformats.org/officeDocument/2006/relationships/image" Target="../media/image46.png"/><Relationship Id="rId1" Type="http://schemas.openxmlformats.org/officeDocument/2006/relationships/slideLayout" Target="../slideLayouts/slideLayout7.xml"/><Relationship Id="rId15" Type="http://schemas.openxmlformats.org/officeDocument/2006/relationships/image" Target="../media/image44.svg"/><Relationship Id="rId19" Type="http://schemas.openxmlformats.org/officeDocument/2006/relationships/image" Target="../media/image48.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17.svg"/><Relationship Id="rId3" Type="http://schemas.openxmlformats.org/officeDocument/2006/relationships/image" Target="../media/image2.svg"/><Relationship Id="rId12" Type="http://schemas.openxmlformats.org/officeDocument/2006/relationships/image" Target="../media/image22.png"/><Relationship Id="rId17" Type="http://schemas.openxmlformats.org/officeDocument/2006/relationships/image" Target="../media/image25.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4.pn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8.svg"/><Relationship Id="rId14" Type="http://schemas.openxmlformats.org/officeDocument/2006/relationships/image" Target="../media/image23.png"/></Relationships>
</file>

<file path=ppt/slides/_rels/slide30.xml.rels><?xml version="1.0" encoding="UTF-8" standalone="yes"?>
<Relationships xmlns="http://schemas.openxmlformats.org/package/2006/relationships"><Relationship Id="rId18" Type="http://schemas.openxmlformats.org/officeDocument/2006/relationships/image" Target="../media/image32.svg"/><Relationship Id="rId3" Type="http://schemas.openxmlformats.org/officeDocument/2006/relationships/image" Target="../media/image2.svg"/><Relationship Id="rId2" Type="http://schemas.openxmlformats.org/officeDocument/2006/relationships/image" Target="../media/image1.png"/><Relationship Id="rId16" Type="http://schemas.openxmlformats.org/officeDocument/2006/relationships/image" Target="../media/image44.png"/><Relationship Id="rId1" Type="http://schemas.openxmlformats.org/officeDocument/2006/relationships/slideLayout" Target="../slideLayouts/slideLayout7.xml"/><Relationship Id="rId24" Type="http://schemas.openxmlformats.org/officeDocument/2006/relationships/image" Target="../media/image38.svg"/><Relationship Id="rId15" Type="http://schemas.openxmlformats.org/officeDocument/2006/relationships/image" Target="../media/image87.svg"/><Relationship Id="rId19" Type="http://schemas.openxmlformats.org/officeDocument/2006/relationships/image" Target="../media/image45.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8" Type="http://schemas.openxmlformats.org/officeDocument/2006/relationships/image" Target="../media/image32.svg"/><Relationship Id="rId3" Type="http://schemas.openxmlformats.org/officeDocument/2006/relationships/image" Target="../media/image2.svg"/><Relationship Id="rId2" Type="http://schemas.openxmlformats.org/officeDocument/2006/relationships/image" Target="../media/image1.png"/><Relationship Id="rId16" Type="http://schemas.openxmlformats.org/officeDocument/2006/relationships/image" Target="../media/image44.png"/><Relationship Id="rId1" Type="http://schemas.openxmlformats.org/officeDocument/2006/relationships/slideLayout" Target="../slideLayouts/slideLayout7.xml"/><Relationship Id="rId24" Type="http://schemas.openxmlformats.org/officeDocument/2006/relationships/image" Target="../media/image38.svg"/><Relationship Id="rId15" Type="http://schemas.openxmlformats.org/officeDocument/2006/relationships/image" Target="../media/image87.svg"/><Relationship Id="rId19" Type="http://schemas.openxmlformats.org/officeDocument/2006/relationships/image" Target="../media/image45.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18" Type="http://schemas.openxmlformats.org/officeDocument/2006/relationships/image" Target="../media/image46.png"/><Relationship Id="rId3" Type="http://schemas.openxmlformats.org/officeDocument/2006/relationships/image" Target="../media/image2.svg"/><Relationship Id="rId17" Type="http://schemas.openxmlformats.org/officeDocument/2006/relationships/image" Target="../media/image46.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21.svg"/><Relationship Id="rId12" Type="http://schemas.openxmlformats.org/officeDocument/2006/relationships/image" Target="../media/image58.png"/><Relationship Id="rId33" Type="http://schemas.openxmlformats.org/officeDocument/2006/relationships/image" Target="../media/image6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3.svg"/></Relationships>
</file>

<file path=ppt/slides/_rels/slide35.xml.rels><?xml version="1.0" encoding="UTF-8" standalone="yes"?>
<Relationships xmlns="http://schemas.openxmlformats.org/package/2006/relationships"><Relationship Id="rId18" Type="http://schemas.openxmlformats.org/officeDocument/2006/relationships/image" Target="../media/image32.svg"/><Relationship Id="rId26" Type="http://schemas.openxmlformats.org/officeDocument/2006/relationships/image" Target="../media/image5.png"/><Relationship Id="rId3" Type="http://schemas.openxmlformats.org/officeDocument/2006/relationships/image" Target="../media/image2.svg"/><Relationship Id="rId25" Type="http://schemas.openxmlformats.org/officeDocument/2006/relationships/image" Target="../media/image59.png"/><Relationship Id="rId2" Type="http://schemas.openxmlformats.org/officeDocument/2006/relationships/image" Target="../media/image1.png"/><Relationship Id="rId16" Type="http://schemas.openxmlformats.org/officeDocument/2006/relationships/image" Target="../media/image44.png"/><Relationship Id="rId1" Type="http://schemas.openxmlformats.org/officeDocument/2006/relationships/slideLayout" Target="../slideLayouts/slideLayout7.xml"/><Relationship Id="rId24" Type="http://schemas.openxmlformats.org/officeDocument/2006/relationships/image" Target="../media/image38.svg"/><Relationship Id="rId11" Type="http://schemas.openxmlformats.org/officeDocument/2006/relationships/image" Target="../media/image48.svg"/><Relationship Id="rId15" Type="http://schemas.openxmlformats.org/officeDocument/2006/relationships/image" Target="../media/image87.svg"/><Relationship Id="rId19" Type="http://schemas.openxmlformats.org/officeDocument/2006/relationships/image" Target="../media/image45.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2.wdp"/><Relationship Id="rId3" Type="http://schemas.openxmlformats.org/officeDocument/2006/relationships/image" Target="../media/image2.svg"/><Relationship Id="rId7" Type="http://schemas.openxmlformats.org/officeDocument/2006/relationships/image" Target="../media/image44.svg"/><Relationship Id="rId12"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6.svg"/><Relationship Id="rId14" Type="http://schemas.openxmlformats.org/officeDocument/2006/relationships/image" Target="../media/image62.svg"/></Relationships>
</file>

<file path=ppt/slides/_rels/slide37.xml.rels><?xml version="1.0" encoding="UTF-8" standalone="yes"?>
<Relationships xmlns="http://schemas.openxmlformats.org/package/2006/relationships"><Relationship Id="rId13" Type="http://schemas.openxmlformats.org/officeDocument/2006/relationships/image" Target="../media/image33.png"/><Relationship Id="rId3" Type="http://schemas.openxmlformats.org/officeDocument/2006/relationships/image" Target="../media/image2.sv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58.sv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13" Type="http://schemas.openxmlformats.org/officeDocument/2006/relationships/image" Target="../media/image33.png"/><Relationship Id="rId3" Type="http://schemas.openxmlformats.org/officeDocument/2006/relationships/image" Target="../media/image2.sv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58.sv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13" Type="http://schemas.openxmlformats.org/officeDocument/2006/relationships/image" Target="../media/image33.png"/><Relationship Id="rId3" Type="http://schemas.openxmlformats.org/officeDocument/2006/relationships/image" Target="../media/image2.sv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5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3" Type="http://schemas.openxmlformats.org/officeDocument/2006/relationships/image" Target="../media/image48.svg"/><Relationship Id="rId3" Type="http://schemas.openxmlformats.org/officeDocument/2006/relationships/image" Target="../media/image2.svg"/><Relationship Id="rId21" Type="http://schemas.microsoft.com/office/2007/relationships/hdphoto" Target="../media/hdphoto1.wdp"/><Relationship Id="rId2" Type="http://schemas.openxmlformats.org/officeDocument/2006/relationships/image" Target="../media/image1.png"/><Relationship Id="rId20" Type="http://schemas.openxmlformats.org/officeDocument/2006/relationships/image" Target="../media/image27.png"/><Relationship Id="rId1" Type="http://schemas.openxmlformats.org/officeDocument/2006/relationships/slideLayout" Target="../slideLayouts/slideLayout7.xml"/><Relationship Id="rId10" Type="http://schemas.openxmlformats.org/officeDocument/2006/relationships/image" Target="../media/image5.png"/><Relationship Id="rId19" Type="http://schemas.openxmlformats.org/officeDocument/2006/relationships/image" Target="../media/image54.svg"/><Relationship Id="rId4" Type="http://schemas.openxmlformats.org/officeDocument/2006/relationships/image" Target="../media/image3.png"/><Relationship Id="rId9" Type="http://schemas.openxmlformats.org/officeDocument/2006/relationships/image" Target="../media/image44.svg"/><Relationship Id="rId14" Type="http://schemas.openxmlformats.org/officeDocument/2006/relationships/image" Target="../media/image26.png"/></Relationships>
</file>

<file path=ppt/slides/_rels/slide40.xml.rels><?xml version="1.0" encoding="UTF-8" standalone="yes"?>
<Relationships xmlns="http://schemas.openxmlformats.org/package/2006/relationships"><Relationship Id="rId13" Type="http://schemas.openxmlformats.org/officeDocument/2006/relationships/image" Target="../media/image33.png"/><Relationship Id="rId3" Type="http://schemas.openxmlformats.org/officeDocument/2006/relationships/image" Target="../media/image2.sv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58.sv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2.svg"/><Relationship Id="rId12" Type="http://schemas.openxmlformats.org/officeDocument/2006/relationships/image" Target="../media/image33.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25.svg"/><Relationship Id="rId15" Type="http://schemas.openxmlformats.org/officeDocument/2006/relationships/image" Target="../media/image58.svg"/><Relationship Id="rId5" Type="http://schemas.openxmlformats.org/officeDocument/2006/relationships/image" Target="../media/image19.sv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2.wdp"/><Relationship Id="rId3" Type="http://schemas.openxmlformats.org/officeDocument/2006/relationships/image" Target="../media/image2.svg"/><Relationship Id="rId7" Type="http://schemas.openxmlformats.org/officeDocument/2006/relationships/image" Target="../media/image44.svg"/><Relationship Id="rId12"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6.svg"/><Relationship Id="rId14" Type="http://schemas.openxmlformats.org/officeDocument/2006/relationships/image" Target="../media/image62.svg"/></Relationships>
</file>

<file path=ppt/slides/_rels/slide4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3" Type="http://schemas.openxmlformats.org/officeDocument/2006/relationships/image" Target="../media/image48.svg"/><Relationship Id="rId3" Type="http://schemas.openxmlformats.org/officeDocument/2006/relationships/image" Target="../media/image2.svg"/><Relationship Id="rId21" Type="http://schemas.microsoft.com/office/2007/relationships/hdphoto" Target="../media/hdphoto1.wdp"/><Relationship Id="rId2" Type="http://schemas.openxmlformats.org/officeDocument/2006/relationships/image" Target="../media/image1.png"/><Relationship Id="rId20" Type="http://schemas.openxmlformats.org/officeDocument/2006/relationships/image" Target="../media/image27.png"/><Relationship Id="rId1" Type="http://schemas.openxmlformats.org/officeDocument/2006/relationships/slideLayout" Target="../slideLayouts/slideLayout7.xml"/><Relationship Id="rId10" Type="http://schemas.openxmlformats.org/officeDocument/2006/relationships/image" Target="../media/image5.png"/><Relationship Id="rId19" Type="http://schemas.openxmlformats.org/officeDocument/2006/relationships/image" Target="../media/image54.svg"/><Relationship Id="rId4" Type="http://schemas.openxmlformats.org/officeDocument/2006/relationships/image" Target="../media/image3.png"/><Relationship Id="rId9" Type="http://schemas.openxmlformats.org/officeDocument/2006/relationships/image" Target="../media/image44.svg"/><Relationship Id="rId14" Type="http://schemas.openxmlformats.org/officeDocument/2006/relationships/image" Target="../media/image26.png"/></Relationships>
</file>

<file path=ppt/slides/_rels/slide5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9.svg"/><Relationship Id="rId15" Type="http://schemas.openxmlformats.org/officeDocument/2006/relationships/image" Target="../media/image14.svg"/><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2.wdp"/><Relationship Id="rId3" Type="http://schemas.openxmlformats.org/officeDocument/2006/relationships/image" Target="../media/image2.svg"/><Relationship Id="rId7" Type="http://schemas.openxmlformats.org/officeDocument/2006/relationships/image" Target="../media/image44.svg"/><Relationship Id="rId12"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6.svg"/><Relationship Id="rId14" Type="http://schemas.openxmlformats.org/officeDocument/2006/relationships/image" Target="../media/image62.svg"/></Relationships>
</file>

<file path=ppt/slides/_rels/slide55.xml.rels><?xml version="1.0" encoding="UTF-8" standalone="yes"?>
<Relationships xmlns="http://schemas.openxmlformats.org/package/2006/relationships"><Relationship Id="rId3" Type="http://schemas.openxmlformats.org/officeDocument/2006/relationships/image" Target="../media/image2.svg"/><Relationship Id="rId17" Type="http://schemas.openxmlformats.org/officeDocument/2006/relationships/image" Target="../media/image66.jpeg"/><Relationship Id="rId2" Type="http://schemas.openxmlformats.org/officeDocument/2006/relationships/image" Target="../media/image1.png"/><Relationship Id="rId16"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2.svg"/><Relationship Id="rId15" Type="http://schemas.openxmlformats.org/officeDocument/2006/relationships/image" Target="../media/image12.sv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2.wdp"/><Relationship Id="rId3" Type="http://schemas.openxmlformats.org/officeDocument/2006/relationships/image" Target="../media/image2.svg"/><Relationship Id="rId7" Type="http://schemas.openxmlformats.org/officeDocument/2006/relationships/image" Target="../media/image44.svg"/><Relationship Id="rId12"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6.svg"/><Relationship Id="rId14" Type="http://schemas.openxmlformats.org/officeDocument/2006/relationships/image" Target="../media/image62.svg"/></Relationships>
</file>

<file path=ppt/slides/_rels/slide57.xml.rels><?xml version="1.0" encoding="UTF-8" standalone="yes"?>
<Relationships xmlns="http://schemas.openxmlformats.org/package/2006/relationships"><Relationship Id="rId3" Type="http://schemas.openxmlformats.org/officeDocument/2006/relationships/image" Target="../media/image2.svg"/><Relationship Id="rId17" Type="http://schemas.openxmlformats.org/officeDocument/2006/relationships/image" Target="../media/image68.png"/><Relationship Id="rId2" Type="http://schemas.openxmlformats.org/officeDocument/2006/relationships/image" Target="../media/image1.png"/><Relationship Id="rId16"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2.svg"/><Relationship Id="rId15" Type="http://schemas.openxmlformats.org/officeDocument/2006/relationships/image" Target="../media/image12.sv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56.svg"/><Relationship Id="rId18" Type="http://schemas.openxmlformats.org/officeDocument/2006/relationships/image" Target="../media/image3.png"/><Relationship Id="rId3" Type="http://schemas.openxmlformats.org/officeDocument/2006/relationships/image" Target="../media/image2.svg"/><Relationship Id="rId21" Type="http://schemas.openxmlformats.org/officeDocument/2006/relationships/image" Target="../media/image54.svg"/><Relationship Id="rId7" Type="http://schemas.openxmlformats.org/officeDocument/2006/relationships/image" Target="../media/image21.svg"/><Relationship Id="rId17" Type="http://schemas.openxmlformats.org/officeDocument/2006/relationships/image" Target="../media/image600.svg"/><Relationship Id="rId2" Type="http://schemas.openxmlformats.org/officeDocument/2006/relationships/image" Target="../media/image1.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9.svg"/><Relationship Id="rId10" Type="http://schemas.openxmlformats.org/officeDocument/2006/relationships/image" Target="../media/image69.png"/><Relationship Id="rId19" Type="http://schemas.openxmlformats.org/officeDocument/2006/relationships/image" Target="../media/image44.svg"/><Relationship Id="rId4" Type="http://schemas.openxmlformats.org/officeDocument/2006/relationships/image" Target="../media/image14.png"/><Relationship Id="rId9" Type="http://schemas.openxmlformats.org/officeDocument/2006/relationships/image" Target="../media/image23.svg"/><Relationship Id="rId14" Type="http://schemas.openxmlformats.org/officeDocument/2006/relationships/image" Target="../media/image70.png"/></Relationships>
</file>

<file path=ppt/slides/_rels/slide5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6.svg"/><Relationship Id="rId18" Type="http://schemas.openxmlformats.org/officeDocument/2006/relationships/image" Target="../media/image9.png"/><Relationship Id="rId26" Type="http://schemas.openxmlformats.org/officeDocument/2006/relationships/image" Target="../media/image13.png"/><Relationship Id="rId3" Type="http://schemas.openxmlformats.org/officeDocument/2006/relationships/image" Target="../media/image2.svg"/><Relationship Id="rId21" Type="http://schemas.openxmlformats.org/officeDocument/2006/relationships/image" Target="../media/image87.svg"/><Relationship Id="rId7" Type="http://schemas.openxmlformats.org/officeDocument/2006/relationships/image" Target="../media/image44.svg"/><Relationship Id="rId12" Type="http://schemas.openxmlformats.org/officeDocument/2006/relationships/image" Target="../media/image6.png"/><Relationship Id="rId17" Type="http://schemas.openxmlformats.org/officeDocument/2006/relationships/image" Target="../media/image91.svg"/><Relationship Id="rId25" Type="http://schemas.openxmlformats.org/officeDocument/2006/relationships/image" Target="../media/image64.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48.svg"/><Relationship Id="rId24" Type="http://schemas.openxmlformats.org/officeDocument/2006/relationships/image" Target="../media/image12.png"/><Relationship Id="rId5" Type="http://schemas.openxmlformats.org/officeDocument/2006/relationships/image" Target="../media/image42.svg"/><Relationship Id="rId15" Type="http://schemas.openxmlformats.org/officeDocument/2006/relationships/image" Target="../media/image89.svg"/><Relationship Id="rId23" Type="http://schemas.openxmlformats.org/officeDocument/2006/relationships/image" Target="../media/image95.svg"/><Relationship Id="rId10" Type="http://schemas.openxmlformats.org/officeDocument/2006/relationships/image" Target="../media/image5.png"/><Relationship Id="rId19" Type="http://schemas.openxmlformats.org/officeDocument/2006/relationships/image" Target="../media/image93.svg"/><Relationship Id="rId4" Type="http://schemas.openxmlformats.org/officeDocument/2006/relationships/image" Target="../media/image2.png"/><Relationship Id="rId9" Type="http://schemas.openxmlformats.org/officeDocument/2006/relationships/image" Target="../media/image46.svg"/><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image" Target="../media/image68.sv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8" Type="http://schemas.openxmlformats.org/officeDocument/2006/relationships/image" Target="../media/image20.svg"/><Relationship Id="rId3" Type="http://schemas.openxmlformats.org/officeDocument/2006/relationships/image" Target="../media/image2.svg"/><Relationship Id="rId7" Type="http://schemas.openxmlformats.org/officeDocument/2006/relationships/image" Target="../media/image44.svg"/><Relationship Id="rId12" Type="http://schemas.openxmlformats.org/officeDocument/2006/relationships/image" Target="../media/image28.png"/><Relationship Id="rId17" Type="http://schemas.openxmlformats.org/officeDocument/2006/relationships/image" Target="../media/image29.png"/><Relationship Id="rId2" Type="http://schemas.openxmlformats.org/officeDocument/2006/relationships/image" Target="../media/image1.png"/><Relationship Id="rId16" Type="http://schemas.openxmlformats.org/officeDocument/2006/relationships/image" Target="../media/image150.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6.sv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2.svg"/><Relationship Id="rId25" Type="http://schemas.openxmlformats.org/officeDocument/2006/relationships/image" Target="../media/image31.png"/><Relationship Id="rId2" Type="http://schemas.openxmlformats.org/officeDocument/2006/relationships/image" Target="../media/image1.png"/><Relationship Id="rId29" Type="http://schemas.openxmlformats.org/officeDocument/2006/relationships/image" Target="../media/image17.png"/><Relationship Id="rId1" Type="http://schemas.openxmlformats.org/officeDocument/2006/relationships/slideLayout" Target="../slideLayouts/slideLayout7.xml"/><Relationship Id="rId24" Type="http://schemas.openxmlformats.org/officeDocument/2006/relationships/image" Target="../media/image2.png"/><Relationship Id="rId11" Type="http://schemas.openxmlformats.org/officeDocument/2006/relationships/image" Target="../media/image25.svg"/><Relationship Id="rId23" Type="http://schemas.openxmlformats.org/officeDocument/2006/relationships/image" Target="../media/image74.svg"/><Relationship Id="rId28" Type="http://schemas.openxmlformats.org/officeDocument/2006/relationships/image" Target="../media/image32.jpeg"/><Relationship Id="rId4" Type="http://schemas.openxmlformats.org/officeDocument/2006/relationships/image" Target="../media/image30.png"/><Relationship Id="rId27" Type="http://schemas.openxmlformats.org/officeDocument/2006/relationships/image" Target="../media/image60.svg"/></Relationships>
</file>

<file path=ppt/slides/_rels/slide8.xml.rels><?xml version="1.0" encoding="UTF-8" standalone="yes"?>
<Relationships xmlns="http://schemas.openxmlformats.org/package/2006/relationships"><Relationship Id="rId18" Type="http://schemas.openxmlformats.org/officeDocument/2006/relationships/image" Target="../media/image35.jpeg"/><Relationship Id="rId3" Type="http://schemas.openxmlformats.org/officeDocument/2006/relationships/image" Target="../media/image2.svg"/><Relationship Id="rId17" Type="http://schemas.openxmlformats.org/officeDocument/2006/relationships/image" Target="../media/image34.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25.svg"/><Relationship Id="rId15" Type="http://schemas.openxmlformats.org/officeDocument/2006/relationships/image" Target="../media/image58.svg"/><Relationship Id="rId5" Type="http://schemas.openxmlformats.org/officeDocument/2006/relationships/image" Target="../media/image19.svg"/><Relationship Id="rId19" Type="http://schemas.openxmlformats.org/officeDocument/2006/relationships/image" Target="../media/image17.png"/><Relationship Id="rId4" Type="http://schemas.openxmlformats.org/officeDocument/2006/relationships/image" Target="../media/image33.png"/><Relationship Id="rId9" Type="http://schemas.openxmlformats.org/officeDocument/2006/relationships/image" Target="../media/image80.svg"/></Relationships>
</file>

<file path=ppt/slides/_rels/slide9.xml.rels><?xml version="1.0" encoding="UTF-8" standalone="yes"?>
<Relationships xmlns="http://schemas.openxmlformats.org/package/2006/relationships"><Relationship Id="rId18" Type="http://schemas.openxmlformats.org/officeDocument/2006/relationships/image" Target="../media/image17.png"/><Relationship Id="rId3" Type="http://schemas.openxmlformats.org/officeDocument/2006/relationships/image" Target="../media/image2.svg"/><Relationship Id="rId17" Type="http://schemas.openxmlformats.org/officeDocument/2006/relationships/image" Target="../media/image34.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25.svg"/><Relationship Id="rId15" Type="http://schemas.openxmlformats.org/officeDocument/2006/relationships/image" Target="../media/image58.svg"/><Relationship Id="rId5" Type="http://schemas.openxmlformats.org/officeDocument/2006/relationships/image" Target="../media/image19.svg"/><Relationship Id="rId4" Type="http://schemas.openxmlformats.org/officeDocument/2006/relationships/image" Target="../media/image33.png"/><Relationship Id="rId9" Type="http://schemas.openxmlformats.org/officeDocument/2006/relationships/image" Target="../media/image8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 name="Freeform 3"/>
          <p:cNvSpPr/>
          <p:nvPr/>
        </p:nvSpPr>
        <p:spPr>
          <a:xfrm rot="4139340">
            <a:off x="16312951" y="7351929"/>
            <a:ext cx="1892699" cy="2433045"/>
          </a:xfrm>
          <a:custGeom>
            <a:avLst/>
            <a:gdLst/>
            <a:ahLst/>
            <a:cxnLst/>
            <a:rect l="l" t="t" r="r" b="b"/>
            <a:pathLst>
              <a:path w="1892699" h="2433045">
                <a:moveTo>
                  <a:pt x="0" y="0"/>
                </a:moveTo>
                <a:lnTo>
                  <a:pt x="1892698" y="0"/>
                </a:lnTo>
                <a:lnTo>
                  <a:pt x="1892698" y="2433045"/>
                </a:lnTo>
                <a:lnTo>
                  <a:pt x="0" y="243304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065294">
            <a:off x="-636672" y="504784"/>
            <a:ext cx="2633015" cy="2734542"/>
          </a:xfrm>
          <a:custGeom>
            <a:avLst/>
            <a:gdLst/>
            <a:ahLst/>
            <a:cxnLst/>
            <a:rect l="l" t="t" r="r" b="b"/>
            <a:pathLst>
              <a:path w="2633015" h="2734542">
                <a:moveTo>
                  <a:pt x="0" y="0"/>
                </a:moveTo>
                <a:lnTo>
                  <a:pt x="2633014" y="0"/>
                </a:lnTo>
                <a:lnTo>
                  <a:pt x="2633014" y="2734542"/>
                </a:lnTo>
                <a:lnTo>
                  <a:pt x="0" y="273454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875902" y="8148768"/>
            <a:ext cx="3111473" cy="2675867"/>
          </a:xfrm>
          <a:custGeom>
            <a:avLst/>
            <a:gdLst/>
            <a:ahLst/>
            <a:cxnLst/>
            <a:rect l="l" t="t" r="r" b="b"/>
            <a:pathLst>
              <a:path w="3111473" h="2675867">
                <a:moveTo>
                  <a:pt x="0" y="0"/>
                </a:moveTo>
                <a:lnTo>
                  <a:pt x="3111474" y="0"/>
                </a:lnTo>
                <a:lnTo>
                  <a:pt x="3111474" y="2675867"/>
                </a:lnTo>
                <a:lnTo>
                  <a:pt x="0" y="267586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2700000">
            <a:off x="16197706" y="515995"/>
            <a:ext cx="2668908" cy="2919884"/>
          </a:xfrm>
          <a:custGeom>
            <a:avLst/>
            <a:gdLst/>
            <a:ahLst/>
            <a:cxnLst/>
            <a:rect l="l" t="t" r="r" b="b"/>
            <a:pathLst>
              <a:path w="2668908" h="2919884">
                <a:moveTo>
                  <a:pt x="0" y="0"/>
                </a:moveTo>
                <a:lnTo>
                  <a:pt x="2668908" y="0"/>
                </a:lnTo>
                <a:lnTo>
                  <a:pt x="2668908" y="2919883"/>
                </a:lnTo>
                <a:lnTo>
                  <a:pt x="0" y="291988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1101452" y="2394460"/>
            <a:ext cx="16085094" cy="5490614"/>
          </a:xfrm>
          <a:custGeom>
            <a:avLst/>
            <a:gdLst/>
            <a:ahLst/>
            <a:cxnLst/>
            <a:rect l="l" t="t" r="r" b="b"/>
            <a:pathLst>
              <a:path w="11958583" h="3151248">
                <a:moveTo>
                  <a:pt x="0" y="0"/>
                </a:moveTo>
                <a:lnTo>
                  <a:pt x="11958582" y="0"/>
                </a:lnTo>
                <a:lnTo>
                  <a:pt x="11958582" y="3151248"/>
                </a:lnTo>
                <a:lnTo>
                  <a:pt x="0" y="3151248"/>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693709">
            <a:off x="13044493" y="2766480"/>
            <a:ext cx="945940" cy="820478"/>
          </a:xfrm>
          <a:custGeom>
            <a:avLst/>
            <a:gdLst/>
            <a:ahLst/>
            <a:cxnLst/>
            <a:rect l="l" t="t" r="r" b="b"/>
            <a:pathLst>
              <a:path w="1027369" h="1018662">
                <a:moveTo>
                  <a:pt x="0" y="0"/>
                </a:moveTo>
                <a:lnTo>
                  <a:pt x="1027369" y="0"/>
                </a:lnTo>
                <a:lnTo>
                  <a:pt x="1027369" y="1018663"/>
                </a:lnTo>
                <a:lnTo>
                  <a:pt x="0" y="1018663"/>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0" name="Freeform 10"/>
          <p:cNvSpPr/>
          <p:nvPr/>
        </p:nvSpPr>
        <p:spPr>
          <a:xfrm>
            <a:off x="2634957" y="3121319"/>
            <a:ext cx="1657609" cy="503310"/>
          </a:xfrm>
          <a:custGeom>
            <a:avLst/>
            <a:gdLst/>
            <a:ahLst/>
            <a:cxnLst/>
            <a:rect l="l" t="t" r="r" b="b"/>
            <a:pathLst>
              <a:path w="1657609" h="503310">
                <a:moveTo>
                  <a:pt x="0" y="0"/>
                </a:moveTo>
                <a:lnTo>
                  <a:pt x="1657609" y="0"/>
                </a:lnTo>
                <a:lnTo>
                  <a:pt x="1657609" y="503310"/>
                </a:lnTo>
                <a:lnTo>
                  <a:pt x="0" y="50331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Freeform 11"/>
          <p:cNvSpPr/>
          <p:nvPr/>
        </p:nvSpPr>
        <p:spPr>
          <a:xfrm>
            <a:off x="12086759" y="652490"/>
            <a:ext cx="2077278" cy="1870021"/>
          </a:xfrm>
          <a:custGeom>
            <a:avLst/>
            <a:gdLst/>
            <a:ahLst/>
            <a:cxnLst/>
            <a:rect l="l" t="t" r="r" b="b"/>
            <a:pathLst>
              <a:path w="2077278" h="1870021">
                <a:moveTo>
                  <a:pt x="0" y="0"/>
                </a:moveTo>
                <a:lnTo>
                  <a:pt x="2077277" y="0"/>
                </a:lnTo>
                <a:lnTo>
                  <a:pt x="2077277" y="1870021"/>
                </a:lnTo>
                <a:lnTo>
                  <a:pt x="0" y="187002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2" name="Freeform 12"/>
          <p:cNvSpPr/>
          <p:nvPr/>
        </p:nvSpPr>
        <p:spPr>
          <a:xfrm>
            <a:off x="12318864" y="7818043"/>
            <a:ext cx="2178429" cy="661450"/>
          </a:xfrm>
          <a:custGeom>
            <a:avLst/>
            <a:gdLst/>
            <a:ahLst/>
            <a:cxnLst/>
            <a:rect l="l" t="t" r="r" b="b"/>
            <a:pathLst>
              <a:path w="2178429" h="661450">
                <a:moveTo>
                  <a:pt x="0" y="0"/>
                </a:moveTo>
                <a:lnTo>
                  <a:pt x="2178429" y="0"/>
                </a:lnTo>
                <a:lnTo>
                  <a:pt x="2178429" y="661451"/>
                </a:lnTo>
                <a:lnTo>
                  <a:pt x="0" y="661451"/>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3" name="Freeform 13"/>
          <p:cNvSpPr/>
          <p:nvPr/>
        </p:nvSpPr>
        <p:spPr>
          <a:xfrm rot="-2016073">
            <a:off x="4765634" y="7618842"/>
            <a:ext cx="1030077" cy="2057400"/>
          </a:xfrm>
          <a:custGeom>
            <a:avLst/>
            <a:gdLst/>
            <a:ahLst/>
            <a:cxnLst/>
            <a:rect l="l" t="t" r="r" b="b"/>
            <a:pathLst>
              <a:path w="1030077" h="2057400">
                <a:moveTo>
                  <a:pt x="0" y="0"/>
                </a:moveTo>
                <a:lnTo>
                  <a:pt x="1030077" y="0"/>
                </a:lnTo>
                <a:lnTo>
                  <a:pt x="1030077" y="2057400"/>
                </a:lnTo>
                <a:lnTo>
                  <a:pt x="0" y="2057400"/>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4" name="Freeform 14"/>
          <p:cNvSpPr/>
          <p:nvPr/>
        </p:nvSpPr>
        <p:spPr>
          <a:xfrm>
            <a:off x="15753942" y="5713640"/>
            <a:ext cx="970676" cy="675944"/>
          </a:xfrm>
          <a:custGeom>
            <a:avLst/>
            <a:gdLst/>
            <a:ahLst/>
            <a:cxnLst/>
            <a:rect l="l" t="t" r="r" b="b"/>
            <a:pathLst>
              <a:path w="970676" h="675944">
                <a:moveTo>
                  <a:pt x="0" y="0"/>
                </a:moveTo>
                <a:lnTo>
                  <a:pt x="970677" y="0"/>
                </a:lnTo>
                <a:lnTo>
                  <a:pt x="970677" y="675944"/>
                </a:lnTo>
                <a:lnTo>
                  <a:pt x="0" y="675944"/>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5" name="Freeform 15"/>
          <p:cNvSpPr/>
          <p:nvPr/>
        </p:nvSpPr>
        <p:spPr>
          <a:xfrm>
            <a:off x="7177594" y="7165681"/>
            <a:ext cx="1001031" cy="682521"/>
          </a:xfrm>
          <a:custGeom>
            <a:avLst/>
            <a:gdLst/>
            <a:ahLst/>
            <a:cxnLst/>
            <a:rect l="l" t="t" r="r" b="b"/>
            <a:pathLst>
              <a:path w="1001031" h="682521">
                <a:moveTo>
                  <a:pt x="0" y="0"/>
                </a:moveTo>
                <a:lnTo>
                  <a:pt x="1001030" y="0"/>
                </a:lnTo>
                <a:lnTo>
                  <a:pt x="1001030" y="682520"/>
                </a:lnTo>
                <a:lnTo>
                  <a:pt x="0" y="682520"/>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16" name="TextBox 7">
            <a:extLst>
              <a:ext uri="{FF2B5EF4-FFF2-40B4-BE49-F238E27FC236}">
                <a16:creationId xmlns:a16="http://schemas.microsoft.com/office/drawing/2014/main" id="{F382605D-8CD3-44BE-AC1B-6FF362FEC183}"/>
              </a:ext>
            </a:extLst>
          </p:cNvPr>
          <p:cNvSpPr txBox="1"/>
          <p:nvPr/>
        </p:nvSpPr>
        <p:spPr>
          <a:xfrm>
            <a:off x="1544047" y="3412257"/>
            <a:ext cx="15199905" cy="3462486"/>
          </a:xfrm>
          <a:prstGeom prst="rect">
            <a:avLst/>
          </a:prstGeom>
        </p:spPr>
        <p:txBody>
          <a:bodyPr wrap="square" lIns="0" tIns="0" rIns="0" bIns="0" rtlCol="0" anchor="ctr">
            <a:spAutoFit/>
          </a:bodyPr>
          <a:lstStyle/>
          <a:p>
            <a:pPr algn="ctr">
              <a:lnSpc>
                <a:spcPct val="150000"/>
              </a:lnSpc>
            </a:pPr>
            <a:r>
              <a:rPr lang="en-US" sz="7500" b="1" smtClean="0">
                <a:solidFill>
                  <a:schemeClr val="bg1"/>
                </a:solidFill>
                <a:latin typeface="Arial" panose="020B0604020202020204" pitchFamily="34" charset="0"/>
                <a:cs typeface="Arial" panose="020B0604020202020204" pitchFamily="34" charset="0"/>
              </a:rPr>
              <a:t>NHIỆT LIỆT CHÀO </a:t>
            </a:r>
            <a:r>
              <a:rPr lang="en-US" sz="7500" b="1" dirty="0">
                <a:solidFill>
                  <a:schemeClr val="bg1"/>
                </a:solidFill>
                <a:latin typeface="Arial" panose="020B0604020202020204" pitchFamily="34" charset="0"/>
                <a:cs typeface="Arial" panose="020B0604020202020204" pitchFamily="34" charset="0"/>
              </a:rPr>
              <a:t>MỪNG CÁC </a:t>
            </a:r>
            <a:r>
              <a:rPr lang="en-US" sz="7500" b="1">
                <a:solidFill>
                  <a:schemeClr val="bg1"/>
                </a:solidFill>
                <a:latin typeface="Arial" panose="020B0604020202020204" pitchFamily="34" charset="0"/>
                <a:cs typeface="Arial" panose="020B0604020202020204" pitchFamily="34" charset="0"/>
              </a:rPr>
              <a:t>EM </a:t>
            </a:r>
            <a:r>
              <a:rPr lang="en-US" sz="7500" b="1" smtClean="0">
                <a:solidFill>
                  <a:schemeClr val="bg1"/>
                </a:solidFill>
                <a:latin typeface="Arial" panose="020B0604020202020204" pitchFamily="34" charset="0"/>
                <a:cs typeface="Arial" panose="020B0604020202020204" pitchFamily="34" charset="0"/>
              </a:rPr>
              <a:t>ĐẾN </a:t>
            </a:r>
            <a:r>
              <a:rPr lang="en-US" sz="7500" b="1" dirty="0">
                <a:solidFill>
                  <a:schemeClr val="bg1"/>
                </a:solidFill>
                <a:latin typeface="Arial" panose="020B0604020202020204" pitchFamily="34" charset="0"/>
                <a:cs typeface="Arial" panose="020B0604020202020204" pitchFamily="34" charset="0"/>
              </a:rPr>
              <a:t>VỚI </a:t>
            </a:r>
            <a:r>
              <a:rPr lang="en-US" sz="7500" b="1" dirty="0" smtClean="0">
                <a:solidFill>
                  <a:schemeClr val="bg1"/>
                </a:solidFill>
                <a:latin typeface="Arial" panose="020B0604020202020204" pitchFamily="34" charset="0"/>
                <a:cs typeface="Arial" panose="020B0604020202020204" pitchFamily="34" charset="0"/>
              </a:rPr>
              <a:t>BÀI </a:t>
            </a:r>
            <a:r>
              <a:rPr lang="en-US" sz="7500" b="1" smtClean="0">
                <a:solidFill>
                  <a:schemeClr val="bg1"/>
                </a:solidFill>
                <a:latin typeface="Arial" panose="020B0604020202020204" pitchFamily="34" charset="0"/>
                <a:cs typeface="Arial" panose="020B0604020202020204" pitchFamily="34" charset="0"/>
              </a:rPr>
              <a:t>HỌC MỚI</a:t>
            </a:r>
            <a:endParaRPr lang="en-US" sz="75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7" name="Freeform 7"/>
          <p:cNvSpPr/>
          <p:nvPr/>
        </p:nvSpPr>
        <p:spPr>
          <a:xfrm>
            <a:off x="15163800" y="9391576"/>
            <a:ext cx="3352800" cy="2039487"/>
          </a:xfrm>
          <a:custGeom>
            <a:avLst/>
            <a:gdLst/>
            <a:ahLst/>
            <a:cxnLst/>
            <a:rect l="l" t="t" r="r" b="b"/>
            <a:pathLst>
              <a:path w="4653236" h="2622733">
                <a:moveTo>
                  <a:pt x="0" y="0"/>
                </a:moveTo>
                <a:lnTo>
                  <a:pt x="4653236" y="0"/>
                </a:lnTo>
                <a:lnTo>
                  <a:pt x="4653236" y="2622734"/>
                </a:lnTo>
                <a:lnTo>
                  <a:pt x="0" y="2622734"/>
                </a:lnTo>
                <a:lnTo>
                  <a:pt x="0" y="0"/>
                </a:lnTo>
                <a:close/>
              </a:path>
            </a:pathLst>
          </a:custGeom>
          <a:blipFill>
            <a:blip r:embed="rId4">
              <a:extLst>
                <a:ext uri="{96DAC541-7B7A-43D3-8B79-37D633B846F1}">
                  <asvg:svgBlip xmlns="" xmlns:asvg="http://schemas.microsoft.com/office/drawing/2016/SVG/main" r:embed="rId11"/>
                </a:ext>
              </a:extLst>
            </a:blip>
            <a:stretch>
              <a:fillRect/>
            </a:stretch>
          </a:blipFill>
        </p:spPr>
      </p:sp>
      <p:sp>
        <p:nvSpPr>
          <p:cNvPr id="9" name="Freeform 9"/>
          <p:cNvSpPr/>
          <p:nvPr/>
        </p:nvSpPr>
        <p:spPr>
          <a:xfrm>
            <a:off x="-762000" y="647700"/>
            <a:ext cx="3076690" cy="949928"/>
          </a:xfrm>
          <a:custGeom>
            <a:avLst/>
            <a:gdLst/>
            <a:ahLst/>
            <a:cxnLst/>
            <a:rect l="l" t="t" r="r" b="b"/>
            <a:pathLst>
              <a:path w="3076690" h="949928">
                <a:moveTo>
                  <a:pt x="0" y="0"/>
                </a:moveTo>
                <a:lnTo>
                  <a:pt x="3076690" y="0"/>
                </a:lnTo>
                <a:lnTo>
                  <a:pt x="3076690" y="949928"/>
                </a:lnTo>
                <a:lnTo>
                  <a:pt x="0" y="949928"/>
                </a:lnTo>
                <a:lnTo>
                  <a:pt x="0" y="0"/>
                </a:lnTo>
                <a:close/>
              </a:path>
            </a:pathLst>
          </a:custGeom>
          <a:blipFill>
            <a:blip r:embed="rId12">
              <a:extLst>
                <a:ext uri="{96DAC541-7B7A-43D3-8B79-37D633B846F1}">
                  <asvg:svgBlip xmlns="" xmlns:asvg="http://schemas.microsoft.com/office/drawing/2016/SVG/main" r:embed="rId15"/>
                </a:ext>
              </a:extLst>
            </a:blip>
            <a:stretch>
              <a:fillRect/>
            </a:stretch>
          </a:blipFill>
        </p:spPr>
      </p:sp>
      <p:sp>
        <p:nvSpPr>
          <p:cNvPr id="3" name="Freeform 3"/>
          <p:cNvSpPr/>
          <p:nvPr/>
        </p:nvSpPr>
        <p:spPr>
          <a:xfrm>
            <a:off x="16328553" y="130927"/>
            <a:ext cx="1676400" cy="2019300"/>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16">
              <a:extLst>
                <a:ext uri="{96DAC541-7B7A-43D3-8B79-37D633B846F1}">
                  <asvg:svgBlip xmlns="" xmlns:asvg="http://schemas.microsoft.com/office/drawing/2016/SVG/main" r:embed="rId5"/>
                </a:ext>
              </a:extLst>
            </a:blip>
            <a:stretch>
              <a:fillRect/>
            </a:stretch>
          </a:blipFill>
        </p:spPr>
      </p:sp>
      <p:grpSp>
        <p:nvGrpSpPr>
          <p:cNvPr id="4" name="Group 3"/>
          <p:cNvGrpSpPr/>
          <p:nvPr/>
        </p:nvGrpSpPr>
        <p:grpSpPr>
          <a:xfrm>
            <a:off x="5486400" y="693606"/>
            <a:ext cx="7315200" cy="1234440"/>
            <a:chOff x="5486400" y="693606"/>
            <a:chExt cx="7315200" cy="1234440"/>
          </a:xfrm>
        </p:grpSpPr>
        <p:sp>
          <p:nvSpPr>
            <p:cNvPr id="16" name="Freeform 5"/>
            <p:cNvSpPr/>
            <p:nvPr/>
          </p:nvSpPr>
          <p:spPr>
            <a:xfrm>
              <a:off x="5486400" y="693606"/>
              <a:ext cx="7315200" cy="1234440"/>
            </a:xfrm>
            <a:custGeom>
              <a:avLst/>
              <a:gdLst/>
              <a:ahLst/>
              <a:cxnLst/>
              <a:rect l="l" t="t" r="r" b="b"/>
              <a:pathLst>
                <a:path w="7315200" h="1234440">
                  <a:moveTo>
                    <a:pt x="0" y="0"/>
                  </a:moveTo>
                  <a:lnTo>
                    <a:pt x="7315200" y="0"/>
                  </a:lnTo>
                  <a:lnTo>
                    <a:pt x="7315200" y="1234440"/>
                  </a:lnTo>
                  <a:lnTo>
                    <a:pt x="0" y="1234440"/>
                  </a:lnTo>
                  <a:lnTo>
                    <a:pt x="0" y="0"/>
                  </a:lnTo>
                  <a:close/>
                </a:path>
              </a:pathLst>
            </a:custGeom>
            <a:blipFill>
              <a:blip r:embed="rId17">
                <a:grayscl/>
                <a:extLst>
                  <a:ext uri="{96DAC541-7B7A-43D3-8B79-37D633B846F1}">
                    <asvg:svgBlip xmlns:asvg="http://schemas.microsoft.com/office/drawing/2016/SVG/main" xmlns="" r:embed="rId9"/>
                  </a:ext>
                </a:extLst>
              </a:blip>
              <a:stretch>
                <a:fillRect/>
              </a:stretch>
            </a:blipFill>
          </p:spPr>
        </p:sp>
        <p:sp>
          <p:nvSpPr>
            <p:cNvPr id="15" name="Rectangle 14"/>
            <p:cNvSpPr/>
            <p:nvPr/>
          </p:nvSpPr>
          <p:spPr>
            <a:xfrm>
              <a:off x="7664267" y="895327"/>
              <a:ext cx="2959465" cy="830997"/>
            </a:xfrm>
            <a:prstGeom prst="rect">
              <a:avLst/>
            </a:prstGeom>
          </p:spPr>
          <p:txBody>
            <a:bodyPr wrap="none">
              <a:spAutoFit/>
            </a:bodyPr>
            <a:lstStyle/>
            <a:p>
              <a:r>
                <a:rPr lang="en-US" sz="4800" b="1">
                  <a:solidFill>
                    <a:srgbClr val="000000"/>
                  </a:solidFill>
                  <a:latin typeface="Arial" panose="020B0604020202020204" pitchFamily="34" charset="0"/>
                  <a:ea typeface="Times New Roman" panose="02020603050405020304" pitchFamily="18" charset="0"/>
                  <a:cs typeface="Arial" panose="020B0604020202020204" pitchFamily="34" charset="0"/>
                </a:rPr>
                <a:t>Câu hỏi a</a:t>
              </a:r>
              <a:endParaRPr lang="en-US" sz="4800">
                <a:latin typeface="Arial" panose="020B0604020202020204" pitchFamily="34" charset="0"/>
                <a:cs typeface="Arial" panose="020B0604020202020204" pitchFamily="34" charset="0"/>
              </a:endParaRPr>
            </a:p>
          </p:txBody>
        </p:sp>
      </p:grpSp>
      <p:grpSp>
        <p:nvGrpSpPr>
          <p:cNvPr id="5" name="Group 4"/>
          <p:cNvGrpSpPr/>
          <p:nvPr/>
        </p:nvGrpSpPr>
        <p:grpSpPr>
          <a:xfrm>
            <a:off x="414233" y="2857502"/>
            <a:ext cx="8382000" cy="6312860"/>
            <a:chOff x="414233" y="2938237"/>
            <a:chExt cx="8382000" cy="6312860"/>
          </a:xfrm>
        </p:grpSpPr>
        <p:pic>
          <p:nvPicPr>
            <p:cNvPr id="4100" name="Picture 4" descr="Locomotif stêm Richard Trevithick | Museum Wales"/>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4400" y="2938237"/>
              <a:ext cx="7381667" cy="515179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414233" y="8420100"/>
              <a:ext cx="8382000" cy="830997"/>
            </a:xfrm>
            <a:prstGeom prst="rect">
              <a:avLst/>
            </a:prstGeom>
          </p:spPr>
          <p:txBody>
            <a:bodyPr wrap="square">
              <a:spAutoFit/>
            </a:bodyPr>
            <a:lstStyle/>
            <a:p>
              <a:pPr algn="ctr">
                <a:lnSpc>
                  <a:spcPct val="150000"/>
                </a:lnSpc>
              </a:pPr>
              <a:r>
                <a:rPr lang="en-US" sz="3200" i="1" smtClean="0">
                  <a:latin typeface="Arial" panose="020B0604020202020204" pitchFamily="34" charset="0"/>
                  <a:cs typeface="Arial" panose="020B0604020202020204" pitchFamily="34" charset="0"/>
                </a:rPr>
                <a:t>Đầu máy xe lửa chạy bằng hơi nước đầu tiên</a:t>
              </a:r>
              <a:endParaRPr lang="en-US" sz="3200" i="1">
                <a:latin typeface="Arial" panose="020B0604020202020204" pitchFamily="34" charset="0"/>
                <a:cs typeface="Arial" panose="020B0604020202020204" pitchFamily="34" charset="0"/>
              </a:endParaRPr>
            </a:p>
          </p:txBody>
        </p:sp>
      </p:grpSp>
      <p:grpSp>
        <p:nvGrpSpPr>
          <p:cNvPr id="6" name="Group 5"/>
          <p:cNvGrpSpPr/>
          <p:nvPr/>
        </p:nvGrpSpPr>
        <p:grpSpPr>
          <a:xfrm>
            <a:off x="9618265" y="2857500"/>
            <a:ext cx="7755335" cy="6312861"/>
            <a:chOff x="9523299" y="2938235"/>
            <a:chExt cx="7755335" cy="6312861"/>
          </a:xfrm>
        </p:grpSpPr>
        <p:pic>
          <p:nvPicPr>
            <p:cNvPr id="4098" name="Picture 2" descr="Tìm hiểu kinh tế: Kinh tế các nước tư bản chủ nghĩa (phần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656934" y="2938235"/>
              <a:ext cx="7488066" cy="515179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9523299" y="8420099"/>
              <a:ext cx="7755335" cy="830997"/>
            </a:xfrm>
            <a:prstGeom prst="rect">
              <a:avLst/>
            </a:prstGeom>
          </p:spPr>
          <p:txBody>
            <a:bodyPr wrap="square">
              <a:spAutoFit/>
            </a:bodyPr>
            <a:lstStyle/>
            <a:p>
              <a:pPr algn="ctr">
                <a:lnSpc>
                  <a:spcPct val="150000"/>
                </a:lnSpc>
              </a:pPr>
              <a:r>
                <a:rPr lang="en-US" sz="3200" i="1" smtClean="0">
                  <a:latin typeface="Arial" panose="020B0604020202020204" pitchFamily="34" charset="0"/>
                  <a:cs typeface="Arial" panose="020B0604020202020204" pitchFamily="34" charset="0"/>
                </a:rPr>
                <a:t>Khánh thành đường ray xe lửa (minh hoạ)</a:t>
              </a:r>
              <a:endParaRPr lang="en-US" sz="3200" i="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50100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11376" y="-56162"/>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11" name="Freeform 11"/>
          <p:cNvSpPr/>
          <p:nvPr/>
        </p:nvSpPr>
        <p:spPr>
          <a:xfrm rot="2065294">
            <a:off x="16196323" y="141123"/>
            <a:ext cx="1715938" cy="1860908"/>
          </a:xfrm>
          <a:custGeom>
            <a:avLst/>
            <a:gdLst/>
            <a:ahLst/>
            <a:cxnLst/>
            <a:rect l="l" t="t" r="r" b="b"/>
            <a:pathLst>
              <a:path w="2633015" h="2734542">
                <a:moveTo>
                  <a:pt x="0" y="0"/>
                </a:moveTo>
                <a:lnTo>
                  <a:pt x="2633014" y="0"/>
                </a:lnTo>
                <a:lnTo>
                  <a:pt x="2633014" y="2734542"/>
                </a:lnTo>
                <a:lnTo>
                  <a:pt x="0" y="2734542"/>
                </a:lnTo>
                <a:lnTo>
                  <a:pt x="0" y="0"/>
                </a:lnTo>
                <a:close/>
              </a:path>
            </a:pathLst>
          </a:custGeom>
          <a:blipFill>
            <a:blip r:embed="rId4">
              <a:extLst>
                <a:ext uri="{96DAC541-7B7A-43D3-8B79-37D633B846F1}">
                  <asvg:svgBlip xmlns="" xmlns:asvg="http://schemas.microsoft.com/office/drawing/2016/SVG/main" r:embed="rId15"/>
                </a:ext>
              </a:extLst>
            </a:blip>
            <a:stretch>
              <a:fillRect/>
            </a:stretch>
          </a:blipFill>
        </p:spPr>
      </p:sp>
      <p:sp>
        <p:nvSpPr>
          <p:cNvPr id="12" name="Freeform 12"/>
          <p:cNvSpPr/>
          <p:nvPr/>
        </p:nvSpPr>
        <p:spPr>
          <a:xfrm>
            <a:off x="-875902" y="8148768"/>
            <a:ext cx="3111473" cy="2675867"/>
          </a:xfrm>
          <a:custGeom>
            <a:avLst/>
            <a:gdLst/>
            <a:ahLst/>
            <a:cxnLst/>
            <a:rect l="l" t="t" r="r" b="b"/>
            <a:pathLst>
              <a:path w="3111473" h="2675867">
                <a:moveTo>
                  <a:pt x="0" y="0"/>
                </a:moveTo>
                <a:lnTo>
                  <a:pt x="3111474" y="0"/>
                </a:lnTo>
                <a:lnTo>
                  <a:pt x="3111474" y="2675867"/>
                </a:lnTo>
                <a:lnTo>
                  <a:pt x="0" y="26758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grpSp>
        <p:nvGrpSpPr>
          <p:cNvPr id="25" name="Group 24"/>
          <p:cNvGrpSpPr/>
          <p:nvPr/>
        </p:nvGrpSpPr>
        <p:grpSpPr>
          <a:xfrm>
            <a:off x="679834" y="723139"/>
            <a:ext cx="5339966" cy="1296161"/>
            <a:chOff x="679834" y="614631"/>
            <a:chExt cx="4943266" cy="1296161"/>
          </a:xfrm>
        </p:grpSpPr>
        <p:sp>
          <p:nvSpPr>
            <p:cNvPr id="23" name="Freeform 15"/>
            <p:cNvSpPr/>
            <p:nvPr/>
          </p:nvSpPr>
          <p:spPr>
            <a:xfrm>
              <a:off x="679834" y="614631"/>
              <a:ext cx="4943266" cy="1296161"/>
            </a:xfrm>
            <a:custGeom>
              <a:avLst/>
              <a:gdLst/>
              <a:ahLst/>
              <a:cxnLst/>
              <a:rect l="l" t="t" r="r" b="b"/>
              <a:pathLst>
                <a:path w="3126677" h="789486">
                  <a:moveTo>
                    <a:pt x="0" y="0"/>
                  </a:moveTo>
                  <a:lnTo>
                    <a:pt x="3126677" y="0"/>
                  </a:lnTo>
                  <a:lnTo>
                    <a:pt x="3126677" y="789487"/>
                  </a:lnTo>
                  <a:lnTo>
                    <a:pt x="0" y="789487"/>
                  </a:lnTo>
                  <a:lnTo>
                    <a:pt x="0" y="0"/>
                  </a:lnTo>
                  <a:close/>
                </a:path>
              </a:pathLst>
            </a:custGeom>
            <a:blipFill>
              <a:blip r:embed="rId18">
                <a:extLst>
                  <a:ext uri="{96DAC541-7B7A-43D3-8B79-37D633B846F1}">
                    <asvg:svgBlip xmlns:asvg="http://schemas.microsoft.com/office/drawing/2016/SVG/main" xmlns="" r:embed="rId28"/>
                  </a:ext>
                </a:extLst>
              </a:blip>
              <a:stretch>
                <a:fillRect/>
              </a:stretch>
            </a:blipFill>
            <a:effectLst>
              <a:outerShdw blurRad="50800" dist="38100" dir="2700000" algn="tl" rotWithShape="0">
                <a:prstClr val="black">
                  <a:alpha val="40000"/>
                </a:prstClr>
              </a:outerShdw>
            </a:effectLst>
          </p:spPr>
        </p:sp>
        <p:sp>
          <p:nvSpPr>
            <p:cNvPr id="15" name="TextBox 14">
              <a:extLst>
                <a:ext uri="{FF2B5EF4-FFF2-40B4-BE49-F238E27FC236}">
                  <a16:creationId xmlns:a16="http://schemas.microsoft.com/office/drawing/2014/main" id="{98145AD4-0D74-1EF8-35FC-7C6EEC974A07}"/>
                </a:ext>
              </a:extLst>
            </p:cNvPr>
            <p:cNvSpPr txBox="1"/>
            <p:nvPr/>
          </p:nvSpPr>
          <p:spPr>
            <a:xfrm>
              <a:off x="1330005" y="862601"/>
              <a:ext cx="3619502" cy="800219"/>
            </a:xfrm>
            <a:prstGeom prst="rect">
              <a:avLst/>
            </a:prstGeom>
          </p:spPr>
          <p:txBody>
            <a:bodyPr wrap="square" lIns="0" tIns="0" rIns="0" bIns="0" rtlCol="0" anchor="t">
              <a:spAutoFit/>
            </a:bodyPr>
            <a:lstStyle/>
            <a:p>
              <a:pPr algn="ctr"/>
              <a:r>
                <a:rPr lang="en-US" sz="5200" b="1" smtClean="0">
                  <a:solidFill>
                    <a:srgbClr val="9F0002"/>
                  </a:solidFill>
                  <a:latin typeface="Arial" panose="020B0604020202020204" pitchFamily="34" charset="0"/>
                  <a:cs typeface="Arial" panose="020B0604020202020204" pitchFamily="34" charset="0"/>
                </a:rPr>
                <a:t>Khái niệm</a:t>
              </a:r>
              <a:endParaRPr lang="en-US" sz="5200" b="1" dirty="0">
                <a:solidFill>
                  <a:srgbClr val="9F0002"/>
                </a:solidFill>
                <a:latin typeface="Arial" panose="020B0604020202020204" pitchFamily="34" charset="0"/>
                <a:cs typeface="Arial" panose="020B0604020202020204" pitchFamily="34" charset="0"/>
              </a:endParaRPr>
            </a:p>
          </p:txBody>
        </p:sp>
      </p:grpSp>
      <p:grpSp>
        <p:nvGrpSpPr>
          <p:cNvPr id="16" name="Group 15"/>
          <p:cNvGrpSpPr/>
          <p:nvPr/>
        </p:nvGrpSpPr>
        <p:grpSpPr>
          <a:xfrm>
            <a:off x="1354886" y="2400300"/>
            <a:ext cx="9965147" cy="5798691"/>
            <a:chOff x="7408453" y="2150104"/>
            <a:chExt cx="9965147" cy="5595426"/>
          </a:xfrm>
        </p:grpSpPr>
        <p:sp>
          <p:nvSpPr>
            <p:cNvPr id="22" name="Rectangle 21"/>
            <p:cNvSpPr/>
            <p:nvPr/>
          </p:nvSpPr>
          <p:spPr>
            <a:xfrm>
              <a:off x="7408453" y="2885773"/>
              <a:ext cx="9965147" cy="4859757"/>
            </a:xfrm>
            <a:prstGeom prst="rect">
              <a:avLst/>
            </a:prstGeom>
            <a:solidFill>
              <a:srgbClr val="AF56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3600">
                <a:solidFill>
                  <a:schemeClr val="bg1"/>
                </a:solidFill>
                <a:latin typeface="Arial" panose="020B0604020202020204" pitchFamily="34" charset="0"/>
                <a:cs typeface="Arial" panose="020B0604020202020204" pitchFamily="34" charset="0"/>
              </a:endParaRPr>
            </a:p>
          </p:txBody>
        </p:sp>
        <p:pic>
          <p:nvPicPr>
            <p:cNvPr id="26" name="Picture 27"/>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a:stretch>
              <a:fillRect/>
            </a:stretch>
          </p:blipFill>
          <p:spPr>
            <a:xfrm rot="1610221">
              <a:off x="12010026" y="2150104"/>
              <a:ext cx="762000" cy="1338977"/>
            </a:xfrm>
            <a:prstGeom prst="rect">
              <a:avLst/>
            </a:prstGeom>
            <a:effectLst>
              <a:outerShdw blurRad="50800" dist="38100" dir="2700000" algn="tl" rotWithShape="0">
                <a:prstClr val="black">
                  <a:alpha val="40000"/>
                </a:prstClr>
              </a:outerShdw>
            </a:effectLst>
          </p:spPr>
        </p:pic>
      </p:grpSp>
      <p:sp>
        <p:nvSpPr>
          <p:cNvPr id="3" name="Rectangle 2"/>
          <p:cNvSpPr/>
          <p:nvPr/>
        </p:nvSpPr>
        <p:spPr>
          <a:xfrm>
            <a:off x="1765459" y="4431732"/>
            <a:ext cx="9144000" cy="2585323"/>
          </a:xfrm>
          <a:prstGeom prst="rect">
            <a:avLst/>
          </a:prstGeom>
        </p:spPr>
        <p:txBody>
          <a:bodyPr anchor="ctr">
            <a:spAutoFit/>
          </a:bodyPr>
          <a:lstStyle/>
          <a:p>
            <a:pPr algn="just">
              <a:lnSpc>
                <a:spcPct val="150000"/>
              </a:lnSpc>
            </a:pPr>
            <a:r>
              <a:rPr lang="en-US" sz="3600">
                <a:solidFill>
                  <a:schemeClr val="bg1"/>
                </a:solidFill>
                <a:latin typeface="Arial" panose="020B0604020202020204" pitchFamily="34" charset="0"/>
                <a:cs typeface="Arial" panose="020B0604020202020204" pitchFamily="34" charset="0"/>
              </a:rPr>
              <a:t>Lao động là hoạt động chủ yếu của con người, là nhân tố quyết định sự tồn tại, phát triển của cá nhân, đất nước và nhân loại.</a:t>
            </a:r>
          </a:p>
        </p:txBody>
      </p:sp>
      <p:sp>
        <p:nvSpPr>
          <p:cNvPr id="17" name="Freeform 2"/>
          <p:cNvSpPr/>
          <p:nvPr/>
        </p:nvSpPr>
        <p:spPr>
          <a:xfrm>
            <a:off x="11887200" y="4686300"/>
            <a:ext cx="5181600" cy="5600700"/>
          </a:xfrm>
          <a:custGeom>
            <a:avLst/>
            <a:gdLst/>
            <a:ahLst/>
            <a:cxnLst/>
            <a:rect l="l" t="t" r="r" b="b"/>
            <a:pathLst>
              <a:path w="4085497" h="4363681">
                <a:moveTo>
                  <a:pt x="0" y="0"/>
                </a:moveTo>
                <a:lnTo>
                  <a:pt x="4085497" y="0"/>
                </a:lnTo>
                <a:lnTo>
                  <a:pt x="4085497" y="4363681"/>
                </a:lnTo>
                <a:lnTo>
                  <a:pt x="0" y="4363681"/>
                </a:lnTo>
                <a:lnTo>
                  <a:pt x="0" y="0"/>
                </a:lnTo>
                <a:close/>
              </a:path>
            </a:pathLst>
          </a:custGeom>
          <a:blipFill>
            <a:blip r:embed="rId31">
              <a:extLst>
                <a:ext uri="{96DAC541-7B7A-43D3-8B79-37D633B846F1}">
                  <asvg:svgBlip xmlns="" xmlns:asvg="http://schemas.microsoft.com/office/drawing/2016/SVG/main" r:embed="rId32"/>
                </a:ext>
              </a:extLst>
            </a:blip>
            <a:stretch>
              <a:fillRect/>
            </a:stretch>
          </a:blipFill>
        </p:spPr>
      </p:sp>
    </p:spTree>
    <p:extLst>
      <p:ext uri="{BB962C8B-B14F-4D97-AF65-F5344CB8AC3E}">
        <p14:creationId xmlns:p14="http://schemas.microsoft.com/office/powerpoint/2010/main" val="868219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9" name="Freeform 9"/>
          <p:cNvSpPr/>
          <p:nvPr/>
        </p:nvSpPr>
        <p:spPr>
          <a:xfrm>
            <a:off x="-762000" y="647700"/>
            <a:ext cx="3076690" cy="949928"/>
          </a:xfrm>
          <a:custGeom>
            <a:avLst/>
            <a:gdLst/>
            <a:ahLst/>
            <a:cxnLst/>
            <a:rect l="l" t="t" r="r" b="b"/>
            <a:pathLst>
              <a:path w="3076690" h="949928">
                <a:moveTo>
                  <a:pt x="0" y="0"/>
                </a:moveTo>
                <a:lnTo>
                  <a:pt x="3076690" y="0"/>
                </a:lnTo>
                <a:lnTo>
                  <a:pt x="3076690" y="949928"/>
                </a:lnTo>
                <a:lnTo>
                  <a:pt x="0" y="949928"/>
                </a:lnTo>
                <a:lnTo>
                  <a:pt x="0" y="0"/>
                </a:lnTo>
                <a:close/>
              </a:path>
            </a:pathLst>
          </a:custGeom>
          <a:blipFill>
            <a:blip r:embed="rId4">
              <a:extLst>
                <a:ext uri="{96DAC541-7B7A-43D3-8B79-37D633B846F1}">
                  <asvg:svgBlip xmlns="" xmlns:asvg="http://schemas.microsoft.com/office/drawing/2016/SVG/main" r:embed="rId15"/>
                </a:ext>
              </a:extLst>
            </a:blip>
            <a:stretch>
              <a:fillRect/>
            </a:stretch>
          </a:blipFill>
        </p:spPr>
      </p:sp>
      <p:grpSp>
        <p:nvGrpSpPr>
          <p:cNvPr id="5" name="Group 4"/>
          <p:cNvGrpSpPr/>
          <p:nvPr/>
        </p:nvGrpSpPr>
        <p:grpSpPr>
          <a:xfrm>
            <a:off x="5486400" y="693606"/>
            <a:ext cx="7315200" cy="1234440"/>
            <a:chOff x="5486400" y="693606"/>
            <a:chExt cx="7315200" cy="1234440"/>
          </a:xfrm>
        </p:grpSpPr>
        <p:sp>
          <p:nvSpPr>
            <p:cNvPr id="16" name="Freeform 5"/>
            <p:cNvSpPr/>
            <p:nvPr/>
          </p:nvSpPr>
          <p:spPr>
            <a:xfrm>
              <a:off x="5486400" y="693606"/>
              <a:ext cx="7315200" cy="1234440"/>
            </a:xfrm>
            <a:custGeom>
              <a:avLst/>
              <a:gdLst/>
              <a:ahLst/>
              <a:cxnLst/>
              <a:rect l="l" t="t" r="r" b="b"/>
              <a:pathLst>
                <a:path w="7315200" h="1234440">
                  <a:moveTo>
                    <a:pt x="0" y="0"/>
                  </a:moveTo>
                  <a:lnTo>
                    <a:pt x="7315200" y="0"/>
                  </a:lnTo>
                  <a:lnTo>
                    <a:pt x="7315200" y="1234440"/>
                  </a:lnTo>
                  <a:lnTo>
                    <a:pt x="0" y="1234440"/>
                  </a:lnTo>
                  <a:lnTo>
                    <a:pt x="0" y="0"/>
                  </a:lnTo>
                  <a:close/>
                </a:path>
              </a:pathLst>
            </a:custGeom>
            <a:blipFill>
              <a:blip r:embed="rId16">
                <a:grayscl/>
                <a:extLst>
                  <a:ext uri="{96DAC541-7B7A-43D3-8B79-37D633B846F1}">
                    <asvg:svgBlip xmlns:asvg="http://schemas.microsoft.com/office/drawing/2016/SVG/main" xmlns="" r:embed="rId9"/>
                  </a:ext>
                </a:extLst>
              </a:blip>
              <a:stretch>
                <a:fillRect/>
              </a:stretch>
            </a:blipFill>
          </p:spPr>
        </p:sp>
        <p:sp>
          <p:nvSpPr>
            <p:cNvPr id="15" name="Rectangle 14"/>
            <p:cNvSpPr/>
            <p:nvPr/>
          </p:nvSpPr>
          <p:spPr>
            <a:xfrm>
              <a:off x="7664267" y="895327"/>
              <a:ext cx="2993127" cy="830997"/>
            </a:xfrm>
            <a:prstGeom prst="rect">
              <a:avLst/>
            </a:prstGeom>
          </p:spPr>
          <p:txBody>
            <a:bodyPr wrap="none">
              <a:spAutoFit/>
            </a:bodyPr>
            <a:lstStyle/>
            <a:p>
              <a:r>
                <a:rPr lang="en-US" sz="4800" b="1">
                  <a:solidFill>
                    <a:srgbClr val="000000"/>
                  </a:solidFill>
                  <a:latin typeface="Arial" panose="020B0604020202020204" pitchFamily="34" charset="0"/>
                  <a:ea typeface="Times New Roman" panose="02020603050405020304" pitchFamily="18" charset="0"/>
                  <a:cs typeface="Arial" panose="020B0604020202020204" pitchFamily="34" charset="0"/>
                </a:rPr>
                <a:t>Câu hỏi </a:t>
              </a:r>
              <a:r>
                <a:rPr lang="en-US" sz="48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b</a:t>
              </a:r>
              <a:endParaRPr lang="en-US" sz="4800">
                <a:latin typeface="Arial" panose="020B0604020202020204" pitchFamily="34" charset="0"/>
                <a:cs typeface="Arial" panose="020B0604020202020204" pitchFamily="34" charset="0"/>
              </a:endParaRPr>
            </a:p>
          </p:txBody>
        </p:sp>
      </p:grpSp>
      <p:sp>
        <p:nvSpPr>
          <p:cNvPr id="4" name="AutoShape 8" descr="https://o.remove.bg/downloads/256f5dbb-f205-41ff-8478-9ba70d99fcce/image-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Google Shape;48;p2">
            <a:extLst>
              <a:ext uri="{FF2B5EF4-FFF2-40B4-BE49-F238E27FC236}">
                <a16:creationId xmlns:a16="http://schemas.microsoft.com/office/drawing/2014/main" id="{5F46D10E-1F2F-3E75-0007-A6DA6E7A6318}"/>
              </a:ext>
            </a:extLst>
          </p:cNvPr>
          <p:cNvSpPr/>
          <p:nvPr/>
        </p:nvSpPr>
        <p:spPr>
          <a:xfrm>
            <a:off x="768384" y="3543300"/>
            <a:ext cx="7537416" cy="3171427"/>
          </a:xfrm>
          <a:prstGeom prst="roundRect">
            <a:avLst/>
          </a:prstGeom>
          <a:solidFill>
            <a:schemeClr val="accent6">
              <a:lumMod val="40000"/>
              <a:lumOff val="60000"/>
            </a:schemeClr>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lvl="0" algn="just">
              <a:lnSpc>
                <a:spcPct val="150000"/>
              </a:lnSpc>
            </a:pPr>
            <a:r>
              <a:rPr lang="en-US" sz="3400">
                <a:latin typeface="Arial" panose="020B0604020202020204" pitchFamily="34" charset="0"/>
                <a:cs typeface="Arial" panose="020B0604020202020204" pitchFamily="34" charset="0"/>
              </a:rPr>
              <a:t>Là một trong những nhân tố quyết định sự tồn tại, phát triển của cá nhân, đất nước và nhân loại. </a:t>
            </a:r>
          </a:p>
        </p:txBody>
      </p:sp>
      <p:sp>
        <p:nvSpPr>
          <p:cNvPr id="14" name="Freeform 7"/>
          <p:cNvSpPr/>
          <p:nvPr/>
        </p:nvSpPr>
        <p:spPr>
          <a:xfrm>
            <a:off x="15163800" y="9391576"/>
            <a:ext cx="3352800" cy="2039487"/>
          </a:xfrm>
          <a:custGeom>
            <a:avLst/>
            <a:gdLst/>
            <a:ahLst/>
            <a:cxnLst/>
            <a:rect l="l" t="t" r="r" b="b"/>
            <a:pathLst>
              <a:path w="4653236" h="2622733">
                <a:moveTo>
                  <a:pt x="0" y="0"/>
                </a:moveTo>
                <a:lnTo>
                  <a:pt x="4653236" y="0"/>
                </a:lnTo>
                <a:lnTo>
                  <a:pt x="4653236" y="2622734"/>
                </a:lnTo>
                <a:lnTo>
                  <a:pt x="0" y="2622734"/>
                </a:lnTo>
                <a:lnTo>
                  <a:pt x="0" y="0"/>
                </a:lnTo>
                <a:close/>
              </a:path>
            </a:pathLst>
          </a:custGeom>
          <a:blipFill>
            <a:blip r:embed="rId17">
              <a:extLst>
                <a:ext uri="{96DAC541-7B7A-43D3-8B79-37D633B846F1}">
                  <asvg:svgBlip xmlns="" xmlns:asvg="http://schemas.microsoft.com/office/drawing/2016/SVG/main" r:embed="rId11"/>
                </a:ext>
              </a:extLst>
            </a:blip>
            <a:stretch>
              <a:fillRect/>
            </a:stretch>
          </a:blipFill>
        </p:spPr>
      </p:sp>
      <p:sp>
        <p:nvSpPr>
          <p:cNvPr id="19" name="Freeform 3"/>
          <p:cNvSpPr/>
          <p:nvPr/>
        </p:nvSpPr>
        <p:spPr>
          <a:xfrm>
            <a:off x="16328553" y="130927"/>
            <a:ext cx="1676400" cy="2019300"/>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18">
              <a:extLst>
                <a:ext uri="{96DAC541-7B7A-43D3-8B79-37D633B846F1}">
                  <asvg:svgBlip xmlns="" xmlns:asvg="http://schemas.microsoft.com/office/drawing/2016/SVG/main" r:embed="rId5"/>
                </a:ext>
              </a:extLst>
            </a:blip>
            <a:stretch>
              <a:fillRect/>
            </a:stretch>
          </a:blipFill>
        </p:spPr>
      </p:sp>
      <p:sp>
        <p:nvSpPr>
          <p:cNvPr id="6" name="Rectangle 5"/>
          <p:cNvSpPr/>
          <p:nvPr/>
        </p:nvSpPr>
        <p:spPr>
          <a:xfrm>
            <a:off x="3534131" y="2324100"/>
            <a:ext cx="11219738" cy="780214"/>
          </a:xfrm>
          <a:prstGeom prst="rect">
            <a:avLst/>
          </a:prstGeom>
        </p:spPr>
        <p:txBody>
          <a:bodyPr wrap="none">
            <a:spAutoFit/>
          </a:bodyPr>
          <a:lstStyle/>
          <a:p>
            <a:pPr algn="ctr">
              <a:lnSpc>
                <a:spcPct val="150000"/>
              </a:lnSpc>
              <a:spcBef>
                <a:spcPts val="100"/>
              </a:spcBef>
              <a:spcAft>
                <a:spcPts val="100"/>
              </a:spcAft>
            </a:pPr>
            <a:r>
              <a:rPr lang="en-US" sz="3400" b="1">
                <a:solidFill>
                  <a:srgbClr val="FF0000"/>
                </a:solidFill>
                <a:latin typeface="Arial" panose="020B0604020202020204" pitchFamily="34" charset="0"/>
                <a:ea typeface="Times New Roman" panose="02020603050405020304" pitchFamily="18" charset="0"/>
                <a:cs typeface="Arial" panose="020B0604020202020204" pitchFamily="34" charset="0"/>
              </a:rPr>
              <a:t>Các vai trò của lao động đối với đời sống con người:</a:t>
            </a:r>
            <a:endParaRPr lang="en-US" sz="3400" b="1">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Google Shape;48;p2">
            <a:extLst>
              <a:ext uri="{FF2B5EF4-FFF2-40B4-BE49-F238E27FC236}">
                <a16:creationId xmlns:a16="http://schemas.microsoft.com/office/drawing/2014/main" id="{5F46D10E-1F2F-3E75-0007-A6DA6E7A6318}"/>
              </a:ext>
            </a:extLst>
          </p:cNvPr>
          <p:cNvSpPr/>
          <p:nvPr/>
        </p:nvSpPr>
        <p:spPr>
          <a:xfrm>
            <a:off x="8839200" y="3543300"/>
            <a:ext cx="8734863" cy="3171427"/>
          </a:xfrm>
          <a:prstGeom prst="roundRect">
            <a:avLst/>
          </a:prstGeom>
          <a:solidFill>
            <a:schemeClr val="accent6">
              <a:lumMod val="40000"/>
              <a:lumOff val="60000"/>
            </a:schemeClr>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lvl="0" algn="just">
              <a:lnSpc>
                <a:spcPct val="150000"/>
              </a:lnSpc>
            </a:pPr>
            <a:r>
              <a:rPr lang="en-US" sz="3400">
                <a:latin typeface="Arial" panose="020B0604020202020204" pitchFamily="34" charset="0"/>
                <a:cs typeface="Arial" panose="020B0604020202020204" pitchFamily="34" charset="0"/>
              </a:rPr>
              <a:t>Giúp con người tạo ra sản phẩm vật chất, tinh thần nuôi sống bản thân và gia đình, góp phần xây dựng xã hội phát triển, </a:t>
            </a:r>
            <a:r>
              <a:rPr lang="en-US" sz="3400" smtClean="0">
                <a:latin typeface="Arial" panose="020B0604020202020204" pitchFamily="34" charset="0"/>
                <a:cs typeface="Arial" panose="020B0604020202020204" pitchFamily="34" charset="0"/>
              </a:rPr>
              <a:t>đất </a:t>
            </a:r>
            <a:r>
              <a:rPr lang="en-US" sz="3400">
                <a:latin typeface="Arial" panose="020B0604020202020204" pitchFamily="34" charset="0"/>
                <a:cs typeface="Arial" panose="020B0604020202020204" pitchFamily="34" charset="0"/>
              </a:rPr>
              <a:t>nước giàu mạnh. </a:t>
            </a:r>
          </a:p>
        </p:txBody>
      </p:sp>
      <p:sp>
        <p:nvSpPr>
          <p:cNvPr id="21" name="Google Shape;48;p2">
            <a:extLst>
              <a:ext uri="{FF2B5EF4-FFF2-40B4-BE49-F238E27FC236}">
                <a16:creationId xmlns:a16="http://schemas.microsoft.com/office/drawing/2014/main" id="{5F46D10E-1F2F-3E75-0007-A6DA6E7A6318}"/>
              </a:ext>
            </a:extLst>
          </p:cNvPr>
          <p:cNvSpPr/>
          <p:nvPr/>
        </p:nvSpPr>
        <p:spPr>
          <a:xfrm>
            <a:off x="2444353" y="7151647"/>
            <a:ext cx="13432953" cy="2720798"/>
          </a:xfrm>
          <a:prstGeom prst="roundRect">
            <a:avLst/>
          </a:prstGeom>
          <a:solidFill>
            <a:schemeClr val="accent6">
              <a:lumMod val="40000"/>
              <a:lumOff val="60000"/>
            </a:schemeClr>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lvl="0" algn="just">
              <a:lnSpc>
                <a:spcPct val="150000"/>
              </a:lnSpc>
            </a:pPr>
            <a:r>
              <a:rPr lang="en-US" sz="3400">
                <a:latin typeface="Arial" panose="020B0604020202020204" pitchFamily="34" charset="0"/>
                <a:cs typeface="Arial" panose="020B0604020202020204" pitchFamily="34" charset="0"/>
              </a:rPr>
              <a:t>Là phương tiện để </a:t>
            </a:r>
            <a:r>
              <a:rPr lang="en-US" sz="3400" smtClean="0">
                <a:latin typeface="Arial" panose="020B0604020202020204" pitchFamily="34" charset="0"/>
                <a:cs typeface="Arial" panose="020B0604020202020204" pitchFamily="34" charset="0"/>
              </a:rPr>
              <a:t>khẳng định </a:t>
            </a:r>
            <a:r>
              <a:rPr lang="en-US" sz="3400">
                <a:latin typeface="Arial" panose="020B0604020202020204" pitchFamily="34" charset="0"/>
                <a:cs typeface="Arial" panose="020B0604020202020204" pitchFamily="34" charset="0"/>
              </a:rPr>
              <a:t>vị trí và sự có mặt của mình trong xã hội, giúp con người làm chủ bản thân, làm chủ cuộc </a:t>
            </a:r>
            <a:r>
              <a:rPr lang="en-US" sz="3400" smtClean="0">
                <a:latin typeface="Arial" panose="020B0604020202020204" pitchFamily="34" charset="0"/>
                <a:cs typeface="Arial" panose="020B0604020202020204" pitchFamily="34" charset="0"/>
              </a:rPr>
              <a:t>sống, đem đến niềm vui và ý nghĩa thực sự.</a:t>
            </a:r>
            <a:endParaRPr lang="en-US" sz="3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6664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 name="Freeform 3"/>
          <p:cNvSpPr/>
          <p:nvPr/>
        </p:nvSpPr>
        <p:spPr>
          <a:xfrm rot="4139340">
            <a:off x="16312951" y="7351929"/>
            <a:ext cx="1892699" cy="2433045"/>
          </a:xfrm>
          <a:custGeom>
            <a:avLst/>
            <a:gdLst/>
            <a:ahLst/>
            <a:cxnLst/>
            <a:rect l="l" t="t" r="r" b="b"/>
            <a:pathLst>
              <a:path w="1892699" h="2433045">
                <a:moveTo>
                  <a:pt x="0" y="0"/>
                </a:moveTo>
                <a:lnTo>
                  <a:pt x="1892698" y="0"/>
                </a:lnTo>
                <a:lnTo>
                  <a:pt x="1892698" y="2433045"/>
                </a:lnTo>
                <a:lnTo>
                  <a:pt x="0" y="243304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065294">
            <a:off x="-341688" y="341876"/>
            <a:ext cx="1812113" cy="1945147"/>
          </a:xfrm>
          <a:custGeom>
            <a:avLst/>
            <a:gdLst/>
            <a:ahLst/>
            <a:cxnLst/>
            <a:rect l="l" t="t" r="r" b="b"/>
            <a:pathLst>
              <a:path w="2633015" h="2734542">
                <a:moveTo>
                  <a:pt x="0" y="0"/>
                </a:moveTo>
                <a:lnTo>
                  <a:pt x="2633014" y="0"/>
                </a:lnTo>
                <a:lnTo>
                  <a:pt x="2633014" y="2734542"/>
                </a:lnTo>
                <a:lnTo>
                  <a:pt x="0" y="273454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875902" y="8148768"/>
            <a:ext cx="3111473" cy="2675867"/>
          </a:xfrm>
          <a:custGeom>
            <a:avLst/>
            <a:gdLst/>
            <a:ahLst/>
            <a:cxnLst/>
            <a:rect l="l" t="t" r="r" b="b"/>
            <a:pathLst>
              <a:path w="3111473" h="2675867">
                <a:moveTo>
                  <a:pt x="0" y="0"/>
                </a:moveTo>
                <a:lnTo>
                  <a:pt x="3111474" y="0"/>
                </a:lnTo>
                <a:lnTo>
                  <a:pt x="3111474" y="2675867"/>
                </a:lnTo>
                <a:lnTo>
                  <a:pt x="0" y="267586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2700000">
            <a:off x="16530570" y="378119"/>
            <a:ext cx="1908287" cy="2025064"/>
          </a:xfrm>
          <a:custGeom>
            <a:avLst/>
            <a:gdLst/>
            <a:ahLst/>
            <a:cxnLst/>
            <a:rect l="l" t="t" r="r" b="b"/>
            <a:pathLst>
              <a:path w="2668908" h="2919884">
                <a:moveTo>
                  <a:pt x="0" y="0"/>
                </a:moveTo>
                <a:lnTo>
                  <a:pt x="2668908" y="0"/>
                </a:lnTo>
                <a:lnTo>
                  <a:pt x="2668908" y="2919883"/>
                </a:lnTo>
                <a:lnTo>
                  <a:pt x="0" y="291988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23" name="Group 22"/>
          <p:cNvGrpSpPr/>
          <p:nvPr/>
        </p:nvGrpSpPr>
        <p:grpSpPr>
          <a:xfrm>
            <a:off x="1295400" y="1181297"/>
            <a:ext cx="15697200" cy="3276402"/>
            <a:chOff x="1428750" y="1714500"/>
            <a:chExt cx="15697200" cy="2971800"/>
          </a:xfrm>
        </p:grpSpPr>
        <p:sp>
          <p:nvSpPr>
            <p:cNvPr id="21" name="Freeform 9"/>
            <p:cNvSpPr/>
            <p:nvPr/>
          </p:nvSpPr>
          <p:spPr>
            <a:xfrm>
              <a:off x="1428750" y="1714500"/>
              <a:ext cx="15697200" cy="2971800"/>
            </a:xfrm>
            <a:custGeom>
              <a:avLst/>
              <a:gdLst/>
              <a:ahLst/>
              <a:cxnLst/>
              <a:rect l="l" t="t" r="r" b="b"/>
              <a:pathLst>
                <a:path w="6128982" h="1087894">
                  <a:moveTo>
                    <a:pt x="0" y="0"/>
                  </a:moveTo>
                  <a:lnTo>
                    <a:pt x="6128982" y="0"/>
                  </a:lnTo>
                  <a:lnTo>
                    <a:pt x="6128982" y="1087894"/>
                  </a:lnTo>
                  <a:lnTo>
                    <a:pt x="0" y="1087894"/>
                  </a:lnTo>
                  <a:lnTo>
                    <a:pt x="0" y="0"/>
                  </a:lnTo>
                  <a:close/>
                </a:path>
              </a:pathLst>
            </a:custGeom>
            <a:blipFill>
              <a:blip r:embed="rId12">
                <a:extLst>
                  <a:ext uri="{96DAC541-7B7A-43D3-8B79-37D633B846F1}">
                    <asvg:svgBlip xmlns="" xmlns:asvg="http://schemas.microsoft.com/office/drawing/2016/SVG/main" r:embed="rId16"/>
                  </a:ext>
                </a:extLst>
              </a:blip>
              <a:stretch>
                <a:fillRect/>
              </a:stretch>
            </a:blipFill>
          </p:spPr>
        </p:sp>
        <p:sp>
          <p:nvSpPr>
            <p:cNvPr id="22" name="TextBox 21">
              <a:extLst>
                <a:ext uri="{FF2B5EF4-FFF2-40B4-BE49-F238E27FC236}">
                  <a16:creationId xmlns:a16="http://schemas.microsoft.com/office/drawing/2014/main" id="{835DE2D3-4BC8-4CAD-90AD-FE4642E5F077}"/>
                </a:ext>
              </a:extLst>
            </p:cNvPr>
            <p:cNvSpPr txBox="1"/>
            <p:nvPr/>
          </p:nvSpPr>
          <p:spPr>
            <a:xfrm>
              <a:off x="3682061" y="1921669"/>
              <a:ext cx="12910489" cy="2177471"/>
            </a:xfrm>
            <a:prstGeom prst="rect">
              <a:avLst/>
            </a:prstGeom>
            <a:noFill/>
          </p:spPr>
          <p:txBody>
            <a:bodyPr wrap="square">
              <a:spAutoFit/>
            </a:bodyPr>
            <a:lstStyle/>
            <a:p>
              <a:pPr lvl="0" algn="ctr">
                <a:lnSpc>
                  <a:spcPct val="150000"/>
                </a:lnSpc>
              </a:pPr>
              <a:r>
                <a:rPr lang="en-US" sz="5000" b="1" smtClean="0">
                  <a:latin typeface="Arial" panose="020B0604020202020204" pitchFamily="34" charset="0"/>
                  <a:ea typeface="Arial" panose="020B0604020202020204" pitchFamily="34" charset="0"/>
                  <a:cs typeface="Arial" panose="020B0604020202020204" pitchFamily="34" charset="0"/>
                </a:rPr>
                <a:t>2. Một số quy định của pháp luật về quyền và nghĩa vụ lao động của công dân</a:t>
              </a:r>
              <a:endParaRPr lang="vi-VN" sz="5000" b="1" dirty="0">
                <a:ea typeface="Arial" panose="020B0604020202020204" pitchFamily="34" charset="0"/>
                <a:cs typeface="Arial" panose="020B0604020202020204" pitchFamily="34" charset="0"/>
              </a:endParaRPr>
            </a:p>
          </p:txBody>
        </p:sp>
      </p:grpSp>
      <p:sp>
        <p:nvSpPr>
          <p:cNvPr id="11" name="Freeform 3"/>
          <p:cNvSpPr/>
          <p:nvPr/>
        </p:nvSpPr>
        <p:spPr>
          <a:xfrm>
            <a:off x="6160077" y="4857898"/>
            <a:ext cx="5967845" cy="5422495"/>
          </a:xfrm>
          <a:custGeom>
            <a:avLst/>
            <a:gdLst/>
            <a:ahLst/>
            <a:cxnLst/>
            <a:rect l="l" t="t" r="r" b="b"/>
            <a:pathLst>
              <a:path w="4442429" h="4114800">
                <a:moveTo>
                  <a:pt x="0" y="0"/>
                </a:moveTo>
                <a:lnTo>
                  <a:pt x="4442429" y="0"/>
                </a:lnTo>
                <a:lnTo>
                  <a:pt x="4442429" y="4114800"/>
                </a:lnTo>
                <a:lnTo>
                  <a:pt x="0" y="4114800"/>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Tree>
    <p:extLst>
      <p:ext uri="{BB962C8B-B14F-4D97-AF65-F5344CB8AC3E}">
        <p14:creationId xmlns:p14="http://schemas.microsoft.com/office/powerpoint/2010/main" val="388490379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4" name="Freeform 4"/>
          <p:cNvSpPr/>
          <p:nvPr/>
        </p:nvSpPr>
        <p:spPr>
          <a:xfrm rot="280635">
            <a:off x="-193688" y="787926"/>
            <a:ext cx="1715620" cy="2208646"/>
          </a:xfrm>
          <a:custGeom>
            <a:avLst/>
            <a:gdLst/>
            <a:ahLst/>
            <a:cxnLst/>
            <a:rect l="l" t="t" r="r" b="b"/>
            <a:pathLst>
              <a:path w="1715620" h="2208646">
                <a:moveTo>
                  <a:pt x="0" y="0"/>
                </a:moveTo>
                <a:lnTo>
                  <a:pt x="1715621" y="0"/>
                </a:lnTo>
                <a:lnTo>
                  <a:pt x="1715621" y="2208646"/>
                </a:lnTo>
                <a:lnTo>
                  <a:pt x="0" y="2208646"/>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381000" y="9334590"/>
            <a:ext cx="2141024" cy="533310"/>
          </a:xfrm>
          <a:custGeom>
            <a:avLst/>
            <a:gdLst/>
            <a:ahLst/>
            <a:cxnLst/>
            <a:rect l="l" t="t" r="r" b="b"/>
            <a:pathLst>
              <a:path w="2141024" h="533310">
                <a:moveTo>
                  <a:pt x="0" y="0"/>
                </a:moveTo>
                <a:lnTo>
                  <a:pt x="2141024" y="0"/>
                </a:lnTo>
                <a:lnTo>
                  <a:pt x="2141024" y="533309"/>
                </a:lnTo>
                <a:lnTo>
                  <a:pt x="0" y="53330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15631617" y="531290"/>
            <a:ext cx="2141024" cy="533310"/>
          </a:xfrm>
          <a:custGeom>
            <a:avLst/>
            <a:gdLst/>
            <a:ahLst/>
            <a:cxnLst/>
            <a:rect l="l" t="t" r="r" b="b"/>
            <a:pathLst>
              <a:path w="2141024" h="533310">
                <a:moveTo>
                  <a:pt x="0" y="0"/>
                </a:moveTo>
                <a:lnTo>
                  <a:pt x="2141024" y="0"/>
                </a:lnTo>
                <a:lnTo>
                  <a:pt x="2141024" y="533309"/>
                </a:lnTo>
                <a:lnTo>
                  <a:pt x="0" y="53330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Google Shape;48;p2">
            <a:extLst>
              <a:ext uri="{FF2B5EF4-FFF2-40B4-BE49-F238E27FC236}">
                <a16:creationId xmlns:a16="http://schemas.microsoft.com/office/drawing/2014/main" id="{201A469E-AF75-4DAA-E67A-B97E7CDA3210}"/>
              </a:ext>
            </a:extLst>
          </p:cNvPr>
          <p:cNvSpPr/>
          <p:nvPr/>
        </p:nvSpPr>
        <p:spPr>
          <a:xfrm>
            <a:off x="5107572" y="800100"/>
            <a:ext cx="8072855" cy="1333470"/>
          </a:xfrm>
          <a:prstGeom prst="wedgeRoundRectCallout">
            <a:avLst>
              <a:gd name="adj1" fmla="val -20328"/>
              <a:gd name="adj2" fmla="val 85751"/>
              <a:gd name="adj3" fmla="val 16667"/>
            </a:avLst>
          </a:prstGeom>
          <a:solidFill>
            <a:schemeClr val="accent5">
              <a:lumMod val="75000"/>
            </a:schemeClr>
          </a:solidFill>
          <a:ln w="28575" cap="flat" cmpd="sng">
            <a:solidFill>
              <a:schemeClr val="accent5">
                <a:lumMod val="50000"/>
              </a:schemeClr>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US" sz="5400" b="1" smtClean="0">
                <a:solidFill>
                  <a:schemeClr val="bg1"/>
                </a:solidFill>
                <a:latin typeface="Arial" panose="020B0604020202020204" pitchFamily="34" charset="0"/>
                <a:cs typeface="Arial" panose="020B0604020202020204" pitchFamily="34" charset="0"/>
              </a:rPr>
              <a:t>HOẠT ĐỘNG NHÓM</a:t>
            </a:r>
            <a:endParaRPr lang="en-VN" sz="5400" b="1"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1619807" y="2933700"/>
            <a:ext cx="15048383" cy="2416239"/>
          </a:xfrm>
          <a:prstGeom prst="rect">
            <a:avLst/>
          </a:prstGeom>
        </p:spPr>
        <p:txBody>
          <a:bodyPr wrap="square">
            <a:spAutoFit/>
          </a:bodyPr>
          <a:lstStyle/>
          <a:p>
            <a:pPr algn="just">
              <a:lnSpc>
                <a:spcPct val="150000"/>
              </a:lnSpc>
            </a:pPr>
            <a:r>
              <a:rPr lang="en-US" sz="3500" b="1">
                <a:solidFill>
                  <a:srgbClr val="FF0000"/>
                </a:solidFill>
                <a:latin typeface="Arial" panose="020B0604020202020204" pitchFamily="34" charset="0"/>
                <a:cs typeface="Arial" panose="020B0604020202020204" pitchFamily="34" charset="0"/>
              </a:rPr>
              <a:t>Dựa vào thông tin pháp luật, em hãy chỉ </a:t>
            </a:r>
            <a:r>
              <a:rPr lang="en-US" sz="3500" b="1" smtClean="0">
                <a:solidFill>
                  <a:srgbClr val="FF0000"/>
                </a:solidFill>
                <a:latin typeface="Arial" panose="020B0604020202020204" pitchFamily="34" charset="0"/>
                <a:cs typeface="Arial" panose="020B0604020202020204" pitchFamily="34" charset="0"/>
              </a:rPr>
              <a:t>ra: </a:t>
            </a:r>
            <a:r>
              <a:rPr lang="en-US" sz="3500">
                <a:latin typeface="Arial" panose="020B0604020202020204" pitchFamily="34" charset="0"/>
                <a:cs typeface="Arial" panose="020B0604020202020204" pitchFamily="34" charset="0"/>
              </a:rPr>
              <a:t>C</a:t>
            </a:r>
            <a:r>
              <a:rPr lang="en-US" sz="3500" smtClean="0">
                <a:latin typeface="Arial" panose="020B0604020202020204" pitchFamily="34" charset="0"/>
                <a:cs typeface="Arial" panose="020B0604020202020204" pitchFamily="34" charset="0"/>
              </a:rPr>
              <a:t>ác </a:t>
            </a:r>
            <a:r>
              <a:rPr lang="en-US" sz="3500">
                <a:latin typeface="Arial" panose="020B0604020202020204" pitchFamily="34" charset="0"/>
                <a:cs typeface="Arial" panose="020B0604020202020204" pitchFamily="34" charset="0"/>
              </a:rPr>
              <a:t>nhân vật trong thông tin, trường hợp </a:t>
            </a:r>
            <a:r>
              <a:rPr lang="en-US" sz="3500" smtClean="0">
                <a:latin typeface="Arial" panose="020B0604020202020204" pitchFamily="34" charset="0"/>
                <a:cs typeface="Arial" panose="020B0604020202020204" pitchFamily="34" charset="0"/>
              </a:rPr>
              <a:t>2, 3 </a:t>
            </a:r>
            <a:r>
              <a:rPr lang="en-US" sz="3500">
                <a:latin typeface="Arial" panose="020B0604020202020204" pitchFamily="34" charset="0"/>
                <a:cs typeface="Arial" panose="020B0604020202020204" pitchFamily="34" charset="0"/>
              </a:rPr>
              <a:t>đã thực hiện quy định của pháp luật về quyền và nghĩa vụ lao động của công dân như thế nào?</a:t>
            </a:r>
          </a:p>
        </p:txBody>
      </p:sp>
      <p:sp>
        <p:nvSpPr>
          <p:cNvPr id="17" name="Google Shape;48;p2">
            <a:extLst>
              <a:ext uri="{FF2B5EF4-FFF2-40B4-BE49-F238E27FC236}">
                <a16:creationId xmlns:a16="http://schemas.microsoft.com/office/drawing/2014/main" id="{3A2439C3-0EDF-3BF0-FA1A-AA8D877715C7}"/>
              </a:ext>
            </a:extLst>
          </p:cNvPr>
          <p:cNvSpPr/>
          <p:nvPr/>
        </p:nvSpPr>
        <p:spPr>
          <a:xfrm>
            <a:off x="2286000" y="6053410"/>
            <a:ext cx="3606304" cy="1048712"/>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500" dirty="0">
                <a:solidFill>
                  <a:srgbClr val="273135"/>
                </a:solidFill>
                <a:latin typeface="Arial" panose="020B0604020202020204" pitchFamily="34" charset="0"/>
                <a:cs typeface="Arial" panose="020B0604020202020204" pitchFamily="34" charset="0"/>
              </a:rPr>
              <a:t>Nhóm 1, 2</a:t>
            </a:r>
          </a:p>
        </p:txBody>
      </p:sp>
      <p:sp>
        <p:nvSpPr>
          <p:cNvPr id="23" name="Google Shape;48;p2">
            <a:extLst>
              <a:ext uri="{FF2B5EF4-FFF2-40B4-BE49-F238E27FC236}">
                <a16:creationId xmlns:a16="http://schemas.microsoft.com/office/drawing/2014/main" id="{0CBAB0F0-7BBF-4F03-AE90-FC5D52DF90D9}"/>
              </a:ext>
            </a:extLst>
          </p:cNvPr>
          <p:cNvSpPr/>
          <p:nvPr/>
        </p:nvSpPr>
        <p:spPr>
          <a:xfrm>
            <a:off x="7429500" y="6053410"/>
            <a:ext cx="3606304" cy="1048712"/>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500" dirty="0">
                <a:solidFill>
                  <a:srgbClr val="273135"/>
                </a:solidFill>
                <a:latin typeface="Arial" panose="020B0604020202020204" pitchFamily="34" charset="0"/>
                <a:cs typeface="Arial" panose="020B0604020202020204" pitchFamily="34" charset="0"/>
              </a:rPr>
              <a:t>Nhóm 3, 4</a:t>
            </a:r>
          </a:p>
        </p:txBody>
      </p:sp>
      <p:sp>
        <p:nvSpPr>
          <p:cNvPr id="24" name="Google Shape;48;p2">
            <a:extLst>
              <a:ext uri="{FF2B5EF4-FFF2-40B4-BE49-F238E27FC236}">
                <a16:creationId xmlns:a16="http://schemas.microsoft.com/office/drawing/2014/main" id="{79421D0A-97E9-81BE-7C88-84C705CA6433}"/>
              </a:ext>
            </a:extLst>
          </p:cNvPr>
          <p:cNvSpPr/>
          <p:nvPr/>
        </p:nvSpPr>
        <p:spPr>
          <a:xfrm>
            <a:off x="12344400" y="6057900"/>
            <a:ext cx="3606304" cy="1048712"/>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500" dirty="0">
                <a:solidFill>
                  <a:srgbClr val="273135"/>
                </a:solidFill>
                <a:latin typeface="Arial" panose="020B0604020202020204" pitchFamily="34" charset="0"/>
                <a:cs typeface="Arial" panose="020B0604020202020204" pitchFamily="34" charset="0"/>
              </a:rPr>
              <a:t>Nhóm 5, 6</a:t>
            </a:r>
          </a:p>
        </p:txBody>
      </p:sp>
      <p:sp>
        <p:nvSpPr>
          <p:cNvPr id="25" name="Google Shape;48;p2">
            <a:extLst>
              <a:ext uri="{FF2B5EF4-FFF2-40B4-BE49-F238E27FC236}">
                <a16:creationId xmlns:a16="http://schemas.microsoft.com/office/drawing/2014/main" id="{8050C148-7B0D-E0D4-B5A4-1E410C128ED9}"/>
              </a:ext>
            </a:extLst>
          </p:cNvPr>
          <p:cNvSpPr/>
          <p:nvPr/>
        </p:nvSpPr>
        <p:spPr>
          <a:xfrm>
            <a:off x="2286000" y="7892562"/>
            <a:ext cx="3606304" cy="1441938"/>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500" dirty="0">
                <a:solidFill>
                  <a:srgbClr val="273135"/>
                </a:solidFill>
                <a:latin typeface="Arial" panose="020B0604020202020204" pitchFamily="34" charset="0"/>
                <a:cs typeface="Arial" panose="020B0604020202020204" pitchFamily="34" charset="0"/>
              </a:rPr>
              <a:t>Thông tin 1</a:t>
            </a:r>
          </a:p>
        </p:txBody>
      </p:sp>
      <p:sp>
        <p:nvSpPr>
          <p:cNvPr id="26" name="Google Shape;48;p2">
            <a:extLst>
              <a:ext uri="{FF2B5EF4-FFF2-40B4-BE49-F238E27FC236}">
                <a16:creationId xmlns:a16="http://schemas.microsoft.com/office/drawing/2014/main" id="{43A17FE7-33C6-8D23-B866-080EC27DCE2E}"/>
              </a:ext>
            </a:extLst>
          </p:cNvPr>
          <p:cNvSpPr/>
          <p:nvPr/>
        </p:nvSpPr>
        <p:spPr>
          <a:xfrm>
            <a:off x="7429500" y="7892562"/>
            <a:ext cx="3606304" cy="1441938"/>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500" dirty="0">
                <a:solidFill>
                  <a:srgbClr val="273135"/>
                </a:solidFill>
                <a:latin typeface="Arial" panose="020B0604020202020204" pitchFamily="34" charset="0"/>
                <a:cs typeface="Arial" panose="020B0604020202020204" pitchFamily="34" charset="0"/>
              </a:rPr>
              <a:t>Thông tin 2</a:t>
            </a:r>
          </a:p>
        </p:txBody>
      </p:sp>
      <p:sp>
        <p:nvSpPr>
          <p:cNvPr id="27" name="Google Shape;48;p2">
            <a:extLst>
              <a:ext uri="{FF2B5EF4-FFF2-40B4-BE49-F238E27FC236}">
                <a16:creationId xmlns:a16="http://schemas.microsoft.com/office/drawing/2014/main" id="{E5496E1C-0813-EEAE-C2D4-54961B7AC465}"/>
              </a:ext>
            </a:extLst>
          </p:cNvPr>
          <p:cNvSpPr/>
          <p:nvPr/>
        </p:nvSpPr>
        <p:spPr>
          <a:xfrm>
            <a:off x="12344400" y="7854462"/>
            <a:ext cx="3606304" cy="1441938"/>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US" sz="3500" smtClean="0">
                <a:solidFill>
                  <a:srgbClr val="273135"/>
                </a:solidFill>
                <a:latin typeface="Arial" panose="020B0604020202020204" pitchFamily="34" charset="0"/>
                <a:cs typeface="Arial" panose="020B0604020202020204" pitchFamily="34" charset="0"/>
              </a:rPr>
              <a:t>Nêu ví dụ</a:t>
            </a:r>
            <a:endParaRPr lang="en-VN" sz="3500" dirty="0">
              <a:solidFill>
                <a:srgbClr val="273135"/>
              </a:solidFill>
              <a:latin typeface="Arial" panose="020B0604020202020204" pitchFamily="34" charset="0"/>
              <a:cs typeface="Arial" panose="020B0604020202020204" pitchFamily="34" charset="0"/>
            </a:endParaRPr>
          </a:p>
        </p:txBody>
      </p:sp>
      <p:cxnSp>
        <p:nvCxnSpPr>
          <p:cNvPr id="28" name="Straight Arrow Connector 27">
            <a:extLst>
              <a:ext uri="{FF2B5EF4-FFF2-40B4-BE49-F238E27FC236}">
                <a16:creationId xmlns:a16="http://schemas.microsoft.com/office/drawing/2014/main" id="{53C58258-5265-6B4D-399E-5638170CDD78}"/>
              </a:ext>
            </a:extLst>
          </p:cNvPr>
          <p:cNvCxnSpPr>
            <a:stCxn id="17" idx="2"/>
            <a:endCxn id="25" idx="0"/>
          </p:cNvCxnSpPr>
          <p:nvPr/>
        </p:nvCxnSpPr>
        <p:spPr>
          <a:xfrm>
            <a:off x="4089152" y="7102122"/>
            <a:ext cx="0" cy="790440"/>
          </a:xfrm>
          <a:prstGeom prst="straightConnector1">
            <a:avLst/>
          </a:prstGeom>
          <a:ln w="28575">
            <a:solidFill>
              <a:srgbClr val="27313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F9F96C-BD59-138F-C562-CCCC421AC94D}"/>
              </a:ext>
            </a:extLst>
          </p:cNvPr>
          <p:cNvCxnSpPr>
            <a:stCxn id="23" idx="2"/>
            <a:endCxn id="26" idx="0"/>
          </p:cNvCxnSpPr>
          <p:nvPr/>
        </p:nvCxnSpPr>
        <p:spPr>
          <a:xfrm>
            <a:off x="9232652" y="7102122"/>
            <a:ext cx="0" cy="790440"/>
          </a:xfrm>
          <a:prstGeom prst="straightConnector1">
            <a:avLst/>
          </a:prstGeom>
          <a:ln w="28575">
            <a:solidFill>
              <a:srgbClr val="27313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B8D9FEE-DB9F-C28B-6D74-B49FC1AEB6EA}"/>
              </a:ext>
            </a:extLst>
          </p:cNvPr>
          <p:cNvCxnSpPr>
            <a:stCxn id="24" idx="2"/>
            <a:endCxn id="27" idx="0"/>
          </p:cNvCxnSpPr>
          <p:nvPr/>
        </p:nvCxnSpPr>
        <p:spPr>
          <a:xfrm>
            <a:off x="14147552" y="7106612"/>
            <a:ext cx="0" cy="747850"/>
          </a:xfrm>
          <a:prstGeom prst="straightConnector1">
            <a:avLst/>
          </a:prstGeom>
          <a:ln w="28575">
            <a:solidFill>
              <a:srgbClr val="273135"/>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ppt_x</p:attrName>
                                        </p:attrNameLst>
                                      </p:cBhvr>
                                      <p:tavLst>
                                        <p:tav tm="0">
                                          <p:val>
                                            <p:strVal val="#ppt_x-#ppt_w*1.125000"/>
                                          </p:val>
                                        </p:tav>
                                        <p:tav tm="100000">
                                          <p:val>
                                            <p:strVal val="#ppt_x"/>
                                          </p:val>
                                        </p:tav>
                                      </p:tavLst>
                                    </p:anim>
                                    <p:animEffect transition="in" filter="wipe(right)">
                                      <p:cBhvr>
                                        <p:cTn id="20" dur="500"/>
                                        <p:tgtEl>
                                          <p:spTgt spid="17"/>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p:tgtEl>
                                          <p:spTgt spid="23"/>
                                        </p:tgtEl>
                                        <p:attrNameLst>
                                          <p:attrName>ppt_y</p:attrName>
                                        </p:attrNameLst>
                                      </p:cBhvr>
                                      <p:tavLst>
                                        <p:tav tm="0">
                                          <p:val>
                                            <p:strVal val="#ppt_y-#ppt_h*1.125000"/>
                                          </p:val>
                                        </p:tav>
                                        <p:tav tm="100000">
                                          <p:val>
                                            <p:strVal val="#ppt_y"/>
                                          </p:val>
                                        </p:tav>
                                      </p:tavLst>
                                    </p:anim>
                                    <p:animEffect transition="in" filter="wipe(down)">
                                      <p:cBhvr>
                                        <p:cTn id="24" dur="500"/>
                                        <p:tgtEl>
                                          <p:spTgt spid="23"/>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p:tgtEl>
                                          <p:spTgt spid="24"/>
                                        </p:tgtEl>
                                        <p:attrNameLst>
                                          <p:attrName>ppt_x</p:attrName>
                                        </p:attrNameLst>
                                      </p:cBhvr>
                                      <p:tavLst>
                                        <p:tav tm="0">
                                          <p:val>
                                            <p:strVal val="#ppt_x+#ppt_w*1.125000"/>
                                          </p:val>
                                        </p:tav>
                                        <p:tav tm="100000">
                                          <p:val>
                                            <p:strVal val="#ppt_x"/>
                                          </p:val>
                                        </p:tav>
                                      </p:tavLst>
                                    </p:anim>
                                    <p:animEffect transition="in" filter="wipe(left)">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up)">
                                      <p:cBhvr>
                                        <p:cTn id="33" dur="500"/>
                                        <p:tgtEl>
                                          <p:spTgt spid="28"/>
                                        </p:tgtEl>
                                      </p:cBhvr>
                                    </p:animEffect>
                                  </p:childTnLst>
                                </p:cTn>
                              </p:par>
                            </p:childTnLst>
                          </p:cTn>
                        </p:par>
                        <p:par>
                          <p:cTn id="34" fill="hold">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dissolve">
                                      <p:cBhvr>
                                        <p:cTn id="37" dur="500"/>
                                        <p:tgtEl>
                                          <p:spTgt spid="25"/>
                                        </p:tgtEl>
                                      </p:cBhvr>
                                    </p:animEffect>
                                  </p:childTnLst>
                                </p:cTn>
                              </p:par>
                            </p:childTnLst>
                          </p:cTn>
                        </p:par>
                        <p:par>
                          <p:cTn id="38" fill="hold">
                            <p:stCondLst>
                              <p:cond delay="1000"/>
                            </p:stCondLst>
                            <p:childTnLst>
                              <p:par>
                                <p:cTn id="39" presetID="22" presetClass="entr" presetSubtype="1"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up)">
                                      <p:cBhvr>
                                        <p:cTn id="41" dur="500"/>
                                        <p:tgtEl>
                                          <p:spTgt spid="29"/>
                                        </p:tgtEl>
                                      </p:cBhvr>
                                    </p:animEffect>
                                  </p:childTnLst>
                                </p:cTn>
                              </p:par>
                            </p:childTnLst>
                          </p:cTn>
                        </p:par>
                        <p:par>
                          <p:cTn id="42" fill="hold">
                            <p:stCondLst>
                              <p:cond delay="1500"/>
                            </p:stCondLst>
                            <p:childTnLst>
                              <p:par>
                                <p:cTn id="43" presetID="9"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dissolve">
                                      <p:cBhvr>
                                        <p:cTn id="45" dur="500"/>
                                        <p:tgtEl>
                                          <p:spTgt spid="26"/>
                                        </p:tgtEl>
                                      </p:cBhvr>
                                    </p:animEffect>
                                  </p:childTnLst>
                                </p:cTn>
                              </p:par>
                            </p:childTnLst>
                          </p:cTn>
                        </p:par>
                        <p:par>
                          <p:cTn id="46" fill="hold">
                            <p:stCondLst>
                              <p:cond delay="2000"/>
                            </p:stCondLst>
                            <p:childTnLst>
                              <p:par>
                                <p:cTn id="47" presetID="22" presetClass="entr" presetSubtype="1"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up)">
                                      <p:cBhvr>
                                        <p:cTn id="49" dur="500"/>
                                        <p:tgtEl>
                                          <p:spTgt spid="30"/>
                                        </p:tgtEl>
                                      </p:cBhvr>
                                    </p:animEffect>
                                  </p:childTnLst>
                                </p:cTn>
                              </p:par>
                            </p:childTnLst>
                          </p:cTn>
                        </p:par>
                        <p:par>
                          <p:cTn id="50" fill="hold">
                            <p:stCondLst>
                              <p:cond delay="2500"/>
                            </p:stCondLst>
                            <p:childTnLst>
                              <p:par>
                                <p:cTn id="51" presetID="9"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dissolve">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P spid="17"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4" name="Freeform 4"/>
          <p:cNvSpPr/>
          <p:nvPr/>
        </p:nvSpPr>
        <p:spPr>
          <a:xfrm rot="280635">
            <a:off x="-193688" y="787926"/>
            <a:ext cx="1715620" cy="2208646"/>
          </a:xfrm>
          <a:custGeom>
            <a:avLst/>
            <a:gdLst/>
            <a:ahLst/>
            <a:cxnLst/>
            <a:rect l="l" t="t" r="r" b="b"/>
            <a:pathLst>
              <a:path w="1715620" h="2208646">
                <a:moveTo>
                  <a:pt x="0" y="0"/>
                </a:moveTo>
                <a:lnTo>
                  <a:pt x="1715621" y="0"/>
                </a:lnTo>
                <a:lnTo>
                  <a:pt x="1715621" y="2208646"/>
                </a:lnTo>
                <a:lnTo>
                  <a:pt x="0" y="2208646"/>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381000" y="9334590"/>
            <a:ext cx="2141024" cy="533310"/>
          </a:xfrm>
          <a:custGeom>
            <a:avLst/>
            <a:gdLst/>
            <a:ahLst/>
            <a:cxnLst/>
            <a:rect l="l" t="t" r="r" b="b"/>
            <a:pathLst>
              <a:path w="2141024" h="533310">
                <a:moveTo>
                  <a:pt x="0" y="0"/>
                </a:moveTo>
                <a:lnTo>
                  <a:pt x="2141024" y="0"/>
                </a:lnTo>
                <a:lnTo>
                  <a:pt x="2141024" y="533309"/>
                </a:lnTo>
                <a:lnTo>
                  <a:pt x="0" y="53330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15631617" y="531290"/>
            <a:ext cx="2141024" cy="533310"/>
          </a:xfrm>
          <a:custGeom>
            <a:avLst/>
            <a:gdLst/>
            <a:ahLst/>
            <a:cxnLst/>
            <a:rect l="l" t="t" r="r" b="b"/>
            <a:pathLst>
              <a:path w="2141024" h="533310">
                <a:moveTo>
                  <a:pt x="0" y="0"/>
                </a:moveTo>
                <a:lnTo>
                  <a:pt x="2141024" y="0"/>
                </a:lnTo>
                <a:lnTo>
                  <a:pt x="2141024" y="533309"/>
                </a:lnTo>
                <a:lnTo>
                  <a:pt x="0" y="53330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6" name="Google Shape;48;p2">
            <a:extLst>
              <a:ext uri="{FF2B5EF4-FFF2-40B4-BE49-F238E27FC236}">
                <a16:creationId xmlns:a16="http://schemas.microsoft.com/office/drawing/2014/main" id="{5F46D10E-1F2F-3E75-0007-A6DA6E7A6318}"/>
              </a:ext>
            </a:extLst>
          </p:cNvPr>
          <p:cNvSpPr/>
          <p:nvPr/>
        </p:nvSpPr>
        <p:spPr>
          <a:xfrm>
            <a:off x="7836839" y="4194893"/>
            <a:ext cx="9248702" cy="2472608"/>
          </a:xfrm>
          <a:prstGeom prst="roundRect">
            <a:avLst/>
          </a:prstGeom>
          <a:solidFill>
            <a:schemeClr val="accent6">
              <a:lumMod val="40000"/>
              <a:lumOff val="60000"/>
            </a:schemeClr>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400" smtClean="0">
                <a:latin typeface="Arial" panose="020B0604020202020204" pitchFamily="34" charset="0"/>
                <a:cs typeface="Arial" panose="020B0604020202020204" pitchFamily="34" charset="0"/>
              </a:rPr>
              <a:t>Bạn C: Lựa </a:t>
            </a:r>
            <a:r>
              <a:rPr lang="en-US" sz="3400">
                <a:latin typeface="Arial" panose="020B0604020202020204" pitchFamily="34" charset="0"/>
                <a:cs typeface="Arial" panose="020B0604020202020204" pitchFamily="34" charset="0"/>
              </a:rPr>
              <a:t>chọn nghề nghiệp (nghề trang điểm) cho mình. </a:t>
            </a:r>
          </a:p>
        </p:txBody>
      </p:sp>
      <p:sp>
        <p:nvSpPr>
          <p:cNvPr id="10" name="TextBox 9">
            <a:extLst>
              <a:ext uri="{FF2B5EF4-FFF2-40B4-BE49-F238E27FC236}">
                <a16:creationId xmlns:a16="http://schemas.microsoft.com/office/drawing/2014/main" id="{E19B1F1F-6136-4AD1-8FAA-8BF99A8856B5}"/>
              </a:ext>
            </a:extLst>
          </p:cNvPr>
          <p:cNvSpPr txBox="1"/>
          <p:nvPr/>
        </p:nvSpPr>
        <p:spPr>
          <a:xfrm>
            <a:off x="387739" y="775781"/>
            <a:ext cx="17531574" cy="938719"/>
          </a:xfrm>
          <a:prstGeom prst="rect">
            <a:avLst/>
          </a:prstGeom>
          <a:noFill/>
        </p:spPr>
        <p:txBody>
          <a:bodyPr wrap="square" rtlCol="0">
            <a:spAutoFit/>
          </a:bodyPr>
          <a:lstStyle/>
          <a:p>
            <a:pPr algn="ctr"/>
            <a:r>
              <a:rPr lang="en-US" sz="5500" b="1" smtClean="0">
                <a:solidFill>
                  <a:srgbClr val="7B5229"/>
                </a:solidFill>
                <a:latin typeface="Arial" panose="020B0604020202020204" pitchFamily="34" charset="0"/>
                <a:cs typeface="Arial" panose="020B0604020202020204" pitchFamily="34" charset="0"/>
              </a:rPr>
              <a:t>Trường hợp 2</a:t>
            </a:r>
            <a:endParaRPr lang="en-US" sz="5500" dirty="0">
              <a:solidFill>
                <a:srgbClr val="7B5229"/>
              </a:solidFill>
              <a:latin typeface="Arial" panose="020B0604020202020204" pitchFamily="34" charset="0"/>
              <a:cs typeface="Arial" panose="020B0604020202020204" pitchFamily="34" charset="0"/>
            </a:endParaRPr>
          </a:p>
        </p:txBody>
      </p:sp>
      <p:sp>
        <p:nvSpPr>
          <p:cNvPr id="12" name="Google Shape;48;p2">
            <a:extLst>
              <a:ext uri="{FF2B5EF4-FFF2-40B4-BE49-F238E27FC236}">
                <a16:creationId xmlns:a16="http://schemas.microsoft.com/office/drawing/2014/main" id="{5F46D10E-1F2F-3E75-0007-A6DA6E7A6318}"/>
              </a:ext>
            </a:extLst>
          </p:cNvPr>
          <p:cNvSpPr/>
          <p:nvPr/>
        </p:nvSpPr>
        <p:spPr>
          <a:xfrm>
            <a:off x="7836839" y="7038003"/>
            <a:ext cx="9248702" cy="2667001"/>
          </a:xfrm>
          <a:prstGeom prst="roundRect">
            <a:avLst/>
          </a:prstGeom>
          <a:solidFill>
            <a:schemeClr val="accent6">
              <a:lumMod val="40000"/>
              <a:lumOff val="60000"/>
            </a:schemeClr>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400">
                <a:latin typeface="Arial" panose="020B0604020202020204" pitchFamily="34" charset="0"/>
                <a:cs typeface="Arial" panose="020B0604020202020204" pitchFamily="34" charset="0"/>
              </a:rPr>
              <a:t>Bố mẹ </a:t>
            </a:r>
            <a:r>
              <a:rPr lang="en-US" sz="3400" smtClean="0">
                <a:latin typeface="Arial" panose="020B0604020202020204" pitchFamily="34" charset="0"/>
                <a:cs typeface="Arial" panose="020B0604020202020204" pitchFamily="34" charset="0"/>
              </a:rPr>
              <a:t>C: Tôn </a:t>
            </a:r>
            <a:r>
              <a:rPr lang="en-US" sz="3400">
                <a:latin typeface="Arial" panose="020B0604020202020204" pitchFamily="34" charset="0"/>
                <a:cs typeface="Arial" panose="020B0604020202020204" pitchFamily="34" charset="0"/>
              </a:rPr>
              <a:t>trọng quyết định lựa chọn nghề nghiệp của con trai, không ép buộc con phải từ bỏ nguyện vọng của mình.</a:t>
            </a:r>
          </a:p>
        </p:txBody>
      </p:sp>
      <p:sp>
        <p:nvSpPr>
          <p:cNvPr id="3" name="Rectangle 2"/>
          <p:cNvSpPr/>
          <p:nvPr/>
        </p:nvSpPr>
        <p:spPr>
          <a:xfrm>
            <a:off x="2688641" y="2123699"/>
            <a:ext cx="12910717" cy="1661993"/>
          </a:xfrm>
          <a:prstGeom prst="rect">
            <a:avLst/>
          </a:prstGeom>
        </p:spPr>
        <p:txBody>
          <a:bodyPr wrap="square">
            <a:spAutoFit/>
          </a:bodyPr>
          <a:lstStyle/>
          <a:p>
            <a:pPr algn="ctr">
              <a:lnSpc>
                <a:spcPct val="150000"/>
              </a:lnSpc>
            </a:pPr>
            <a:r>
              <a:rPr lang="en-US" sz="3400" smtClean="0">
                <a:latin typeface="Arial" panose="020B0604020202020204" pitchFamily="34" charset="0"/>
                <a:cs typeface="Arial" panose="020B0604020202020204" pitchFamily="34" charset="0"/>
              </a:rPr>
              <a:t>Gia đình bạn C đã </a:t>
            </a:r>
            <a:r>
              <a:rPr lang="en-US" sz="3400">
                <a:latin typeface="Arial" panose="020B0604020202020204" pitchFamily="34" charset="0"/>
                <a:cs typeface="Arial" panose="020B0604020202020204" pitchFamily="34" charset="0"/>
              </a:rPr>
              <a:t>thực hiện quy định của pháp luật về quyền và nghĩa vụ lao động của công </a:t>
            </a:r>
            <a:r>
              <a:rPr lang="en-US" sz="3400" smtClean="0">
                <a:latin typeface="Arial" panose="020B0604020202020204" pitchFamily="34" charset="0"/>
                <a:cs typeface="Arial" panose="020B0604020202020204" pitchFamily="34" charset="0"/>
              </a:rPr>
              <a:t>dân:</a:t>
            </a:r>
            <a:endParaRPr lang="en-US" sz="3400"/>
          </a:p>
        </p:txBody>
      </p:sp>
      <p:sp>
        <p:nvSpPr>
          <p:cNvPr id="8" name="AutoShape 4" descr="https://o.remove.bg/downloads/c7a67fbe-4adb-4459-a345-298f86e93019/image-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https://o.remove.bg/downloads/c7a67fbe-4adb-4459-a345-298f86e93019/image-removebg-preview.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5219" y="4233880"/>
            <a:ext cx="6646402" cy="547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9735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dissolve">
                                      <p:cBhvr>
                                        <p:cTn id="17" dur="500"/>
                                        <p:tgtEl>
                                          <p:spTgt spid="7174"/>
                                        </p:tgtEl>
                                      </p:cBhvr>
                                    </p:animEffect>
                                  </p:childTnLst>
                                </p:cTn>
                              </p:par>
                            </p:childTnLst>
                          </p:cTn>
                        </p:par>
                        <p:par>
                          <p:cTn id="18" fill="hold">
                            <p:stCondLst>
                              <p:cond delay="500"/>
                            </p:stCondLst>
                            <p:childTnLst>
                              <p:par>
                                <p:cTn id="19" presetID="13" presetClass="entr" presetSubtype="16"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plus(in)">
                                      <p:cBhvr>
                                        <p:cTn id="21" dur="500"/>
                                        <p:tgtEl>
                                          <p:spTgt spid="16"/>
                                        </p:tgtEl>
                                      </p:cBhvr>
                                    </p:animEffect>
                                  </p:childTnLst>
                                </p:cTn>
                              </p:par>
                            </p:childTnLst>
                          </p:cTn>
                        </p:par>
                        <p:par>
                          <p:cTn id="22" fill="hold">
                            <p:stCondLst>
                              <p:cond delay="1000"/>
                            </p:stCondLst>
                            <p:childTnLst>
                              <p:par>
                                <p:cTn id="23" presetID="1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plus(i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p:bldP spid="1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4" name="Freeform 4"/>
          <p:cNvSpPr/>
          <p:nvPr/>
        </p:nvSpPr>
        <p:spPr>
          <a:xfrm rot="280635">
            <a:off x="-193688" y="787926"/>
            <a:ext cx="1715620" cy="2208646"/>
          </a:xfrm>
          <a:custGeom>
            <a:avLst/>
            <a:gdLst/>
            <a:ahLst/>
            <a:cxnLst/>
            <a:rect l="l" t="t" r="r" b="b"/>
            <a:pathLst>
              <a:path w="1715620" h="2208646">
                <a:moveTo>
                  <a:pt x="0" y="0"/>
                </a:moveTo>
                <a:lnTo>
                  <a:pt x="1715621" y="0"/>
                </a:lnTo>
                <a:lnTo>
                  <a:pt x="1715621" y="2208646"/>
                </a:lnTo>
                <a:lnTo>
                  <a:pt x="0" y="2208646"/>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381000" y="9334590"/>
            <a:ext cx="2141024" cy="533310"/>
          </a:xfrm>
          <a:custGeom>
            <a:avLst/>
            <a:gdLst/>
            <a:ahLst/>
            <a:cxnLst/>
            <a:rect l="l" t="t" r="r" b="b"/>
            <a:pathLst>
              <a:path w="2141024" h="533310">
                <a:moveTo>
                  <a:pt x="0" y="0"/>
                </a:moveTo>
                <a:lnTo>
                  <a:pt x="2141024" y="0"/>
                </a:lnTo>
                <a:lnTo>
                  <a:pt x="2141024" y="533309"/>
                </a:lnTo>
                <a:lnTo>
                  <a:pt x="0" y="53330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15631617" y="531290"/>
            <a:ext cx="2141024" cy="533310"/>
          </a:xfrm>
          <a:custGeom>
            <a:avLst/>
            <a:gdLst/>
            <a:ahLst/>
            <a:cxnLst/>
            <a:rect l="l" t="t" r="r" b="b"/>
            <a:pathLst>
              <a:path w="2141024" h="533310">
                <a:moveTo>
                  <a:pt x="0" y="0"/>
                </a:moveTo>
                <a:lnTo>
                  <a:pt x="2141024" y="0"/>
                </a:lnTo>
                <a:lnTo>
                  <a:pt x="2141024" y="533309"/>
                </a:lnTo>
                <a:lnTo>
                  <a:pt x="0" y="53330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6" name="Google Shape;48;p2">
            <a:extLst>
              <a:ext uri="{FF2B5EF4-FFF2-40B4-BE49-F238E27FC236}">
                <a16:creationId xmlns:a16="http://schemas.microsoft.com/office/drawing/2014/main" id="{5F46D10E-1F2F-3E75-0007-A6DA6E7A6318}"/>
              </a:ext>
            </a:extLst>
          </p:cNvPr>
          <p:cNvSpPr/>
          <p:nvPr/>
        </p:nvSpPr>
        <p:spPr>
          <a:xfrm>
            <a:off x="1219200" y="2916324"/>
            <a:ext cx="8839200" cy="6162244"/>
          </a:xfrm>
          <a:prstGeom prst="roundRect">
            <a:avLst/>
          </a:prstGeom>
          <a:solidFill>
            <a:schemeClr val="accent6">
              <a:lumMod val="40000"/>
              <a:lumOff val="60000"/>
            </a:schemeClr>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600">
                <a:latin typeface="Arial" panose="020B0604020202020204" pitchFamily="34" charset="0"/>
                <a:cs typeface="Arial" panose="020B0604020202020204" pitchFamily="34" charset="0"/>
              </a:rPr>
              <a:t>Anh T đã thực hiện quyền và nghĩa vụ lao động của công dân bằng cách tham gia ứng tuyển và làm việc tại một công ty để tạo ra thu nhập nuôi sống bản thân và giúp đỡ bố mẹ.</a:t>
            </a:r>
          </a:p>
        </p:txBody>
      </p:sp>
      <p:sp>
        <p:nvSpPr>
          <p:cNvPr id="10" name="TextBox 9">
            <a:extLst>
              <a:ext uri="{FF2B5EF4-FFF2-40B4-BE49-F238E27FC236}">
                <a16:creationId xmlns:a16="http://schemas.microsoft.com/office/drawing/2014/main" id="{E19B1F1F-6136-4AD1-8FAA-8BF99A8856B5}"/>
              </a:ext>
            </a:extLst>
          </p:cNvPr>
          <p:cNvSpPr txBox="1"/>
          <p:nvPr/>
        </p:nvSpPr>
        <p:spPr>
          <a:xfrm>
            <a:off x="387739" y="775781"/>
            <a:ext cx="17531574" cy="938719"/>
          </a:xfrm>
          <a:prstGeom prst="rect">
            <a:avLst/>
          </a:prstGeom>
          <a:noFill/>
        </p:spPr>
        <p:txBody>
          <a:bodyPr wrap="square" rtlCol="0">
            <a:spAutoFit/>
          </a:bodyPr>
          <a:lstStyle/>
          <a:p>
            <a:pPr algn="ctr"/>
            <a:r>
              <a:rPr lang="en-US" sz="5500" b="1" smtClean="0">
                <a:solidFill>
                  <a:srgbClr val="7B5229"/>
                </a:solidFill>
                <a:latin typeface="Arial" panose="020B0604020202020204" pitchFamily="34" charset="0"/>
                <a:cs typeface="Arial" panose="020B0604020202020204" pitchFamily="34" charset="0"/>
              </a:rPr>
              <a:t>Trường hợp 3</a:t>
            </a:r>
            <a:endParaRPr lang="en-US" sz="5500" dirty="0">
              <a:solidFill>
                <a:srgbClr val="7B5229"/>
              </a:solidFill>
              <a:latin typeface="Arial" panose="020B0604020202020204" pitchFamily="34" charset="0"/>
              <a:cs typeface="Arial" panose="020B0604020202020204" pitchFamily="34" charset="0"/>
            </a:endParaRPr>
          </a:p>
        </p:txBody>
      </p:sp>
      <p:sp>
        <p:nvSpPr>
          <p:cNvPr id="8" name="AutoShape 4" descr="https://o.remove.bg/downloads/c7a67fbe-4adb-4459-a345-298f86e93019/image-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3"/>
          <p:cNvSpPr/>
          <p:nvPr/>
        </p:nvSpPr>
        <p:spPr>
          <a:xfrm>
            <a:off x="10668000" y="3231504"/>
            <a:ext cx="6583878" cy="5531884"/>
          </a:xfrm>
          <a:custGeom>
            <a:avLst/>
            <a:gdLst/>
            <a:ahLst/>
            <a:cxnLst/>
            <a:rect l="l" t="t" r="r" b="b"/>
            <a:pathLst>
              <a:path w="3702607" h="3318461">
                <a:moveTo>
                  <a:pt x="0" y="0"/>
                </a:moveTo>
                <a:lnTo>
                  <a:pt x="3702606" y="0"/>
                </a:lnTo>
                <a:lnTo>
                  <a:pt x="3702606" y="3318461"/>
                </a:lnTo>
                <a:lnTo>
                  <a:pt x="0" y="3318461"/>
                </a:lnTo>
                <a:lnTo>
                  <a:pt x="0" y="0"/>
                </a:lnTo>
                <a:close/>
              </a:path>
            </a:pathLst>
          </a:custGeom>
          <a:blipFill>
            <a:blip r:embed="rId10"/>
            <a:stretch>
              <a:fillRect/>
            </a:stretch>
          </a:blipFill>
        </p:spPr>
      </p:sp>
    </p:spTree>
    <p:extLst>
      <p:ext uri="{BB962C8B-B14F-4D97-AF65-F5344CB8AC3E}">
        <p14:creationId xmlns:p14="http://schemas.microsoft.com/office/powerpoint/2010/main" val="2567127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79" name="Freeform 15"/>
          <p:cNvSpPr/>
          <p:nvPr/>
        </p:nvSpPr>
        <p:spPr>
          <a:xfrm>
            <a:off x="16078200" y="385607"/>
            <a:ext cx="1809655" cy="1212306"/>
          </a:xfrm>
          <a:custGeom>
            <a:avLst/>
            <a:gdLst/>
            <a:ahLst/>
            <a:cxnLst/>
            <a:rect l="l" t="t" r="r" b="b"/>
            <a:pathLst>
              <a:path w="1534931" h="1001891">
                <a:moveTo>
                  <a:pt x="0" y="0"/>
                </a:moveTo>
                <a:lnTo>
                  <a:pt x="1534931" y="0"/>
                </a:lnTo>
                <a:lnTo>
                  <a:pt x="1534931" y="1001891"/>
                </a:lnTo>
                <a:lnTo>
                  <a:pt x="0" y="1001891"/>
                </a:lnTo>
                <a:lnTo>
                  <a:pt x="0" y="0"/>
                </a:lnTo>
                <a:close/>
              </a:path>
            </a:pathLst>
          </a:custGeom>
          <a:blipFill>
            <a:blip r:embed="rId4">
              <a:extLst>
                <a:ext uri="{96DAC541-7B7A-43D3-8B79-37D633B846F1}">
                  <asvg:svgBlip xmlns="" xmlns:asvg="http://schemas.microsoft.com/office/drawing/2016/SVG/main" r:embed="rId18"/>
                </a:ext>
              </a:extLst>
            </a:blip>
            <a:stretch>
              <a:fillRect/>
            </a:stretch>
          </a:blipFill>
        </p:spPr>
      </p:sp>
      <p:sp>
        <p:nvSpPr>
          <p:cNvPr id="80" name="Freeform 24"/>
          <p:cNvSpPr/>
          <p:nvPr/>
        </p:nvSpPr>
        <p:spPr>
          <a:xfrm>
            <a:off x="294564" y="1165786"/>
            <a:ext cx="934872" cy="1676400"/>
          </a:xfrm>
          <a:custGeom>
            <a:avLst/>
            <a:gdLst/>
            <a:ahLst/>
            <a:cxnLst/>
            <a:rect l="l" t="t" r="r" b="b"/>
            <a:pathLst>
              <a:path w="512395" h="1438301">
                <a:moveTo>
                  <a:pt x="0" y="0"/>
                </a:moveTo>
                <a:lnTo>
                  <a:pt x="512395" y="0"/>
                </a:lnTo>
                <a:lnTo>
                  <a:pt x="512395" y="1438301"/>
                </a:lnTo>
                <a:lnTo>
                  <a:pt x="0" y="1438301"/>
                </a:lnTo>
                <a:lnTo>
                  <a:pt x="0" y="0"/>
                </a:lnTo>
                <a:close/>
              </a:path>
            </a:pathLst>
          </a:custGeom>
          <a:blipFill>
            <a:blip r:embed="rId19">
              <a:extLst>
                <a:ext uri="{96DAC541-7B7A-43D3-8B79-37D633B846F1}">
                  <asvg:svgBlip xmlns="" xmlns:asvg="http://schemas.microsoft.com/office/drawing/2016/SVG/main" r:embed="rId24"/>
                </a:ext>
              </a:extLst>
            </a:blip>
            <a:stretch>
              <a:fillRect/>
            </a:stretch>
          </a:blipFill>
        </p:spPr>
      </p:sp>
      <p:sp>
        <p:nvSpPr>
          <p:cNvPr id="38" name="Freeform 12"/>
          <p:cNvSpPr/>
          <p:nvPr/>
        </p:nvSpPr>
        <p:spPr>
          <a:xfrm>
            <a:off x="15990387" y="9025632"/>
            <a:ext cx="2536369" cy="770134"/>
          </a:xfrm>
          <a:custGeom>
            <a:avLst/>
            <a:gdLst/>
            <a:ahLst/>
            <a:cxnLst/>
            <a:rect l="l" t="t" r="r" b="b"/>
            <a:pathLst>
              <a:path w="2536369" h="770134">
                <a:moveTo>
                  <a:pt x="0" y="0"/>
                </a:moveTo>
                <a:lnTo>
                  <a:pt x="2536369" y="0"/>
                </a:lnTo>
                <a:lnTo>
                  <a:pt x="2536369" y="770134"/>
                </a:lnTo>
                <a:lnTo>
                  <a:pt x="0" y="770134"/>
                </a:lnTo>
                <a:lnTo>
                  <a:pt x="0" y="0"/>
                </a:lnTo>
                <a:close/>
              </a:path>
            </a:pathLst>
          </a:custGeom>
          <a:blipFill>
            <a:blip r:embed="rId25">
              <a:extLst>
                <a:ext uri="{96DAC541-7B7A-43D3-8B79-37D633B846F1}">
                  <asvg:svgBlip xmlns="" xmlns:asvg="http://schemas.microsoft.com/office/drawing/2016/SVG/main" r:embed="rId15"/>
                </a:ext>
              </a:extLst>
            </a:blip>
            <a:stretch>
              <a:fillRect/>
            </a:stretch>
          </a:blipFill>
        </p:spPr>
      </p:sp>
      <p:grpSp>
        <p:nvGrpSpPr>
          <p:cNvPr id="50" name="Group 49">
            <a:extLst>
              <a:ext uri="{FF2B5EF4-FFF2-40B4-BE49-F238E27FC236}">
                <a16:creationId xmlns:a16="http://schemas.microsoft.com/office/drawing/2014/main" id="{2BD414B1-6DA3-68A4-D7D6-0EF01B265D28}"/>
              </a:ext>
            </a:extLst>
          </p:cNvPr>
          <p:cNvGrpSpPr/>
          <p:nvPr/>
        </p:nvGrpSpPr>
        <p:grpSpPr>
          <a:xfrm>
            <a:off x="10730688" y="7308096"/>
            <a:ext cx="1080000" cy="1080000"/>
            <a:chOff x="5255763" y="3309313"/>
            <a:chExt cx="807000" cy="807000"/>
          </a:xfrm>
          <a:solidFill>
            <a:srgbClr val="C00000"/>
          </a:solidFill>
        </p:grpSpPr>
        <p:sp>
          <p:nvSpPr>
            <p:cNvPr id="51" name="Google Shape;4690;p63">
              <a:extLst>
                <a:ext uri="{FF2B5EF4-FFF2-40B4-BE49-F238E27FC236}">
                  <a16:creationId xmlns:a16="http://schemas.microsoft.com/office/drawing/2014/main" id="{33DD04F4-A01C-EFDE-0E2A-21FF88875C72}"/>
                </a:ext>
              </a:extLst>
            </p:cNvPr>
            <p:cNvSpPr/>
            <p:nvPr/>
          </p:nvSpPr>
          <p:spPr>
            <a:xfrm>
              <a:off x="5255763" y="3309313"/>
              <a:ext cx="807000" cy="807000"/>
            </a:xfrm>
            <a:prstGeom prst="ellipse">
              <a:avLst/>
            </a:prstGeom>
            <a:grpFill/>
            <a:ln w="19050">
              <a:solidFill>
                <a:schemeClr val="bg1"/>
              </a:solidFill>
            </a:ln>
          </p:spPr>
          <p:txBody>
            <a:bodyPr spcFirstLastPara="1" wrap="square" lIns="182850" tIns="182850" rIns="182850" bIns="182850" anchor="ctr" anchorCtr="0">
              <a:noAutofit/>
            </a:bodyPr>
            <a:lstStyle/>
            <a:p>
              <a:endParaRPr sz="3600"/>
            </a:p>
          </p:txBody>
        </p:sp>
        <p:grpSp>
          <p:nvGrpSpPr>
            <p:cNvPr id="52" name="Google Shape;4691;p63">
              <a:extLst>
                <a:ext uri="{FF2B5EF4-FFF2-40B4-BE49-F238E27FC236}">
                  <a16:creationId xmlns:a16="http://schemas.microsoft.com/office/drawing/2014/main" id="{BA232440-88A6-EDEB-8D18-CCDA0A038694}"/>
                </a:ext>
              </a:extLst>
            </p:cNvPr>
            <p:cNvGrpSpPr/>
            <p:nvPr/>
          </p:nvGrpSpPr>
          <p:grpSpPr>
            <a:xfrm>
              <a:off x="5521080" y="3514167"/>
              <a:ext cx="276957" cy="397360"/>
              <a:chOff x="6509875" y="3991900"/>
              <a:chExt cx="169725" cy="243525"/>
            </a:xfrm>
            <a:grpFill/>
          </p:grpSpPr>
          <p:sp>
            <p:nvSpPr>
              <p:cNvPr id="53" name="Google Shape;4692;p63">
                <a:extLst>
                  <a:ext uri="{FF2B5EF4-FFF2-40B4-BE49-F238E27FC236}">
                    <a16:creationId xmlns:a16="http://schemas.microsoft.com/office/drawing/2014/main" id="{85D5589A-6CCE-7BF2-EA5B-B463B43BB1F0}"/>
                  </a:ext>
                </a:extLst>
              </p:cNvPr>
              <p:cNvSpPr/>
              <p:nvPr/>
            </p:nvSpPr>
            <p:spPr>
              <a:xfrm>
                <a:off x="6509875" y="3991900"/>
                <a:ext cx="169725" cy="158400"/>
              </a:xfrm>
              <a:custGeom>
                <a:avLst/>
                <a:gdLst/>
                <a:ahLst/>
                <a:cxnLst/>
                <a:rect l="l" t="t" r="r" b="b"/>
                <a:pathLst>
                  <a:path w="6789" h="6336" extrusionOk="0">
                    <a:moveTo>
                      <a:pt x="3383" y="0"/>
                    </a:moveTo>
                    <a:cubicBezTo>
                      <a:pt x="2668" y="0"/>
                      <a:pt x="2073" y="405"/>
                      <a:pt x="1811" y="1048"/>
                    </a:cubicBezTo>
                    <a:lnTo>
                      <a:pt x="1549" y="882"/>
                    </a:lnTo>
                    <a:cubicBezTo>
                      <a:pt x="1505" y="859"/>
                      <a:pt x="1458" y="849"/>
                      <a:pt x="1413" y="849"/>
                    </a:cubicBezTo>
                    <a:cubicBezTo>
                      <a:pt x="1312" y="849"/>
                      <a:pt x="1217" y="902"/>
                      <a:pt x="1168" y="1001"/>
                    </a:cubicBezTo>
                    <a:cubicBezTo>
                      <a:pt x="1073" y="1144"/>
                      <a:pt x="1120" y="1310"/>
                      <a:pt x="1287" y="1406"/>
                    </a:cubicBezTo>
                    <a:lnTo>
                      <a:pt x="1692" y="1644"/>
                    </a:lnTo>
                    <a:lnTo>
                      <a:pt x="1692" y="1739"/>
                    </a:lnTo>
                    <a:lnTo>
                      <a:pt x="1692" y="1787"/>
                    </a:lnTo>
                    <a:cubicBezTo>
                      <a:pt x="692" y="2382"/>
                      <a:pt x="1" y="3477"/>
                      <a:pt x="1" y="4763"/>
                    </a:cubicBezTo>
                    <a:cubicBezTo>
                      <a:pt x="1" y="5311"/>
                      <a:pt x="144" y="5859"/>
                      <a:pt x="382" y="6335"/>
                    </a:cubicBezTo>
                    <a:lnTo>
                      <a:pt x="382" y="5454"/>
                    </a:lnTo>
                    <a:cubicBezTo>
                      <a:pt x="382" y="4668"/>
                      <a:pt x="1001" y="4025"/>
                      <a:pt x="1811" y="4025"/>
                    </a:cubicBezTo>
                    <a:lnTo>
                      <a:pt x="5097" y="4025"/>
                    </a:lnTo>
                    <a:cubicBezTo>
                      <a:pt x="5859" y="4025"/>
                      <a:pt x="6502" y="4644"/>
                      <a:pt x="6502" y="5454"/>
                    </a:cubicBezTo>
                    <a:lnTo>
                      <a:pt x="6502" y="6335"/>
                    </a:lnTo>
                    <a:cubicBezTo>
                      <a:pt x="6645" y="5859"/>
                      <a:pt x="6788" y="5335"/>
                      <a:pt x="6788" y="4763"/>
                    </a:cubicBezTo>
                    <a:cubicBezTo>
                      <a:pt x="6788" y="3501"/>
                      <a:pt x="6097" y="2382"/>
                      <a:pt x="5097" y="1787"/>
                    </a:cubicBezTo>
                    <a:lnTo>
                      <a:pt x="5097" y="1739"/>
                    </a:lnTo>
                    <a:lnTo>
                      <a:pt x="5097" y="1644"/>
                    </a:lnTo>
                    <a:lnTo>
                      <a:pt x="5502" y="1406"/>
                    </a:lnTo>
                    <a:cubicBezTo>
                      <a:pt x="5645" y="1310"/>
                      <a:pt x="5693" y="1144"/>
                      <a:pt x="5621" y="1001"/>
                    </a:cubicBezTo>
                    <a:cubicBezTo>
                      <a:pt x="5555" y="901"/>
                      <a:pt x="5465" y="859"/>
                      <a:pt x="5369" y="859"/>
                    </a:cubicBezTo>
                    <a:cubicBezTo>
                      <a:pt x="5327" y="859"/>
                      <a:pt x="5283" y="867"/>
                      <a:pt x="5240" y="882"/>
                    </a:cubicBezTo>
                    <a:lnTo>
                      <a:pt x="4978" y="1048"/>
                    </a:lnTo>
                    <a:cubicBezTo>
                      <a:pt x="4692" y="453"/>
                      <a:pt x="4097" y="0"/>
                      <a:pt x="3383" y="0"/>
                    </a:cubicBezTo>
                    <a:close/>
                  </a:path>
                </a:pathLst>
              </a:custGeom>
              <a:grpFill/>
              <a:ln w="19050">
                <a:solidFill>
                  <a:schemeClr val="bg1"/>
                </a:solidFill>
              </a:ln>
            </p:spPr>
            <p:txBody>
              <a:bodyPr spcFirstLastPara="1" wrap="square" lIns="182850" tIns="182850" rIns="182850" bIns="182850" anchor="ctr" anchorCtr="0">
                <a:noAutofit/>
              </a:bodyPr>
              <a:lstStyle/>
              <a:p>
                <a:endParaRPr sz="3600"/>
              </a:p>
            </p:txBody>
          </p:sp>
          <p:sp>
            <p:nvSpPr>
              <p:cNvPr id="54" name="Google Shape;4693;p63">
                <a:extLst>
                  <a:ext uri="{FF2B5EF4-FFF2-40B4-BE49-F238E27FC236}">
                    <a16:creationId xmlns:a16="http://schemas.microsoft.com/office/drawing/2014/main" id="{5EFC8FA8-E127-8C05-437B-09983AFFE921}"/>
                  </a:ext>
                </a:extLst>
              </p:cNvPr>
              <p:cNvSpPr/>
              <p:nvPr/>
            </p:nvSpPr>
            <p:spPr>
              <a:xfrm>
                <a:off x="6530725" y="4107400"/>
                <a:ext cx="125050" cy="128025"/>
              </a:xfrm>
              <a:custGeom>
                <a:avLst/>
                <a:gdLst/>
                <a:ahLst/>
                <a:cxnLst/>
                <a:rect l="l" t="t" r="r" b="b"/>
                <a:pathLst>
                  <a:path w="5002" h="5121" extrusionOk="0">
                    <a:moveTo>
                      <a:pt x="964" y="1260"/>
                    </a:moveTo>
                    <a:cubicBezTo>
                      <a:pt x="976" y="1260"/>
                      <a:pt x="988" y="1261"/>
                      <a:pt x="1001" y="1263"/>
                    </a:cubicBezTo>
                    <a:lnTo>
                      <a:pt x="1929" y="1429"/>
                    </a:lnTo>
                    <a:cubicBezTo>
                      <a:pt x="2072" y="1453"/>
                      <a:pt x="2191" y="1596"/>
                      <a:pt x="2168" y="1739"/>
                    </a:cubicBezTo>
                    <a:cubicBezTo>
                      <a:pt x="2144" y="1906"/>
                      <a:pt x="2025" y="1977"/>
                      <a:pt x="1906" y="1977"/>
                    </a:cubicBezTo>
                    <a:lnTo>
                      <a:pt x="1834" y="1977"/>
                    </a:lnTo>
                    <a:lnTo>
                      <a:pt x="929" y="1834"/>
                    </a:lnTo>
                    <a:cubicBezTo>
                      <a:pt x="763" y="1810"/>
                      <a:pt x="643" y="1667"/>
                      <a:pt x="691" y="1501"/>
                    </a:cubicBezTo>
                    <a:cubicBezTo>
                      <a:pt x="713" y="1370"/>
                      <a:pt x="834" y="1260"/>
                      <a:pt x="964" y="1260"/>
                    </a:cubicBezTo>
                    <a:close/>
                    <a:moveTo>
                      <a:pt x="4020" y="1260"/>
                    </a:moveTo>
                    <a:cubicBezTo>
                      <a:pt x="4168" y="1260"/>
                      <a:pt x="4289" y="1370"/>
                      <a:pt x="4311" y="1501"/>
                    </a:cubicBezTo>
                    <a:cubicBezTo>
                      <a:pt x="4335" y="1667"/>
                      <a:pt x="4263" y="1810"/>
                      <a:pt x="4073" y="1834"/>
                    </a:cubicBezTo>
                    <a:lnTo>
                      <a:pt x="3144" y="1977"/>
                    </a:lnTo>
                    <a:lnTo>
                      <a:pt x="3096" y="1977"/>
                    </a:lnTo>
                    <a:cubicBezTo>
                      <a:pt x="2953" y="1977"/>
                      <a:pt x="2834" y="1906"/>
                      <a:pt x="2834" y="1739"/>
                    </a:cubicBezTo>
                    <a:cubicBezTo>
                      <a:pt x="2787" y="1596"/>
                      <a:pt x="2906" y="1453"/>
                      <a:pt x="3073" y="1429"/>
                    </a:cubicBezTo>
                    <a:lnTo>
                      <a:pt x="3977" y="1263"/>
                    </a:lnTo>
                    <a:cubicBezTo>
                      <a:pt x="3992" y="1261"/>
                      <a:pt x="4006" y="1260"/>
                      <a:pt x="4020" y="1260"/>
                    </a:cubicBezTo>
                    <a:close/>
                    <a:moveTo>
                      <a:pt x="2763" y="3120"/>
                    </a:moveTo>
                    <a:cubicBezTo>
                      <a:pt x="2906" y="3120"/>
                      <a:pt x="3049" y="3239"/>
                      <a:pt x="3049" y="3406"/>
                    </a:cubicBezTo>
                    <a:lnTo>
                      <a:pt x="3049" y="3739"/>
                    </a:lnTo>
                    <a:lnTo>
                      <a:pt x="3096" y="3739"/>
                    </a:lnTo>
                    <a:cubicBezTo>
                      <a:pt x="3096" y="3882"/>
                      <a:pt x="2977" y="4049"/>
                      <a:pt x="2787" y="4049"/>
                    </a:cubicBezTo>
                    <a:lnTo>
                      <a:pt x="2287" y="4049"/>
                    </a:lnTo>
                    <a:cubicBezTo>
                      <a:pt x="2144" y="4049"/>
                      <a:pt x="2001" y="3930"/>
                      <a:pt x="2001" y="3739"/>
                    </a:cubicBezTo>
                    <a:lnTo>
                      <a:pt x="2001" y="3406"/>
                    </a:lnTo>
                    <a:cubicBezTo>
                      <a:pt x="2001" y="3263"/>
                      <a:pt x="2096" y="3120"/>
                      <a:pt x="2287" y="3120"/>
                    </a:cubicBezTo>
                    <a:cubicBezTo>
                      <a:pt x="2406" y="3120"/>
                      <a:pt x="2501" y="3168"/>
                      <a:pt x="2525" y="3263"/>
                    </a:cubicBezTo>
                    <a:cubicBezTo>
                      <a:pt x="2596" y="3168"/>
                      <a:pt x="2668" y="3120"/>
                      <a:pt x="2763" y="3120"/>
                    </a:cubicBezTo>
                    <a:close/>
                    <a:moveTo>
                      <a:pt x="858" y="0"/>
                    </a:moveTo>
                    <a:cubicBezTo>
                      <a:pt x="381" y="0"/>
                      <a:pt x="0" y="381"/>
                      <a:pt x="0" y="858"/>
                    </a:cubicBezTo>
                    <a:lnTo>
                      <a:pt x="0" y="3977"/>
                    </a:lnTo>
                    <a:cubicBezTo>
                      <a:pt x="0" y="4597"/>
                      <a:pt x="501" y="5121"/>
                      <a:pt x="1120" y="5121"/>
                    </a:cubicBezTo>
                    <a:lnTo>
                      <a:pt x="3835" y="5121"/>
                    </a:lnTo>
                    <a:cubicBezTo>
                      <a:pt x="4454" y="5121"/>
                      <a:pt x="4978" y="4597"/>
                      <a:pt x="4978" y="3977"/>
                    </a:cubicBezTo>
                    <a:lnTo>
                      <a:pt x="4978" y="858"/>
                    </a:lnTo>
                    <a:cubicBezTo>
                      <a:pt x="5002" y="381"/>
                      <a:pt x="4620" y="0"/>
                      <a:pt x="4144" y="0"/>
                    </a:cubicBezTo>
                    <a:close/>
                  </a:path>
                </a:pathLst>
              </a:custGeom>
              <a:grpFill/>
              <a:ln w="19050">
                <a:solidFill>
                  <a:schemeClr val="bg1"/>
                </a:solidFill>
              </a:ln>
            </p:spPr>
            <p:txBody>
              <a:bodyPr spcFirstLastPara="1" wrap="square" lIns="182850" tIns="182850" rIns="182850" bIns="182850" anchor="ctr" anchorCtr="0">
                <a:noAutofit/>
              </a:bodyPr>
              <a:lstStyle/>
              <a:p>
                <a:endParaRPr sz="3600"/>
              </a:p>
            </p:txBody>
          </p:sp>
        </p:grpSp>
      </p:grpSp>
      <p:grpSp>
        <p:nvGrpSpPr>
          <p:cNvPr id="55" name="Group 54">
            <a:extLst>
              <a:ext uri="{FF2B5EF4-FFF2-40B4-BE49-F238E27FC236}">
                <a16:creationId xmlns:a16="http://schemas.microsoft.com/office/drawing/2014/main" id="{51337819-FA04-1A7B-C35B-8CF354F3C7ED}"/>
              </a:ext>
            </a:extLst>
          </p:cNvPr>
          <p:cNvGrpSpPr/>
          <p:nvPr/>
        </p:nvGrpSpPr>
        <p:grpSpPr>
          <a:xfrm>
            <a:off x="6198208" y="7330036"/>
            <a:ext cx="1080000" cy="1080000"/>
            <a:chOff x="3081613" y="3309338"/>
            <a:chExt cx="807000" cy="807000"/>
          </a:xfrm>
          <a:solidFill>
            <a:srgbClr val="C00000"/>
          </a:solidFill>
        </p:grpSpPr>
        <p:sp>
          <p:nvSpPr>
            <p:cNvPr id="56" name="Google Shape;4688;p63">
              <a:extLst>
                <a:ext uri="{FF2B5EF4-FFF2-40B4-BE49-F238E27FC236}">
                  <a16:creationId xmlns:a16="http://schemas.microsoft.com/office/drawing/2014/main" id="{C81F3883-DFFD-39FA-33E3-62A36BF7FD3B}"/>
                </a:ext>
              </a:extLst>
            </p:cNvPr>
            <p:cNvSpPr/>
            <p:nvPr/>
          </p:nvSpPr>
          <p:spPr>
            <a:xfrm>
              <a:off x="3081613" y="3309338"/>
              <a:ext cx="807000" cy="807000"/>
            </a:xfrm>
            <a:prstGeom prst="ellipse">
              <a:avLst/>
            </a:prstGeom>
            <a:grpFill/>
            <a:ln w="19050">
              <a:solidFill>
                <a:schemeClr val="bg1"/>
              </a:solidFill>
            </a:ln>
          </p:spPr>
          <p:txBody>
            <a:bodyPr spcFirstLastPara="1" wrap="square" lIns="182850" tIns="182850" rIns="182850" bIns="182850" anchor="ctr" anchorCtr="0">
              <a:noAutofit/>
            </a:bodyPr>
            <a:lstStyle/>
            <a:p>
              <a:endParaRPr sz="3600"/>
            </a:p>
          </p:txBody>
        </p:sp>
        <p:grpSp>
          <p:nvGrpSpPr>
            <p:cNvPr id="57" name="Google Shape;4694;p63">
              <a:extLst>
                <a:ext uri="{FF2B5EF4-FFF2-40B4-BE49-F238E27FC236}">
                  <a16:creationId xmlns:a16="http://schemas.microsoft.com/office/drawing/2014/main" id="{68999920-BBB9-A16F-A80C-857820B42CD5}"/>
                </a:ext>
              </a:extLst>
            </p:cNvPr>
            <p:cNvGrpSpPr/>
            <p:nvPr/>
          </p:nvGrpSpPr>
          <p:grpSpPr>
            <a:xfrm>
              <a:off x="3274128" y="3510896"/>
              <a:ext cx="422138" cy="403489"/>
              <a:chOff x="5893100" y="3993525"/>
              <a:chExt cx="253050" cy="241900"/>
            </a:xfrm>
            <a:grpFill/>
          </p:grpSpPr>
          <p:sp>
            <p:nvSpPr>
              <p:cNvPr id="58" name="Google Shape;4695;p63">
                <a:extLst>
                  <a:ext uri="{FF2B5EF4-FFF2-40B4-BE49-F238E27FC236}">
                    <a16:creationId xmlns:a16="http://schemas.microsoft.com/office/drawing/2014/main" id="{F0176872-94D8-426A-6549-8B728146EECD}"/>
                  </a:ext>
                </a:extLst>
              </p:cNvPr>
              <p:cNvSpPr/>
              <p:nvPr/>
            </p:nvSpPr>
            <p:spPr>
              <a:xfrm>
                <a:off x="5949650" y="4121100"/>
                <a:ext cx="138150" cy="114325"/>
              </a:xfrm>
              <a:custGeom>
                <a:avLst/>
                <a:gdLst/>
                <a:ahLst/>
                <a:cxnLst/>
                <a:rect l="l" t="t" r="r" b="b"/>
                <a:pathLst>
                  <a:path w="5526" h="4573" extrusionOk="0">
                    <a:moveTo>
                      <a:pt x="4406" y="405"/>
                    </a:moveTo>
                    <a:cubicBezTo>
                      <a:pt x="4549" y="405"/>
                      <a:pt x="4692" y="524"/>
                      <a:pt x="4692" y="691"/>
                    </a:cubicBezTo>
                    <a:cubicBezTo>
                      <a:pt x="4692" y="881"/>
                      <a:pt x="4549" y="1000"/>
                      <a:pt x="4406" y="1000"/>
                    </a:cubicBezTo>
                    <a:lnTo>
                      <a:pt x="3454" y="1000"/>
                    </a:lnTo>
                    <a:cubicBezTo>
                      <a:pt x="3287" y="1000"/>
                      <a:pt x="3144" y="881"/>
                      <a:pt x="3144" y="691"/>
                    </a:cubicBezTo>
                    <a:cubicBezTo>
                      <a:pt x="3144" y="524"/>
                      <a:pt x="3263" y="405"/>
                      <a:pt x="3454" y="405"/>
                    </a:cubicBezTo>
                    <a:close/>
                    <a:moveTo>
                      <a:pt x="2096" y="429"/>
                    </a:moveTo>
                    <a:cubicBezTo>
                      <a:pt x="2263" y="429"/>
                      <a:pt x="2406" y="548"/>
                      <a:pt x="2406" y="715"/>
                    </a:cubicBezTo>
                    <a:cubicBezTo>
                      <a:pt x="2406" y="905"/>
                      <a:pt x="2287" y="1024"/>
                      <a:pt x="2096" y="1024"/>
                    </a:cubicBezTo>
                    <a:lnTo>
                      <a:pt x="1144" y="1024"/>
                    </a:lnTo>
                    <a:cubicBezTo>
                      <a:pt x="1001" y="1024"/>
                      <a:pt x="858" y="905"/>
                      <a:pt x="858" y="715"/>
                    </a:cubicBezTo>
                    <a:cubicBezTo>
                      <a:pt x="858" y="548"/>
                      <a:pt x="977" y="429"/>
                      <a:pt x="1144" y="429"/>
                    </a:cubicBezTo>
                    <a:close/>
                    <a:moveTo>
                      <a:pt x="3811" y="2191"/>
                    </a:moveTo>
                    <a:cubicBezTo>
                      <a:pt x="4240" y="2191"/>
                      <a:pt x="4597" y="2524"/>
                      <a:pt x="4597" y="2977"/>
                    </a:cubicBezTo>
                    <a:cubicBezTo>
                      <a:pt x="4644" y="3191"/>
                      <a:pt x="4478" y="3310"/>
                      <a:pt x="4335" y="3310"/>
                    </a:cubicBezTo>
                    <a:cubicBezTo>
                      <a:pt x="4192" y="3310"/>
                      <a:pt x="4049" y="3191"/>
                      <a:pt x="4049" y="3025"/>
                    </a:cubicBezTo>
                    <a:cubicBezTo>
                      <a:pt x="4049" y="2906"/>
                      <a:pt x="3954" y="2786"/>
                      <a:pt x="3811" y="2786"/>
                    </a:cubicBezTo>
                    <a:lnTo>
                      <a:pt x="3287" y="2786"/>
                    </a:lnTo>
                    <a:cubicBezTo>
                      <a:pt x="3144" y="2786"/>
                      <a:pt x="3001" y="2667"/>
                      <a:pt x="3001" y="2477"/>
                    </a:cubicBezTo>
                    <a:cubicBezTo>
                      <a:pt x="3001" y="2334"/>
                      <a:pt x="3120" y="2191"/>
                      <a:pt x="3287" y="2191"/>
                    </a:cubicBezTo>
                    <a:close/>
                    <a:moveTo>
                      <a:pt x="2191" y="2239"/>
                    </a:moveTo>
                    <a:cubicBezTo>
                      <a:pt x="2334" y="2239"/>
                      <a:pt x="2501" y="2358"/>
                      <a:pt x="2501" y="2548"/>
                    </a:cubicBezTo>
                    <a:cubicBezTo>
                      <a:pt x="2501" y="2691"/>
                      <a:pt x="2382" y="2834"/>
                      <a:pt x="2191" y="2834"/>
                    </a:cubicBezTo>
                    <a:lnTo>
                      <a:pt x="1691" y="2834"/>
                    </a:lnTo>
                    <a:cubicBezTo>
                      <a:pt x="1682" y="2832"/>
                      <a:pt x="1671" y="2830"/>
                      <a:pt x="1661" y="2830"/>
                    </a:cubicBezTo>
                    <a:cubicBezTo>
                      <a:pt x="1573" y="2830"/>
                      <a:pt x="1477" y="2920"/>
                      <a:pt x="1477" y="3048"/>
                    </a:cubicBezTo>
                    <a:cubicBezTo>
                      <a:pt x="1477" y="3191"/>
                      <a:pt x="1358" y="3334"/>
                      <a:pt x="1191" y="3334"/>
                    </a:cubicBezTo>
                    <a:cubicBezTo>
                      <a:pt x="1025" y="3334"/>
                      <a:pt x="882" y="3215"/>
                      <a:pt x="882" y="3048"/>
                    </a:cubicBezTo>
                    <a:cubicBezTo>
                      <a:pt x="882" y="2596"/>
                      <a:pt x="1239" y="2239"/>
                      <a:pt x="1691" y="2239"/>
                    </a:cubicBezTo>
                    <a:close/>
                    <a:moveTo>
                      <a:pt x="3263" y="3096"/>
                    </a:moveTo>
                    <a:cubicBezTo>
                      <a:pt x="3406" y="3096"/>
                      <a:pt x="3573" y="3215"/>
                      <a:pt x="3573" y="3406"/>
                    </a:cubicBezTo>
                    <a:cubicBezTo>
                      <a:pt x="3573" y="3572"/>
                      <a:pt x="3454" y="3691"/>
                      <a:pt x="3263" y="3691"/>
                    </a:cubicBezTo>
                    <a:lnTo>
                      <a:pt x="2263" y="3691"/>
                    </a:lnTo>
                    <a:cubicBezTo>
                      <a:pt x="2096" y="3691"/>
                      <a:pt x="1953" y="3572"/>
                      <a:pt x="1953" y="3406"/>
                    </a:cubicBezTo>
                    <a:cubicBezTo>
                      <a:pt x="1953" y="3215"/>
                      <a:pt x="2072" y="3096"/>
                      <a:pt x="2263" y="3096"/>
                    </a:cubicBezTo>
                    <a:close/>
                    <a:moveTo>
                      <a:pt x="1" y="0"/>
                    </a:moveTo>
                    <a:lnTo>
                      <a:pt x="1" y="3429"/>
                    </a:lnTo>
                    <a:cubicBezTo>
                      <a:pt x="1" y="4049"/>
                      <a:pt x="501" y="4573"/>
                      <a:pt x="1120" y="4573"/>
                    </a:cubicBezTo>
                    <a:lnTo>
                      <a:pt x="4406" y="4573"/>
                    </a:lnTo>
                    <a:cubicBezTo>
                      <a:pt x="5025" y="4573"/>
                      <a:pt x="5525" y="4049"/>
                      <a:pt x="5525" y="3429"/>
                    </a:cubicBezTo>
                    <a:lnTo>
                      <a:pt x="5525" y="0"/>
                    </a:lnTo>
                    <a:close/>
                  </a:path>
                </a:pathLst>
              </a:custGeom>
              <a:grpFill/>
              <a:ln w="19050">
                <a:solidFill>
                  <a:schemeClr val="bg1"/>
                </a:solidFill>
              </a:ln>
            </p:spPr>
            <p:txBody>
              <a:bodyPr spcFirstLastPara="1" wrap="square" lIns="182850" tIns="182850" rIns="182850" bIns="182850" anchor="ctr" anchorCtr="0">
                <a:noAutofit/>
              </a:bodyPr>
              <a:lstStyle/>
              <a:p>
                <a:endParaRPr sz="3600"/>
              </a:p>
            </p:txBody>
          </p:sp>
          <p:sp>
            <p:nvSpPr>
              <p:cNvPr id="59" name="Google Shape;4696;p63">
                <a:extLst>
                  <a:ext uri="{FF2B5EF4-FFF2-40B4-BE49-F238E27FC236}">
                    <a16:creationId xmlns:a16="http://schemas.microsoft.com/office/drawing/2014/main" id="{111E9885-6BFB-BCDA-F887-CA1000A64792}"/>
                  </a:ext>
                </a:extLst>
              </p:cNvPr>
              <p:cNvSpPr/>
              <p:nvPr/>
            </p:nvSpPr>
            <p:spPr>
              <a:xfrm>
                <a:off x="5893100" y="3993525"/>
                <a:ext cx="253050" cy="113900"/>
              </a:xfrm>
              <a:custGeom>
                <a:avLst/>
                <a:gdLst/>
                <a:ahLst/>
                <a:cxnLst/>
                <a:rect l="l" t="t" r="r" b="b"/>
                <a:pathLst>
                  <a:path w="10122" h="4556" extrusionOk="0">
                    <a:moveTo>
                      <a:pt x="5058" y="1"/>
                    </a:moveTo>
                    <a:cubicBezTo>
                      <a:pt x="5007" y="1"/>
                      <a:pt x="4954" y="19"/>
                      <a:pt x="4906" y="55"/>
                    </a:cubicBezTo>
                    <a:lnTo>
                      <a:pt x="500" y="3365"/>
                    </a:lnTo>
                    <a:cubicBezTo>
                      <a:pt x="0" y="3746"/>
                      <a:pt x="262" y="4555"/>
                      <a:pt x="881" y="4555"/>
                    </a:cubicBezTo>
                    <a:lnTo>
                      <a:pt x="9216" y="4555"/>
                    </a:lnTo>
                    <a:cubicBezTo>
                      <a:pt x="9836" y="4555"/>
                      <a:pt x="10121" y="3746"/>
                      <a:pt x="9597" y="3365"/>
                    </a:cubicBezTo>
                    <a:lnTo>
                      <a:pt x="5192" y="55"/>
                    </a:lnTo>
                    <a:cubicBezTo>
                      <a:pt x="5156" y="19"/>
                      <a:pt x="5108" y="1"/>
                      <a:pt x="5058" y="1"/>
                    </a:cubicBezTo>
                    <a:close/>
                  </a:path>
                </a:pathLst>
              </a:custGeom>
              <a:grpFill/>
              <a:ln w="19050">
                <a:solidFill>
                  <a:schemeClr val="bg1"/>
                </a:solidFill>
              </a:ln>
            </p:spPr>
            <p:txBody>
              <a:bodyPr spcFirstLastPara="1" wrap="square" lIns="182850" tIns="182850" rIns="182850" bIns="182850" anchor="ctr" anchorCtr="0">
                <a:noAutofit/>
              </a:bodyPr>
              <a:lstStyle/>
              <a:p>
                <a:endParaRPr sz="3600"/>
              </a:p>
            </p:txBody>
          </p:sp>
        </p:grpSp>
      </p:grpSp>
      <p:grpSp>
        <p:nvGrpSpPr>
          <p:cNvPr id="60" name="Group 59">
            <a:extLst>
              <a:ext uri="{FF2B5EF4-FFF2-40B4-BE49-F238E27FC236}">
                <a16:creationId xmlns:a16="http://schemas.microsoft.com/office/drawing/2014/main" id="{AD7F962C-B845-1450-6B43-A9BF08B572F0}"/>
              </a:ext>
            </a:extLst>
          </p:cNvPr>
          <p:cNvGrpSpPr/>
          <p:nvPr/>
        </p:nvGrpSpPr>
        <p:grpSpPr>
          <a:xfrm>
            <a:off x="6224454" y="2324100"/>
            <a:ext cx="1080000" cy="1080000"/>
            <a:chOff x="3081613" y="1348313"/>
            <a:chExt cx="807000" cy="807000"/>
          </a:xfrm>
          <a:solidFill>
            <a:srgbClr val="C00000"/>
          </a:solidFill>
        </p:grpSpPr>
        <p:sp>
          <p:nvSpPr>
            <p:cNvPr id="61" name="Google Shape;4687;p63">
              <a:extLst>
                <a:ext uri="{FF2B5EF4-FFF2-40B4-BE49-F238E27FC236}">
                  <a16:creationId xmlns:a16="http://schemas.microsoft.com/office/drawing/2014/main" id="{C0DC35E1-E792-72AB-E425-FC4EFB006104}"/>
                </a:ext>
              </a:extLst>
            </p:cNvPr>
            <p:cNvSpPr/>
            <p:nvPr/>
          </p:nvSpPr>
          <p:spPr>
            <a:xfrm>
              <a:off x="3081613" y="1348313"/>
              <a:ext cx="807000" cy="807000"/>
            </a:xfrm>
            <a:prstGeom prst="ellipse">
              <a:avLst/>
            </a:prstGeom>
            <a:grpFill/>
            <a:ln w="19050">
              <a:solidFill>
                <a:schemeClr val="bg1"/>
              </a:solidFill>
            </a:ln>
          </p:spPr>
          <p:txBody>
            <a:bodyPr spcFirstLastPara="1" wrap="square" lIns="182850" tIns="182850" rIns="182850" bIns="182850" anchor="ctr" anchorCtr="0">
              <a:noAutofit/>
            </a:bodyPr>
            <a:lstStyle/>
            <a:p>
              <a:endParaRPr sz="3600"/>
            </a:p>
          </p:txBody>
        </p:sp>
        <p:sp>
          <p:nvSpPr>
            <p:cNvPr id="62" name="Google Shape;4697;p63">
              <a:extLst>
                <a:ext uri="{FF2B5EF4-FFF2-40B4-BE49-F238E27FC236}">
                  <a16:creationId xmlns:a16="http://schemas.microsoft.com/office/drawing/2014/main" id="{1A0E6D1D-BBE6-0B2F-19B0-5FA65DC4C162}"/>
                </a:ext>
              </a:extLst>
            </p:cNvPr>
            <p:cNvSpPr/>
            <p:nvPr/>
          </p:nvSpPr>
          <p:spPr>
            <a:xfrm>
              <a:off x="3285850" y="1560251"/>
              <a:ext cx="398570" cy="382941"/>
            </a:xfrm>
            <a:custGeom>
              <a:avLst/>
              <a:gdLst/>
              <a:ahLst/>
              <a:cxnLst/>
              <a:rect l="l" t="t" r="r" b="b"/>
              <a:pathLst>
                <a:path w="9742" h="9360" extrusionOk="0">
                  <a:moveTo>
                    <a:pt x="1430" y="1453"/>
                  </a:moveTo>
                  <a:cubicBezTo>
                    <a:pt x="1596" y="1453"/>
                    <a:pt x="1716" y="1572"/>
                    <a:pt x="1716" y="1763"/>
                  </a:cubicBezTo>
                  <a:lnTo>
                    <a:pt x="1716" y="1977"/>
                  </a:lnTo>
                  <a:cubicBezTo>
                    <a:pt x="1716" y="2120"/>
                    <a:pt x="1596" y="2263"/>
                    <a:pt x="1430" y="2263"/>
                  </a:cubicBezTo>
                  <a:cubicBezTo>
                    <a:pt x="1239" y="2263"/>
                    <a:pt x="1120" y="2144"/>
                    <a:pt x="1120" y="1977"/>
                  </a:cubicBezTo>
                  <a:lnTo>
                    <a:pt x="1120" y="1763"/>
                  </a:lnTo>
                  <a:cubicBezTo>
                    <a:pt x="1120" y="1620"/>
                    <a:pt x="1239" y="1453"/>
                    <a:pt x="1430" y="1453"/>
                  </a:cubicBezTo>
                  <a:close/>
                  <a:moveTo>
                    <a:pt x="8384" y="3239"/>
                  </a:moveTo>
                  <a:cubicBezTo>
                    <a:pt x="8550" y="3239"/>
                    <a:pt x="8693" y="3358"/>
                    <a:pt x="8693" y="3549"/>
                  </a:cubicBezTo>
                  <a:lnTo>
                    <a:pt x="8693" y="3692"/>
                  </a:lnTo>
                  <a:lnTo>
                    <a:pt x="8145" y="3930"/>
                  </a:lnTo>
                  <a:cubicBezTo>
                    <a:pt x="8145" y="3906"/>
                    <a:pt x="8122" y="3882"/>
                    <a:pt x="8122" y="3835"/>
                  </a:cubicBezTo>
                  <a:lnTo>
                    <a:pt x="8122" y="3549"/>
                  </a:lnTo>
                  <a:lnTo>
                    <a:pt x="8098" y="3549"/>
                  </a:lnTo>
                  <a:cubicBezTo>
                    <a:pt x="8098" y="3406"/>
                    <a:pt x="8217" y="3239"/>
                    <a:pt x="8384" y="3239"/>
                  </a:cubicBezTo>
                  <a:close/>
                  <a:moveTo>
                    <a:pt x="715" y="3525"/>
                  </a:moveTo>
                  <a:cubicBezTo>
                    <a:pt x="2549" y="3525"/>
                    <a:pt x="4335" y="4001"/>
                    <a:pt x="5907" y="4859"/>
                  </a:cubicBezTo>
                  <a:lnTo>
                    <a:pt x="2716" y="6168"/>
                  </a:lnTo>
                  <a:lnTo>
                    <a:pt x="2716" y="5525"/>
                  </a:lnTo>
                  <a:lnTo>
                    <a:pt x="2716" y="4930"/>
                  </a:lnTo>
                  <a:cubicBezTo>
                    <a:pt x="2763" y="4763"/>
                    <a:pt x="2644" y="4644"/>
                    <a:pt x="2478" y="4644"/>
                  </a:cubicBezTo>
                  <a:cubicBezTo>
                    <a:pt x="2311" y="4644"/>
                    <a:pt x="2168" y="4763"/>
                    <a:pt x="2168" y="4954"/>
                  </a:cubicBezTo>
                  <a:lnTo>
                    <a:pt x="2168" y="5240"/>
                  </a:lnTo>
                  <a:lnTo>
                    <a:pt x="1692" y="5240"/>
                  </a:lnTo>
                  <a:lnTo>
                    <a:pt x="1692" y="4954"/>
                  </a:lnTo>
                  <a:cubicBezTo>
                    <a:pt x="1692" y="4787"/>
                    <a:pt x="1573" y="4644"/>
                    <a:pt x="1406" y="4644"/>
                  </a:cubicBezTo>
                  <a:cubicBezTo>
                    <a:pt x="1215" y="4644"/>
                    <a:pt x="1096" y="4763"/>
                    <a:pt x="1096" y="4954"/>
                  </a:cubicBezTo>
                  <a:lnTo>
                    <a:pt x="1096" y="5240"/>
                  </a:lnTo>
                  <a:lnTo>
                    <a:pt x="596" y="5240"/>
                  </a:lnTo>
                  <a:lnTo>
                    <a:pt x="596" y="3525"/>
                  </a:lnTo>
                  <a:close/>
                  <a:moveTo>
                    <a:pt x="1406" y="6288"/>
                  </a:moveTo>
                  <a:cubicBezTo>
                    <a:pt x="1573" y="6288"/>
                    <a:pt x="1692" y="6407"/>
                    <a:pt x="1692" y="6573"/>
                  </a:cubicBezTo>
                  <a:lnTo>
                    <a:pt x="1692" y="6859"/>
                  </a:lnTo>
                  <a:cubicBezTo>
                    <a:pt x="1692" y="7002"/>
                    <a:pt x="1573" y="7145"/>
                    <a:pt x="1406" y="7145"/>
                  </a:cubicBezTo>
                  <a:cubicBezTo>
                    <a:pt x="1215" y="7145"/>
                    <a:pt x="1096" y="7026"/>
                    <a:pt x="1096" y="6859"/>
                  </a:cubicBezTo>
                  <a:lnTo>
                    <a:pt x="1096" y="6573"/>
                  </a:lnTo>
                  <a:cubicBezTo>
                    <a:pt x="1096" y="6430"/>
                    <a:pt x="1215" y="6288"/>
                    <a:pt x="1406" y="6288"/>
                  </a:cubicBezTo>
                  <a:close/>
                  <a:moveTo>
                    <a:pt x="9169" y="6430"/>
                  </a:moveTo>
                  <a:lnTo>
                    <a:pt x="9169" y="6621"/>
                  </a:lnTo>
                  <a:lnTo>
                    <a:pt x="9169" y="7859"/>
                  </a:lnTo>
                  <a:cubicBezTo>
                    <a:pt x="9169" y="8336"/>
                    <a:pt x="8788" y="8717"/>
                    <a:pt x="8312" y="8717"/>
                  </a:cubicBezTo>
                  <a:lnTo>
                    <a:pt x="3192" y="8717"/>
                  </a:lnTo>
                  <a:cubicBezTo>
                    <a:pt x="4811" y="7240"/>
                    <a:pt x="6955" y="6430"/>
                    <a:pt x="9169" y="6430"/>
                  </a:cubicBezTo>
                  <a:close/>
                  <a:moveTo>
                    <a:pt x="287" y="1"/>
                  </a:moveTo>
                  <a:cubicBezTo>
                    <a:pt x="120" y="1"/>
                    <a:pt x="1" y="120"/>
                    <a:pt x="1" y="286"/>
                  </a:cubicBezTo>
                  <a:lnTo>
                    <a:pt x="1" y="7931"/>
                  </a:lnTo>
                  <a:cubicBezTo>
                    <a:pt x="1" y="8693"/>
                    <a:pt x="620" y="9360"/>
                    <a:pt x="1430" y="9360"/>
                  </a:cubicBezTo>
                  <a:lnTo>
                    <a:pt x="8265" y="9360"/>
                  </a:lnTo>
                  <a:cubicBezTo>
                    <a:pt x="9050" y="9360"/>
                    <a:pt x="9693" y="8717"/>
                    <a:pt x="9693" y="7931"/>
                  </a:cubicBezTo>
                  <a:lnTo>
                    <a:pt x="9693" y="1977"/>
                  </a:lnTo>
                  <a:cubicBezTo>
                    <a:pt x="9741" y="1763"/>
                    <a:pt x="9622" y="1644"/>
                    <a:pt x="9455" y="1644"/>
                  </a:cubicBezTo>
                  <a:cubicBezTo>
                    <a:pt x="9312" y="1644"/>
                    <a:pt x="9169" y="1763"/>
                    <a:pt x="9169" y="1929"/>
                  </a:cubicBezTo>
                  <a:lnTo>
                    <a:pt x="9169" y="2239"/>
                  </a:lnTo>
                  <a:lnTo>
                    <a:pt x="8669" y="2239"/>
                  </a:lnTo>
                  <a:lnTo>
                    <a:pt x="8669" y="1929"/>
                  </a:lnTo>
                  <a:cubicBezTo>
                    <a:pt x="8669" y="1787"/>
                    <a:pt x="8550" y="1644"/>
                    <a:pt x="8360" y="1644"/>
                  </a:cubicBezTo>
                  <a:cubicBezTo>
                    <a:pt x="8217" y="1644"/>
                    <a:pt x="8074" y="1763"/>
                    <a:pt x="8074" y="1929"/>
                  </a:cubicBezTo>
                  <a:lnTo>
                    <a:pt x="8074" y="2239"/>
                  </a:lnTo>
                  <a:lnTo>
                    <a:pt x="7550" y="2239"/>
                  </a:lnTo>
                  <a:lnTo>
                    <a:pt x="7550" y="1929"/>
                  </a:lnTo>
                  <a:cubicBezTo>
                    <a:pt x="7550" y="1787"/>
                    <a:pt x="7431" y="1644"/>
                    <a:pt x="7264" y="1644"/>
                  </a:cubicBezTo>
                  <a:cubicBezTo>
                    <a:pt x="7074" y="1644"/>
                    <a:pt x="6955" y="1763"/>
                    <a:pt x="6955" y="1929"/>
                  </a:cubicBezTo>
                  <a:lnTo>
                    <a:pt x="6955" y="2763"/>
                  </a:lnTo>
                  <a:lnTo>
                    <a:pt x="2668" y="1548"/>
                  </a:lnTo>
                  <a:lnTo>
                    <a:pt x="2668" y="286"/>
                  </a:lnTo>
                  <a:cubicBezTo>
                    <a:pt x="2668" y="143"/>
                    <a:pt x="2549" y="1"/>
                    <a:pt x="2382" y="1"/>
                  </a:cubicBezTo>
                  <a:cubicBezTo>
                    <a:pt x="2192" y="1"/>
                    <a:pt x="2073" y="120"/>
                    <a:pt x="2073" y="286"/>
                  </a:cubicBezTo>
                  <a:lnTo>
                    <a:pt x="2073" y="596"/>
                  </a:lnTo>
                  <a:lnTo>
                    <a:pt x="1692" y="596"/>
                  </a:lnTo>
                  <a:lnTo>
                    <a:pt x="1692" y="286"/>
                  </a:lnTo>
                  <a:cubicBezTo>
                    <a:pt x="1692" y="143"/>
                    <a:pt x="1573" y="1"/>
                    <a:pt x="1406" y="1"/>
                  </a:cubicBezTo>
                  <a:cubicBezTo>
                    <a:pt x="1215" y="1"/>
                    <a:pt x="1096" y="120"/>
                    <a:pt x="1096" y="286"/>
                  </a:cubicBezTo>
                  <a:lnTo>
                    <a:pt x="1096" y="596"/>
                  </a:lnTo>
                  <a:lnTo>
                    <a:pt x="596" y="596"/>
                  </a:lnTo>
                  <a:lnTo>
                    <a:pt x="596" y="286"/>
                  </a:lnTo>
                  <a:cubicBezTo>
                    <a:pt x="596" y="143"/>
                    <a:pt x="477" y="1"/>
                    <a:pt x="287" y="1"/>
                  </a:cubicBezTo>
                  <a:close/>
                </a:path>
              </a:pathLst>
            </a:custGeom>
            <a:grpFill/>
            <a:ln w="19050">
              <a:solidFill>
                <a:schemeClr val="bg1"/>
              </a:solidFill>
            </a:ln>
          </p:spPr>
          <p:txBody>
            <a:bodyPr spcFirstLastPara="1" wrap="square" lIns="182850" tIns="182850" rIns="182850" bIns="182850" anchor="ctr" anchorCtr="0">
              <a:noAutofit/>
            </a:bodyPr>
            <a:lstStyle/>
            <a:p>
              <a:endParaRPr sz="3600"/>
            </a:p>
          </p:txBody>
        </p:sp>
      </p:grpSp>
      <p:grpSp>
        <p:nvGrpSpPr>
          <p:cNvPr id="63" name="Group 62">
            <a:extLst>
              <a:ext uri="{FF2B5EF4-FFF2-40B4-BE49-F238E27FC236}">
                <a16:creationId xmlns:a16="http://schemas.microsoft.com/office/drawing/2014/main" id="{9D97B794-D48F-B633-85E2-3EF2679C07AD}"/>
              </a:ext>
            </a:extLst>
          </p:cNvPr>
          <p:cNvGrpSpPr/>
          <p:nvPr/>
        </p:nvGrpSpPr>
        <p:grpSpPr>
          <a:xfrm>
            <a:off x="10710736" y="2324100"/>
            <a:ext cx="1080000" cy="1080000"/>
            <a:chOff x="5255763" y="1348213"/>
            <a:chExt cx="807000" cy="807000"/>
          </a:xfrm>
          <a:solidFill>
            <a:srgbClr val="C00000"/>
          </a:solidFill>
        </p:grpSpPr>
        <p:sp>
          <p:nvSpPr>
            <p:cNvPr id="64" name="Google Shape;4689;p63">
              <a:extLst>
                <a:ext uri="{FF2B5EF4-FFF2-40B4-BE49-F238E27FC236}">
                  <a16:creationId xmlns:a16="http://schemas.microsoft.com/office/drawing/2014/main" id="{3E9B83E7-492B-1F07-271A-3DDA6F53193D}"/>
                </a:ext>
              </a:extLst>
            </p:cNvPr>
            <p:cNvSpPr/>
            <p:nvPr/>
          </p:nvSpPr>
          <p:spPr>
            <a:xfrm>
              <a:off x="5255763" y="1348213"/>
              <a:ext cx="807000" cy="807000"/>
            </a:xfrm>
            <a:prstGeom prst="ellipse">
              <a:avLst/>
            </a:prstGeom>
            <a:grpFill/>
            <a:ln w="19050">
              <a:solidFill>
                <a:schemeClr val="bg1"/>
              </a:solidFill>
            </a:ln>
          </p:spPr>
          <p:txBody>
            <a:bodyPr spcFirstLastPara="1" wrap="square" lIns="182850" tIns="182850" rIns="182850" bIns="182850" anchor="ctr" anchorCtr="0">
              <a:noAutofit/>
            </a:bodyPr>
            <a:lstStyle/>
            <a:p>
              <a:endParaRPr sz="3600"/>
            </a:p>
          </p:txBody>
        </p:sp>
        <p:grpSp>
          <p:nvGrpSpPr>
            <p:cNvPr id="65" name="Google Shape;4703;p63">
              <a:extLst>
                <a:ext uri="{FF2B5EF4-FFF2-40B4-BE49-F238E27FC236}">
                  <a16:creationId xmlns:a16="http://schemas.microsoft.com/office/drawing/2014/main" id="{7C031199-89E7-FF3C-8B9E-203915CB44E1}"/>
                </a:ext>
              </a:extLst>
            </p:cNvPr>
            <p:cNvGrpSpPr/>
            <p:nvPr/>
          </p:nvGrpSpPr>
          <p:grpSpPr>
            <a:xfrm>
              <a:off x="5496309" y="1563122"/>
              <a:ext cx="326473" cy="377412"/>
              <a:chOff x="5334050" y="2275475"/>
              <a:chExt cx="209600" cy="242350"/>
            </a:xfrm>
            <a:grpFill/>
          </p:grpSpPr>
          <p:sp>
            <p:nvSpPr>
              <p:cNvPr id="66" name="Google Shape;4704;p63">
                <a:extLst>
                  <a:ext uri="{FF2B5EF4-FFF2-40B4-BE49-F238E27FC236}">
                    <a16:creationId xmlns:a16="http://schemas.microsoft.com/office/drawing/2014/main" id="{02AFECFB-0BC5-3B7E-4C63-4C4767E22E56}"/>
                  </a:ext>
                </a:extLst>
              </p:cNvPr>
              <p:cNvSpPr/>
              <p:nvPr/>
            </p:nvSpPr>
            <p:spPr>
              <a:xfrm>
                <a:off x="5334050" y="2462425"/>
                <a:ext cx="15500" cy="54200"/>
              </a:xfrm>
              <a:custGeom>
                <a:avLst/>
                <a:gdLst/>
                <a:ahLst/>
                <a:cxnLst/>
                <a:rect l="l" t="t" r="r" b="b"/>
                <a:pathLst>
                  <a:path w="620" h="2168" extrusionOk="0">
                    <a:moveTo>
                      <a:pt x="286" y="0"/>
                    </a:moveTo>
                    <a:cubicBezTo>
                      <a:pt x="143" y="0"/>
                      <a:pt x="0" y="119"/>
                      <a:pt x="0" y="310"/>
                    </a:cubicBezTo>
                    <a:lnTo>
                      <a:pt x="0" y="1382"/>
                    </a:lnTo>
                    <a:cubicBezTo>
                      <a:pt x="0" y="1763"/>
                      <a:pt x="262" y="2096"/>
                      <a:pt x="620" y="2167"/>
                    </a:cubicBezTo>
                    <a:lnTo>
                      <a:pt x="620" y="0"/>
                    </a:lnTo>
                    <a:close/>
                  </a:path>
                </a:pathLst>
              </a:custGeom>
              <a:grpFill/>
              <a:ln w="19050">
                <a:solidFill>
                  <a:schemeClr val="bg1"/>
                </a:solidFill>
              </a:ln>
            </p:spPr>
            <p:txBody>
              <a:bodyPr spcFirstLastPara="1" wrap="square" lIns="182850" tIns="182850" rIns="182850" bIns="182850" anchor="ctr" anchorCtr="0">
                <a:noAutofit/>
              </a:bodyPr>
              <a:lstStyle/>
              <a:p>
                <a:endParaRPr sz="3600"/>
              </a:p>
            </p:txBody>
          </p:sp>
          <p:sp>
            <p:nvSpPr>
              <p:cNvPr id="67" name="Google Shape;4705;p63">
                <a:extLst>
                  <a:ext uri="{FF2B5EF4-FFF2-40B4-BE49-F238E27FC236}">
                    <a16:creationId xmlns:a16="http://schemas.microsoft.com/office/drawing/2014/main" id="{65EFA98D-814A-64E6-3B44-92B247C1972B}"/>
                  </a:ext>
                </a:extLst>
              </p:cNvPr>
              <p:cNvSpPr/>
              <p:nvPr/>
            </p:nvSpPr>
            <p:spPr>
              <a:xfrm>
                <a:off x="5528125" y="2276675"/>
                <a:ext cx="15525" cy="54200"/>
              </a:xfrm>
              <a:custGeom>
                <a:avLst/>
                <a:gdLst/>
                <a:ahLst/>
                <a:cxnLst/>
                <a:rect l="l" t="t" r="r" b="b"/>
                <a:pathLst>
                  <a:path w="621" h="2168" extrusionOk="0">
                    <a:moveTo>
                      <a:pt x="1" y="0"/>
                    </a:moveTo>
                    <a:lnTo>
                      <a:pt x="1" y="2167"/>
                    </a:lnTo>
                    <a:lnTo>
                      <a:pt x="334" y="2167"/>
                    </a:lnTo>
                    <a:cubicBezTo>
                      <a:pt x="477" y="2167"/>
                      <a:pt x="620" y="2048"/>
                      <a:pt x="620" y="1858"/>
                    </a:cubicBezTo>
                    <a:lnTo>
                      <a:pt x="620" y="786"/>
                    </a:lnTo>
                    <a:cubicBezTo>
                      <a:pt x="596" y="429"/>
                      <a:pt x="334" y="119"/>
                      <a:pt x="1" y="0"/>
                    </a:cubicBezTo>
                    <a:close/>
                  </a:path>
                </a:pathLst>
              </a:custGeom>
              <a:grpFill/>
              <a:ln w="19050">
                <a:solidFill>
                  <a:schemeClr val="bg1"/>
                </a:solidFill>
              </a:ln>
            </p:spPr>
            <p:txBody>
              <a:bodyPr spcFirstLastPara="1" wrap="square" lIns="182850" tIns="182850" rIns="182850" bIns="182850" anchor="ctr" anchorCtr="0">
                <a:noAutofit/>
              </a:bodyPr>
              <a:lstStyle/>
              <a:p>
                <a:endParaRPr sz="3600"/>
              </a:p>
            </p:txBody>
          </p:sp>
          <p:sp>
            <p:nvSpPr>
              <p:cNvPr id="68" name="Google Shape;4706;p63">
                <a:extLst>
                  <a:ext uri="{FF2B5EF4-FFF2-40B4-BE49-F238E27FC236}">
                    <a16:creationId xmlns:a16="http://schemas.microsoft.com/office/drawing/2014/main" id="{0EACD53D-DB8A-D1BB-9175-2743472A3D70}"/>
                  </a:ext>
                </a:extLst>
              </p:cNvPr>
              <p:cNvSpPr/>
              <p:nvPr/>
            </p:nvSpPr>
            <p:spPr>
              <a:xfrm>
                <a:off x="5363825" y="2275475"/>
                <a:ext cx="150050" cy="242350"/>
              </a:xfrm>
              <a:custGeom>
                <a:avLst/>
                <a:gdLst/>
                <a:ahLst/>
                <a:cxnLst/>
                <a:rect l="l" t="t" r="r" b="b"/>
                <a:pathLst>
                  <a:path w="6002" h="9694" extrusionOk="0">
                    <a:moveTo>
                      <a:pt x="4406" y="1287"/>
                    </a:moveTo>
                    <a:cubicBezTo>
                      <a:pt x="4549" y="1287"/>
                      <a:pt x="4692" y="1406"/>
                      <a:pt x="4692" y="1596"/>
                    </a:cubicBezTo>
                    <a:cubicBezTo>
                      <a:pt x="4692" y="1763"/>
                      <a:pt x="4572" y="1882"/>
                      <a:pt x="4406" y="1882"/>
                    </a:cubicBezTo>
                    <a:lnTo>
                      <a:pt x="1572" y="1882"/>
                    </a:lnTo>
                    <a:cubicBezTo>
                      <a:pt x="1429" y="1882"/>
                      <a:pt x="1286" y="1763"/>
                      <a:pt x="1286" y="1596"/>
                    </a:cubicBezTo>
                    <a:cubicBezTo>
                      <a:pt x="1286" y="1430"/>
                      <a:pt x="1405" y="1287"/>
                      <a:pt x="1572" y="1287"/>
                    </a:cubicBezTo>
                    <a:close/>
                    <a:moveTo>
                      <a:pt x="4406" y="2501"/>
                    </a:moveTo>
                    <a:cubicBezTo>
                      <a:pt x="4549" y="2501"/>
                      <a:pt x="4692" y="2620"/>
                      <a:pt x="4692" y="2811"/>
                    </a:cubicBezTo>
                    <a:cubicBezTo>
                      <a:pt x="4692" y="2977"/>
                      <a:pt x="4572" y="3097"/>
                      <a:pt x="4406" y="3097"/>
                    </a:cubicBezTo>
                    <a:lnTo>
                      <a:pt x="1572" y="3097"/>
                    </a:lnTo>
                    <a:cubicBezTo>
                      <a:pt x="1429" y="3097"/>
                      <a:pt x="1286" y="2977"/>
                      <a:pt x="1286" y="2811"/>
                    </a:cubicBezTo>
                    <a:cubicBezTo>
                      <a:pt x="1286" y="2668"/>
                      <a:pt x="1405" y="2501"/>
                      <a:pt x="1572" y="2501"/>
                    </a:cubicBezTo>
                    <a:close/>
                    <a:moveTo>
                      <a:pt x="4406" y="3740"/>
                    </a:moveTo>
                    <a:cubicBezTo>
                      <a:pt x="4549" y="3740"/>
                      <a:pt x="4692" y="3859"/>
                      <a:pt x="4692" y="4025"/>
                    </a:cubicBezTo>
                    <a:cubicBezTo>
                      <a:pt x="4692" y="4216"/>
                      <a:pt x="4572" y="4335"/>
                      <a:pt x="4406" y="4335"/>
                    </a:cubicBezTo>
                    <a:lnTo>
                      <a:pt x="1572" y="4335"/>
                    </a:lnTo>
                    <a:cubicBezTo>
                      <a:pt x="1429" y="4335"/>
                      <a:pt x="1286" y="4216"/>
                      <a:pt x="1286" y="4025"/>
                    </a:cubicBezTo>
                    <a:cubicBezTo>
                      <a:pt x="1286" y="3882"/>
                      <a:pt x="1405" y="3740"/>
                      <a:pt x="1572" y="3740"/>
                    </a:cubicBezTo>
                    <a:close/>
                    <a:moveTo>
                      <a:pt x="4406" y="4978"/>
                    </a:moveTo>
                    <a:cubicBezTo>
                      <a:pt x="4549" y="4978"/>
                      <a:pt x="4692" y="5097"/>
                      <a:pt x="4692" y="5287"/>
                    </a:cubicBezTo>
                    <a:cubicBezTo>
                      <a:pt x="4692" y="5430"/>
                      <a:pt x="4572" y="5573"/>
                      <a:pt x="4406" y="5573"/>
                    </a:cubicBezTo>
                    <a:lnTo>
                      <a:pt x="1572" y="5573"/>
                    </a:lnTo>
                    <a:cubicBezTo>
                      <a:pt x="1429" y="5573"/>
                      <a:pt x="1286" y="5454"/>
                      <a:pt x="1286" y="5287"/>
                    </a:cubicBezTo>
                    <a:cubicBezTo>
                      <a:pt x="1286" y="5121"/>
                      <a:pt x="1405" y="4978"/>
                      <a:pt x="1572" y="4978"/>
                    </a:cubicBezTo>
                    <a:close/>
                    <a:moveTo>
                      <a:pt x="4406" y="6192"/>
                    </a:moveTo>
                    <a:cubicBezTo>
                      <a:pt x="4549" y="6192"/>
                      <a:pt x="4692" y="6311"/>
                      <a:pt x="4692" y="6502"/>
                    </a:cubicBezTo>
                    <a:cubicBezTo>
                      <a:pt x="4692" y="6645"/>
                      <a:pt x="4572" y="6788"/>
                      <a:pt x="4406" y="6788"/>
                    </a:cubicBezTo>
                    <a:lnTo>
                      <a:pt x="1572" y="6788"/>
                    </a:lnTo>
                    <a:cubicBezTo>
                      <a:pt x="1429" y="6788"/>
                      <a:pt x="1286" y="6669"/>
                      <a:pt x="1286" y="6502"/>
                    </a:cubicBezTo>
                    <a:cubicBezTo>
                      <a:pt x="1286" y="6359"/>
                      <a:pt x="1405" y="6192"/>
                      <a:pt x="1572" y="6192"/>
                    </a:cubicBezTo>
                    <a:close/>
                    <a:moveTo>
                      <a:pt x="4382" y="7788"/>
                    </a:moveTo>
                    <a:cubicBezTo>
                      <a:pt x="4525" y="7788"/>
                      <a:pt x="4668" y="7907"/>
                      <a:pt x="4668" y="8074"/>
                    </a:cubicBezTo>
                    <a:cubicBezTo>
                      <a:pt x="4644" y="8217"/>
                      <a:pt x="4525" y="8383"/>
                      <a:pt x="4382" y="8383"/>
                    </a:cubicBezTo>
                    <a:lnTo>
                      <a:pt x="3358" y="8383"/>
                    </a:lnTo>
                    <a:cubicBezTo>
                      <a:pt x="3215" y="8383"/>
                      <a:pt x="3072" y="8264"/>
                      <a:pt x="3072" y="8074"/>
                    </a:cubicBezTo>
                    <a:cubicBezTo>
                      <a:pt x="3072" y="7931"/>
                      <a:pt x="3191" y="7788"/>
                      <a:pt x="3358" y="7788"/>
                    </a:cubicBezTo>
                    <a:close/>
                    <a:moveTo>
                      <a:pt x="857" y="1"/>
                    </a:moveTo>
                    <a:cubicBezTo>
                      <a:pt x="381" y="1"/>
                      <a:pt x="0" y="405"/>
                      <a:pt x="0" y="882"/>
                    </a:cubicBezTo>
                    <a:lnTo>
                      <a:pt x="0" y="9693"/>
                    </a:lnTo>
                    <a:lnTo>
                      <a:pt x="5144" y="9693"/>
                    </a:lnTo>
                    <a:cubicBezTo>
                      <a:pt x="5620" y="9693"/>
                      <a:pt x="6001" y="9288"/>
                      <a:pt x="6001" y="8812"/>
                    </a:cubicBezTo>
                    <a:lnTo>
                      <a:pt x="6001" y="1"/>
                    </a:lnTo>
                    <a:close/>
                  </a:path>
                </a:pathLst>
              </a:custGeom>
              <a:grpFill/>
              <a:ln w="19050">
                <a:solidFill>
                  <a:schemeClr val="bg1"/>
                </a:solidFill>
              </a:ln>
            </p:spPr>
            <p:txBody>
              <a:bodyPr spcFirstLastPara="1" wrap="square" lIns="182850" tIns="182850" rIns="182850" bIns="182850" anchor="ctr" anchorCtr="0">
                <a:noAutofit/>
              </a:bodyPr>
              <a:lstStyle/>
              <a:p>
                <a:endParaRPr sz="3600"/>
              </a:p>
            </p:txBody>
          </p:sp>
        </p:grpSp>
      </p:grpSp>
      <p:cxnSp>
        <p:nvCxnSpPr>
          <p:cNvPr id="69" name="Google Shape;4707;p63">
            <a:extLst>
              <a:ext uri="{FF2B5EF4-FFF2-40B4-BE49-F238E27FC236}">
                <a16:creationId xmlns:a16="http://schemas.microsoft.com/office/drawing/2014/main" id="{2EA3FC4E-18DD-385D-2663-D77A244C69E6}"/>
              </a:ext>
            </a:extLst>
          </p:cNvPr>
          <p:cNvCxnSpPr>
            <a:stCxn id="61" idx="6"/>
            <a:endCxn id="64" idx="2"/>
          </p:cNvCxnSpPr>
          <p:nvPr/>
        </p:nvCxnSpPr>
        <p:spPr>
          <a:xfrm>
            <a:off x="7304455" y="2864100"/>
            <a:ext cx="3406282" cy="0"/>
          </a:xfrm>
          <a:prstGeom prst="straightConnector1">
            <a:avLst/>
          </a:prstGeom>
          <a:noFill/>
          <a:ln w="19050" cap="flat" cmpd="sng">
            <a:solidFill>
              <a:schemeClr val="dk1"/>
            </a:solidFill>
            <a:prstDash val="solid"/>
            <a:round/>
            <a:headEnd type="none" w="med" len="med"/>
            <a:tailEnd type="oval" w="med" len="med"/>
          </a:ln>
        </p:spPr>
      </p:cxnSp>
      <p:cxnSp>
        <p:nvCxnSpPr>
          <p:cNvPr id="70" name="Google Shape;4708;p63">
            <a:extLst>
              <a:ext uri="{FF2B5EF4-FFF2-40B4-BE49-F238E27FC236}">
                <a16:creationId xmlns:a16="http://schemas.microsoft.com/office/drawing/2014/main" id="{BF5D38AF-0590-D67E-308F-2A16CE179828}"/>
              </a:ext>
            </a:extLst>
          </p:cNvPr>
          <p:cNvCxnSpPr>
            <a:cxnSpLocks/>
            <a:stCxn id="64" idx="4"/>
            <a:endCxn id="51" idx="0"/>
          </p:cNvCxnSpPr>
          <p:nvPr/>
        </p:nvCxnSpPr>
        <p:spPr>
          <a:xfrm>
            <a:off x="11250736" y="3404100"/>
            <a:ext cx="19952" cy="3903996"/>
          </a:xfrm>
          <a:prstGeom prst="straightConnector1">
            <a:avLst/>
          </a:prstGeom>
          <a:noFill/>
          <a:ln w="19050" cap="flat" cmpd="sng">
            <a:solidFill>
              <a:schemeClr val="dk1"/>
            </a:solidFill>
            <a:prstDash val="solid"/>
            <a:round/>
            <a:headEnd type="none" w="med" len="med"/>
            <a:tailEnd type="oval" w="med" len="med"/>
          </a:ln>
        </p:spPr>
      </p:cxnSp>
      <p:cxnSp>
        <p:nvCxnSpPr>
          <p:cNvPr id="71" name="Google Shape;4709;p63">
            <a:extLst>
              <a:ext uri="{FF2B5EF4-FFF2-40B4-BE49-F238E27FC236}">
                <a16:creationId xmlns:a16="http://schemas.microsoft.com/office/drawing/2014/main" id="{FE3A13DF-34F0-D4E6-1621-26110C011503}"/>
              </a:ext>
            </a:extLst>
          </p:cNvPr>
          <p:cNvCxnSpPr>
            <a:stCxn id="51" idx="2"/>
            <a:endCxn id="56" idx="6"/>
          </p:cNvCxnSpPr>
          <p:nvPr/>
        </p:nvCxnSpPr>
        <p:spPr>
          <a:xfrm flipH="1">
            <a:off x="7278208" y="7848096"/>
            <a:ext cx="3452480" cy="21940"/>
          </a:xfrm>
          <a:prstGeom prst="straightConnector1">
            <a:avLst/>
          </a:prstGeom>
          <a:noFill/>
          <a:ln w="19050" cap="flat" cmpd="sng">
            <a:solidFill>
              <a:schemeClr val="dk1"/>
            </a:solidFill>
            <a:prstDash val="solid"/>
            <a:round/>
            <a:headEnd type="none" w="med" len="med"/>
            <a:tailEnd type="oval" w="med" len="med"/>
          </a:ln>
        </p:spPr>
      </p:cxnSp>
      <p:cxnSp>
        <p:nvCxnSpPr>
          <p:cNvPr id="72" name="Google Shape;4710;p63">
            <a:extLst>
              <a:ext uri="{FF2B5EF4-FFF2-40B4-BE49-F238E27FC236}">
                <a16:creationId xmlns:a16="http://schemas.microsoft.com/office/drawing/2014/main" id="{8FF5F6CD-223F-4BB0-2E43-46154BA5637F}"/>
              </a:ext>
            </a:extLst>
          </p:cNvPr>
          <p:cNvCxnSpPr>
            <a:stCxn id="56" idx="0"/>
            <a:endCxn id="61" idx="4"/>
          </p:cNvCxnSpPr>
          <p:nvPr/>
        </p:nvCxnSpPr>
        <p:spPr>
          <a:xfrm flipV="1">
            <a:off x="6738208" y="3404100"/>
            <a:ext cx="26246" cy="3925936"/>
          </a:xfrm>
          <a:prstGeom prst="straightConnector1">
            <a:avLst/>
          </a:prstGeom>
          <a:noFill/>
          <a:ln w="19050" cap="flat" cmpd="sng">
            <a:solidFill>
              <a:schemeClr val="dk1"/>
            </a:solidFill>
            <a:prstDash val="solid"/>
            <a:round/>
            <a:headEnd type="none" w="med" len="med"/>
            <a:tailEnd type="oval" w="med" len="med"/>
          </a:ln>
        </p:spPr>
      </p:cxnSp>
      <p:sp>
        <p:nvSpPr>
          <p:cNvPr id="73" name="TextBox 72">
            <a:extLst>
              <a:ext uri="{FF2B5EF4-FFF2-40B4-BE49-F238E27FC236}">
                <a16:creationId xmlns:a16="http://schemas.microsoft.com/office/drawing/2014/main" id="{0347589A-7479-BFBE-3D2A-741871C5547C}"/>
              </a:ext>
            </a:extLst>
          </p:cNvPr>
          <p:cNvSpPr txBox="1"/>
          <p:nvPr/>
        </p:nvSpPr>
        <p:spPr>
          <a:xfrm>
            <a:off x="7037251" y="3344279"/>
            <a:ext cx="4055583" cy="4016484"/>
          </a:xfrm>
          <a:prstGeom prst="rect">
            <a:avLst/>
          </a:prstGeom>
          <a:noFill/>
        </p:spPr>
        <p:txBody>
          <a:bodyPr wrap="square">
            <a:spAutoFit/>
          </a:bodyPr>
          <a:lstStyle/>
          <a:p>
            <a:pPr algn="ctr">
              <a:lnSpc>
                <a:spcPct val="150000"/>
              </a:lnSpc>
            </a:pPr>
            <a:r>
              <a:rPr lang="en-US" sz="3400">
                <a:latin typeface="Arial" panose="020B0604020202020204" pitchFamily="34" charset="0"/>
                <a:cs typeface="Arial" panose="020B0604020202020204" pitchFamily="34" charset="0"/>
              </a:rPr>
              <a:t>Ví dụ thực hiện tốt quy định của pháp luật về quyền và nghĩa vụ lao động của công </a:t>
            </a:r>
            <a:r>
              <a:rPr lang="en-US" sz="3400" smtClean="0">
                <a:latin typeface="Arial" panose="020B0604020202020204" pitchFamily="34" charset="0"/>
                <a:cs typeface="Arial" panose="020B0604020202020204" pitchFamily="34" charset="0"/>
              </a:rPr>
              <a:t>dân: </a:t>
            </a:r>
            <a:endParaRPr lang="en-US" sz="3400">
              <a:latin typeface="Arial" panose="020B0604020202020204" pitchFamily="34" charset="0"/>
              <a:cs typeface="Arial" panose="020B0604020202020204" pitchFamily="34" charset="0"/>
            </a:endParaRPr>
          </a:p>
        </p:txBody>
      </p:sp>
      <p:sp>
        <p:nvSpPr>
          <p:cNvPr id="74" name="Google Shape;48;p2">
            <a:extLst>
              <a:ext uri="{FF2B5EF4-FFF2-40B4-BE49-F238E27FC236}">
                <a16:creationId xmlns:a16="http://schemas.microsoft.com/office/drawing/2014/main" id="{8DE1BE55-FD06-8B7E-2184-73732D28B200}"/>
              </a:ext>
            </a:extLst>
          </p:cNvPr>
          <p:cNvSpPr/>
          <p:nvPr/>
        </p:nvSpPr>
        <p:spPr>
          <a:xfrm>
            <a:off x="609600" y="948706"/>
            <a:ext cx="5308463" cy="2289794"/>
          </a:xfrm>
          <a:prstGeom prst="roundRect">
            <a:avLst>
              <a:gd name="adj" fmla="val 20636"/>
            </a:avLst>
          </a:prstGeom>
          <a:solidFill>
            <a:schemeClr val="bg1"/>
          </a:solidFill>
          <a:ln w="19050"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lvl="0" algn="just">
              <a:lnSpc>
                <a:spcPct val="150000"/>
              </a:lnSpc>
            </a:pPr>
            <a:r>
              <a:rPr lang="en-US" sz="3400">
                <a:latin typeface="Arial" panose="020B0604020202020204" pitchFamily="34" charset="0"/>
                <a:cs typeface="Arial" panose="020B0604020202020204" pitchFamily="34" charset="0"/>
              </a:rPr>
              <a:t>HS lựa chọn ngành </a:t>
            </a:r>
            <a:r>
              <a:rPr lang="en-US" sz="3400" smtClean="0">
                <a:latin typeface="Arial" panose="020B0604020202020204" pitchFamily="34" charset="0"/>
                <a:cs typeface="Arial" panose="020B0604020202020204" pitchFamily="34" charset="0"/>
              </a:rPr>
              <a:t>nghề</a:t>
            </a:r>
            <a:r>
              <a:rPr lang="en-US" sz="3400">
                <a:latin typeface="Arial" panose="020B0604020202020204" pitchFamily="34" charset="0"/>
                <a:cs typeface="Arial" panose="020B0604020202020204" pitchFamily="34" charset="0"/>
              </a:rPr>
              <a:t> </a:t>
            </a:r>
            <a:r>
              <a:rPr lang="en-US" sz="3400" smtClean="0">
                <a:latin typeface="Arial" panose="020B0604020202020204" pitchFamily="34" charset="0"/>
                <a:cs typeface="Arial" panose="020B0604020202020204" pitchFamily="34" charset="0"/>
              </a:rPr>
              <a:t>đăng </a:t>
            </a:r>
            <a:r>
              <a:rPr lang="en-US" sz="3400">
                <a:latin typeface="Arial" panose="020B0604020202020204" pitchFamily="34" charset="0"/>
                <a:cs typeface="Arial" panose="020B0604020202020204" pitchFamily="34" charset="0"/>
              </a:rPr>
              <a:t>kí thi đại học.</a:t>
            </a:r>
          </a:p>
        </p:txBody>
      </p:sp>
      <p:sp>
        <p:nvSpPr>
          <p:cNvPr id="75" name="Google Shape;48;p2">
            <a:extLst>
              <a:ext uri="{FF2B5EF4-FFF2-40B4-BE49-F238E27FC236}">
                <a16:creationId xmlns:a16="http://schemas.microsoft.com/office/drawing/2014/main" id="{03E93AE9-E4FF-EA9E-69E3-93F8D8151F94}"/>
              </a:ext>
            </a:extLst>
          </p:cNvPr>
          <p:cNvSpPr/>
          <p:nvPr/>
        </p:nvSpPr>
        <p:spPr>
          <a:xfrm>
            <a:off x="609600" y="5067300"/>
            <a:ext cx="5299579" cy="4472413"/>
          </a:xfrm>
          <a:prstGeom prst="roundRect">
            <a:avLst>
              <a:gd name="adj" fmla="val 14818"/>
            </a:avLst>
          </a:prstGeom>
          <a:solidFill>
            <a:schemeClr val="bg1"/>
          </a:solidFill>
          <a:ln w="19050"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lvl="0" algn="just">
              <a:lnSpc>
                <a:spcPct val="150000"/>
              </a:lnSpc>
            </a:pPr>
            <a:r>
              <a:rPr lang="en-US" sz="3400">
                <a:latin typeface="Arial" panose="020B0604020202020204" pitchFamily="34" charset="0"/>
                <a:cs typeface="Arial" panose="020B0604020202020204" pitchFamily="34" charset="0"/>
              </a:rPr>
              <a:t>HS tìm hiểu thông tin về các ngành nghề trong xã hội;...</a:t>
            </a:r>
          </a:p>
        </p:txBody>
      </p:sp>
      <p:sp>
        <p:nvSpPr>
          <p:cNvPr id="76" name="Google Shape;48;p2">
            <a:extLst>
              <a:ext uri="{FF2B5EF4-FFF2-40B4-BE49-F238E27FC236}">
                <a16:creationId xmlns:a16="http://schemas.microsoft.com/office/drawing/2014/main" id="{E012FC6D-69A5-0712-96EF-173BD18B378D}"/>
              </a:ext>
            </a:extLst>
          </p:cNvPr>
          <p:cNvSpPr/>
          <p:nvPr/>
        </p:nvSpPr>
        <p:spPr>
          <a:xfrm>
            <a:off x="12106540" y="800100"/>
            <a:ext cx="5512056" cy="3944689"/>
          </a:xfrm>
          <a:prstGeom prst="roundRect">
            <a:avLst>
              <a:gd name="adj" fmla="val 6613"/>
            </a:avLst>
          </a:prstGeom>
          <a:solidFill>
            <a:schemeClr val="bg1"/>
          </a:solidFill>
          <a:ln w="19050"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lvl="0" algn="just">
              <a:lnSpc>
                <a:spcPct val="150000"/>
              </a:lnSpc>
            </a:pPr>
            <a:r>
              <a:rPr lang="en-US" sz="3400">
                <a:latin typeface="Arial" panose="020B0604020202020204" pitchFamily="34" charset="0"/>
                <a:cs typeface="Arial" panose="020B0604020202020204" pitchFamily="34" charset="0"/>
              </a:rPr>
              <a:t>Sinh viên sư phạm tham gia kì thi tuyển viên chức của các sở giáo dục và đào tạo. </a:t>
            </a:r>
          </a:p>
        </p:txBody>
      </p:sp>
      <p:sp>
        <p:nvSpPr>
          <p:cNvPr id="77" name="Google Shape;48;p2">
            <a:extLst>
              <a:ext uri="{FF2B5EF4-FFF2-40B4-BE49-F238E27FC236}">
                <a16:creationId xmlns:a16="http://schemas.microsoft.com/office/drawing/2014/main" id="{ABC3225D-4DB5-D089-1183-2FDA08F30E06}"/>
              </a:ext>
            </a:extLst>
          </p:cNvPr>
          <p:cNvSpPr/>
          <p:nvPr/>
        </p:nvSpPr>
        <p:spPr>
          <a:xfrm>
            <a:off x="12099716" y="6743699"/>
            <a:ext cx="5507362" cy="2359349"/>
          </a:xfrm>
          <a:prstGeom prst="roundRect">
            <a:avLst>
              <a:gd name="adj" fmla="val 10233"/>
            </a:avLst>
          </a:prstGeom>
          <a:solidFill>
            <a:schemeClr val="bg1"/>
          </a:solidFill>
          <a:ln w="19050"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lvl="0" algn="just">
              <a:lnSpc>
                <a:spcPct val="150000"/>
              </a:lnSpc>
            </a:pPr>
            <a:r>
              <a:rPr lang="en-US" sz="3400">
                <a:latin typeface="Arial" panose="020B0604020202020204" pitchFamily="34" charset="0"/>
                <a:cs typeface="Arial" panose="020B0604020202020204" pitchFamily="34" charset="0"/>
              </a:rPr>
              <a:t>Trẻ em phụ giúp bố mẹ làm việc nhà.</a:t>
            </a:r>
          </a:p>
        </p:txBody>
      </p:sp>
      <p:sp>
        <p:nvSpPr>
          <p:cNvPr id="78" name="Freeform 12"/>
          <p:cNvSpPr/>
          <p:nvPr/>
        </p:nvSpPr>
        <p:spPr>
          <a:xfrm>
            <a:off x="15990387" y="9025632"/>
            <a:ext cx="2536369" cy="770134"/>
          </a:xfrm>
          <a:custGeom>
            <a:avLst/>
            <a:gdLst/>
            <a:ahLst/>
            <a:cxnLst/>
            <a:rect l="l" t="t" r="r" b="b"/>
            <a:pathLst>
              <a:path w="2536369" h="770134">
                <a:moveTo>
                  <a:pt x="0" y="0"/>
                </a:moveTo>
                <a:lnTo>
                  <a:pt x="2536369" y="0"/>
                </a:lnTo>
                <a:lnTo>
                  <a:pt x="2536369" y="770134"/>
                </a:lnTo>
                <a:lnTo>
                  <a:pt x="0" y="770134"/>
                </a:lnTo>
                <a:lnTo>
                  <a:pt x="0" y="0"/>
                </a:lnTo>
                <a:close/>
              </a:path>
            </a:pathLst>
          </a:custGeom>
          <a:blipFill>
            <a:blip r:embed="rId25">
              <a:extLst>
                <a:ext uri="{96DAC541-7B7A-43D3-8B79-37D633B846F1}">
                  <asvg:svgBlip xmlns="" xmlns:asvg="http://schemas.microsoft.com/office/drawing/2016/SVG/main" r:embed="rId15"/>
                </a:ext>
              </a:extLst>
            </a:blip>
            <a:stretch>
              <a:fillRect/>
            </a:stretch>
          </a:blipFill>
        </p:spPr>
      </p:sp>
    </p:spTree>
    <p:extLst>
      <p:ext uri="{BB962C8B-B14F-4D97-AF65-F5344CB8AC3E}">
        <p14:creationId xmlns:p14="http://schemas.microsoft.com/office/powerpoint/2010/main" val="1246622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anim calcmode="lin" valueType="num">
                                      <p:cBhvr>
                                        <p:cTn id="10" dur="500" fill="hold"/>
                                        <p:tgtEl>
                                          <p:spTgt spid="73"/>
                                        </p:tgtEl>
                                        <p:attrNameLst>
                                          <p:attrName>ppt_x</p:attrName>
                                        </p:attrNameLst>
                                      </p:cBhvr>
                                      <p:tavLst>
                                        <p:tav tm="0">
                                          <p:val>
                                            <p:fltVal val="0.5"/>
                                          </p:val>
                                        </p:tav>
                                        <p:tav tm="100000">
                                          <p:val>
                                            <p:strVal val="#ppt_x"/>
                                          </p:val>
                                        </p:tav>
                                      </p:tavLst>
                                    </p:anim>
                                    <p:anim calcmode="lin" valueType="num">
                                      <p:cBhvr>
                                        <p:cTn id="11" dur="500" fill="hold"/>
                                        <p:tgtEl>
                                          <p:spTgt spid="7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circle(in)">
                                      <p:cBhvr>
                                        <p:cTn id="16" dur="500"/>
                                        <p:tgtEl>
                                          <p:spTgt spid="60"/>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74"/>
                                        </p:tgtEl>
                                        <p:attrNameLst>
                                          <p:attrName>style.visibility</p:attrName>
                                        </p:attrNameLst>
                                      </p:cBhvr>
                                      <p:to>
                                        <p:strVal val="visible"/>
                                      </p:to>
                                    </p:set>
                                    <p:anim calcmode="lin" valueType="num">
                                      <p:cBhvr additive="base">
                                        <p:cTn id="20" dur="500"/>
                                        <p:tgtEl>
                                          <p:spTgt spid="74"/>
                                        </p:tgtEl>
                                        <p:attrNameLst>
                                          <p:attrName>ppt_x</p:attrName>
                                        </p:attrNameLst>
                                      </p:cBhvr>
                                      <p:tavLst>
                                        <p:tav tm="0">
                                          <p:val>
                                            <p:strVal val="#ppt_x-#ppt_w*1.125000"/>
                                          </p:val>
                                        </p:tav>
                                        <p:tav tm="100000">
                                          <p:val>
                                            <p:strVal val="#ppt_x"/>
                                          </p:val>
                                        </p:tav>
                                      </p:tavLst>
                                    </p:anim>
                                    <p:animEffect transition="in" filter="wipe(right)">
                                      <p:cBhvr>
                                        <p:cTn id="21" dur="500"/>
                                        <p:tgtEl>
                                          <p:spTgt spid="7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left)">
                                      <p:cBhvr>
                                        <p:cTn id="26" dur="500"/>
                                        <p:tgtEl>
                                          <p:spTgt spid="69"/>
                                        </p:tgtEl>
                                      </p:cBhvr>
                                    </p:animEffect>
                                  </p:childTnLst>
                                </p:cTn>
                              </p:par>
                            </p:childTnLst>
                          </p:cTn>
                        </p:par>
                        <p:par>
                          <p:cTn id="27" fill="hold">
                            <p:stCondLst>
                              <p:cond delay="500"/>
                            </p:stCondLst>
                            <p:childTnLst>
                              <p:par>
                                <p:cTn id="28" presetID="6" presetClass="entr" presetSubtype="16" fill="hold"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circle(in)">
                                      <p:cBhvr>
                                        <p:cTn id="30" dur="500"/>
                                        <p:tgtEl>
                                          <p:spTgt spid="63"/>
                                        </p:tgtEl>
                                      </p:cBhvr>
                                    </p:animEffect>
                                  </p:childTnLst>
                                </p:cTn>
                              </p:par>
                            </p:childTnLst>
                          </p:cTn>
                        </p:par>
                        <p:par>
                          <p:cTn id="31" fill="hold">
                            <p:stCondLst>
                              <p:cond delay="1000"/>
                            </p:stCondLst>
                            <p:childTnLst>
                              <p:par>
                                <p:cTn id="32" presetID="12" presetClass="entr" presetSubtype="2"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p:tgtEl>
                                          <p:spTgt spid="76"/>
                                        </p:tgtEl>
                                        <p:attrNameLst>
                                          <p:attrName>ppt_x</p:attrName>
                                        </p:attrNameLst>
                                      </p:cBhvr>
                                      <p:tavLst>
                                        <p:tav tm="0">
                                          <p:val>
                                            <p:strVal val="#ppt_x+#ppt_w*1.125000"/>
                                          </p:val>
                                        </p:tav>
                                        <p:tav tm="100000">
                                          <p:val>
                                            <p:strVal val="#ppt_x"/>
                                          </p:val>
                                        </p:tav>
                                      </p:tavLst>
                                    </p:anim>
                                    <p:animEffect transition="in" filter="wipe(left)">
                                      <p:cBhvr>
                                        <p:cTn id="35" dur="500"/>
                                        <p:tgtEl>
                                          <p:spTgt spid="7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par>
                          <p:cTn id="41" fill="hold">
                            <p:stCondLst>
                              <p:cond delay="500"/>
                            </p:stCondLst>
                            <p:childTnLst>
                              <p:par>
                                <p:cTn id="42" presetID="6" presetClass="entr" presetSubtype="16" fill="hold"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circle(in)">
                                      <p:cBhvr>
                                        <p:cTn id="44" dur="500"/>
                                        <p:tgtEl>
                                          <p:spTgt spid="50"/>
                                        </p:tgtEl>
                                      </p:cBhvr>
                                    </p:animEffect>
                                  </p:childTnLst>
                                </p:cTn>
                              </p:par>
                            </p:childTnLst>
                          </p:cTn>
                        </p:par>
                        <p:par>
                          <p:cTn id="45" fill="hold">
                            <p:stCondLst>
                              <p:cond delay="1000"/>
                            </p:stCondLst>
                            <p:childTnLst>
                              <p:par>
                                <p:cTn id="46" presetID="12" presetClass="entr" presetSubtype="2" fill="hold" grpId="0" nodeType="afterEffect">
                                  <p:stCondLst>
                                    <p:cond delay="0"/>
                                  </p:stCondLst>
                                  <p:childTnLst>
                                    <p:set>
                                      <p:cBhvr>
                                        <p:cTn id="47" dur="1" fill="hold">
                                          <p:stCondLst>
                                            <p:cond delay="0"/>
                                          </p:stCondLst>
                                        </p:cTn>
                                        <p:tgtEl>
                                          <p:spTgt spid="77"/>
                                        </p:tgtEl>
                                        <p:attrNameLst>
                                          <p:attrName>style.visibility</p:attrName>
                                        </p:attrNameLst>
                                      </p:cBhvr>
                                      <p:to>
                                        <p:strVal val="visible"/>
                                      </p:to>
                                    </p:set>
                                    <p:anim calcmode="lin" valueType="num">
                                      <p:cBhvr additive="base">
                                        <p:cTn id="48" dur="500"/>
                                        <p:tgtEl>
                                          <p:spTgt spid="77"/>
                                        </p:tgtEl>
                                        <p:attrNameLst>
                                          <p:attrName>ppt_x</p:attrName>
                                        </p:attrNameLst>
                                      </p:cBhvr>
                                      <p:tavLst>
                                        <p:tav tm="0">
                                          <p:val>
                                            <p:strVal val="#ppt_x+#ppt_w*1.125000"/>
                                          </p:val>
                                        </p:tav>
                                        <p:tav tm="100000">
                                          <p:val>
                                            <p:strVal val="#ppt_x"/>
                                          </p:val>
                                        </p:tav>
                                      </p:tavLst>
                                    </p:anim>
                                    <p:animEffect transition="in" filter="wipe(left)">
                                      <p:cBhvr>
                                        <p:cTn id="49" dur="500"/>
                                        <p:tgtEl>
                                          <p:spTgt spid="7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right)">
                                      <p:cBhvr>
                                        <p:cTn id="54" dur="500"/>
                                        <p:tgtEl>
                                          <p:spTgt spid="71"/>
                                        </p:tgtEl>
                                      </p:cBhvr>
                                    </p:animEffect>
                                  </p:childTnLst>
                                </p:cTn>
                              </p:par>
                            </p:childTnLst>
                          </p:cTn>
                        </p:par>
                        <p:par>
                          <p:cTn id="55" fill="hold">
                            <p:stCondLst>
                              <p:cond delay="500"/>
                            </p:stCondLst>
                            <p:childTnLst>
                              <p:par>
                                <p:cTn id="56" presetID="6" presetClass="entr" presetSubtype="16" fill="hold" nodeType="after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circle(in)">
                                      <p:cBhvr>
                                        <p:cTn id="58" dur="500"/>
                                        <p:tgtEl>
                                          <p:spTgt spid="55"/>
                                        </p:tgtEl>
                                      </p:cBhvr>
                                    </p:animEffect>
                                  </p:childTnLst>
                                </p:cTn>
                              </p:par>
                            </p:childTnLst>
                          </p:cTn>
                        </p:par>
                        <p:par>
                          <p:cTn id="59" fill="hold">
                            <p:stCondLst>
                              <p:cond delay="1000"/>
                            </p:stCondLst>
                            <p:childTnLst>
                              <p:par>
                                <p:cTn id="60" presetID="12" presetClass="entr" presetSubtype="8" fill="hold" grpId="0" nodeType="afterEffect">
                                  <p:stCondLst>
                                    <p:cond delay="0"/>
                                  </p:stCondLst>
                                  <p:childTnLst>
                                    <p:set>
                                      <p:cBhvr>
                                        <p:cTn id="61" dur="1" fill="hold">
                                          <p:stCondLst>
                                            <p:cond delay="0"/>
                                          </p:stCondLst>
                                        </p:cTn>
                                        <p:tgtEl>
                                          <p:spTgt spid="75"/>
                                        </p:tgtEl>
                                        <p:attrNameLst>
                                          <p:attrName>style.visibility</p:attrName>
                                        </p:attrNameLst>
                                      </p:cBhvr>
                                      <p:to>
                                        <p:strVal val="visible"/>
                                      </p:to>
                                    </p:set>
                                    <p:anim calcmode="lin" valueType="num">
                                      <p:cBhvr additive="base">
                                        <p:cTn id="62" dur="500"/>
                                        <p:tgtEl>
                                          <p:spTgt spid="75"/>
                                        </p:tgtEl>
                                        <p:attrNameLst>
                                          <p:attrName>ppt_x</p:attrName>
                                        </p:attrNameLst>
                                      </p:cBhvr>
                                      <p:tavLst>
                                        <p:tav tm="0">
                                          <p:val>
                                            <p:strVal val="#ppt_x-#ppt_w*1.125000"/>
                                          </p:val>
                                        </p:tav>
                                        <p:tav tm="100000">
                                          <p:val>
                                            <p:strVal val="#ppt_x"/>
                                          </p:val>
                                        </p:tav>
                                      </p:tavLst>
                                    </p:anim>
                                    <p:animEffect transition="in" filter="wipe(right)">
                                      <p:cBhvr>
                                        <p:cTn id="63" dur="500"/>
                                        <p:tgtEl>
                                          <p:spTgt spid="75"/>
                                        </p:tgtEl>
                                      </p:cBhvr>
                                    </p:animEffect>
                                  </p:childTnLst>
                                </p:cTn>
                              </p:par>
                            </p:childTnLst>
                          </p:cTn>
                        </p:par>
                        <p:par>
                          <p:cTn id="64" fill="hold">
                            <p:stCondLst>
                              <p:cond delay="1500"/>
                            </p:stCondLst>
                            <p:childTnLst>
                              <p:par>
                                <p:cTn id="65" presetID="22" presetClass="entr" presetSubtype="4"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down)">
                                      <p:cBhvr>
                                        <p:cTn id="6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animBg="1"/>
      <p:bldP spid="75" grpId="0" animBg="1"/>
      <p:bldP spid="76" grpId="0" animBg="1"/>
      <p:bldP spid="7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11" name="Freeform 11"/>
          <p:cNvSpPr/>
          <p:nvPr/>
        </p:nvSpPr>
        <p:spPr>
          <a:xfrm rot="2065294">
            <a:off x="-316104" y="444707"/>
            <a:ext cx="2212057" cy="2289100"/>
          </a:xfrm>
          <a:custGeom>
            <a:avLst/>
            <a:gdLst/>
            <a:ahLst/>
            <a:cxnLst/>
            <a:rect l="l" t="t" r="r" b="b"/>
            <a:pathLst>
              <a:path w="2633015" h="2734542">
                <a:moveTo>
                  <a:pt x="0" y="0"/>
                </a:moveTo>
                <a:lnTo>
                  <a:pt x="2633014" y="0"/>
                </a:lnTo>
                <a:lnTo>
                  <a:pt x="2633014" y="2734542"/>
                </a:lnTo>
                <a:lnTo>
                  <a:pt x="0" y="2734542"/>
                </a:lnTo>
                <a:lnTo>
                  <a:pt x="0" y="0"/>
                </a:lnTo>
                <a:close/>
              </a:path>
            </a:pathLst>
          </a:custGeom>
          <a:blipFill>
            <a:blip r:embed="rId4">
              <a:extLst>
                <a:ext uri="{96DAC541-7B7A-43D3-8B79-37D633B846F1}">
                  <asvg:svgBlip xmlns="" xmlns:asvg="http://schemas.microsoft.com/office/drawing/2016/SVG/main" r:embed="rId15"/>
                </a:ext>
              </a:extLst>
            </a:blip>
            <a:stretch>
              <a:fillRect/>
            </a:stretch>
          </a:blipFill>
        </p:spPr>
      </p:sp>
      <p:sp>
        <p:nvSpPr>
          <p:cNvPr id="12" name="Freeform 12"/>
          <p:cNvSpPr/>
          <p:nvPr/>
        </p:nvSpPr>
        <p:spPr>
          <a:xfrm>
            <a:off x="-875902" y="8148768"/>
            <a:ext cx="3111473" cy="2675867"/>
          </a:xfrm>
          <a:custGeom>
            <a:avLst/>
            <a:gdLst/>
            <a:ahLst/>
            <a:cxnLst/>
            <a:rect l="l" t="t" r="r" b="b"/>
            <a:pathLst>
              <a:path w="3111473" h="2675867">
                <a:moveTo>
                  <a:pt x="0" y="0"/>
                </a:moveTo>
                <a:lnTo>
                  <a:pt x="3111474" y="0"/>
                </a:lnTo>
                <a:lnTo>
                  <a:pt x="3111474" y="2675867"/>
                </a:lnTo>
                <a:lnTo>
                  <a:pt x="0" y="26758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3" name="Freeform 13"/>
          <p:cNvSpPr/>
          <p:nvPr/>
        </p:nvSpPr>
        <p:spPr>
          <a:xfrm rot="-2700000">
            <a:off x="16522058" y="381645"/>
            <a:ext cx="2001511" cy="2226050"/>
          </a:xfrm>
          <a:custGeom>
            <a:avLst/>
            <a:gdLst/>
            <a:ahLst/>
            <a:cxnLst/>
            <a:rect l="l" t="t" r="r" b="b"/>
            <a:pathLst>
              <a:path w="2668908" h="2919884">
                <a:moveTo>
                  <a:pt x="0" y="0"/>
                </a:moveTo>
                <a:lnTo>
                  <a:pt x="2668908" y="0"/>
                </a:lnTo>
                <a:lnTo>
                  <a:pt x="2668908" y="2919883"/>
                </a:lnTo>
                <a:lnTo>
                  <a:pt x="0" y="2919883"/>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grpSp>
        <p:nvGrpSpPr>
          <p:cNvPr id="14" name="Group 13"/>
          <p:cNvGrpSpPr/>
          <p:nvPr/>
        </p:nvGrpSpPr>
        <p:grpSpPr>
          <a:xfrm>
            <a:off x="5638798" y="571500"/>
            <a:ext cx="7010400" cy="1219200"/>
            <a:chOff x="5638798" y="983342"/>
            <a:chExt cx="7010400" cy="1219200"/>
          </a:xfrm>
        </p:grpSpPr>
        <p:sp>
          <p:nvSpPr>
            <p:cNvPr id="15" name="TextBox 14">
              <a:extLst>
                <a:ext uri="{FF2B5EF4-FFF2-40B4-BE49-F238E27FC236}">
                  <a16:creationId xmlns:a16="http://schemas.microsoft.com/office/drawing/2014/main" id="{98145AD4-0D74-1EF8-35FC-7C6EEC974A07}"/>
                </a:ext>
              </a:extLst>
            </p:cNvPr>
            <p:cNvSpPr txBox="1"/>
            <p:nvPr/>
          </p:nvSpPr>
          <p:spPr>
            <a:xfrm>
              <a:off x="5638798" y="983342"/>
              <a:ext cx="7010400" cy="846386"/>
            </a:xfrm>
            <a:prstGeom prst="rect">
              <a:avLst/>
            </a:prstGeom>
          </p:spPr>
          <p:txBody>
            <a:bodyPr wrap="square" lIns="0" tIns="0" rIns="0" bIns="0" rtlCol="0" anchor="t">
              <a:spAutoFit/>
            </a:bodyPr>
            <a:lstStyle/>
            <a:p>
              <a:pPr algn="ctr"/>
              <a:r>
                <a:rPr lang="en-US" sz="5500" b="1" smtClean="0">
                  <a:solidFill>
                    <a:srgbClr val="9F0002"/>
                  </a:solidFill>
                  <a:latin typeface="Arial" panose="020B0604020202020204" pitchFamily="34" charset="0"/>
                  <a:cs typeface="Arial" panose="020B0604020202020204" pitchFamily="34" charset="0"/>
                </a:rPr>
                <a:t>Kết luận</a:t>
              </a:r>
              <a:endParaRPr lang="en-US" sz="5500" b="1" dirty="0">
                <a:solidFill>
                  <a:srgbClr val="9F0002"/>
                </a:solidFill>
                <a:latin typeface="Arial" panose="020B0604020202020204" pitchFamily="34" charset="0"/>
                <a:cs typeface="Arial" panose="020B0604020202020204" pitchFamily="34" charset="0"/>
              </a:endParaRPr>
            </a:p>
          </p:txBody>
        </p:sp>
        <p:cxnSp>
          <p:nvCxnSpPr>
            <p:cNvPr id="16" name="Google Shape;558;p28">
              <a:extLst>
                <a:ext uri="{FF2B5EF4-FFF2-40B4-BE49-F238E27FC236}">
                  <a16:creationId xmlns:a16="http://schemas.microsoft.com/office/drawing/2014/main" id="{3A13DC2F-BEB9-A673-DFAD-663C07D71A43}"/>
                </a:ext>
              </a:extLst>
            </p:cNvPr>
            <p:cNvCxnSpPr>
              <a:cxnSpLocks/>
            </p:cNvCxnSpPr>
            <p:nvPr/>
          </p:nvCxnSpPr>
          <p:spPr>
            <a:xfrm>
              <a:off x="6944531" y="2202542"/>
              <a:ext cx="4398934" cy="0"/>
            </a:xfrm>
            <a:prstGeom prst="straightConnector1">
              <a:avLst/>
            </a:prstGeom>
            <a:noFill/>
            <a:ln w="38100" cap="flat" cmpd="sng">
              <a:solidFill>
                <a:srgbClr val="9F0002"/>
              </a:solidFill>
              <a:prstDash val="solid"/>
              <a:round/>
              <a:headEnd type="oval" w="med" len="med"/>
              <a:tailEnd type="oval" w="med" len="med"/>
            </a:ln>
          </p:spPr>
        </p:cxnSp>
      </p:grpSp>
      <p:sp>
        <p:nvSpPr>
          <p:cNvPr id="3" name="Rectangle 2"/>
          <p:cNvSpPr/>
          <p:nvPr/>
        </p:nvSpPr>
        <p:spPr>
          <a:xfrm>
            <a:off x="5890371" y="2442672"/>
            <a:ext cx="6596679" cy="646331"/>
          </a:xfrm>
          <a:prstGeom prst="rect">
            <a:avLst/>
          </a:prstGeom>
        </p:spPr>
        <p:txBody>
          <a:bodyPr wrap="none">
            <a:spAutoFit/>
          </a:bodyPr>
          <a:lstStyle/>
          <a:p>
            <a:pPr algn="ctr"/>
            <a:r>
              <a:rPr lang="en-US" sz="3600" b="1">
                <a:solidFill>
                  <a:srgbClr val="FF0000"/>
                </a:solidFill>
                <a:latin typeface="Arial" panose="020B0604020202020204" pitchFamily="34" charset="0"/>
                <a:ea typeface="Times New Roman" panose="02020603050405020304" pitchFamily="18" charset="0"/>
                <a:cs typeface="Arial" panose="020B0604020202020204" pitchFamily="34" charset="0"/>
              </a:rPr>
              <a:t>Theo quy định của pháp </a:t>
            </a:r>
            <a:r>
              <a:rPr lang="en-US" sz="3600" b="1" smtClean="0">
                <a:solidFill>
                  <a:srgbClr val="FF0000"/>
                </a:solidFill>
                <a:latin typeface="Arial" panose="020B0604020202020204" pitchFamily="34" charset="0"/>
                <a:ea typeface="Times New Roman" panose="02020603050405020304" pitchFamily="18" charset="0"/>
                <a:cs typeface="Arial" panose="020B0604020202020204" pitchFamily="34" charset="0"/>
              </a:rPr>
              <a:t>luật:</a:t>
            </a:r>
            <a:endParaRPr lang="en-US" sz="3600" b="1">
              <a:solidFill>
                <a:srgbClr val="FF0000"/>
              </a:solidFill>
              <a:latin typeface="Arial" panose="020B0604020202020204" pitchFamily="34" charset="0"/>
              <a:cs typeface="Arial" panose="020B0604020202020204" pitchFamily="34" charset="0"/>
            </a:endParaRPr>
          </a:p>
        </p:txBody>
      </p:sp>
      <p:grpSp>
        <p:nvGrpSpPr>
          <p:cNvPr id="20" name="Group 19"/>
          <p:cNvGrpSpPr/>
          <p:nvPr/>
        </p:nvGrpSpPr>
        <p:grpSpPr>
          <a:xfrm>
            <a:off x="1600200" y="3656313"/>
            <a:ext cx="6781800" cy="5965602"/>
            <a:chOff x="1188109" y="2896731"/>
            <a:chExt cx="6781800" cy="5965602"/>
          </a:xfrm>
        </p:grpSpPr>
        <p:sp>
          <p:nvSpPr>
            <p:cNvPr id="21" name="Rounded Rectangle 20"/>
            <p:cNvSpPr/>
            <p:nvPr/>
          </p:nvSpPr>
          <p:spPr>
            <a:xfrm>
              <a:off x="1188109" y="3390900"/>
              <a:ext cx="6781800" cy="5471433"/>
            </a:xfrm>
            <a:prstGeom prst="roundRect">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a:solidFill>
                    <a:schemeClr val="tx1"/>
                  </a:solidFill>
                  <a:latin typeface="Arial" panose="020B0604020202020204" pitchFamily="34" charset="0"/>
                  <a:cs typeface="Arial" panose="020B0604020202020204" pitchFamily="34" charset="0"/>
                </a:rPr>
                <a:t>Công dân có quyền làm việc, lựa chọn nghề nghiệp, việc làm và nơi làm việc để đáp ứng nhu cầu của bản thân, gia đình và cống hiến cho xã hội.</a:t>
              </a:r>
            </a:p>
          </p:txBody>
        </p:sp>
        <p:pic>
          <p:nvPicPr>
            <p:cNvPr id="22" name="Picture 21"/>
            <p:cNvPicPr>
              <a:picLocks noChangeAspect="1"/>
            </p:cNvPicPr>
            <p:nvPr/>
          </p:nvPicPr>
          <p:blipFill>
            <a:blip r:embed="rId20"/>
            <a:stretch>
              <a:fillRect/>
            </a:stretch>
          </p:blipFill>
          <p:spPr>
            <a:xfrm>
              <a:off x="4069949" y="2896731"/>
              <a:ext cx="1018120" cy="975445"/>
            </a:xfrm>
            <a:prstGeom prst="rect">
              <a:avLst/>
            </a:prstGeom>
          </p:spPr>
        </p:pic>
      </p:grpSp>
      <p:grpSp>
        <p:nvGrpSpPr>
          <p:cNvPr id="23" name="Group 22"/>
          <p:cNvGrpSpPr/>
          <p:nvPr/>
        </p:nvGrpSpPr>
        <p:grpSpPr>
          <a:xfrm>
            <a:off x="9829800" y="3656313"/>
            <a:ext cx="6781800" cy="5965602"/>
            <a:chOff x="1188109" y="2896731"/>
            <a:chExt cx="6781800" cy="5965602"/>
          </a:xfrm>
        </p:grpSpPr>
        <p:sp>
          <p:nvSpPr>
            <p:cNvPr id="24" name="Rounded Rectangle 23"/>
            <p:cNvSpPr/>
            <p:nvPr/>
          </p:nvSpPr>
          <p:spPr>
            <a:xfrm>
              <a:off x="1188109" y="3390900"/>
              <a:ext cx="6781800" cy="5471433"/>
            </a:xfrm>
            <a:prstGeom prst="roundRect">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a:solidFill>
                    <a:schemeClr val="tx1"/>
                  </a:solidFill>
                  <a:latin typeface="Arial" panose="020B0604020202020204" pitchFamily="34" charset="0"/>
                  <a:cs typeface="Arial" panose="020B0604020202020204" pitchFamily="34" charset="0"/>
                </a:rPr>
                <a:t>Công dân có nghĩa vụ lao động để nuôi sống bản thân, gia đình và góp phần phát triển đất nước.</a:t>
              </a:r>
            </a:p>
          </p:txBody>
        </p:sp>
        <p:pic>
          <p:nvPicPr>
            <p:cNvPr id="25" name="Picture 24"/>
            <p:cNvPicPr>
              <a:picLocks noChangeAspect="1"/>
            </p:cNvPicPr>
            <p:nvPr/>
          </p:nvPicPr>
          <p:blipFill>
            <a:blip r:embed="rId20"/>
            <a:stretch>
              <a:fillRect/>
            </a:stretch>
          </p:blipFill>
          <p:spPr>
            <a:xfrm>
              <a:off x="4069949" y="2896731"/>
              <a:ext cx="1018120" cy="975445"/>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500"/>
                            </p:stCondLst>
                            <p:childTnLst>
                              <p:par>
                                <p:cTn id="14" presetID="2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edge">
                                      <p:cBhvr>
                                        <p:cTn id="16" dur="500"/>
                                        <p:tgtEl>
                                          <p:spTgt spid="20"/>
                                        </p:tgtEl>
                                      </p:cBhvr>
                                    </p:animEffect>
                                  </p:childTnLst>
                                </p:cTn>
                              </p:par>
                            </p:childTnLst>
                          </p:cTn>
                        </p:par>
                        <p:par>
                          <p:cTn id="17" fill="hold">
                            <p:stCondLst>
                              <p:cond delay="1000"/>
                            </p:stCondLst>
                            <p:childTnLst>
                              <p:par>
                                <p:cTn id="18" presetID="20"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edg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 name="Freeform 3"/>
          <p:cNvSpPr/>
          <p:nvPr/>
        </p:nvSpPr>
        <p:spPr>
          <a:xfrm rot="4139340">
            <a:off x="16312951" y="7351929"/>
            <a:ext cx="1892699" cy="2433045"/>
          </a:xfrm>
          <a:custGeom>
            <a:avLst/>
            <a:gdLst/>
            <a:ahLst/>
            <a:cxnLst/>
            <a:rect l="l" t="t" r="r" b="b"/>
            <a:pathLst>
              <a:path w="1892699" h="2433045">
                <a:moveTo>
                  <a:pt x="0" y="0"/>
                </a:moveTo>
                <a:lnTo>
                  <a:pt x="1892698" y="0"/>
                </a:lnTo>
                <a:lnTo>
                  <a:pt x="1892698" y="2433045"/>
                </a:lnTo>
                <a:lnTo>
                  <a:pt x="0" y="243304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065294">
            <a:off x="-341688" y="341876"/>
            <a:ext cx="1812113" cy="1945147"/>
          </a:xfrm>
          <a:custGeom>
            <a:avLst/>
            <a:gdLst/>
            <a:ahLst/>
            <a:cxnLst/>
            <a:rect l="l" t="t" r="r" b="b"/>
            <a:pathLst>
              <a:path w="2633015" h="2734542">
                <a:moveTo>
                  <a:pt x="0" y="0"/>
                </a:moveTo>
                <a:lnTo>
                  <a:pt x="2633014" y="0"/>
                </a:lnTo>
                <a:lnTo>
                  <a:pt x="2633014" y="2734542"/>
                </a:lnTo>
                <a:lnTo>
                  <a:pt x="0" y="273454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875902" y="8148768"/>
            <a:ext cx="3111473" cy="2675867"/>
          </a:xfrm>
          <a:custGeom>
            <a:avLst/>
            <a:gdLst/>
            <a:ahLst/>
            <a:cxnLst/>
            <a:rect l="l" t="t" r="r" b="b"/>
            <a:pathLst>
              <a:path w="3111473" h="2675867">
                <a:moveTo>
                  <a:pt x="0" y="0"/>
                </a:moveTo>
                <a:lnTo>
                  <a:pt x="3111474" y="0"/>
                </a:lnTo>
                <a:lnTo>
                  <a:pt x="3111474" y="2675867"/>
                </a:lnTo>
                <a:lnTo>
                  <a:pt x="0" y="267586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2700000">
            <a:off x="16530570" y="378119"/>
            <a:ext cx="1908287" cy="2025064"/>
          </a:xfrm>
          <a:custGeom>
            <a:avLst/>
            <a:gdLst/>
            <a:ahLst/>
            <a:cxnLst/>
            <a:rect l="l" t="t" r="r" b="b"/>
            <a:pathLst>
              <a:path w="2668908" h="2919884">
                <a:moveTo>
                  <a:pt x="0" y="0"/>
                </a:moveTo>
                <a:lnTo>
                  <a:pt x="2668908" y="0"/>
                </a:lnTo>
                <a:lnTo>
                  <a:pt x="2668908" y="2919883"/>
                </a:lnTo>
                <a:lnTo>
                  <a:pt x="0" y="291988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23" name="Group 22"/>
          <p:cNvGrpSpPr/>
          <p:nvPr/>
        </p:nvGrpSpPr>
        <p:grpSpPr>
          <a:xfrm>
            <a:off x="1733550" y="1181297"/>
            <a:ext cx="14820900" cy="3276402"/>
            <a:chOff x="1866900" y="1714500"/>
            <a:chExt cx="14820900" cy="2971800"/>
          </a:xfrm>
        </p:grpSpPr>
        <p:sp>
          <p:nvSpPr>
            <p:cNvPr id="21" name="Freeform 9"/>
            <p:cNvSpPr/>
            <p:nvPr/>
          </p:nvSpPr>
          <p:spPr>
            <a:xfrm>
              <a:off x="1866900" y="1714500"/>
              <a:ext cx="14820900" cy="2971800"/>
            </a:xfrm>
            <a:custGeom>
              <a:avLst/>
              <a:gdLst/>
              <a:ahLst/>
              <a:cxnLst/>
              <a:rect l="l" t="t" r="r" b="b"/>
              <a:pathLst>
                <a:path w="6128982" h="1087894">
                  <a:moveTo>
                    <a:pt x="0" y="0"/>
                  </a:moveTo>
                  <a:lnTo>
                    <a:pt x="6128982" y="0"/>
                  </a:lnTo>
                  <a:lnTo>
                    <a:pt x="6128982" y="1087894"/>
                  </a:lnTo>
                  <a:lnTo>
                    <a:pt x="0" y="1087894"/>
                  </a:lnTo>
                  <a:lnTo>
                    <a:pt x="0" y="0"/>
                  </a:lnTo>
                  <a:close/>
                </a:path>
              </a:pathLst>
            </a:custGeom>
            <a:blipFill>
              <a:blip r:embed="rId12">
                <a:extLst>
                  <a:ext uri="{96DAC541-7B7A-43D3-8B79-37D633B846F1}">
                    <asvg:svgBlip xmlns="" xmlns:asvg="http://schemas.microsoft.com/office/drawing/2016/SVG/main" r:embed="rId16"/>
                  </a:ext>
                </a:extLst>
              </a:blip>
              <a:stretch>
                <a:fillRect/>
              </a:stretch>
            </a:blipFill>
          </p:spPr>
        </p:sp>
        <p:sp>
          <p:nvSpPr>
            <p:cNvPr id="22" name="TextBox 21">
              <a:extLst>
                <a:ext uri="{FF2B5EF4-FFF2-40B4-BE49-F238E27FC236}">
                  <a16:creationId xmlns:a16="http://schemas.microsoft.com/office/drawing/2014/main" id="{835DE2D3-4BC8-4CAD-90AD-FE4642E5F077}"/>
                </a:ext>
              </a:extLst>
            </p:cNvPr>
            <p:cNvSpPr txBox="1"/>
            <p:nvPr/>
          </p:nvSpPr>
          <p:spPr>
            <a:xfrm>
              <a:off x="3986861" y="1921669"/>
              <a:ext cx="11538889" cy="2386844"/>
            </a:xfrm>
            <a:prstGeom prst="rect">
              <a:avLst/>
            </a:prstGeom>
            <a:noFill/>
          </p:spPr>
          <p:txBody>
            <a:bodyPr wrap="square">
              <a:spAutoFit/>
            </a:bodyPr>
            <a:lstStyle/>
            <a:p>
              <a:pPr lvl="0" algn="ctr">
                <a:lnSpc>
                  <a:spcPct val="150000"/>
                </a:lnSpc>
              </a:pPr>
              <a:r>
                <a:rPr lang="en-US" sz="5500" b="1" smtClean="0">
                  <a:latin typeface="Arial" panose="020B0604020202020204" pitchFamily="34" charset="0"/>
                  <a:ea typeface="Arial" panose="020B0604020202020204" pitchFamily="34" charset="0"/>
                  <a:cs typeface="Arial" panose="020B0604020202020204" pitchFamily="34" charset="0"/>
                </a:rPr>
                <a:t>3. Một số quy định của pháp luật về lao động chưa thành niên</a:t>
              </a:r>
              <a:endParaRPr lang="vi-VN" sz="5500" b="1" dirty="0">
                <a:ea typeface="Arial" panose="020B0604020202020204" pitchFamily="34" charset="0"/>
                <a:cs typeface="Arial" panose="020B0604020202020204" pitchFamily="34" charset="0"/>
              </a:endParaRPr>
            </a:p>
          </p:txBody>
        </p:sp>
      </p:grpSp>
      <p:sp>
        <p:nvSpPr>
          <p:cNvPr id="13" name="Freeform 5"/>
          <p:cNvSpPr/>
          <p:nvPr/>
        </p:nvSpPr>
        <p:spPr>
          <a:xfrm>
            <a:off x="5867400" y="5219700"/>
            <a:ext cx="6553200" cy="5060693"/>
          </a:xfrm>
          <a:custGeom>
            <a:avLst/>
            <a:gdLst/>
            <a:ahLst/>
            <a:cxnLst/>
            <a:rect l="l" t="t" r="r" b="b"/>
            <a:pathLst>
              <a:path w="4543389" h="3299636">
                <a:moveTo>
                  <a:pt x="0" y="0"/>
                </a:moveTo>
                <a:lnTo>
                  <a:pt x="4543389" y="0"/>
                </a:lnTo>
                <a:lnTo>
                  <a:pt x="4543389" y="3299636"/>
                </a:lnTo>
                <a:lnTo>
                  <a:pt x="0" y="3299636"/>
                </a:lnTo>
                <a:lnTo>
                  <a:pt x="0" y="0"/>
                </a:lnTo>
                <a:close/>
              </a:path>
            </a:pathLst>
          </a:custGeom>
          <a:blipFill>
            <a:blip r:embed="rId17"/>
            <a:stretch>
              <a:fillRect/>
            </a:stretch>
          </a:blipFill>
        </p:spPr>
      </p:sp>
    </p:spTree>
    <p:extLst>
      <p:ext uri="{BB962C8B-B14F-4D97-AF65-F5344CB8AC3E}">
        <p14:creationId xmlns:p14="http://schemas.microsoft.com/office/powerpoint/2010/main" val="1332510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 name="Freeform 3"/>
          <p:cNvSpPr/>
          <p:nvPr/>
        </p:nvSpPr>
        <p:spPr>
          <a:xfrm>
            <a:off x="16235728" y="250209"/>
            <a:ext cx="1478188" cy="1821552"/>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80635">
            <a:off x="29459" y="316480"/>
            <a:ext cx="1715620" cy="2208646"/>
          </a:xfrm>
          <a:custGeom>
            <a:avLst/>
            <a:gdLst/>
            <a:ahLst/>
            <a:cxnLst/>
            <a:rect l="l" t="t" r="r" b="b"/>
            <a:pathLst>
              <a:path w="1715620" h="2208646">
                <a:moveTo>
                  <a:pt x="0" y="0"/>
                </a:moveTo>
                <a:lnTo>
                  <a:pt x="1715621" y="0"/>
                </a:lnTo>
                <a:lnTo>
                  <a:pt x="1715621" y="2208646"/>
                </a:lnTo>
                <a:lnTo>
                  <a:pt x="0" y="220864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41812" y="9524955"/>
            <a:ext cx="2141024" cy="533310"/>
          </a:xfrm>
          <a:custGeom>
            <a:avLst/>
            <a:gdLst/>
            <a:ahLst/>
            <a:cxnLst/>
            <a:rect l="l" t="t" r="r" b="b"/>
            <a:pathLst>
              <a:path w="2141024" h="533310">
                <a:moveTo>
                  <a:pt x="0" y="0"/>
                </a:moveTo>
                <a:lnTo>
                  <a:pt x="2141024" y="0"/>
                </a:lnTo>
                <a:lnTo>
                  <a:pt x="2141024" y="533309"/>
                </a:lnTo>
                <a:lnTo>
                  <a:pt x="0" y="53330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2099212" y="9524955"/>
            <a:ext cx="2141024" cy="533310"/>
          </a:xfrm>
          <a:custGeom>
            <a:avLst/>
            <a:gdLst/>
            <a:ahLst/>
            <a:cxnLst/>
            <a:rect l="l" t="t" r="r" b="b"/>
            <a:pathLst>
              <a:path w="2141024" h="533310">
                <a:moveTo>
                  <a:pt x="0" y="0"/>
                </a:moveTo>
                <a:lnTo>
                  <a:pt x="2141024" y="0"/>
                </a:lnTo>
                <a:lnTo>
                  <a:pt x="2141024" y="533309"/>
                </a:lnTo>
                <a:lnTo>
                  <a:pt x="0" y="53330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14745069" y="8969026"/>
            <a:ext cx="4653236" cy="2622733"/>
          </a:xfrm>
          <a:custGeom>
            <a:avLst/>
            <a:gdLst/>
            <a:ahLst/>
            <a:cxnLst/>
            <a:rect l="l" t="t" r="r" b="b"/>
            <a:pathLst>
              <a:path w="4653236" h="2622733">
                <a:moveTo>
                  <a:pt x="0" y="0"/>
                </a:moveTo>
                <a:lnTo>
                  <a:pt x="4653236" y="0"/>
                </a:lnTo>
                <a:lnTo>
                  <a:pt x="4653236" y="2622734"/>
                </a:lnTo>
                <a:lnTo>
                  <a:pt x="0" y="262273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8" name="TextBox 27">
            <a:extLst>
              <a:ext uri="{FF2B5EF4-FFF2-40B4-BE49-F238E27FC236}">
                <a16:creationId xmlns:a16="http://schemas.microsoft.com/office/drawing/2014/main" id="{E19B1F1F-6136-4AD1-8FAA-8BF99A8856B5}"/>
              </a:ext>
            </a:extLst>
          </p:cNvPr>
          <p:cNvSpPr txBox="1"/>
          <p:nvPr/>
        </p:nvSpPr>
        <p:spPr>
          <a:xfrm>
            <a:off x="387739" y="713482"/>
            <a:ext cx="17531574" cy="1077218"/>
          </a:xfrm>
          <a:prstGeom prst="rect">
            <a:avLst/>
          </a:prstGeom>
          <a:noFill/>
        </p:spPr>
        <p:txBody>
          <a:bodyPr wrap="square" rtlCol="0">
            <a:spAutoFit/>
          </a:bodyPr>
          <a:lstStyle/>
          <a:p>
            <a:pPr algn="ctr"/>
            <a:r>
              <a:rPr lang="en-US" sz="6200" b="1" smtClean="0">
                <a:solidFill>
                  <a:srgbClr val="7B5229"/>
                </a:solidFill>
                <a:latin typeface="Arial" panose="020B0604020202020204" pitchFamily="34" charset="0"/>
                <a:cs typeface="Arial" panose="020B0604020202020204" pitchFamily="34" charset="0"/>
              </a:rPr>
              <a:t>KHỞI ĐỘNG</a:t>
            </a:r>
            <a:endParaRPr lang="en-US" sz="6200" dirty="0">
              <a:solidFill>
                <a:srgbClr val="7B5229"/>
              </a:solidFill>
              <a:latin typeface="Arial" panose="020B0604020202020204" pitchFamily="34" charset="0"/>
              <a:cs typeface="Arial" panose="020B0604020202020204" pitchFamily="34" charset="0"/>
            </a:endParaRPr>
          </a:p>
        </p:txBody>
      </p:sp>
      <p:sp>
        <p:nvSpPr>
          <p:cNvPr id="35" name="Rounded Rectangle 34"/>
          <p:cNvSpPr/>
          <p:nvPr/>
        </p:nvSpPr>
        <p:spPr>
          <a:xfrm>
            <a:off x="9224260" y="2931459"/>
            <a:ext cx="8225540" cy="292198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K</a:t>
            </a:r>
            <a:r>
              <a:rPr lang="en-US" sz="3600" smtClean="0">
                <a:solidFill>
                  <a:schemeClr val="tx1"/>
                </a:solidFill>
                <a:latin typeface="Arial" panose="020B0604020202020204" pitchFamily="34" charset="0"/>
                <a:cs typeface="Arial" panose="020B0604020202020204" pitchFamily="34" charset="0"/>
              </a:rPr>
              <a:t>ể </a:t>
            </a:r>
            <a:r>
              <a:rPr lang="en-US" sz="3600">
                <a:solidFill>
                  <a:schemeClr val="tx1"/>
                </a:solidFill>
                <a:latin typeface="Arial" panose="020B0604020202020204" pitchFamily="34" charset="0"/>
                <a:cs typeface="Arial" panose="020B0604020202020204" pitchFamily="34" charset="0"/>
              </a:rPr>
              <a:t>về một số hoạt động mà em đã từng thực hiện ở gia đình, nhà trường hoặc cộng </a:t>
            </a:r>
            <a:r>
              <a:rPr lang="en-US" sz="3600" smtClean="0">
                <a:solidFill>
                  <a:schemeClr val="tx1"/>
                </a:solidFill>
                <a:latin typeface="Arial" panose="020B0604020202020204" pitchFamily="34" charset="0"/>
                <a:cs typeface="Arial" panose="020B0604020202020204" pitchFamily="34" charset="0"/>
              </a:rPr>
              <a:t>đồng.</a:t>
            </a:r>
            <a:endParaRPr lang="en-US" sz="3600">
              <a:solidFill>
                <a:schemeClr val="tx1"/>
              </a:solidFill>
              <a:latin typeface="Arial" panose="020B0604020202020204" pitchFamily="34" charset="0"/>
              <a:cs typeface="Arial" panose="020B0604020202020204" pitchFamily="34" charset="0"/>
            </a:endParaRPr>
          </a:p>
        </p:txBody>
      </p:sp>
      <p:sp>
        <p:nvSpPr>
          <p:cNvPr id="36" name="Rounded Rectangle 35"/>
          <p:cNvSpPr/>
          <p:nvPr/>
        </p:nvSpPr>
        <p:spPr>
          <a:xfrm>
            <a:off x="9224260" y="6570369"/>
            <a:ext cx="8225540" cy="217458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Arial" panose="020B0604020202020204" pitchFamily="34" charset="0"/>
                <a:cs typeface="Arial" panose="020B0604020202020204" pitchFamily="34" charset="0"/>
              </a:rPr>
              <a:t>Nêu </a:t>
            </a:r>
            <a:r>
              <a:rPr lang="en-US" sz="3600">
                <a:solidFill>
                  <a:schemeClr val="tx1"/>
                </a:solidFill>
                <a:latin typeface="Arial" panose="020B0604020202020204" pitchFamily="34" charset="0"/>
                <a:cs typeface="Arial" panose="020B0604020202020204" pitchFamily="34" charset="0"/>
              </a:rPr>
              <a:t>ý nghĩa của các hoạt động </a:t>
            </a:r>
            <a:r>
              <a:rPr lang="en-US" sz="3600" smtClean="0">
                <a:solidFill>
                  <a:schemeClr val="tx1"/>
                </a:solidFill>
                <a:latin typeface="Arial" panose="020B0604020202020204" pitchFamily="34" charset="0"/>
                <a:cs typeface="Arial" panose="020B0604020202020204" pitchFamily="34" charset="0"/>
              </a:rPr>
              <a:t>đó.</a:t>
            </a:r>
            <a:endParaRPr lang="en-US" sz="3600">
              <a:solidFill>
                <a:schemeClr val="tx1"/>
              </a:solidFill>
              <a:latin typeface="Arial" panose="020B0604020202020204" pitchFamily="34" charset="0"/>
              <a:cs typeface="Arial" panose="020B0604020202020204" pitchFamily="34" charset="0"/>
            </a:endParaRPr>
          </a:p>
        </p:txBody>
      </p:sp>
      <p:pic>
        <p:nvPicPr>
          <p:cNvPr id="1026" name="Picture 2" descr="Em đã tham gia những hoạt động lao động nào tại gia đình"/>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3467100"/>
            <a:ext cx="7772400" cy="483267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217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500"/>
                                        <p:tgtEl>
                                          <p:spTgt spid="1026"/>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arn(inVertical)">
                                      <p:cBhvr>
                                        <p:cTn id="16" dur="500"/>
                                        <p:tgtEl>
                                          <p:spTgt spid="35"/>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arn(inVertical)">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5" name="Freeform 5"/>
          <p:cNvSpPr/>
          <p:nvPr/>
        </p:nvSpPr>
        <p:spPr>
          <a:xfrm>
            <a:off x="-41812" y="9524955"/>
            <a:ext cx="2141024" cy="533310"/>
          </a:xfrm>
          <a:custGeom>
            <a:avLst/>
            <a:gdLst/>
            <a:ahLst/>
            <a:cxnLst/>
            <a:rect l="l" t="t" r="r" b="b"/>
            <a:pathLst>
              <a:path w="2141024" h="533310">
                <a:moveTo>
                  <a:pt x="0" y="0"/>
                </a:moveTo>
                <a:lnTo>
                  <a:pt x="2141024" y="0"/>
                </a:lnTo>
                <a:lnTo>
                  <a:pt x="2141024" y="533309"/>
                </a:lnTo>
                <a:lnTo>
                  <a:pt x="0" y="533309"/>
                </a:lnTo>
                <a:lnTo>
                  <a:pt x="0" y="0"/>
                </a:lnTo>
                <a:close/>
              </a:path>
            </a:pathLst>
          </a:custGeom>
          <a:blipFill>
            <a:blip r:embed="rId4">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2099212" y="9524955"/>
            <a:ext cx="2141024" cy="533310"/>
          </a:xfrm>
          <a:custGeom>
            <a:avLst/>
            <a:gdLst/>
            <a:ahLst/>
            <a:cxnLst/>
            <a:rect l="l" t="t" r="r" b="b"/>
            <a:pathLst>
              <a:path w="2141024" h="533310">
                <a:moveTo>
                  <a:pt x="0" y="0"/>
                </a:moveTo>
                <a:lnTo>
                  <a:pt x="2141024" y="0"/>
                </a:lnTo>
                <a:lnTo>
                  <a:pt x="2141024" y="533309"/>
                </a:lnTo>
                <a:lnTo>
                  <a:pt x="0" y="533309"/>
                </a:lnTo>
                <a:lnTo>
                  <a:pt x="0" y="0"/>
                </a:lnTo>
                <a:close/>
              </a:path>
            </a:pathLst>
          </a:custGeom>
          <a:blipFill>
            <a:blip r:embed="rId4">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14745069" y="8969026"/>
            <a:ext cx="4653236" cy="2622733"/>
          </a:xfrm>
          <a:custGeom>
            <a:avLst/>
            <a:gdLst/>
            <a:ahLst/>
            <a:cxnLst/>
            <a:rect l="l" t="t" r="r" b="b"/>
            <a:pathLst>
              <a:path w="4653236" h="2622733">
                <a:moveTo>
                  <a:pt x="0" y="0"/>
                </a:moveTo>
                <a:lnTo>
                  <a:pt x="4653236" y="0"/>
                </a:lnTo>
                <a:lnTo>
                  <a:pt x="4653236" y="2622734"/>
                </a:lnTo>
                <a:lnTo>
                  <a:pt x="0" y="262273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8" name="Freeform 18"/>
          <p:cNvSpPr/>
          <p:nvPr/>
        </p:nvSpPr>
        <p:spPr>
          <a:xfrm>
            <a:off x="228600" y="313554"/>
            <a:ext cx="1447800" cy="1643332"/>
          </a:xfrm>
          <a:custGeom>
            <a:avLst/>
            <a:gdLst/>
            <a:ahLst/>
            <a:cxnLst/>
            <a:rect l="l" t="t" r="r" b="b"/>
            <a:pathLst>
              <a:path w="1289619" h="1368297">
                <a:moveTo>
                  <a:pt x="0" y="0"/>
                </a:moveTo>
                <a:lnTo>
                  <a:pt x="1289620" y="0"/>
                </a:lnTo>
                <a:lnTo>
                  <a:pt x="1289620" y="1368297"/>
                </a:lnTo>
                <a:lnTo>
                  <a:pt x="0" y="1368297"/>
                </a:lnTo>
                <a:lnTo>
                  <a:pt x="0" y="0"/>
                </a:lnTo>
                <a:close/>
              </a:path>
            </a:pathLst>
          </a:custGeom>
          <a:blipFill>
            <a:blip r:embed="rId12">
              <a:extLst>
                <a:ext uri="{96DAC541-7B7A-43D3-8B79-37D633B846F1}">
                  <asvg:svgBlip xmlns="" xmlns:asvg="http://schemas.microsoft.com/office/drawing/2016/SVG/main" r:embed="rId23"/>
                </a:ext>
              </a:extLst>
            </a:blip>
            <a:stretch>
              <a:fillRect/>
            </a:stretch>
          </a:blipFill>
        </p:spPr>
      </p:sp>
      <p:sp>
        <p:nvSpPr>
          <p:cNvPr id="25" name="Freeform 4"/>
          <p:cNvSpPr/>
          <p:nvPr/>
        </p:nvSpPr>
        <p:spPr>
          <a:xfrm rot="6128395">
            <a:off x="15758185" y="-226003"/>
            <a:ext cx="1892699" cy="2433045"/>
          </a:xfrm>
          <a:custGeom>
            <a:avLst/>
            <a:gdLst/>
            <a:ahLst/>
            <a:cxnLst/>
            <a:rect l="l" t="t" r="r" b="b"/>
            <a:pathLst>
              <a:path w="1892699" h="2433045">
                <a:moveTo>
                  <a:pt x="0" y="0"/>
                </a:moveTo>
                <a:lnTo>
                  <a:pt x="1892698" y="0"/>
                </a:lnTo>
                <a:lnTo>
                  <a:pt x="1892698" y="2433045"/>
                </a:lnTo>
                <a:lnTo>
                  <a:pt x="0" y="2433045"/>
                </a:lnTo>
                <a:lnTo>
                  <a:pt x="0" y="0"/>
                </a:lnTo>
                <a:close/>
              </a:path>
            </a:pathLst>
          </a:custGeom>
          <a:blipFill>
            <a:blip r:embed="rId24">
              <a:extLst>
                <a:ext uri="{96DAC541-7B7A-43D3-8B79-37D633B846F1}">
                  <asvg:svgBlip xmlns="" xmlns:asvg="http://schemas.microsoft.com/office/drawing/2016/SVG/main" r:embed="rId7"/>
                </a:ext>
              </a:extLst>
            </a:blip>
            <a:stretch>
              <a:fillRect/>
            </a:stretch>
          </a:blipFill>
        </p:spPr>
      </p:sp>
      <p:sp>
        <p:nvSpPr>
          <p:cNvPr id="29" name="Rectangle 28"/>
          <p:cNvSpPr/>
          <p:nvPr/>
        </p:nvSpPr>
        <p:spPr>
          <a:xfrm>
            <a:off x="8370864" y="3975234"/>
            <a:ext cx="9187669" cy="4131900"/>
          </a:xfrm>
          <a:prstGeom prst="rect">
            <a:avLst/>
          </a:prstGeom>
        </p:spPr>
        <p:txBody>
          <a:bodyPr wrap="square">
            <a:spAutoFit/>
          </a:bodyPr>
          <a:lstStyle/>
          <a:p>
            <a:pPr algn="just">
              <a:lnSpc>
                <a:spcPct val="150000"/>
              </a:lnSpc>
            </a:pPr>
            <a:r>
              <a:rPr lang="en-US" sz="3500" b="1">
                <a:solidFill>
                  <a:srgbClr val="FF0000"/>
                </a:solidFill>
                <a:latin typeface="Arial" panose="020B0604020202020204" pitchFamily="34" charset="0"/>
                <a:cs typeface="Arial" panose="020B0604020202020204" pitchFamily="34" charset="0"/>
              </a:rPr>
              <a:t>Đọc các thông tin, quan sát các bức tranh và trả lời câu hỏi: </a:t>
            </a:r>
            <a:r>
              <a:rPr lang="en-US" sz="3500">
                <a:latin typeface="Arial" panose="020B0604020202020204" pitchFamily="34" charset="0"/>
                <a:cs typeface="Arial" panose="020B0604020202020204" pitchFamily="34" charset="0"/>
              </a:rPr>
              <a:t>Em hãy cho biết những nhân vật trong bức </a:t>
            </a:r>
            <a:r>
              <a:rPr lang="en-US" sz="3500" smtClean="0">
                <a:latin typeface="Arial" panose="020B0604020202020204" pitchFamily="34" charset="0"/>
                <a:cs typeface="Arial" panose="020B0604020202020204" pitchFamily="34" charset="0"/>
              </a:rPr>
              <a:t>tranh đã </a:t>
            </a:r>
            <a:r>
              <a:rPr lang="en-US" sz="3500">
                <a:latin typeface="Arial" panose="020B0604020202020204" pitchFamily="34" charset="0"/>
                <a:cs typeface="Arial" panose="020B0604020202020204" pitchFamily="34" charset="0"/>
              </a:rPr>
              <a:t>thực hiện quy định của pháp luật về lao động chưa thành niên như thế nào?</a:t>
            </a:r>
          </a:p>
        </p:txBody>
      </p:sp>
      <p:sp>
        <p:nvSpPr>
          <p:cNvPr id="14" name="TextBox 13">
            <a:extLst>
              <a:ext uri="{FF2B5EF4-FFF2-40B4-BE49-F238E27FC236}">
                <a16:creationId xmlns:a16="http://schemas.microsoft.com/office/drawing/2014/main" id="{E19B1F1F-6136-4AD1-8FAA-8BF99A8856B5}"/>
              </a:ext>
            </a:extLst>
          </p:cNvPr>
          <p:cNvSpPr txBox="1"/>
          <p:nvPr/>
        </p:nvSpPr>
        <p:spPr>
          <a:xfrm>
            <a:off x="387739" y="775781"/>
            <a:ext cx="17531574" cy="938719"/>
          </a:xfrm>
          <a:prstGeom prst="rect">
            <a:avLst/>
          </a:prstGeom>
          <a:noFill/>
        </p:spPr>
        <p:txBody>
          <a:bodyPr wrap="square" rtlCol="0">
            <a:spAutoFit/>
          </a:bodyPr>
          <a:lstStyle/>
          <a:p>
            <a:pPr algn="ctr"/>
            <a:r>
              <a:rPr lang="en-US" sz="5500" b="1" smtClean="0">
                <a:latin typeface="Arial" panose="020B0604020202020204" pitchFamily="34" charset="0"/>
                <a:cs typeface="Arial" panose="020B0604020202020204" pitchFamily="34" charset="0"/>
              </a:rPr>
              <a:t>HOẠT ĐỘNG NHÓM</a:t>
            </a:r>
            <a:endParaRPr lang="en-US" sz="5500" dirty="0">
              <a:latin typeface="Arial" panose="020B0604020202020204" pitchFamily="34" charset="0"/>
              <a:cs typeface="Arial" panose="020B0604020202020204" pitchFamily="34" charset="0"/>
            </a:endParaRPr>
          </a:p>
        </p:txBody>
      </p:sp>
      <p:pic>
        <p:nvPicPr>
          <p:cNvPr id="15" name="image5.png"/>
          <p:cNvPicPr/>
          <p:nvPr/>
        </p:nvPicPr>
        <p:blipFill>
          <a:blip r:embed="rId25"/>
          <a:srcRect/>
          <a:stretch>
            <a:fillRect/>
          </a:stretch>
        </p:blipFill>
        <p:spPr>
          <a:xfrm>
            <a:off x="609600" y="2413927"/>
            <a:ext cx="7151664" cy="7254515"/>
          </a:xfrm>
          <a:prstGeom prst="rect">
            <a:avLst/>
          </a:prstGeom>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08866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5" name="Freeform 5"/>
          <p:cNvSpPr/>
          <p:nvPr/>
        </p:nvSpPr>
        <p:spPr>
          <a:xfrm>
            <a:off x="-41812" y="9524955"/>
            <a:ext cx="2141024" cy="533310"/>
          </a:xfrm>
          <a:custGeom>
            <a:avLst/>
            <a:gdLst/>
            <a:ahLst/>
            <a:cxnLst/>
            <a:rect l="l" t="t" r="r" b="b"/>
            <a:pathLst>
              <a:path w="2141024" h="533310">
                <a:moveTo>
                  <a:pt x="0" y="0"/>
                </a:moveTo>
                <a:lnTo>
                  <a:pt x="2141024" y="0"/>
                </a:lnTo>
                <a:lnTo>
                  <a:pt x="2141024" y="533309"/>
                </a:lnTo>
                <a:lnTo>
                  <a:pt x="0" y="533309"/>
                </a:lnTo>
                <a:lnTo>
                  <a:pt x="0" y="0"/>
                </a:lnTo>
                <a:close/>
              </a:path>
            </a:pathLst>
          </a:custGeom>
          <a:blipFill>
            <a:blip r:embed="rId4">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2099212" y="9524955"/>
            <a:ext cx="2141024" cy="533310"/>
          </a:xfrm>
          <a:custGeom>
            <a:avLst/>
            <a:gdLst/>
            <a:ahLst/>
            <a:cxnLst/>
            <a:rect l="l" t="t" r="r" b="b"/>
            <a:pathLst>
              <a:path w="2141024" h="533310">
                <a:moveTo>
                  <a:pt x="0" y="0"/>
                </a:moveTo>
                <a:lnTo>
                  <a:pt x="2141024" y="0"/>
                </a:lnTo>
                <a:lnTo>
                  <a:pt x="2141024" y="533309"/>
                </a:lnTo>
                <a:lnTo>
                  <a:pt x="0" y="533309"/>
                </a:lnTo>
                <a:lnTo>
                  <a:pt x="0" y="0"/>
                </a:lnTo>
                <a:close/>
              </a:path>
            </a:pathLst>
          </a:custGeom>
          <a:blipFill>
            <a:blip r:embed="rId4">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14745069" y="8969026"/>
            <a:ext cx="4653236" cy="2622733"/>
          </a:xfrm>
          <a:custGeom>
            <a:avLst/>
            <a:gdLst/>
            <a:ahLst/>
            <a:cxnLst/>
            <a:rect l="l" t="t" r="r" b="b"/>
            <a:pathLst>
              <a:path w="4653236" h="2622733">
                <a:moveTo>
                  <a:pt x="0" y="0"/>
                </a:moveTo>
                <a:lnTo>
                  <a:pt x="4653236" y="0"/>
                </a:lnTo>
                <a:lnTo>
                  <a:pt x="4653236" y="2622734"/>
                </a:lnTo>
                <a:lnTo>
                  <a:pt x="0" y="262273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8" name="Freeform 18"/>
          <p:cNvSpPr/>
          <p:nvPr/>
        </p:nvSpPr>
        <p:spPr>
          <a:xfrm>
            <a:off x="228600" y="313554"/>
            <a:ext cx="1447800" cy="1643332"/>
          </a:xfrm>
          <a:custGeom>
            <a:avLst/>
            <a:gdLst/>
            <a:ahLst/>
            <a:cxnLst/>
            <a:rect l="l" t="t" r="r" b="b"/>
            <a:pathLst>
              <a:path w="1289619" h="1368297">
                <a:moveTo>
                  <a:pt x="0" y="0"/>
                </a:moveTo>
                <a:lnTo>
                  <a:pt x="1289620" y="0"/>
                </a:lnTo>
                <a:lnTo>
                  <a:pt x="1289620" y="1368297"/>
                </a:lnTo>
                <a:lnTo>
                  <a:pt x="0" y="1368297"/>
                </a:lnTo>
                <a:lnTo>
                  <a:pt x="0" y="0"/>
                </a:lnTo>
                <a:close/>
              </a:path>
            </a:pathLst>
          </a:custGeom>
          <a:blipFill>
            <a:blip r:embed="rId12">
              <a:extLst>
                <a:ext uri="{96DAC541-7B7A-43D3-8B79-37D633B846F1}">
                  <asvg:svgBlip xmlns="" xmlns:asvg="http://schemas.microsoft.com/office/drawing/2016/SVG/main" r:embed="rId23"/>
                </a:ext>
              </a:extLst>
            </a:blip>
            <a:stretch>
              <a:fillRect/>
            </a:stretch>
          </a:blipFill>
        </p:spPr>
      </p:sp>
      <p:sp>
        <p:nvSpPr>
          <p:cNvPr id="25" name="Freeform 4"/>
          <p:cNvSpPr/>
          <p:nvPr/>
        </p:nvSpPr>
        <p:spPr>
          <a:xfrm rot="6128395">
            <a:off x="15758185" y="-226003"/>
            <a:ext cx="1892699" cy="2433045"/>
          </a:xfrm>
          <a:custGeom>
            <a:avLst/>
            <a:gdLst/>
            <a:ahLst/>
            <a:cxnLst/>
            <a:rect l="l" t="t" r="r" b="b"/>
            <a:pathLst>
              <a:path w="1892699" h="2433045">
                <a:moveTo>
                  <a:pt x="0" y="0"/>
                </a:moveTo>
                <a:lnTo>
                  <a:pt x="1892698" y="0"/>
                </a:lnTo>
                <a:lnTo>
                  <a:pt x="1892698" y="2433045"/>
                </a:lnTo>
                <a:lnTo>
                  <a:pt x="0" y="2433045"/>
                </a:lnTo>
                <a:lnTo>
                  <a:pt x="0" y="0"/>
                </a:lnTo>
                <a:close/>
              </a:path>
            </a:pathLst>
          </a:custGeom>
          <a:blipFill>
            <a:blip r:embed="rId24">
              <a:extLst>
                <a:ext uri="{96DAC541-7B7A-43D3-8B79-37D633B846F1}">
                  <asvg:svgBlip xmlns="" xmlns:asvg="http://schemas.microsoft.com/office/drawing/2016/SVG/main" r:embed="rId7"/>
                </a:ext>
              </a:extLst>
            </a:blip>
            <a:stretch>
              <a:fillRect/>
            </a:stretch>
          </a:blipFill>
        </p:spPr>
      </p:sp>
      <p:sp>
        <p:nvSpPr>
          <p:cNvPr id="14" name="TextBox 13">
            <a:extLst>
              <a:ext uri="{FF2B5EF4-FFF2-40B4-BE49-F238E27FC236}">
                <a16:creationId xmlns:a16="http://schemas.microsoft.com/office/drawing/2014/main" id="{E19B1F1F-6136-4AD1-8FAA-8BF99A8856B5}"/>
              </a:ext>
            </a:extLst>
          </p:cNvPr>
          <p:cNvSpPr txBox="1"/>
          <p:nvPr/>
        </p:nvSpPr>
        <p:spPr>
          <a:xfrm>
            <a:off x="387739" y="775781"/>
            <a:ext cx="17531574" cy="938719"/>
          </a:xfrm>
          <a:prstGeom prst="rect">
            <a:avLst/>
          </a:prstGeom>
          <a:noFill/>
        </p:spPr>
        <p:txBody>
          <a:bodyPr wrap="square" rtlCol="0">
            <a:spAutoFit/>
          </a:bodyPr>
          <a:lstStyle/>
          <a:p>
            <a:pPr algn="ctr"/>
            <a:r>
              <a:rPr lang="en-US" sz="5500" b="1" smtClean="0">
                <a:latin typeface="Arial" panose="020B0604020202020204" pitchFamily="34" charset="0"/>
                <a:cs typeface="Arial" panose="020B0604020202020204" pitchFamily="34" charset="0"/>
              </a:rPr>
              <a:t>HOẠT ĐỘNG NHÓM</a:t>
            </a:r>
            <a:endParaRPr lang="en-US" sz="5500" dirty="0">
              <a:latin typeface="Arial" panose="020B0604020202020204" pitchFamily="34" charset="0"/>
              <a:cs typeface="Arial" panose="020B0604020202020204" pitchFamily="34" charset="0"/>
            </a:endParaRPr>
          </a:p>
        </p:txBody>
      </p:sp>
      <p:pic>
        <p:nvPicPr>
          <p:cNvPr id="15" name="image5.png"/>
          <p:cNvPicPr/>
          <p:nvPr/>
        </p:nvPicPr>
        <p:blipFill>
          <a:blip r:embed="rId25"/>
          <a:srcRect/>
          <a:stretch>
            <a:fillRect/>
          </a:stretch>
        </p:blipFill>
        <p:spPr>
          <a:xfrm>
            <a:off x="609600" y="2413927"/>
            <a:ext cx="7151664" cy="7254515"/>
          </a:xfrm>
          <a:prstGeom prst="rect">
            <a:avLst/>
          </a:prstGeom>
          <a:ln/>
          <a:effectLst>
            <a:outerShdw blurRad="50800" dist="38100" dir="2700000" algn="tl" rotWithShape="0">
              <a:prstClr val="black">
                <a:alpha val="40000"/>
              </a:prstClr>
            </a:outerShdw>
          </a:effectLst>
        </p:spPr>
      </p:pic>
      <p:sp>
        <p:nvSpPr>
          <p:cNvPr id="11" name="Rectangle 10"/>
          <p:cNvSpPr/>
          <p:nvPr/>
        </p:nvSpPr>
        <p:spPr>
          <a:xfrm>
            <a:off x="10997050" y="2413002"/>
            <a:ext cx="5960334" cy="138538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chemeClr val="tx1"/>
                </a:solidFill>
                <a:latin typeface="Arial" panose="020B0604020202020204" pitchFamily="34" charset="0"/>
                <a:cs typeface="Arial" panose="020B0604020202020204" pitchFamily="34" charset="0"/>
              </a:rPr>
              <a:t>Nhóm 1 : Bức tranh 1</a:t>
            </a:r>
            <a:endParaRPr lang="en-US" sz="3500">
              <a:solidFill>
                <a:schemeClr val="tx1"/>
              </a:solidFill>
              <a:latin typeface="Arial" panose="020B0604020202020204" pitchFamily="34" charset="0"/>
              <a:cs typeface="Arial" panose="020B0604020202020204" pitchFamily="34" charset="0"/>
            </a:endParaRPr>
          </a:p>
        </p:txBody>
      </p:sp>
      <p:sp>
        <p:nvSpPr>
          <p:cNvPr id="12" name="Right Arrow 11"/>
          <p:cNvSpPr/>
          <p:nvPr/>
        </p:nvSpPr>
        <p:spPr>
          <a:xfrm>
            <a:off x="8823565" y="2670176"/>
            <a:ext cx="1111184" cy="87103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Rectangle 12"/>
          <p:cNvSpPr/>
          <p:nvPr/>
        </p:nvSpPr>
        <p:spPr>
          <a:xfrm>
            <a:off x="10997050" y="4383591"/>
            <a:ext cx="5960334" cy="138538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chemeClr val="tx1"/>
                </a:solidFill>
                <a:latin typeface="Arial" panose="020B0604020202020204" pitchFamily="34" charset="0"/>
                <a:cs typeface="Arial" panose="020B0604020202020204" pitchFamily="34" charset="0"/>
              </a:rPr>
              <a:t>Nhóm 2: Bức tranh 2</a:t>
            </a:r>
            <a:endParaRPr lang="en-US" sz="3500">
              <a:solidFill>
                <a:schemeClr val="tx1"/>
              </a:solidFill>
              <a:latin typeface="Arial" panose="020B0604020202020204" pitchFamily="34" charset="0"/>
              <a:cs typeface="Arial" panose="020B0604020202020204" pitchFamily="34" charset="0"/>
            </a:endParaRPr>
          </a:p>
        </p:txBody>
      </p:sp>
      <p:sp>
        <p:nvSpPr>
          <p:cNvPr id="16" name="Right Arrow 15"/>
          <p:cNvSpPr/>
          <p:nvPr/>
        </p:nvSpPr>
        <p:spPr>
          <a:xfrm>
            <a:off x="8823565" y="4640765"/>
            <a:ext cx="1111184" cy="87103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Rectangle 16"/>
          <p:cNvSpPr/>
          <p:nvPr/>
        </p:nvSpPr>
        <p:spPr>
          <a:xfrm>
            <a:off x="10997050" y="6210300"/>
            <a:ext cx="5960334" cy="138538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chemeClr val="tx1"/>
                </a:solidFill>
                <a:latin typeface="Arial" panose="020B0604020202020204" pitchFamily="34" charset="0"/>
                <a:cs typeface="Arial" panose="020B0604020202020204" pitchFamily="34" charset="0"/>
              </a:rPr>
              <a:t>Nhóm 3: Bức tranh 3</a:t>
            </a:r>
            <a:endParaRPr lang="en-US" sz="3500">
              <a:solidFill>
                <a:schemeClr val="tx1"/>
              </a:solidFill>
              <a:latin typeface="Arial" panose="020B0604020202020204" pitchFamily="34" charset="0"/>
              <a:cs typeface="Arial" panose="020B0604020202020204" pitchFamily="34" charset="0"/>
            </a:endParaRPr>
          </a:p>
        </p:txBody>
      </p:sp>
      <p:sp>
        <p:nvSpPr>
          <p:cNvPr id="19" name="Right Arrow 18"/>
          <p:cNvSpPr/>
          <p:nvPr/>
        </p:nvSpPr>
        <p:spPr>
          <a:xfrm>
            <a:off x="8823565" y="6467474"/>
            <a:ext cx="1111184" cy="87103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Rectangle 19"/>
          <p:cNvSpPr/>
          <p:nvPr/>
        </p:nvSpPr>
        <p:spPr>
          <a:xfrm>
            <a:off x="10999485" y="8180889"/>
            <a:ext cx="5960334" cy="138538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chemeClr val="tx1"/>
                </a:solidFill>
                <a:latin typeface="Arial" panose="020B0604020202020204" pitchFamily="34" charset="0"/>
                <a:cs typeface="Arial" panose="020B0604020202020204" pitchFamily="34" charset="0"/>
              </a:rPr>
              <a:t>Nhóm 4: Bức tranh 4</a:t>
            </a:r>
            <a:endParaRPr lang="en-US" sz="3500">
              <a:solidFill>
                <a:schemeClr val="tx1"/>
              </a:solidFill>
              <a:latin typeface="Arial" panose="020B0604020202020204" pitchFamily="34" charset="0"/>
              <a:cs typeface="Arial" panose="020B0604020202020204" pitchFamily="34" charset="0"/>
            </a:endParaRPr>
          </a:p>
        </p:txBody>
      </p:sp>
      <p:sp>
        <p:nvSpPr>
          <p:cNvPr id="21" name="Right Arrow 20"/>
          <p:cNvSpPr/>
          <p:nvPr/>
        </p:nvSpPr>
        <p:spPr>
          <a:xfrm>
            <a:off x="8826000" y="8438063"/>
            <a:ext cx="1111184" cy="87103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1210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6" grpId="0" animBg="1"/>
      <p:bldP spid="17" grpId="0" animBg="1"/>
      <p:bldP spid="19"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5" name="Freeform 5"/>
          <p:cNvSpPr/>
          <p:nvPr/>
        </p:nvSpPr>
        <p:spPr>
          <a:xfrm>
            <a:off x="381000" y="9334590"/>
            <a:ext cx="2141024" cy="533310"/>
          </a:xfrm>
          <a:custGeom>
            <a:avLst/>
            <a:gdLst/>
            <a:ahLst/>
            <a:cxnLst/>
            <a:rect l="l" t="t" r="r" b="b"/>
            <a:pathLst>
              <a:path w="2141024" h="533310">
                <a:moveTo>
                  <a:pt x="0" y="0"/>
                </a:moveTo>
                <a:lnTo>
                  <a:pt x="2141024" y="0"/>
                </a:lnTo>
                <a:lnTo>
                  <a:pt x="2141024" y="533309"/>
                </a:lnTo>
                <a:lnTo>
                  <a:pt x="0" y="533309"/>
                </a:lnTo>
                <a:lnTo>
                  <a:pt x="0" y="0"/>
                </a:lnTo>
                <a:close/>
              </a:path>
            </a:pathLst>
          </a:custGeom>
          <a:blipFill>
            <a:blip r:embed="rId4">
              <a:extLst>
                <a:ext uri="{96DAC541-7B7A-43D3-8B79-37D633B846F1}">
                  <asvg:svgBlip xmlns="" xmlns:asvg="http://schemas.microsoft.com/office/drawing/2016/SVG/main" r:embed="rId9"/>
                </a:ext>
              </a:extLst>
            </a:blip>
            <a:stretch>
              <a:fillRect/>
            </a:stretch>
          </a:blipFill>
        </p:spPr>
      </p:sp>
      <p:sp>
        <p:nvSpPr>
          <p:cNvPr id="8" name="AutoShape 4" descr="https://o.remove.bg/downloads/c7a67fbe-4adb-4459-a345-298f86e93019/image-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10"/>
          <a:stretch>
            <a:fillRect/>
          </a:stretch>
        </p:blipFill>
        <p:spPr>
          <a:xfrm>
            <a:off x="1194232" y="448667"/>
            <a:ext cx="4162425" cy="4542433"/>
          </a:xfrm>
          <a:prstGeom prst="rect">
            <a:avLst/>
          </a:prstGeom>
          <a:effectLst>
            <a:outerShdw blurRad="50800" dist="38100" dir="2700000" algn="tl" rotWithShape="0">
              <a:prstClr val="black">
                <a:alpha val="40000"/>
              </a:prstClr>
            </a:outerShdw>
          </a:effectLst>
        </p:spPr>
      </p:pic>
      <p:sp>
        <p:nvSpPr>
          <p:cNvPr id="7" name="Rectangle 6"/>
          <p:cNvSpPr/>
          <p:nvPr/>
        </p:nvSpPr>
        <p:spPr>
          <a:xfrm>
            <a:off x="6297828" y="760115"/>
            <a:ext cx="11049000" cy="3919535"/>
          </a:xfrm>
          <a:prstGeom prst="rect">
            <a:avLst/>
          </a:prstGeom>
        </p:spPr>
        <p:txBody>
          <a:bodyPr wrap="square">
            <a:spAutoFit/>
          </a:bodyPr>
          <a:lstStyle/>
          <a:p>
            <a:pPr algn="just">
              <a:lnSpc>
                <a:spcPct val="150000"/>
              </a:lnSpc>
              <a:spcBef>
                <a:spcPts val="100"/>
              </a:spcBef>
              <a:spcAft>
                <a:spcPts val="100"/>
              </a:spcAft>
            </a:pPr>
            <a:r>
              <a:rPr lang="en-US" sz="3400" b="1">
                <a:solidFill>
                  <a:srgbClr val="000000"/>
                </a:solidFill>
                <a:latin typeface="Arial" panose="020B0604020202020204" pitchFamily="34" charset="0"/>
                <a:ea typeface="Times New Roman" panose="02020603050405020304" pitchFamily="18" charset="0"/>
                <a:cs typeface="Arial" panose="020B0604020202020204" pitchFamily="34" charset="0"/>
              </a:rPr>
              <a:t>Bức tranh 1:</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 Người đàn ông chưa thực hiện đúng quy định của pháp luật về lao động chưa thành niên khi sử dụng lao động trẻ em (bạn nam) làm công việc nặng nhọc, quá sức, ở môi trường công trường xây dựng nguy hiểm, không đảm bảo an toàn.</a:t>
            </a:r>
            <a:endParaRPr lang="en-US" sz="3400">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11"/>
          <a:stretch>
            <a:fillRect/>
          </a:stretch>
        </p:blipFill>
        <p:spPr>
          <a:xfrm>
            <a:off x="1194232" y="5324475"/>
            <a:ext cx="4162425" cy="4543425"/>
          </a:xfrm>
          <a:prstGeom prst="rect">
            <a:avLst/>
          </a:prstGeom>
          <a:effectLst>
            <a:outerShdw blurRad="50800" dist="38100" dir="2700000" algn="tl" rotWithShape="0">
              <a:prstClr val="black">
                <a:alpha val="40000"/>
              </a:prstClr>
            </a:outerShdw>
          </a:effectLst>
        </p:spPr>
      </p:pic>
      <p:sp>
        <p:nvSpPr>
          <p:cNvPr id="10" name="Rectangle 9"/>
          <p:cNvSpPr/>
          <p:nvPr/>
        </p:nvSpPr>
        <p:spPr>
          <a:xfrm>
            <a:off x="6297828" y="6028835"/>
            <a:ext cx="11049000" cy="3134704"/>
          </a:xfrm>
          <a:prstGeom prst="rect">
            <a:avLst/>
          </a:prstGeom>
        </p:spPr>
        <p:txBody>
          <a:bodyPr wrap="square">
            <a:spAutoFit/>
          </a:bodyPr>
          <a:lstStyle/>
          <a:p>
            <a:pPr algn="just">
              <a:lnSpc>
                <a:spcPct val="150000"/>
              </a:lnSpc>
            </a:pPr>
            <a:r>
              <a:rPr lang="en-US" sz="3400" b="1">
                <a:solidFill>
                  <a:srgbClr val="000000"/>
                </a:solidFill>
                <a:latin typeface="Arial" panose="020B0604020202020204" pitchFamily="34" charset="0"/>
                <a:ea typeface="Times New Roman" panose="02020603050405020304" pitchFamily="18" charset="0"/>
                <a:cs typeface="Arial" panose="020B0604020202020204" pitchFamily="34" charset="0"/>
              </a:rPr>
              <a:t>Bức tranh 2</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 Người đàn ông chưa thực hiện đúng quy định của pháp luật về lao động chưa </a:t>
            </a:r>
            <a:r>
              <a:rPr lang="en-US" sz="3400">
                <a:latin typeface="Arial" panose="020B0604020202020204" pitchFamily="34" charset="0"/>
                <a:ea typeface="Times New Roman" panose="02020603050405020304" pitchFamily="18" charset="0"/>
                <a:cs typeface="Arial" panose="020B0604020202020204" pitchFamily="34" charset="0"/>
              </a:rPr>
              <a:t>thành</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 niên khi sử dụng lao động trẻ em làm công việc phá dỡ nhà cũ nặng nhọc, nguy hiểm.</a:t>
            </a:r>
            <a:endParaRPr lang="en-US" sz="3400">
              <a:latin typeface="Arial" panose="020B0604020202020204" pitchFamily="34" charset="0"/>
              <a:cs typeface="Arial" panose="020B0604020202020204" pitchFamily="34" charset="0"/>
            </a:endParaRPr>
          </a:p>
        </p:txBody>
      </p:sp>
      <p:sp>
        <p:nvSpPr>
          <p:cNvPr id="12" name="Freeform 15"/>
          <p:cNvSpPr/>
          <p:nvPr/>
        </p:nvSpPr>
        <p:spPr>
          <a:xfrm>
            <a:off x="16535400" y="8977377"/>
            <a:ext cx="1371600" cy="932028"/>
          </a:xfrm>
          <a:custGeom>
            <a:avLst/>
            <a:gdLst/>
            <a:ahLst/>
            <a:cxnLst/>
            <a:rect l="l" t="t" r="r" b="b"/>
            <a:pathLst>
              <a:path w="1534931" h="1001891">
                <a:moveTo>
                  <a:pt x="0" y="0"/>
                </a:moveTo>
                <a:lnTo>
                  <a:pt x="1534931" y="0"/>
                </a:lnTo>
                <a:lnTo>
                  <a:pt x="1534931" y="1001891"/>
                </a:lnTo>
                <a:lnTo>
                  <a:pt x="0" y="1001891"/>
                </a:lnTo>
                <a:lnTo>
                  <a:pt x="0" y="0"/>
                </a:lnTo>
                <a:close/>
              </a:path>
            </a:pathLst>
          </a:custGeom>
          <a:blipFill>
            <a:blip r:embed="rId12">
              <a:extLst>
                <a:ext uri="{96DAC541-7B7A-43D3-8B79-37D633B846F1}">
                  <asvg:svgBlip xmlns="" xmlns:asvg="http://schemas.microsoft.com/office/drawing/2016/SVG/main" r:embed="rId18"/>
                </a:ext>
              </a:extLst>
            </a:blip>
            <a:stretch>
              <a:fillRect/>
            </a:stretch>
          </a:blipFill>
        </p:spPr>
      </p:sp>
    </p:spTree>
    <p:extLst>
      <p:ext uri="{BB962C8B-B14F-4D97-AF65-F5344CB8AC3E}">
        <p14:creationId xmlns:p14="http://schemas.microsoft.com/office/powerpoint/2010/main" val="3858069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5" name="Freeform 5"/>
          <p:cNvSpPr/>
          <p:nvPr/>
        </p:nvSpPr>
        <p:spPr>
          <a:xfrm>
            <a:off x="381000" y="9334590"/>
            <a:ext cx="2141024" cy="533310"/>
          </a:xfrm>
          <a:custGeom>
            <a:avLst/>
            <a:gdLst/>
            <a:ahLst/>
            <a:cxnLst/>
            <a:rect l="l" t="t" r="r" b="b"/>
            <a:pathLst>
              <a:path w="2141024" h="533310">
                <a:moveTo>
                  <a:pt x="0" y="0"/>
                </a:moveTo>
                <a:lnTo>
                  <a:pt x="2141024" y="0"/>
                </a:lnTo>
                <a:lnTo>
                  <a:pt x="2141024" y="533309"/>
                </a:lnTo>
                <a:lnTo>
                  <a:pt x="0" y="533309"/>
                </a:lnTo>
                <a:lnTo>
                  <a:pt x="0" y="0"/>
                </a:lnTo>
                <a:close/>
              </a:path>
            </a:pathLst>
          </a:custGeom>
          <a:blipFill>
            <a:blip r:embed="rId4">
              <a:extLst>
                <a:ext uri="{96DAC541-7B7A-43D3-8B79-37D633B846F1}">
                  <asvg:svgBlip xmlns="" xmlns:asvg="http://schemas.microsoft.com/office/drawing/2016/SVG/main" r:embed="rId9"/>
                </a:ext>
              </a:extLst>
            </a:blip>
            <a:stretch>
              <a:fillRect/>
            </a:stretch>
          </a:blipFill>
        </p:spPr>
      </p:sp>
      <p:sp>
        <p:nvSpPr>
          <p:cNvPr id="8" name="AutoShape 4" descr="https://o.remove.bg/downloads/c7a67fbe-4adb-4459-a345-298f86e93019/image-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6297828" y="503346"/>
            <a:ext cx="11049000" cy="4433073"/>
          </a:xfrm>
          <a:prstGeom prst="rect">
            <a:avLst/>
          </a:prstGeom>
        </p:spPr>
        <p:txBody>
          <a:bodyPr wrap="square">
            <a:spAutoFit/>
          </a:bodyPr>
          <a:lstStyle/>
          <a:p>
            <a:pPr algn="just">
              <a:lnSpc>
                <a:spcPct val="150000"/>
              </a:lnSpc>
            </a:pPr>
            <a:r>
              <a:rPr lang="en-US" sz="3200" b="1">
                <a:solidFill>
                  <a:srgbClr val="000000"/>
                </a:solidFill>
                <a:latin typeface="Arial" panose="020B0604020202020204" pitchFamily="34" charset="0"/>
                <a:ea typeface="Times New Roman" panose="02020603050405020304" pitchFamily="18" charset="0"/>
                <a:cs typeface="Arial" panose="020B0604020202020204" pitchFamily="34" charset="0"/>
              </a:rPr>
              <a:t>Bức </a:t>
            </a:r>
            <a:r>
              <a:rPr lang="en-US" sz="3200" b="1">
                <a:solidFill>
                  <a:srgbClr val="000000"/>
                </a:solidFill>
                <a:latin typeface="Arial" panose="020B0604020202020204" pitchFamily="34" charset="0"/>
                <a:ea typeface="Times New Roman" panose="02020603050405020304" pitchFamily="18" charset="0"/>
                <a:cs typeface="Arial" panose="020B0604020202020204" pitchFamily="34" charset="0"/>
              </a:rPr>
              <a:t>tranh </a:t>
            </a:r>
            <a:r>
              <a:rPr lang="en-US" sz="32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en-US" sz="320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a:latin typeface="Arial" panose="020B0604020202020204" pitchFamily="34" charset="0"/>
                <a:cs typeface="Arial" panose="020B0604020202020204" pitchFamily="34" charset="0"/>
              </a:rPr>
              <a:t>Các nhân vật đã thực hiện đúng quy định của pháp luật về lao động chưa thành niên vì công việc ở cơ sở sản xuất đồ thủ công đan lát là công việc phù hợp với điều kiện sức khỏe của lao động chưa thành niên, công việc đó đã được sự đồng ý của phụ huynh và có sự giao kết rõ ràng bằng hợp đồng lao động.</a:t>
            </a:r>
          </a:p>
        </p:txBody>
      </p:sp>
      <p:sp>
        <p:nvSpPr>
          <p:cNvPr id="10" name="Rectangle 9"/>
          <p:cNvSpPr/>
          <p:nvPr/>
        </p:nvSpPr>
        <p:spPr>
          <a:xfrm>
            <a:off x="6297828" y="5748982"/>
            <a:ext cx="11049000" cy="3694409"/>
          </a:xfrm>
          <a:prstGeom prst="rect">
            <a:avLst/>
          </a:prstGeom>
        </p:spPr>
        <p:txBody>
          <a:bodyPr wrap="square">
            <a:spAutoFit/>
          </a:bodyPr>
          <a:lstStyle/>
          <a:p>
            <a:pPr algn="just">
              <a:lnSpc>
                <a:spcPct val="150000"/>
              </a:lnSpc>
            </a:pPr>
            <a:r>
              <a:rPr lang="en-US" sz="3200" b="1">
                <a:solidFill>
                  <a:srgbClr val="000000"/>
                </a:solidFill>
                <a:latin typeface="Arial" panose="020B0604020202020204" pitchFamily="34" charset="0"/>
                <a:ea typeface="Times New Roman" panose="02020603050405020304" pitchFamily="18" charset="0"/>
                <a:cs typeface="Arial" panose="020B0604020202020204" pitchFamily="34" charset="0"/>
              </a:rPr>
              <a:t>Bức </a:t>
            </a:r>
            <a:r>
              <a:rPr lang="en-US" sz="3200" b="1">
                <a:solidFill>
                  <a:srgbClr val="000000"/>
                </a:solidFill>
                <a:latin typeface="Arial" panose="020B0604020202020204" pitchFamily="34" charset="0"/>
                <a:ea typeface="Times New Roman" panose="02020603050405020304" pitchFamily="18" charset="0"/>
                <a:cs typeface="Arial" panose="020B0604020202020204" pitchFamily="34" charset="0"/>
              </a:rPr>
              <a:t>tranh </a:t>
            </a:r>
            <a:r>
              <a:rPr lang="en-US" sz="32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lang="en-US" sz="320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a:latin typeface="Arial" panose="020B0604020202020204" pitchFamily="34" charset="0"/>
                <a:cs typeface="Arial" panose="020B0604020202020204" pitchFamily="34" charset="0"/>
              </a:rPr>
              <a:t>Người phụ nữ đã thực hiện đúng quy định của pháp luật về lao động chưa thành niên khi từ chối không nhận bạn trai vào xưởng làm việc ở xưởng cơ khí do công việc ở xưởng là công việc độc hại, nguy hiểm, đòi hỏi có sức khỏe và trình độ chuyên môn, tay nghề phù hợp.</a:t>
            </a:r>
          </a:p>
        </p:txBody>
      </p:sp>
      <p:sp>
        <p:nvSpPr>
          <p:cNvPr id="11" name="Freeform 15"/>
          <p:cNvSpPr/>
          <p:nvPr/>
        </p:nvSpPr>
        <p:spPr>
          <a:xfrm>
            <a:off x="16535400" y="8977377"/>
            <a:ext cx="1371600" cy="932028"/>
          </a:xfrm>
          <a:custGeom>
            <a:avLst/>
            <a:gdLst/>
            <a:ahLst/>
            <a:cxnLst/>
            <a:rect l="l" t="t" r="r" b="b"/>
            <a:pathLst>
              <a:path w="1534931" h="1001891">
                <a:moveTo>
                  <a:pt x="0" y="0"/>
                </a:moveTo>
                <a:lnTo>
                  <a:pt x="1534931" y="0"/>
                </a:lnTo>
                <a:lnTo>
                  <a:pt x="1534931" y="1001891"/>
                </a:lnTo>
                <a:lnTo>
                  <a:pt x="0" y="1001891"/>
                </a:lnTo>
                <a:lnTo>
                  <a:pt x="0" y="0"/>
                </a:lnTo>
                <a:close/>
              </a:path>
            </a:pathLst>
          </a:custGeom>
          <a:blipFill>
            <a:blip r:embed="rId10">
              <a:extLst>
                <a:ext uri="{96DAC541-7B7A-43D3-8B79-37D633B846F1}">
                  <asvg:svgBlip xmlns="" xmlns:asvg="http://schemas.microsoft.com/office/drawing/2016/SVG/main" r:embed="rId18"/>
                </a:ext>
              </a:extLst>
            </a:blip>
            <a:stretch>
              <a:fillRect/>
            </a:stretch>
          </a:blipFill>
        </p:spPr>
      </p:sp>
      <p:pic>
        <p:nvPicPr>
          <p:cNvPr id="12" name="Picture 11"/>
          <p:cNvPicPr>
            <a:picLocks noChangeAspect="1"/>
          </p:cNvPicPr>
          <p:nvPr/>
        </p:nvPicPr>
        <p:blipFill>
          <a:blip r:embed="rId19"/>
          <a:stretch>
            <a:fillRect/>
          </a:stretch>
        </p:blipFill>
        <p:spPr>
          <a:xfrm>
            <a:off x="990600" y="409620"/>
            <a:ext cx="4581480" cy="458148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20"/>
          <a:stretch>
            <a:fillRect/>
          </a:stretch>
        </p:blipFill>
        <p:spPr>
          <a:xfrm>
            <a:off x="1297527" y="5324475"/>
            <a:ext cx="3955834" cy="45434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50740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11" name="Freeform 11"/>
          <p:cNvSpPr/>
          <p:nvPr/>
        </p:nvSpPr>
        <p:spPr>
          <a:xfrm rot="2065294">
            <a:off x="-316104" y="444707"/>
            <a:ext cx="2212057" cy="2289100"/>
          </a:xfrm>
          <a:custGeom>
            <a:avLst/>
            <a:gdLst/>
            <a:ahLst/>
            <a:cxnLst/>
            <a:rect l="l" t="t" r="r" b="b"/>
            <a:pathLst>
              <a:path w="2633015" h="2734542">
                <a:moveTo>
                  <a:pt x="0" y="0"/>
                </a:moveTo>
                <a:lnTo>
                  <a:pt x="2633014" y="0"/>
                </a:lnTo>
                <a:lnTo>
                  <a:pt x="2633014" y="2734542"/>
                </a:lnTo>
                <a:lnTo>
                  <a:pt x="0" y="2734542"/>
                </a:lnTo>
                <a:lnTo>
                  <a:pt x="0" y="0"/>
                </a:lnTo>
                <a:close/>
              </a:path>
            </a:pathLst>
          </a:custGeom>
          <a:blipFill>
            <a:blip r:embed="rId4">
              <a:extLst>
                <a:ext uri="{96DAC541-7B7A-43D3-8B79-37D633B846F1}">
                  <asvg:svgBlip xmlns="" xmlns:asvg="http://schemas.microsoft.com/office/drawing/2016/SVG/main" r:embed="rId15"/>
                </a:ext>
              </a:extLst>
            </a:blip>
            <a:stretch>
              <a:fillRect/>
            </a:stretch>
          </a:blipFill>
        </p:spPr>
      </p:sp>
      <p:sp>
        <p:nvSpPr>
          <p:cNvPr id="12" name="Freeform 12"/>
          <p:cNvSpPr/>
          <p:nvPr/>
        </p:nvSpPr>
        <p:spPr>
          <a:xfrm>
            <a:off x="-875902" y="8148768"/>
            <a:ext cx="3111473" cy="2675867"/>
          </a:xfrm>
          <a:custGeom>
            <a:avLst/>
            <a:gdLst/>
            <a:ahLst/>
            <a:cxnLst/>
            <a:rect l="l" t="t" r="r" b="b"/>
            <a:pathLst>
              <a:path w="3111473" h="2675867">
                <a:moveTo>
                  <a:pt x="0" y="0"/>
                </a:moveTo>
                <a:lnTo>
                  <a:pt x="3111474" y="0"/>
                </a:lnTo>
                <a:lnTo>
                  <a:pt x="3111474" y="2675867"/>
                </a:lnTo>
                <a:lnTo>
                  <a:pt x="0" y="26758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3" name="Freeform 13"/>
          <p:cNvSpPr/>
          <p:nvPr/>
        </p:nvSpPr>
        <p:spPr>
          <a:xfrm rot="-2700000">
            <a:off x="16522058" y="381645"/>
            <a:ext cx="2001511" cy="2226050"/>
          </a:xfrm>
          <a:custGeom>
            <a:avLst/>
            <a:gdLst/>
            <a:ahLst/>
            <a:cxnLst/>
            <a:rect l="l" t="t" r="r" b="b"/>
            <a:pathLst>
              <a:path w="2668908" h="2919884">
                <a:moveTo>
                  <a:pt x="0" y="0"/>
                </a:moveTo>
                <a:lnTo>
                  <a:pt x="2668908" y="0"/>
                </a:lnTo>
                <a:lnTo>
                  <a:pt x="2668908" y="2919883"/>
                </a:lnTo>
                <a:lnTo>
                  <a:pt x="0" y="2919883"/>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grpSp>
        <p:nvGrpSpPr>
          <p:cNvPr id="14" name="Group 13"/>
          <p:cNvGrpSpPr/>
          <p:nvPr/>
        </p:nvGrpSpPr>
        <p:grpSpPr>
          <a:xfrm>
            <a:off x="5638798" y="571500"/>
            <a:ext cx="7010400" cy="1219200"/>
            <a:chOff x="5638798" y="983342"/>
            <a:chExt cx="7010400" cy="1219200"/>
          </a:xfrm>
        </p:grpSpPr>
        <p:sp>
          <p:nvSpPr>
            <p:cNvPr id="15" name="TextBox 14">
              <a:extLst>
                <a:ext uri="{FF2B5EF4-FFF2-40B4-BE49-F238E27FC236}">
                  <a16:creationId xmlns:a16="http://schemas.microsoft.com/office/drawing/2014/main" id="{98145AD4-0D74-1EF8-35FC-7C6EEC974A07}"/>
                </a:ext>
              </a:extLst>
            </p:cNvPr>
            <p:cNvSpPr txBox="1"/>
            <p:nvPr/>
          </p:nvSpPr>
          <p:spPr>
            <a:xfrm>
              <a:off x="5638798" y="983342"/>
              <a:ext cx="7010400" cy="846386"/>
            </a:xfrm>
            <a:prstGeom prst="rect">
              <a:avLst/>
            </a:prstGeom>
          </p:spPr>
          <p:txBody>
            <a:bodyPr wrap="square" lIns="0" tIns="0" rIns="0" bIns="0" rtlCol="0" anchor="t">
              <a:spAutoFit/>
            </a:bodyPr>
            <a:lstStyle/>
            <a:p>
              <a:pPr algn="ctr"/>
              <a:r>
                <a:rPr lang="en-US" sz="5500" b="1" smtClean="0">
                  <a:solidFill>
                    <a:srgbClr val="9F0002"/>
                  </a:solidFill>
                  <a:latin typeface="Arial" panose="020B0604020202020204" pitchFamily="34" charset="0"/>
                  <a:cs typeface="Arial" panose="020B0604020202020204" pitchFamily="34" charset="0"/>
                </a:rPr>
                <a:t>Kết luận</a:t>
              </a:r>
              <a:endParaRPr lang="en-US" sz="5500" b="1" dirty="0">
                <a:solidFill>
                  <a:srgbClr val="9F0002"/>
                </a:solidFill>
                <a:latin typeface="Arial" panose="020B0604020202020204" pitchFamily="34" charset="0"/>
                <a:cs typeface="Arial" panose="020B0604020202020204" pitchFamily="34" charset="0"/>
              </a:endParaRPr>
            </a:p>
          </p:txBody>
        </p:sp>
        <p:cxnSp>
          <p:nvCxnSpPr>
            <p:cNvPr id="16" name="Google Shape;558;p28">
              <a:extLst>
                <a:ext uri="{FF2B5EF4-FFF2-40B4-BE49-F238E27FC236}">
                  <a16:creationId xmlns:a16="http://schemas.microsoft.com/office/drawing/2014/main" id="{3A13DC2F-BEB9-A673-DFAD-663C07D71A43}"/>
                </a:ext>
              </a:extLst>
            </p:cNvPr>
            <p:cNvCxnSpPr>
              <a:cxnSpLocks/>
            </p:cNvCxnSpPr>
            <p:nvPr/>
          </p:nvCxnSpPr>
          <p:spPr>
            <a:xfrm>
              <a:off x="6944531" y="2202542"/>
              <a:ext cx="4398934" cy="0"/>
            </a:xfrm>
            <a:prstGeom prst="straightConnector1">
              <a:avLst/>
            </a:prstGeom>
            <a:noFill/>
            <a:ln w="38100" cap="flat" cmpd="sng">
              <a:solidFill>
                <a:srgbClr val="9F0002"/>
              </a:solidFill>
              <a:prstDash val="solid"/>
              <a:round/>
              <a:headEnd type="oval" w="med" len="med"/>
              <a:tailEnd type="oval" w="med" len="med"/>
            </a:ln>
          </p:spPr>
        </p:cxnSp>
      </p:grpSp>
      <p:sp>
        <p:nvSpPr>
          <p:cNvPr id="3" name="Rectangle 2"/>
          <p:cNvSpPr/>
          <p:nvPr/>
        </p:nvSpPr>
        <p:spPr>
          <a:xfrm>
            <a:off x="1504947" y="2400300"/>
            <a:ext cx="15278102" cy="4801314"/>
          </a:xfrm>
          <a:prstGeom prst="rect">
            <a:avLst/>
          </a:prstGeom>
        </p:spPr>
        <p:txBody>
          <a:bodyPr wrap="square">
            <a:spAutoFit/>
          </a:bodyPr>
          <a:lstStyle/>
          <a:p>
            <a:pPr algn="just">
              <a:lnSpc>
                <a:spcPct val="150000"/>
              </a:lnSpc>
            </a:pPr>
            <a:r>
              <a:rPr lang="en-US" sz="3400" b="1" smtClean="0">
                <a:solidFill>
                  <a:schemeClr val="tx2"/>
                </a:solidFill>
                <a:latin typeface="Arial" panose="020B0604020202020204" pitchFamily="34" charset="0"/>
                <a:ea typeface="Times New Roman" panose="02020603050405020304" pitchFamily="18" charset="0"/>
                <a:cs typeface="Arial" panose="020B0604020202020204" pitchFamily="34" charset="0"/>
              </a:rPr>
              <a:t>Một </a:t>
            </a:r>
            <a:r>
              <a:rPr lang="en-US" sz="3400" b="1">
                <a:solidFill>
                  <a:schemeClr val="tx2"/>
                </a:solidFill>
                <a:latin typeface="Arial" panose="020B0604020202020204" pitchFamily="34" charset="0"/>
                <a:ea typeface="Times New Roman" panose="02020603050405020304" pitchFamily="18" charset="0"/>
                <a:cs typeface="Arial" panose="020B0604020202020204" pitchFamily="34" charset="0"/>
              </a:rPr>
              <a:t>số quy định của pháp luật về lao động chưa </a:t>
            </a:r>
            <a:r>
              <a:rPr lang="en-US" sz="3400" b="1">
                <a:solidFill>
                  <a:schemeClr val="tx2"/>
                </a:solidFill>
                <a:latin typeface="Arial" panose="020B0604020202020204" pitchFamily="34" charset="0"/>
                <a:ea typeface="Times New Roman" panose="02020603050405020304" pitchFamily="18" charset="0"/>
                <a:cs typeface="Arial" panose="020B0604020202020204" pitchFamily="34" charset="0"/>
              </a:rPr>
              <a:t>thành </a:t>
            </a:r>
            <a:r>
              <a:rPr lang="en-US" sz="3400" b="1" smtClean="0">
                <a:solidFill>
                  <a:schemeClr val="tx2"/>
                </a:solidFill>
                <a:latin typeface="Arial" panose="020B0604020202020204" pitchFamily="34" charset="0"/>
                <a:ea typeface="Times New Roman" panose="02020603050405020304" pitchFamily="18" charset="0"/>
                <a:cs typeface="Arial" panose="020B0604020202020204" pitchFamily="34" charset="0"/>
              </a:rPr>
              <a:t>niên:</a:t>
            </a:r>
            <a:endParaRPr lang="en-US" sz="3400" b="1">
              <a:solidFill>
                <a:schemeClr val="tx2"/>
              </a:solidFill>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Cấm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nhận trẻ em chưa đủ 13 tuổi vào làm việc (trừ một số công việc nghệ thuật, thể dục, thể thao theo quy định). </a:t>
            </a:r>
            <a:endParaRPr lang="en-US" sz="340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Cấm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sử dụng lao động chưa thành niên vào các công việc nặng nhọc, nguy hiểm, tiếp xúc với hóa chất độc hại, có môi trường lao động không phù hợp cho sự phát triển thể lực, trí lực, nhân cách của người chưa thành niên.</a:t>
            </a:r>
            <a:endParaRPr lang="en-US" sz="3400">
              <a:latin typeface="Arial" panose="020B0604020202020204" pitchFamily="34" charset="0"/>
              <a:cs typeface="Arial" panose="020B0604020202020204" pitchFamily="34" charset="0"/>
            </a:endParaRPr>
          </a:p>
        </p:txBody>
      </p:sp>
      <p:sp>
        <p:nvSpPr>
          <p:cNvPr id="21" name="Freeform 4"/>
          <p:cNvSpPr/>
          <p:nvPr/>
        </p:nvSpPr>
        <p:spPr>
          <a:xfrm>
            <a:off x="5905498" y="7537076"/>
            <a:ext cx="6477000" cy="2743317"/>
          </a:xfrm>
          <a:custGeom>
            <a:avLst/>
            <a:gdLst/>
            <a:ahLst/>
            <a:cxnLst/>
            <a:rect l="l" t="t" r="r" b="b"/>
            <a:pathLst>
              <a:path w="7315200" h="3108960">
                <a:moveTo>
                  <a:pt x="0" y="0"/>
                </a:moveTo>
                <a:lnTo>
                  <a:pt x="7315200" y="0"/>
                </a:lnTo>
                <a:lnTo>
                  <a:pt x="7315200" y="3108960"/>
                </a:lnTo>
                <a:lnTo>
                  <a:pt x="0" y="3108960"/>
                </a:lnTo>
                <a:lnTo>
                  <a:pt x="0" y="0"/>
                </a:lnTo>
                <a:close/>
              </a:path>
            </a:pathLst>
          </a:custGeom>
          <a:blipFill>
            <a:blip r:embed="rId20">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4291207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 name="Freeform 3"/>
          <p:cNvSpPr/>
          <p:nvPr/>
        </p:nvSpPr>
        <p:spPr>
          <a:xfrm rot="4139340">
            <a:off x="16312951" y="7351929"/>
            <a:ext cx="1892699" cy="2433045"/>
          </a:xfrm>
          <a:custGeom>
            <a:avLst/>
            <a:gdLst/>
            <a:ahLst/>
            <a:cxnLst/>
            <a:rect l="l" t="t" r="r" b="b"/>
            <a:pathLst>
              <a:path w="1892699" h="2433045">
                <a:moveTo>
                  <a:pt x="0" y="0"/>
                </a:moveTo>
                <a:lnTo>
                  <a:pt x="1892698" y="0"/>
                </a:lnTo>
                <a:lnTo>
                  <a:pt x="1892698" y="2433045"/>
                </a:lnTo>
                <a:lnTo>
                  <a:pt x="0" y="243304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065294">
            <a:off x="-341688" y="341876"/>
            <a:ext cx="1812113" cy="1945147"/>
          </a:xfrm>
          <a:custGeom>
            <a:avLst/>
            <a:gdLst/>
            <a:ahLst/>
            <a:cxnLst/>
            <a:rect l="l" t="t" r="r" b="b"/>
            <a:pathLst>
              <a:path w="2633015" h="2734542">
                <a:moveTo>
                  <a:pt x="0" y="0"/>
                </a:moveTo>
                <a:lnTo>
                  <a:pt x="2633014" y="0"/>
                </a:lnTo>
                <a:lnTo>
                  <a:pt x="2633014" y="2734542"/>
                </a:lnTo>
                <a:lnTo>
                  <a:pt x="0" y="273454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875902" y="8148768"/>
            <a:ext cx="3111473" cy="2675867"/>
          </a:xfrm>
          <a:custGeom>
            <a:avLst/>
            <a:gdLst/>
            <a:ahLst/>
            <a:cxnLst/>
            <a:rect l="l" t="t" r="r" b="b"/>
            <a:pathLst>
              <a:path w="3111473" h="2675867">
                <a:moveTo>
                  <a:pt x="0" y="0"/>
                </a:moveTo>
                <a:lnTo>
                  <a:pt x="3111474" y="0"/>
                </a:lnTo>
                <a:lnTo>
                  <a:pt x="3111474" y="2675867"/>
                </a:lnTo>
                <a:lnTo>
                  <a:pt x="0" y="267586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2700000">
            <a:off x="16530570" y="378119"/>
            <a:ext cx="1908287" cy="2025064"/>
          </a:xfrm>
          <a:custGeom>
            <a:avLst/>
            <a:gdLst/>
            <a:ahLst/>
            <a:cxnLst/>
            <a:rect l="l" t="t" r="r" b="b"/>
            <a:pathLst>
              <a:path w="2668908" h="2919884">
                <a:moveTo>
                  <a:pt x="0" y="0"/>
                </a:moveTo>
                <a:lnTo>
                  <a:pt x="2668908" y="0"/>
                </a:lnTo>
                <a:lnTo>
                  <a:pt x="2668908" y="2919883"/>
                </a:lnTo>
                <a:lnTo>
                  <a:pt x="0" y="291988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23" name="Group 22"/>
          <p:cNvGrpSpPr/>
          <p:nvPr/>
        </p:nvGrpSpPr>
        <p:grpSpPr>
          <a:xfrm>
            <a:off x="1295400" y="1131484"/>
            <a:ext cx="15697200" cy="3934139"/>
            <a:chOff x="1428750" y="1669318"/>
            <a:chExt cx="15697200" cy="3568390"/>
          </a:xfrm>
        </p:grpSpPr>
        <p:sp>
          <p:nvSpPr>
            <p:cNvPr id="21" name="Freeform 9"/>
            <p:cNvSpPr/>
            <p:nvPr/>
          </p:nvSpPr>
          <p:spPr>
            <a:xfrm>
              <a:off x="1428750" y="1714500"/>
              <a:ext cx="15697200" cy="3523208"/>
            </a:xfrm>
            <a:custGeom>
              <a:avLst/>
              <a:gdLst/>
              <a:ahLst/>
              <a:cxnLst/>
              <a:rect l="l" t="t" r="r" b="b"/>
              <a:pathLst>
                <a:path w="6128982" h="1087894">
                  <a:moveTo>
                    <a:pt x="0" y="0"/>
                  </a:moveTo>
                  <a:lnTo>
                    <a:pt x="6128982" y="0"/>
                  </a:lnTo>
                  <a:lnTo>
                    <a:pt x="6128982" y="1087894"/>
                  </a:lnTo>
                  <a:lnTo>
                    <a:pt x="0" y="1087894"/>
                  </a:lnTo>
                  <a:lnTo>
                    <a:pt x="0" y="0"/>
                  </a:lnTo>
                  <a:close/>
                </a:path>
              </a:pathLst>
            </a:custGeom>
            <a:blipFill>
              <a:blip r:embed="rId12">
                <a:extLst>
                  <a:ext uri="{96DAC541-7B7A-43D3-8B79-37D633B846F1}">
                    <asvg:svgBlip xmlns="" xmlns:asvg="http://schemas.microsoft.com/office/drawing/2016/SVG/main" r:embed="rId16"/>
                  </a:ext>
                </a:extLst>
              </a:blip>
              <a:stretch>
                <a:fillRect/>
              </a:stretch>
            </a:blipFill>
          </p:spPr>
        </p:sp>
        <p:sp>
          <p:nvSpPr>
            <p:cNvPr id="22" name="TextBox 21">
              <a:extLst>
                <a:ext uri="{FF2B5EF4-FFF2-40B4-BE49-F238E27FC236}">
                  <a16:creationId xmlns:a16="http://schemas.microsoft.com/office/drawing/2014/main" id="{835DE2D3-4BC8-4CAD-90AD-FE4642E5F077}"/>
                </a:ext>
              </a:extLst>
            </p:cNvPr>
            <p:cNvSpPr txBox="1"/>
            <p:nvPr/>
          </p:nvSpPr>
          <p:spPr>
            <a:xfrm>
              <a:off x="4133880" y="1669318"/>
              <a:ext cx="11696670" cy="3224333"/>
            </a:xfrm>
            <a:prstGeom prst="rect">
              <a:avLst/>
            </a:prstGeom>
            <a:noFill/>
          </p:spPr>
          <p:txBody>
            <a:bodyPr wrap="square">
              <a:spAutoFit/>
            </a:bodyPr>
            <a:lstStyle/>
            <a:p>
              <a:pPr lvl="0" algn="ctr">
                <a:lnSpc>
                  <a:spcPct val="150000"/>
                </a:lnSpc>
              </a:pPr>
              <a:r>
                <a:rPr lang="en-US" sz="5000" b="1" smtClean="0">
                  <a:latin typeface="Arial" panose="020B0604020202020204" pitchFamily="34" charset="0"/>
                  <a:ea typeface="Arial" panose="020B0604020202020204" pitchFamily="34" charset="0"/>
                  <a:cs typeface="Arial" panose="020B0604020202020204" pitchFamily="34" charset="0"/>
                </a:rPr>
                <a:t>3.Quyền và nghĩa vụ cơ bản của các bên tham gia hợp đồng lao động và cách lập hợp đồng</a:t>
              </a:r>
              <a:endParaRPr lang="vi-VN" sz="5000" b="1" dirty="0">
                <a:ea typeface="Arial" panose="020B0604020202020204" pitchFamily="34" charset="0"/>
                <a:cs typeface="Arial" panose="020B0604020202020204" pitchFamily="34" charset="0"/>
              </a:endParaRPr>
            </a:p>
          </p:txBody>
        </p:sp>
      </p:grpSp>
      <p:sp>
        <p:nvSpPr>
          <p:cNvPr id="12" name="Freeform 6"/>
          <p:cNvSpPr/>
          <p:nvPr/>
        </p:nvSpPr>
        <p:spPr>
          <a:xfrm>
            <a:off x="6893382" y="5888835"/>
            <a:ext cx="4501235" cy="4412796"/>
          </a:xfrm>
          <a:custGeom>
            <a:avLst/>
            <a:gdLst/>
            <a:ahLst/>
            <a:cxnLst/>
            <a:rect l="l" t="t" r="r" b="b"/>
            <a:pathLst>
              <a:path w="3643255" h="3423626">
                <a:moveTo>
                  <a:pt x="0" y="0"/>
                </a:moveTo>
                <a:lnTo>
                  <a:pt x="3643254" y="0"/>
                </a:lnTo>
                <a:lnTo>
                  <a:pt x="3643254" y="3423626"/>
                </a:lnTo>
                <a:lnTo>
                  <a:pt x="0" y="3423626"/>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Tree>
    <p:extLst>
      <p:ext uri="{BB962C8B-B14F-4D97-AF65-F5344CB8AC3E}">
        <p14:creationId xmlns:p14="http://schemas.microsoft.com/office/powerpoint/2010/main" val="276842791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8" name="Freeform 12"/>
          <p:cNvSpPr/>
          <p:nvPr/>
        </p:nvSpPr>
        <p:spPr>
          <a:xfrm>
            <a:off x="15990387" y="9025632"/>
            <a:ext cx="2536369" cy="770134"/>
          </a:xfrm>
          <a:custGeom>
            <a:avLst/>
            <a:gdLst/>
            <a:ahLst/>
            <a:cxnLst/>
            <a:rect l="l" t="t" r="r" b="b"/>
            <a:pathLst>
              <a:path w="2536369" h="770134">
                <a:moveTo>
                  <a:pt x="0" y="0"/>
                </a:moveTo>
                <a:lnTo>
                  <a:pt x="2536369" y="0"/>
                </a:lnTo>
                <a:lnTo>
                  <a:pt x="2536369" y="770134"/>
                </a:lnTo>
                <a:lnTo>
                  <a:pt x="0" y="770134"/>
                </a:lnTo>
                <a:lnTo>
                  <a:pt x="0" y="0"/>
                </a:lnTo>
                <a:close/>
              </a:path>
            </a:pathLst>
          </a:custGeom>
          <a:blipFill>
            <a:blip r:embed="rId4">
              <a:extLst>
                <a:ext uri="{96DAC541-7B7A-43D3-8B79-37D633B846F1}">
                  <asvg:svgBlip xmlns="" xmlns:asvg="http://schemas.microsoft.com/office/drawing/2016/SVG/main" r:embed="rId15"/>
                </a:ext>
              </a:extLst>
            </a:blip>
            <a:stretch>
              <a:fillRect/>
            </a:stretch>
          </a:blipFill>
        </p:spPr>
      </p:sp>
      <p:sp>
        <p:nvSpPr>
          <p:cNvPr id="15" name="Freeform 15"/>
          <p:cNvSpPr/>
          <p:nvPr/>
        </p:nvSpPr>
        <p:spPr>
          <a:xfrm>
            <a:off x="16078200" y="385607"/>
            <a:ext cx="1809655" cy="1212306"/>
          </a:xfrm>
          <a:custGeom>
            <a:avLst/>
            <a:gdLst/>
            <a:ahLst/>
            <a:cxnLst/>
            <a:rect l="l" t="t" r="r" b="b"/>
            <a:pathLst>
              <a:path w="1534931" h="1001891">
                <a:moveTo>
                  <a:pt x="0" y="0"/>
                </a:moveTo>
                <a:lnTo>
                  <a:pt x="1534931" y="0"/>
                </a:lnTo>
                <a:lnTo>
                  <a:pt x="1534931" y="1001891"/>
                </a:lnTo>
                <a:lnTo>
                  <a:pt x="0" y="1001891"/>
                </a:lnTo>
                <a:lnTo>
                  <a:pt x="0" y="0"/>
                </a:lnTo>
                <a:close/>
              </a:path>
            </a:pathLst>
          </a:custGeom>
          <a:blipFill>
            <a:blip r:embed="rId16">
              <a:extLst>
                <a:ext uri="{96DAC541-7B7A-43D3-8B79-37D633B846F1}">
                  <asvg:svgBlip xmlns="" xmlns:asvg="http://schemas.microsoft.com/office/drawing/2016/SVG/main" r:embed="rId18"/>
                </a:ext>
              </a:extLst>
            </a:blip>
            <a:stretch>
              <a:fillRect/>
            </a:stretch>
          </a:blipFill>
        </p:spPr>
      </p:sp>
      <p:sp>
        <p:nvSpPr>
          <p:cNvPr id="12" name="Google Shape;48;p2">
            <a:extLst>
              <a:ext uri="{FF2B5EF4-FFF2-40B4-BE49-F238E27FC236}">
                <a16:creationId xmlns:a16="http://schemas.microsoft.com/office/drawing/2014/main" id="{201A469E-AF75-4DAA-E67A-B97E7CDA3210}"/>
              </a:ext>
            </a:extLst>
          </p:cNvPr>
          <p:cNvSpPr/>
          <p:nvPr/>
        </p:nvSpPr>
        <p:spPr>
          <a:xfrm>
            <a:off x="5107572" y="800100"/>
            <a:ext cx="8072855" cy="1333470"/>
          </a:xfrm>
          <a:prstGeom prst="wedgeRoundRectCallout">
            <a:avLst>
              <a:gd name="adj1" fmla="val -20328"/>
              <a:gd name="adj2" fmla="val 85751"/>
              <a:gd name="adj3" fmla="val 16667"/>
            </a:avLst>
          </a:prstGeom>
          <a:solidFill>
            <a:schemeClr val="accent5">
              <a:lumMod val="75000"/>
            </a:schemeClr>
          </a:solidFill>
          <a:ln w="28575" cap="flat" cmpd="sng">
            <a:solidFill>
              <a:schemeClr val="accent5">
                <a:lumMod val="50000"/>
              </a:schemeClr>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US" sz="5000" b="1" smtClean="0">
                <a:solidFill>
                  <a:schemeClr val="bg1"/>
                </a:solidFill>
                <a:latin typeface="Arial" panose="020B0604020202020204" pitchFamily="34" charset="0"/>
                <a:cs typeface="Arial" panose="020B0604020202020204" pitchFamily="34" charset="0"/>
              </a:rPr>
              <a:t>Hoạt động nhóm</a:t>
            </a:r>
            <a:endParaRPr lang="en-VN" sz="5000"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1619807" y="2856027"/>
            <a:ext cx="15048383" cy="2585323"/>
          </a:xfrm>
          <a:prstGeom prst="rect">
            <a:avLst/>
          </a:prstGeom>
        </p:spPr>
        <p:txBody>
          <a:bodyPr wrap="square">
            <a:spAutoFit/>
          </a:bodyPr>
          <a:lstStyle/>
          <a:p>
            <a:pPr algn="just">
              <a:lnSpc>
                <a:spcPct val="150000"/>
              </a:lnSpc>
            </a:pPr>
            <a:r>
              <a:rPr lang="en-US" sz="3600" b="1">
                <a:solidFill>
                  <a:srgbClr val="FF0000"/>
                </a:solidFill>
                <a:latin typeface="Arial" panose="020B0604020202020204" pitchFamily="34" charset="0"/>
                <a:cs typeface="Arial" panose="020B0604020202020204" pitchFamily="34" charset="0"/>
              </a:rPr>
              <a:t>Đọc các thông tin, trường hợp SHS tr.64, 65 và trả lời câu hỏi: </a:t>
            </a:r>
            <a:r>
              <a:rPr lang="en-US" sz="3600">
                <a:latin typeface="Arial" panose="020B0604020202020204" pitchFamily="34" charset="0"/>
                <a:cs typeface="Arial" panose="020B0604020202020204" pitchFamily="34" charset="0"/>
              </a:rPr>
              <a:t>Theo em, các nhân vật </a:t>
            </a:r>
            <a:r>
              <a:rPr lang="en-US" sz="3600">
                <a:latin typeface="Arial" panose="020B0604020202020204" pitchFamily="34" charset="0"/>
                <a:cs typeface="Arial" panose="020B0604020202020204" pitchFamily="34" charset="0"/>
              </a:rPr>
              <a:t>trong </a:t>
            </a:r>
            <a:r>
              <a:rPr lang="en-US" sz="3600" smtClean="0">
                <a:latin typeface="Arial" panose="020B0604020202020204" pitchFamily="34" charset="0"/>
                <a:cs typeface="Arial" panose="020B0604020202020204" pitchFamily="34" charset="0"/>
              </a:rPr>
              <a:t>các trường </a:t>
            </a:r>
            <a:r>
              <a:rPr lang="en-US" sz="3600">
                <a:latin typeface="Arial" panose="020B0604020202020204" pitchFamily="34" charset="0"/>
                <a:cs typeface="Arial" panose="020B0604020202020204" pitchFamily="34" charset="0"/>
              </a:rPr>
              <a:t>hợp </a:t>
            </a:r>
            <a:r>
              <a:rPr lang="en-US" sz="3600" smtClean="0">
                <a:latin typeface="Arial" panose="020B0604020202020204" pitchFamily="34" charset="0"/>
                <a:cs typeface="Arial" panose="020B0604020202020204" pitchFamily="34" charset="0"/>
              </a:rPr>
              <a:t>đã </a:t>
            </a:r>
            <a:r>
              <a:rPr lang="en-US" sz="3600">
                <a:latin typeface="Arial" panose="020B0604020202020204" pitchFamily="34" charset="0"/>
                <a:cs typeface="Arial" panose="020B0604020202020204" pitchFamily="34" charset="0"/>
              </a:rPr>
              <a:t>thực hiện quyền và nghĩa vụ của người lao động như thế nào?</a:t>
            </a:r>
          </a:p>
        </p:txBody>
      </p:sp>
      <p:sp>
        <p:nvSpPr>
          <p:cNvPr id="14" name="Google Shape;48;p2">
            <a:extLst>
              <a:ext uri="{FF2B5EF4-FFF2-40B4-BE49-F238E27FC236}">
                <a16:creationId xmlns:a16="http://schemas.microsoft.com/office/drawing/2014/main" id="{3A2439C3-0EDF-3BF0-FA1A-AA8D877715C7}"/>
              </a:ext>
            </a:extLst>
          </p:cNvPr>
          <p:cNvSpPr/>
          <p:nvPr/>
        </p:nvSpPr>
        <p:spPr>
          <a:xfrm>
            <a:off x="2286000" y="6053410"/>
            <a:ext cx="3606304" cy="1048712"/>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500" dirty="0">
                <a:solidFill>
                  <a:srgbClr val="273135"/>
                </a:solidFill>
                <a:latin typeface="Arial" panose="020B0604020202020204" pitchFamily="34" charset="0"/>
                <a:cs typeface="Arial" panose="020B0604020202020204" pitchFamily="34" charset="0"/>
              </a:rPr>
              <a:t>Nhóm 1, 2</a:t>
            </a:r>
          </a:p>
        </p:txBody>
      </p:sp>
      <p:sp>
        <p:nvSpPr>
          <p:cNvPr id="16" name="Google Shape;48;p2">
            <a:extLst>
              <a:ext uri="{FF2B5EF4-FFF2-40B4-BE49-F238E27FC236}">
                <a16:creationId xmlns:a16="http://schemas.microsoft.com/office/drawing/2014/main" id="{0CBAB0F0-7BBF-4F03-AE90-FC5D52DF90D9}"/>
              </a:ext>
            </a:extLst>
          </p:cNvPr>
          <p:cNvSpPr/>
          <p:nvPr/>
        </p:nvSpPr>
        <p:spPr>
          <a:xfrm>
            <a:off x="7429500" y="6053410"/>
            <a:ext cx="3606304" cy="1048712"/>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500" dirty="0">
                <a:solidFill>
                  <a:srgbClr val="273135"/>
                </a:solidFill>
                <a:latin typeface="Arial" panose="020B0604020202020204" pitchFamily="34" charset="0"/>
                <a:cs typeface="Arial" panose="020B0604020202020204" pitchFamily="34" charset="0"/>
              </a:rPr>
              <a:t>Nhóm 3, 4</a:t>
            </a:r>
          </a:p>
        </p:txBody>
      </p:sp>
      <p:sp>
        <p:nvSpPr>
          <p:cNvPr id="17" name="Google Shape;48;p2">
            <a:extLst>
              <a:ext uri="{FF2B5EF4-FFF2-40B4-BE49-F238E27FC236}">
                <a16:creationId xmlns:a16="http://schemas.microsoft.com/office/drawing/2014/main" id="{79421D0A-97E9-81BE-7C88-84C705CA6433}"/>
              </a:ext>
            </a:extLst>
          </p:cNvPr>
          <p:cNvSpPr/>
          <p:nvPr/>
        </p:nvSpPr>
        <p:spPr>
          <a:xfrm>
            <a:off x="12344400" y="6057900"/>
            <a:ext cx="3606304" cy="1048712"/>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500" dirty="0">
                <a:solidFill>
                  <a:srgbClr val="273135"/>
                </a:solidFill>
                <a:latin typeface="Arial" panose="020B0604020202020204" pitchFamily="34" charset="0"/>
                <a:cs typeface="Arial" panose="020B0604020202020204" pitchFamily="34" charset="0"/>
              </a:rPr>
              <a:t>Nhóm 5, 6</a:t>
            </a:r>
          </a:p>
        </p:txBody>
      </p:sp>
      <p:sp>
        <p:nvSpPr>
          <p:cNvPr id="18" name="Google Shape;48;p2">
            <a:extLst>
              <a:ext uri="{FF2B5EF4-FFF2-40B4-BE49-F238E27FC236}">
                <a16:creationId xmlns:a16="http://schemas.microsoft.com/office/drawing/2014/main" id="{8050C148-7B0D-E0D4-B5A4-1E410C128ED9}"/>
              </a:ext>
            </a:extLst>
          </p:cNvPr>
          <p:cNvSpPr/>
          <p:nvPr/>
        </p:nvSpPr>
        <p:spPr>
          <a:xfrm>
            <a:off x="2286000" y="7892562"/>
            <a:ext cx="3606304" cy="1441938"/>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500" dirty="0">
                <a:solidFill>
                  <a:srgbClr val="273135"/>
                </a:solidFill>
                <a:latin typeface="Arial" panose="020B0604020202020204" pitchFamily="34" charset="0"/>
                <a:cs typeface="Arial" panose="020B0604020202020204" pitchFamily="34" charset="0"/>
              </a:rPr>
              <a:t>Thông tin 1</a:t>
            </a:r>
          </a:p>
        </p:txBody>
      </p:sp>
      <p:sp>
        <p:nvSpPr>
          <p:cNvPr id="19" name="Google Shape;48;p2">
            <a:extLst>
              <a:ext uri="{FF2B5EF4-FFF2-40B4-BE49-F238E27FC236}">
                <a16:creationId xmlns:a16="http://schemas.microsoft.com/office/drawing/2014/main" id="{43A17FE7-33C6-8D23-B866-080EC27DCE2E}"/>
              </a:ext>
            </a:extLst>
          </p:cNvPr>
          <p:cNvSpPr/>
          <p:nvPr/>
        </p:nvSpPr>
        <p:spPr>
          <a:xfrm>
            <a:off x="7429500" y="7892562"/>
            <a:ext cx="3606304" cy="1441938"/>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500" dirty="0">
                <a:solidFill>
                  <a:srgbClr val="273135"/>
                </a:solidFill>
                <a:latin typeface="Arial" panose="020B0604020202020204" pitchFamily="34" charset="0"/>
                <a:cs typeface="Arial" panose="020B0604020202020204" pitchFamily="34" charset="0"/>
              </a:rPr>
              <a:t>Thông tin 2</a:t>
            </a:r>
          </a:p>
        </p:txBody>
      </p:sp>
      <p:sp>
        <p:nvSpPr>
          <p:cNvPr id="20" name="Google Shape;48;p2">
            <a:extLst>
              <a:ext uri="{FF2B5EF4-FFF2-40B4-BE49-F238E27FC236}">
                <a16:creationId xmlns:a16="http://schemas.microsoft.com/office/drawing/2014/main" id="{E5496E1C-0813-EEAE-C2D4-54961B7AC465}"/>
              </a:ext>
            </a:extLst>
          </p:cNvPr>
          <p:cNvSpPr/>
          <p:nvPr/>
        </p:nvSpPr>
        <p:spPr>
          <a:xfrm>
            <a:off x="12344400" y="7854462"/>
            <a:ext cx="3606304" cy="1441938"/>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US" sz="3500" smtClean="0">
                <a:solidFill>
                  <a:srgbClr val="273135"/>
                </a:solidFill>
                <a:latin typeface="Arial" panose="020B0604020202020204" pitchFamily="34" charset="0"/>
                <a:cs typeface="Arial" panose="020B0604020202020204" pitchFamily="34" charset="0"/>
              </a:rPr>
              <a:t>Nêu ví dụ</a:t>
            </a:r>
            <a:endParaRPr lang="en-VN" sz="3500" dirty="0">
              <a:solidFill>
                <a:srgbClr val="273135"/>
              </a:solidFill>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53C58258-5265-6B4D-399E-5638170CDD78}"/>
              </a:ext>
            </a:extLst>
          </p:cNvPr>
          <p:cNvCxnSpPr>
            <a:stCxn id="14" idx="2"/>
            <a:endCxn id="18" idx="0"/>
          </p:cNvCxnSpPr>
          <p:nvPr/>
        </p:nvCxnSpPr>
        <p:spPr>
          <a:xfrm>
            <a:off x="4089152" y="7102122"/>
            <a:ext cx="0" cy="790440"/>
          </a:xfrm>
          <a:prstGeom prst="straightConnector1">
            <a:avLst/>
          </a:prstGeom>
          <a:ln w="28575">
            <a:solidFill>
              <a:srgbClr val="27313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4F9F96C-BD59-138F-C562-CCCC421AC94D}"/>
              </a:ext>
            </a:extLst>
          </p:cNvPr>
          <p:cNvCxnSpPr>
            <a:stCxn id="16" idx="2"/>
            <a:endCxn id="19" idx="0"/>
          </p:cNvCxnSpPr>
          <p:nvPr/>
        </p:nvCxnSpPr>
        <p:spPr>
          <a:xfrm>
            <a:off x="9232652" y="7102122"/>
            <a:ext cx="0" cy="790440"/>
          </a:xfrm>
          <a:prstGeom prst="straightConnector1">
            <a:avLst/>
          </a:prstGeom>
          <a:ln w="28575">
            <a:solidFill>
              <a:srgbClr val="27313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B8D9FEE-DB9F-C28B-6D74-B49FC1AEB6EA}"/>
              </a:ext>
            </a:extLst>
          </p:cNvPr>
          <p:cNvCxnSpPr>
            <a:stCxn id="17" idx="2"/>
            <a:endCxn id="20" idx="0"/>
          </p:cNvCxnSpPr>
          <p:nvPr/>
        </p:nvCxnSpPr>
        <p:spPr>
          <a:xfrm>
            <a:off x="14147552" y="7106612"/>
            <a:ext cx="0" cy="747850"/>
          </a:xfrm>
          <a:prstGeom prst="straightConnector1">
            <a:avLst/>
          </a:prstGeom>
          <a:ln w="28575">
            <a:solidFill>
              <a:srgbClr val="273135"/>
            </a:solidFill>
            <a:tailEnd type="triangle"/>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448101" y="389588"/>
            <a:ext cx="934872" cy="1676400"/>
          </a:xfrm>
          <a:custGeom>
            <a:avLst/>
            <a:gdLst/>
            <a:ahLst/>
            <a:cxnLst/>
            <a:rect l="l" t="t" r="r" b="b"/>
            <a:pathLst>
              <a:path w="512395" h="1438301">
                <a:moveTo>
                  <a:pt x="0" y="0"/>
                </a:moveTo>
                <a:lnTo>
                  <a:pt x="512395" y="0"/>
                </a:lnTo>
                <a:lnTo>
                  <a:pt x="512395" y="1438301"/>
                </a:lnTo>
                <a:lnTo>
                  <a:pt x="0" y="1438301"/>
                </a:lnTo>
                <a:lnTo>
                  <a:pt x="0" y="0"/>
                </a:lnTo>
                <a:close/>
              </a:path>
            </a:pathLst>
          </a:custGeom>
          <a:blipFill>
            <a:blip r:embed="rId19">
              <a:extLst>
                <a:ext uri="{96DAC541-7B7A-43D3-8B79-37D633B846F1}">
                  <asvg:svgBlip xmlns="" xmlns:asvg="http://schemas.microsoft.com/office/drawing/2016/SVG/main" r:embed="rId24"/>
                </a:ext>
              </a:extLst>
            </a:blip>
            <a:stretch>
              <a:fillRect/>
            </a:stretch>
          </a:blipFill>
        </p:spPr>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p:tgtEl>
                                          <p:spTgt spid="16"/>
                                        </p:tgtEl>
                                        <p:attrNameLst>
                                          <p:attrName>ppt_y</p:attrName>
                                        </p:attrNameLst>
                                      </p:cBhvr>
                                      <p:tavLst>
                                        <p:tav tm="0">
                                          <p:val>
                                            <p:strVal val="#ppt_y-#ppt_h*1.125000"/>
                                          </p:val>
                                        </p:tav>
                                        <p:tav tm="100000">
                                          <p:val>
                                            <p:strVal val="#ppt_y"/>
                                          </p:val>
                                        </p:tav>
                                      </p:tavLst>
                                    </p:anim>
                                    <p:animEffect transition="in" filter="wipe(down)">
                                      <p:cBhvr>
                                        <p:cTn id="24" dur="500"/>
                                        <p:tgtEl>
                                          <p:spTgt spid="16"/>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p:tgtEl>
                                          <p:spTgt spid="17"/>
                                        </p:tgtEl>
                                        <p:attrNameLst>
                                          <p:attrName>ppt_x</p:attrName>
                                        </p:attrNameLst>
                                      </p:cBhvr>
                                      <p:tavLst>
                                        <p:tav tm="0">
                                          <p:val>
                                            <p:strVal val="#ppt_x+#ppt_w*1.125000"/>
                                          </p:val>
                                        </p:tav>
                                        <p:tav tm="100000">
                                          <p:val>
                                            <p:strVal val="#ppt_x"/>
                                          </p:val>
                                        </p:tav>
                                      </p:tavLst>
                                    </p:anim>
                                    <p:animEffect transition="in" filter="wipe(left)">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500"/>
                                        <p:tgtEl>
                                          <p:spTgt spid="21"/>
                                        </p:tgtEl>
                                      </p:cBhvr>
                                    </p:animEffect>
                                  </p:childTnLst>
                                </p:cTn>
                              </p:par>
                            </p:childTnLst>
                          </p:cTn>
                        </p:par>
                        <p:par>
                          <p:cTn id="34" fill="hold">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childTnLst>
                          </p:cTn>
                        </p:par>
                        <p:par>
                          <p:cTn id="38" fill="hold">
                            <p:stCondLst>
                              <p:cond delay="1000"/>
                            </p:stCondLst>
                            <p:childTnLst>
                              <p:par>
                                <p:cTn id="39" presetID="22" presetClass="entr" presetSubtype="1"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500"/>
                                        <p:tgtEl>
                                          <p:spTgt spid="22"/>
                                        </p:tgtEl>
                                      </p:cBhvr>
                                    </p:animEffect>
                                  </p:childTnLst>
                                </p:cTn>
                              </p:par>
                            </p:childTnLst>
                          </p:cTn>
                        </p:par>
                        <p:par>
                          <p:cTn id="42" fill="hold">
                            <p:stCondLst>
                              <p:cond delay="1500"/>
                            </p:stCondLst>
                            <p:childTnLst>
                              <p:par>
                                <p:cTn id="43" presetID="9"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dissolve">
                                      <p:cBhvr>
                                        <p:cTn id="45" dur="500"/>
                                        <p:tgtEl>
                                          <p:spTgt spid="19"/>
                                        </p:tgtEl>
                                      </p:cBhvr>
                                    </p:animEffect>
                                  </p:childTnLst>
                                </p:cTn>
                              </p:par>
                            </p:childTnLst>
                          </p:cTn>
                        </p:par>
                        <p:par>
                          <p:cTn id="46" fill="hold">
                            <p:stCondLst>
                              <p:cond delay="2000"/>
                            </p:stCondLst>
                            <p:childTnLst>
                              <p:par>
                                <p:cTn id="47" presetID="22" presetClass="entr" presetSubtype="1"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up)">
                                      <p:cBhvr>
                                        <p:cTn id="49" dur="500"/>
                                        <p:tgtEl>
                                          <p:spTgt spid="23"/>
                                        </p:tgtEl>
                                      </p:cBhvr>
                                    </p:animEffect>
                                  </p:childTnLst>
                                </p:cTn>
                              </p:par>
                            </p:childTnLst>
                          </p:cTn>
                        </p:par>
                        <p:par>
                          <p:cTn id="50" fill="hold">
                            <p:stCondLst>
                              <p:cond delay="2500"/>
                            </p:stCondLst>
                            <p:childTnLst>
                              <p:par>
                                <p:cTn id="51" presetID="9"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dissolv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6" grpId="0" animBg="1"/>
      <p:bldP spid="17" grpId="0" animBg="1"/>
      <p:bldP spid="18" grpId="0" animBg="1"/>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8" name="Freeform 12"/>
          <p:cNvSpPr/>
          <p:nvPr/>
        </p:nvSpPr>
        <p:spPr>
          <a:xfrm>
            <a:off x="15990387" y="9025632"/>
            <a:ext cx="2536369" cy="770134"/>
          </a:xfrm>
          <a:custGeom>
            <a:avLst/>
            <a:gdLst/>
            <a:ahLst/>
            <a:cxnLst/>
            <a:rect l="l" t="t" r="r" b="b"/>
            <a:pathLst>
              <a:path w="2536369" h="770134">
                <a:moveTo>
                  <a:pt x="0" y="0"/>
                </a:moveTo>
                <a:lnTo>
                  <a:pt x="2536369" y="0"/>
                </a:lnTo>
                <a:lnTo>
                  <a:pt x="2536369" y="770134"/>
                </a:lnTo>
                <a:lnTo>
                  <a:pt x="0" y="770134"/>
                </a:lnTo>
                <a:lnTo>
                  <a:pt x="0" y="0"/>
                </a:lnTo>
                <a:close/>
              </a:path>
            </a:pathLst>
          </a:custGeom>
          <a:blipFill>
            <a:blip r:embed="rId4">
              <a:extLst>
                <a:ext uri="{96DAC541-7B7A-43D3-8B79-37D633B846F1}">
                  <asvg:svgBlip xmlns="" xmlns:asvg="http://schemas.microsoft.com/office/drawing/2016/SVG/main" r:embed="rId15"/>
                </a:ext>
              </a:extLst>
            </a:blip>
            <a:stretch>
              <a:fillRect/>
            </a:stretch>
          </a:blipFill>
        </p:spPr>
      </p:sp>
      <p:sp>
        <p:nvSpPr>
          <p:cNvPr id="15" name="Freeform 15"/>
          <p:cNvSpPr/>
          <p:nvPr/>
        </p:nvSpPr>
        <p:spPr>
          <a:xfrm>
            <a:off x="16078200" y="385607"/>
            <a:ext cx="1809655" cy="1212306"/>
          </a:xfrm>
          <a:custGeom>
            <a:avLst/>
            <a:gdLst/>
            <a:ahLst/>
            <a:cxnLst/>
            <a:rect l="l" t="t" r="r" b="b"/>
            <a:pathLst>
              <a:path w="1534931" h="1001891">
                <a:moveTo>
                  <a:pt x="0" y="0"/>
                </a:moveTo>
                <a:lnTo>
                  <a:pt x="1534931" y="0"/>
                </a:lnTo>
                <a:lnTo>
                  <a:pt x="1534931" y="1001891"/>
                </a:lnTo>
                <a:lnTo>
                  <a:pt x="0" y="1001891"/>
                </a:lnTo>
                <a:lnTo>
                  <a:pt x="0" y="0"/>
                </a:lnTo>
                <a:close/>
              </a:path>
            </a:pathLst>
          </a:custGeom>
          <a:blipFill>
            <a:blip r:embed="rId16">
              <a:extLst>
                <a:ext uri="{96DAC541-7B7A-43D3-8B79-37D633B846F1}">
                  <asvg:svgBlip xmlns="" xmlns:asvg="http://schemas.microsoft.com/office/drawing/2016/SVG/main" r:embed="rId18"/>
                </a:ext>
              </a:extLst>
            </a:blip>
            <a:stretch>
              <a:fillRect/>
            </a:stretch>
          </a:blipFill>
        </p:spPr>
      </p:sp>
      <p:sp>
        <p:nvSpPr>
          <p:cNvPr id="25" name="TextBox 24">
            <a:extLst>
              <a:ext uri="{FF2B5EF4-FFF2-40B4-BE49-F238E27FC236}">
                <a16:creationId xmlns:a16="http://schemas.microsoft.com/office/drawing/2014/main" id="{18C47A75-393C-8BB2-DFD4-67070A3E602C}"/>
              </a:ext>
            </a:extLst>
          </p:cNvPr>
          <p:cNvSpPr txBox="1"/>
          <p:nvPr/>
        </p:nvSpPr>
        <p:spPr>
          <a:xfrm>
            <a:off x="6944080" y="926679"/>
            <a:ext cx="4399839" cy="1068736"/>
          </a:xfrm>
          <a:prstGeom prst="rect">
            <a:avLst/>
          </a:prstGeom>
          <a:noFill/>
          <a:ln w="19050">
            <a:noFill/>
          </a:ln>
        </p:spPr>
        <p:txBody>
          <a:bodyPr wrap="square" lIns="144000" tIns="0" rIns="144000" bIns="144000" anchor="ctr">
            <a:spAutoFit/>
          </a:bodyPr>
          <a:lstStyle/>
          <a:p>
            <a:pPr algn="ctr">
              <a:lnSpc>
                <a:spcPct val="150000"/>
              </a:lnSpc>
            </a:pPr>
            <a:r>
              <a:rPr lang="en-US" sz="4000" b="1" smtClean="0">
                <a:solidFill>
                  <a:srgbClr val="FF0000"/>
                </a:solidFill>
                <a:latin typeface="Arial" panose="020B0604020202020204" pitchFamily="34" charset="0"/>
                <a:cs typeface="Arial" panose="020B0604020202020204" pitchFamily="34" charset="0"/>
              </a:rPr>
              <a:t>Trường hợp 2</a:t>
            </a:r>
            <a:endParaRPr lang="vi-VN" sz="40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6" name="Google Shape;48;p2">
            <a:extLst>
              <a:ext uri="{FF2B5EF4-FFF2-40B4-BE49-F238E27FC236}">
                <a16:creationId xmlns:a16="http://schemas.microsoft.com/office/drawing/2014/main" id="{952D6FC7-1749-C816-ED37-17446C85AE2D}"/>
              </a:ext>
            </a:extLst>
          </p:cNvPr>
          <p:cNvSpPr/>
          <p:nvPr/>
        </p:nvSpPr>
        <p:spPr>
          <a:xfrm>
            <a:off x="472676" y="4000987"/>
            <a:ext cx="4194668" cy="5075893"/>
          </a:xfrm>
          <a:prstGeom prst="roundRect">
            <a:avLst>
              <a:gd name="adj" fmla="val 11614"/>
            </a:avLst>
          </a:prstGeom>
          <a:solidFill>
            <a:schemeClr val="bg1"/>
          </a:solidFill>
          <a:ln w="38100" cap="flat" cmpd="sng">
            <a:solidFill>
              <a:schemeClr val="accent4">
                <a:lumMod val="75000"/>
              </a:schemeClr>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US" sz="3200">
                <a:latin typeface="Arial" panose="020B0604020202020204" pitchFamily="34" charset="0"/>
                <a:cs typeface="Arial" panose="020B0604020202020204" pitchFamily="34" charset="0"/>
              </a:rPr>
              <a:t>Chị X và đồng nghiệp đã thực hiện quyền của người lao động bằng việc khiếu nại</a:t>
            </a:r>
            <a:endParaRPr lang="en-VN" sz="3200" dirty="0">
              <a:solidFill>
                <a:srgbClr val="273135"/>
              </a:solidFill>
              <a:latin typeface="Arial" panose="020B0604020202020204" pitchFamily="34" charset="0"/>
              <a:cs typeface="Arial" panose="020B0604020202020204" pitchFamily="34" charset="0"/>
            </a:endParaRPr>
          </a:p>
        </p:txBody>
      </p:sp>
      <p:sp>
        <p:nvSpPr>
          <p:cNvPr id="27" name="Google Shape;48;p2">
            <a:extLst>
              <a:ext uri="{FF2B5EF4-FFF2-40B4-BE49-F238E27FC236}">
                <a16:creationId xmlns:a16="http://schemas.microsoft.com/office/drawing/2014/main" id="{FB490251-9E0B-E98F-0390-AA016EA83D6D}"/>
              </a:ext>
            </a:extLst>
          </p:cNvPr>
          <p:cNvSpPr/>
          <p:nvPr/>
        </p:nvSpPr>
        <p:spPr>
          <a:xfrm>
            <a:off x="5317735" y="4000500"/>
            <a:ext cx="6220635" cy="5076381"/>
          </a:xfrm>
          <a:prstGeom prst="roundRect">
            <a:avLst>
              <a:gd name="adj" fmla="val 8484"/>
            </a:avLst>
          </a:prstGeom>
          <a:solidFill>
            <a:schemeClr val="bg1"/>
          </a:solidFill>
          <a:ln w="38100" cap="flat" cmpd="sng">
            <a:solidFill>
              <a:schemeClr val="accent4">
                <a:lumMod val="75000"/>
              </a:schemeClr>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US" sz="3200" smtClean="0">
                <a:latin typeface="Arial" panose="020B0604020202020204" pitchFamily="34" charset="0"/>
                <a:cs typeface="Arial" panose="020B0604020202020204" pitchFamily="34" charset="0"/>
              </a:rPr>
              <a:t>Yêu </a:t>
            </a:r>
            <a:r>
              <a:rPr lang="en-US" sz="3200">
                <a:latin typeface="Arial" panose="020B0604020202020204" pitchFamily="34" charset="0"/>
                <a:cs typeface="Arial" panose="020B0604020202020204" pitchFamily="34" charset="0"/>
              </a:rPr>
              <a:t>cầu Ban giám </a:t>
            </a:r>
            <a:r>
              <a:rPr lang="en-US" sz="3200">
                <a:latin typeface="Arial" panose="020B0604020202020204" pitchFamily="34" charset="0"/>
                <a:cs typeface="Arial" panose="020B0604020202020204" pitchFamily="34" charset="0"/>
              </a:rPr>
              <a:t>đốc </a:t>
            </a:r>
            <a:r>
              <a:rPr lang="en-US" sz="3200" smtClean="0">
                <a:latin typeface="Arial" panose="020B0604020202020204" pitchFamily="34" charset="0"/>
                <a:cs typeface="Arial" panose="020B0604020202020204" pitchFamily="34" charset="0"/>
              </a:rPr>
              <a:t>xem </a:t>
            </a:r>
            <a:r>
              <a:rPr lang="en-US" sz="3200">
                <a:latin typeface="Arial" panose="020B0604020202020204" pitchFamily="34" charset="0"/>
                <a:cs typeface="Arial" panose="020B0604020202020204" pitchFamily="34" charset="0"/>
              </a:rPr>
              <a:t>xét giải quyết vấn đề điều kiện lao động không đảm bảo, trang thiết bị bảo hộ không đầy </a:t>
            </a:r>
            <a:r>
              <a:rPr lang="en-US" sz="3200">
                <a:latin typeface="Arial" panose="020B0604020202020204" pitchFamily="34" charset="0"/>
                <a:cs typeface="Arial" panose="020B0604020202020204" pitchFamily="34" charset="0"/>
              </a:rPr>
              <a:t>đủ </a:t>
            </a:r>
            <a:endParaRPr lang="en-US" sz="3200" smtClean="0">
              <a:latin typeface="Arial" panose="020B0604020202020204" pitchFamily="34" charset="0"/>
              <a:cs typeface="Arial" panose="020B0604020202020204" pitchFamily="34" charset="0"/>
            </a:endParaRPr>
          </a:p>
          <a:p>
            <a:pPr algn="ctr">
              <a:lnSpc>
                <a:spcPct val="150000"/>
              </a:lnSpc>
              <a:buClr>
                <a:schemeClr val="tx2">
                  <a:lumMod val="50000"/>
                </a:schemeClr>
              </a:buClr>
            </a:pPr>
            <a:r>
              <a:rPr lang="en-US" sz="3200" smtClean="0">
                <a:latin typeface="Arial" panose="020B0604020202020204" pitchFamily="34" charset="0"/>
                <a:cs typeface="Arial" panose="020B0604020202020204" pitchFamily="34" charset="0"/>
                <a:sym typeface="Symbol" panose="05050102010706020507" pitchFamily="18" charset="2"/>
              </a:rPr>
              <a:t> S</a:t>
            </a:r>
            <a:r>
              <a:rPr lang="en-US" sz="3200" smtClean="0">
                <a:latin typeface="Arial" panose="020B0604020202020204" pitchFamily="34" charset="0"/>
                <a:cs typeface="Arial" panose="020B0604020202020204" pitchFamily="34" charset="0"/>
              </a:rPr>
              <a:t>ức </a:t>
            </a:r>
            <a:r>
              <a:rPr lang="en-US" sz="3200">
                <a:latin typeface="Arial" panose="020B0604020202020204" pitchFamily="34" charset="0"/>
                <a:cs typeface="Arial" panose="020B0604020202020204" pitchFamily="34" charset="0"/>
              </a:rPr>
              <a:t>khỏe của người lao động không </a:t>
            </a:r>
            <a:r>
              <a:rPr lang="en-US" sz="3200">
                <a:latin typeface="Arial" panose="020B0604020202020204" pitchFamily="34" charset="0"/>
                <a:cs typeface="Arial" panose="020B0604020202020204" pitchFamily="34" charset="0"/>
              </a:rPr>
              <a:t>đảm </a:t>
            </a:r>
            <a:r>
              <a:rPr lang="en-US" sz="3200" smtClean="0">
                <a:latin typeface="Arial" panose="020B0604020202020204" pitchFamily="34" charset="0"/>
                <a:cs typeface="Arial" panose="020B0604020202020204" pitchFamily="34" charset="0"/>
              </a:rPr>
              <a:t>bảo</a:t>
            </a:r>
            <a:endParaRPr lang="en-VN" sz="3200" dirty="0">
              <a:solidFill>
                <a:srgbClr val="273135"/>
              </a:solidFill>
              <a:latin typeface="Arial" panose="020B0604020202020204" pitchFamily="34" charset="0"/>
              <a:cs typeface="Arial" panose="020B0604020202020204" pitchFamily="34" charset="0"/>
            </a:endParaRPr>
          </a:p>
        </p:txBody>
      </p:sp>
      <p:sp>
        <p:nvSpPr>
          <p:cNvPr id="28" name="Google Shape;48;p2">
            <a:extLst>
              <a:ext uri="{FF2B5EF4-FFF2-40B4-BE49-F238E27FC236}">
                <a16:creationId xmlns:a16="http://schemas.microsoft.com/office/drawing/2014/main" id="{CF4AA404-2DAD-26B8-5037-EF6A1783A520}"/>
              </a:ext>
            </a:extLst>
          </p:cNvPr>
          <p:cNvSpPr/>
          <p:nvPr/>
        </p:nvSpPr>
        <p:spPr>
          <a:xfrm>
            <a:off x="12188762" y="4000500"/>
            <a:ext cx="5489638" cy="5076381"/>
          </a:xfrm>
          <a:prstGeom prst="roundRect">
            <a:avLst>
              <a:gd name="adj" fmla="val 6688"/>
            </a:avLst>
          </a:prstGeom>
          <a:solidFill>
            <a:schemeClr val="bg1"/>
          </a:solidFill>
          <a:ln w="38100" cap="flat" cmpd="sng">
            <a:solidFill>
              <a:schemeClr val="accent4">
                <a:lumMod val="75000"/>
              </a:schemeClr>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pPr>
            <a:r>
              <a:rPr lang="en-US" sz="3200">
                <a:latin typeface="Arial" panose="020B0604020202020204" pitchFamily="34" charset="0"/>
                <a:cs typeface="Arial" panose="020B0604020202020204" pitchFamily="34" charset="0"/>
              </a:rPr>
              <a:t>Đ</a:t>
            </a:r>
            <a:r>
              <a:rPr lang="en-US" sz="3200" smtClean="0">
                <a:latin typeface="Arial" panose="020B0604020202020204" pitchFamily="34" charset="0"/>
                <a:cs typeface="Arial" panose="020B0604020202020204" pitchFamily="34" charset="0"/>
              </a:rPr>
              <a:t>ồng </a:t>
            </a:r>
            <a:r>
              <a:rPr lang="en-US" sz="3200">
                <a:latin typeface="Arial" panose="020B0604020202020204" pitchFamily="34" charset="0"/>
                <a:cs typeface="Arial" panose="020B0604020202020204" pitchFamily="34" charset="0"/>
              </a:rPr>
              <a:t>thời </a:t>
            </a:r>
            <a:r>
              <a:rPr lang="en-US" sz="3200" smtClean="0">
                <a:latin typeface="Arial" panose="020B0604020202020204" pitchFamily="34" charset="0"/>
                <a:cs typeface="Arial" panose="020B0604020202020204" pitchFamily="34" charset="0"/>
              </a:rPr>
              <a:t>dự </a:t>
            </a:r>
            <a:r>
              <a:rPr lang="en-US" sz="3200">
                <a:latin typeface="Arial" panose="020B0604020202020204" pitchFamily="34" charset="0"/>
                <a:cs typeface="Arial" panose="020B0604020202020204" pitchFamily="34" charset="0"/>
              </a:rPr>
              <a:t>định yêu cầu chấm dứt hợp đồng lao động để tìm kiếm một công việc mới nếu điều kiện làm việc không được cải thiện.</a:t>
            </a:r>
          </a:p>
        </p:txBody>
      </p:sp>
      <p:cxnSp>
        <p:nvCxnSpPr>
          <p:cNvPr id="29" name="Straight Connector 28">
            <a:extLst>
              <a:ext uri="{FF2B5EF4-FFF2-40B4-BE49-F238E27FC236}">
                <a16:creationId xmlns:a16="http://schemas.microsoft.com/office/drawing/2014/main" id="{8275051E-5C93-0A68-D80E-49AE12DCED72}"/>
              </a:ext>
            </a:extLst>
          </p:cNvPr>
          <p:cNvCxnSpPr>
            <a:cxnSpLocks/>
            <a:stCxn id="25" idx="2"/>
            <a:endCxn id="26" idx="0"/>
          </p:cNvCxnSpPr>
          <p:nvPr/>
        </p:nvCxnSpPr>
        <p:spPr>
          <a:xfrm flipH="1">
            <a:off x="2570010" y="1995415"/>
            <a:ext cx="6573990" cy="2005572"/>
          </a:xfrm>
          <a:prstGeom prst="line">
            <a:avLst/>
          </a:prstGeom>
          <a:ln w="38100">
            <a:solidFill>
              <a:schemeClr val="accent4">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E5FC3BF-DE47-6F38-D9A1-D0E21E18E995}"/>
              </a:ext>
            </a:extLst>
          </p:cNvPr>
          <p:cNvCxnSpPr>
            <a:cxnSpLocks/>
            <a:stCxn id="25" idx="2"/>
            <a:endCxn id="27" idx="0"/>
          </p:cNvCxnSpPr>
          <p:nvPr/>
        </p:nvCxnSpPr>
        <p:spPr>
          <a:xfrm flipH="1">
            <a:off x="8428053" y="1995415"/>
            <a:ext cx="715947" cy="2005085"/>
          </a:xfrm>
          <a:prstGeom prst="line">
            <a:avLst/>
          </a:prstGeom>
          <a:ln w="38100">
            <a:solidFill>
              <a:schemeClr val="accent4">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A3FB810-A57A-B9AB-3624-F336C5E2C34A}"/>
              </a:ext>
            </a:extLst>
          </p:cNvPr>
          <p:cNvCxnSpPr>
            <a:stCxn id="25" idx="2"/>
            <a:endCxn id="28" idx="0"/>
          </p:cNvCxnSpPr>
          <p:nvPr/>
        </p:nvCxnSpPr>
        <p:spPr>
          <a:xfrm>
            <a:off x="9144000" y="1995415"/>
            <a:ext cx="5789581" cy="2005085"/>
          </a:xfrm>
          <a:prstGeom prst="line">
            <a:avLst/>
          </a:prstGeom>
          <a:ln w="38100">
            <a:solidFill>
              <a:schemeClr val="accent4">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Freeform 24"/>
          <p:cNvSpPr/>
          <p:nvPr/>
        </p:nvSpPr>
        <p:spPr>
          <a:xfrm>
            <a:off x="448101" y="389588"/>
            <a:ext cx="934872" cy="1676400"/>
          </a:xfrm>
          <a:custGeom>
            <a:avLst/>
            <a:gdLst/>
            <a:ahLst/>
            <a:cxnLst/>
            <a:rect l="l" t="t" r="r" b="b"/>
            <a:pathLst>
              <a:path w="512395" h="1438301">
                <a:moveTo>
                  <a:pt x="0" y="0"/>
                </a:moveTo>
                <a:lnTo>
                  <a:pt x="512395" y="0"/>
                </a:lnTo>
                <a:lnTo>
                  <a:pt x="512395" y="1438301"/>
                </a:lnTo>
                <a:lnTo>
                  <a:pt x="0" y="1438301"/>
                </a:lnTo>
                <a:lnTo>
                  <a:pt x="0" y="0"/>
                </a:lnTo>
                <a:close/>
              </a:path>
            </a:pathLst>
          </a:custGeom>
          <a:blipFill>
            <a:blip r:embed="rId19">
              <a:extLst>
                <a:ext uri="{96DAC541-7B7A-43D3-8B79-37D633B846F1}">
                  <asvg:svgBlip xmlns="" xmlns:asvg="http://schemas.microsoft.com/office/drawing/2016/SVG/main" r:embed="rId24"/>
                </a:ext>
              </a:extLst>
            </a:blip>
            <a:stretch>
              <a:fillRect/>
            </a:stretch>
          </a:blipFill>
        </p:spPr>
      </p:sp>
    </p:spTree>
    <p:extLst>
      <p:ext uri="{BB962C8B-B14F-4D97-AF65-F5344CB8AC3E}">
        <p14:creationId xmlns:p14="http://schemas.microsoft.com/office/powerpoint/2010/main" val="42262372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arn(inVertic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childTnLst>
                          </p:cTn>
                        </p:par>
                        <p:par>
                          <p:cTn id="13" fill="hold">
                            <p:stCondLst>
                              <p:cond delay="500"/>
                            </p:stCondLst>
                            <p:childTnLst>
                              <p:par>
                                <p:cTn id="14" presetID="20" presetClass="entr" presetSubtype="0" fill="hold" grpId="0" nodeType="afterEffect">
                                  <p:stCondLst>
                                    <p:cond delay="0"/>
                                  </p:stCondLst>
                                  <p:childTnLst>
                                    <p:set>
                                      <p:cBhvr>
                                        <p:cTn id="15" dur="1" fill="hold">
                                          <p:stCondLst>
                                            <p:cond delay="0"/>
                                          </p:stCondLst>
                                        </p:cTn>
                                        <p:tgtEl>
                                          <p:spTgt spid="26">
                                            <p:bg/>
                                          </p:spTgt>
                                        </p:tgtEl>
                                        <p:attrNameLst>
                                          <p:attrName>style.visibility</p:attrName>
                                        </p:attrNameLst>
                                      </p:cBhvr>
                                      <p:to>
                                        <p:strVal val="visible"/>
                                      </p:to>
                                    </p:set>
                                    <p:animEffect transition="in" filter="wedge">
                                      <p:cBhvr>
                                        <p:cTn id="16" dur="500"/>
                                        <p:tgtEl>
                                          <p:spTgt spid="26">
                                            <p:bg/>
                                          </p:spTgt>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26">
                                            <p:txEl>
                                              <p:pRg st="0" end="0"/>
                                            </p:txEl>
                                          </p:spTgt>
                                        </p:tgtEl>
                                        <p:attrNameLst>
                                          <p:attrName>style.visibility</p:attrName>
                                        </p:attrNameLst>
                                      </p:cBhvr>
                                      <p:to>
                                        <p:strVal val="visible"/>
                                      </p:to>
                                    </p:set>
                                    <p:animEffect transition="in" filter="dissolve">
                                      <p:cBhvr>
                                        <p:cTn id="20" dur="500"/>
                                        <p:tgtEl>
                                          <p:spTgt spid="2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childTnLst>
                          </p:cTn>
                        </p:par>
                        <p:par>
                          <p:cTn id="26" fill="hold">
                            <p:stCondLst>
                              <p:cond delay="500"/>
                            </p:stCondLst>
                            <p:childTnLst>
                              <p:par>
                                <p:cTn id="27" presetID="20" presetClass="entr" presetSubtype="0" fill="hold" grpId="0" nodeType="afterEffect">
                                  <p:stCondLst>
                                    <p:cond delay="0"/>
                                  </p:stCondLst>
                                  <p:childTnLst>
                                    <p:set>
                                      <p:cBhvr>
                                        <p:cTn id="28" dur="1" fill="hold">
                                          <p:stCondLst>
                                            <p:cond delay="0"/>
                                          </p:stCondLst>
                                        </p:cTn>
                                        <p:tgtEl>
                                          <p:spTgt spid="27">
                                            <p:bg/>
                                          </p:spTgt>
                                        </p:tgtEl>
                                        <p:attrNameLst>
                                          <p:attrName>style.visibility</p:attrName>
                                        </p:attrNameLst>
                                      </p:cBhvr>
                                      <p:to>
                                        <p:strVal val="visible"/>
                                      </p:to>
                                    </p:set>
                                    <p:animEffect transition="in" filter="wedge">
                                      <p:cBhvr>
                                        <p:cTn id="29" dur="500"/>
                                        <p:tgtEl>
                                          <p:spTgt spid="27">
                                            <p:bg/>
                                          </p:spTgt>
                                        </p:tgtEl>
                                      </p:cBhvr>
                                    </p:animEffect>
                                  </p:childTnLst>
                                </p:cTn>
                              </p:par>
                            </p:childTnLst>
                          </p:cTn>
                        </p:par>
                        <p:par>
                          <p:cTn id="30" fill="hold">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27">
                                            <p:txEl>
                                              <p:pRg st="0" end="0"/>
                                            </p:txEl>
                                          </p:spTgt>
                                        </p:tgtEl>
                                        <p:attrNameLst>
                                          <p:attrName>style.visibility</p:attrName>
                                        </p:attrNameLst>
                                      </p:cBhvr>
                                      <p:to>
                                        <p:strVal val="visible"/>
                                      </p:to>
                                    </p:set>
                                    <p:animEffect transition="in" filter="dissolve">
                                      <p:cBhvr>
                                        <p:cTn id="33" dur="500"/>
                                        <p:tgtEl>
                                          <p:spTgt spid="27">
                                            <p:txEl>
                                              <p:pRg st="0" end="0"/>
                                            </p:txEl>
                                          </p:spTgt>
                                        </p:tgtEl>
                                      </p:cBhvr>
                                    </p:animEffect>
                                  </p:childTnLst>
                                </p:cTn>
                              </p:par>
                            </p:childTnLst>
                          </p:cTn>
                        </p:par>
                        <p:par>
                          <p:cTn id="34" fill="hold">
                            <p:stCondLst>
                              <p:cond delay="1500"/>
                            </p:stCondLst>
                            <p:childTnLst>
                              <p:par>
                                <p:cTn id="35" presetID="9" presetClass="entr" presetSubtype="0" fill="hold" grpId="0" nodeType="afterEffect">
                                  <p:stCondLst>
                                    <p:cond delay="0"/>
                                  </p:stCondLst>
                                  <p:childTnLst>
                                    <p:set>
                                      <p:cBhvr>
                                        <p:cTn id="36" dur="1" fill="hold">
                                          <p:stCondLst>
                                            <p:cond delay="0"/>
                                          </p:stCondLst>
                                        </p:cTn>
                                        <p:tgtEl>
                                          <p:spTgt spid="27">
                                            <p:txEl>
                                              <p:pRg st="1" end="1"/>
                                            </p:txEl>
                                          </p:spTgt>
                                        </p:tgtEl>
                                        <p:attrNameLst>
                                          <p:attrName>style.visibility</p:attrName>
                                        </p:attrNameLst>
                                      </p:cBhvr>
                                      <p:to>
                                        <p:strVal val="visible"/>
                                      </p:to>
                                    </p:set>
                                    <p:animEffect transition="in" filter="dissolve">
                                      <p:cBhvr>
                                        <p:cTn id="37" dur="500"/>
                                        <p:tgtEl>
                                          <p:spTgt spid="2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up)">
                                      <p:cBhvr>
                                        <p:cTn id="42" dur="500"/>
                                        <p:tgtEl>
                                          <p:spTgt spid="31"/>
                                        </p:tgtEl>
                                      </p:cBhvr>
                                    </p:animEffect>
                                  </p:childTnLst>
                                </p:cTn>
                              </p:par>
                            </p:childTnLst>
                          </p:cTn>
                        </p:par>
                        <p:par>
                          <p:cTn id="43" fill="hold">
                            <p:stCondLst>
                              <p:cond delay="500"/>
                            </p:stCondLst>
                            <p:childTnLst>
                              <p:par>
                                <p:cTn id="44" presetID="20" presetClass="entr" presetSubtype="0" fill="hold" grpId="0" nodeType="afterEffect">
                                  <p:stCondLst>
                                    <p:cond delay="0"/>
                                  </p:stCondLst>
                                  <p:childTnLst>
                                    <p:set>
                                      <p:cBhvr>
                                        <p:cTn id="45" dur="1" fill="hold">
                                          <p:stCondLst>
                                            <p:cond delay="0"/>
                                          </p:stCondLst>
                                        </p:cTn>
                                        <p:tgtEl>
                                          <p:spTgt spid="28">
                                            <p:bg/>
                                          </p:spTgt>
                                        </p:tgtEl>
                                        <p:attrNameLst>
                                          <p:attrName>style.visibility</p:attrName>
                                        </p:attrNameLst>
                                      </p:cBhvr>
                                      <p:to>
                                        <p:strVal val="visible"/>
                                      </p:to>
                                    </p:set>
                                    <p:animEffect transition="in" filter="wedge">
                                      <p:cBhvr>
                                        <p:cTn id="46" dur="500"/>
                                        <p:tgtEl>
                                          <p:spTgt spid="28">
                                            <p:bg/>
                                          </p:spTgt>
                                        </p:tgtEl>
                                      </p:cBhvr>
                                    </p:animEffect>
                                  </p:childTnLst>
                                </p:cTn>
                              </p:par>
                            </p:childTnLst>
                          </p:cTn>
                        </p:par>
                        <p:par>
                          <p:cTn id="47" fill="hold">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28">
                                            <p:txEl>
                                              <p:pRg st="0" end="0"/>
                                            </p:txEl>
                                          </p:spTgt>
                                        </p:tgtEl>
                                        <p:attrNameLst>
                                          <p:attrName>style.visibility</p:attrName>
                                        </p:attrNameLst>
                                      </p:cBhvr>
                                      <p:to>
                                        <p:strVal val="visible"/>
                                      </p:to>
                                    </p:set>
                                    <p:animEffect transition="in" filter="dissolve">
                                      <p:cBhvr>
                                        <p:cTn id="50"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26" grpId="0" uiExpand="1" build="p" animBg="1"/>
      <p:bldP spid="27" grpId="0" uiExpand="1" build="p" animBg="1"/>
      <p:bldP spid="28"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8" name="Freeform 12"/>
          <p:cNvSpPr/>
          <p:nvPr/>
        </p:nvSpPr>
        <p:spPr>
          <a:xfrm>
            <a:off x="15990387" y="9025632"/>
            <a:ext cx="2536369" cy="770134"/>
          </a:xfrm>
          <a:custGeom>
            <a:avLst/>
            <a:gdLst/>
            <a:ahLst/>
            <a:cxnLst/>
            <a:rect l="l" t="t" r="r" b="b"/>
            <a:pathLst>
              <a:path w="2536369" h="770134">
                <a:moveTo>
                  <a:pt x="0" y="0"/>
                </a:moveTo>
                <a:lnTo>
                  <a:pt x="2536369" y="0"/>
                </a:lnTo>
                <a:lnTo>
                  <a:pt x="2536369" y="770134"/>
                </a:lnTo>
                <a:lnTo>
                  <a:pt x="0" y="770134"/>
                </a:lnTo>
                <a:lnTo>
                  <a:pt x="0" y="0"/>
                </a:lnTo>
                <a:close/>
              </a:path>
            </a:pathLst>
          </a:custGeom>
          <a:blipFill>
            <a:blip r:embed="rId4">
              <a:extLst>
                <a:ext uri="{96DAC541-7B7A-43D3-8B79-37D633B846F1}">
                  <asvg:svgBlip xmlns="" xmlns:asvg="http://schemas.microsoft.com/office/drawing/2016/SVG/main" r:embed="rId15"/>
                </a:ext>
              </a:extLst>
            </a:blip>
            <a:stretch>
              <a:fillRect/>
            </a:stretch>
          </a:blipFill>
        </p:spPr>
      </p:sp>
      <p:sp>
        <p:nvSpPr>
          <p:cNvPr id="15" name="Freeform 15"/>
          <p:cNvSpPr/>
          <p:nvPr/>
        </p:nvSpPr>
        <p:spPr>
          <a:xfrm>
            <a:off x="16078200" y="385607"/>
            <a:ext cx="1809655" cy="1212306"/>
          </a:xfrm>
          <a:custGeom>
            <a:avLst/>
            <a:gdLst/>
            <a:ahLst/>
            <a:cxnLst/>
            <a:rect l="l" t="t" r="r" b="b"/>
            <a:pathLst>
              <a:path w="1534931" h="1001891">
                <a:moveTo>
                  <a:pt x="0" y="0"/>
                </a:moveTo>
                <a:lnTo>
                  <a:pt x="1534931" y="0"/>
                </a:lnTo>
                <a:lnTo>
                  <a:pt x="1534931" y="1001891"/>
                </a:lnTo>
                <a:lnTo>
                  <a:pt x="0" y="1001891"/>
                </a:lnTo>
                <a:lnTo>
                  <a:pt x="0" y="0"/>
                </a:lnTo>
                <a:close/>
              </a:path>
            </a:pathLst>
          </a:custGeom>
          <a:blipFill>
            <a:blip r:embed="rId16">
              <a:extLst>
                <a:ext uri="{96DAC541-7B7A-43D3-8B79-37D633B846F1}">
                  <asvg:svgBlip xmlns="" xmlns:asvg="http://schemas.microsoft.com/office/drawing/2016/SVG/main" r:embed="rId18"/>
                </a:ext>
              </a:extLst>
            </a:blip>
            <a:stretch>
              <a:fillRect/>
            </a:stretch>
          </a:blipFill>
        </p:spPr>
      </p:sp>
      <p:sp>
        <p:nvSpPr>
          <p:cNvPr id="3" name="Rectangle 2"/>
          <p:cNvSpPr/>
          <p:nvPr/>
        </p:nvSpPr>
        <p:spPr>
          <a:xfrm>
            <a:off x="685800" y="475585"/>
            <a:ext cx="10058400" cy="9392315"/>
          </a:xfrm>
          <a:prstGeom prst="rect">
            <a:avLst/>
          </a:prstGeom>
        </p:spPr>
        <p:txBody>
          <a:bodyPr wrap="square">
            <a:spAutoFit/>
          </a:bodyPr>
          <a:lstStyle/>
          <a:p>
            <a:pPr marL="457200" indent="-457200" algn="just">
              <a:lnSpc>
                <a:spcPct val="150000"/>
              </a:lnSpc>
              <a:spcBef>
                <a:spcPts val="100"/>
              </a:spcBef>
              <a:spcAft>
                <a:spcPts val="100"/>
              </a:spcAft>
              <a:buClr>
                <a:schemeClr val="tx1"/>
              </a:buClr>
              <a:buFont typeface="Wingdings" panose="05000000000000000000" pitchFamily="2" charset="2"/>
              <a:buChar char="§"/>
            </a:pPr>
            <a:r>
              <a:rPr lang="en-US" sz="3200" b="1">
                <a:solidFill>
                  <a:srgbClr val="FF0000"/>
                </a:solidFill>
                <a:latin typeface="Arial" panose="020B0604020202020204" pitchFamily="34" charset="0"/>
                <a:ea typeface="Times New Roman" panose="02020603050405020304" pitchFamily="18" charset="0"/>
                <a:cs typeface="Arial" panose="020B0604020202020204" pitchFamily="34" charset="0"/>
              </a:rPr>
              <a:t>Trường hợp 3: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Anh H đã thực hiện nghĩa vụ của người lao động bằng việc nghiêm túc, gương mẫu chấp hành kỉ luật, nội quy của cơ quan và hoàn thành tốt công việc.</a:t>
            </a:r>
            <a:endParaRPr lang="en-US" sz="320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Bef>
                <a:spcPts val="100"/>
              </a:spcBef>
              <a:spcAft>
                <a:spcPts val="100"/>
              </a:spcAft>
              <a:buFont typeface="Wingdings" panose="05000000000000000000" pitchFamily="2" charset="2"/>
              <a:buChar char="§"/>
            </a:pPr>
            <a:r>
              <a:rPr lang="en-US" sz="3200" smtClean="0">
                <a:solidFill>
                  <a:srgbClr val="000000"/>
                </a:solidFill>
                <a:latin typeface="Arial" panose="020B0604020202020204" pitchFamily="34" charset="0"/>
                <a:ea typeface="Times New Roman" panose="02020603050405020304" pitchFamily="18" charset="0"/>
                <a:cs typeface="Arial" panose="020B0604020202020204" pitchFamily="34" charset="0"/>
              </a:rPr>
              <a:t>Ví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dụ thực hiện tốt quy định của pháp luật về quyền và nghĩa vụ của người lao động trong cuộc sống: </a:t>
            </a:r>
            <a:endParaRPr lang="en-US" sz="3200">
              <a:latin typeface="Arial" panose="020B0604020202020204" pitchFamily="34" charset="0"/>
              <a:ea typeface="Calibri" panose="020F0502020204030204" pitchFamily="34" charset="0"/>
              <a:cs typeface="Arial" panose="020B0604020202020204" pitchFamily="34" charset="0"/>
            </a:endParaRPr>
          </a:p>
          <a:p>
            <a:pPr marL="457200" lvl="0" indent="-457200" algn="just">
              <a:lnSpc>
                <a:spcPct val="150000"/>
              </a:lnSpc>
              <a:spcBef>
                <a:spcPts val="100"/>
              </a:spcBef>
              <a:spcAft>
                <a:spcPts val="1000"/>
              </a:spcAft>
              <a:buFont typeface="Wingdings" panose="05000000000000000000" pitchFamily="2" charset="2"/>
              <a:buChar char="ü"/>
            </a:pP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Người lao động tham gia tổ chức Công đoàn.</a:t>
            </a:r>
            <a:endParaRPr lang="en-US" sz="3200">
              <a:latin typeface="Arial" panose="020B0604020202020204" pitchFamily="34" charset="0"/>
              <a:ea typeface="Noto Sans Symbols"/>
              <a:cs typeface="Arial" panose="020B0604020202020204" pitchFamily="34" charset="0"/>
            </a:endParaRPr>
          </a:p>
          <a:p>
            <a:pPr marL="457200" lvl="0" indent="-457200" algn="just">
              <a:lnSpc>
                <a:spcPct val="150000"/>
              </a:lnSpc>
              <a:spcAft>
                <a:spcPts val="1000"/>
              </a:spcAft>
              <a:buFont typeface="Wingdings" panose="05000000000000000000" pitchFamily="2" charset="2"/>
              <a:buChar char="ü"/>
            </a:pPr>
            <a:r>
              <a:rPr lang="en-US" sz="3200" smtClean="0">
                <a:solidFill>
                  <a:srgbClr val="000000"/>
                </a:solidFill>
                <a:latin typeface="Arial" panose="020B0604020202020204" pitchFamily="34" charset="0"/>
                <a:ea typeface="Times New Roman" panose="02020603050405020304" pitchFamily="18" charset="0"/>
                <a:cs typeface="Arial" panose="020B0604020202020204" pitchFamily="34" charset="0"/>
              </a:rPr>
              <a:t>Giáo viên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đi học thêm để nâng cao trình độ.</a:t>
            </a:r>
            <a:endParaRPr lang="en-US" sz="3200">
              <a:latin typeface="Arial" panose="020B0604020202020204" pitchFamily="34" charset="0"/>
              <a:ea typeface="Noto Sans Symbols"/>
              <a:cs typeface="Arial" panose="020B0604020202020204" pitchFamily="34" charset="0"/>
            </a:endParaRPr>
          </a:p>
          <a:p>
            <a:pPr marL="457200" lvl="0" indent="-457200" algn="just">
              <a:lnSpc>
                <a:spcPct val="150000"/>
              </a:lnSpc>
              <a:spcAft>
                <a:spcPts val="1000"/>
              </a:spcAft>
              <a:buFont typeface="Wingdings" panose="05000000000000000000" pitchFamily="2" charset="2"/>
              <a:buChar char="ü"/>
            </a:pP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Người lao động được nghỉ phép năm, nghỉ vào ngày lễ, tết theo quy định của pháp luật.</a:t>
            </a:r>
            <a:endParaRPr lang="en-US" sz="3200">
              <a:latin typeface="Arial" panose="020B0604020202020204" pitchFamily="34" charset="0"/>
              <a:ea typeface="Noto Sans Symbols"/>
              <a:cs typeface="Arial" panose="020B0604020202020204" pitchFamily="34" charset="0"/>
            </a:endParaRPr>
          </a:p>
          <a:p>
            <a:pPr marL="457200" lvl="0" indent="-457200" algn="just">
              <a:lnSpc>
                <a:spcPct val="150000"/>
              </a:lnSpc>
              <a:spcAft>
                <a:spcPts val="100"/>
              </a:spcAft>
              <a:buFont typeface="Wingdings" panose="05000000000000000000" pitchFamily="2" charset="2"/>
              <a:buChar char="ü"/>
            </a:pP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Sinh viên tốt nghiệp được tự do tìm hiểu, nộp đơn ứng tuyển vào các công ty phù hợp;...</a:t>
            </a:r>
            <a:endParaRPr lang="en-US" sz="3200">
              <a:effectLst/>
              <a:latin typeface="Arial" panose="020B0604020202020204" pitchFamily="34" charset="0"/>
              <a:ea typeface="Noto Sans Symbols"/>
              <a:cs typeface="Arial" panose="020B0604020202020204" pitchFamily="34" charset="0"/>
            </a:endParaRPr>
          </a:p>
        </p:txBody>
      </p:sp>
      <p:grpSp>
        <p:nvGrpSpPr>
          <p:cNvPr id="5" name="Group 4"/>
          <p:cNvGrpSpPr/>
          <p:nvPr/>
        </p:nvGrpSpPr>
        <p:grpSpPr>
          <a:xfrm>
            <a:off x="11277600" y="2411192"/>
            <a:ext cx="6225870" cy="5856508"/>
            <a:chOff x="11277600" y="1983520"/>
            <a:chExt cx="6225870" cy="5856508"/>
          </a:xfrm>
        </p:grpSpPr>
        <p:pic>
          <p:nvPicPr>
            <p:cNvPr id="1026" name="Picture 2" descr="Giáo viên trường công lập đi học lớp trung cấp lý luận chính trị thì có  được thanh toán tiền thừa giờ khô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277600" y="1983520"/>
              <a:ext cx="6225870" cy="41505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1277600" y="6362700"/>
              <a:ext cx="6225870" cy="1477328"/>
            </a:xfrm>
            <a:prstGeom prst="rect">
              <a:avLst/>
            </a:prstGeom>
          </p:spPr>
          <p:txBody>
            <a:bodyPr wrap="square">
              <a:spAutoFit/>
            </a:bodyPr>
            <a:lstStyle/>
            <a:p>
              <a:pPr algn="ctr">
                <a:lnSpc>
                  <a:spcPct val="150000"/>
                </a:lnSpc>
              </a:pPr>
              <a:r>
                <a:rPr lang="vi-VN" sz="3000" i="1">
                  <a:solidFill>
                    <a:srgbClr val="212529"/>
                  </a:solidFill>
                </a:rPr>
                <a:t>Giáo viên trường công lập đi học lớp trung cấp lý luận chính trị</a:t>
              </a:r>
              <a:endParaRPr lang="en-US" sz="3000"/>
            </a:p>
          </p:txBody>
        </p:sp>
      </p:grpSp>
    </p:spTree>
    <p:extLst>
      <p:ext uri="{BB962C8B-B14F-4D97-AF65-F5344CB8AC3E}">
        <p14:creationId xmlns:p14="http://schemas.microsoft.com/office/powerpoint/2010/main" val="16090237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11" name="Freeform 11"/>
          <p:cNvSpPr/>
          <p:nvPr/>
        </p:nvSpPr>
        <p:spPr>
          <a:xfrm rot="2065294">
            <a:off x="-172052" y="380044"/>
            <a:ext cx="1859253" cy="1888715"/>
          </a:xfrm>
          <a:custGeom>
            <a:avLst/>
            <a:gdLst/>
            <a:ahLst/>
            <a:cxnLst/>
            <a:rect l="l" t="t" r="r" b="b"/>
            <a:pathLst>
              <a:path w="2633015" h="2734542">
                <a:moveTo>
                  <a:pt x="0" y="0"/>
                </a:moveTo>
                <a:lnTo>
                  <a:pt x="2633014" y="0"/>
                </a:lnTo>
                <a:lnTo>
                  <a:pt x="2633014" y="2734542"/>
                </a:lnTo>
                <a:lnTo>
                  <a:pt x="0" y="2734542"/>
                </a:lnTo>
                <a:lnTo>
                  <a:pt x="0" y="0"/>
                </a:lnTo>
                <a:close/>
              </a:path>
            </a:pathLst>
          </a:custGeom>
          <a:blipFill>
            <a:blip r:embed="rId4">
              <a:extLst>
                <a:ext uri="{96DAC541-7B7A-43D3-8B79-37D633B846F1}">
                  <asvg:svgBlip xmlns="" xmlns:asvg="http://schemas.microsoft.com/office/drawing/2016/SVG/main" r:embed="rId15"/>
                </a:ext>
              </a:extLst>
            </a:blip>
            <a:stretch>
              <a:fillRect/>
            </a:stretch>
          </a:blipFill>
        </p:spPr>
      </p:sp>
      <p:sp>
        <p:nvSpPr>
          <p:cNvPr id="12" name="Freeform 12"/>
          <p:cNvSpPr/>
          <p:nvPr/>
        </p:nvSpPr>
        <p:spPr>
          <a:xfrm>
            <a:off x="-875902" y="8148768"/>
            <a:ext cx="3111473" cy="2675867"/>
          </a:xfrm>
          <a:custGeom>
            <a:avLst/>
            <a:gdLst/>
            <a:ahLst/>
            <a:cxnLst/>
            <a:rect l="l" t="t" r="r" b="b"/>
            <a:pathLst>
              <a:path w="3111473" h="2675867">
                <a:moveTo>
                  <a:pt x="0" y="0"/>
                </a:moveTo>
                <a:lnTo>
                  <a:pt x="3111474" y="0"/>
                </a:lnTo>
                <a:lnTo>
                  <a:pt x="3111474" y="2675867"/>
                </a:lnTo>
                <a:lnTo>
                  <a:pt x="0" y="26758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3" name="Freeform 13"/>
          <p:cNvSpPr/>
          <p:nvPr/>
        </p:nvSpPr>
        <p:spPr>
          <a:xfrm rot="-2700000">
            <a:off x="16522058" y="381645"/>
            <a:ext cx="2001511" cy="2226050"/>
          </a:xfrm>
          <a:custGeom>
            <a:avLst/>
            <a:gdLst/>
            <a:ahLst/>
            <a:cxnLst/>
            <a:rect l="l" t="t" r="r" b="b"/>
            <a:pathLst>
              <a:path w="2668908" h="2919884">
                <a:moveTo>
                  <a:pt x="0" y="0"/>
                </a:moveTo>
                <a:lnTo>
                  <a:pt x="2668908" y="0"/>
                </a:lnTo>
                <a:lnTo>
                  <a:pt x="2668908" y="2919883"/>
                </a:lnTo>
                <a:lnTo>
                  <a:pt x="0" y="2919883"/>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5" name="TextBox 14">
            <a:extLst>
              <a:ext uri="{FF2B5EF4-FFF2-40B4-BE49-F238E27FC236}">
                <a16:creationId xmlns:a16="http://schemas.microsoft.com/office/drawing/2014/main" id="{98145AD4-0D74-1EF8-35FC-7C6EEC974A07}"/>
              </a:ext>
            </a:extLst>
          </p:cNvPr>
          <p:cNvSpPr txBox="1"/>
          <p:nvPr/>
        </p:nvSpPr>
        <p:spPr>
          <a:xfrm>
            <a:off x="2628897" y="785861"/>
            <a:ext cx="13030202" cy="846386"/>
          </a:xfrm>
          <a:prstGeom prst="rect">
            <a:avLst/>
          </a:prstGeom>
        </p:spPr>
        <p:txBody>
          <a:bodyPr wrap="square" lIns="0" tIns="0" rIns="0" bIns="0" rtlCol="0" anchor="t">
            <a:spAutoFit/>
          </a:bodyPr>
          <a:lstStyle/>
          <a:p>
            <a:pPr algn="ctr"/>
            <a:r>
              <a:rPr lang="en-US" sz="5500" b="1" smtClean="0">
                <a:solidFill>
                  <a:srgbClr val="9F0002"/>
                </a:solidFill>
                <a:latin typeface="Arial" panose="020B0604020202020204" pitchFamily="34" charset="0"/>
                <a:cs typeface="Arial" panose="020B0604020202020204" pitchFamily="34" charset="0"/>
              </a:rPr>
              <a:t>Quyền và nghĩa vụ của người lao động</a:t>
            </a:r>
            <a:endParaRPr lang="en-US" sz="5500" b="1" dirty="0">
              <a:solidFill>
                <a:srgbClr val="9F0002"/>
              </a:solidFill>
              <a:latin typeface="Arial" panose="020B0604020202020204" pitchFamily="34" charset="0"/>
              <a:cs typeface="Arial" panose="020B0604020202020204" pitchFamily="34" charset="0"/>
            </a:endParaRPr>
          </a:p>
        </p:txBody>
      </p:sp>
      <p:grpSp>
        <p:nvGrpSpPr>
          <p:cNvPr id="17" name="Group 16"/>
          <p:cNvGrpSpPr/>
          <p:nvPr/>
        </p:nvGrpSpPr>
        <p:grpSpPr>
          <a:xfrm>
            <a:off x="775139" y="2492991"/>
            <a:ext cx="8213342" cy="7165218"/>
            <a:chOff x="472516" y="1768137"/>
            <a:chExt cx="8213342" cy="7165218"/>
          </a:xfrm>
        </p:grpSpPr>
        <p:sp>
          <p:nvSpPr>
            <p:cNvPr id="18" name="Rounded Rectangle 17"/>
            <p:cNvSpPr/>
            <p:nvPr/>
          </p:nvSpPr>
          <p:spPr>
            <a:xfrm>
              <a:off x="472516" y="1768137"/>
              <a:ext cx="7848600" cy="7165218"/>
            </a:xfrm>
            <a:prstGeom prst="roundRect">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Người lao động có quyền làm việc, tự do lựa chọn việc làm, nơi làm việc, nghề nghiệp, không bị phân biệt đối xử, không bị cưỡng bức lao động, được hưởng lương phù hợp với trình độ, được gia nhập các tổ chức nghề nghiệp, tổ chức đại diện cho người lao động...</a:t>
              </a:r>
              <a:endParaRPr lang="en-US" sz="3400">
                <a:solidFill>
                  <a:schemeClr val="tx1"/>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0"/>
            <a:stretch>
              <a:fillRect/>
            </a:stretch>
          </p:blipFill>
          <p:spPr>
            <a:xfrm>
              <a:off x="7667738" y="7957910"/>
              <a:ext cx="1018120" cy="975445"/>
            </a:xfrm>
            <a:prstGeom prst="rect">
              <a:avLst/>
            </a:prstGeom>
          </p:spPr>
        </p:pic>
      </p:grpSp>
      <p:grpSp>
        <p:nvGrpSpPr>
          <p:cNvPr id="20" name="Group 19"/>
          <p:cNvGrpSpPr/>
          <p:nvPr/>
        </p:nvGrpSpPr>
        <p:grpSpPr>
          <a:xfrm>
            <a:off x="9531569" y="2476500"/>
            <a:ext cx="8213342" cy="7165218"/>
            <a:chOff x="472516" y="1768137"/>
            <a:chExt cx="8213342" cy="7165218"/>
          </a:xfrm>
        </p:grpSpPr>
        <p:sp>
          <p:nvSpPr>
            <p:cNvPr id="21" name="Rounded Rectangle 20"/>
            <p:cNvSpPr/>
            <p:nvPr/>
          </p:nvSpPr>
          <p:spPr>
            <a:xfrm>
              <a:off x="472516" y="1768137"/>
              <a:ext cx="7848600" cy="7165218"/>
            </a:xfrm>
            <a:prstGeom prst="roundRect">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100"/>
                </a:spcBef>
                <a:spcAft>
                  <a:spcPts val="100"/>
                </a:spcAft>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Có nghĩa vụ thực hiện hợp đồng lao động, chấp hành kỉ luật lao động, tuân theo sự quản lí, điều hành của người sử dụng lao động.</a:t>
              </a:r>
              <a:endParaRPr lang="en-US" sz="3400">
                <a:latin typeface="Arial" panose="020B0604020202020204" pitchFamily="34" charset="0"/>
                <a:ea typeface="Calibri" panose="020F0502020204030204" pitchFamily="34" charset="0"/>
                <a:cs typeface="Arial" panose="020B0604020202020204" pitchFamily="34" charset="0"/>
              </a:endParaRPr>
            </a:p>
          </p:txBody>
        </p:sp>
        <p:pic>
          <p:nvPicPr>
            <p:cNvPr id="22" name="Picture 21"/>
            <p:cNvPicPr>
              <a:picLocks noChangeAspect="1"/>
            </p:cNvPicPr>
            <p:nvPr/>
          </p:nvPicPr>
          <p:blipFill>
            <a:blip r:embed="rId20"/>
            <a:stretch>
              <a:fillRect/>
            </a:stretch>
          </p:blipFill>
          <p:spPr>
            <a:xfrm>
              <a:off x="7667738" y="7957910"/>
              <a:ext cx="1018120" cy="975445"/>
            </a:xfrm>
            <a:prstGeom prst="rect">
              <a:avLst/>
            </a:prstGeom>
          </p:spPr>
        </p:pic>
      </p:grpSp>
    </p:spTree>
    <p:extLst>
      <p:ext uri="{BB962C8B-B14F-4D97-AF65-F5344CB8AC3E}">
        <p14:creationId xmlns:p14="http://schemas.microsoft.com/office/powerpoint/2010/main" val="30238062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edge">
                                      <p:cBhvr>
                                        <p:cTn id="12" dur="500"/>
                                        <p:tgtEl>
                                          <p:spTgt spid="17"/>
                                        </p:tgtEl>
                                      </p:cBhvr>
                                    </p:animEffect>
                                  </p:childTnLst>
                                </p:cTn>
                              </p:par>
                            </p:childTnLst>
                          </p:cTn>
                        </p:par>
                        <p:par>
                          <p:cTn id="13" fill="hold">
                            <p:stCondLst>
                              <p:cond delay="500"/>
                            </p:stCondLst>
                            <p:childTnLst>
                              <p:par>
                                <p:cTn id="14" presetID="2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edg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 name="Freeform 3"/>
          <p:cNvSpPr/>
          <p:nvPr/>
        </p:nvSpPr>
        <p:spPr>
          <a:xfrm>
            <a:off x="1707757" y="2260342"/>
            <a:ext cx="14872486" cy="5759708"/>
          </a:xfrm>
          <a:custGeom>
            <a:avLst/>
            <a:gdLst/>
            <a:ahLst/>
            <a:cxnLst/>
            <a:rect l="l" t="t" r="r" b="b"/>
            <a:pathLst>
              <a:path w="14872486" h="5759708">
                <a:moveTo>
                  <a:pt x="0" y="0"/>
                </a:moveTo>
                <a:lnTo>
                  <a:pt x="14872486" y="0"/>
                </a:lnTo>
                <a:lnTo>
                  <a:pt x="14872486" y="5759708"/>
                </a:lnTo>
                <a:lnTo>
                  <a:pt x="0" y="57597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2382485" y="1636823"/>
            <a:ext cx="1170870" cy="1470271"/>
          </a:xfrm>
          <a:custGeom>
            <a:avLst/>
            <a:gdLst/>
            <a:ahLst/>
            <a:cxnLst/>
            <a:rect l="l" t="t" r="r" b="b"/>
            <a:pathLst>
              <a:path w="1170870" h="1470271">
                <a:moveTo>
                  <a:pt x="0" y="0"/>
                </a:moveTo>
                <a:lnTo>
                  <a:pt x="1170870" y="0"/>
                </a:lnTo>
                <a:lnTo>
                  <a:pt x="1170870" y="1470271"/>
                </a:lnTo>
                <a:lnTo>
                  <a:pt x="0" y="1470271"/>
                </a:lnTo>
                <a:lnTo>
                  <a:pt x="0" y="0"/>
                </a:lnTo>
                <a:close/>
              </a:path>
            </a:pathLst>
          </a:custGeom>
          <a:blipFill>
            <a:blip r:embed="rId6">
              <a:extLst>
                <a:ext uri="{96DAC541-7B7A-43D3-8B79-37D633B846F1}">
                  <asvg:svgBlip xmlns="" xmlns:asvg="http://schemas.microsoft.com/office/drawing/2016/SVG/main" r:embed="rId9"/>
                </a:ext>
              </a:extLst>
            </a:blip>
            <a:stretch>
              <a:fillRect/>
            </a:stretch>
          </a:blipFill>
        </p:spPr>
      </p:sp>
      <p:sp>
        <p:nvSpPr>
          <p:cNvPr id="6" name="Freeform 6"/>
          <p:cNvSpPr/>
          <p:nvPr/>
        </p:nvSpPr>
        <p:spPr>
          <a:xfrm rot="-1360014">
            <a:off x="14707830" y="8567486"/>
            <a:ext cx="3873684" cy="2641148"/>
          </a:xfrm>
          <a:custGeom>
            <a:avLst/>
            <a:gdLst/>
            <a:ahLst/>
            <a:cxnLst/>
            <a:rect l="l" t="t" r="r" b="b"/>
            <a:pathLst>
              <a:path w="3873684" h="2641148">
                <a:moveTo>
                  <a:pt x="0" y="0"/>
                </a:moveTo>
                <a:lnTo>
                  <a:pt x="3873685" y="0"/>
                </a:lnTo>
                <a:lnTo>
                  <a:pt x="3873685" y="2641148"/>
                </a:lnTo>
                <a:lnTo>
                  <a:pt x="0" y="264114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0" y="8760137"/>
            <a:ext cx="3239467" cy="2255847"/>
          </a:xfrm>
          <a:custGeom>
            <a:avLst/>
            <a:gdLst/>
            <a:ahLst/>
            <a:cxnLst/>
            <a:rect l="l" t="t" r="r" b="b"/>
            <a:pathLst>
              <a:path w="3239467" h="2255847">
                <a:moveTo>
                  <a:pt x="0" y="0"/>
                </a:moveTo>
                <a:lnTo>
                  <a:pt x="3239467" y="0"/>
                </a:lnTo>
                <a:lnTo>
                  <a:pt x="3239467" y="2255847"/>
                </a:lnTo>
                <a:lnTo>
                  <a:pt x="0" y="225584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rot="1160318">
            <a:off x="14389631" y="1586449"/>
            <a:ext cx="3168529" cy="788172"/>
          </a:xfrm>
          <a:custGeom>
            <a:avLst/>
            <a:gdLst/>
            <a:ahLst/>
            <a:cxnLst/>
            <a:rect l="l" t="t" r="r" b="b"/>
            <a:pathLst>
              <a:path w="3168529" h="788172">
                <a:moveTo>
                  <a:pt x="0" y="0"/>
                </a:moveTo>
                <a:lnTo>
                  <a:pt x="3168528" y="0"/>
                </a:lnTo>
                <a:lnTo>
                  <a:pt x="3168528" y="788172"/>
                </a:lnTo>
                <a:lnTo>
                  <a:pt x="0" y="788172"/>
                </a:lnTo>
                <a:lnTo>
                  <a:pt x="0" y="0"/>
                </a:lnTo>
                <a:close/>
              </a:path>
            </a:pathLst>
          </a:custGeom>
          <a:blipFill>
            <a:blip r:embed="rId14"/>
            <a:stretch>
              <a:fillRect/>
            </a:stretch>
          </a:blipFill>
        </p:spPr>
      </p:sp>
      <p:sp>
        <p:nvSpPr>
          <p:cNvPr id="10" name="Freeform 10"/>
          <p:cNvSpPr/>
          <p:nvPr/>
        </p:nvSpPr>
        <p:spPr>
          <a:xfrm>
            <a:off x="0" y="984673"/>
            <a:ext cx="3713412" cy="2687160"/>
          </a:xfrm>
          <a:custGeom>
            <a:avLst/>
            <a:gdLst/>
            <a:ahLst/>
            <a:cxnLst/>
            <a:rect l="l" t="t" r="r" b="b"/>
            <a:pathLst>
              <a:path w="3713412" h="2687160">
                <a:moveTo>
                  <a:pt x="0" y="0"/>
                </a:moveTo>
                <a:lnTo>
                  <a:pt x="3713412" y="0"/>
                </a:lnTo>
                <a:lnTo>
                  <a:pt x="3713412" y="2687160"/>
                </a:lnTo>
                <a:lnTo>
                  <a:pt x="0" y="2687160"/>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1" name="Freeform 11"/>
          <p:cNvSpPr/>
          <p:nvPr/>
        </p:nvSpPr>
        <p:spPr>
          <a:xfrm>
            <a:off x="13553355" y="6819900"/>
            <a:ext cx="3353302" cy="1743717"/>
          </a:xfrm>
          <a:custGeom>
            <a:avLst/>
            <a:gdLst/>
            <a:ahLst/>
            <a:cxnLst/>
            <a:rect l="l" t="t" r="r" b="b"/>
            <a:pathLst>
              <a:path w="3353302" h="1743717">
                <a:moveTo>
                  <a:pt x="0" y="0"/>
                </a:moveTo>
                <a:lnTo>
                  <a:pt x="3353302" y="0"/>
                </a:lnTo>
                <a:lnTo>
                  <a:pt x="3353302" y="1743717"/>
                </a:lnTo>
                <a:lnTo>
                  <a:pt x="0" y="174371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4" name="TextBox 7">
            <a:extLst>
              <a:ext uri="{FF2B5EF4-FFF2-40B4-BE49-F238E27FC236}">
                <a16:creationId xmlns:a16="http://schemas.microsoft.com/office/drawing/2014/main" id="{F382605D-8CD3-44BE-AC1B-6FF362FEC183}"/>
              </a:ext>
            </a:extLst>
          </p:cNvPr>
          <p:cNvSpPr txBox="1"/>
          <p:nvPr/>
        </p:nvSpPr>
        <p:spPr>
          <a:xfrm>
            <a:off x="2791323" y="3358986"/>
            <a:ext cx="12705353" cy="3231654"/>
          </a:xfrm>
          <a:prstGeom prst="rect">
            <a:avLst/>
          </a:prstGeom>
        </p:spPr>
        <p:txBody>
          <a:bodyPr wrap="square" lIns="0" tIns="0" rIns="0" bIns="0" rtlCol="0" anchor="ctr">
            <a:spAutoFit/>
          </a:bodyPr>
          <a:lstStyle/>
          <a:p>
            <a:pPr algn="ctr">
              <a:lnSpc>
                <a:spcPct val="150000"/>
              </a:lnSpc>
            </a:pPr>
            <a:r>
              <a:rPr lang="en-US" sz="7000" b="1" smtClean="0">
                <a:latin typeface="Arial" panose="020B0604020202020204" pitchFamily="34" charset="0"/>
                <a:cs typeface="Arial" panose="020B0604020202020204" pitchFamily="34" charset="0"/>
              </a:rPr>
              <a:t>BÀI 10. QUYỀN VÀ NGHĨA VỤ LAO ĐỘNG CỦA CÔNG DÂN</a:t>
            </a:r>
            <a:endParaRPr lang="en-US" sz="7000" b="1" dirty="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8" name="Freeform 12"/>
          <p:cNvSpPr/>
          <p:nvPr/>
        </p:nvSpPr>
        <p:spPr>
          <a:xfrm>
            <a:off x="15990387" y="9025632"/>
            <a:ext cx="2536369" cy="770134"/>
          </a:xfrm>
          <a:custGeom>
            <a:avLst/>
            <a:gdLst/>
            <a:ahLst/>
            <a:cxnLst/>
            <a:rect l="l" t="t" r="r" b="b"/>
            <a:pathLst>
              <a:path w="2536369" h="770134">
                <a:moveTo>
                  <a:pt x="0" y="0"/>
                </a:moveTo>
                <a:lnTo>
                  <a:pt x="2536369" y="0"/>
                </a:lnTo>
                <a:lnTo>
                  <a:pt x="2536369" y="770134"/>
                </a:lnTo>
                <a:lnTo>
                  <a:pt x="0" y="770134"/>
                </a:lnTo>
                <a:lnTo>
                  <a:pt x="0" y="0"/>
                </a:lnTo>
                <a:close/>
              </a:path>
            </a:pathLst>
          </a:custGeom>
          <a:blipFill>
            <a:blip r:embed="rId4">
              <a:extLst>
                <a:ext uri="{96DAC541-7B7A-43D3-8B79-37D633B846F1}">
                  <asvg:svgBlip xmlns="" xmlns:asvg="http://schemas.microsoft.com/office/drawing/2016/SVG/main" r:embed="rId15"/>
                </a:ext>
              </a:extLst>
            </a:blip>
            <a:stretch>
              <a:fillRect/>
            </a:stretch>
          </a:blipFill>
        </p:spPr>
      </p:sp>
      <p:sp>
        <p:nvSpPr>
          <p:cNvPr id="15" name="Freeform 15"/>
          <p:cNvSpPr/>
          <p:nvPr/>
        </p:nvSpPr>
        <p:spPr>
          <a:xfrm>
            <a:off x="16078200" y="385607"/>
            <a:ext cx="1809655" cy="1212306"/>
          </a:xfrm>
          <a:custGeom>
            <a:avLst/>
            <a:gdLst/>
            <a:ahLst/>
            <a:cxnLst/>
            <a:rect l="l" t="t" r="r" b="b"/>
            <a:pathLst>
              <a:path w="1534931" h="1001891">
                <a:moveTo>
                  <a:pt x="0" y="0"/>
                </a:moveTo>
                <a:lnTo>
                  <a:pt x="1534931" y="0"/>
                </a:lnTo>
                <a:lnTo>
                  <a:pt x="1534931" y="1001891"/>
                </a:lnTo>
                <a:lnTo>
                  <a:pt x="0" y="1001891"/>
                </a:lnTo>
                <a:lnTo>
                  <a:pt x="0" y="0"/>
                </a:lnTo>
                <a:close/>
              </a:path>
            </a:pathLst>
          </a:custGeom>
          <a:blipFill>
            <a:blip r:embed="rId16">
              <a:extLst>
                <a:ext uri="{96DAC541-7B7A-43D3-8B79-37D633B846F1}">
                  <asvg:svgBlip xmlns="" xmlns:asvg="http://schemas.microsoft.com/office/drawing/2016/SVG/main" r:embed="rId18"/>
                </a:ext>
              </a:extLst>
            </a:blip>
            <a:stretch>
              <a:fillRect/>
            </a:stretch>
          </a:blipFill>
        </p:spPr>
      </p:sp>
      <p:sp>
        <p:nvSpPr>
          <p:cNvPr id="12" name="Google Shape;48;p2">
            <a:extLst>
              <a:ext uri="{FF2B5EF4-FFF2-40B4-BE49-F238E27FC236}">
                <a16:creationId xmlns:a16="http://schemas.microsoft.com/office/drawing/2014/main" id="{201A469E-AF75-4DAA-E67A-B97E7CDA3210}"/>
              </a:ext>
            </a:extLst>
          </p:cNvPr>
          <p:cNvSpPr/>
          <p:nvPr/>
        </p:nvSpPr>
        <p:spPr>
          <a:xfrm>
            <a:off x="5107572" y="800100"/>
            <a:ext cx="8072855" cy="1333470"/>
          </a:xfrm>
          <a:prstGeom prst="wedgeRoundRectCallout">
            <a:avLst>
              <a:gd name="adj1" fmla="val -20328"/>
              <a:gd name="adj2" fmla="val 85751"/>
              <a:gd name="adj3" fmla="val 16667"/>
            </a:avLst>
          </a:prstGeom>
          <a:solidFill>
            <a:schemeClr val="accent5">
              <a:lumMod val="75000"/>
            </a:schemeClr>
          </a:solidFill>
          <a:ln w="28575" cap="flat" cmpd="sng">
            <a:solidFill>
              <a:schemeClr val="accent5">
                <a:lumMod val="50000"/>
              </a:schemeClr>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US" sz="5000" b="1" smtClean="0">
                <a:solidFill>
                  <a:schemeClr val="bg1"/>
                </a:solidFill>
                <a:latin typeface="Arial" panose="020B0604020202020204" pitchFamily="34" charset="0"/>
                <a:cs typeface="Arial" panose="020B0604020202020204" pitchFamily="34" charset="0"/>
              </a:rPr>
              <a:t>Hoạt động nhóm</a:t>
            </a:r>
            <a:endParaRPr lang="en-VN" sz="5000"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1914802" y="2881420"/>
            <a:ext cx="14458393" cy="2585323"/>
          </a:xfrm>
          <a:prstGeom prst="rect">
            <a:avLst/>
          </a:prstGeom>
        </p:spPr>
        <p:txBody>
          <a:bodyPr wrap="square">
            <a:spAutoFit/>
          </a:bodyPr>
          <a:lstStyle/>
          <a:p>
            <a:pPr algn="just">
              <a:lnSpc>
                <a:spcPct val="150000"/>
              </a:lnSpc>
            </a:pPr>
            <a:r>
              <a:rPr lang="en-US" sz="3600" b="1">
                <a:solidFill>
                  <a:srgbClr val="FF0000"/>
                </a:solidFill>
                <a:latin typeface="Arial" panose="020B0604020202020204" pitchFamily="34" charset="0"/>
                <a:cs typeface="Arial" panose="020B0604020202020204" pitchFamily="34" charset="0"/>
              </a:rPr>
              <a:t>Đọc các thông tin, trường hợp </a:t>
            </a:r>
            <a:r>
              <a:rPr lang="en-US" sz="3600" b="1">
                <a:solidFill>
                  <a:srgbClr val="FF0000"/>
                </a:solidFill>
                <a:latin typeface="Arial" panose="020B0604020202020204" pitchFamily="34" charset="0"/>
                <a:cs typeface="Arial" panose="020B0604020202020204" pitchFamily="34" charset="0"/>
              </a:rPr>
              <a:t>SHS </a:t>
            </a:r>
            <a:r>
              <a:rPr lang="en-US" sz="3600" b="1" smtClean="0">
                <a:solidFill>
                  <a:srgbClr val="FF0000"/>
                </a:solidFill>
                <a:latin typeface="Arial" panose="020B0604020202020204" pitchFamily="34" charset="0"/>
                <a:cs typeface="Arial" panose="020B0604020202020204" pitchFamily="34" charset="0"/>
              </a:rPr>
              <a:t>tr.65, 66 </a:t>
            </a:r>
            <a:r>
              <a:rPr lang="en-US" sz="3600" b="1">
                <a:solidFill>
                  <a:srgbClr val="FF0000"/>
                </a:solidFill>
                <a:latin typeface="Arial" panose="020B0604020202020204" pitchFamily="34" charset="0"/>
                <a:cs typeface="Arial" panose="020B0604020202020204" pitchFamily="34" charset="0"/>
              </a:rPr>
              <a:t>và trả lời câu hỏi</a:t>
            </a:r>
            <a:r>
              <a:rPr lang="en-US" sz="3600" b="1">
                <a:solidFill>
                  <a:srgbClr val="FF0000"/>
                </a:solidFill>
                <a:latin typeface="Arial" panose="020B0604020202020204" pitchFamily="34" charset="0"/>
                <a:cs typeface="Arial" panose="020B0604020202020204" pitchFamily="34" charset="0"/>
              </a:rPr>
              <a:t>: </a:t>
            </a:r>
            <a:r>
              <a:rPr lang="en-US" sz="3600">
                <a:latin typeface="Arial" panose="020B0604020202020204" pitchFamily="34" charset="0"/>
                <a:cs typeface="Arial" panose="020B0604020202020204" pitchFamily="34" charset="0"/>
              </a:rPr>
              <a:t>Các nhân vật </a:t>
            </a:r>
            <a:r>
              <a:rPr lang="en-US" sz="3600">
                <a:latin typeface="Arial" panose="020B0604020202020204" pitchFamily="34" charset="0"/>
                <a:cs typeface="Arial" panose="020B0604020202020204" pitchFamily="34" charset="0"/>
              </a:rPr>
              <a:t>trong </a:t>
            </a:r>
            <a:r>
              <a:rPr lang="en-US" sz="3600" smtClean="0">
                <a:latin typeface="Arial" panose="020B0604020202020204" pitchFamily="34" charset="0"/>
                <a:cs typeface="Arial" panose="020B0604020202020204" pitchFamily="34" charset="0"/>
              </a:rPr>
              <a:t>mỗi trường hợp </a:t>
            </a:r>
            <a:r>
              <a:rPr lang="en-US" sz="3600">
                <a:latin typeface="Arial" panose="020B0604020202020204" pitchFamily="34" charset="0"/>
                <a:cs typeface="Arial" panose="020B0604020202020204" pitchFamily="34" charset="0"/>
              </a:rPr>
              <a:t>đã thực hiện quyền và nghĩa vụ của người sử dụng lao động như thế nào?</a:t>
            </a:r>
          </a:p>
        </p:txBody>
      </p:sp>
      <p:sp>
        <p:nvSpPr>
          <p:cNvPr id="14" name="Google Shape;48;p2">
            <a:extLst>
              <a:ext uri="{FF2B5EF4-FFF2-40B4-BE49-F238E27FC236}">
                <a16:creationId xmlns:a16="http://schemas.microsoft.com/office/drawing/2014/main" id="{3A2439C3-0EDF-3BF0-FA1A-AA8D877715C7}"/>
              </a:ext>
            </a:extLst>
          </p:cNvPr>
          <p:cNvSpPr/>
          <p:nvPr/>
        </p:nvSpPr>
        <p:spPr>
          <a:xfrm>
            <a:off x="2286000" y="6053410"/>
            <a:ext cx="3606304" cy="1048712"/>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500" dirty="0">
                <a:solidFill>
                  <a:srgbClr val="273135"/>
                </a:solidFill>
                <a:latin typeface="Arial" panose="020B0604020202020204" pitchFamily="34" charset="0"/>
                <a:cs typeface="Arial" panose="020B0604020202020204" pitchFamily="34" charset="0"/>
              </a:rPr>
              <a:t>Nhóm 1, 2</a:t>
            </a:r>
          </a:p>
        </p:txBody>
      </p:sp>
      <p:sp>
        <p:nvSpPr>
          <p:cNvPr id="16" name="Google Shape;48;p2">
            <a:extLst>
              <a:ext uri="{FF2B5EF4-FFF2-40B4-BE49-F238E27FC236}">
                <a16:creationId xmlns:a16="http://schemas.microsoft.com/office/drawing/2014/main" id="{0CBAB0F0-7BBF-4F03-AE90-FC5D52DF90D9}"/>
              </a:ext>
            </a:extLst>
          </p:cNvPr>
          <p:cNvSpPr/>
          <p:nvPr/>
        </p:nvSpPr>
        <p:spPr>
          <a:xfrm>
            <a:off x="7429500" y="6053410"/>
            <a:ext cx="3606304" cy="1048712"/>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500" dirty="0">
                <a:solidFill>
                  <a:srgbClr val="273135"/>
                </a:solidFill>
                <a:latin typeface="Arial" panose="020B0604020202020204" pitchFamily="34" charset="0"/>
                <a:cs typeface="Arial" panose="020B0604020202020204" pitchFamily="34" charset="0"/>
              </a:rPr>
              <a:t>Nhóm 3, 4</a:t>
            </a:r>
          </a:p>
        </p:txBody>
      </p:sp>
      <p:sp>
        <p:nvSpPr>
          <p:cNvPr id="17" name="Google Shape;48;p2">
            <a:extLst>
              <a:ext uri="{FF2B5EF4-FFF2-40B4-BE49-F238E27FC236}">
                <a16:creationId xmlns:a16="http://schemas.microsoft.com/office/drawing/2014/main" id="{79421D0A-97E9-81BE-7C88-84C705CA6433}"/>
              </a:ext>
            </a:extLst>
          </p:cNvPr>
          <p:cNvSpPr/>
          <p:nvPr/>
        </p:nvSpPr>
        <p:spPr>
          <a:xfrm>
            <a:off x="12344400" y="6057900"/>
            <a:ext cx="3606304" cy="1048712"/>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500" dirty="0">
                <a:solidFill>
                  <a:srgbClr val="273135"/>
                </a:solidFill>
                <a:latin typeface="Arial" panose="020B0604020202020204" pitchFamily="34" charset="0"/>
                <a:cs typeface="Arial" panose="020B0604020202020204" pitchFamily="34" charset="0"/>
              </a:rPr>
              <a:t>Nhóm 5, 6</a:t>
            </a:r>
          </a:p>
        </p:txBody>
      </p:sp>
      <p:sp>
        <p:nvSpPr>
          <p:cNvPr id="18" name="Google Shape;48;p2">
            <a:extLst>
              <a:ext uri="{FF2B5EF4-FFF2-40B4-BE49-F238E27FC236}">
                <a16:creationId xmlns:a16="http://schemas.microsoft.com/office/drawing/2014/main" id="{8050C148-7B0D-E0D4-B5A4-1E410C128ED9}"/>
              </a:ext>
            </a:extLst>
          </p:cNvPr>
          <p:cNvSpPr/>
          <p:nvPr/>
        </p:nvSpPr>
        <p:spPr>
          <a:xfrm>
            <a:off x="2286000" y="7892562"/>
            <a:ext cx="3606304" cy="1441938"/>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500" dirty="0">
                <a:solidFill>
                  <a:srgbClr val="273135"/>
                </a:solidFill>
                <a:latin typeface="Arial" panose="020B0604020202020204" pitchFamily="34" charset="0"/>
                <a:cs typeface="Arial" panose="020B0604020202020204" pitchFamily="34" charset="0"/>
              </a:rPr>
              <a:t>Thông tin 1</a:t>
            </a:r>
          </a:p>
        </p:txBody>
      </p:sp>
      <p:sp>
        <p:nvSpPr>
          <p:cNvPr id="19" name="Google Shape;48;p2">
            <a:extLst>
              <a:ext uri="{FF2B5EF4-FFF2-40B4-BE49-F238E27FC236}">
                <a16:creationId xmlns:a16="http://schemas.microsoft.com/office/drawing/2014/main" id="{43A17FE7-33C6-8D23-B866-080EC27DCE2E}"/>
              </a:ext>
            </a:extLst>
          </p:cNvPr>
          <p:cNvSpPr/>
          <p:nvPr/>
        </p:nvSpPr>
        <p:spPr>
          <a:xfrm>
            <a:off x="7429500" y="7892562"/>
            <a:ext cx="3606304" cy="1441938"/>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500" dirty="0">
                <a:solidFill>
                  <a:srgbClr val="273135"/>
                </a:solidFill>
                <a:latin typeface="Arial" panose="020B0604020202020204" pitchFamily="34" charset="0"/>
                <a:cs typeface="Arial" panose="020B0604020202020204" pitchFamily="34" charset="0"/>
              </a:rPr>
              <a:t>Thông tin 2</a:t>
            </a:r>
          </a:p>
        </p:txBody>
      </p:sp>
      <p:sp>
        <p:nvSpPr>
          <p:cNvPr id="20" name="Google Shape;48;p2">
            <a:extLst>
              <a:ext uri="{FF2B5EF4-FFF2-40B4-BE49-F238E27FC236}">
                <a16:creationId xmlns:a16="http://schemas.microsoft.com/office/drawing/2014/main" id="{E5496E1C-0813-EEAE-C2D4-54961B7AC465}"/>
              </a:ext>
            </a:extLst>
          </p:cNvPr>
          <p:cNvSpPr/>
          <p:nvPr/>
        </p:nvSpPr>
        <p:spPr>
          <a:xfrm>
            <a:off x="12344400" y="7854462"/>
            <a:ext cx="3606304" cy="1441938"/>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US" sz="3500" smtClean="0">
                <a:solidFill>
                  <a:srgbClr val="273135"/>
                </a:solidFill>
                <a:latin typeface="Arial" panose="020B0604020202020204" pitchFamily="34" charset="0"/>
                <a:cs typeface="Arial" panose="020B0604020202020204" pitchFamily="34" charset="0"/>
              </a:rPr>
              <a:t>Nêu ví dụ</a:t>
            </a:r>
            <a:endParaRPr lang="en-VN" sz="3500" dirty="0">
              <a:solidFill>
                <a:srgbClr val="273135"/>
              </a:solidFill>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53C58258-5265-6B4D-399E-5638170CDD78}"/>
              </a:ext>
            </a:extLst>
          </p:cNvPr>
          <p:cNvCxnSpPr>
            <a:stCxn id="14" idx="2"/>
            <a:endCxn id="18" idx="0"/>
          </p:cNvCxnSpPr>
          <p:nvPr/>
        </p:nvCxnSpPr>
        <p:spPr>
          <a:xfrm>
            <a:off x="4089152" y="7102122"/>
            <a:ext cx="0" cy="790440"/>
          </a:xfrm>
          <a:prstGeom prst="straightConnector1">
            <a:avLst/>
          </a:prstGeom>
          <a:ln w="28575">
            <a:solidFill>
              <a:srgbClr val="27313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4F9F96C-BD59-138F-C562-CCCC421AC94D}"/>
              </a:ext>
            </a:extLst>
          </p:cNvPr>
          <p:cNvCxnSpPr>
            <a:stCxn id="16" idx="2"/>
            <a:endCxn id="19" idx="0"/>
          </p:cNvCxnSpPr>
          <p:nvPr/>
        </p:nvCxnSpPr>
        <p:spPr>
          <a:xfrm>
            <a:off x="9232652" y="7102122"/>
            <a:ext cx="0" cy="790440"/>
          </a:xfrm>
          <a:prstGeom prst="straightConnector1">
            <a:avLst/>
          </a:prstGeom>
          <a:ln w="28575">
            <a:solidFill>
              <a:srgbClr val="27313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B8D9FEE-DB9F-C28B-6D74-B49FC1AEB6EA}"/>
              </a:ext>
            </a:extLst>
          </p:cNvPr>
          <p:cNvCxnSpPr>
            <a:stCxn id="17" idx="2"/>
            <a:endCxn id="20" idx="0"/>
          </p:cNvCxnSpPr>
          <p:nvPr/>
        </p:nvCxnSpPr>
        <p:spPr>
          <a:xfrm>
            <a:off x="14147552" y="7106612"/>
            <a:ext cx="0" cy="747850"/>
          </a:xfrm>
          <a:prstGeom prst="straightConnector1">
            <a:avLst/>
          </a:prstGeom>
          <a:ln w="28575">
            <a:solidFill>
              <a:srgbClr val="273135"/>
            </a:solidFill>
            <a:tailEnd type="triangle"/>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448101" y="389588"/>
            <a:ext cx="934872" cy="1676400"/>
          </a:xfrm>
          <a:custGeom>
            <a:avLst/>
            <a:gdLst/>
            <a:ahLst/>
            <a:cxnLst/>
            <a:rect l="l" t="t" r="r" b="b"/>
            <a:pathLst>
              <a:path w="512395" h="1438301">
                <a:moveTo>
                  <a:pt x="0" y="0"/>
                </a:moveTo>
                <a:lnTo>
                  <a:pt x="512395" y="0"/>
                </a:lnTo>
                <a:lnTo>
                  <a:pt x="512395" y="1438301"/>
                </a:lnTo>
                <a:lnTo>
                  <a:pt x="0" y="1438301"/>
                </a:lnTo>
                <a:lnTo>
                  <a:pt x="0" y="0"/>
                </a:lnTo>
                <a:close/>
              </a:path>
            </a:pathLst>
          </a:custGeom>
          <a:blipFill>
            <a:blip r:embed="rId19">
              <a:extLst>
                <a:ext uri="{96DAC541-7B7A-43D3-8B79-37D633B846F1}">
                  <asvg:svgBlip xmlns="" xmlns:asvg="http://schemas.microsoft.com/office/drawing/2016/SVG/main" r:embed="rId24"/>
                </a:ext>
              </a:extLst>
            </a:blip>
            <a:stretch>
              <a:fillRect/>
            </a:stretch>
          </a:blipFill>
        </p:spPr>
      </p:sp>
    </p:spTree>
    <p:extLst>
      <p:ext uri="{BB962C8B-B14F-4D97-AF65-F5344CB8AC3E}">
        <p14:creationId xmlns:p14="http://schemas.microsoft.com/office/powerpoint/2010/main" val="2246344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p:tgtEl>
                                          <p:spTgt spid="16"/>
                                        </p:tgtEl>
                                        <p:attrNameLst>
                                          <p:attrName>ppt_y</p:attrName>
                                        </p:attrNameLst>
                                      </p:cBhvr>
                                      <p:tavLst>
                                        <p:tav tm="0">
                                          <p:val>
                                            <p:strVal val="#ppt_y-#ppt_h*1.125000"/>
                                          </p:val>
                                        </p:tav>
                                        <p:tav tm="100000">
                                          <p:val>
                                            <p:strVal val="#ppt_y"/>
                                          </p:val>
                                        </p:tav>
                                      </p:tavLst>
                                    </p:anim>
                                    <p:animEffect transition="in" filter="wipe(down)">
                                      <p:cBhvr>
                                        <p:cTn id="24" dur="500"/>
                                        <p:tgtEl>
                                          <p:spTgt spid="16"/>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p:tgtEl>
                                          <p:spTgt spid="17"/>
                                        </p:tgtEl>
                                        <p:attrNameLst>
                                          <p:attrName>ppt_x</p:attrName>
                                        </p:attrNameLst>
                                      </p:cBhvr>
                                      <p:tavLst>
                                        <p:tav tm="0">
                                          <p:val>
                                            <p:strVal val="#ppt_x+#ppt_w*1.125000"/>
                                          </p:val>
                                        </p:tav>
                                        <p:tav tm="100000">
                                          <p:val>
                                            <p:strVal val="#ppt_x"/>
                                          </p:val>
                                        </p:tav>
                                      </p:tavLst>
                                    </p:anim>
                                    <p:animEffect transition="in" filter="wipe(left)">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500"/>
                                        <p:tgtEl>
                                          <p:spTgt spid="21"/>
                                        </p:tgtEl>
                                      </p:cBhvr>
                                    </p:animEffect>
                                  </p:childTnLst>
                                </p:cTn>
                              </p:par>
                            </p:childTnLst>
                          </p:cTn>
                        </p:par>
                        <p:par>
                          <p:cTn id="34" fill="hold">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childTnLst>
                          </p:cTn>
                        </p:par>
                        <p:par>
                          <p:cTn id="38" fill="hold">
                            <p:stCondLst>
                              <p:cond delay="1000"/>
                            </p:stCondLst>
                            <p:childTnLst>
                              <p:par>
                                <p:cTn id="39" presetID="22" presetClass="entr" presetSubtype="1"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500"/>
                                        <p:tgtEl>
                                          <p:spTgt spid="22"/>
                                        </p:tgtEl>
                                      </p:cBhvr>
                                    </p:animEffect>
                                  </p:childTnLst>
                                </p:cTn>
                              </p:par>
                            </p:childTnLst>
                          </p:cTn>
                        </p:par>
                        <p:par>
                          <p:cTn id="42" fill="hold">
                            <p:stCondLst>
                              <p:cond delay="1500"/>
                            </p:stCondLst>
                            <p:childTnLst>
                              <p:par>
                                <p:cTn id="43" presetID="9"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dissolve">
                                      <p:cBhvr>
                                        <p:cTn id="45" dur="500"/>
                                        <p:tgtEl>
                                          <p:spTgt spid="19"/>
                                        </p:tgtEl>
                                      </p:cBhvr>
                                    </p:animEffect>
                                  </p:childTnLst>
                                </p:cTn>
                              </p:par>
                            </p:childTnLst>
                          </p:cTn>
                        </p:par>
                        <p:par>
                          <p:cTn id="46" fill="hold">
                            <p:stCondLst>
                              <p:cond delay="2000"/>
                            </p:stCondLst>
                            <p:childTnLst>
                              <p:par>
                                <p:cTn id="47" presetID="22" presetClass="entr" presetSubtype="1"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up)">
                                      <p:cBhvr>
                                        <p:cTn id="49" dur="500"/>
                                        <p:tgtEl>
                                          <p:spTgt spid="23"/>
                                        </p:tgtEl>
                                      </p:cBhvr>
                                    </p:animEffect>
                                  </p:childTnLst>
                                </p:cTn>
                              </p:par>
                            </p:childTnLst>
                          </p:cTn>
                        </p:par>
                        <p:par>
                          <p:cTn id="50" fill="hold">
                            <p:stCondLst>
                              <p:cond delay="2500"/>
                            </p:stCondLst>
                            <p:childTnLst>
                              <p:par>
                                <p:cTn id="51" presetID="9"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dissolv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6" grpId="0" animBg="1"/>
      <p:bldP spid="17" grpId="0" animBg="1"/>
      <p:bldP spid="18" grpId="0" animBg="1"/>
      <p:bldP spid="19"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8" name="Freeform 12"/>
          <p:cNvSpPr/>
          <p:nvPr/>
        </p:nvSpPr>
        <p:spPr>
          <a:xfrm>
            <a:off x="15990387" y="9025632"/>
            <a:ext cx="2536369" cy="770134"/>
          </a:xfrm>
          <a:custGeom>
            <a:avLst/>
            <a:gdLst/>
            <a:ahLst/>
            <a:cxnLst/>
            <a:rect l="l" t="t" r="r" b="b"/>
            <a:pathLst>
              <a:path w="2536369" h="770134">
                <a:moveTo>
                  <a:pt x="0" y="0"/>
                </a:moveTo>
                <a:lnTo>
                  <a:pt x="2536369" y="0"/>
                </a:lnTo>
                <a:lnTo>
                  <a:pt x="2536369" y="770134"/>
                </a:lnTo>
                <a:lnTo>
                  <a:pt x="0" y="770134"/>
                </a:lnTo>
                <a:lnTo>
                  <a:pt x="0" y="0"/>
                </a:lnTo>
                <a:close/>
              </a:path>
            </a:pathLst>
          </a:custGeom>
          <a:blipFill>
            <a:blip r:embed="rId4">
              <a:extLst>
                <a:ext uri="{96DAC541-7B7A-43D3-8B79-37D633B846F1}">
                  <asvg:svgBlip xmlns="" xmlns:asvg="http://schemas.microsoft.com/office/drawing/2016/SVG/main" r:embed="rId15"/>
                </a:ext>
              </a:extLst>
            </a:blip>
            <a:stretch>
              <a:fillRect/>
            </a:stretch>
          </a:blipFill>
        </p:spPr>
      </p:sp>
      <p:sp>
        <p:nvSpPr>
          <p:cNvPr id="15" name="Freeform 15"/>
          <p:cNvSpPr/>
          <p:nvPr/>
        </p:nvSpPr>
        <p:spPr>
          <a:xfrm>
            <a:off x="16078200" y="385607"/>
            <a:ext cx="1809655" cy="1212306"/>
          </a:xfrm>
          <a:custGeom>
            <a:avLst/>
            <a:gdLst/>
            <a:ahLst/>
            <a:cxnLst/>
            <a:rect l="l" t="t" r="r" b="b"/>
            <a:pathLst>
              <a:path w="1534931" h="1001891">
                <a:moveTo>
                  <a:pt x="0" y="0"/>
                </a:moveTo>
                <a:lnTo>
                  <a:pt x="1534931" y="0"/>
                </a:lnTo>
                <a:lnTo>
                  <a:pt x="1534931" y="1001891"/>
                </a:lnTo>
                <a:lnTo>
                  <a:pt x="0" y="1001891"/>
                </a:lnTo>
                <a:lnTo>
                  <a:pt x="0" y="0"/>
                </a:lnTo>
                <a:close/>
              </a:path>
            </a:pathLst>
          </a:custGeom>
          <a:blipFill>
            <a:blip r:embed="rId16">
              <a:extLst>
                <a:ext uri="{96DAC541-7B7A-43D3-8B79-37D633B846F1}">
                  <asvg:svgBlip xmlns="" xmlns:asvg="http://schemas.microsoft.com/office/drawing/2016/SVG/main" r:embed="rId18"/>
                </a:ext>
              </a:extLst>
            </a:blip>
            <a:stretch>
              <a:fillRect/>
            </a:stretch>
          </a:blipFill>
        </p:spPr>
      </p:sp>
      <p:sp>
        <p:nvSpPr>
          <p:cNvPr id="24" name="Freeform 24"/>
          <p:cNvSpPr/>
          <p:nvPr/>
        </p:nvSpPr>
        <p:spPr>
          <a:xfrm>
            <a:off x="448101" y="389588"/>
            <a:ext cx="934872" cy="1676400"/>
          </a:xfrm>
          <a:custGeom>
            <a:avLst/>
            <a:gdLst/>
            <a:ahLst/>
            <a:cxnLst/>
            <a:rect l="l" t="t" r="r" b="b"/>
            <a:pathLst>
              <a:path w="512395" h="1438301">
                <a:moveTo>
                  <a:pt x="0" y="0"/>
                </a:moveTo>
                <a:lnTo>
                  <a:pt x="512395" y="0"/>
                </a:lnTo>
                <a:lnTo>
                  <a:pt x="512395" y="1438301"/>
                </a:lnTo>
                <a:lnTo>
                  <a:pt x="0" y="1438301"/>
                </a:lnTo>
                <a:lnTo>
                  <a:pt x="0" y="0"/>
                </a:lnTo>
                <a:close/>
              </a:path>
            </a:pathLst>
          </a:custGeom>
          <a:blipFill>
            <a:blip r:embed="rId19">
              <a:extLst>
                <a:ext uri="{96DAC541-7B7A-43D3-8B79-37D633B846F1}">
                  <asvg:svgBlip xmlns="" xmlns:asvg="http://schemas.microsoft.com/office/drawing/2016/SVG/main" r:embed="rId24"/>
                </a:ext>
              </a:extLst>
            </a:blip>
            <a:stretch>
              <a:fillRect/>
            </a:stretch>
          </a:blipFill>
        </p:spPr>
      </p:sp>
      <p:sp>
        <p:nvSpPr>
          <p:cNvPr id="3" name="Rectangle 2"/>
          <p:cNvSpPr/>
          <p:nvPr/>
        </p:nvSpPr>
        <p:spPr>
          <a:xfrm>
            <a:off x="1371600" y="1354544"/>
            <a:ext cx="15544800" cy="7571303"/>
          </a:xfrm>
          <a:prstGeom prst="rect">
            <a:avLst/>
          </a:prstGeom>
        </p:spPr>
        <p:txBody>
          <a:bodyPr wrap="square">
            <a:spAutoFit/>
          </a:bodyPr>
          <a:lstStyle/>
          <a:p>
            <a:pPr marL="457200" indent="-457200" algn="just">
              <a:lnSpc>
                <a:spcPct val="150000"/>
              </a:lnSpc>
              <a:buClr>
                <a:schemeClr val="tx1"/>
              </a:buClr>
              <a:buFont typeface="Wingdings" panose="05000000000000000000" pitchFamily="2" charset="2"/>
              <a:buChar char="§"/>
            </a:pPr>
            <a:r>
              <a:rPr lang="en-US" sz="3600" b="1">
                <a:solidFill>
                  <a:srgbClr val="FF0000"/>
                </a:solidFill>
                <a:latin typeface="Arial" panose="020B0604020202020204" pitchFamily="34" charset="0"/>
                <a:ea typeface="Times New Roman" panose="02020603050405020304" pitchFamily="18" charset="0"/>
                <a:cs typeface="Arial" panose="020B0604020202020204" pitchFamily="34" charset="0"/>
              </a:rPr>
              <a:t>Trường hợp 2: </a:t>
            </a:r>
            <a:r>
              <a:rPr lang="en-US" sz="3600">
                <a:solidFill>
                  <a:srgbClr val="000000"/>
                </a:solidFill>
                <a:latin typeface="Arial" panose="020B0604020202020204" pitchFamily="34" charset="0"/>
                <a:ea typeface="Times New Roman" panose="02020603050405020304" pitchFamily="18" charset="0"/>
                <a:cs typeface="Arial" panose="020B0604020202020204" pitchFamily="34" charset="0"/>
              </a:rPr>
              <a:t>Ông M chưa thực hiện đúng quyền và nghĩa vụ của người sử dụng lao </a:t>
            </a:r>
            <a:r>
              <a:rPr lang="en-US" sz="3600">
                <a:solidFill>
                  <a:srgbClr val="000000"/>
                </a:solidFill>
                <a:latin typeface="Arial" panose="020B0604020202020204" pitchFamily="34" charset="0"/>
                <a:ea typeface="Times New Roman" panose="02020603050405020304" pitchFamily="18" charset="0"/>
                <a:cs typeface="Arial" panose="020B0604020202020204" pitchFamily="34" charset="0"/>
              </a:rPr>
              <a:t>động </a:t>
            </a:r>
            <a:r>
              <a:rPr lang="en-US" sz="3600" smtClean="0">
                <a:solidFill>
                  <a:srgbClr val="000000"/>
                </a:solidFill>
                <a:latin typeface="Arial" panose="020B0604020202020204" pitchFamily="34" charset="0"/>
                <a:ea typeface="Times New Roman" panose="02020603050405020304" pitchFamily="18" charset="0"/>
                <a:cs typeface="Arial" panose="020B0604020202020204" pitchFamily="34" charset="0"/>
              </a:rPr>
              <a:t>khi:</a:t>
            </a:r>
          </a:p>
          <a:p>
            <a:pPr marL="571500" indent="-571500" algn="just">
              <a:lnSpc>
                <a:spcPct val="150000"/>
              </a:lnSpc>
              <a:buClr>
                <a:schemeClr val="tx1"/>
              </a:buClr>
              <a:buFont typeface="Wingdings" panose="05000000000000000000" pitchFamily="2" charset="2"/>
              <a:buChar char="ü"/>
            </a:pPr>
            <a:r>
              <a:rPr lang="en-US" sz="3600">
                <a:solidFill>
                  <a:srgbClr val="000000"/>
                </a:solidFill>
                <a:latin typeface="Arial" panose="020B0604020202020204" pitchFamily="34" charset="0"/>
                <a:ea typeface="Times New Roman" panose="02020603050405020304" pitchFamily="18" charset="0"/>
                <a:cs typeface="Arial" panose="020B0604020202020204" pitchFamily="34" charset="0"/>
              </a:rPr>
              <a:t>K</a:t>
            </a:r>
            <a:r>
              <a:rPr lang="en-US" sz="3600" smtClean="0">
                <a:solidFill>
                  <a:srgbClr val="000000"/>
                </a:solidFill>
                <a:latin typeface="Arial" panose="020B0604020202020204" pitchFamily="34" charset="0"/>
                <a:ea typeface="Times New Roman" panose="02020603050405020304" pitchFamily="18" charset="0"/>
                <a:cs typeface="Arial" panose="020B0604020202020204" pitchFamily="34" charset="0"/>
              </a:rPr>
              <a:t>hông </a:t>
            </a:r>
            <a:r>
              <a:rPr lang="en-US" sz="3600">
                <a:solidFill>
                  <a:srgbClr val="000000"/>
                </a:solidFill>
                <a:latin typeface="Arial" panose="020B0604020202020204" pitchFamily="34" charset="0"/>
                <a:ea typeface="Times New Roman" panose="02020603050405020304" pitchFamily="18" charset="0"/>
                <a:cs typeface="Arial" panose="020B0604020202020204" pitchFamily="34" charset="0"/>
              </a:rPr>
              <a:t>kí hợp đồng lao động và đóng bảo hiểm cho chị X như thỏa thuận khi </a:t>
            </a:r>
            <a:r>
              <a:rPr lang="en-US" sz="3600">
                <a:solidFill>
                  <a:srgbClr val="000000"/>
                </a:solidFill>
                <a:latin typeface="Arial" panose="020B0604020202020204" pitchFamily="34" charset="0"/>
                <a:ea typeface="Times New Roman" panose="02020603050405020304" pitchFamily="18" charset="0"/>
                <a:cs typeface="Arial" panose="020B0604020202020204" pitchFamily="34" charset="0"/>
              </a:rPr>
              <a:t>tuyển </a:t>
            </a:r>
            <a:r>
              <a:rPr lang="en-US" sz="3600" smtClean="0">
                <a:solidFill>
                  <a:srgbClr val="000000"/>
                </a:solidFill>
                <a:latin typeface="Arial" panose="020B0604020202020204" pitchFamily="34" charset="0"/>
                <a:ea typeface="Times New Roman" panose="02020603050405020304" pitchFamily="18" charset="0"/>
                <a:cs typeface="Arial" panose="020B0604020202020204" pitchFamily="34" charset="0"/>
              </a:rPr>
              <a:t>dụng.</a:t>
            </a:r>
          </a:p>
          <a:p>
            <a:pPr marL="571500" indent="-571500" algn="just">
              <a:lnSpc>
                <a:spcPct val="150000"/>
              </a:lnSpc>
              <a:buClr>
                <a:schemeClr val="tx1"/>
              </a:buClr>
              <a:buFont typeface="Wingdings" panose="05000000000000000000" pitchFamily="2" charset="2"/>
              <a:buChar char="ü"/>
            </a:pPr>
            <a:r>
              <a:rPr lang="en-US" sz="3600" smtClean="0">
                <a:solidFill>
                  <a:srgbClr val="000000"/>
                </a:solidFill>
                <a:latin typeface="Arial" panose="020B0604020202020204" pitchFamily="34" charset="0"/>
                <a:ea typeface="Times New Roman" panose="02020603050405020304" pitchFamily="18" charset="0"/>
                <a:cs typeface="Arial" panose="020B0604020202020204" pitchFamily="34" charset="0"/>
              </a:rPr>
              <a:t>Có những </a:t>
            </a:r>
            <a:r>
              <a:rPr lang="en-US" sz="3600">
                <a:solidFill>
                  <a:srgbClr val="000000"/>
                </a:solidFill>
                <a:latin typeface="Arial" panose="020B0604020202020204" pitchFamily="34" charset="0"/>
                <a:ea typeface="Times New Roman" panose="02020603050405020304" pitchFamily="18" charset="0"/>
                <a:cs typeface="Arial" panose="020B0604020202020204" pitchFamily="34" charset="0"/>
              </a:rPr>
              <a:t>lời lẽ không hay xúc phạm và đuổi không cho chị X tiếp tục làm việc tại công </a:t>
            </a:r>
            <a:r>
              <a:rPr lang="en-US" sz="3600">
                <a:solidFill>
                  <a:srgbClr val="000000"/>
                </a:solidFill>
                <a:latin typeface="Arial" panose="020B0604020202020204" pitchFamily="34" charset="0"/>
                <a:ea typeface="Times New Roman" panose="02020603050405020304" pitchFamily="18" charset="0"/>
                <a:cs typeface="Arial" panose="020B0604020202020204" pitchFamily="34" charset="0"/>
              </a:rPr>
              <a:t>ty</a:t>
            </a:r>
            <a:r>
              <a:rPr lang="en-US" sz="360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457200" indent="-457200" algn="just">
              <a:lnSpc>
                <a:spcPct val="150000"/>
              </a:lnSpc>
              <a:buClr>
                <a:schemeClr val="tx1"/>
              </a:buClr>
              <a:buFont typeface="Wingdings" panose="05000000000000000000" pitchFamily="2" charset="2"/>
              <a:buChar char="§"/>
            </a:pPr>
            <a:r>
              <a:rPr lang="en-US" sz="3600" b="1">
                <a:solidFill>
                  <a:srgbClr val="FF0000"/>
                </a:solidFill>
                <a:latin typeface="Arial" panose="020B0604020202020204" pitchFamily="34" charset="0"/>
                <a:cs typeface="Arial" panose="020B0604020202020204" pitchFamily="34" charset="0"/>
              </a:rPr>
              <a:t>Trường hợp 3: </a:t>
            </a:r>
            <a:r>
              <a:rPr lang="en-US" sz="3600">
                <a:latin typeface="Arial" panose="020B0604020202020204" pitchFamily="34" charset="0"/>
                <a:cs typeface="Arial" panose="020B0604020202020204" pitchFamily="34" charset="0"/>
              </a:rPr>
              <a:t>Bà K đã thực hiện đúng quyền và nghĩa vụ của người sử dụng lao động khi luôn quan tâm kiểm tra, giám sát công việc của các nhân viên trong xí nghiệp; bố trí cho nhân viên công việc </a:t>
            </a:r>
            <a:r>
              <a:rPr lang="en-US" sz="3600">
                <a:latin typeface="Arial" panose="020B0604020202020204" pitchFamily="34" charset="0"/>
                <a:cs typeface="Arial" panose="020B0604020202020204" pitchFamily="34" charset="0"/>
              </a:rPr>
              <a:t>hợp </a:t>
            </a:r>
            <a:r>
              <a:rPr lang="en-US" sz="3600" smtClean="0">
                <a:latin typeface="Arial" panose="020B0604020202020204" pitchFamily="34" charset="0"/>
                <a:cs typeface="Arial" panose="020B0604020202020204" pitchFamily="34" charset="0"/>
              </a:rPr>
              <a:t>lí.</a:t>
            </a:r>
          </a:p>
        </p:txBody>
      </p:sp>
    </p:spTree>
    <p:extLst>
      <p:ext uri="{BB962C8B-B14F-4D97-AF65-F5344CB8AC3E}">
        <p14:creationId xmlns:p14="http://schemas.microsoft.com/office/powerpoint/2010/main" val="2436326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 name="Rectangle 2"/>
          <p:cNvSpPr/>
          <p:nvPr/>
        </p:nvSpPr>
        <p:spPr>
          <a:xfrm>
            <a:off x="685800" y="1054462"/>
            <a:ext cx="10058400" cy="817146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en-US" sz="3500">
                <a:latin typeface="Arial" panose="020B0604020202020204" pitchFamily="34" charset="0"/>
                <a:cs typeface="Arial" panose="020B0604020202020204" pitchFamily="34" charset="0"/>
              </a:rPr>
              <a:t>Ví dụ thực hiện tốt quy định của pháp luật về quyền và nghĩa vụ của người sử dụng lao động trong cuộc sống:</a:t>
            </a:r>
          </a:p>
          <a:p>
            <a:pPr marL="457200" lvl="0" indent="-457200" algn="just">
              <a:lnSpc>
                <a:spcPct val="150000"/>
              </a:lnSpc>
              <a:buFont typeface="Wingdings" panose="05000000000000000000" pitchFamily="2" charset="2"/>
              <a:buChar char="ü"/>
            </a:pPr>
            <a:r>
              <a:rPr lang="en-US" sz="3500">
                <a:latin typeface="Arial" panose="020B0604020202020204" pitchFamily="34" charset="0"/>
                <a:cs typeface="Arial" panose="020B0604020202020204" pitchFamily="34" charset="0"/>
              </a:rPr>
              <a:t>Tổ chức tập huấn nâng cao nghiệp vụ cho người lao động trong công ty.</a:t>
            </a:r>
          </a:p>
          <a:p>
            <a:pPr marL="457200" lvl="0" indent="-457200" algn="just">
              <a:lnSpc>
                <a:spcPct val="150000"/>
              </a:lnSpc>
              <a:buFont typeface="Wingdings" panose="05000000000000000000" pitchFamily="2" charset="2"/>
              <a:buChar char="ü"/>
            </a:pPr>
            <a:r>
              <a:rPr lang="en-US" sz="3500">
                <a:latin typeface="Arial" panose="020B0604020202020204" pitchFamily="34" charset="0"/>
                <a:cs typeface="Arial" panose="020B0604020202020204" pitchFamily="34" charset="0"/>
              </a:rPr>
              <a:t>Đăng tin tuyển dụng người lao động trên các phương tiện truyền thông.</a:t>
            </a:r>
          </a:p>
          <a:p>
            <a:pPr marL="457200" lvl="0" indent="-457200" algn="just">
              <a:lnSpc>
                <a:spcPct val="150000"/>
              </a:lnSpc>
              <a:buFont typeface="Wingdings" panose="05000000000000000000" pitchFamily="2" charset="2"/>
              <a:buChar char="ü"/>
            </a:pPr>
            <a:r>
              <a:rPr lang="en-US" sz="3500">
                <a:latin typeface="Arial" panose="020B0604020202020204" pitchFamily="34" charset="0"/>
                <a:cs typeface="Arial" panose="020B0604020202020204" pitchFamily="34" charset="0"/>
              </a:rPr>
              <a:t>Thưởng tết cho người lao động.</a:t>
            </a:r>
          </a:p>
          <a:p>
            <a:pPr marL="457200" lvl="0" indent="-457200" algn="just">
              <a:lnSpc>
                <a:spcPct val="150000"/>
              </a:lnSpc>
              <a:buFont typeface="Wingdings" panose="05000000000000000000" pitchFamily="2" charset="2"/>
              <a:buChar char="ü"/>
            </a:pPr>
            <a:r>
              <a:rPr lang="en-US" sz="3500">
                <a:latin typeface="Arial" panose="020B0604020202020204" pitchFamily="34" charset="0"/>
                <a:cs typeface="Arial" panose="020B0604020202020204" pitchFamily="34" charset="0"/>
              </a:rPr>
              <a:t>Trang bị đồ bảo hộ lao động đảm bảo tiêu chuẩn cho người lao động;...</a:t>
            </a:r>
          </a:p>
        </p:txBody>
      </p:sp>
      <p:grpSp>
        <p:nvGrpSpPr>
          <p:cNvPr id="6" name="Group 5"/>
          <p:cNvGrpSpPr/>
          <p:nvPr/>
        </p:nvGrpSpPr>
        <p:grpSpPr>
          <a:xfrm>
            <a:off x="11452530" y="495300"/>
            <a:ext cx="6225870" cy="5029200"/>
            <a:chOff x="11192295" y="723900"/>
            <a:chExt cx="6225870" cy="5029200"/>
          </a:xfrm>
        </p:grpSpPr>
        <p:sp>
          <p:nvSpPr>
            <p:cNvPr id="4" name="Rectangle 3"/>
            <p:cNvSpPr/>
            <p:nvPr/>
          </p:nvSpPr>
          <p:spPr>
            <a:xfrm>
              <a:off x="11192295" y="4361372"/>
              <a:ext cx="6225870" cy="1391728"/>
            </a:xfrm>
            <a:prstGeom prst="rect">
              <a:avLst/>
            </a:prstGeom>
          </p:spPr>
          <p:txBody>
            <a:bodyPr wrap="square">
              <a:spAutoFit/>
            </a:bodyPr>
            <a:lstStyle/>
            <a:p>
              <a:pPr algn="ctr">
                <a:lnSpc>
                  <a:spcPct val="150000"/>
                </a:lnSpc>
              </a:pPr>
              <a:r>
                <a:rPr lang="en-US" sz="3000" i="1" smtClean="0">
                  <a:solidFill>
                    <a:srgbClr val="212529"/>
                  </a:solidFill>
                  <a:latin typeface="Arial" panose="020B0604020202020204" pitchFamily="34" charset="0"/>
                  <a:cs typeface="Arial" panose="020B0604020202020204" pitchFamily="34" charset="0"/>
                </a:rPr>
                <a:t>Tổ chức tập huấn, bồi dưỡng cho người lao động</a:t>
              </a:r>
              <a:endParaRPr lang="en-US" sz="3000">
                <a:latin typeface="Arial" panose="020B0604020202020204" pitchFamily="34" charset="0"/>
                <a:cs typeface="Arial" panose="020B0604020202020204" pitchFamily="34" charset="0"/>
              </a:endParaRPr>
            </a:p>
          </p:txBody>
        </p:sp>
        <p:pic>
          <p:nvPicPr>
            <p:cNvPr id="2050" name="Picture 2" descr="Tổ chức tập huấn, bồi dưỡng nghiệp vụ quản lý, bảo trì khai thác đường giao  thông nông thôn năm 2021 | Sở Giao thông vận tải Lạng Sơ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9261" y="723900"/>
              <a:ext cx="5831939" cy="36084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11649495" y="5790652"/>
            <a:ext cx="5831939" cy="4147388"/>
            <a:chOff x="11703166" y="5829300"/>
            <a:chExt cx="5831939" cy="4147388"/>
          </a:xfrm>
        </p:grpSpPr>
        <p:pic>
          <p:nvPicPr>
            <p:cNvPr id="2052" name="Picture 4" descr="TOP mẫu đăng tin tuyển dụng hay giúp thu hút ứng viê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03166" y="5829300"/>
              <a:ext cx="5831939" cy="32950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12494524" y="9191858"/>
              <a:ext cx="4249222" cy="784830"/>
            </a:xfrm>
            <a:prstGeom prst="rect">
              <a:avLst/>
            </a:prstGeom>
          </p:spPr>
          <p:txBody>
            <a:bodyPr wrap="square">
              <a:spAutoFit/>
            </a:bodyPr>
            <a:lstStyle/>
            <a:p>
              <a:pPr algn="ctr">
                <a:lnSpc>
                  <a:spcPct val="150000"/>
                </a:lnSpc>
              </a:pPr>
              <a:r>
                <a:rPr lang="en-US" sz="3000" i="1" smtClean="0">
                  <a:solidFill>
                    <a:srgbClr val="212529"/>
                  </a:solidFill>
                  <a:latin typeface="Arial" panose="020B0604020202020204" pitchFamily="34" charset="0"/>
                  <a:cs typeface="Arial" panose="020B0604020202020204" pitchFamily="34" charset="0"/>
                </a:rPr>
                <a:t>Đăng tin tuyển dụng</a:t>
              </a:r>
              <a:endParaRPr lang="en-US" sz="30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31961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500"/>
                                        <p:tgtEl>
                                          <p:spTgt spid="6"/>
                                        </p:tgtEl>
                                      </p:cBhvr>
                                    </p:animEffect>
                                  </p:childTnLst>
                                </p:cTn>
                              </p:par>
                              <p:par>
                                <p:cTn id="31" presetID="21" presetClass="entr" presetSubtype="1"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12" name="Freeform 12"/>
          <p:cNvSpPr/>
          <p:nvPr/>
        </p:nvSpPr>
        <p:spPr>
          <a:xfrm>
            <a:off x="-875902" y="8148768"/>
            <a:ext cx="3111473" cy="2675867"/>
          </a:xfrm>
          <a:custGeom>
            <a:avLst/>
            <a:gdLst/>
            <a:ahLst/>
            <a:cxnLst/>
            <a:rect l="l" t="t" r="r" b="b"/>
            <a:pathLst>
              <a:path w="3111473" h="2675867">
                <a:moveTo>
                  <a:pt x="0" y="0"/>
                </a:moveTo>
                <a:lnTo>
                  <a:pt x="3111474" y="0"/>
                </a:lnTo>
                <a:lnTo>
                  <a:pt x="3111474" y="2675867"/>
                </a:lnTo>
                <a:lnTo>
                  <a:pt x="0" y="2675867"/>
                </a:lnTo>
                <a:lnTo>
                  <a:pt x="0" y="0"/>
                </a:lnTo>
                <a:close/>
              </a:path>
            </a:pathLst>
          </a:custGeom>
          <a:blipFill>
            <a:blip r:embed="rId4">
              <a:extLst>
                <a:ext uri="{96DAC541-7B7A-43D3-8B79-37D633B846F1}">
                  <asvg:svgBlip xmlns="" xmlns:asvg="http://schemas.microsoft.com/office/drawing/2016/SVG/main" r:embed="rId17"/>
                </a:ext>
              </a:extLst>
            </a:blip>
            <a:stretch>
              <a:fillRect/>
            </a:stretch>
          </a:blipFill>
        </p:spPr>
      </p:sp>
      <p:sp>
        <p:nvSpPr>
          <p:cNvPr id="15" name="TextBox 14">
            <a:extLst>
              <a:ext uri="{FF2B5EF4-FFF2-40B4-BE49-F238E27FC236}">
                <a16:creationId xmlns:a16="http://schemas.microsoft.com/office/drawing/2014/main" id="{98145AD4-0D74-1EF8-35FC-7C6EEC974A07}"/>
              </a:ext>
            </a:extLst>
          </p:cNvPr>
          <p:cNvSpPr txBox="1"/>
          <p:nvPr/>
        </p:nvSpPr>
        <p:spPr>
          <a:xfrm>
            <a:off x="0" y="838081"/>
            <a:ext cx="18288000" cy="800219"/>
          </a:xfrm>
          <a:prstGeom prst="rect">
            <a:avLst/>
          </a:prstGeom>
        </p:spPr>
        <p:txBody>
          <a:bodyPr wrap="square" lIns="0" tIns="0" rIns="0" bIns="0" rtlCol="0" anchor="t">
            <a:spAutoFit/>
          </a:bodyPr>
          <a:lstStyle/>
          <a:p>
            <a:pPr algn="ctr"/>
            <a:r>
              <a:rPr lang="en-US" sz="5200" b="1" smtClean="0">
                <a:solidFill>
                  <a:srgbClr val="9F0002"/>
                </a:solidFill>
                <a:latin typeface="Arial" panose="020B0604020202020204" pitchFamily="34" charset="0"/>
                <a:cs typeface="Arial" panose="020B0604020202020204" pitchFamily="34" charset="0"/>
              </a:rPr>
              <a:t>Quyền và nghĩa vụ của người sử dụng lao động</a:t>
            </a:r>
            <a:endParaRPr lang="en-US" sz="5200" b="1" dirty="0">
              <a:solidFill>
                <a:srgbClr val="9F0002"/>
              </a:solidFill>
              <a:latin typeface="Arial" panose="020B0604020202020204" pitchFamily="34" charset="0"/>
              <a:cs typeface="Arial" panose="020B0604020202020204" pitchFamily="34" charset="0"/>
            </a:endParaRPr>
          </a:p>
        </p:txBody>
      </p:sp>
      <p:grpSp>
        <p:nvGrpSpPr>
          <p:cNvPr id="17" name="Group 16"/>
          <p:cNvGrpSpPr/>
          <p:nvPr/>
        </p:nvGrpSpPr>
        <p:grpSpPr>
          <a:xfrm>
            <a:off x="775139" y="2492991"/>
            <a:ext cx="8213342" cy="7165218"/>
            <a:chOff x="472516" y="1768137"/>
            <a:chExt cx="8213342" cy="7165218"/>
          </a:xfrm>
        </p:grpSpPr>
        <p:sp>
          <p:nvSpPr>
            <p:cNvPr id="18" name="Rounded Rectangle 17"/>
            <p:cNvSpPr/>
            <p:nvPr/>
          </p:nvSpPr>
          <p:spPr>
            <a:xfrm>
              <a:off x="472516" y="1768137"/>
              <a:ext cx="7848600" cy="7165218"/>
            </a:xfrm>
            <a:prstGeom prst="roundRect">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a:solidFill>
                    <a:schemeClr val="tx1"/>
                  </a:solidFill>
                  <a:latin typeface="Arial" panose="020B0604020202020204" pitchFamily="34" charset="0"/>
                  <a:cs typeface="Arial" panose="020B0604020202020204" pitchFamily="34" charset="0"/>
                </a:rPr>
                <a:t>Người sử dụng lao động có quyền tuyển dụng, bố trí, quản lí, điều hành, giám sát lao động, khen thưởng và xử lí vi phạm kỉ luật lao động, đóng cửa tạm thời nơi làm việc,...</a:t>
              </a:r>
            </a:p>
          </p:txBody>
        </p:sp>
        <p:pic>
          <p:nvPicPr>
            <p:cNvPr id="19" name="Picture 18"/>
            <p:cNvPicPr>
              <a:picLocks noChangeAspect="1"/>
            </p:cNvPicPr>
            <p:nvPr/>
          </p:nvPicPr>
          <p:blipFill>
            <a:blip r:embed="rId18"/>
            <a:stretch>
              <a:fillRect/>
            </a:stretch>
          </p:blipFill>
          <p:spPr>
            <a:xfrm>
              <a:off x="7667738" y="7957910"/>
              <a:ext cx="1018120" cy="975445"/>
            </a:xfrm>
            <a:prstGeom prst="rect">
              <a:avLst/>
            </a:prstGeom>
          </p:spPr>
        </p:pic>
      </p:grpSp>
      <p:grpSp>
        <p:nvGrpSpPr>
          <p:cNvPr id="20" name="Group 19"/>
          <p:cNvGrpSpPr/>
          <p:nvPr/>
        </p:nvGrpSpPr>
        <p:grpSpPr>
          <a:xfrm>
            <a:off x="9531569" y="2476500"/>
            <a:ext cx="8213342" cy="7165218"/>
            <a:chOff x="472516" y="1768137"/>
            <a:chExt cx="8213342" cy="7165218"/>
          </a:xfrm>
        </p:grpSpPr>
        <p:sp>
          <p:nvSpPr>
            <p:cNvPr id="21" name="Rounded Rectangle 20"/>
            <p:cNvSpPr/>
            <p:nvPr/>
          </p:nvSpPr>
          <p:spPr>
            <a:xfrm>
              <a:off x="472516" y="1768137"/>
              <a:ext cx="7848600" cy="7165218"/>
            </a:xfrm>
            <a:prstGeom prst="roundRect">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a:solidFill>
                    <a:schemeClr val="tx1"/>
                  </a:solidFill>
                  <a:latin typeface="Arial" panose="020B0604020202020204" pitchFamily="34" charset="0"/>
                  <a:cs typeface="Arial" panose="020B0604020202020204" pitchFamily="34" charset="0"/>
                </a:rPr>
                <a:t>Có nghĩa vụ thực hiện hợp đồng lao động, thỏa ước lao động tập thể và thỏa thuận hợp pháp khác, tôn trọng danh dự và nhân phẩm của người lao động.</a:t>
              </a:r>
            </a:p>
          </p:txBody>
        </p:sp>
        <p:pic>
          <p:nvPicPr>
            <p:cNvPr id="22" name="Picture 21"/>
            <p:cNvPicPr>
              <a:picLocks noChangeAspect="1"/>
            </p:cNvPicPr>
            <p:nvPr/>
          </p:nvPicPr>
          <p:blipFill>
            <a:blip r:embed="rId18"/>
            <a:stretch>
              <a:fillRect/>
            </a:stretch>
          </p:blipFill>
          <p:spPr>
            <a:xfrm>
              <a:off x="7667738" y="7957910"/>
              <a:ext cx="1018120" cy="975445"/>
            </a:xfrm>
            <a:prstGeom prst="rect">
              <a:avLst/>
            </a:prstGeom>
          </p:spPr>
        </p:pic>
      </p:grpSp>
    </p:spTree>
    <p:extLst>
      <p:ext uri="{BB962C8B-B14F-4D97-AF65-F5344CB8AC3E}">
        <p14:creationId xmlns:p14="http://schemas.microsoft.com/office/powerpoint/2010/main" val="3411440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edge">
                                      <p:cBhvr>
                                        <p:cTn id="12" dur="500"/>
                                        <p:tgtEl>
                                          <p:spTgt spid="17"/>
                                        </p:tgtEl>
                                      </p:cBhvr>
                                    </p:animEffect>
                                  </p:childTnLst>
                                </p:cTn>
                              </p:par>
                            </p:childTnLst>
                          </p:cTn>
                        </p:par>
                        <p:par>
                          <p:cTn id="13" fill="hold">
                            <p:stCondLst>
                              <p:cond delay="500"/>
                            </p:stCondLst>
                            <p:childTnLst>
                              <p:par>
                                <p:cTn id="14" presetID="2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edg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 name="Freeform 3"/>
          <p:cNvSpPr/>
          <p:nvPr/>
        </p:nvSpPr>
        <p:spPr>
          <a:xfrm>
            <a:off x="16235728" y="250209"/>
            <a:ext cx="1478188" cy="1821552"/>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80635">
            <a:off x="29459" y="316480"/>
            <a:ext cx="1715620" cy="2208646"/>
          </a:xfrm>
          <a:custGeom>
            <a:avLst/>
            <a:gdLst/>
            <a:ahLst/>
            <a:cxnLst/>
            <a:rect l="l" t="t" r="r" b="b"/>
            <a:pathLst>
              <a:path w="1715620" h="2208646">
                <a:moveTo>
                  <a:pt x="0" y="0"/>
                </a:moveTo>
                <a:lnTo>
                  <a:pt x="1715621" y="0"/>
                </a:lnTo>
                <a:lnTo>
                  <a:pt x="1715621" y="2208646"/>
                </a:lnTo>
                <a:lnTo>
                  <a:pt x="0" y="220864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41812" y="9524955"/>
            <a:ext cx="2141024" cy="533310"/>
          </a:xfrm>
          <a:custGeom>
            <a:avLst/>
            <a:gdLst/>
            <a:ahLst/>
            <a:cxnLst/>
            <a:rect l="l" t="t" r="r" b="b"/>
            <a:pathLst>
              <a:path w="2141024" h="533310">
                <a:moveTo>
                  <a:pt x="0" y="0"/>
                </a:moveTo>
                <a:lnTo>
                  <a:pt x="2141024" y="0"/>
                </a:lnTo>
                <a:lnTo>
                  <a:pt x="2141024" y="533309"/>
                </a:lnTo>
                <a:lnTo>
                  <a:pt x="0" y="53330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2099212" y="9524955"/>
            <a:ext cx="2141024" cy="533310"/>
          </a:xfrm>
          <a:custGeom>
            <a:avLst/>
            <a:gdLst/>
            <a:ahLst/>
            <a:cxnLst/>
            <a:rect l="l" t="t" r="r" b="b"/>
            <a:pathLst>
              <a:path w="2141024" h="533310">
                <a:moveTo>
                  <a:pt x="0" y="0"/>
                </a:moveTo>
                <a:lnTo>
                  <a:pt x="2141024" y="0"/>
                </a:lnTo>
                <a:lnTo>
                  <a:pt x="2141024" y="533309"/>
                </a:lnTo>
                <a:lnTo>
                  <a:pt x="0" y="53330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14745069" y="8969026"/>
            <a:ext cx="4653236" cy="2622733"/>
          </a:xfrm>
          <a:custGeom>
            <a:avLst/>
            <a:gdLst/>
            <a:ahLst/>
            <a:cxnLst/>
            <a:rect l="l" t="t" r="r" b="b"/>
            <a:pathLst>
              <a:path w="4653236" h="2622733">
                <a:moveTo>
                  <a:pt x="0" y="0"/>
                </a:moveTo>
                <a:lnTo>
                  <a:pt x="4653236" y="0"/>
                </a:lnTo>
                <a:lnTo>
                  <a:pt x="4653236" y="2622734"/>
                </a:lnTo>
                <a:lnTo>
                  <a:pt x="0" y="262273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0" name="Freeform 6"/>
          <p:cNvSpPr/>
          <p:nvPr/>
        </p:nvSpPr>
        <p:spPr>
          <a:xfrm>
            <a:off x="457200" y="4991100"/>
            <a:ext cx="6934200" cy="4953000"/>
          </a:xfrm>
          <a:custGeom>
            <a:avLst/>
            <a:gdLst/>
            <a:ahLst/>
            <a:cxnLst/>
            <a:rect l="l" t="t" r="r" b="b"/>
            <a:pathLst>
              <a:path w="6073506" h="4114800">
                <a:moveTo>
                  <a:pt x="0" y="0"/>
                </a:moveTo>
                <a:lnTo>
                  <a:pt x="6073505" y="0"/>
                </a:lnTo>
                <a:lnTo>
                  <a:pt x="6073505" y="4114800"/>
                </a:lnTo>
                <a:lnTo>
                  <a:pt x="0" y="4114800"/>
                </a:lnTo>
                <a:lnTo>
                  <a:pt x="0" y="0"/>
                </a:lnTo>
                <a:close/>
              </a:path>
            </a:pathLst>
          </a:custGeom>
          <a:blipFill>
            <a:blip r:embed="rId12">
              <a:extLst>
                <a:ext uri="{96DAC541-7B7A-43D3-8B79-37D633B846F1}">
                  <asvg:svgBlip xmlns="" xmlns:asvg="http://schemas.microsoft.com/office/drawing/2016/SVG/main" r:embed="rId33"/>
                </a:ext>
              </a:extLst>
            </a:blip>
            <a:stretch>
              <a:fillRect/>
            </a:stretch>
          </a:blipFill>
        </p:spPr>
      </p:sp>
      <p:sp>
        <p:nvSpPr>
          <p:cNvPr id="13" name="Rectangle 12"/>
          <p:cNvSpPr/>
          <p:nvPr/>
        </p:nvSpPr>
        <p:spPr>
          <a:xfrm>
            <a:off x="2514600" y="769097"/>
            <a:ext cx="13258800" cy="1754326"/>
          </a:xfrm>
          <a:prstGeom prst="rect">
            <a:avLst/>
          </a:prstGeom>
        </p:spPr>
        <p:txBody>
          <a:bodyPr wrap="square">
            <a:spAutoFit/>
          </a:bodyPr>
          <a:lstStyle/>
          <a:p>
            <a:pPr algn="ctr">
              <a:lnSpc>
                <a:spcPct val="150000"/>
              </a:lnSpc>
            </a:pPr>
            <a:r>
              <a:rPr lang="en-US" sz="3600" b="1">
                <a:latin typeface="Arial" panose="020B0604020202020204" pitchFamily="34" charset="0"/>
                <a:cs typeface="Arial" panose="020B0604020202020204" pitchFamily="34" charset="0"/>
              </a:rPr>
              <a:t>Theo em, vì sao người lao động và người sử dụng lao động phải giao kết hợp đồng lao động?</a:t>
            </a:r>
          </a:p>
        </p:txBody>
      </p:sp>
      <p:sp>
        <p:nvSpPr>
          <p:cNvPr id="15" name="Google Shape;48;p2">
            <a:extLst>
              <a:ext uri="{FF2B5EF4-FFF2-40B4-BE49-F238E27FC236}">
                <a16:creationId xmlns:a16="http://schemas.microsoft.com/office/drawing/2014/main" id="{5F46D10E-1F2F-3E75-0007-A6DA6E7A6318}"/>
              </a:ext>
            </a:extLst>
          </p:cNvPr>
          <p:cNvSpPr/>
          <p:nvPr/>
        </p:nvSpPr>
        <p:spPr>
          <a:xfrm>
            <a:off x="8020235" y="3030219"/>
            <a:ext cx="9296400" cy="2974942"/>
          </a:xfrm>
          <a:prstGeom prst="roundRect">
            <a:avLst/>
          </a:prstGeom>
          <a:solidFill>
            <a:schemeClr val="accent6">
              <a:lumMod val="40000"/>
              <a:lumOff val="60000"/>
            </a:schemeClr>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Người lao động và người sử dụng lao động phải giao kết hợp đồng lao động để có cơ sở pháp lí thống nhất về công việc</a:t>
            </a:r>
            <a:endParaRPr lang="en-US" sz="3400">
              <a:latin typeface="Arial" panose="020B0604020202020204" pitchFamily="34" charset="0"/>
              <a:cs typeface="Arial" panose="020B0604020202020204" pitchFamily="34" charset="0"/>
            </a:endParaRPr>
          </a:p>
        </p:txBody>
      </p:sp>
      <p:sp>
        <p:nvSpPr>
          <p:cNvPr id="16" name="Google Shape;48;p2">
            <a:extLst>
              <a:ext uri="{FF2B5EF4-FFF2-40B4-BE49-F238E27FC236}">
                <a16:creationId xmlns:a16="http://schemas.microsoft.com/office/drawing/2014/main" id="{5F46D10E-1F2F-3E75-0007-A6DA6E7A6318}"/>
              </a:ext>
            </a:extLst>
          </p:cNvPr>
          <p:cNvSpPr/>
          <p:nvPr/>
        </p:nvSpPr>
        <p:spPr>
          <a:xfrm>
            <a:off x="8020235" y="6511958"/>
            <a:ext cx="9296400" cy="2974942"/>
          </a:xfrm>
          <a:prstGeom prst="roundRect">
            <a:avLst/>
          </a:prstGeom>
          <a:solidFill>
            <a:schemeClr val="accent6">
              <a:lumMod val="40000"/>
              <a:lumOff val="60000"/>
            </a:schemeClr>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spcBef>
                <a:spcPts val="100"/>
              </a:spcBef>
              <a:spcAft>
                <a:spcPts val="100"/>
              </a:spcAft>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ảm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bảo về quyền lợi, trách nhiệm, nghĩa vụ giữa các bên, tránh những tranh chấp không mong muốn.</a:t>
            </a:r>
            <a:endParaRPr lang="en-US" sz="340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26272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8" name="Freeform 12"/>
          <p:cNvSpPr/>
          <p:nvPr/>
        </p:nvSpPr>
        <p:spPr>
          <a:xfrm>
            <a:off x="15990387" y="9025632"/>
            <a:ext cx="2536369" cy="770134"/>
          </a:xfrm>
          <a:custGeom>
            <a:avLst/>
            <a:gdLst/>
            <a:ahLst/>
            <a:cxnLst/>
            <a:rect l="l" t="t" r="r" b="b"/>
            <a:pathLst>
              <a:path w="2536369" h="770134">
                <a:moveTo>
                  <a:pt x="0" y="0"/>
                </a:moveTo>
                <a:lnTo>
                  <a:pt x="2536369" y="0"/>
                </a:lnTo>
                <a:lnTo>
                  <a:pt x="2536369" y="770134"/>
                </a:lnTo>
                <a:lnTo>
                  <a:pt x="0" y="770134"/>
                </a:lnTo>
                <a:lnTo>
                  <a:pt x="0" y="0"/>
                </a:lnTo>
                <a:close/>
              </a:path>
            </a:pathLst>
          </a:custGeom>
          <a:blipFill>
            <a:blip r:embed="rId4">
              <a:extLst>
                <a:ext uri="{96DAC541-7B7A-43D3-8B79-37D633B846F1}">
                  <asvg:svgBlip xmlns="" xmlns:asvg="http://schemas.microsoft.com/office/drawing/2016/SVG/main" r:embed="rId15"/>
                </a:ext>
              </a:extLst>
            </a:blip>
            <a:stretch>
              <a:fillRect/>
            </a:stretch>
          </a:blipFill>
        </p:spPr>
      </p:sp>
      <p:sp>
        <p:nvSpPr>
          <p:cNvPr id="15" name="Freeform 15"/>
          <p:cNvSpPr/>
          <p:nvPr/>
        </p:nvSpPr>
        <p:spPr>
          <a:xfrm>
            <a:off x="16078200" y="385607"/>
            <a:ext cx="1809655" cy="1212306"/>
          </a:xfrm>
          <a:custGeom>
            <a:avLst/>
            <a:gdLst/>
            <a:ahLst/>
            <a:cxnLst/>
            <a:rect l="l" t="t" r="r" b="b"/>
            <a:pathLst>
              <a:path w="1534931" h="1001891">
                <a:moveTo>
                  <a:pt x="0" y="0"/>
                </a:moveTo>
                <a:lnTo>
                  <a:pt x="1534931" y="0"/>
                </a:lnTo>
                <a:lnTo>
                  <a:pt x="1534931" y="1001891"/>
                </a:lnTo>
                <a:lnTo>
                  <a:pt x="0" y="1001891"/>
                </a:lnTo>
                <a:lnTo>
                  <a:pt x="0" y="0"/>
                </a:lnTo>
                <a:close/>
              </a:path>
            </a:pathLst>
          </a:custGeom>
          <a:blipFill>
            <a:blip r:embed="rId16">
              <a:extLst>
                <a:ext uri="{96DAC541-7B7A-43D3-8B79-37D633B846F1}">
                  <asvg:svgBlip xmlns="" xmlns:asvg="http://schemas.microsoft.com/office/drawing/2016/SVG/main" r:embed="rId18"/>
                </a:ext>
              </a:extLst>
            </a:blip>
            <a:stretch>
              <a:fillRect/>
            </a:stretch>
          </a:blipFill>
        </p:spPr>
      </p:sp>
      <p:sp>
        <p:nvSpPr>
          <p:cNvPr id="24" name="Freeform 24"/>
          <p:cNvSpPr/>
          <p:nvPr/>
        </p:nvSpPr>
        <p:spPr>
          <a:xfrm>
            <a:off x="294564" y="1165786"/>
            <a:ext cx="934872" cy="1676400"/>
          </a:xfrm>
          <a:custGeom>
            <a:avLst/>
            <a:gdLst/>
            <a:ahLst/>
            <a:cxnLst/>
            <a:rect l="l" t="t" r="r" b="b"/>
            <a:pathLst>
              <a:path w="512395" h="1438301">
                <a:moveTo>
                  <a:pt x="0" y="0"/>
                </a:moveTo>
                <a:lnTo>
                  <a:pt x="512395" y="0"/>
                </a:lnTo>
                <a:lnTo>
                  <a:pt x="512395" y="1438301"/>
                </a:lnTo>
                <a:lnTo>
                  <a:pt x="0" y="1438301"/>
                </a:lnTo>
                <a:lnTo>
                  <a:pt x="0" y="0"/>
                </a:lnTo>
                <a:close/>
              </a:path>
            </a:pathLst>
          </a:custGeom>
          <a:blipFill>
            <a:blip r:embed="rId19">
              <a:extLst>
                <a:ext uri="{96DAC541-7B7A-43D3-8B79-37D633B846F1}">
                  <asvg:svgBlip xmlns="" xmlns:asvg="http://schemas.microsoft.com/office/drawing/2016/SVG/main" r:embed="rId24"/>
                </a:ext>
              </a:extLst>
            </a:blip>
            <a:stretch>
              <a:fillRect/>
            </a:stretch>
          </a:blipFill>
        </p:spPr>
      </p:sp>
      <p:sp>
        <p:nvSpPr>
          <p:cNvPr id="5" name="Rectangle 4"/>
          <p:cNvSpPr/>
          <p:nvPr/>
        </p:nvSpPr>
        <p:spPr>
          <a:xfrm>
            <a:off x="3048000" y="373479"/>
            <a:ext cx="12192000" cy="1569660"/>
          </a:xfrm>
          <a:prstGeom prst="rect">
            <a:avLst/>
          </a:prstGeom>
        </p:spPr>
        <p:txBody>
          <a:bodyPr wrap="square" anchor="ctr">
            <a:spAutoFit/>
          </a:bodyPr>
          <a:lstStyle/>
          <a:p>
            <a:pPr algn="ctr">
              <a:lnSpc>
                <a:spcPct val="150000"/>
              </a:lnSpc>
              <a:spcBef>
                <a:spcPts val="300"/>
              </a:spcBef>
              <a:spcAft>
                <a:spcPts val="300"/>
              </a:spcAft>
            </a:pPr>
            <a:r>
              <a:rPr lang="en-US" sz="3200" b="1">
                <a:latin typeface="Arial" panose="020B0604020202020204" pitchFamily="34" charset="0"/>
                <a:ea typeface="Times New Roman" panose="02020603050405020304" pitchFamily="18" charset="0"/>
                <a:cs typeface="Arial" panose="020B0604020202020204" pitchFamily="34" charset="0"/>
              </a:rPr>
              <a:t>MẪU HỢP ĐỒNG LAO ĐỘNG ĐƠN GIẢN GIỮA NGƯỜI SỬ DỤNG LAO ĐỘNG VÀ NGƯỜI </a:t>
            </a:r>
            <a:r>
              <a:rPr lang="en-US" sz="3200" b="1">
                <a:latin typeface="Arial" panose="020B0604020202020204" pitchFamily="34" charset="0"/>
                <a:ea typeface="Times New Roman" panose="02020603050405020304" pitchFamily="18" charset="0"/>
                <a:cs typeface="Arial" panose="020B0604020202020204" pitchFamily="34" charset="0"/>
              </a:rPr>
              <a:t>LAO </a:t>
            </a:r>
            <a:r>
              <a:rPr lang="en-US" sz="3200" b="1" smtClean="0">
                <a:latin typeface="Arial" panose="020B0604020202020204" pitchFamily="34" charset="0"/>
                <a:ea typeface="Times New Roman" panose="02020603050405020304" pitchFamily="18" charset="0"/>
                <a:cs typeface="Arial" panose="020B0604020202020204" pitchFamily="34" charset="0"/>
              </a:rPr>
              <a:t>ĐỘNG</a:t>
            </a:r>
          </a:p>
        </p:txBody>
      </p:sp>
      <p:pic>
        <p:nvPicPr>
          <p:cNvPr id="11" name="image4.png"/>
          <p:cNvPicPr/>
          <p:nvPr/>
        </p:nvPicPr>
        <p:blipFill>
          <a:blip r:embed="rId25"/>
          <a:srcRect/>
          <a:stretch>
            <a:fillRect/>
          </a:stretch>
        </p:blipFill>
        <p:spPr>
          <a:xfrm>
            <a:off x="2819241" y="2178367"/>
            <a:ext cx="12649518" cy="7689533"/>
          </a:xfrm>
          <a:prstGeom prst="rect">
            <a:avLst/>
          </a:prstGeom>
          <a:ln w="88900">
            <a:solidFill>
              <a:srgbClr val="FFFFFF"/>
            </a:solidFill>
            <a:prstDash val="solid"/>
          </a:ln>
        </p:spPr>
      </p:pic>
      <p:sp>
        <p:nvSpPr>
          <p:cNvPr id="12" name="Freeform 6"/>
          <p:cNvSpPr/>
          <p:nvPr/>
        </p:nvSpPr>
        <p:spPr>
          <a:xfrm rot="20029789">
            <a:off x="91677" y="8098529"/>
            <a:ext cx="1530641" cy="1854206"/>
          </a:xfrm>
          <a:custGeom>
            <a:avLst/>
            <a:gdLst/>
            <a:ahLst/>
            <a:cxnLst/>
            <a:rect l="l" t="t" r="r" b="b"/>
            <a:pathLst>
              <a:path w="2668908" h="2919884">
                <a:moveTo>
                  <a:pt x="0" y="0"/>
                </a:moveTo>
                <a:lnTo>
                  <a:pt x="2668908" y="0"/>
                </a:lnTo>
                <a:lnTo>
                  <a:pt x="2668908" y="2919883"/>
                </a:lnTo>
                <a:lnTo>
                  <a:pt x="0" y="2919883"/>
                </a:lnTo>
                <a:lnTo>
                  <a:pt x="0" y="0"/>
                </a:lnTo>
                <a:close/>
              </a:path>
            </a:pathLst>
          </a:custGeom>
          <a:blipFill>
            <a:blip r:embed="rId26">
              <a:extLst>
                <a:ext uri="{96DAC541-7B7A-43D3-8B79-37D633B846F1}">
                  <asvg:svgBlip xmlns="" xmlns:asvg="http://schemas.microsoft.com/office/drawing/2016/SVG/main" r:embed="rId11"/>
                </a:ext>
              </a:extLst>
            </a:blip>
            <a:stretch>
              <a:fillRect/>
            </a:stretch>
          </a:blipFill>
        </p:spPr>
      </p:sp>
    </p:spTree>
    <p:extLst>
      <p:ext uri="{BB962C8B-B14F-4D97-AF65-F5344CB8AC3E}">
        <p14:creationId xmlns:p14="http://schemas.microsoft.com/office/powerpoint/2010/main" val="1945179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90"/>
                                          </p:val>
                                        </p:tav>
                                        <p:tav tm="100000">
                                          <p:val>
                                            <p:fltVal val="0"/>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 name="Freeform 3"/>
          <p:cNvSpPr/>
          <p:nvPr/>
        </p:nvSpPr>
        <p:spPr>
          <a:xfrm rot="4139340">
            <a:off x="16312951" y="7351929"/>
            <a:ext cx="1892699" cy="2433045"/>
          </a:xfrm>
          <a:custGeom>
            <a:avLst/>
            <a:gdLst/>
            <a:ahLst/>
            <a:cxnLst/>
            <a:rect l="l" t="t" r="r" b="b"/>
            <a:pathLst>
              <a:path w="1892699" h="2433045">
                <a:moveTo>
                  <a:pt x="0" y="0"/>
                </a:moveTo>
                <a:lnTo>
                  <a:pt x="1892698" y="0"/>
                </a:lnTo>
                <a:lnTo>
                  <a:pt x="1892698" y="2433045"/>
                </a:lnTo>
                <a:lnTo>
                  <a:pt x="0" y="243304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065294">
            <a:off x="-341688" y="341876"/>
            <a:ext cx="1812113" cy="1945147"/>
          </a:xfrm>
          <a:custGeom>
            <a:avLst/>
            <a:gdLst/>
            <a:ahLst/>
            <a:cxnLst/>
            <a:rect l="l" t="t" r="r" b="b"/>
            <a:pathLst>
              <a:path w="2633015" h="2734542">
                <a:moveTo>
                  <a:pt x="0" y="0"/>
                </a:moveTo>
                <a:lnTo>
                  <a:pt x="2633014" y="0"/>
                </a:lnTo>
                <a:lnTo>
                  <a:pt x="2633014" y="2734542"/>
                </a:lnTo>
                <a:lnTo>
                  <a:pt x="0" y="273454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875902" y="8148768"/>
            <a:ext cx="3111473" cy="2675867"/>
          </a:xfrm>
          <a:custGeom>
            <a:avLst/>
            <a:gdLst/>
            <a:ahLst/>
            <a:cxnLst/>
            <a:rect l="l" t="t" r="r" b="b"/>
            <a:pathLst>
              <a:path w="3111473" h="2675867">
                <a:moveTo>
                  <a:pt x="0" y="0"/>
                </a:moveTo>
                <a:lnTo>
                  <a:pt x="3111474" y="0"/>
                </a:lnTo>
                <a:lnTo>
                  <a:pt x="3111474" y="2675867"/>
                </a:lnTo>
                <a:lnTo>
                  <a:pt x="0" y="267586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2700000">
            <a:off x="16530570" y="378119"/>
            <a:ext cx="1908287" cy="2025064"/>
          </a:xfrm>
          <a:custGeom>
            <a:avLst/>
            <a:gdLst/>
            <a:ahLst/>
            <a:cxnLst/>
            <a:rect l="l" t="t" r="r" b="b"/>
            <a:pathLst>
              <a:path w="2668908" h="2919884">
                <a:moveTo>
                  <a:pt x="0" y="0"/>
                </a:moveTo>
                <a:lnTo>
                  <a:pt x="2668908" y="0"/>
                </a:lnTo>
                <a:lnTo>
                  <a:pt x="2668908" y="2919883"/>
                </a:lnTo>
                <a:lnTo>
                  <a:pt x="0" y="291988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4"/>
          <p:cNvSpPr/>
          <p:nvPr/>
        </p:nvSpPr>
        <p:spPr>
          <a:xfrm>
            <a:off x="3031406" y="-1"/>
            <a:ext cx="12225187" cy="7886701"/>
          </a:xfrm>
          <a:custGeom>
            <a:avLst/>
            <a:gdLst/>
            <a:ahLst/>
            <a:cxnLst/>
            <a:rect l="l" t="t" r="r" b="b"/>
            <a:pathLst>
              <a:path w="5801350" h="3401042">
                <a:moveTo>
                  <a:pt x="0" y="0"/>
                </a:moveTo>
                <a:lnTo>
                  <a:pt x="5801351" y="0"/>
                </a:lnTo>
                <a:lnTo>
                  <a:pt x="5801351" y="3401042"/>
                </a:lnTo>
                <a:lnTo>
                  <a:pt x="0" y="3401042"/>
                </a:lnTo>
                <a:lnTo>
                  <a:pt x="0" y="0"/>
                </a:lnTo>
                <a:close/>
              </a:path>
            </a:pathLst>
          </a:custGeom>
          <a:blipFill>
            <a:blip r:embed="rId12">
              <a:extLst>
                <a:ext uri="{BEBA8EAE-BF5A-486C-A8C5-ECC9F3942E4B}">
                  <a14:imgProps xmlns:a14="http://schemas.microsoft.com/office/drawing/2010/main">
                    <a14:imgLayer r:embed="rId13">
                      <a14:imgEffect>
                        <a14:colorTemperature colorTemp="11200"/>
                      </a14:imgEffect>
                    </a14:imgLayer>
                  </a14:imgProps>
                </a:ext>
                <a:ext uri="{96DAC541-7B7A-43D3-8B79-37D633B846F1}">
                  <asvg:svgBlip xmlns:asvg="http://schemas.microsoft.com/office/drawing/2016/SVG/main" xmlns="" r:embed="rId14"/>
                </a:ext>
              </a:extLst>
            </a:blip>
            <a:stretch>
              <a:fillRect/>
            </a:stretch>
          </a:blipFill>
        </p:spPr>
      </p:sp>
      <p:sp>
        <p:nvSpPr>
          <p:cNvPr id="14" name="TextBox 13">
            <a:extLst>
              <a:ext uri="{FF2B5EF4-FFF2-40B4-BE49-F238E27FC236}">
                <a16:creationId xmlns:a16="http://schemas.microsoft.com/office/drawing/2014/main" id="{E19B1F1F-6136-4AD1-8FAA-8BF99A8856B5}"/>
              </a:ext>
            </a:extLst>
          </p:cNvPr>
          <p:cNvSpPr txBox="1"/>
          <p:nvPr/>
        </p:nvSpPr>
        <p:spPr>
          <a:xfrm>
            <a:off x="5680268" y="3397045"/>
            <a:ext cx="6927461" cy="1092607"/>
          </a:xfrm>
          <a:prstGeom prst="rect">
            <a:avLst/>
          </a:prstGeom>
          <a:noFill/>
        </p:spPr>
        <p:txBody>
          <a:bodyPr wrap="square" rtlCol="0">
            <a:spAutoFit/>
          </a:bodyPr>
          <a:lstStyle/>
          <a:p>
            <a:pPr algn="ctr"/>
            <a:r>
              <a:rPr lang="en-US" sz="6500" b="1" dirty="0">
                <a:solidFill>
                  <a:srgbClr val="AF5632"/>
                </a:solidFill>
                <a:latin typeface="Arial" panose="020B0604020202020204" pitchFamily="34" charset="0"/>
                <a:cs typeface="Arial" panose="020B0604020202020204" pitchFamily="34" charset="0"/>
              </a:rPr>
              <a:t>LUYỆN TẬP</a:t>
            </a:r>
            <a:endParaRPr lang="en-US" sz="6500" dirty="0">
              <a:solidFill>
                <a:srgbClr val="AF5632"/>
              </a:solidFill>
              <a:latin typeface="Arial" panose="020B0604020202020204" pitchFamily="34" charset="0"/>
              <a:cs typeface="Arial" panose="020B0604020202020204" pitchFamily="34" charset="0"/>
            </a:endParaRPr>
          </a:p>
        </p:txBody>
      </p:sp>
      <p:sp>
        <p:nvSpPr>
          <p:cNvPr id="15" name="Rectangle 14"/>
          <p:cNvSpPr/>
          <p:nvPr/>
        </p:nvSpPr>
        <p:spPr>
          <a:xfrm>
            <a:off x="4219455" y="4762500"/>
            <a:ext cx="9849086" cy="2585323"/>
          </a:xfrm>
          <a:prstGeom prst="rect">
            <a:avLst/>
          </a:prstGeom>
        </p:spPr>
        <p:txBody>
          <a:bodyPr wrap="square">
            <a:spAutoFit/>
          </a:bodyPr>
          <a:lstStyle/>
          <a:p>
            <a:pPr algn="ctr">
              <a:lnSpc>
                <a:spcPct val="150000"/>
              </a:lnSpc>
              <a:spcBef>
                <a:spcPts val="100"/>
              </a:spcBef>
              <a:spcAft>
                <a:spcPts val="100"/>
              </a:spcAft>
            </a:pPr>
            <a:r>
              <a:rPr lang="en-US" sz="5400" b="1">
                <a:latin typeface="Arial" panose="020B0604020202020204" pitchFamily="34" charset="0"/>
                <a:ea typeface="Times New Roman" panose="02020603050405020304" pitchFamily="18" charset="0"/>
                <a:cs typeface="Arial" panose="020B0604020202020204" pitchFamily="34" charset="0"/>
              </a:rPr>
              <a:t>Hoạt động 1: Trả lời câu hỏi trắc nghiệm</a:t>
            </a:r>
            <a:endParaRPr lang="en-US" sz="54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02665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7" name="Freeform 7"/>
          <p:cNvSpPr/>
          <p:nvPr/>
        </p:nvSpPr>
        <p:spPr>
          <a:xfrm>
            <a:off x="14745069" y="8969026"/>
            <a:ext cx="4653236" cy="2622733"/>
          </a:xfrm>
          <a:custGeom>
            <a:avLst/>
            <a:gdLst/>
            <a:ahLst/>
            <a:cxnLst/>
            <a:rect l="l" t="t" r="r" b="b"/>
            <a:pathLst>
              <a:path w="4653236" h="2622733">
                <a:moveTo>
                  <a:pt x="0" y="0"/>
                </a:moveTo>
                <a:lnTo>
                  <a:pt x="4653236" y="0"/>
                </a:lnTo>
                <a:lnTo>
                  <a:pt x="4653236" y="2622734"/>
                </a:lnTo>
                <a:lnTo>
                  <a:pt x="0" y="2622734"/>
                </a:lnTo>
                <a:lnTo>
                  <a:pt x="0" y="0"/>
                </a:lnTo>
                <a:close/>
              </a:path>
            </a:pathLst>
          </a:custGeom>
          <a:blipFill>
            <a:blip r:embed="rId4">
              <a:extLst>
                <a:ext uri="{96DAC541-7B7A-43D3-8B79-37D633B846F1}">
                  <asvg:svgBlip xmlns="" xmlns:asvg="http://schemas.microsoft.com/office/drawing/2016/SVG/main" r:embed="rId11"/>
                </a:ext>
              </a:extLst>
            </a:blip>
            <a:stretch>
              <a:fillRect/>
            </a:stretch>
          </a:blipFill>
        </p:spPr>
      </p:sp>
      <p:sp>
        <p:nvSpPr>
          <p:cNvPr id="4" name="AutoShape 8" descr="https://o.remove.bg/downloads/256f5dbb-f205-41ff-8478-9ba70d99fcce/image-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TextBox 30">
            <a:extLst>
              <a:ext uri="{FF2B5EF4-FFF2-40B4-BE49-F238E27FC236}">
                <a16:creationId xmlns:a16="http://schemas.microsoft.com/office/drawing/2014/main" id="{573C2BCE-03D7-5A63-B7C8-0ACC3E564B05}"/>
              </a:ext>
            </a:extLst>
          </p:cNvPr>
          <p:cNvSpPr txBox="1"/>
          <p:nvPr/>
        </p:nvSpPr>
        <p:spPr>
          <a:xfrm>
            <a:off x="1629909" y="876300"/>
            <a:ext cx="15028178" cy="728341"/>
          </a:xfrm>
          <a:prstGeom prst="rect">
            <a:avLst/>
          </a:prstGeom>
        </p:spPr>
        <p:txBody>
          <a:bodyPr wrap="square" lIns="0" tIns="0" rIns="0" bIns="0" rtlCol="0" anchor="t">
            <a:spAutoFit/>
          </a:bodyPr>
          <a:lstStyle/>
          <a:p>
            <a:pPr lvl="0" algn="ctr">
              <a:lnSpc>
                <a:spcPct val="150000"/>
              </a:lnSpc>
            </a:pPr>
            <a:r>
              <a:rPr lang="en-US" sz="3600" b="1" smtClean="0">
                <a:latin typeface="Arial" panose="020B0604020202020204" pitchFamily="34" charset="0"/>
                <a:cs typeface="Arial" panose="020B0604020202020204" pitchFamily="34" charset="0"/>
              </a:rPr>
              <a:t>Câu 1. </a:t>
            </a:r>
            <a:r>
              <a:rPr lang="en-US" sz="3600">
                <a:latin typeface="Arial" panose="020B0604020202020204" pitchFamily="34" charset="0"/>
                <a:cs typeface="Arial" panose="020B0604020202020204" pitchFamily="34" charset="0"/>
              </a:rPr>
              <a:t>Quyền lao động của công dân được định nghĩa như thế nào? </a:t>
            </a:r>
            <a:endParaRPr lang="en-US" sz="3600" b="1" dirty="0">
              <a:latin typeface="Arial" panose="020B0604020202020204" pitchFamily="34" charset="0"/>
              <a:cs typeface="Arial" panose="020B0604020202020204" pitchFamily="34" charset="0"/>
            </a:endParaRPr>
          </a:p>
        </p:txBody>
      </p:sp>
      <p:sp>
        <p:nvSpPr>
          <p:cNvPr id="32" name="Plaque 31">
            <a:extLst>
              <a:ext uri="{FF2B5EF4-FFF2-40B4-BE49-F238E27FC236}">
                <a16:creationId xmlns:a16="http://schemas.microsoft.com/office/drawing/2014/main" id="{EA5EDB69-5FC1-0227-D579-0B68147B0112}"/>
              </a:ext>
            </a:extLst>
          </p:cNvPr>
          <p:cNvSpPr/>
          <p:nvPr/>
        </p:nvSpPr>
        <p:spPr>
          <a:xfrm>
            <a:off x="685800" y="2214241"/>
            <a:ext cx="8229600" cy="3505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200" smtClean="0">
                <a:solidFill>
                  <a:schemeClr val="tx1"/>
                </a:solidFill>
                <a:latin typeface="Arial" panose="020B0604020202020204" pitchFamily="34" charset="0"/>
                <a:cs typeface="Arial" panose="020B0604020202020204" pitchFamily="34" charset="0"/>
              </a:rPr>
              <a:t>A. </a:t>
            </a:r>
            <a:r>
              <a:rPr lang="en-US" sz="3200">
                <a:solidFill>
                  <a:schemeClr val="tx1"/>
                </a:solidFill>
                <a:latin typeface="Arial" panose="020B0604020202020204" pitchFamily="34" charset="0"/>
                <a:cs typeface="Arial" panose="020B0604020202020204" pitchFamily="34" charset="0"/>
              </a:rPr>
              <a:t>Chỉ những người có tay nghề giỏi mới có quyền học nghề và tìm kiếm việc làm phục vụ cho nhu cầu cầu của cuộc sống</a:t>
            </a:r>
            <a:endParaRPr lang="en-US" sz="3200">
              <a:solidFill>
                <a:schemeClr val="tx1"/>
              </a:solidFill>
              <a:latin typeface="Arial" panose="020B0604020202020204" pitchFamily="34" charset="0"/>
              <a:cs typeface="Arial" panose="020B0604020202020204" pitchFamily="34" charset="0"/>
            </a:endParaRPr>
          </a:p>
        </p:txBody>
      </p:sp>
      <p:sp>
        <p:nvSpPr>
          <p:cNvPr id="33" name="Plaque 32">
            <a:extLst>
              <a:ext uri="{FF2B5EF4-FFF2-40B4-BE49-F238E27FC236}">
                <a16:creationId xmlns:a16="http://schemas.microsoft.com/office/drawing/2014/main" id="{002BAA3F-E185-54EC-5029-D760862380AE}"/>
              </a:ext>
            </a:extLst>
          </p:cNvPr>
          <p:cNvSpPr/>
          <p:nvPr/>
        </p:nvSpPr>
        <p:spPr>
          <a:xfrm>
            <a:off x="685800" y="6210300"/>
            <a:ext cx="8229600" cy="3505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200">
                <a:solidFill>
                  <a:schemeClr val="tx1"/>
                </a:solidFill>
                <a:latin typeface="Arial" panose="020B0604020202020204" pitchFamily="34" charset="0"/>
                <a:cs typeface="Arial" panose="020B0604020202020204" pitchFamily="34" charset="0"/>
              </a:rPr>
              <a:t>C. </a:t>
            </a:r>
            <a:r>
              <a:rPr lang="en-US" sz="3200">
                <a:solidFill>
                  <a:schemeClr val="tx1"/>
                </a:solidFill>
                <a:latin typeface="Arial" panose="020B0604020202020204" pitchFamily="34" charset="0"/>
                <a:cs typeface="Arial" panose="020B0604020202020204" pitchFamily="34" charset="0"/>
              </a:rPr>
              <a:t>Mỗi công dân đều đem sức lao động của mình để học việc, lựa chọn nghề nghiệp phù hợp với bản thân để đem lại thu nhập cho mình, gia đình và xã hội</a:t>
            </a:r>
            <a:endParaRPr lang="en-US" sz="3200">
              <a:solidFill>
                <a:schemeClr val="tx1"/>
              </a:solidFill>
              <a:latin typeface="Arial" panose="020B0604020202020204" pitchFamily="34" charset="0"/>
              <a:cs typeface="Arial" panose="020B0604020202020204" pitchFamily="34" charset="0"/>
            </a:endParaRPr>
          </a:p>
        </p:txBody>
      </p:sp>
      <p:sp>
        <p:nvSpPr>
          <p:cNvPr id="34" name="Plaque 33">
            <a:extLst>
              <a:ext uri="{FF2B5EF4-FFF2-40B4-BE49-F238E27FC236}">
                <a16:creationId xmlns:a16="http://schemas.microsoft.com/office/drawing/2014/main" id="{D616D4CC-126B-936C-3FBF-08CF8CA2AABB}"/>
              </a:ext>
            </a:extLst>
          </p:cNvPr>
          <p:cNvSpPr/>
          <p:nvPr/>
        </p:nvSpPr>
        <p:spPr>
          <a:xfrm>
            <a:off x="9296400" y="2214241"/>
            <a:ext cx="8229600" cy="3505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200">
                <a:solidFill>
                  <a:schemeClr val="tx1"/>
                </a:solidFill>
                <a:latin typeface="Arial" panose="020B0604020202020204" pitchFamily="34" charset="0"/>
                <a:cs typeface="Arial" panose="020B0604020202020204" pitchFamily="34" charset="0"/>
              </a:rPr>
              <a:t>B. </a:t>
            </a:r>
            <a:r>
              <a:rPr lang="en-US" sz="3200">
                <a:solidFill>
                  <a:schemeClr val="tx1"/>
                </a:solidFill>
                <a:latin typeface="Arial" panose="020B0604020202020204" pitchFamily="34" charset="0"/>
                <a:cs typeface="Arial" panose="020B0604020202020204" pitchFamily="34" charset="0"/>
              </a:rPr>
              <a:t>Lựa chọn nghề nghiệp thật tốt là một trong những quyền lao động của công dân</a:t>
            </a:r>
            <a:endParaRPr lang="en-US" sz="3200">
              <a:solidFill>
                <a:schemeClr val="tx1"/>
              </a:solidFill>
              <a:latin typeface="Arial" panose="020B0604020202020204" pitchFamily="34" charset="0"/>
              <a:cs typeface="Arial" panose="020B0604020202020204" pitchFamily="34" charset="0"/>
            </a:endParaRPr>
          </a:p>
        </p:txBody>
      </p:sp>
      <p:sp>
        <p:nvSpPr>
          <p:cNvPr id="35" name="Plaque 34">
            <a:extLst>
              <a:ext uri="{FF2B5EF4-FFF2-40B4-BE49-F238E27FC236}">
                <a16:creationId xmlns:a16="http://schemas.microsoft.com/office/drawing/2014/main" id="{A1D6137F-74BA-A20E-0662-FB78F22223FE}"/>
              </a:ext>
            </a:extLst>
          </p:cNvPr>
          <p:cNvSpPr/>
          <p:nvPr/>
        </p:nvSpPr>
        <p:spPr>
          <a:xfrm>
            <a:off x="9296400" y="6145167"/>
            <a:ext cx="8229600" cy="3505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200">
                <a:solidFill>
                  <a:schemeClr val="tx1"/>
                </a:solidFill>
                <a:latin typeface="Arial" panose="020B0604020202020204" pitchFamily="34" charset="0"/>
                <a:cs typeface="Arial" panose="020B0604020202020204" pitchFamily="34" charset="0"/>
              </a:rPr>
              <a:t>D. </a:t>
            </a:r>
            <a:r>
              <a:rPr lang="en-US" sz="3200">
                <a:solidFill>
                  <a:schemeClr val="tx1"/>
                </a:solidFill>
                <a:latin typeface="Arial" panose="020B0604020202020204" pitchFamily="34" charset="0"/>
                <a:cs typeface="Arial" panose="020B0604020202020204" pitchFamily="34" charset="0"/>
              </a:rPr>
              <a:t>Nhà nước sẽ cung cấp việc làm cho mỗi công dân khi đến tuổi lao động</a:t>
            </a:r>
            <a:endParaRPr lang="en-US" sz="3200">
              <a:solidFill>
                <a:schemeClr val="tx1"/>
              </a:solidFill>
              <a:latin typeface="Arial" panose="020B0604020202020204" pitchFamily="34" charset="0"/>
              <a:cs typeface="Arial" panose="020B0604020202020204" pitchFamily="34" charset="0"/>
            </a:endParaRPr>
          </a:p>
        </p:txBody>
      </p:sp>
      <p:sp>
        <p:nvSpPr>
          <p:cNvPr id="36" name="Plaque 35">
            <a:extLst>
              <a:ext uri="{FF2B5EF4-FFF2-40B4-BE49-F238E27FC236}">
                <a16:creationId xmlns:a16="http://schemas.microsoft.com/office/drawing/2014/main" id="{4F3DA57B-A302-392E-7B36-AC7B6532BD2C}"/>
              </a:ext>
            </a:extLst>
          </p:cNvPr>
          <p:cNvSpPr/>
          <p:nvPr/>
        </p:nvSpPr>
        <p:spPr>
          <a:xfrm>
            <a:off x="685800" y="6210300"/>
            <a:ext cx="8229599" cy="3505200"/>
          </a:xfrm>
          <a:prstGeom prst="plaqu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200">
                <a:solidFill>
                  <a:schemeClr val="bg1"/>
                </a:solidFill>
                <a:latin typeface="Arial" panose="020B0604020202020204" pitchFamily="34" charset="0"/>
                <a:cs typeface="Arial" panose="020B0604020202020204" pitchFamily="34" charset="0"/>
              </a:rPr>
              <a:t>C. Mỗi công dân đều đem sức lao động của mình để học việc, lựa chọn nghề nghiệp phù hợp với bản thân để đem lại thu nhập cho mình, gia đình và xã hội</a:t>
            </a:r>
            <a:endParaRPr lang="en-US" sz="3200">
              <a:solidFill>
                <a:schemeClr val="bg1"/>
              </a:solidFill>
              <a:latin typeface="Arial" panose="020B0604020202020204" pitchFamily="34" charset="0"/>
              <a:cs typeface="Arial" panose="020B0604020202020204" pitchFamily="34" charset="0"/>
            </a:endParaRPr>
          </a:p>
        </p:txBody>
      </p:sp>
      <p:sp>
        <p:nvSpPr>
          <p:cNvPr id="37" name="Freeform 3"/>
          <p:cNvSpPr/>
          <p:nvPr/>
        </p:nvSpPr>
        <p:spPr>
          <a:xfrm>
            <a:off x="16642847" y="266700"/>
            <a:ext cx="1446693" cy="1763887"/>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12">
              <a:extLst>
                <a:ext uri="{96DAC541-7B7A-43D3-8B79-37D633B846F1}">
                  <asvg:svgBlip xmlns="" xmlns:asvg="http://schemas.microsoft.com/office/drawing/2016/SVG/main" r:embed="rId5"/>
                </a:ext>
              </a:extLst>
            </a:blip>
            <a:stretch>
              <a:fillRect/>
            </a:stretch>
          </a:blipFill>
        </p:spPr>
      </p:sp>
      <p:sp>
        <p:nvSpPr>
          <p:cNvPr id="38" name="Freeform 9"/>
          <p:cNvSpPr/>
          <p:nvPr/>
        </p:nvSpPr>
        <p:spPr>
          <a:xfrm>
            <a:off x="-1077970" y="588550"/>
            <a:ext cx="3076690" cy="949928"/>
          </a:xfrm>
          <a:custGeom>
            <a:avLst/>
            <a:gdLst/>
            <a:ahLst/>
            <a:cxnLst/>
            <a:rect l="l" t="t" r="r" b="b"/>
            <a:pathLst>
              <a:path w="3076690" h="949928">
                <a:moveTo>
                  <a:pt x="0" y="0"/>
                </a:moveTo>
                <a:lnTo>
                  <a:pt x="3076690" y="0"/>
                </a:lnTo>
                <a:lnTo>
                  <a:pt x="3076690" y="949928"/>
                </a:lnTo>
                <a:lnTo>
                  <a:pt x="0" y="949928"/>
                </a:lnTo>
                <a:lnTo>
                  <a:pt x="0" y="0"/>
                </a:lnTo>
                <a:close/>
              </a:path>
            </a:pathLst>
          </a:custGeom>
          <a:blipFill>
            <a:blip r:embed="rId13">
              <a:extLst>
                <a:ext uri="{96DAC541-7B7A-43D3-8B79-37D633B846F1}">
                  <asvg:svgBlip xmlns="" xmlns:asvg="http://schemas.microsoft.com/office/drawing/2016/SVG/main" r:embed="rId15"/>
                </a:ext>
              </a:extLst>
            </a:blip>
            <a:stretch>
              <a:fillRect/>
            </a:stretch>
          </a:blipFill>
        </p:spPr>
      </p:sp>
    </p:spTree>
    <p:extLst>
      <p:ext uri="{BB962C8B-B14F-4D97-AF65-F5344CB8AC3E}">
        <p14:creationId xmlns:p14="http://schemas.microsoft.com/office/powerpoint/2010/main" val="39419862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circle(in)">
                                      <p:cBhvr>
                                        <p:cTn id="12" dur="500"/>
                                        <p:tgtEl>
                                          <p:spTgt spid="3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circle(in)">
                                      <p:cBhvr>
                                        <p:cTn id="15" dur="500"/>
                                        <p:tgtEl>
                                          <p:spTgt spid="3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circle(in)">
                                      <p:cBhvr>
                                        <p:cTn id="18" dur="500"/>
                                        <p:tgtEl>
                                          <p:spTgt spid="3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circle(in)">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randombar(horizontal)">
                                      <p:cBhvr>
                                        <p:cTn id="2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animBg="1"/>
      <p:bldP spid="34" grpId="0" animBg="1"/>
      <p:bldP spid="35" grpId="0" animBg="1"/>
      <p:bldP spid="3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7" name="Freeform 7"/>
          <p:cNvSpPr/>
          <p:nvPr/>
        </p:nvSpPr>
        <p:spPr>
          <a:xfrm>
            <a:off x="14745069" y="8969026"/>
            <a:ext cx="4653236" cy="2622733"/>
          </a:xfrm>
          <a:custGeom>
            <a:avLst/>
            <a:gdLst/>
            <a:ahLst/>
            <a:cxnLst/>
            <a:rect l="l" t="t" r="r" b="b"/>
            <a:pathLst>
              <a:path w="4653236" h="2622733">
                <a:moveTo>
                  <a:pt x="0" y="0"/>
                </a:moveTo>
                <a:lnTo>
                  <a:pt x="4653236" y="0"/>
                </a:lnTo>
                <a:lnTo>
                  <a:pt x="4653236" y="2622734"/>
                </a:lnTo>
                <a:lnTo>
                  <a:pt x="0" y="2622734"/>
                </a:lnTo>
                <a:lnTo>
                  <a:pt x="0" y="0"/>
                </a:lnTo>
                <a:close/>
              </a:path>
            </a:pathLst>
          </a:custGeom>
          <a:blipFill>
            <a:blip r:embed="rId4">
              <a:extLst>
                <a:ext uri="{96DAC541-7B7A-43D3-8B79-37D633B846F1}">
                  <asvg:svgBlip xmlns="" xmlns:asvg="http://schemas.microsoft.com/office/drawing/2016/SVG/main" r:embed="rId11"/>
                </a:ext>
              </a:extLst>
            </a:blip>
            <a:stretch>
              <a:fillRect/>
            </a:stretch>
          </a:blipFill>
        </p:spPr>
      </p:sp>
      <p:sp>
        <p:nvSpPr>
          <p:cNvPr id="4" name="AutoShape 8" descr="https://o.remove.bg/downloads/256f5dbb-f205-41ff-8478-9ba70d99fcce/image-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TextBox 30">
            <a:extLst>
              <a:ext uri="{FF2B5EF4-FFF2-40B4-BE49-F238E27FC236}">
                <a16:creationId xmlns:a16="http://schemas.microsoft.com/office/drawing/2014/main" id="{573C2BCE-03D7-5A63-B7C8-0ACC3E564B05}"/>
              </a:ext>
            </a:extLst>
          </p:cNvPr>
          <p:cNvSpPr txBox="1"/>
          <p:nvPr/>
        </p:nvSpPr>
        <p:spPr>
          <a:xfrm>
            <a:off x="1629909" y="876300"/>
            <a:ext cx="15028178" cy="1559338"/>
          </a:xfrm>
          <a:prstGeom prst="rect">
            <a:avLst/>
          </a:prstGeom>
        </p:spPr>
        <p:txBody>
          <a:bodyPr wrap="square" lIns="0" tIns="0" rIns="0" bIns="0" rtlCol="0" anchor="t">
            <a:spAutoFit/>
          </a:bodyPr>
          <a:lstStyle/>
          <a:p>
            <a:pPr algn="ctr">
              <a:lnSpc>
                <a:spcPct val="150000"/>
              </a:lnSpc>
            </a:pPr>
            <a:r>
              <a:rPr lang="en-US" sz="3600" b="1" smtClean="0">
                <a:latin typeface="Arial" panose="020B0604020202020204" pitchFamily="34" charset="0"/>
                <a:cs typeface="Arial" panose="020B0604020202020204" pitchFamily="34" charset="0"/>
              </a:rPr>
              <a:t>Câu 2. </a:t>
            </a:r>
            <a:r>
              <a:rPr lang="en-US" sz="3600">
                <a:latin typeface="Arial" panose="020B0604020202020204" pitchFamily="34" charset="0"/>
                <a:cs typeface="Arial" panose="020B0604020202020204" pitchFamily="34" charset="0"/>
              </a:rPr>
              <a:t>Một trong những nội dung về bình đẳng trong việc thực hiện quyền lao động là mọi người đều có quyền lựa chọn?</a:t>
            </a:r>
          </a:p>
        </p:txBody>
      </p:sp>
      <p:sp>
        <p:nvSpPr>
          <p:cNvPr id="32" name="Plaque 31">
            <a:extLst>
              <a:ext uri="{FF2B5EF4-FFF2-40B4-BE49-F238E27FC236}">
                <a16:creationId xmlns:a16="http://schemas.microsoft.com/office/drawing/2014/main" id="{EA5EDB69-5FC1-0227-D579-0B68147B0112}"/>
              </a:ext>
            </a:extLst>
          </p:cNvPr>
          <p:cNvSpPr/>
          <p:nvPr/>
        </p:nvSpPr>
        <p:spPr>
          <a:xfrm>
            <a:off x="1371600" y="3094428"/>
            <a:ext cx="7162800" cy="2734872"/>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500" smtClean="0">
                <a:solidFill>
                  <a:schemeClr val="tx1"/>
                </a:solidFill>
                <a:latin typeface="Arial" panose="020B0604020202020204" pitchFamily="34" charset="0"/>
                <a:cs typeface="Arial" panose="020B0604020202020204" pitchFamily="34" charset="0"/>
              </a:rPr>
              <a:t>A. </a:t>
            </a:r>
            <a:r>
              <a:rPr lang="en-US" sz="3500" smtClean="0">
                <a:solidFill>
                  <a:schemeClr val="tx1"/>
                </a:solidFill>
                <a:latin typeface="Arial" panose="020B0604020202020204" pitchFamily="34" charset="0"/>
                <a:cs typeface="Arial" panose="020B0604020202020204" pitchFamily="34" charset="0"/>
              </a:rPr>
              <a:t>Làm </a:t>
            </a:r>
            <a:r>
              <a:rPr lang="en-US" sz="3500">
                <a:solidFill>
                  <a:schemeClr val="tx1"/>
                </a:solidFill>
                <a:latin typeface="Arial" panose="020B0604020202020204" pitchFamily="34" charset="0"/>
                <a:cs typeface="Arial" panose="020B0604020202020204" pitchFamily="34" charset="0"/>
              </a:rPr>
              <a:t>việc theo sở </a:t>
            </a:r>
            <a:r>
              <a:rPr lang="en-US" sz="3500">
                <a:solidFill>
                  <a:schemeClr val="tx1"/>
                </a:solidFill>
                <a:latin typeface="Arial" panose="020B0604020202020204" pitchFamily="34" charset="0"/>
                <a:cs typeface="Arial" panose="020B0604020202020204" pitchFamily="34" charset="0"/>
              </a:rPr>
              <a:t>thích </a:t>
            </a:r>
            <a:endParaRPr lang="en-US" sz="3500" smtClean="0">
              <a:solidFill>
                <a:schemeClr val="tx1"/>
              </a:solidFill>
              <a:latin typeface="Arial" panose="020B0604020202020204" pitchFamily="34" charset="0"/>
              <a:cs typeface="Arial" panose="020B0604020202020204" pitchFamily="34" charset="0"/>
            </a:endParaRPr>
          </a:p>
          <a:p>
            <a:pPr lvl="0" algn="ctr">
              <a:lnSpc>
                <a:spcPct val="150000"/>
              </a:lnSpc>
            </a:pPr>
            <a:r>
              <a:rPr lang="en-US" sz="3500" smtClean="0">
                <a:solidFill>
                  <a:schemeClr val="tx1"/>
                </a:solidFill>
                <a:latin typeface="Arial" panose="020B0604020202020204" pitchFamily="34" charset="0"/>
                <a:cs typeface="Arial" panose="020B0604020202020204" pitchFamily="34" charset="0"/>
              </a:rPr>
              <a:t>của </a:t>
            </a:r>
            <a:r>
              <a:rPr lang="en-US" sz="3500">
                <a:solidFill>
                  <a:schemeClr val="tx1"/>
                </a:solidFill>
                <a:latin typeface="Arial" panose="020B0604020202020204" pitchFamily="34" charset="0"/>
                <a:cs typeface="Arial" panose="020B0604020202020204" pitchFamily="34" charset="0"/>
              </a:rPr>
              <a:t>mình</a:t>
            </a:r>
            <a:endParaRPr lang="en-US" sz="3500">
              <a:solidFill>
                <a:schemeClr val="tx1"/>
              </a:solidFill>
              <a:latin typeface="Arial" panose="020B0604020202020204" pitchFamily="34" charset="0"/>
              <a:cs typeface="Arial" panose="020B0604020202020204" pitchFamily="34" charset="0"/>
            </a:endParaRPr>
          </a:p>
        </p:txBody>
      </p:sp>
      <p:sp>
        <p:nvSpPr>
          <p:cNvPr id="33" name="Plaque 32">
            <a:extLst>
              <a:ext uri="{FF2B5EF4-FFF2-40B4-BE49-F238E27FC236}">
                <a16:creationId xmlns:a16="http://schemas.microsoft.com/office/drawing/2014/main" id="{002BAA3F-E185-54EC-5029-D760862380AE}"/>
              </a:ext>
            </a:extLst>
          </p:cNvPr>
          <p:cNvSpPr/>
          <p:nvPr/>
        </p:nvSpPr>
        <p:spPr>
          <a:xfrm>
            <a:off x="1371600" y="6515100"/>
            <a:ext cx="7162800" cy="2734872"/>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500">
                <a:solidFill>
                  <a:schemeClr val="tx1"/>
                </a:solidFill>
                <a:latin typeface="Arial" panose="020B0604020202020204" pitchFamily="34" charset="0"/>
                <a:cs typeface="Arial" panose="020B0604020202020204" pitchFamily="34" charset="0"/>
              </a:rPr>
              <a:t>C. </a:t>
            </a:r>
            <a:r>
              <a:rPr lang="en-US" sz="3500">
                <a:solidFill>
                  <a:schemeClr val="tx1"/>
                </a:solidFill>
                <a:latin typeface="Arial" panose="020B0604020202020204" pitchFamily="34" charset="0"/>
                <a:cs typeface="Arial" panose="020B0604020202020204" pitchFamily="34" charset="0"/>
              </a:rPr>
              <a:t>Điều kiện làm việc theo nhu cầu của mình</a:t>
            </a:r>
            <a:endParaRPr lang="en-US" sz="3500">
              <a:solidFill>
                <a:schemeClr val="tx1"/>
              </a:solidFill>
              <a:latin typeface="Arial" panose="020B0604020202020204" pitchFamily="34" charset="0"/>
              <a:cs typeface="Arial" panose="020B0604020202020204" pitchFamily="34" charset="0"/>
            </a:endParaRPr>
          </a:p>
        </p:txBody>
      </p:sp>
      <p:sp>
        <p:nvSpPr>
          <p:cNvPr id="34" name="Plaque 33">
            <a:extLst>
              <a:ext uri="{FF2B5EF4-FFF2-40B4-BE49-F238E27FC236}">
                <a16:creationId xmlns:a16="http://schemas.microsoft.com/office/drawing/2014/main" id="{D616D4CC-126B-936C-3FBF-08CF8CA2AABB}"/>
              </a:ext>
            </a:extLst>
          </p:cNvPr>
          <p:cNvSpPr/>
          <p:nvPr/>
        </p:nvSpPr>
        <p:spPr>
          <a:xfrm>
            <a:off x="9677400" y="3094428"/>
            <a:ext cx="7162800" cy="2734872"/>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500">
                <a:solidFill>
                  <a:schemeClr val="tx1"/>
                </a:solidFill>
                <a:latin typeface="Arial" panose="020B0604020202020204" pitchFamily="34" charset="0"/>
                <a:cs typeface="Arial" panose="020B0604020202020204" pitchFamily="34" charset="0"/>
              </a:rPr>
              <a:t>B. </a:t>
            </a:r>
            <a:r>
              <a:rPr lang="en-US" sz="3500">
                <a:solidFill>
                  <a:schemeClr val="tx1"/>
                </a:solidFill>
                <a:latin typeface="Arial" panose="020B0604020202020204" pitchFamily="34" charset="0"/>
                <a:cs typeface="Arial" panose="020B0604020202020204" pitchFamily="34" charset="0"/>
              </a:rPr>
              <a:t>Thời gian làm việc theo ý muốn chủ quan của mình</a:t>
            </a:r>
            <a:endParaRPr lang="en-US" sz="3500">
              <a:solidFill>
                <a:schemeClr val="tx1"/>
              </a:solidFill>
              <a:latin typeface="Arial" panose="020B0604020202020204" pitchFamily="34" charset="0"/>
              <a:cs typeface="Arial" panose="020B0604020202020204" pitchFamily="34" charset="0"/>
            </a:endParaRPr>
          </a:p>
        </p:txBody>
      </p:sp>
      <p:sp>
        <p:nvSpPr>
          <p:cNvPr id="35" name="Plaque 34">
            <a:extLst>
              <a:ext uri="{FF2B5EF4-FFF2-40B4-BE49-F238E27FC236}">
                <a16:creationId xmlns:a16="http://schemas.microsoft.com/office/drawing/2014/main" id="{A1D6137F-74BA-A20E-0662-FB78F22223FE}"/>
              </a:ext>
            </a:extLst>
          </p:cNvPr>
          <p:cNvSpPr/>
          <p:nvPr/>
        </p:nvSpPr>
        <p:spPr>
          <a:xfrm>
            <a:off x="9677400" y="6515100"/>
            <a:ext cx="7162800" cy="2734872"/>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500">
                <a:solidFill>
                  <a:schemeClr val="tx1"/>
                </a:solidFill>
                <a:latin typeface="Arial" panose="020B0604020202020204" pitchFamily="34" charset="0"/>
                <a:cs typeface="Arial" panose="020B0604020202020204" pitchFamily="34" charset="0"/>
              </a:rPr>
              <a:t>D. </a:t>
            </a:r>
            <a:r>
              <a:rPr lang="en-US" sz="3500">
                <a:solidFill>
                  <a:schemeClr val="tx1"/>
                </a:solidFill>
                <a:latin typeface="Arial" panose="020B0604020202020204" pitchFamily="34" charset="0"/>
                <a:cs typeface="Arial" panose="020B0604020202020204" pitchFamily="34" charset="0"/>
              </a:rPr>
              <a:t>Làm việc phù hợp với khả năng của mình, không bị phân biệt đối xử</a:t>
            </a:r>
            <a:endParaRPr lang="en-US" sz="3500">
              <a:solidFill>
                <a:schemeClr val="tx1"/>
              </a:solidFill>
              <a:latin typeface="Arial" panose="020B0604020202020204" pitchFamily="34" charset="0"/>
              <a:cs typeface="Arial" panose="020B0604020202020204" pitchFamily="34" charset="0"/>
            </a:endParaRPr>
          </a:p>
        </p:txBody>
      </p:sp>
      <p:sp>
        <p:nvSpPr>
          <p:cNvPr id="36" name="Plaque 35">
            <a:extLst>
              <a:ext uri="{FF2B5EF4-FFF2-40B4-BE49-F238E27FC236}">
                <a16:creationId xmlns:a16="http://schemas.microsoft.com/office/drawing/2014/main" id="{4F3DA57B-A302-392E-7B36-AC7B6532BD2C}"/>
              </a:ext>
            </a:extLst>
          </p:cNvPr>
          <p:cNvSpPr/>
          <p:nvPr/>
        </p:nvSpPr>
        <p:spPr>
          <a:xfrm>
            <a:off x="1371600" y="3094428"/>
            <a:ext cx="7162800" cy="2734872"/>
          </a:xfrm>
          <a:prstGeom prst="plaqu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500">
                <a:solidFill>
                  <a:schemeClr val="bg1"/>
                </a:solidFill>
                <a:latin typeface="Arial" panose="020B0604020202020204" pitchFamily="34" charset="0"/>
                <a:cs typeface="Arial" panose="020B0604020202020204" pitchFamily="34" charset="0"/>
              </a:rPr>
              <a:t>A. </a:t>
            </a:r>
            <a:r>
              <a:rPr lang="en-US" sz="3500">
                <a:solidFill>
                  <a:schemeClr val="bg1"/>
                </a:solidFill>
                <a:latin typeface="Arial" panose="020B0604020202020204" pitchFamily="34" charset="0"/>
                <a:cs typeface="Arial" panose="020B0604020202020204" pitchFamily="34" charset="0"/>
              </a:rPr>
              <a:t>Làm việc theo sở thích </a:t>
            </a:r>
          </a:p>
          <a:p>
            <a:pPr lvl="0" algn="ctr">
              <a:lnSpc>
                <a:spcPct val="150000"/>
              </a:lnSpc>
            </a:pPr>
            <a:r>
              <a:rPr lang="en-US" sz="3500">
                <a:solidFill>
                  <a:schemeClr val="bg1"/>
                </a:solidFill>
                <a:latin typeface="Arial" panose="020B0604020202020204" pitchFamily="34" charset="0"/>
                <a:cs typeface="Arial" panose="020B0604020202020204" pitchFamily="34" charset="0"/>
              </a:rPr>
              <a:t>của mình</a:t>
            </a:r>
            <a:endParaRPr lang="en-US" sz="3500">
              <a:solidFill>
                <a:schemeClr val="bg1"/>
              </a:solidFill>
              <a:latin typeface="Arial" panose="020B0604020202020204" pitchFamily="34" charset="0"/>
              <a:cs typeface="Arial" panose="020B0604020202020204" pitchFamily="34" charset="0"/>
            </a:endParaRPr>
          </a:p>
        </p:txBody>
      </p:sp>
      <p:sp>
        <p:nvSpPr>
          <p:cNvPr id="14" name="Freeform 3"/>
          <p:cNvSpPr/>
          <p:nvPr/>
        </p:nvSpPr>
        <p:spPr>
          <a:xfrm>
            <a:off x="16642847" y="266700"/>
            <a:ext cx="1446693" cy="1763887"/>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12">
              <a:extLst>
                <a:ext uri="{96DAC541-7B7A-43D3-8B79-37D633B846F1}">
                  <asvg:svgBlip xmlns="" xmlns:asvg="http://schemas.microsoft.com/office/drawing/2016/SVG/main" r:embed="rId5"/>
                </a:ext>
              </a:extLst>
            </a:blip>
            <a:stretch>
              <a:fillRect/>
            </a:stretch>
          </a:blipFill>
        </p:spPr>
      </p:sp>
      <p:sp>
        <p:nvSpPr>
          <p:cNvPr id="15" name="Freeform 9"/>
          <p:cNvSpPr/>
          <p:nvPr/>
        </p:nvSpPr>
        <p:spPr>
          <a:xfrm>
            <a:off x="-1077970" y="588550"/>
            <a:ext cx="3076690" cy="949928"/>
          </a:xfrm>
          <a:custGeom>
            <a:avLst/>
            <a:gdLst/>
            <a:ahLst/>
            <a:cxnLst/>
            <a:rect l="l" t="t" r="r" b="b"/>
            <a:pathLst>
              <a:path w="3076690" h="949928">
                <a:moveTo>
                  <a:pt x="0" y="0"/>
                </a:moveTo>
                <a:lnTo>
                  <a:pt x="3076690" y="0"/>
                </a:lnTo>
                <a:lnTo>
                  <a:pt x="3076690" y="949928"/>
                </a:lnTo>
                <a:lnTo>
                  <a:pt x="0" y="949928"/>
                </a:lnTo>
                <a:lnTo>
                  <a:pt x="0" y="0"/>
                </a:lnTo>
                <a:close/>
              </a:path>
            </a:pathLst>
          </a:custGeom>
          <a:blipFill>
            <a:blip r:embed="rId13">
              <a:extLst>
                <a:ext uri="{96DAC541-7B7A-43D3-8B79-37D633B846F1}">
                  <asvg:svgBlip xmlns="" xmlns:asvg="http://schemas.microsoft.com/office/drawing/2016/SVG/main" r:embed="rId15"/>
                </a:ext>
              </a:extLst>
            </a:blip>
            <a:stretch>
              <a:fillRect/>
            </a:stretch>
          </a:blipFill>
        </p:spPr>
      </p:sp>
    </p:spTree>
    <p:extLst>
      <p:ext uri="{BB962C8B-B14F-4D97-AF65-F5344CB8AC3E}">
        <p14:creationId xmlns:p14="http://schemas.microsoft.com/office/powerpoint/2010/main" val="1356160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circle(in)">
                                      <p:cBhvr>
                                        <p:cTn id="12" dur="500"/>
                                        <p:tgtEl>
                                          <p:spTgt spid="3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circle(in)">
                                      <p:cBhvr>
                                        <p:cTn id="15" dur="500"/>
                                        <p:tgtEl>
                                          <p:spTgt spid="3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circle(in)">
                                      <p:cBhvr>
                                        <p:cTn id="18" dur="500"/>
                                        <p:tgtEl>
                                          <p:spTgt spid="3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circle(in)">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randombar(horizontal)">
                                      <p:cBhvr>
                                        <p:cTn id="2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animBg="1"/>
      <p:bldP spid="34" grpId="0" animBg="1"/>
      <p:bldP spid="35" grpId="0" animBg="1"/>
      <p:bldP spid="3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7" name="Freeform 7"/>
          <p:cNvSpPr/>
          <p:nvPr/>
        </p:nvSpPr>
        <p:spPr>
          <a:xfrm>
            <a:off x="14745069" y="8969026"/>
            <a:ext cx="4653236" cy="2622733"/>
          </a:xfrm>
          <a:custGeom>
            <a:avLst/>
            <a:gdLst/>
            <a:ahLst/>
            <a:cxnLst/>
            <a:rect l="l" t="t" r="r" b="b"/>
            <a:pathLst>
              <a:path w="4653236" h="2622733">
                <a:moveTo>
                  <a:pt x="0" y="0"/>
                </a:moveTo>
                <a:lnTo>
                  <a:pt x="4653236" y="0"/>
                </a:lnTo>
                <a:lnTo>
                  <a:pt x="4653236" y="2622734"/>
                </a:lnTo>
                <a:lnTo>
                  <a:pt x="0" y="2622734"/>
                </a:lnTo>
                <a:lnTo>
                  <a:pt x="0" y="0"/>
                </a:lnTo>
                <a:close/>
              </a:path>
            </a:pathLst>
          </a:custGeom>
          <a:blipFill>
            <a:blip r:embed="rId4">
              <a:extLst>
                <a:ext uri="{96DAC541-7B7A-43D3-8B79-37D633B846F1}">
                  <asvg:svgBlip xmlns="" xmlns:asvg="http://schemas.microsoft.com/office/drawing/2016/SVG/main" r:embed="rId11"/>
                </a:ext>
              </a:extLst>
            </a:blip>
            <a:stretch>
              <a:fillRect/>
            </a:stretch>
          </a:blipFill>
        </p:spPr>
      </p:sp>
      <p:sp>
        <p:nvSpPr>
          <p:cNvPr id="4" name="AutoShape 8" descr="https://o.remove.bg/downloads/256f5dbb-f205-41ff-8478-9ba70d99fcce/image-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TextBox 30">
            <a:extLst>
              <a:ext uri="{FF2B5EF4-FFF2-40B4-BE49-F238E27FC236}">
                <a16:creationId xmlns:a16="http://schemas.microsoft.com/office/drawing/2014/main" id="{573C2BCE-03D7-5A63-B7C8-0ACC3E564B05}"/>
              </a:ext>
            </a:extLst>
          </p:cNvPr>
          <p:cNvSpPr txBox="1"/>
          <p:nvPr/>
        </p:nvSpPr>
        <p:spPr>
          <a:xfrm>
            <a:off x="1629909" y="890707"/>
            <a:ext cx="15028178" cy="1559338"/>
          </a:xfrm>
          <a:prstGeom prst="rect">
            <a:avLst/>
          </a:prstGeom>
        </p:spPr>
        <p:txBody>
          <a:bodyPr wrap="square" lIns="0" tIns="0" rIns="0" bIns="0" rtlCol="0" anchor="t">
            <a:spAutoFit/>
          </a:bodyPr>
          <a:lstStyle/>
          <a:p>
            <a:pPr algn="ctr">
              <a:lnSpc>
                <a:spcPct val="150000"/>
              </a:lnSpc>
            </a:pPr>
            <a:r>
              <a:rPr lang="en-US" sz="3600" b="1" smtClean="0">
                <a:latin typeface="Arial" panose="020B0604020202020204" pitchFamily="34" charset="0"/>
                <a:cs typeface="Arial" panose="020B0604020202020204" pitchFamily="34" charset="0"/>
              </a:rPr>
              <a:t>Câu </a:t>
            </a:r>
            <a:r>
              <a:rPr lang="en-US" sz="3600" b="1" smtClean="0">
                <a:latin typeface="Arial" panose="020B0604020202020204" pitchFamily="34" charset="0"/>
                <a:cs typeface="Arial" panose="020B0604020202020204" pitchFamily="34" charset="0"/>
              </a:rPr>
              <a:t>3. </a:t>
            </a:r>
            <a:r>
              <a:rPr lang="en-US" sz="3600">
                <a:latin typeface="Arial" panose="020B0604020202020204" pitchFamily="34" charset="0"/>
                <a:cs typeface="Arial" panose="020B0604020202020204" pitchFamily="34" charset="0"/>
              </a:rPr>
              <a:t>Người lao động từ đủ 15 tuổi đến chưa đủ 18 tuổi không </a:t>
            </a:r>
            <a:r>
              <a:rPr lang="en-US" sz="3600">
                <a:latin typeface="Arial" panose="020B0604020202020204" pitchFamily="34" charset="0"/>
                <a:cs typeface="Arial" panose="020B0604020202020204" pitchFamily="34" charset="0"/>
              </a:rPr>
              <a:t>được </a:t>
            </a:r>
            <a:endParaRPr lang="en-US" sz="3600" smtClean="0">
              <a:latin typeface="Arial" panose="020B0604020202020204" pitchFamily="34" charset="0"/>
              <a:cs typeface="Arial" panose="020B0604020202020204" pitchFamily="34" charset="0"/>
            </a:endParaRPr>
          </a:p>
          <a:p>
            <a:pPr algn="ctr">
              <a:lnSpc>
                <a:spcPct val="150000"/>
              </a:lnSpc>
            </a:pPr>
            <a:r>
              <a:rPr lang="en-US" sz="3600" smtClean="0">
                <a:latin typeface="Arial" panose="020B0604020202020204" pitchFamily="34" charset="0"/>
                <a:cs typeface="Arial" panose="020B0604020202020204" pitchFamily="34" charset="0"/>
              </a:rPr>
              <a:t>làm </a:t>
            </a:r>
            <a:r>
              <a:rPr lang="en-US" sz="3600">
                <a:latin typeface="Arial" panose="020B0604020202020204" pitchFamily="34" charset="0"/>
                <a:cs typeface="Arial" panose="020B0604020202020204" pitchFamily="34" charset="0"/>
              </a:rPr>
              <a:t>việc trong các môi trường nào sau đây?</a:t>
            </a:r>
          </a:p>
        </p:txBody>
      </p:sp>
      <p:sp>
        <p:nvSpPr>
          <p:cNvPr id="32" name="Plaque 31">
            <a:extLst>
              <a:ext uri="{FF2B5EF4-FFF2-40B4-BE49-F238E27FC236}">
                <a16:creationId xmlns:a16="http://schemas.microsoft.com/office/drawing/2014/main" id="{EA5EDB69-5FC1-0227-D579-0B68147B0112}"/>
              </a:ext>
            </a:extLst>
          </p:cNvPr>
          <p:cNvSpPr/>
          <p:nvPr/>
        </p:nvSpPr>
        <p:spPr>
          <a:xfrm>
            <a:off x="1371600" y="3094428"/>
            <a:ext cx="7162800" cy="2734872"/>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400" smtClean="0">
                <a:solidFill>
                  <a:schemeClr val="tx1"/>
                </a:solidFill>
                <a:latin typeface="Arial" panose="020B0604020202020204" pitchFamily="34" charset="0"/>
                <a:cs typeface="Arial" panose="020B0604020202020204" pitchFamily="34" charset="0"/>
              </a:rPr>
              <a:t>A. </a:t>
            </a:r>
            <a:r>
              <a:rPr lang="en-US" sz="3400">
                <a:solidFill>
                  <a:schemeClr val="tx1"/>
                </a:solidFill>
                <a:latin typeface="Arial" panose="020B0604020202020204" pitchFamily="34" charset="0"/>
                <a:cs typeface="Arial" panose="020B0604020202020204" pitchFamily="34" charset="0"/>
              </a:rPr>
              <a:t>Làm việc trong mỏ than</a:t>
            </a:r>
            <a:endParaRPr lang="en-US" sz="3400">
              <a:solidFill>
                <a:schemeClr val="tx1"/>
              </a:solidFill>
              <a:latin typeface="Arial" panose="020B0604020202020204" pitchFamily="34" charset="0"/>
              <a:cs typeface="Arial" panose="020B0604020202020204" pitchFamily="34" charset="0"/>
            </a:endParaRPr>
          </a:p>
        </p:txBody>
      </p:sp>
      <p:sp>
        <p:nvSpPr>
          <p:cNvPr id="33" name="Plaque 32">
            <a:extLst>
              <a:ext uri="{FF2B5EF4-FFF2-40B4-BE49-F238E27FC236}">
                <a16:creationId xmlns:a16="http://schemas.microsoft.com/office/drawing/2014/main" id="{002BAA3F-E185-54EC-5029-D760862380AE}"/>
              </a:ext>
            </a:extLst>
          </p:cNvPr>
          <p:cNvSpPr/>
          <p:nvPr/>
        </p:nvSpPr>
        <p:spPr>
          <a:xfrm>
            <a:off x="1371600" y="6515100"/>
            <a:ext cx="7162800" cy="2734872"/>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400">
                <a:solidFill>
                  <a:schemeClr val="tx1"/>
                </a:solidFill>
                <a:latin typeface="Arial" panose="020B0604020202020204" pitchFamily="34" charset="0"/>
                <a:cs typeface="Arial" panose="020B0604020202020204" pitchFamily="34" charset="0"/>
              </a:rPr>
              <a:t>C. </a:t>
            </a:r>
            <a:r>
              <a:rPr lang="en-US" sz="3400">
                <a:solidFill>
                  <a:schemeClr val="tx1"/>
                </a:solidFill>
                <a:latin typeface="Arial" panose="020B0604020202020204" pitchFamily="34" charset="0"/>
                <a:cs typeface="Arial" panose="020B0604020202020204" pitchFamily="34" charset="0"/>
              </a:rPr>
              <a:t>Làm các công việc phù hợp với thời gian học tập của bản thân tại trường học</a:t>
            </a:r>
            <a:endParaRPr lang="en-US" sz="3400">
              <a:solidFill>
                <a:schemeClr val="tx1"/>
              </a:solidFill>
              <a:latin typeface="Arial" panose="020B0604020202020204" pitchFamily="34" charset="0"/>
              <a:cs typeface="Arial" panose="020B0604020202020204" pitchFamily="34" charset="0"/>
            </a:endParaRPr>
          </a:p>
        </p:txBody>
      </p:sp>
      <p:sp>
        <p:nvSpPr>
          <p:cNvPr id="34" name="Plaque 33">
            <a:extLst>
              <a:ext uri="{FF2B5EF4-FFF2-40B4-BE49-F238E27FC236}">
                <a16:creationId xmlns:a16="http://schemas.microsoft.com/office/drawing/2014/main" id="{D616D4CC-126B-936C-3FBF-08CF8CA2AABB}"/>
              </a:ext>
            </a:extLst>
          </p:cNvPr>
          <p:cNvSpPr/>
          <p:nvPr/>
        </p:nvSpPr>
        <p:spPr>
          <a:xfrm>
            <a:off x="9677400" y="3094428"/>
            <a:ext cx="7162800" cy="2734872"/>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400">
                <a:solidFill>
                  <a:schemeClr val="tx1"/>
                </a:solidFill>
                <a:latin typeface="Arial" panose="020B0604020202020204" pitchFamily="34" charset="0"/>
                <a:cs typeface="Arial" panose="020B0604020202020204" pitchFamily="34" charset="0"/>
              </a:rPr>
              <a:t>B. </a:t>
            </a:r>
            <a:r>
              <a:rPr lang="en-US" sz="3400">
                <a:solidFill>
                  <a:schemeClr val="tx1"/>
                </a:solidFill>
                <a:latin typeface="Arial" panose="020B0604020202020204" pitchFamily="34" charset="0"/>
                <a:cs typeface="Arial" panose="020B0604020202020204" pitchFamily="34" charset="0"/>
              </a:rPr>
              <a:t>Làm việc tại trung </a:t>
            </a:r>
            <a:r>
              <a:rPr lang="en-US" sz="3400">
                <a:solidFill>
                  <a:schemeClr val="tx1"/>
                </a:solidFill>
                <a:latin typeface="Arial" panose="020B0604020202020204" pitchFamily="34" charset="0"/>
                <a:cs typeface="Arial" panose="020B0604020202020204" pitchFamily="34" charset="0"/>
              </a:rPr>
              <a:t>tâm </a:t>
            </a:r>
            <a:endParaRPr lang="en-US" sz="3400" smtClean="0">
              <a:solidFill>
                <a:schemeClr val="tx1"/>
              </a:solidFill>
              <a:latin typeface="Arial" panose="020B0604020202020204" pitchFamily="34" charset="0"/>
              <a:cs typeface="Arial" panose="020B0604020202020204" pitchFamily="34" charset="0"/>
            </a:endParaRPr>
          </a:p>
          <a:p>
            <a:pPr lvl="0" algn="ctr">
              <a:lnSpc>
                <a:spcPct val="150000"/>
              </a:lnSpc>
            </a:pPr>
            <a:r>
              <a:rPr lang="en-US" sz="3400" smtClean="0">
                <a:solidFill>
                  <a:schemeClr val="tx1"/>
                </a:solidFill>
                <a:latin typeface="Arial" panose="020B0604020202020204" pitchFamily="34" charset="0"/>
                <a:cs typeface="Arial" panose="020B0604020202020204" pitchFamily="34" charset="0"/>
              </a:rPr>
              <a:t>dạy </a:t>
            </a:r>
            <a:r>
              <a:rPr lang="en-US" sz="3400">
                <a:solidFill>
                  <a:schemeClr val="tx1"/>
                </a:solidFill>
                <a:latin typeface="Arial" panose="020B0604020202020204" pitchFamily="34" charset="0"/>
                <a:cs typeface="Arial" panose="020B0604020202020204" pitchFamily="34" charset="0"/>
              </a:rPr>
              <a:t>kèm</a:t>
            </a:r>
            <a:endParaRPr lang="en-US" sz="3400">
              <a:solidFill>
                <a:schemeClr val="tx1"/>
              </a:solidFill>
              <a:latin typeface="Arial" panose="020B0604020202020204" pitchFamily="34" charset="0"/>
              <a:cs typeface="Arial" panose="020B0604020202020204" pitchFamily="34" charset="0"/>
            </a:endParaRPr>
          </a:p>
        </p:txBody>
      </p:sp>
      <p:sp>
        <p:nvSpPr>
          <p:cNvPr id="35" name="Plaque 34">
            <a:extLst>
              <a:ext uri="{FF2B5EF4-FFF2-40B4-BE49-F238E27FC236}">
                <a16:creationId xmlns:a16="http://schemas.microsoft.com/office/drawing/2014/main" id="{A1D6137F-74BA-A20E-0662-FB78F22223FE}"/>
              </a:ext>
            </a:extLst>
          </p:cNvPr>
          <p:cNvSpPr/>
          <p:nvPr/>
        </p:nvSpPr>
        <p:spPr>
          <a:xfrm>
            <a:off x="9677400" y="6515100"/>
            <a:ext cx="7162800" cy="2734872"/>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400">
                <a:solidFill>
                  <a:schemeClr val="tx1"/>
                </a:solidFill>
                <a:latin typeface="Arial" panose="020B0604020202020204" pitchFamily="34" charset="0"/>
                <a:cs typeface="Arial" panose="020B0604020202020204" pitchFamily="34" charset="0"/>
              </a:rPr>
              <a:t>D. </a:t>
            </a:r>
            <a:r>
              <a:rPr lang="en-US" sz="3400">
                <a:solidFill>
                  <a:schemeClr val="tx1"/>
                </a:solidFill>
                <a:latin typeface="Arial" panose="020B0604020202020204" pitchFamily="34" charset="0"/>
                <a:cs typeface="Arial" panose="020B0604020202020204" pitchFamily="34" charset="0"/>
              </a:rPr>
              <a:t>Làm việc tại nơi có khả năng phát triển trí lực, trí tuệ, nhân cách của người chưa thành niên</a:t>
            </a:r>
            <a:endParaRPr lang="en-US" sz="3400">
              <a:solidFill>
                <a:schemeClr val="tx1"/>
              </a:solidFill>
              <a:latin typeface="Arial" panose="020B0604020202020204" pitchFamily="34" charset="0"/>
              <a:cs typeface="Arial" panose="020B0604020202020204" pitchFamily="34" charset="0"/>
            </a:endParaRPr>
          </a:p>
        </p:txBody>
      </p:sp>
      <p:sp>
        <p:nvSpPr>
          <p:cNvPr id="36" name="Plaque 35">
            <a:extLst>
              <a:ext uri="{FF2B5EF4-FFF2-40B4-BE49-F238E27FC236}">
                <a16:creationId xmlns:a16="http://schemas.microsoft.com/office/drawing/2014/main" id="{4F3DA57B-A302-392E-7B36-AC7B6532BD2C}"/>
              </a:ext>
            </a:extLst>
          </p:cNvPr>
          <p:cNvSpPr/>
          <p:nvPr/>
        </p:nvSpPr>
        <p:spPr>
          <a:xfrm>
            <a:off x="1371600" y="3091443"/>
            <a:ext cx="7162800" cy="2734872"/>
          </a:xfrm>
          <a:prstGeom prst="plaqu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400">
                <a:solidFill>
                  <a:schemeClr val="bg1"/>
                </a:solidFill>
                <a:latin typeface="Arial" panose="020B0604020202020204" pitchFamily="34" charset="0"/>
                <a:cs typeface="Arial" panose="020B0604020202020204" pitchFamily="34" charset="0"/>
              </a:rPr>
              <a:t>A. </a:t>
            </a:r>
            <a:r>
              <a:rPr lang="en-US" sz="3400">
                <a:latin typeface="Arial" panose="020B0604020202020204" pitchFamily="34" charset="0"/>
                <a:cs typeface="Arial" panose="020B0604020202020204" pitchFamily="34" charset="0"/>
              </a:rPr>
              <a:t>Làm việc trong mỏ than</a:t>
            </a:r>
            <a:endParaRPr lang="en-US" sz="3400">
              <a:solidFill>
                <a:schemeClr val="bg1"/>
              </a:solidFill>
              <a:latin typeface="Arial" panose="020B0604020202020204" pitchFamily="34" charset="0"/>
              <a:cs typeface="Arial" panose="020B0604020202020204" pitchFamily="34" charset="0"/>
            </a:endParaRPr>
          </a:p>
        </p:txBody>
      </p:sp>
      <p:sp>
        <p:nvSpPr>
          <p:cNvPr id="14" name="Freeform 3"/>
          <p:cNvSpPr/>
          <p:nvPr/>
        </p:nvSpPr>
        <p:spPr>
          <a:xfrm>
            <a:off x="16642847" y="266700"/>
            <a:ext cx="1446693" cy="1763887"/>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12">
              <a:extLst>
                <a:ext uri="{96DAC541-7B7A-43D3-8B79-37D633B846F1}">
                  <asvg:svgBlip xmlns="" xmlns:asvg="http://schemas.microsoft.com/office/drawing/2016/SVG/main" r:embed="rId5"/>
                </a:ext>
              </a:extLst>
            </a:blip>
            <a:stretch>
              <a:fillRect/>
            </a:stretch>
          </a:blipFill>
        </p:spPr>
      </p:sp>
      <p:sp>
        <p:nvSpPr>
          <p:cNvPr id="15" name="Freeform 9"/>
          <p:cNvSpPr/>
          <p:nvPr/>
        </p:nvSpPr>
        <p:spPr>
          <a:xfrm>
            <a:off x="-1077970" y="588550"/>
            <a:ext cx="3076690" cy="949928"/>
          </a:xfrm>
          <a:custGeom>
            <a:avLst/>
            <a:gdLst/>
            <a:ahLst/>
            <a:cxnLst/>
            <a:rect l="l" t="t" r="r" b="b"/>
            <a:pathLst>
              <a:path w="3076690" h="949928">
                <a:moveTo>
                  <a:pt x="0" y="0"/>
                </a:moveTo>
                <a:lnTo>
                  <a:pt x="3076690" y="0"/>
                </a:lnTo>
                <a:lnTo>
                  <a:pt x="3076690" y="949928"/>
                </a:lnTo>
                <a:lnTo>
                  <a:pt x="0" y="949928"/>
                </a:lnTo>
                <a:lnTo>
                  <a:pt x="0" y="0"/>
                </a:lnTo>
                <a:close/>
              </a:path>
            </a:pathLst>
          </a:custGeom>
          <a:blipFill>
            <a:blip r:embed="rId13">
              <a:extLst>
                <a:ext uri="{96DAC541-7B7A-43D3-8B79-37D633B846F1}">
                  <asvg:svgBlip xmlns="" xmlns:asvg="http://schemas.microsoft.com/office/drawing/2016/SVG/main" r:embed="rId15"/>
                </a:ext>
              </a:extLst>
            </a:blip>
            <a:stretch>
              <a:fillRect/>
            </a:stretch>
          </a:blipFill>
        </p:spPr>
      </p:sp>
    </p:spTree>
    <p:extLst>
      <p:ext uri="{BB962C8B-B14F-4D97-AF65-F5344CB8AC3E}">
        <p14:creationId xmlns:p14="http://schemas.microsoft.com/office/powerpoint/2010/main" val="1522452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circle(in)">
                                      <p:cBhvr>
                                        <p:cTn id="12" dur="500"/>
                                        <p:tgtEl>
                                          <p:spTgt spid="3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circle(in)">
                                      <p:cBhvr>
                                        <p:cTn id="15" dur="500"/>
                                        <p:tgtEl>
                                          <p:spTgt spid="3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circle(in)">
                                      <p:cBhvr>
                                        <p:cTn id="18" dur="500"/>
                                        <p:tgtEl>
                                          <p:spTgt spid="3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circle(in)">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randombar(horizontal)">
                                      <p:cBhvr>
                                        <p:cTn id="2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animBg="1"/>
      <p:bldP spid="34" grpId="0" animBg="1"/>
      <p:bldP spid="35"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5" name="Freeform 5"/>
          <p:cNvSpPr/>
          <p:nvPr/>
        </p:nvSpPr>
        <p:spPr>
          <a:xfrm rot="2065294">
            <a:off x="-636672" y="504784"/>
            <a:ext cx="2633015" cy="2734542"/>
          </a:xfrm>
          <a:custGeom>
            <a:avLst/>
            <a:gdLst/>
            <a:ahLst/>
            <a:cxnLst/>
            <a:rect l="l" t="t" r="r" b="b"/>
            <a:pathLst>
              <a:path w="2633015" h="2734542">
                <a:moveTo>
                  <a:pt x="0" y="0"/>
                </a:moveTo>
                <a:lnTo>
                  <a:pt x="2633014" y="0"/>
                </a:lnTo>
                <a:lnTo>
                  <a:pt x="2633014" y="2734542"/>
                </a:lnTo>
                <a:lnTo>
                  <a:pt x="0" y="2734542"/>
                </a:lnTo>
                <a:lnTo>
                  <a:pt x="0" y="0"/>
                </a:lnTo>
                <a:close/>
              </a:path>
            </a:pathLst>
          </a:custGeom>
          <a:blipFill>
            <a:blip r:embed="rId4">
              <a:extLst>
                <a:ext uri="{96DAC541-7B7A-43D3-8B79-37D633B846F1}">
                  <asvg:svgBlip xmlns="" xmlns:asvg="http://schemas.microsoft.com/office/drawing/2016/SVG/main" r:embed="rId9"/>
                </a:ext>
              </a:extLst>
            </a:blip>
            <a:stretch>
              <a:fillRect/>
            </a:stretch>
          </a:blipFill>
        </p:spPr>
      </p:sp>
      <p:sp>
        <p:nvSpPr>
          <p:cNvPr id="7" name="Freeform 7"/>
          <p:cNvSpPr/>
          <p:nvPr/>
        </p:nvSpPr>
        <p:spPr>
          <a:xfrm rot="-2700000">
            <a:off x="16197706" y="515995"/>
            <a:ext cx="2668908" cy="2919884"/>
          </a:xfrm>
          <a:custGeom>
            <a:avLst/>
            <a:gdLst/>
            <a:ahLst/>
            <a:cxnLst/>
            <a:rect l="l" t="t" r="r" b="b"/>
            <a:pathLst>
              <a:path w="2668908" h="2919884">
                <a:moveTo>
                  <a:pt x="0" y="0"/>
                </a:moveTo>
                <a:lnTo>
                  <a:pt x="2668908" y="0"/>
                </a:lnTo>
                <a:lnTo>
                  <a:pt x="2668908" y="2919883"/>
                </a:lnTo>
                <a:lnTo>
                  <a:pt x="0" y="2919883"/>
                </a:lnTo>
                <a:lnTo>
                  <a:pt x="0" y="0"/>
                </a:lnTo>
                <a:close/>
              </a:path>
            </a:pathLst>
          </a:custGeom>
          <a:blipFill>
            <a:blip r:embed="rId10">
              <a:extLst>
                <a:ext uri="{96DAC541-7B7A-43D3-8B79-37D633B846F1}">
                  <asvg:svgBlip xmlns="" xmlns:asvg="http://schemas.microsoft.com/office/drawing/2016/SVG/main" r:embed="rId13"/>
                </a:ext>
              </a:extLst>
            </a:blip>
            <a:stretch>
              <a:fillRect/>
            </a:stretch>
          </a:blipFill>
        </p:spPr>
      </p:sp>
      <p:grpSp>
        <p:nvGrpSpPr>
          <p:cNvPr id="15" name="Group 14"/>
          <p:cNvGrpSpPr/>
          <p:nvPr/>
        </p:nvGrpSpPr>
        <p:grpSpPr>
          <a:xfrm>
            <a:off x="387739" y="594717"/>
            <a:ext cx="17531574" cy="1272183"/>
            <a:chOff x="387739" y="463599"/>
            <a:chExt cx="17531574" cy="1272183"/>
          </a:xfrm>
        </p:grpSpPr>
        <p:sp>
          <p:nvSpPr>
            <p:cNvPr id="10" name="Freeform 10"/>
            <p:cNvSpPr/>
            <p:nvPr/>
          </p:nvSpPr>
          <p:spPr>
            <a:xfrm rot="1620793">
              <a:off x="13261322" y="463599"/>
              <a:ext cx="1059381" cy="1272183"/>
            </a:xfrm>
            <a:custGeom>
              <a:avLst/>
              <a:gdLst/>
              <a:ahLst/>
              <a:cxnLst/>
              <a:rect l="l" t="t" r="r" b="b"/>
              <a:pathLst>
                <a:path w="1059381" h="1272183">
                  <a:moveTo>
                    <a:pt x="0" y="0"/>
                  </a:moveTo>
                  <a:lnTo>
                    <a:pt x="1059382" y="0"/>
                  </a:lnTo>
                  <a:lnTo>
                    <a:pt x="1059382" y="1272183"/>
                  </a:lnTo>
                  <a:lnTo>
                    <a:pt x="0" y="1272183"/>
                  </a:lnTo>
                  <a:lnTo>
                    <a:pt x="0" y="0"/>
                  </a:lnTo>
                  <a:close/>
                </a:path>
              </a:pathLst>
            </a:custGeom>
            <a:blipFill>
              <a:blip r:embed="rId14">
                <a:extLst>
                  <a:ext uri="{96DAC541-7B7A-43D3-8B79-37D633B846F1}">
                    <asvg:svgBlip xmlns="" xmlns:asvg="http://schemas.microsoft.com/office/drawing/2016/SVG/main" r:embed="rId19"/>
                  </a:ext>
                </a:extLst>
              </a:blip>
              <a:stretch>
                <a:fillRect/>
              </a:stretch>
            </a:blipFill>
          </p:spPr>
        </p:sp>
        <p:sp>
          <p:nvSpPr>
            <p:cNvPr id="13" name="Freeform 13"/>
            <p:cNvSpPr/>
            <p:nvPr/>
          </p:nvSpPr>
          <p:spPr>
            <a:xfrm rot="-2007507" flipH="1">
              <a:off x="3980674" y="463599"/>
              <a:ext cx="1059381" cy="1272183"/>
            </a:xfrm>
            <a:custGeom>
              <a:avLst/>
              <a:gdLst/>
              <a:ahLst/>
              <a:cxnLst/>
              <a:rect l="l" t="t" r="r" b="b"/>
              <a:pathLst>
                <a:path w="1059381" h="1272183">
                  <a:moveTo>
                    <a:pt x="1059382" y="0"/>
                  </a:moveTo>
                  <a:lnTo>
                    <a:pt x="0" y="0"/>
                  </a:lnTo>
                  <a:lnTo>
                    <a:pt x="0" y="1272183"/>
                  </a:lnTo>
                  <a:lnTo>
                    <a:pt x="1059382" y="1272183"/>
                  </a:lnTo>
                  <a:lnTo>
                    <a:pt x="1059382" y="0"/>
                  </a:lnTo>
                  <a:close/>
                </a:path>
              </a:pathLst>
            </a:custGeom>
            <a:blipFill>
              <a:blip r:embed="rId14">
                <a:extLst>
                  <a:ext uri="{96DAC541-7B7A-43D3-8B79-37D633B846F1}">
                    <asvg:svgBlip xmlns="" xmlns:asvg="http://schemas.microsoft.com/office/drawing/2016/SVG/main" r:embed="rId19"/>
                  </a:ext>
                </a:extLst>
              </a:blip>
              <a:stretch>
                <a:fillRect/>
              </a:stretch>
            </a:blipFill>
          </p:spPr>
        </p:sp>
        <p:sp>
          <p:nvSpPr>
            <p:cNvPr id="14" name="TextBox 13">
              <a:extLst>
                <a:ext uri="{FF2B5EF4-FFF2-40B4-BE49-F238E27FC236}">
                  <a16:creationId xmlns:a16="http://schemas.microsoft.com/office/drawing/2014/main" id="{E19B1F1F-6136-4AD1-8FAA-8BF99A8856B5}"/>
                </a:ext>
              </a:extLst>
            </p:cNvPr>
            <p:cNvSpPr txBox="1"/>
            <p:nvPr/>
          </p:nvSpPr>
          <p:spPr>
            <a:xfrm>
              <a:off x="387739" y="561082"/>
              <a:ext cx="17531574" cy="1077218"/>
            </a:xfrm>
            <a:prstGeom prst="rect">
              <a:avLst/>
            </a:prstGeom>
            <a:noFill/>
          </p:spPr>
          <p:txBody>
            <a:bodyPr wrap="square" rtlCol="0">
              <a:spAutoFit/>
            </a:bodyPr>
            <a:lstStyle/>
            <a:p>
              <a:pPr algn="ctr"/>
              <a:r>
                <a:rPr lang="en-US" sz="6200" b="1" smtClean="0">
                  <a:solidFill>
                    <a:schemeClr val="accent4">
                      <a:lumMod val="75000"/>
                    </a:schemeClr>
                  </a:solidFill>
                  <a:latin typeface="Arial" panose="020B0604020202020204" pitchFamily="34" charset="0"/>
                  <a:cs typeface="Arial" panose="020B0604020202020204" pitchFamily="34" charset="0"/>
                </a:rPr>
                <a:t>NỘI DUNG BÀI HỌC</a:t>
              </a:r>
              <a:endParaRPr lang="en-US" sz="6200" dirty="0">
                <a:solidFill>
                  <a:schemeClr val="accent4">
                    <a:lumMod val="75000"/>
                  </a:schemeClr>
                </a:solidFill>
                <a:latin typeface="Arial" panose="020B0604020202020204" pitchFamily="34" charset="0"/>
                <a:cs typeface="Arial" panose="020B0604020202020204" pitchFamily="34" charset="0"/>
              </a:endParaRPr>
            </a:p>
          </p:txBody>
        </p:sp>
      </p:grpSp>
      <p:grpSp>
        <p:nvGrpSpPr>
          <p:cNvPr id="18" name="Group 17"/>
          <p:cNvGrpSpPr/>
          <p:nvPr/>
        </p:nvGrpSpPr>
        <p:grpSpPr>
          <a:xfrm>
            <a:off x="380999" y="2476500"/>
            <a:ext cx="8534401" cy="6553200"/>
            <a:chOff x="761999" y="2628900"/>
            <a:chExt cx="8534401" cy="6553200"/>
          </a:xfrm>
        </p:grpSpPr>
        <p:sp>
          <p:nvSpPr>
            <p:cNvPr id="16" name="Freeform 6"/>
            <p:cNvSpPr/>
            <p:nvPr/>
          </p:nvSpPr>
          <p:spPr>
            <a:xfrm>
              <a:off x="761999" y="2628900"/>
              <a:ext cx="8534401" cy="6553200"/>
            </a:xfrm>
            <a:custGeom>
              <a:avLst/>
              <a:gdLst/>
              <a:ahLst/>
              <a:cxnLst/>
              <a:rect l="l" t="t" r="r" b="b"/>
              <a:pathLst>
                <a:path w="3715187" h="2921344">
                  <a:moveTo>
                    <a:pt x="0" y="0"/>
                  </a:moveTo>
                  <a:lnTo>
                    <a:pt x="3715187" y="0"/>
                  </a:lnTo>
                  <a:lnTo>
                    <a:pt x="3715187" y="2921344"/>
                  </a:lnTo>
                  <a:lnTo>
                    <a:pt x="0" y="2921344"/>
                  </a:lnTo>
                  <a:lnTo>
                    <a:pt x="0" y="0"/>
                  </a:lnTo>
                  <a:close/>
                </a:path>
              </a:pathLst>
            </a:custGeom>
            <a:blipFill>
              <a:blip r:embed="rId20">
                <a:extLst>
                  <a:ext uri="{BEBA8EAE-BF5A-486C-A8C5-ECC9F3942E4B}">
                    <a14:imgProps xmlns:a14="http://schemas.microsoft.com/office/drawing/2010/main">
                      <a14:imgLayer r:embed="rId21">
                        <a14:imgEffect>
                          <a14:colorTemperature colorTemp="11200"/>
                        </a14:imgEffect>
                      </a14:imgLayer>
                    </a14:imgProps>
                  </a:ext>
                </a:extLst>
              </a:blip>
              <a:stretch>
                <a:fillRect/>
              </a:stretch>
            </a:blipFill>
          </p:spPr>
        </p:sp>
        <p:sp>
          <p:nvSpPr>
            <p:cNvPr id="17" name="Rectangle 16"/>
            <p:cNvSpPr/>
            <p:nvPr/>
          </p:nvSpPr>
          <p:spPr>
            <a:xfrm>
              <a:off x="1485072" y="5905500"/>
              <a:ext cx="7088253" cy="1824923"/>
            </a:xfrm>
            <a:prstGeom prst="rect">
              <a:avLst/>
            </a:prstGeom>
          </p:spPr>
          <p:txBody>
            <a:bodyPr wrap="square">
              <a:spAutoFit/>
            </a:bodyPr>
            <a:lstStyle/>
            <a:p>
              <a:pPr algn="just">
                <a:lnSpc>
                  <a:spcPct val="150000"/>
                </a:lnSpc>
              </a:pPr>
              <a:r>
                <a:rPr lang="en-US" sz="4000" b="1" smtClean="0">
                  <a:solidFill>
                    <a:srgbClr val="000000"/>
                  </a:solidFill>
                  <a:latin typeface="Arial" panose="020B0604020202020204" pitchFamily="34" charset="0"/>
                  <a:cs typeface="Arial" panose="020B0604020202020204" pitchFamily="34" charset="0"/>
                </a:rPr>
                <a:t>1. </a:t>
              </a:r>
              <a:r>
                <a:rPr lang="en-US" sz="4000" b="1" smtClean="0">
                  <a:latin typeface="Arial" panose="020B0604020202020204" pitchFamily="34" charset="0"/>
                  <a:cs typeface="Arial" panose="020B0604020202020204" pitchFamily="34" charset="0"/>
                </a:rPr>
                <a:t>Vai trò của lao động với đời sống con người</a:t>
              </a:r>
              <a:endParaRPr lang="en-US" sz="4000" b="1">
                <a:latin typeface="Arial" panose="020B0604020202020204" pitchFamily="34" charset="0"/>
                <a:cs typeface="Arial" panose="020B0604020202020204" pitchFamily="34" charset="0"/>
              </a:endParaRPr>
            </a:p>
          </p:txBody>
        </p:sp>
      </p:grpSp>
      <p:grpSp>
        <p:nvGrpSpPr>
          <p:cNvPr id="22" name="Group 21"/>
          <p:cNvGrpSpPr/>
          <p:nvPr/>
        </p:nvGrpSpPr>
        <p:grpSpPr>
          <a:xfrm>
            <a:off x="9372600" y="3238500"/>
            <a:ext cx="8534401" cy="6553200"/>
            <a:chOff x="761999" y="2628900"/>
            <a:chExt cx="8534401" cy="6553200"/>
          </a:xfrm>
        </p:grpSpPr>
        <p:sp>
          <p:nvSpPr>
            <p:cNvPr id="23" name="Freeform 6"/>
            <p:cNvSpPr/>
            <p:nvPr/>
          </p:nvSpPr>
          <p:spPr>
            <a:xfrm>
              <a:off x="761999" y="2628900"/>
              <a:ext cx="8534401" cy="6553200"/>
            </a:xfrm>
            <a:custGeom>
              <a:avLst/>
              <a:gdLst/>
              <a:ahLst/>
              <a:cxnLst/>
              <a:rect l="l" t="t" r="r" b="b"/>
              <a:pathLst>
                <a:path w="3715187" h="2921344">
                  <a:moveTo>
                    <a:pt x="0" y="0"/>
                  </a:moveTo>
                  <a:lnTo>
                    <a:pt x="3715187" y="0"/>
                  </a:lnTo>
                  <a:lnTo>
                    <a:pt x="3715187" y="2921344"/>
                  </a:lnTo>
                  <a:lnTo>
                    <a:pt x="0" y="2921344"/>
                  </a:lnTo>
                  <a:lnTo>
                    <a:pt x="0" y="0"/>
                  </a:lnTo>
                  <a:close/>
                </a:path>
              </a:pathLst>
            </a:custGeom>
            <a:blipFill>
              <a:blip r:embed="rId20">
                <a:extLst>
                  <a:ext uri="{BEBA8EAE-BF5A-486C-A8C5-ECC9F3942E4B}">
                    <a14:imgProps xmlns:a14="http://schemas.microsoft.com/office/drawing/2010/main">
                      <a14:imgLayer r:embed="rId21">
                        <a14:imgEffect>
                          <a14:colorTemperature colorTemp="11200"/>
                        </a14:imgEffect>
                      </a14:imgLayer>
                    </a14:imgProps>
                  </a:ext>
                </a:extLst>
              </a:blip>
              <a:stretch>
                <a:fillRect/>
              </a:stretch>
            </a:blipFill>
          </p:spPr>
        </p:sp>
        <p:sp>
          <p:nvSpPr>
            <p:cNvPr id="24" name="Rectangle 23"/>
            <p:cNvSpPr/>
            <p:nvPr/>
          </p:nvSpPr>
          <p:spPr>
            <a:xfrm>
              <a:off x="1428335" y="5363776"/>
              <a:ext cx="7201727" cy="2748253"/>
            </a:xfrm>
            <a:prstGeom prst="rect">
              <a:avLst/>
            </a:prstGeom>
          </p:spPr>
          <p:txBody>
            <a:bodyPr wrap="square">
              <a:spAutoFit/>
            </a:bodyPr>
            <a:lstStyle/>
            <a:p>
              <a:pPr algn="just">
                <a:lnSpc>
                  <a:spcPct val="150000"/>
                </a:lnSpc>
              </a:pPr>
              <a:r>
                <a:rPr lang="en-US" sz="4000" b="1" smtClean="0">
                  <a:solidFill>
                    <a:srgbClr val="000000"/>
                  </a:solidFill>
                  <a:latin typeface="Arial" panose="020B0604020202020204" pitchFamily="34" charset="0"/>
                  <a:cs typeface="Arial" panose="020B0604020202020204" pitchFamily="34" charset="0"/>
                </a:rPr>
                <a:t>2. </a:t>
              </a:r>
              <a:r>
                <a:rPr lang="en-US" sz="4000" b="1" smtClean="0">
                  <a:latin typeface="Arial" panose="020B0604020202020204" pitchFamily="34" charset="0"/>
                  <a:cs typeface="Arial" panose="020B0604020202020204" pitchFamily="34" charset="0"/>
                </a:rPr>
                <a:t>Một số quy định của pháp luật về quyền và nghĩa vụ lao động của công dân</a:t>
              </a:r>
              <a:endParaRPr lang="en-US" sz="4000" b="1">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7" name="Freeform 7"/>
          <p:cNvSpPr/>
          <p:nvPr/>
        </p:nvSpPr>
        <p:spPr>
          <a:xfrm>
            <a:off x="14745069" y="8969026"/>
            <a:ext cx="4653236" cy="2622733"/>
          </a:xfrm>
          <a:custGeom>
            <a:avLst/>
            <a:gdLst/>
            <a:ahLst/>
            <a:cxnLst/>
            <a:rect l="l" t="t" r="r" b="b"/>
            <a:pathLst>
              <a:path w="4653236" h="2622733">
                <a:moveTo>
                  <a:pt x="0" y="0"/>
                </a:moveTo>
                <a:lnTo>
                  <a:pt x="4653236" y="0"/>
                </a:lnTo>
                <a:lnTo>
                  <a:pt x="4653236" y="2622734"/>
                </a:lnTo>
                <a:lnTo>
                  <a:pt x="0" y="2622734"/>
                </a:lnTo>
                <a:lnTo>
                  <a:pt x="0" y="0"/>
                </a:lnTo>
                <a:close/>
              </a:path>
            </a:pathLst>
          </a:custGeom>
          <a:blipFill>
            <a:blip r:embed="rId4">
              <a:extLst>
                <a:ext uri="{96DAC541-7B7A-43D3-8B79-37D633B846F1}">
                  <asvg:svgBlip xmlns="" xmlns:asvg="http://schemas.microsoft.com/office/drawing/2016/SVG/main" r:embed="rId11"/>
                </a:ext>
              </a:extLst>
            </a:blip>
            <a:stretch>
              <a:fillRect/>
            </a:stretch>
          </a:blipFill>
        </p:spPr>
      </p:sp>
      <p:sp>
        <p:nvSpPr>
          <p:cNvPr id="4" name="AutoShape 8" descr="https://o.remove.bg/downloads/256f5dbb-f205-41ff-8478-9ba70d99fcce/image-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TextBox 30">
            <a:extLst>
              <a:ext uri="{FF2B5EF4-FFF2-40B4-BE49-F238E27FC236}">
                <a16:creationId xmlns:a16="http://schemas.microsoft.com/office/drawing/2014/main" id="{573C2BCE-03D7-5A63-B7C8-0ACC3E564B05}"/>
              </a:ext>
            </a:extLst>
          </p:cNvPr>
          <p:cNvSpPr txBox="1"/>
          <p:nvPr/>
        </p:nvSpPr>
        <p:spPr>
          <a:xfrm>
            <a:off x="1629909" y="602040"/>
            <a:ext cx="15028178" cy="1569660"/>
          </a:xfrm>
          <a:prstGeom prst="rect">
            <a:avLst/>
          </a:prstGeom>
        </p:spPr>
        <p:txBody>
          <a:bodyPr wrap="square" lIns="0" tIns="0" rIns="0" bIns="0" rtlCol="0" anchor="t">
            <a:spAutoFit/>
          </a:bodyPr>
          <a:lstStyle/>
          <a:p>
            <a:pPr algn="ctr">
              <a:lnSpc>
                <a:spcPct val="150000"/>
              </a:lnSpc>
            </a:pPr>
            <a:r>
              <a:rPr lang="en-US" sz="3600" b="1" smtClean="0">
                <a:latin typeface="Arial" panose="020B0604020202020204" pitchFamily="34" charset="0"/>
                <a:cs typeface="Arial" panose="020B0604020202020204" pitchFamily="34" charset="0"/>
              </a:rPr>
              <a:t>Câu </a:t>
            </a:r>
            <a:r>
              <a:rPr lang="en-US" sz="3600" b="1" smtClean="0">
                <a:latin typeface="Arial" panose="020B0604020202020204" pitchFamily="34" charset="0"/>
                <a:cs typeface="Arial" panose="020B0604020202020204" pitchFamily="34" charset="0"/>
              </a:rPr>
              <a:t>4. </a:t>
            </a:r>
            <a:r>
              <a:rPr lang="en-US" sz="3600">
                <a:latin typeface="Arial" panose="020B0604020202020204" pitchFamily="34" charset="0"/>
                <a:cs typeface="Arial" panose="020B0604020202020204" pitchFamily="34" charset="0"/>
              </a:rPr>
              <a:t>Vì sao công dân nên chọn các hoạt động lao động phù </a:t>
            </a:r>
            <a:r>
              <a:rPr lang="en-US" sz="3600">
                <a:latin typeface="Arial" panose="020B0604020202020204" pitchFamily="34" charset="0"/>
                <a:cs typeface="Arial" panose="020B0604020202020204" pitchFamily="34" charset="0"/>
              </a:rPr>
              <a:t>hợp </a:t>
            </a:r>
            <a:endParaRPr lang="en-US" sz="3600" smtClean="0">
              <a:latin typeface="Arial" panose="020B0604020202020204" pitchFamily="34" charset="0"/>
              <a:cs typeface="Arial" panose="020B0604020202020204" pitchFamily="34" charset="0"/>
            </a:endParaRPr>
          </a:p>
          <a:p>
            <a:pPr algn="ctr">
              <a:lnSpc>
                <a:spcPct val="150000"/>
              </a:lnSpc>
            </a:pPr>
            <a:r>
              <a:rPr lang="en-US" sz="3600" smtClean="0">
                <a:latin typeface="Arial" panose="020B0604020202020204" pitchFamily="34" charset="0"/>
                <a:cs typeface="Arial" panose="020B0604020202020204" pitchFamily="34" charset="0"/>
              </a:rPr>
              <a:t>với </a:t>
            </a:r>
            <a:r>
              <a:rPr lang="en-US" sz="3600">
                <a:latin typeface="Arial" panose="020B0604020202020204" pitchFamily="34" charset="0"/>
                <a:cs typeface="Arial" panose="020B0604020202020204" pitchFamily="34" charset="0"/>
              </a:rPr>
              <a:t>bản thân mình để làm?</a:t>
            </a:r>
          </a:p>
        </p:txBody>
      </p:sp>
      <p:sp>
        <p:nvSpPr>
          <p:cNvPr id="32" name="Plaque 31">
            <a:extLst>
              <a:ext uri="{FF2B5EF4-FFF2-40B4-BE49-F238E27FC236}">
                <a16:creationId xmlns:a16="http://schemas.microsoft.com/office/drawing/2014/main" id="{EA5EDB69-5FC1-0227-D579-0B68147B0112}"/>
              </a:ext>
            </a:extLst>
          </p:cNvPr>
          <p:cNvSpPr/>
          <p:nvPr/>
        </p:nvSpPr>
        <p:spPr>
          <a:xfrm>
            <a:off x="685800" y="2705100"/>
            <a:ext cx="8229600" cy="325199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500" smtClean="0">
                <a:solidFill>
                  <a:schemeClr val="tx1"/>
                </a:solidFill>
                <a:latin typeface="Arial" panose="020B0604020202020204" pitchFamily="34" charset="0"/>
                <a:cs typeface="Arial" panose="020B0604020202020204" pitchFamily="34" charset="0"/>
              </a:rPr>
              <a:t>A. </a:t>
            </a:r>
            <a:r>
              <a:rPr lang="en-US" sz="3500">
                <a:solidFill>
                  <a:schemeClr val="tx1"/>
                </a:solidFill>
                <a:latin typeface="Arial" panose="020B0604020202020204" pitchFamily="34" charset="0"/>
                <a:cs typeface="Arial" panose="020B0604020202020204" pitchFamily="34" charset="0"/>
              </a:rPr>
              <a:t>Để có thể đáp ứng được với các yêu cầu mà công việc đề ra và hoàn thành tốt các nhiệm vụ được giao</a:t>
            </a:r>
            <a:endParaRPr lang="en-US" sz="3500">
              <a:solidFill>
                <a:schemeClr val="tx1"/>
              </a:solidFill>
              <a:latin typeface="Arial" panose="020B0604020202020204" pitchFamily="34" charset="0"/>
              <a:cs typeface="Arial" panose="020B0604020202020204" pitchFamily="34" charset="0"/>
            </a:endParaRPr>
          </a:p>
        </p:txBody>
      </p:sp>
      <p:sp>
        <p:nvSpPr>
          <p:cNvPr id="33" name="Plaque 32">
            <a:extLst>
              <a:ext uri="{FF2B5EF4-FFF2-40B4-BE49-F238E27FC236}">
                <a16:creationId xmlns:a16="http://schemas.microsoft.com/office/drawing/2014/main" id="{002BAA3F-E185-54EC-5029-D760862380AE}"/>
              </a:ext>
            </a:extLst>
          </p:cNvPr>
          <p:cNvSpPr/>
          <p:nvPr/>
        </p:nvSpPr>
        <p:spPr>
          <a:xfrm>
            <a:off x="685800" y="6479423"/>
            <a:ext cx="8229600" cy="325199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500">
                <a:solidFill>
                  <a:schemeClr val="tx1"/>
                </a:solidFill>
                <a:latin typeface="Arial" panose="020B0604020202020204" pitchFamily="34" charset="0"/>
                <a:cs typeface="Arial" panose="020B0604020202020204" pitchFamily="34" charset="0"/>
              </a:rPr>
              <a:t>C. </a:t>
            </a:r>
            <a:r>
              <a:rPr lang="en-US" sz="3500">
                <a:solidFill>
                  <a:schemeClr val="tx1"/>
                </a:solidFill>
                <a:latin typeface="Arial" panose="020B0604020202020204" pitchFamily="34" charset="0"/>
                <a:cs typeface="Arial" panose="020B0604020202020204" pitchFamily="34" charset="0"/>
              </a:rPr>
              <a:t>Công việc phù hợp với năng lực sẽ không giúp người lao động tạo ra thêm được các giá trị cho bản thân</a:t>
            </a:r>
            <a:endParaRPr lang="en-US" sz="3500">
              <a:solidFill>
                <a:schemeClr val="tx1"/>
              </a:solidFill>
              <a:latin typeface="Arial" panose="020B0604020202020204" pitchFamily="34" charset="0"/>
              <a:cs typeface="Arial" panose="020B0604020202020204" pitchFamily="34" charset="0"/>
            </a:endParaRPr>
          </a:p>
        </p:txBody>
      </p:sp>
      <p:sp>
        <p:nvSpPr>
          <p:cNvPr id="34" name="Plaque 33">
            <a:extLst>
              <a:ext uri="{FF2B5EF4-FFF2-40B4-BE49-F238E27FC236}">
                <a16:creationId xmlns:a16="http://schemas.microsoft.com/office/drawing/2014/main" id="{D616D4CC-126B-936C-3FBF-08CF8CA2AABB}"/>
              </a:ext>
            </a:extLst>
          </p:cNvPr>
          <p:cNvSpPr/>
          <p:nvPr/>
        </p:nvSpPr>
        <p:spPr>
          <a:xfrm>
            <a:off x="9296400" y="2705100"/>
            <a:ext cx="8229600" cy="325199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500">
                <a:solidFill>
                  <a:schemeClr val="tx1"/>
                </a:solidFill>
                <a:latin typeface="Arial" panose="020B0604020202020204" pitchFamily="34" charset="0"/>
                <a:cs typeface="Arial" panose="020B0604020202020204" pitchFamily="34" charset="0"/>
              </a:rPr>
              <a:t>B. </a:t>
            </a:r>
            <a:r>
              <a:rPr lang="en-US" sz="3500">
                <a:solidFill>
                  <a:schemeClr val="tx1"/>
                </a:solidFill>
                <a:latin typeface="Arial" panose="020B0604020202020204" pitchFamily="34" charset="0"/>
                <a:cs typeface="Arial" panose="020B0604020202020204" pitchFamily="34" charset="0"/>
              </a:rPr>
              <a:t>Để có thể nhanh chóng tạo ra vật chất cần thiết phù hợp với nhu cầu của bản thân</a:t>
            </a:r>
            <a:endParaRPr lang="en-US" sz="3500">
              <a:solidFill>
                <a:schemeClr val="tx1"/>
              </a:solidFill>
              <a:latin typeface="Arial" panose="020B0604020202020204" pitchFamily="34" charset="0"/>
              <a:cs typeface="Arial" panose="020B0604020202020204" pitchFamily="34" charset="0"/>
            </a:endParaRPr>
          </a:p>
        </p:txBody>
      </p:sp>
      <p:sp>
        <p:nvSpPr>
          <p:cNvPr id="35" name="Plaque 34">
            <a:extLst>
              <a:ext uri="{FF2B5EF4-FFF2-40B4-BE49-F238E27FC236}">
                <a16:creationId xmlns:a16="http://schemas.microsoft.com/office/drawing/2014/main" id="{A1D6137F-74BA-A20E-0662-FB78F22223FE}"/>
              </a:ext>
            </a:extLst>
          </p:cNvPr>
          <p:cNvSpPr/>
          <p:nvPr/>
        </p:nvSpPr>
        <p:spPr>
          <a:xfrm>
            <a:off x="9296400" y="6414290"/>
            <a:ext cx="8229600" cy="325199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500">
                <a:solidFill>
                  <a:schemeClr val="tx1"/>
                </a:solidFill>
                <a:latin typeface="Arial" panose="020B0604020202020204" pitchFamily="34" charset="0"/>
                <a:cs typeface="Arial" panose="020B0604020202020204" pitchFamily="34" charset="0"/>
              </a:rPr>
              <a:t>D. </a:t>
            </a:r>
            <a:r>
              <a:rPr lang="en-US" sz="3500">
                <a:solidFill>
                  <a:schemeClr val="tx1"/>
                </a:solidFill>
                <a:latin typeface="Arial" panose="020B0604020202020204" pitchFamily="34" charset="0"/>
                <a:cs typeface="Arial" panose="020B0604020202020204" pitchFamily="34" charset="0"/>
              </a:rPr>
              <a:t>Làm việc trong môi trường lao động phù hợp sẽ không áp lực</a:t>
            </a:r>
            <a:endParaRPr lang="en-US" sz="3500">
              <a:solidFill>
                <a:schemeClr val="tx1"/>
              </a:solidFill>
              <a:latin typeface="Arial" panose="020B0604020202020204" pitchFamily="34" charset="0"/>
              <a:cs typeface="Arial" panose="020B0604020202020204" pitchFamily="34" charset="0"/>
            </a:endParaRPr>
          </a:p>
        </p:txBody>
      </p:sp>
      <p:sp>
        <p:nvSpPr>
          <p:cNvPr id="36" name="Plaque 35">
            <a:extLst>
              <a:ext uri="{FF2B5EF4-FFF2-40B4-BE49-F238E27FC236}">
                <a16:creationId xmlns:a16="http://schemas.microsoft.com/office/drawing/2014/main" id="{4F3DA57B-A302-392E-7B36-AC7B6532BD2C}"/>
              </a:ext>
            </a:extLst>
          </p:cNvPr>
          <p:cNvSpPr/>
          <p:nvPr/>
        </p:nvSpPr>
        <p:spPr>
          <a:xfrm>
            <a:off x="685800" y="2705100"/>
            <a:ext cx="8229599" cy="3249953"/>
          </a:xfrm>
          <a:prstGeom prst="plaqu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200">
                <a:solidFill>
                  <a:schemeClr val="bg1"/>
                </a:solidFill>
                <a:latin typeface="Arial" panose="020B0604020202020204" pitchFamily="34" charset="0"/>
                <a:cs typeface="Arial" panose="020B0604020202020204" pitchFamily="34" charset="0"/>
              </a:rPr>
              <a:t>A. Để có thể đáp ứng được với các yêu cầu mà công việc đề ra và hoàn thành tốt các nhiệm vụ được giao</a:t>
            </a:r>
            <a:endParaRPr lang="en-US" sz="3200">
              <a:solidFill>
                <a:schemeClr val="bg1"/>
              </a:solidFill>
              <a:latin typeface="Arial" panose="020B0604020202020204" pitchFamily="34" charset="0"/>
              <a:cs typeface="Arial" panose="020B0604020202020204" pitchFamily="34" charset="0"/>
            </a:endParaRPr>
          </a:p>
        </p:txBody>
      </p:sp>
      <p:sp>
        <p:nvSpPr>
          <p:cNvPr id="37" name="Freeform 3"/>
          <p:cNvSpPr/>
          <p:nvPr/>
        </p:nvSpPr>
        <p:spPr>
          <a:xfrm>
            <a:off x="16642847" y="266700"/>
            <a:ext cx="1446693" cy="1763887"/>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12">
              <a:extLst>
                <a:ext uri="{96DAC541-7B7A-43D3-8B79-37D633B846F1}">
                  <asvg:svgBlip xmlns="" xmlns:asvg="http://schemas.microsoft.com/office/drawing/2016/SVG/main" r:embed="rId5"/>
                </a:ext>
              </a:extLst>
            </a:blip>
            <a:stretch>
              <a:fillRect/>
            </a:stretch>
          </a:blipFill>
        </p:spPr>
      </p:sp>
      <p:sp>
        <p:nvSpPr>
          <p:cNvPr id="38" name="Freeform 9"/>
          <p:cNvSpPr/>
          <p:nvPr/>
        </p:nvSpPr>
        <p:spPr>
          <a:xfrm>
            <a:off x="-1077970" y="588550"/>
            <a:ext cx="3076690" cy="949928"/>
          </a:xfrm>
          <a:custGeom>
            <a:avLst/>
            <a:gdLst/>
            <a:ahLst/>
            <a:cxnLst/>
            <a:rect l="l" t="t" r="r" b="b"/>
            <a:pathLst>
              <a:path w="3076690" h="949928">
                <a:moveTo>
                  <a:pt x="0" y="0"/>
                </a:moveTo>
                <a:lnTo>
                  <a:pt x="3076690" y="0"/>
                </a:lnTo>
                <a:lnTo>
                  <a:pt x="3076690" y="949928"/>
                </a:lnTo>
                <a:lnTo>
                  <a:pt x="0" y="949928"/>
                </a:lnTo>
                <a:lnTo>
                  <a:pt x="0" y="0"/>
                </a:lnTo>
                <a:close/>
              </a:path>
            </a:pathLst>
          </a:custGeom>
          <a:blipFill>
            <a:blip r:embed="rId13">
              <a:extLst>
                <a:ext uri="{96DAC541-7B7A-43D3-8B79-37D633B846F1}">
                  <asvg:svgBlip xmlns="" xmlns:asvg="http://schemas.microsoft.com/office/drawing/2016/SVG/main" r:embed="rId15"/>
                </a:ext>
              </a:extLst>
            </a:blip>
            <a:stretch>
              <a:fillRect/>
            </a:stretch>
          </a:blipFill>
        </p:spPr>
      </p:sp>
    </p:spTree>
    <p:extLst>
      <p:ext uri="{BB962C8B-B14F-4D97-AF65-F5344CB8AC3E}">
        <p14:creationId xmlns:p14="http://schemas.microsoft.com/office/powerpoint/2010/main" val="1654806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circle(in)">
                                      <p:cBhvr>
                                        <p:cTn id="12" dur="500"/>
                                        <p:tgtEl>
                                          <p:spTgt spid="3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circle(in)">
                                      <p:cBhvr>
                                        <p:cTn id="15" dur="500"/>
                                        <p:tgtEl>
                                          <p:spTgt spid="3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circle(in)">
                                      <p:cBhvr>
                                        <p:cTn id="18" dur="500"/>
                                        <p:tgtEl>
                                          <p:spTgt spid="3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circle(in)">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randombar(horizontal)">
                                      <p:cBhvr>
                                        <p:cTn id="2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animBg="1"/>
      <p:bldP spid="34" grpId="0" animBg="1"/>
      <p:bldP spid="35"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7" name="Freeform 7"/>
          <p:cNvSpPr/>
          <p:nvPr/>
        </p:nvSpPr>
        <p:spPr>
          <a:xfrm>
            <a:off x="14745069" y="8969026"/>
            <a:ext cx="4653236" cy="2622733"/>
          </a:xfrm>
          <a:custGeom>
            <a:avLst/>
            <a:gdLst/>
            <a:ahLst/>
            <a:cxnLst/>
            <a:rect l="l" t="t" r="r" b="b"/>
            <a:pathLst>
              <a:path w="4653236" h="2622733">
                <a:moveTo>
                  <a:pt x="0" y="0"/>
                </a:moveTo>
                <a:lnTo>
                  <a:pt x="4653236" y="0"/>
                </a:lnTo>
                <a:lnTo>
                  <a:pt x="4653236" y="2622734"/>
                </a:lnTo>
                <a:lnTo>
                  <a:pt x="0" y="2622734"/>
                </a:lnTo>
                <a:lnTo>
                  <a:pt x="0" y="0"/>
                </a:lnTo>
                <a:close/>
              </a:path>
            </a:pathLst>
          </a:custGeom>
          <a:blipFill>
            <a:blip r:embed="rId4">
              <a:extLst>
                <a:ext uri="{96DAC541-7B7A-43D3-8B79-37D633B846F1}">
                  <asvg:svgBlip xmlns="" xmlns:asvg="http://schemas.microsoft.com/office/drawing/2016/SVG/main" r:embed="rId11"/>
                </a:ext>
              </a:extLst>
            </a:blip>
            <a:stretch>
              <a:fillRect/>
            </a:stretch>
          </a:blipFill>
        </p:spPr>
      </p:sp>
      <p:sp>
        <p:nvSpPr>
          <p:cNvPr id="9" name="Freeform 9"/>
          <p:cNvSpPr/>
          <p:nvPr/>
        </p:nvSpPr>
        <p:spPr>
          <a:xfrm>
            <a:off x="-1077970" y="588550"/>
            <a:ext cx="3076690" cy="949928"/>
          </a:xfrm>
          <a:custGeom>
            <a:avLst/>
            <a:gdLst/>
            <a:ahLst/>
            <a:cxnLst/>
            <a:rect l="l" t="t" r="r" b="b"/>
            <a:pathLst>
              <a:path w="3076690" h="949928">
                <a:moveTo>
                  <a:pt x="0" y="0"/>
                </a:moveTo>
                <a:lnTo>
                  <a:pt x="3076690" y="0"/>
                </a:lnTo>
                <a:lnTo>
                  <a:pt x="3076690" y="949928"/>
                </a:lnTo>
                <a:lnTo>
                  <a:pt x="0" y="949928"/>
                </a:lnTo>
                <a:lnTo>
                  <a:pt x="0" y="0"/>
                </a:lnTo>
                <a:close/>
              </a:path>
            </a:pathLst>
          </a:custGeom>
          <a:blipFill>
            <a:blip r:embed="rId12">
              <a:extLst>
                <a:ext uri="{96DAC541-7B7A-43D3-8B79-37D633B846F1}">
                  <asvg:svgBlip xmlns="" xmlns:asvg="http://schemas.microsoft.com/office/drawing/2016/SVG/main" r:embed="rId15"/>
                </a:ext>
              </a:extLst>
            </a:blip>
            <a:stretch>
              <a:fillRect/>
            </a:stretch>
          </a:blipFill>
        </p:spPr>
      </p:sp>
      <p:sp>
        <p:nvSpPr>
          <p:cNvPr id="4" name="AutoShape 8" descr="https://o.remove.bg/downloads/256f5dbb-f205-41ff-8478-9ba70d99fcce/image-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3"/>
          <p:cNvSpPr/>
          <p:nvPr/>
        </p:nvSpPr>
        <p:spPr>
          <a:xfrm>
            <a:off x="16642847" y="266700"/>
            <a:ext cx="1446693" cy="1763887"/>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16">
              <a:extLst>
                <a:ext uri="{96DAC541-7B7A-43D3-8B79-37D633B846F1}">
                  <asvg:svgBlip xmlns="" xmlns:asvg="http://schemas.microsoft.com/office/drawing/2016/SVG/main" r:embed="rId5"/>
                </a:ext>
              </a:extLst>
            </a:blip>
            <a:stretch>
              <a:fillRect/>
            </a:stretch>
          </a:blipFill>
        </p:spPr>
      </p:sp>
      <p:sp>
        <p:nvSpPr>
          <p:cNvPr id="14" name="TextBox 13">
            <a:extLst>
              <a:ext uri="{FF2B5EF4-FFF2-40B4-BE49-F238E27FC236}">
                <a16:creationId xmlns:a16="http://schemas.microsoft.com/office/drawing/2014/main" id="{573C2BCE-03D7-5A63-B7C8-0ACC3E564B05}"/>
              </a:ext>
            </a:extLst>
          </p:cNvPr>
          <p:cNvSpPr txBox="1"/>
          <p:nvPr/>
        </p:nvSpPr>
        <p:spPr>
          <a:xfrm>
            <a:off x="1629909" y="745510"/>
            <a:ext cx="15028178" cy="2257541"/>
          </a:xfrm>
          <a:prstGeom prst="rect">
            <a:avLst/>
          </a:prstGeom>
        </p:spPr>
        <p:txBody>
          <a:bodyPr wrap="square" lIns="0" tIns="0" rIns="0" bIns="0" rtlCol="0" anchor="t">
            <a:spAutoFit/>
          </a:bodyPr>
          <a:lstStyle/>
          <a:p>
            <a:pPr algn="ctr">
              <a:lnSpc>
                <a:spcPct val="150000"/>
              </a:lnSpc>
            </a:pPr>
            <a:r>
              <a:rPr lang="en-US" sz="3400" b="1" err="1">
                <a:latin typeface="Arial" panose="020B0604020202020204" pitchFamily="34" charset="0"/>
                <a:cs typeface="Arial" panose="020B0604020202020204" pitchFamily="34" charset="0"/>
              </a:rPr>
              <a:t>Câu</a:t>
            </a:r>
            <a:r>
              <a:rPr lang="en-US" sz="3400" b="1">
                <a:latin typeface="Arial" panose="020B0604020202020204" pitchFamily="34" charset="0"/>
                <a:cs typeface="Arial" panose="020B0604020202020204" pitchFamily="34" charset="0"/>
              </a:rPr>
              <a:t> </a:t>
            </a:r>
            <a:r>
              <a:rPr lang="en-US" sz="3400" b="1" smtClean="0">
                <a:latin typeface="Arial" panose="020B0604020202020204" pitchFamily="34" charset="0"/>
                <a:cs typeface="Arial" panose="020B0604020202020204" pitchFamily="34" charset="0"/>
              </a:rPr>
              <a:t>5. </a:t>
            </a:r>
            <a:r>
              <a:rPr lang="en-US" sz="3400">
                <a:latin typeface="Arial" panose="020B0604020202020204" pitchFamily="34" charset="0"/>
                <a:cs typeface="Arial" panose="020B0604020202020204" pitchFamily="34" charset="0"/>
              </a:rPr>
              <a:t>Công ty A đơn phương chấm dứt hợp đồng lao động với chị </a:t>
            </a:r>
            <a:r>
              <a:rPr lang="en-US" sz="3400">
                <a:latin typeface="Arial" panose="020B0604020202020204" pitchFamily="34" charset="0"/>
                <a:cs typeface="Arial" panose="020B0604020202020204" pitchFamily="34" charset="0"/>
              </a:rPr>
              <a:t>H </a:t>
            </a:r>
            <a:endParaRPr lang="en-US" sz="3400" smtClean="0">
              <a:latin typeface="Arial" panose="020B0604020202020204" pitchFamily="34" charset="0"/>
              <a:cs typeface="Arial" panose="020B0604020202020204" pitchFamily="34" charset="0"/>
            </a:endParaRPr>
          </a:p>
          <a:p>
            <a:pPr algn="ctr">
              <a:lnSpc>
                <a:spcPct val="150000"/>
              </a:lnSpc>
            </a:pPr>
            <a:r>
              <a:rPr lang="en-US" sz="3400" smtClean="0">
                <a:latin typeface="Arial" panose="020B0604020202020204" pitchFamily="34" charset="0"/>
                <a:cs typeface="Arial" panose="020B0604020202020204" pitchFamily="34" charset="0"/>
              </a:rPr>
              <a:t>khi </a:t>
            </a:r>
            <a:r>
              <a:rPr lang="en-US" sz="3400">
                <a:latin typeface="Arial" panose="020B0604020202020204" pitchFamily="34" charset="0"/>
                <a:cs typeface="Arial" panose="020B0604020202020204" pitchFamily="34" charset="0"/>
              </a:rPr>
              <a:t>chị đang hưởng chế độ thai sản theo quy định của nhà nước. Theo em, chị A nên làm gì để đòi lại các quyền lợi thuộc về bản thân mình? </a:t>
            </a:r>
          </a:p>
        </p:txBody>
      </p:sp>
      <p:sp>
        <p:nvSpPr>
          <p:cNvPr id="15" name="Plaque 14">
            <a:extLst>
              <a:ext uri="{FF2B5EF4-FFF2-40B4-BE49-F238E27FC236}">
                <a16:creationId xmlns:a16="http://schemas.microsoft.com/office/drawing/2014/main" id="{EA5EDB69-5FC1-0227-D579-0B68147B0112}"/>
              </a:ext>
            </a:extLst>
          </p:cNvPr>
          <p:cNvSpPr/>
          <p:nvPr/>
        </p:nvSpPr>
        <p:spPr>
          <a:xfrm>
            <a:off x="1295400" y="3382572"/>
            <a:ext cx="7543800" cy="30480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200" smtClean="0">
                <a:solidFill>
                  <a:schemeClr val="tx1"/>
                </a:solidFill>
                <a:latin typeface="Arial" panose="020B0604020202020204" pitchFamily="34" charset="0"/>
                <a:cs typeface="Arial" panose="020B0604020202020204" pitchFamily="34" charset="0"/>
              </a:rPr>
              <a:t>A. </a:t>
            </a:r>
            <a:r>
              <a:rPr lang="en-US" sz="3200">
                <a:solidFill>
                  <a:schemeClr val="tx1"/>
                </a:solidFill>
                <a:latin typeface="Arial" panose="020B0604020202020204" pitchFamily="34" charset="0"/>
                <a:cs typeface="Arial" panose="020B0604020202020204" pitchFamily="34" charset="0"/>
              </a:rPr>
              <a:t>Vì con của chị chưa lớn nên chưa cần thiết phải tính toán đến hợp đồng lao động với công ty</a:t>
            </a:r>
            <a:endParaRPr lang="en-US" sz="3200">
              <a:solidFill>
                <a:schemeClr val="tx1"/>
              </a:solidFill>
              <a:latin typeface="Arial" panose="020B0604020202020204" pitchFamily="34" charset="0"/>
              <a:cs typeface="Arial" panose="020B0604020202020204" pitchFamily="34" charset="0"/>
            </a:endParaRPr>
          </a:p>
        </p:txBody>
      </p:sp>
      <p:sp>
        <p:nvSpPr>
          <p:cNvPr id="16" name="Plaque 15">
            <a:extLst>
              <a:ext uri="{FF2B5EF4-FFF2-40B4-BE49-F238E27FC236}">
                <a16:creationId xmlns:a16="http://schemas.microsoft.com/office/drawing/2014/main" id="{002BAA3F-E185-54EC-5029-D760862380AE}"/>
              </a:ext>
            </a:extLst>
          </p:cNvPr>
          <p:cNvSpPr/>
          <p:nvPr/>
        </p:nvSpPr>
        <p:spPr>
          <a:xfrm>
            <a:off x="1295400" y="6743700"/>
            <a:ext cx="7543800" cy="30480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200">
                <a:solidFill>
                  <a:schemeClr val="tx1"/>
                </a:solidFill>
                <a:latin typeface="Arial" panose="020B0604020202020204" pitchFamily="34" charset="0"/>
                <a:cs typeface="Arial" panose="020B0604020202020204" pitchFamily="34" charset="0"/>
              </a:rPr>
              <a:t>C. </a:t>
            </a:r>
            <a:r>
              <a:rPr lang="en-US" sz="3200">
                <a:solidFill>
                  <a:schemeClr val="tx1"/>
                </a:solidFill>
                <a:latin typeface="Arial" panose="020B0604020202020204" pitchFamily="34" charset="0"/>
                <a:cs typeface="Arial" panose="020B0604020202020204" pitchFamily="34" charset="0"/>
              </a:rPr>
              <a:t>Chị H có thể căn cứ vào điều </a:t>
            </a:r>
            <a:r>
              <a:rPr lang="en-US" sz="3200">
                <a:solidFill>
                  <a:schemeClr val="tx1"/>
                </a:solidFill>
                <a:latin typeface="Arial" panose="020B0604020202020204" pitchFamily="34" charset="0"/>
                <a:cs typeface="Arial" panose="020B0604020202020204" pitchFamily="34" charset="0"/>
              </a:rPr>
              <a:t>lệ </a:t>
            </a:r>
            <a:r>
              <a:rPr lang="en-US" sz="3200" smtClean="0">
                <a:solidFill>
                  <a:schemeClr val="tx1"/>
                </a:solidFill>
                <a:latin typeface="Arial" panose="020B0604020202020204" pitchFamily="34" charset="0"/>
                <a:cs typeface="Arial" panose="020B0604020202020204" pitchFamily="34" charset="0"/>
              </a:rPr>
              <a:t>trong </a:t>
            </a:r>
            <a:r>
              <a:rPr lang="en-US" sz="3200">
                <a:solidFill>
                  <a:schemeClr val="tx1"/>
                </a:solidFill>
                <a:latin typeface="Arial" panose="020B0604020202020204" pitchFamily="34" charset="0"/>
                <a:cs typeface="Arial" panose="020B0604020202020204" pitchFamily="34" charset="0"/>
              </a:rPr>
              <a:t>hợp </a:t>
            </a:r>
            <a:r>
              <a:rPr lang="en-US" sz="3200">
                <a:solidFill>
                  <a:schemeClr val="tx1"/>
                </a:solidFill>
                <a:latin typeface="Arial" panose="020B0604020202020204" pitchFamily="34" charset="0"/>
                <a:cs typeface="Arial" panose="020B0604020202020204" pitchFamily="34" charset="0"/>
              </a:rPr>
              <a:t>đồng </a:t>
            </a:r>
            <a:r>
              <a:rPr lang="en-US" sz="3200" smtClean="0">
                <a:solidFill>
                  <a:schemeClr val="tx1"/>
                </a:solidFill>
                <a:latin typeface="Arial" panose="020B0604020202020204" pitchFamily="34" charset="0"/>
                <a:cs typeface="Arial" panose="020B0604020202020204" pitchFamily="34" charset="0"/>
              </a:rPr>
              <a:t>và </a:t>
            </a:r>
            <a:r>
              <a:rPr lang="en-US" sz="3200">
                <a:solidFill>
                  <a:schemeClr val="tx1"/>
                </a:solidFill>
                <a:latin typeface="Arial" panose="020B0604020202020204" pitchFamily="34" charset="0"/>
                <a:cs typeface="Arial" panose="020B0604020202020204" pitchFamily="34" charset="0"/>
              </a:rPr>
              <a:t>các điều luật bảo vệ quyền lợi của người lao động để đòi lại </a:t>
            </a:r>
            <a:r>
              <a:rPr lang="en-US" sz="3200">
                <a:solidFill>
                  <a:schemeClr val="tx1"/>
                </a:solidFill>
                <a:latin typeface="Arial" panose="020B0604020202020204" pitchFamily="34" charset="0"/>
                <a:cs typeface="Arial" panose="020B0604020202020204" pitchFamily="34" charset="0"/>
              </a:rPr>
              <a:t>quyền </a:t>
            </a:r>
            <a:r>
              <a:rPr lang="en-US" sz="3200" smtClean="0">
                <a:solidFill>
                  <a:schemeClr val="tx1"/>
                </a:solidFill>
                <a:latin typeface="Arial" panose="020B0604020202020204" pitchFamily="34" charset="0"/>
                <a:cs typeface="Arial" panose="020B0604020202020204" pitchFamily="34" charset="0"/>
              </a:rPr>
              <a:t>thuộc </a:t>
            </a:r>
            <a:r>
              <a:rPr lang="en-US" sz="3200">
                <a:solidFill>
                  <a:schemeClr val="tx1"/>
                </a:solidFill>
                <a:latin typeface="Arial" panose="020B0604020202020204" pitchFamily="34" charset="0"/>
                <a:cs typeface="Arial" panose="020B0604020202020204" pitchFamily="34" charset="0"/>
              </a:rPr>
              <a:t>về bản thân mình</a:t>
            </a:r>
            <a:endParaRPr lang="en-US" sz="3200">
              <a:solidFill>
                <a:schemeClr val="tx1"/>
              </a:solidFill>
              <a:latin typeface="Arial" panose="020B0604020202020204" pitchFamily="34" charset="0"/>
              <a:cs typeface="Arial" panose="020B0604020202020204" pitchFamily="34" charset="0"/>
            </a:endParaRPr>
          </a:p>
        </p:txBody>
      </p:sp>
      <p:sp>
        <p:nvSpPr>
          <p:cNvPr id="17" name="Plaque 16">
            <a:extLst>
              <a:ext uri="{FF2B5EF4-FFF2-40B4-BE49-F238E27FC236}">
                <a16:creationId xmlns:a16="http://schemas.microsoft.com/office/drawing/2014/main" id="{D616D4CC-126B-936C-3FBF-08CF8CA2AABB}"/>
              </a:ext>
            </a:extLst>
          </p:cNvPr>
          <p:cNvSpPr/>
          <p:nvPr/>
        </p:nvSpPr>
        <p:spPr>
          <a:xfrm>
            <a:off x="9601200" y="3382572"/>
            <a:ext cx="7543800" cy="30480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200">
                <a:solidFill>
                  <a:schemeClr val="tx1"/>
                </a:solidFill>
                <a:latin typeface="Arial" panose="020B0604020202020204" pitchFamily="34" charset="0"/>
                <a:cs typeface="Arial" panose="020B0604020202020204" pitchFamily="34" charset="0"/>
              </a:rPr>
              <a:t>B. </a:t>
            </a:r>
            <a:r>
              <a:rPr lang="en-US" sz="3200">
                <a:solidFill>
                  <a:schemeClr val="tx1"/>
                </a:solidFill>
                <a:latin typeface="Arial" panose="020B0604020202020204" pitchFamily="34" charset="0"/>
                <a:cs typeface="Arial" panose="020B0604020202020204" pitchFamily="34" charset="0"/>
              </a:rPr>
              <a:t>Chị H có thể tới công ty đòi lại quyền lợi cho bản thân</a:t>
            </a:r>
            <a:endParaRPr lang="en-US" sz="3200">
              <a:solidFill>
                <a:schemeClr val="tx1"/>
              </a:solidFill>
              <a:latin typeface="Arial" panose="020B0604020202020204" pitchFamily="34" charset="0"/>
              <a:cs typeface="Arial" panose="020B0604020202020204" pitchFamily="34" charset="0"/>
            </a:endParaRPr>
          </a:p>
        </p:txBody>
      </p:sp>
      <p:sp>
        <p:nvSpPr>
          <p:cNvPr id="18" name="Plaque 17">
            <a:extLst>
              <a:ext uri="{FF2B5EF4-FFF2-40B4-BE49-F238E27FC236}">
                <a16:creationId xmlns:a16="http://schemas.microsoft.com/office/drawing/2014/main" id="{A1D6137F-74BA-A20E-0662-FB78F22223FE}"/>
              </a:ext>
            </a:extLst>
          </p:cNvPr>
          <p:cNvSpPr/>
          <p:nvPr/>
        </p:nvSpPr>
        <p:spPr>
          <a:xfrm>
            <a:off x="9601200" y="6743700"/>
            <a:ext cx="7543800" cy="30480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200">
                <a:solidFill>
                  <a:schemeClr val="tx1"/>
                </a:solidFill>
                <a:latin typeface="Arial" panose="020B0604020202020204" pitchFamily="34" charset="0"/>
                <a:cs typeface="Arial" panose="020B0604020202020204" pitchFamily="34" charset="0"/>
              </a:rPr>
              <a:t>D. </a:t>
            </a:r>
            <a:r>
              <a:rPr lang="en-US" sz="3200">
                <a:solidFill>
                  <a:schemeClr val="tx1"/>
                </a:solidFill>
                <a:latin typeface="Arial" panose="020B0604020202020204" pitchFamily="34" charset="0"/>
                <a:cs typeface="Arial" panose="020B0604020202020204" pitchFamily="34" charset="0"/>
              </a:rPr>
              <a:t>Thực hiện trình báo cho cơ quan công an về tình hình của bản thân</a:t>
            </a:r>
            <a:endParaRPr lang="en-US" sz="3200">
              <a:solidFill>
                <a:schemeClr val="tx1"/>
              </a:solidFill>
              <a:latin typeface="Arial" panose="020B0604020202020204" pitchFamily="34" charset="0"/>
              <a:cs typeface="Arial" panose="020B0604020202020204" pitchFamily="34" charset="0"/>
            </a:endParaRPr>
          </a:p>
        </p:txBody>
      </p:sp>
      <p:sp>
        <p:nvSpPr>
          <p:cNvPr id="19" name="Plaque 18">
            <a:extLst>
              <a:ext uri="{FF2B5EF4-FFF2-40B4-BE49-F238E27FC236}">
                <a16:creationId xmlns:a16="http://schemas.microsoft.com/office/drawing/2014/main" id="{4F3DA57B-A302-392E-7B36-AC7B6532BD2C}"/>
              </a:ext>
            </a:extLst>
          </p:cNvPr>
          <p:cNvSpPr/>
          <p:nvPr/>
        </p:nvSpPr>
        <p:spPr>
          <a:xfrm>
            <a:off x="1295400" y="6743700"/>
            <a:ext cx="7543799" cy="3048000"/>
          </a:xfrm>
          <a:prstGeom prst="plaqu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200">
                <a:solidFill>
                  <a:schemeClr val="bg1"/>
                </a:solidFill>
                <a:latin typeface="Arial" panose="020B0604020202020204" pitchFamily="34" charset="0"/>
                <a:cs typeface="Arial" panose="020B0604020202020204" pitchFamily="34" charset="0"/>
              </a:rPr>
              <a:t>C. Chị H có thể căn cứ vào điều lệ trong hợp đồng và các điều luật bảo vệ quyền lợi của người lao động để đòi lại quyền thuộc về bản thân mình</a:t>
            </a:r>
            <a:endParaRPr lang="en-US" sz="32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07398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500"/>
                                        <p:tgtEl>
                                          <p:spTgt spid="1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500"/>
                                        <p:tgtEl>
                                          <p:spTgt spid="1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500"/>
                                        <p:tgtEl>
                                          <p:spTgt spid="1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P spid="18"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 name="Freeform 3"/>
          <p:cNvSpPr/>
          <p:nvPr/>
        </p:nvSpPr>
        <p:spPr>
          <a:xfrm rot="4139340">
            <a:off x="16312951" y="7351929"/>
            <a:ext cx="1892699" cy="2433045"/>
          </a:xfrm>
          <a:custGeom>
            <a:avLst/>
            <a:gdLst/>
            <a:ahLst/>
            <a:cxnLst/>
            <a:rect l="l" t="t" r="r" b="b"/>
            <a:pathLst>
              <a:path w="1892699" h="2433045">
                <a:moveTo>
                  <a:pt x="0" y="0"/>
                </a:moveTo>
                <a:lnTo>
                  <a:pt x="1892698" y="0"/>
                </a:lnTo>
                <a:lnTo>
                  <a:pt x="1892698" y="2433045"/>
                </a:lnTo>
                <a:lnTo>
                  <a:pt x="0" y="243304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065294">
            <a:off x="-341688" y="341876"/>
            <a:ext cx="1812113" cy="1945147"/>
          </a:xfrm>
          <a:custGeom>
            <a:avLst/>
            <a:gdLst/>
            <a:ahLst/>
            <a:cxnLst/>
            <a:rect l="l" t="t" r="r" b="b"/>
            <a:pathLst>
              <a:path w="2633015" h="2734542">
                <a:moveTo>
                  <a:pt x="0" y="0"/>
                </a:moveTo>
                <a:lnTo>
                  <a:pt x="2633014" y="0"/>
                </a:lnTo>
                <a:lnTo>
                  <a:pt x="2633014" y="2734542"/>
                </a:lnTo>
                <a:lnTo>
                  <a:pt x="0" y="273454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875902" y="8148768"/>
            <a:ext cx="3111473" cy="2675867"/>
          </a:xfrm>
          <a:custGeom>
            <a:avLst/>
            <a:gdLst/>
            <a:ahLst/>
            <a:cxnLst/>
            <a:rect l="l" t="t" r="r" b="b"/>
            <a:pathLst>
              <a:path w="3111473" h="2675867">
                <a:moveTo>
                  <a:pt x="0" y="0"/>
                </a:moveTo>
                <a:lnTo>
                  <a:pt x="3111474" y="0"/>
                </a:lnTo>
                <a:lnTo>
                  <a:pt x="3111474" y="2675867"/>
                </a:lnTo>
                <a:lnTo>
                  <a:pt x="0" y="267586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2700000">
            <a:off x="16530570" y="378119"/>
            <a:ext cx="1908287" cy="2025064"/>
          </a:xfrm>
          <a:custGeom>
            <a:avLst/>
            <a:gdLst/>
            <a:ahLst/>
            <a:cxnLst/>
            <a:rect l="l" t="t" r="r" b="b"/>
            <a:pathLst>
              <a:path w="2668908" h="2919884">
                <a:moveTo>
                  <a:pt x="0" y="0"/>
                </a:moveTo>
                <a:lnTo>
                  <a:pt x="2668908" y="0"/>
                </a:lnTo>
                <a:lnTo>
                  <a:pt x="2668908" y="2919883"/>
                </a:lnTo>
                <a:lnTo>
                  <a:pt x="0" y="291988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4"/>
          <p:cNvSpPr/>
          <p:nvPr/>
        </p:nvSpPr>
        <p:spPr>
          <a:xfrm>
            <a:off x="3031406" y="-1"/>
            <a:ext cx="12225187" cy="7886701"/>
          </a:xfrm>
          <a:custGeom>
            <a:avLst/>
            <a:gdLst/>
            <a:ahLst/>
            <a:cxnLst/>
            <a:rect l="l" t="t" r="r" b="b"/>
            <a:pathLst>
              <a:path w="5801350" h="3401042">
                <a:moveTo>
                  <a:pt x="0" y="0"/>
                </a:moveTo>
                <a:lnTo>
                  <a:pt x="5801351" y="0"/>
                </a:lnTo>
                <a:lnTo>
                  <a:pt x="5801351" y="3401042"/>
                </a:lnTo>
                <a:lnTo>
                  <a:pt x="0" y="3401042"/>
                </a:lnTo>
                <a:lnTo>
                  <a:pt x="0" y="0"/>
                </a:lnTo>
                <a:close/>
              </a:path>
            </a:pathLst>
          </a:custGeom>
          <a:blipFill>
            <a:blip r:embed="rId12">
              <a:extLst>
                <a:ext uri="{BEBA8EAE-BF5A-486C-A8C5-ECC9F3942E4B}">
                  <a14:imgProps xmlns:a14="http://schemas.microsoft.com/office/drawing/2010/main">
                    <a14:imgLayer r:embed="rId13">
                      <a14:imgEffect>
                        <a14:colorTemperature colorTemp="11200"/>
                      </a14:imgEffect>
                    </a14:imgLayer>
                  </a14:imgProps>
                </a:ext>
                <a:ext uri="{96DAC541-7B7A-43D3-8B79-37D633B846F1}">
                  <asvg:svgBlip xmlns:asvg="http://schemas.microsoft.com/office/drawing/2016/SVG/main" xmlns="" r:embed="rId14"/>
                </a:ext>
              </a:extLst>
            </a:blip>
            <a:stretch>
              <a:fillRect/>
            </a:stretch>
          </a:blipFill>
        </p:spPr>
      </p:sp>
      <p:sp>
        <p:nvSpPr>
          <p:cNvPr id="14" name="TextBox 13">
            <a:extLst>
              <a:ext uri="{FF2B5EF4-FFF2-40B4-BE49-F238E27FC236}">
                <a16:creationId xmlns:a16="http://schemas.microsoft.com/office/drawing/2014/main" id="{E19B1F1F-6136-4AD1-8FAA-8BF99A8856B5}"/>
              </a:ext>
            </a:extLst>
          </p:cNvPr>
          <p:cNvSpPr txBox="1"/>
          <p:nvPr/>
        </p:nvSpPr>
        <p:spPr>
          <a:xfrm>
            <a:off x="5680268" y="3397045"/>
            <a:ext cx="6927461" cy="1092607"/>
          </a:xfrm>
          <a:prstGeom prst="rect">
            <a:avLst/>
          </a:prstGeom>
          <a:noFill/>
        </p:spPr>
        <p:txBody>
          <a:bodyPr wrap="square" rtlCol="0">
            <a:spAutoFit/>
          </a:bodyPr>
          <a:lstStyle/>
          <a:p>
            <a:pPr algn="ctr"/>
            <a:r>
              <a:rPr lang="en-US" sz="6500" b="1" dirty="0">
                <a:solidFill>
                  <a:srgbClr val="AF5632"/>
                </a:solidFill>
                <a:latin typeface="Arial" panose="020B0604020202020204" pitchFamily="34" charset="0"/>
                <a:cs typeface="Arial" panose="020B0604020202020204" pitchFamily="34" charset="0"/>
              </a:rPr>
              <a:t>LUYỆN TẬP</a:t>
            </a:r>
            <a:endParaRPr lang="en-US" sz="6500" dirty="0">
              <a:solidFill>
                <a:srgbClr val="AF5632"/>
              </a:solidFill>
              <a:latin typeface="Arial" panose="020B0604020202020204" pitchFamily="34" charset="0"/>
              <a:cs typeface="Arial" panose="020B0604020202020204" pitchFamily="34" charset="0"/>
            </a:endParaRPr>
          </a:p>
        </p:txBody>
      </p:sp>
      <p:sp>
        <p:nvSpPr>
          <p:cNvPr id="15" name="Rectangle 14"/>
          <p:cNvSpPr/>
          <p:nvPr/>
        </p:nvSpPr>
        <p:spPr>
          <a:xfrm>
            <a:off x="4219455" y="4762500"/>
            <a:ext cx="9849086" cy="2585323"/>
          </a:xfrm>
          <a:prstGeom prst="rect">
            <a:avLst/>
          </a:prstGeom>
        </p:spPr>
        <p:txBody>
          <a:bodyPr wrap="square">
            <a:spAutoFit/>
          </a:bodyPr>
          <a:lstStyle/>
          <a:p>
            <a:pPr algn="ctr">
              <a:lnSpc>
                <a:spcPct val="150000"/>
              </a:lnSpc>
              <a:spcBef>
                <a:spcPts val="100"/>
              </a:spcBef>
              <a:spcAft>
                <a:spcPts val="100"/>
              </a:spcAft>
            </a:pPr>
            <a:r>
              <a:rPr lang="en-US" sz="5400" b="1">
                <a:latin typeface="Arial" panose="020B0604020202020204" pitchFamily="34" charset="0"/>
                <a:ea typeface="Times New Roman" panose="02020603050405020304" pitchFamily="18" charset="0"/>
                <a:cs typeface="Arial" panose="020B0604020202020204" pitchFamily="34" charset="0"/>
              </a:rPr>
              <a:t>Hoạt động </a:t>
            </a:r>
            <a:r>
              <a:rPr lang="en-US" sz="5400" b="1" smtClean="0">
                <a:latin typeface="Arial" panose="020B0604020202020204" pitchFamily="34" charset="0"/>
                <a:ea typeface="Times New Roman" panose="02020603050405020304" pitchFamily="18" charset="0"/>
                <a:cs typeface="Arial" panose="020B0604020202020204" pitchFamily="34" charset="0"/>
              </a:rPr>
              <a:t>2: </a:t>
            </a:r>
            <a:r>
              <a:rPr lang="en-US" sz="5400" b="1">
                <a:latin typeface="Arial" panose="020B0604020202020204" pitchFamily="34" charset="0"/>
                <a:ea typeface="Times New Roman" panose="02020603050405020304" pitchFamily="18" charset="0"/>
                <a:cs typeface="Arial" panose="020B0604020202020204" pitchFamily="34" charset="0"/>
              </a:rPr>
              <a:t>Trả lời câu hỏi </a:t>
            </a:r>
            <a:r>
              <a:rPr lang="en-US" sz="5400" b="1" smtClean="0">
                <a:latin typeface="Arial" panose="020B0604020202020204" pitchFamily="34" charset="0"/>
                <a:ea typeface="Times New Roman" panose="02020603050405020304" pitchFamily="18" charset="0"/>
                <a:cs typeface="Arial" panose="020B0604020202020204" pitchFamily="34" charset="0"/>
              </a:rPr>
              <a:t>phần Luyện tập</a:t>
            </a:r>
            <a:endParaRPr lang="en-US" sz="54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12799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 name="Freeform 3"/>
          <p:cNvSpPr/>
          <p:nvPr/>
        </p:nvSpPr>
        <p:spPr>
          <a:xfrm>
            <a:off x="16235728" y="250209"/>
            <a:ext cx="1478188" cy="1821552"/>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80635">
            <a:off x="29459" y="316480"/>
            <a:ext cx="1715620" cy="2208646"/>
          </a:xfrm>
          <a:custGeom>
            <a:avLst/>
            <a:gdLst/>
            <a:ahLst/>
            <a:cxnLst/>
            <a:rect l="l" t="t" r="r" b="b"/>
            <a:pathLst>
              <a:path w="1715620" h="2208646">
                <a:moveTo>
                  <a:pt x="0" y="0"/>
                </a:moveTo>
                <a:lnTo>
                  <a:pt x="1715621" y="0"/>
                </a:lnTo>
                <a:lnTo>
                  <a:pt x="1715621" y="2208646"/>
                </a:lnTo>
                <a:lnTo>
                  <a:pt x="0" y="220864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chemeClr val="bg1"/>
                </a:solidFill>
                <a:latin typeface="Arial" panose="020B0604020202020204" pitchFamily="34" charset="0"/>
                <a:cs typeface="Arial" panose="020B0604020202020204" pitchFamily="34" charset="0"/>
              </a:rPr>
              <a:t>Nhiệm vụ 1 – bài tập 1</a:t>
            </a:r>
          </a:p>
        </p:txBody>
      </p:sp>
      <p:sp>
        <p:nvSpPr>
          <p:cNvPr id="14" name="TextBox 13">
            <a:extLst>
              <a:ext uri="{FF2B5EF4-FFF2-40B4-BE49-F238E27FC236}">
                <a16:creationId xmlns:a16="http://schemas.microsoft.com/office/drawing/2014/main" id="{F35465D8-5896-D478-FAF1-14F25F34EE9C}"/>
              </a:ext>
            </a:extLst>
          </p:cNvPr>
          <p:cNvSpPr txBox="1"/>
          <p:nvPr/>
        </p:nvSpPr>
        <p:spPr>
          <a:xfrm>
            <a:off x="609600" y="2476797"/>
            <a:ext cx="17104315" cy="699404"/>
          </a:xfrm>
          <a:prstGeom prst="rect">
            <a:avLst/>
          </a:prstGeom>
          <a:noFill/>
          <a:ln w="19050">
            <a:noFill/>
          </a:ln>
        </p:spPr>
        <p:txBody>
          <a:bodyPr wrap="square" lIns="144000" tIns="0" rIns="144000" bIns="144000" anchor="ctr">
            <a:spAutoFit/>
          </a:bodyPr>
          <a:lstStyle/>
          <a:p>
            <a:pPr algn="ctr"/>
            <a:r>
              <a:rPr lang="en-US" sz="3600" b="1">
                <a:solidFill>
                  <a:schemeClr val="tx2"/>
                </a:solidFill>
                <a:latin typeface="Arial" panose="020B0604020202020204" pitchFamily="34" charset="0"/>
                <a:cs typeface="Arial" panose="020B0604020202020204" pitchFamily="34" charset="0"/>
              </a:rPr>
              <a:t>Em đồng tình hay không đồng tình với </a:t>
            </a:r>
            <a:r>
              <a:rPr lang="en-US" sz="3600" b="1">
                <a:solidFill>
                  <a:schemeClr val="tx2"/>
                </a:solidFill>
                <a:latin typeface="Arial" panose="020B0604020202020204" pitchFamily="34" charset="0"/>
                <a:cs typeface="Arial" panose="020B0604020202020204" pitchFamily="34" charset="0"/>
              </a:rPr>
              <a:t>ý </a:t>
            </a:r>
            <a:r>
              <a:rPr lang="en-US" sz="3600" b="1" smtClean="0">
                <a:solidFill>
                  <a:schemeClr val="tx2"/>
                </a:solidFill>
                <a:latin typeface="Arial" panose="020B0604020202020204" pitchFamily="34" charset="0"/>
                <a:cs typeface="Arial" panose="020B0604020202020204" pitchFamily="34" charset="0"/>
              </a:rPr>
              <a:t>kiến nào </a:t>
            </a:r>
            <a:r>
              <a:rPr lang="en-US" sz="3600" b="1">
                <a:solidFill>
                  <a:schemeClr val="tx2"/>
                </a:solidFill>
                <a:latin typeface="Arial" panose="020B0604020202020204" pitchFamily="34" charset="0"/>
                <a:cs typeface="Arial" panose="020B0604020202020204" pitchFamily="34" charset="0"/>
              </a:rPr>
              <a:t>dưới đây? Vì sao?</a:t>
            </a:r>
          </a:p>
        </p:txBody>
      </p:sp>
      <p:graphicFrame>
        <p:nvGraphicFramePr>
          <p:cNvPr id="15" name="Table 7">
            <a:extLst>
              <a:ext uri="{FF2B5EF4-FFF2-40B4-BE49-F238E27FC236}">
                <a16:creationId xmlns:a16="http://schemas.microsoft.com/office/drawing/2014/main" id="{A76E0C0B-4908-2BF6-7582-12B8314B58C7}"/>
              </a:ext>
            </a:extLst>
          </p:cNvPr>
          <p:cNvGraphicFramePr>
            <a:graphicFrameLocks noGrp="1"/>
          </p:cNvGraphicFramePr>
          <p:nvPr>
            <p:extLst>
              <p:ext uri="{D42A27DB-BD31-4B8C-83A1-F6EECF244321}">
                <p14:modId xmlns:p14="http://schemas.microsoft.com/office/powerpoint/2010/main" val="2822258912"/>
              </p:ext>
            </p:extLst>
          </p:nvPr>
        </p:nvGraphicFramePr>
        <p:xfrm>
          <a:off x="760547" y="3619499"/>
          <a:ext cx="16756118" cy="6276915"/>
        </p:xfrm>
        <a:graphic>
          <a:graphicData uri="http://schemas.openxmlformats.org/drawingml/2006/table">
            <a:tbl>
              <a:tblPr firstRow="1" bandRow="1"/>
              <a:tblGrid>
                <a:gridCol w="4040053">
                  <a:extLst>
                    <a:ext uri="{9D8B030D-6E8A-4147-A177-3AD203B41FA5}">
                      <a16:colId xmlns:a16="http://schemas.microsoft.com/office/drawing/2014/main" val="2064203491"/>
                    </a:ext>
                  </a:extLst>
                </a:gridCol>
                <a:gridCol w="2362200">
                  <a:extLst>
                    <a:ext uri="{9D8B030D-6E8A-4147-A177-3AD203B41FA5}">
                      <a16:colId xmlns:a16="http://schemas.microsoft.com/office/drawing/2014/main" val="3569864924"/>
                    </a:ext>
                  </a:extLst>
                </a:gridCol>
                <a:gridCol w="2514600">
                  <a:extLst>
                    <a:ext uri="{9D8B030D-6E8A-4147-A177-3AD203B41FA5}">
                      <a16:colId xmlns:a16="http://schemas.microsoft.com/office/drawing/2014/main" val="2727004089"/>
                    </a:ext>
                  </a:extLst>
                </a:gridCol>
                <a:gridCol w="7839265">
                  <a:extLst>
                    <a:ext uri="{9D8B030D-6E8A-4147-A177-3AD203B41FA5}">
                      <a16:colId xmlns:a16="http://schemas.microsoft.com/office/drawing/2014/main" val="3215342670"/>
                    </a:ext>
                  </a:extLst>
                </a:gridCol>
              </a:tblGrid>
              <a:tr h="1796443">
                <a:tc>
                  <a:txBody>
                    <a:bodyPr/>
                    <a:lstStyle/>
                    <a:p>
                      <a:pPr algn="ctr">
                        <a:lnSpc>
                          <a:spcPct val="150000"/>
                        </a:lnSpc>
                      </a:pPr>
                      <a:r>
                        <a:rPr lang="en-VN" sz="3600" b="1">
                          <a:solidFill>
                            <a:srgbClr val="273135"/>
                          </a:solidFill>
                          <a:latin typeface="Arial" panose="020B0604020202020204" pitchFamily="34" charset="0"/>
                          <a:cs typeface="Arial" panose="020B0604020202020204" pitchFamily="34" charset="0"/>
                        </a:rPr>
                        <a:t>Quan </a:t>
                      </a:r>
                      <a:r>
                        <a:rPr lang="en-VN" sz="3600" b="1" smtClean="0">
                          <a:solidFill>
                            <a:srgbClr val="273135"/>
                          </a:solidFill>
                          <a:latin typeface="Arial" panose="020B0604020202020204" pitchFamily="34" charset="0"/>
                          <a:cs typeface="Arial" panose="020B0604020202020204" pitchFamily="34" charset="0"/>
                        </a:rPr>
                        <a:t>điểm</a:t>
                      </a:r>
                      <a:endParaRPr lang="en-US" sz="36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Đồng</a:t>
                      </a:r>
                      <a:r>
                        <a:rPr lang="en-US" sz="3600" b="1" baseline="0" smtClean="0">
                          <a:solidFill>
                            <a:srgbClr val="273135"/>
                          </a:solidFill>
                          <a:latin typeface="Arial" panose="020B0604020202020204" pitchFamily="34" charset="0"/>
                          <a:cs typeface="Arial" panose="020B0604020202020204" pitchFamily="34" charset="0"/>
                        </a:rPr>
                        <a:t> tình</a:t>
                      </a:r>
                      <a:endParaRPr lang="en-VN"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Không</a:t>
                      </a:r>
                      <a:r>
                        <a:rPr lang="en-US" sz="3600" b="1" baseline="0" smtClean="0">
                          <a:solidFill>
                            <a:srgbClr val="273135"/>
                          </a:solidFill>
                          <a:latin typeface="Arial" panose="020B0604020202020204" pitchFamily="34" charset="0"/>
                          <a:cs typeface="Arial" panose="020B0604020202020204" pitchFamily="34" charset="0"/>
                        </a:rPr>
                        <a:t> đồng tình</a:t>
                      </a:r>
                      <a:endParaRPr lang="en-VN"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VN" sz="36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664345551"/>
                  </a:ext>
                </a:extLst>
              </a:tr>
              <a:tr h="4480472">
                <a:tc>
                  <a:txBody>
                    <a:bodyPr/>
                    <a:lstStyle/>
                    <a:p>
                      <a:pPr>
                        <a:lnSpc>
                          <a:spcPct val="150000"/>
                        </a:lnSpc>
                      </a:pPr>
                      <a:endParaRPr lang="en-VN" sz="36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138356077"/>
                  </a:ext>
                </a:extLst>
              </a:tr>
            </a:tbl>
          </a:graphicData>
        </a:graphic>
      </p:graphicFrame>
      <p:sp>
        <p:nvSpPr>
          <p:cNvPr id="16" name="TextBox 15">
            <a:extLst>
              <a:ext uri="{FF2B5EF4-FFF2-40B4-BE49-F238E27FC236}">
                <a16:creationId xmlns:a16="http://schemas.microsoft.com/office/drawing/2014/main" id="{29924107-2DF1-8BBE-7A30-F027E36C6BC3}"/>
              </a:ext>
            </a:extLst>
          </p:cNvPr>
          <p:cNvSpPr txBox="1"/>
          <p:nvPr/>
        </p:nvSpPr>
        <p:spPr>
          <a:xfrm>
            <a:off x="914400" y="5753100"/>
            <a:ext cx="3810000" cy="3785652"/>
          </a:xfrm>
          <a:prstGeom prst="rect">
            <a:avLst/>
          </a:prstGeom>
          <a:noFill/>
        </p:spPr>
        <p:txBody>
          <a:bodyPr wrap="square">
            <a:spAutoFit/>
          </a:bodyPr>
          <a:lstStyle/>
          <a:p>
            <a:pPr lvl="0" algn="just">
              <a:lnSpc>
                <a:spcPct val="150000"/>
              </a:lnSpc>
              <a:buClr>
                <a:srgbClr val="273135"/>
              </a:buClr>
            </a:pPr>
            <a:r>
              <a:rPr lang="vi-VN" sz="3200" dirty="0">
                <a:solidFill>
                  <a:srgbClr val="273135"/>
                </a:solidFill>
                <a:latin typeface="Arial" panose="020B0604020202020204" pitchFamily="34" charset="0"/>
                <a:ea typeface="Arial" panose="020B0604020202020204" pitchFamily="34" charset="0"/>
                <a:cs typeface="Arial" panose="020B0604020202020204" pitchFamily="34" charset="0"/>
              </a:rPr>
              <a:t>a</a:t>
            </a:r>
            <a:r>
              <a:rPr lang="vi-VN" sz="3200">
                <a:solidFill>
                  <a:srgbClr val="273135"/>
                </a:solidFill>
                <a:latin typeface="Arial" panose="020B0604020202020204" pitchFamily="34" charset="0"/>
                <a:ea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Lao động là một trong những nhân tố quyết định sự tồn tại và phát triển của </a:t>
            </a:r>
            <a:r>
              <a:rPr lang="en-US" sz="3200">
                <a:latin typeface="Arial" panose="020B0604020202020204" pitchFamily="34" charset="0"/>
                <a:cs typeface="Arial" panose="020B0604020202020204" pitchFamily="34" charset="0"/>
              </a:rPr>
              <a:t>nhân </a:t>
            </a:r>
            <a:r>
              <a:rPr lang="en-US" sz="3200" smtClean="0">
                <a:latin typeface="Arial" panose="020B0604020202020204" pitchFamily="34" charset="0"/>
                <a:cs typeface="Arial" panose="020B0604020202020204" pitchFamily="34" charset="0"/>
              </a:rPr>
              <a:t>loại</a:t>
            </a:r>
            <a:r>
              <a:rPr lang="en-US" sz="3200" smtClean="0">
                <a:latin typeface="Arial" panose="020B0604020202020204" pitchFamily="34" charset="0"/>
                <a:cs typeface="Arial" panose="020B0604020202020204" pitchFamily="34" charset="0"/>
              </a:rPr>
              <a:t>.</a:t>
            </a:r>
            <a:endParaRPr lang="vi-VN" sz="32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4AD5577-499E-3E1F-D477-D6C44900E24C}"/>
              </a:ext>
            </a:extLst>
          </p:cNvPr>
          <p:cNvSpPr txBox="1"/>
          <p:nvPr/>
        </p:nvSpPr>
        <p:spPr>
          <a:xfrm>
            <a:off x="5638800" y="6972300"/>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C7C1DC7-6F2A-910F-0D76-FE110CD2981D}"/>
              </a:ext>
            </a:extLst>
          </p:cNvPr>
          <p:cNvSpPr txBox="1"/>
          <p:nvPr/>
        </p:nvSpPr>
        <p:spPr>
          <a:xfrm>
            <a:off x="9753600" y="5372099"/>
            <a:ext cx="7612118" cy="4524315"/>
          </a:xfrm>
          <a:prstGeom prst="rect">
            <a:avLst/>
          </a:prstGeom>
          <a:noFill/>
        </p:spPr>
        <p:txBody>
          <a:bodyPr wrap="square">
            <a:spAutoFit/>
          </a:bodyPr>
          <a:lstStyle/>
          <a:p>
            <a:pPr algn="just">
              <a:lnSpc>
                <a:spcPct val="150000"/>
              </a:lnSpc>
            </a:pPr>
            <a:r>
              <a:rPr lang="en-US" sz="3200">
                <a:latin typeface="Arial" panose="020B0604020202020204" pitchFamily="34" charset="0"/>
                <a:cs typeface="Arial" panose="020B0604020202020204" pitchFamily="34" charset="0"/>
              </a:rPr>
              <a:t>Lao động giúp con người tiến hóa, phát triển. Thông qua lao động, con người tạo ra của cải vật chất để nuôi sống bản thân, gia đình và đáp ứng nhu cầu của xã hội. Nếu không có lao động, con người có thể bị diệt vong.</a:t>
            </a:r>
            <a:endParaRPr lang="vi-VN" sz="32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036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 name="Freeform 3"/>
          <p:cNvSpPr/>
          <p:nvPr/>
        </p:nvSpPr>
        <p:spPr>
          <a:xfrm>
            <a:off x="16235728" y="250209"/>
            <a:ext cx="1478188" cy="1821552"/>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80635">
            <a:off x="29459" y="316480"/>
            <a:ext cx="1715620" cy="2208646"/>
          </a:xfrm>
          <a:custGeom>
            <a:avLst/>
            <a:gdLst/>
            <a:ahLst/>
            <a:cxnLst/>
            <a:rect l="l" t="t" r="r" b="b"/>
            <a:pathLst>
              <a:path w="1715620" h="2208646">
                <a:moveTo>
                  <a:pt x="0" y="0"/>
                </a:moveTo>
                <a:lnTo>
                  <a:pt x="1715621" y="0"/>
                </a:lnTo>
                <a:lnTo>
                  <a:pt x="1715621" y="2208646"/>
                </a:lnTo>
                <a:lnTo>
                  <a:pt x="0" y="220864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chemeClr val="bg1"/>
                </a:solidFill>
                <a:latin typeface="Arial" panose="020B0604020202020204" pitchFamily="34" charset="0"/>
                <a:cs typeface="Arial" panose="020B0604020202020204" pitchFamily="34" charset="0"/>
              </a:rPr>
              <a:t>Nhiệm vụ 1 – bài tập 1</a:t>
            </a:r>
          </a:p>
        </p:txBody>
      </p:sp>
      <p:sp>
        <p:nvSpPr>
          <p:cNvPr id="14" name="TextBox 13">
            <a:extLst>
              <a:ext uri="{FF2B5EF4-FFF2-40B4-BE49-F238E27FC236}">
                <a16:creationId xmlns:a16="http://schemas.microsoft.com/office/drawing/2014/main" id="{F35465D8-5896-D478-FAF1-14F25F34EE9C}"/>
              </a:ext>
            </a:extLst>
          </p:cNvPr>
          <p:cNvSpPr txBox="1"/>
          <p:nvPr/>
        </p:nvSpPr>
        <p:spPr>
          <a:xfrm>
            <a:off x="609600" y="2476796"/>
            <a:ext cx="17104315" cy="699404"/>
          </a:xfrm>
          <a:prstGeom prst="rect">
            <a:avLst/>
          </a:prstGeom>
          <a:noFill/>
          <a:ln w="19050">
            <a:noFill/>
          </a:ln>
        </p:spPr>
        <p:txBody>
          <a:bodyPr wrap="square" lIns="144000" tIns="0" rIns="144000" bIns="144000" anchor="ctr">
            <a:spAutoFit/>
          </a:bodyPr>
          <a:lstStyle/>
          <a:p>
            <a:pPr algn="ctr"/>
            <a:r>
              <a:rPr lang="en-US" sz="3600" b="1">
                <a:solidFill>
                  <a:schemeClr val="tx2"/>
                </a:solidFill>
                <a:latin typeface="Arial" panose="020B0604020202020204" pitchFamily="34" charset="0"/>
                <a:cs typeface="Arial" panose="020B0604020202020204" pitchFamily="34" charset="0"/>
              </a:rPr>
              <a:t>Em đồng tình hay không đồng tình với ý kiến nào dưới đây? Vì sao?</a:t>
            </a:r>
            <a:endParaRPr lang="en-US" sz="3600" b="1">
              <a:solidFill>
                <a:schemeClr val="tx2"/>
              </a:solidFill>
              <a:latin typeface="Arial" panose="020B0604020202020204" pitchFamily="34" charset="0"/>
              <a:cs typeface="Arial" panose="020B0604020202020204" pitchFamily="34" charset="0"/>
            </a:endParaRPr>
          </a:p>
        </p:txBody>
      </p:sp>
      <p:graphicFrame>
        <p:nvGraphicFramePr>
          <p:cNvPr id="15" name="Table 7">
            <a:extLst>
              <a:ext uri="{FF2B5EF4-FFF2-40B4-BE49-F238E27FC236}">
                <a16:creationId xmlns:a16="http://schemas.microsoft.com/office/drawing/2014/main" id="{A76E0C0B-4908-2BF6-7582-12B8314B58C7}"/>
              </a:ext>
            </a:extLst>
          </p:cNvPr>
          <p:cNvGraphicFramePr>
            <a:graphicFrameLocks noGrp="1"/>
          </p:cNvGraphicFramePr>
          <p:nvPr>
            <p:extLst>
              <p:ext uri="{D42A27DB-BD31-4B8C-83A1-F6EECF244321}">
                <p14:modId xmlns:p14="http://schemas.microsoft.com/office/powerpoint/2010/main" val="4016170670"/>
              </p:ext>
            </p:extLst>
          </p:nvPr>
        </p:nvGraphicFramePr>
        <p:xfrm>
          <a:off x="760547" y="3731364"/>
          <a:ext cx="16756118" cy="6000569"/>
        </p:xfrm>
        <a:graphic>
          <a:graphicData uri="http://schemas.openxmlformats.org/drawingml/2006/table">
            <a:tbl>
              <a:tblPr firstRow="1" bandRow="1"/>
              <a:tblGrid>
                <a:gridCol w="4419599">
                  <a:extLst>
                    <a:ext uri="{9D8B030D-6E8A-4147-A177-3AD203B41FA5}">
                      <a16:colId xmlns:a16="http://schemas.microsoft.com/office/drawing/2014/main" val="2064203491"/>
                    </a:ext>
                  </a:extLst>
                </a:gridCol>
                <a:gridCol w="2514600">
                  <a:extLst>
                    <a:ext uri="{9D8B030D-6E8A-4147-A177-3AD203B41FA5}">
                      <a16:colId xmlns:a16="http://schemas.microsoft.com/office/drawing/2014/main" val="3569864924"/>
                    </a:ext>
                  </a:extLst>
                </a:gridCol>
                <a:gridCol w="2569071">
                  <a:extLst>
                    <a:ext uri="{9D8B030D-6E8A-4147-A177-3AD203B41FA5}">
                      <a16:colId xmlns:a16="http://schemas.microsoft.com/office/drawing/2014/main" val="2727004089"/>
                    </a:ext>
                  </a:extLst>
                </a:gridCol>
                <a:gridCol w="7252848">
                  <a:extLst>
                    <a:ext uri="{9D8B030D-6E8A-4147-A177-3AD203B41FA5}">
                      <a16:colId xmlns:a16="http://schemas.microsoft.com/office/drawing/2014/main" val="3215342670"/>
                    </a:ext>
                  </a:extLst>
                </a:gridCol>
              </a:tblGrid>
              <a:tr h="1488336">
                <a:tc>
                  <a:txBody>
                    <a:bodyPr/>
                    <a:lstStyle/>
                    <a:p>
                      <a:pPr algn="ctr">
                        <a:lnSpc>
                          <a:spcPct val="150000"/>
                        </a:lnSpc>
                      </a:pPr>
                      <a:r>
                        <a:rPr lang="en-VN" sz="3600" b="1">
                          <a:solidFill>
                            <a:srgbClr val="273135"/>
                          </a:solidFill>
                          <a:latin typeface="Arial" panose="020B0604020202020204" pitchFamily="34" charset="0"/>
                          <a:cs typeface="Arial" panose="020B0604020202020204" pitchFamily="34" charset="0"/>
                        </a:rPr>
                        <a:t>Quan </a:t>
                      </a:r>
                      <a:r>
                        <a:rPr lang="en-VN" sz="3600" b="1" smtClean="0">
                          <a:solidFill>
                            <a:srgbClr val="273135"/>
                          </a:solidFill>
                          <a:latin typeface="Arial" panose="020B0604020202020204" pitchFamily="34" charset="0"/>
                          <a:cs typeface="Arial" panose="020B0604020202020204" pitchFamily="34" charset="0"/>
                        </a:rPr>
                        <a:t>điểm</a:t>
                      </a:r>
                      <a:endParaRPr lang="en-US" sz="36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Đồng</a:t>
                      </a:r>
                      <a:r>
                        <a:rPr lang="en-US" sz="3600" b="1" baseline="0" smtClean="0">
                          <a:solidFill>
                            <a:srgbClr val="273135"/>
                          </a:solidFill>
                          <a:latin typeface="Arial" panose="020B0604020202020204" pitchFamily="34" charset="0"/>
                          <a:cs typeface="Arial" panose="020B0604020202020204" pitchFamily="34" charset="0"/>
                        </a:rPr>
                        <a:t> tình</a:t>
                      </a:r>
                      <a:endParaRPr lang="en-VN"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Không</a:t>
                      </a:r>
                      <a:r>
                        <a:rPr lang="en-US" sz="3600" b="1" baseline="0" smtClean="0">
                          <a:solidFill>
                            <a:srgbClr val="273135"/>
                          </a:solidFill>
                          <a:latin typeface="Arial" panose="020B0604020202020204" pitchFamily="34" charset="0"/>
                          <a:cs typeface="Arial" panose="020B0604020202020204" pitchFamily="34" charset="0"/>
                        </a:rPr>
                        <a:t> đồng tình</a:t>
                      </a:r>
                      <a:endParaRPr lang="en-VN"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VN" sz="36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664345551"/>
                  </a:ext>
                </a:extLst>
              </a:tr>
              <a:tr h="4210649">
                <a:tc>
                  <a:txBody>
                    <a:bodyPr/>
                    <a:lstStyle/>
                    <a:p>
                      <a:pPr>
                        <a:lnSpc>
                          <a:spcPct val="150000"/>
                        </a:lnSpc>
                      </a:pPr>
                      <a:endParaRPr lang="en-VN" sz="36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138356077"/>
                  </a:ext>
                </a:extLst>
              </a:tr>
            </a:tbl>
          </a:graphicData>
        </a:graphic>
      </p:graphicFrame>
      <p:sp>
        <p:nvSpPr>
          <p:cNvPr id="16" name="TextBox 15">
            <a:extLst>
              <a:ext uri="{FF2B5EF4-FFF2-40B4-BE49-F238E27FC236}">
                <a16:creationId xmlns:a16="http://schemas.microsoft.com/office/drawing/2014/main" id="{29924107-2DF1-8BBE-7A30-F027E36C6BC3}"/>
              </a:ext>
            </a:extLst>
          </p:cNvPr>
          <p:cNvSpPr txBox="1"/>
          <p:nvPr/>
        </p:nvSpPr>
        <p:spPr>
          <a:xfrm>
            <a:off x="914400" y="6003816"/>
            <a:ext cx="4191000" cy="3231654"/>
          </a:xfrm>
          <a:prstGeom prst="rect">
            <a:avLst/>
          </a:prstGeom>
          <a:noFill/>
        </p:spPr>
        <p:txBody>
          <a:bodyPr wrap="square">
            <a:spAutoFit/>
          </a:bodyPr>
          <a:lstStyle/>
          <a:p>
            <a:pPr lvl="0" algn="just">
              <a:lnSpc>
                <a:spcPct val="150000"/>
              </a:lnSpc>
              <a:buClr>
                <a:srgbClr val="273135"/>
              </a:buClr>
            </a:pPr>
            <a:r>
              <a:rPr lang="en-US" sz="3400" smtClean="0">
                <a:solidFill>
                  <a:srgbClr val="273135"/>
                </a:solidFill>
                <a:latin typeface="Arial" panose="020B0604020202020204" pitchFamily="34" charset="0"/>
                <a:ea typeface="Arial" panose="020B0604020202020204" pitchFamily="34" charset="0"/>
                <a:cs typeface="Arial" panose="020B0604020202020204" pitchFamily="34" charset="0"/>
              </a:rPr>
              <a:t>b</a:t>
            </a:r>
            <a:r>
              <a:rPr lang="vi-VN" sz="3400" smtClean="0">
                <a:solidFill>
                  <a:srgbClr val="273135"/>
                </a:solidFill>
                <a:latin typeface="Arial" panose="020B0604020202020204" pitchFamily="34" charset="0"/>
                <a:ea typeface="Arial" panose="020B0604020202020204" pitchFamily="34" charset="0"/>
                <a:cs typeface="Arial" panose="020B0604020202020204" pitchFamily="34" charset="0"/>
              </a:rPr>
              <a:t>. </a:t>
            </a:r>
            <a:r>
              <a:rPr lang="en-US" sz="3400">
                <a:latin typeface="Arial" panose="020B0604020202020204" pitchFamily="34" charset="0"/>
                <a:cs typeface="Arial" panose="020B0604020202020204" pitchFamily="34" charset="0"/>
              </a:rPr>
              <a:t>Lao động chỉ tạo ra những giá trị vật chất cho đời sống con người.</a:t>
            </a:r>
            <a:endParaRPr lang="vi-VN" sz="34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4AD5577-499E-3E1F-D477-D6C44900E24C}"/>
              </a:ext>
            </a:extLst>
          </p:cNvPr>
          <p:cNvSpPr txBox="1"/>
          <p:nvPr/>
        </p:nvSpPr>
        <p:spPr>
          <a:xfrm>
            <a:off x="8610600" y="7163662"/>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C7C1DC7-6F2A-910F-0D76-FE110CD2981D}"/>
              </a:ext>
            </a:extLst>
          </p:cNvPr>
          <p:cNvSpPr txBox="1"/>
          <p:nvPr/>
        </p:nvSpPr>
        <p:spPr>
          <a:xfrm>
            <a:off x="10439400" y="5622816"/>
            <a:ext cx="6926318" cy="4016484"/>
          </a:xfrm>
          <a:prstGeom prst="rect">
            <a:avLst/>
          </a:prstGeom>
          <a:noFill/>
        </p:spPr>
        <p:txBody>
          <a:bodyPr wrap="square">
            <a:spAutoFit/>
          </a:bodyPr>
          <a:lstStyle/>
          <a:p>
            <a:pPr algn="just">
              <a:lnSpc>
                <a:spcPct val="150000"/>
              </a:lnSpc>
            </a:pPr>
            <a:r>
              <a:rPr lang="en-US" sz="3400">
                <a:latin typeface="Arial" panose="020B0604020202020204" pitchFamily="34" charset="0"/>
                <a:cs typeface="Arial" panose="020B0604020202020204" pitchFamily="34" charset="0"/>
              </a:rPr>
              <a:t>Ngoài các giá trị vật chất, hoạt động lao động còn tạo ra các giá trị về tinh thần cho đời sống con người (Ví dụ: sáng tác, biểu diễn âm nhạc,...).</a:t>
            </a:r>
            <a:endParaRPr lang="vi-VN" sz="34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0284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 name="Freeform 3"/>
          <p:cNvSpPr/>
          <p:nvPr/>
        </p:nvSpPr>
        <p:spPr>
          <a:xfrm>
            <a:off x="16235728" y="250209"/>
            <a:ext cx="1478188" cy="1821552"/>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80635">
            <a:off x="29459" y="316480"/>
            <a:ext cx="1715620" cy="2208646"/>
          </a:xfrm>
          <a:custGeom>
            <a:avLst/>
            <a:gdLst/>
            <a:ahLst/>
            <a:cxnLst/>
            <a:rect l="l" t="t" r="r" b="b"/>
            <a:pathLst>
              <a:path w="1715620" h="2208646">
                <a:moveTo>
                  <a:pt x="0" y="0"/>
                </a:moveTo>
                <a:lnTo>
                  <a:pt x="1715621" y="0"/>
                </a:lnTo>
                <a:lnTo>
                  <a:pt x="1715621" y="2208646"/>
                </a:lnTo>
                <a:lnTo>
                  <a:pt x="0" y="220864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chemeClr val="bg1"/>
                </a:solidFill>
                <a:latin typeface="Arial" panose="020B0604020202020204" pitchFamily="34" charset="0"/>
                <a:cs typeface="Arial" panose="020B0604020202020204" pitchFamily="34" charset="0"/>
              </a:rPr>
              <a:t>Nhiệm vụ 1 – bài tập 1</a:t>
            </a:r>
          </a:p>
        </p:txBody>
      </p:sp>
      <p:sp>
        <p:nvSpPr>
          <p:cNvPr id="14" name="TextBox 13">
            <a:extLst>
              <a:ext uri="{FF2B5EF4-FFF2-40B4-BE49-F238E27FC236}">
                <a16:creationId xmlns:a16="http://schemas.microsoft.com/office/drawing/2014/main" id="{F35465D8-5896-D478-FAF1-14F25F34EE9C}"/>
              </a:ext>
            </a:extLst>
          </p:cNvPr>
          <p:cNvSpPr txBox="1"/>
          <p:nvPr/>
        </p:nvSpPr>
        <p:spPr>
          <a:xfrm>
            <a:off x="609600" y="2476796"/>
            <a:ext cx="17104315" cy="699404"/>
          </a:xfrm>
          <a:prstGeom prst="rect">
            <a:avLst/>
          </a:prstGeom>
          <a:noFill/>
          <a:ln w="19050">
            <a:noFill/>
          </a:ln>
        </p:spPr>
        <p:txBody>
          <a:bodyPr wrap="square" lIns="144000" tIns="0" rIns="144000" bIns="144000" anchor="ctr">
            <a:spAutoFit/>
          </a:bodyPr>
          <a:lstStyle/>
          <a:p>
            <a:pPr algn="ctr"/>
            <a:r>
              <a:rPr lang="en-US" sz="3600" b="1">
                <a:solidFill>
                  <a:schemeClr val="tx2"/>
                </a:solidFill>
                <a:latin typeface="Arial" panose="020B0604020202020204" pitchFamily="34" charset="0"/>
                <a:cs typeface="Arial" panose="020B0604020202020204" pitchFamily="34" charset="0"/>
              </a:rPr>
              <a:t>Em đồng tình hay không đồng tình với ý kiến nào dưới đây? Vì sao?</a:t>
            </a:r>
            <a:endParaRPr lang="en-US" sz="3600" b="1">
              <a:solidFill>
                <a:schemeClr val="tx2"/>
              </a:solidFill>
              <a:latin typeface="Arial" panose="020B0604020202020204" pitchFamily="34" charset="0"/>
              <a:cs typeface="Arial" panose="020B0604020202020204" pitchFamily="34" charset="0"/>
            </a:endParaRPr>
          </a:p>
        </p:txBody>
      </p:sp>
      <p:graphicFrame>
        <p:nvGraphicFramePr>
          <p:cNvPr id="15" name="Table 7">
            <a:extLst>
              <a:ext uri="{FF2B5EF4-FFF2-40B4-BE49-F238E27FC236}">
                <a16:creationId xmlns:a16="http://schemas.microsoft.com/office/drawing/2014/main" id="{A76E0C0B-4908-2BF6-7582-12B8314B58C7}"/>
              </a:ext>
            </a:extLst>
          </p:cNvPr>
          <p:cNvGraphicFramePr>
            <a:graphicFrameLocks noGrp="1"/>
          </p:cNvGraphicFramePr>
          <p:nvPr>
            <p:extLst>
              <p:ext uri="{D42A27DB-BD31-4B8C-83A1-F6EECF244321}">
                <p14:modId xmlns:p14="http://schemas.microsoft.com/office/powerpoint/2010/main" val="80544147"/>
              </p:ext>
            </p:extLst>
          </p:nvPr>
        </p:nvGraphicFramePr>
        <p:xfrm>
          <a:off x="760547" y="3731364"/>
          <a:ext cx="16756118" cy="6000569"/>
        </p:xfrm>
        <a:graphic>
          <a:graphicData uri="http://schemas.openxmlformats.org/drawingml/2006/table">
            <a:tbl>
              <a:tblPr firstRow="1" bandRow="1"/>
              <a:tblGrid>
                <a:gridCol w="4649653">
                  <a:extLst>
                    <a:ext uri="{9D8B030D-6E8A-4147-A177-3AD203B41FA5}">
                      <a16:colId xmlns:a16="http://schemas.microsoft.com/office/drawing/2014/main" val="2064203491"/>
                    </a:ext>
                  </a:extLst>
                </a:gridCol>
                <a:gridCol w="2362200">
                  <a:extLst>
                    <a:ext uri="{9D8B030D-6E8A-4147-A177-3AD203B41FA5}">
                      <a16:colId xmlns:a16="http://schemas.microsoft.com/office/drawing/2014/main" val="3569864924"/>
                    </a:ext>
                  </a:extLst>
                </a:gridCol>
                <a:gridCol w="2590800">
                  <a:extLst>
                    <a:ext uri="{9D8B030D-6E8A-4147-A177-3AD203B41FA5}">
                      <a16:colId xmlns:a16="http://schemas.microsoft.com/office/drawing/2014/main" val="2727004089"/>
                    </a:ext>
                  </a:extLst>
                </a:gridCol>
                <a:gridCol w="7153465">
                  <a:extLst>
                    <a:ext uri="{9D8B030D-6E8A-4147-A177-3AD203B41FA5}">
                      <a16:colId xmlns:a16="http://schemas.microsoft.com/office/drawing/2014/main" val="3215342670"/>
                    </a:ext>
                  </a:extLst>
                </a:gridCol>
              </a:tblGrid>
              <a:tr h="1488336">
                <a:tc>
                  <a:txBody>
                    <a:bodyPr/>
                    <a:lstStyle/>
                    <a:p>
                      <a:pPr algn="ctr">
                        <a:lnSpc>
                          <a:spcPct val="150000"/>
                        </a:lnSpc>
                      </a:pPr>
                      <a:r>
                        <a:rPr lang="en-VN" sz="3600" b="1">
                          <a:solidFill>
                            <a:srgbClr val="273135"/>
                          </a:solidFill>
                          <a:latin typeface="Arial" panose="020B0604020202020204" pitchFamily="34" charset="0"/>
                          <a:cs typeface="Arial" panose="020B0604020202020204" pitchFamily="34" charset="0"/>
                        </a:rPr>
                        <a:t>Quan </a:t>
                      </a:r>
                      <a:r>
                        <a:rPr lang="en-VN" sz="3600" b="1" smtClean="0">
                          <a:solidFill>
                            <a:srgbClr val="273135"/>
                          </a:solidFill>
                          <a:latin typeface="Arial" panose="020B0604020202020204" pitchFamily="34" charset="0"/>
                          <a:cs typeface="Arial" panose="020B0604020202020204" pitchFamily="34" charset="0"/>
                        </a:rPr>
                        <a:t>điểm</a:t>
                      </a:r>
                      <a:endParaRPr lang="en-US" sz="36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Đồng</a:t>
                      </a:r>
                      <a:r>
                        <a:rPr lang="en-US" sz="3600" b="1" baseline="0" smtClean="0">
                          <a:solidFill>
                            <a:srgbClr val="273135"/>
                          </a:solidFill>
                          <a:latin typeface="Arial" panose="020B0604020202020204" pitchFamily="34" charset="0"/>
                          <a:cs typeface="Arial" panose="020B0604020202020204" pitchFamily="34" charset="0"/>
                        </a:rPr>
                        <a:t> tình</a:t>
                      </a:r>
                      <a:endParaRPr lang="en-VN"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Không</a:t>
                      </a:r>
                      <a:r>
                        <a:rPr lang="en-US" sz="3600" b="1" baseline="0" smtClean="0">
                          <a:solidFill>
                            <a:srgbClr val="273135"/>
                          </a:solidFill>
                          <a:latin typeface="Arial" panose="020B0604020202020204" pitchFamily="34" charset="0"/>
                          <a:cs typeface="Arial" panose="020B0604020202020204" pitchFamily="34" charset="0"/>
                        </a:rPr>
                        <a:t> đồng tình</a:t>
                      </a:r>
                      <a:endParaRPr lang="en-VN"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VN" sz="36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664345551"/>
                  </a:ext>
                </a:extLst>
              </a:tr>
              <a:tr h="4210649">
                <a:tc>
                  <a:txBody>
                    <a:bodyPr/>
                    <a:lstStyle/>
                    <a:p>
                      <a:pPr>
                        <a:lnSpc>
                          <a:spcPct val="150000"/>
                        </a:lnSpc>
                      </a:pPr>
                      <a:endParaRPr lang="en-VN" sz="36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138356077"/>
                  </a:ext>
                </a:extLst>
              </a:tr>
            </a:tbl>
          </a:graphicData>
        </a:graphic>
      </p:graphicFrame>
      <p:sp>
        <p:nvSpPr>
          <p:cNvPr id="16" name="TextBox 15">
            <a:extLst>
              <a:ext uri="{FF2B5EF4-FFF2-40B4-BE49-F238E27FC236}">
                <a16:creationId xmlns:a16="http://schemas.microsoft.com/office/drawing/2014/main" id="{29924107-2DF1-8BBE-7A30-F027E36C6BC3}"/>
              </a:ext>
            </a:extLst>
          </p:cNvPr>
          <p:cNvSpPr txBox="1"/>
          <p:nvPr/>
        </p:nvSpPr>
        <p:spPr>
          <a:xfrm>
            <a:off x="914400" y="5905500"/>
            <a:ext cx="4419600" cy="3231654"/>
          </a:xfrm>
          <a:prstGeom prst="rect">
            <a:avLst/>
          </a:prstGeom>
          <a:noFill/>
        </p:spPr>
        <p:txBody>
          <a:bodyPr wrap="square">
            <a:spAutoFit/>
          </a:bodyPr>
          <a:lstStyle/>
          <a:p>
            <a:pPr lvl="0" algn="just">
              <a:lnSpc>
                <a:spcPct val="150000"/>
              </a:lnSpc>
              <a:buClr>
                <a:srgbClr val="273135"/>
              </a:buClr>
            </a:pPr>
            <a:r>
              <a:rPr lang="en-US" sz="3400" smtClean="0">
                <a:solidFill>
                  <a:srgbClr val="273135"/>
                </a:solidFill>
                <a:latin typeface="Arial" panose="020B0604020202020204" pitchFamily="34" charset="0"/>
                <a:ea typeface="Arial" panose="020B0604020202020204" pitchFamily="34" charset="0"/>
                <a:cs typeface="Arial" panose="020B0604020202020204" pitchFamily="34" charset="0"/>
              </a:rPr>
              <a:t>c</a:t>
            </a:r>
            <a:r>
              <a:rPr lang="vi-VN" sz="3400" smtClean="0">
                <a:solidFill>
                  <a:srgbClr val="273135"/>
                </a:solidFill>
                <a:latin typeface="Arial" panose="020B0604020202020204" pitchFamily="34" charset="0"/>
                <a:ea typeface="Arial" panose="020B0604020202020204" pitchFamily="34" charset="0"/>
                <a:cs typeface="Arial" panose="020B0604020202020204" pitchFamily="34" charset="0"/>
              </a:rPr>
              <a:t>. </a:t>
            </a:r>
            <a:r>
              <a:rPr lang="en-US" sz="3400">
                <a:latin typeface="Arial" panose="020B0604020202020204" pitchFamily="34" charset="0"/>
                <a:cs typeface="Arial" panose="020B0604020202020204" pitchFamily="34" charset="0"/>
              </a:rPr>
              <a:t>Hoạt động lao động chỉ có ý nghĩa khi tạo ra những đóng góp to lớn cho xã hội.</a:t>
            </a:r>
            <a:endParaRPr lang="vi-VN" sz="34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4AD5577-499E-3E1F-D477-D6C44900E24C}"/>
              </a:ext>
            </a:extLst>
          </p:cNvPr>
          <p:cNvSpPr txBox="1"/>
          <p:nvPr/>
        </p:nvSpPr>
        <p:spPr>
          <a:xfrm>
            <a:off x="8740470" y="6896100"/>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C7C1DC7-6F2A-910F-0D76-FE110CD2981D}"/>
              </a:ext>
            </a:extLst>
          </p:cNvPr>
          <p:cNvSpPr txBox="1"/>
          <p:nvPr/>
        </p:nvSpPr>
        <p:spPr>
          <a:xfrm>
            <a:off x="10439400" y="5950446"/>
            <a:ext cx="6926318" cy="3231654"/>
          </a:xfrm>
          <a:prstGeom prst="rect">
            <a:avLst/>
          </a:prstGeom>
          <a:noFill/>
        </p:spPr>
        <p:txBody>
          <a:bodyPr wrap="square">
            <a:spAutoFit/>
          </a:bodyPr>
          <a:lstStyle/>
          <a:p>
            <a:pPr algn="just">
              <a:lnSpc>
                <a:spcPct val="150000"/>
              </a:lnSpc>
            </a:pPr>
            <a:r>
              <a:rPr lang="en-US" sz="3400">
                <a:latin typeface="Arial" panose="020B0604020202020204" pitchFamily="34" charset="0"/>
                <a:cs typeface="Arial" panose="020B0604020202020204" pitchFamily="34" charset="0"/>
              </a:rPr>
              <a:t>Tất cả hoạt động lao động dù đóng góp lớn hay nhỏ đều mang lại những ý nghĩa riêng đối với mỗi cá nhân, gia đình và xã hội.</a:t>
            </a:r>
            <a:endParaRPr lang="vi-VN" sz="34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3551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 name="Freeform 3"/>
          <p:cNvSpPr/>
          <p:nvPr/>
        </p:nvSpPr>
        <p:spPr>
          <a:xfrm>
            <a:off x="16235728" y="250209"/>
            <a:ext cx="1478188" cy="1821552"/>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80635">
            <a:off x="29459" y="316480"/>
            <a:ext cx="1715620" cy="2208646"/>
          </a:xfrm>
          <a:custGeom>
            <a:avLst/>
            <a:gdLst/>
            <a:ahLst/>
            <a:cxnLst/>
            <a:rect l="l" t="t" r="r" b="b"/>
            <a:pathLst>
              <a:path w="1715620" h="2208646">
                <a:moveTo>
                  <a:pt x="0" y="0"/>
                </a:moveTo>
                <a:lnTo>
                  <a:pt x="1715621" y="0"/>
                </a:lnTo>
                <a:lnTo>
                  <a:pt x="1715621" y="2208646"/>
                </a:lnTo>
                <a:lnTo>
                  <a:pt x="0" y="220864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chemeClr val="bg1"/>
                </a:solidFill>
                <a:latin typeface="Arial" panose="020B0604020202020204" pitchFamily="34" charset="0"/>
                <a:cs typeface="Arial" panose="020B0604020202020204" pitchFamily="34" charset="0"/>
              </a:rPr>
              <a:t>Nhiệm vụ 1 – bài tập 1</a:t>
            </a:r>
          </a:p>
        </p:txBody>
      </p:sp>
      <p:sp>
        <p:nvSpPr>
          <p:cNvPr id="14" name="TextBox 13">
            <a:extLst>
              <a:ext uri="{FF2B5EF4-FFF2-40B4-BE49-F238E27FC236}">
                <a16:creationId xmlns:a16="http://schemas.microsoft.com/office/drawing/2014/main" id="{F35465D8-5896-D478-FAF1-14F25F34EE9C}"/>
              </a:ext>
            </a:extLst>
          </p:cNvPr>
          <p:cNvSpPr txBox="1"/>
          <p:nvPr/>
        </p:nvSpPr>
        <p:spPr>
          <a:xfrm>
            <a:off x="609600" y="2476797"/>
            <a:ext cx="17104315" cy="699404"/>
          </a:xfrm>
          <a:prstGeom prst="rect">
            <a:avLst/>
          </a:prstGeom>
          <a:noFill/>
          <a:ln w="19050">
            <a:noFill/>
          </a:ln>
        </p:spPr>
        <p:txBody>
          <a:bodyPr wrap="square" lIns="144000" tIns="0" rIns="144000" bIns="144000" anchor="ctr">
            <a:spAutoFit/>
          </a:bodyPr>
          <a:lstStyle/>
          <a:p>
            <a:pPr algn="ctr"/>
            <a:r>
              <a:rPr lang="en-US" sz="3600" b="1">
                <a:solidFill>
                  <a:schemeClr val="tx2"/>
                </a:solidFill>
                <a:latin typeface="Arial" panose="020B0604020202020204" pitchFamily="34" charset="0"/>
                <a:cs typeface="Arial" panose="020B0604020202020204" pitchFamily="34" charset="0"/>
              </a:rPr>
              <a:t>Em đồng tình hay không đồng tình với </a:t>
            </a:r>
            <a:r>
              <a:rPr lang="en-US" sz="3600" b="1">
                <a:solidFill>
                  <a:schemeClr val="tx2"/>
                </a:solidFill>
                <a:latin typeface="Arial" panose="020B0604020202020204" pitchFamily="34" charset="0"/>
                <a:cs typeface="Arial" panose="020B0604020202020204" pitchFamily="34" charset="0"/>
              </a:rPr>
              <a:t>ý </a:t>
            </a:r>
            <a:r>
              <a:rPr lang="en-US" sz="3600" b="1" smtClean="0">
                <a:solidFill>
                  <a:schemeClr val="tx2"/>
                </a:solidFill>
                <a:latin typeface="Arial" panose="020B0604020202020204" pitchFamily="34" charset="0"/>
                <a:cs typeface="Arial" panose="020B0604020202020204" pitchFamily="34" charset="0"/>
              </a:rPr>
              <a:t>kiến nào </a:t>
            </a:r>
            <a:r>
              <a:rPr lang="en-US" sz="3600" b="1">
                <a:solidFill>
                  <a:schemeClr val="tx2"/>
                </a:solidFill>
                <a:latin typeface="Arial" panose="020B0604020202020204" pitchFamily="34" charset="0"/>
                <a:cs typeface="Arial" panose="020B0604020202020204" pitchFamily="34" charset="0"/>
              </a:rPr>
              <a:t>dưới đây? Vì sao?</a:t>
            </a:r>
          </a:p>
        </p:txBody>
      </p:sp>
      <p:graphicFrame>
        <p:nvGraphicFramePr>
          <p:cNvPr id="15" name="Table 7">
            <a:extLst>
              <a:ext uri="{FF2B5EF4-FFF2-40B4-BE49-F238E27FC236}">
                <a16:creationId xmlns:a16="http://schemas.microsoft.com/office/drawing/2014/main" id="{A76E0C0B-4908-2BF6-7582-12B8314B58C7}"/>
              </a:ext>
            </a:extLst>
          </p:cNvPr>
          <p:cNvGraphicFramePr>
            <a:graphicFrameLocks noGrp="1"/>
          </p:cNvGraphicFramePr>
          <p:nvPr>
            <p:extLst>
              <p:ext uri="{D42A27DB-BD31-4B8C-83A1-F6EECF244321}">
                <p14:modId xmlns:p14="http://schemas.microsoft.com/office/powerpoint/2010/main" val="2004182338"/>
              </p:ext>
            </p:extLst>
          </p:nvPr>
        </p:nvGraphicFramePr>
        <p:xfrm>
          <a:off x="760547" y="3619499"/>
          <a:ext cx="16756118" cy="6276915"/>
        </p:xfrm>
        <a:graphic>
          <a:graphicData uri="http://schemas.openxmlformats.org/drawingml/2006/table">
            <a:tbl>
              <a:tblPr firstRow="1" bandRow="1"/>
              <a:tblGrid>
                <a:gridCol w="4497253">
                  <a:extLst>
                    <a:ext uri="{9D8B030D-6E8A-4147-A177-3AD203B41FA5}">
                      <a16:colId xmlns:a16="http://schemas.microsoft.com/office/drawing/2014/main" val="2064203491"/>
                    </a:ext>
                  </a:extLst>
                </a:gridCol>
                <a:gridCol w="2590800">
                  <a:extLst>
                    <a:ext uri="{9D8B030D-6E8A-4147-A177-3AD203B41FA5}">
                      <a16:colId xmlns:a16="http://schemas.microsoft.com/office/drawing/2014/main" val="3569864924"/>
                    </a:ext>
                  </a:extLst>
                </a:gridCol>
                <a:gridCol w="2514600">
                  <a:extLst>
                    <a:ext uri="{9D8B030D-6E8A-4147-A177-3AD203B41FA5}">
                      <a16:colId xmlns:a16="http://schemas.microsoft.com/office/drawing/2014/main" val="2727004089"/>
                    </a:ext>
                  </a:extLst>
                </a:gridCol>
                <a:gridCol w="7153465">
                  <a:extLst>
                    <a:ext uri="{9D8B030D-6E8A-4147-A177-3AD203B41FA5}">
                      <a16:colId xmlns:a16="http://schemas.microsoft.com/office/drawing/2014/main" val="3215342670"/>
                    </a:ext>
                  </a:extLst>
                </a:gridCol>
              </a:tblGrid>
              <a:tr h="1796443">
                <a:tc>
                  <a:txBody>
                    <a:bodyPr/>
                    <a:lstStyle/>
                    <a:p>
                      <a:pPr algn="ctr">
                        <a:lnSpc>
                          <a:spcPct val="150000"/>
                        </a:lnSpc>
                      </a:pPr>
                      <a:r>
                        <a:rPr lang="en-VN" sz="3600" b="1">
                          <a:solidFill>
                            <a:srgbClr val="273135"/>
                          </a:solidFill>
                          <a:latin typeface="Arial" panose="020B0604020202020204" pitchFamily="34" charset="0"/>
                          <a:cs typeface="Arial" panose="020B0604020202020204" pitchFamily="34" charset="0"/>
                        </a:rPr>
                        <a:t>Quan </a:t>
                      </a:r>
                      <a:r>
                        <a:rPr lang="en-VN" sz="3600" b="1" smtClean="0">
                          <a:solidFill>
                            <a:srgbClr val="273135"/>
                          </a:solidFill>
                          <a:latin typeface="Arial" panose="020B0604020202020204" pitchFamily="34" charset="0"/>
                          <a:cs typeface="Arial" panose="020B0604020202020204" pitchFamily="34" charset="0"/>
                        </a:rPr>
                        <a:t>điểm</a:t>
                      </a:r>
                      <a:endParaRPr lang="en-US" sz="36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Đồng</a:t>
                      </a:r>
                      <a:r>
                        <a:rPr lang="en-US" sz="3600" b="1" baseline="0" smtClean="0">
                          <a:solidFill>
                            <a:srgbClr val="273135"/>
                          </a:solidFill>
                          <a:latin typeface="Arial" panose="020B0604020202020204" pitchFamily="34" charset="0"/>
                          <a:cs typeface="Arial" panose="020B0604020202020204" pitchFamily="34" charset="0"/>
                        </a:rPr>
                        <a:t> tình</a:t>
                      </a:r>
                      <a:endParaRPr lang="en-VN"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Không</a:t>
                      </a:r>
                      <a:r>
                        <a:rPr lang="en-US" sz="3600" b="1" baseline="0" smtClean="0">
                          <a:solidFill>
                            <a:srgbClr val="273135"/>
                          </a:solidFill>
                          <a:latin typeface="Arial" panose="020B0604020202020204" pitchFamily="34" charset="0"/>
                          <a:cs typeface="Arial" panose="020B0604020202020204" pitchFamily="34" charset="0"/>
                        </a:rPr>
                        <a:t> đồng tình</a:t>
                      </a:r>
                      <a:endParaRPr lang="en-VN"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VN" sz="36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664345551"/>
                  </a:ext>
                </a:extLst>
              </a:tr>
              <a:tr h="4480472">
                <a:tc>
                  <a:txBody>
                    <a:bodyPr/>
                    <a:lstStyle/>
                    <a:p>
                      <a:pPr>
                        <a:lnSpc>
                          <a:spcPct val="150000"/>
                        </a:lnSpc>
                      </a:pPr>
                      <a:endParaRPr lang="en-VN" sz="36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138356077"/>
                  </a:ext>
                </a:extLst>
              </a:tr>
            </a:tbl>
          </a:graphicData>
        </a:graphic>
      </p:graphicFrame>
      <p:sp>
        <p:nvSpPr>
          <p:cNvPr id="16" name="TextBox 15">
            <a:extLst>
              <a:ext uri="{FF2B5EF4-FFF2-40B4-BE49-F238E27FC236}">
                <a16:creationId xmlns:a16="http://schemas.microsoft.com/office/drawing/2014/main" id="{29924107-2DF1-8BBE-7A30-F027E36C6BC3}"/>
              </a:ext>
            </a:extLst>
          </p:cNvPr>
          <p:cNvSpPr txBox="1"/>
          <p:nvPr/>
        </p:nvSpPr>
        <p:spPr>
          <a:xfrm>
            <a:off x="914400" y="5753100"/>
            <a:ext cx="4191000" cy="3785652"/>
          </a:xfrm>
          <a:prstGeom prst="rect">
            <a:avLst/>
          </a:prstGeom>
          <a:noFill/>
        </p:spPr>
        <p:txBody>
          <a:bodyPr wrap="square">
            <a:spAutoFit/>
          </a:bodyPr>
          <a:lstStyle/>
          <a:p>
            <a:pPr lvl="0" algn="just">
              <a:lnSpc>
                <a:spcPct val="150000"/>
              </a:lnSpc>
              <a:buClr>
                <a:srgbClr val="273135"/>
              </a:buClr>
            </a:pPr>
            <a:r>
              <a:rPr lang="en-US" sz="3200">
                <a:latin typeface="Arial" panose="020B0604020202020204" pitchFamily="34" charset="0"/>
                <a:cs typeface="Arial" panose="020B0604020202020204" pitchFamily="34" charset="0"/>
              </a:rPr>
              <a:t>d. Lao động giúp con người phát triển các mối quan hệ tích cực, tránh những thói hư tật xấu.</a:t>
            </a:r>
            <a:endParaRPr lang="vi-VN" sz="3200" dirty="0">
              <a:solidFill>
                <a:srgbClr val="273135"/>
              </a:solidFill>
              <a:ea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4AD5577-499E-3E1F-D477-D6C44900E24C}"/>
              </a:ext>
            </a:extLst>
          </p:cNvPr>
          <p:cNvSpPr txBox="1"/>
          <p:nvPr/>
        </p:nvSpPr>
        <p:spPr>
          <a:xfrm>
            <a:off x="6172200" y="6814929"/>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C7C1DC7-6F2A-910F-0D76-FE110CD2981D}"/>
              </a:ext>
            </a:extLst>
          </p:cNvPr>
          <p:cNvSpPr txBox="1"/>
          <p:nvPr/>
        </p:nvSpPr>
        <p:spPr>
          <a:xfrm>
            <a:off x="10515600" y="5753100"/>
            <a:ext cx="6773918" cy="3785652"/>
          </a:xfrm>
          <a:prstGeom prst="rect">
            <a:avLst/>
          </a:prstGeom>
          <a:noFill/>
        </p:spPr>
        <p:txBody>
          <a:bodyPr wrap="square">
            <a:spAutoFit/>
          </a:bodyPr>
          <a:lstStyle/>
          <a:p>
            <a:pPr algn="just">
              <a:lnSpc>
                <a:spcPct val="150000"/>
              </a:lnSpc>
            </a:pPr>
            <a:r>
              <a:rPr lang="en-US" sz="3200">
                <a:latin typeface="Arial" panose="020B0604020202020204" pitchFamily="34" charset="0"/>
                <a:cs typeface="Arial" panose="020B0604020202020204" pitchFamily="34" charset="0"/>
              </a:rPr>
              <a:t>Lao động giúp con người giảm thiểu thời gian nhàn rỗi vô ích, giúp mỗi người biết quý trọng thành quả của mình, phát triển nhân cách theo hướng tích cực.</a:t>
            </a:r>
            <a:endParaRPr lang="vi-VN" sz="3200" i="1" dirty="0">
              <a:solidFill>
                <a:srgbClr val="273135"/>
              </a:solidFill>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4019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 name="Freeform 3"/>
          <p:cNvSpPr/>
          <p:nvPr/>
        </p:nvSpPr>
        <p:spPr>
          <a:xfrm>
            <a:off x="16235728" y="250209"/>
            <a:ext cx="1478188" cy="1821552"/>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80635">
            <a:off x="29459" y="316480"/>
            <a:ext cx="1715620" cy="2208646"/>
          </a:xfrm>
          <a:custGeom>
            <a:avLst/>
            <a:gdLst/>
            <a:ahLst/>
            <a:cxnLst/>
            <a:rect l="l" t="t" r="r" b="b"/>
            <a:pathLst>
              <a:path w="1715620" h="2208646">
                <a:moveTo>
                  <a:pt x="0" y="0"/>
                </a:moveTo>
                <a:lnTo>
                  <a:pt x="1715621" y="0"/>
                </a:lnTo>
                <a:lnTo>
                  <a:pt x="1715621" y="2208646"/>
                </a:lnTo>
                <a:lnTo>
                  <a:pt x="0" y="220864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chemeClr val="bg1"/>
                </a:solidFill>
                <a:latin typeface="Arial" panose="020B0604020202020204" pitchFamily="34" charset="0"/>
                <a:cs typeface="Arial" panose="020B0604020202020204" pitchFamily="34" charset="0"/>
              </a:rPr>
              <a:t>Nhiệm </a:t>
            </a:r>
            <a:r>
              <a:rPr lang="en-VN" sz="4400" b="1">
                <a:solidFill>
                  <a:schemeClr val="bg1"/>
                </a:solidFill>
                <a:latin typeface="Arial" panose="020B0604020202020204" pitchFamily="34" charset="0"/>
                <a:cs typeface="Arial" panose="020B0604020202020204" pitchFamily="34" charset="0"/>
              </a:rPr>
              <a:t>vụ </a:t>
            </a:r>
            <a:r>
              <a:rPr lang="en-US" sz="4400" b="1" smtClean="0">
                <a:solidFill>
                  <a:schemeClr val="bg1"/>
                </a:solidFill>
                <a:latin typeface="Arial" panose="020B0604020202020204" pitchFamily="34" charset="0"/>
                <a:cs typeface="Arial" panose="020B0604020202020204" pitchFamily="34" charset="0"/>
              </a:rPr>
              <a:t>2</a:t>
            </a:r>
            <a:r>
              <a:rPr lang="en-VN" sz="4400" b="1" smtClean="0">
                <a:solidFill>
                  <a:schemeClr val="bg1"/>
                </a:solidFill>
                <a:latin typeface="Arial" panose="020B0604020202020204" pitchFamily="34" charset="0"/>
                <a:cs typeface="Arial" panose="020B0604020202020204" pitchFamily="34" charset="0"/>
              </a:rPr>
              <a:t> </a:t>
            </a:r>
            <a:r>
              <a:rPr lang="en-VN" sz="4400" b="1" dirty="0">
                <a:solidFill>
                  <a:schemeClr val="bg1"/>
                </a:solidFill>
                <a:latin typeface="Arial" panose="020B0604020202020204" pitchFamily="34" charset="0"/>
                <a:cs typeface="Arial" panose="020B0604020202020204" pitchFamily="34" charset="0"/>
              </a:rPr>
              <a:t>– bài </a:t>
            </a:r>
            <a:r>
              <a:rPr lang="en-VN" sz="4400" b="1">
                <a:solidFill>
                  <a:schemeClr val="bg1"/>
                </a:solidFill>
                <a:latin typeface="Arial" panose="020B0604020202020204" pitchFamily="34" charset="0"/>
                <a:cs typeface="Arial" panose="020B0604020202020204" pitchFamily="34" charset="0"/>
              </a:rPr>
              <a:t>tập </a:t>
            </a:r>
            <a:r>
              <a:rPr lang="en-US" sz="4400" b="1" smtClean="0">
                <a:solidFill>
                  <a:schemeClr val="bg1"/>
                </a:solidFill>
                <a:latin typeface="Arial" panose="020B0604020202020204" pitchFamily="34" charset="0"/>
                <a:cs typeface="Arial" panose="020B0604020202020204" pitchFamily="34" charset="0"/>
              </a:rPr>
              <a:t>2</a:t>
            </a:r>
            <a:endParaRPr lang="en-VN" sz="4400" b="1" dirty="0">
              <a:solidFill>
                <a:schemeClr val="bg1"/>
              </a:solidFill>
              <a:latin typeface="Arial" panose="020B0604020202020204" pitchFamily="34" charset="0"/>
              <a:cs typeface="Arial" panose="020B0604020202020204" pitchFamily="34" charset="0"/>
            </a:endParaRPr>
          </a:p>
        </p:txBody>
      </p:sp>
      <p:sp>
        <p:nvSpPr>
          <p:cNvPr id="11" name="Freeform 4"/>
          <p:cNvSpPr/>
          <p:nvPr/>
        </p:nvSpPr>
        <p:spPr>
          <a:xfrm>
            <a:off x="12801600" y="4305300"/>
            <a:ext cx="5016232" cy="4306922"/>
          </a:xfrm>
          <a:custGeom>
            <a:avLst/>
            <a:gdLst/>
            <a:ahLst/>
            <a:cxnLst/>
            <a:rect l="l" t="t" r="r" b="b"/>
            <a:pathLst>
              <a:path w="4898571" h="4114800">
                <a:moveTo>
                  <a:pt x="0" y="0"/>
                </a:moveTo>
                <a:lnTo>
                  <a:pt x="4898572" y="0"/>
                </a:lnTo>
                <a:lnTo>
                  <a:pt x="4898572" y="4114800"/>
                </a:lnTo>
                <a:lnTo>
                  <a:pt x="0" y="4114800"/>
                </a:lnTo>
                <a:lnTo>
                  <a:pt x="0" y="0"/>
                </a:lnTo>
                <a:close/>
              </a:path>
            </a:pathLst>
          </a:custGeom>
          <a:blipFill>
            <a:blip r:embed="rId8"/>
            <a:stretch>
              <a:fillRect/>
            </a:stretch>
          </a:blipFill>
          <a:effectLst>
            <a:outerShdw blurRad="50800" dist="38100" dir="5400000" algn="t" rotWithShape="0">
              <a:prstClr val="black">
                <a:alpha val="40000"/>
              </a:prstClr>
            </a:outerShdw>
          </a:effectLst>
        </p:spPr>
      </p:sp>
      <p:sp>
        <p:nvSpPr>
          <p:cNvPr id="5" name="Rectangle 4"/>
          <p:cNvSpPr/>
          <p:nvPr/>
        </p:nvSpPr>
        <p:spPr>
          <a:xfrm>
            <a:off x="685800" y="2618272"/>
            <a:ext cx="11638754" cy="7155805"/>
          </a:xfrm>
          <a:prstGeom prst="rect">
            <a:avLst/>
          </a:prstGeom>
        </p:spPr>
        <p:txBody>
          <a:bodyPr wrap="square">
            <a:spAutoFit/>
          </a:bodyPr>
          <a:lstStyle/>
          <a:p>
            <a:pPr algn="just">
              <a:lnSpc>
                <a:spcPct val="150000"/>
              </a:lnSpc>
            </a:pPr>
            <a:r>
              <a:rPr lang="en-US" sz="3400" b="1">
                <a:solidFill>
                  <a:schemeClr val="tx2"/>
                </a:solidFill>
                <a:latin typeface="Arial" panose="020B0604020202020204" pitchFamily="34" charset="0"/>
                <a:cs typeface="Arial" panose="020B0604020202020204" pitchFamily="34" charset="0"/>
              </a:rPr>
              <a:t>Em có nhận xét gì về việc làm của các nhân </a:t>
            </a:r>
            <a:r>
              <a:rPr lang="en-US" sz="3400" b="1">
                <a:solidFill>
                  <a:schemeClr val="tx2"/>
                </a:solidFill>
                <a:latin typeface="Arial" panose="020B0604020202020204" pitchFamily="34" charset="0"/>
                <a:cs typeface="Arial" panose="020B0604020202020204" pitchFamily="34" charset="0"/>
              </a:rPr>
              <a:t>vật </a:t>
            </a:r>
            <a:r>
              <a:rPr lang="en-US" sz="3400" b="1" smtClean="0">
                <a:solidFill>
                  <a:schemeClr val="tx2"/>
                </a:solidFill>
                <a:latin typeface="Arial" panose="020B0604020202020204" pitchFamily="34" charset="0"/>
                <a:cs typeface="Arial" panose="020B0604020202020204" pitchFamily="34" charset="0"/>
              </a:rPr>
              <a:t>sau:</a:t>
            </a:r>
            <a:endParaRPr lang="en-US" sz="3400" b="1">
              <a:solidFill>
                <a:schemeClr val="tx2"/>
              </a:solidFill>
              <a:latin typeface="Arial" panose="020B0604020202020204" pitchFamily="34" charset="0"/>
              <a:cs typeface="Arial" panose="020B0604020202020204" pitchFamily="34" charset="0"/>
            </a:endParaRPr>
          </a:p>
          <a:p>
            <a:pPr algn="just">
              <a:lnSpc>
                <a:spcPct val="150000"/>
              </a:lnSpc>
            </a:pPr>
            <a:r>
              <a:rPr lang="en-US" sz="3400">
                <a:latin typeface="Arial" panose="020B0604020202020204" pitchFamily="34" charset="0"/>
                <a:cs typeface="Arial" panose="020B0604020202020204" pitchFamily="34" charset="0"/>
              </a:rPr>
              <a:t>a) Bà K trả công cho các lao động chưa thành niên rất thấp so với các lao động khác dù họ phải làm việc như nhau.</a:t>
            </a:r>
          </a:p>
          <a:p>
            <a:pPr algn="just">
              <a:lnSpc>
                <a:spcPct val="150000"/>
              </a:lnSpc>
            </a:pPr>
            <a:r>
              <a:rPr lang="en-US" sz="3400">
                <a:latin typeface="Arial" panose="020B0604020202020204" pitchFamily="34" charset="0"/>
                <a:cs typeface="Arial" panose="020B0604020202020204" pitchFamily="34" charset="0"/>
              </a:rPr>
              <a:t>b) Bạn Q trốn lao động công ích ở trường để đi đá bóng.</a:t>
            </a:r>
          </a:p>
          <a:p>
            <a:pPr algn="just">
              <a:lnSpc>
                <a:spcPct val="150000"/>
              </a:lnSpc>
            </a:pPr>
            <a:r>
              <a:rPr lang="en-US" sz="3400">
                <a:latin typeface="Arial" panose="020B0604020202020204" pitchFamily="34" charset="0"/>
                <a:cs typeface="Arial" panose="020B0604020202020204" pitchFamily="34" charset="0"/>
              </a:rPr>
              <a:t>c) Chị O đưa các lao động chưa thành niên ở cơ sở của mình đi khám sức khỏe định kì và tạo điều kiện để họ học tập, vui chơi, giải trí, rèn luyện bản thân.</a:t>
            </a:r>
          </a:p>
          <a:p>
            <a:pPr algn="just">
              <a:lnSpc>
                <a:spcPct val="150000"/>
              </a:lnSpc>
            </a:pPr>
            <a:r>
              <a:rPr lang="en-US" sz="3400">
                <a:latin typeface="Arial" panose="020B0604020202020204" pitchFamily="34" charset="0"/>
                <a:cs typeface="Arial" panose="020B0604020202020204" pitchFamily="34" charset="0"/>
              </a:rPr>
              <a:t>d) H dành thời gian rảnh rỗi để làm đồ thủ công bán kiếm tiền mua đồ dùng học tập.</a:t>
            </a:r>
          </a:p>
        </p:txBody>
      </p:sp>
    </p:spTree>
    <p:extLst>
      <p:ext uri="{BB962C8B-B14F-4D97-AF65-F5344CB8AC3E}">
        <p14:creationId xmlns:p14="http://schemas.microsoft.com/office/powerpoint/2010/main" val="2520413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5">
                                            <p:txEl>
                                              <p:charRg st="52" end="166"/>
                                            </p:txEl>
                                          </p:spTgt>
                                        </p:tgtEl>
                                        <p:attrNameLst>
                                          <p:attrName>style.visibility</p:attrName>
                                        </p:attrNameLst>
                                      </p:cBhvr>
                                      <p:to>
                                        <p:strVal val="visible"/>
                                      </p:to>
                                    </p:set>
                                    <p:animEffect transition="in" filter="randombar(horizontal)">
                                      <p:cBhvr>
                                        <p:cTn id="21" dur="500"/>
                                        <p:tgtEl>
                                          <p:spTgt spid="5">
                                            <p:txEl>
                                              <p:charRg st="52" end="166"/>
                                            </p:txEl>
                                          </p:spTgt>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5">
                                            <p:txEl>
                                              <p:charRg st="166" end="222"/>
                                            </p:txEl>
                                          </p:spTgt>
                                        </p:tgtEl>
                                        <p:attrNameLst>
                                          <p:attrName>style.visibility</p:attrName>
                                        </p:attrNameLst>
                                      </p:cBhvr>
                                      <p:to>
                                        <p:strVal val="visible"/>
                                      </p:to>
                                    </p:set>
                                    <p:animEffect transition="in" filter="randombar(horizontal)">
                                      <p:cBhvr>
                                        <p:cTn id="25" dur="500"/>
                                        <p:tgtEl>
                                          <p:spTgt spid="5">
                                            <p:txEl>
                                              <p:charRg st="166" end="222"/>
                                            </p:txEl>
                                          </p:spTgt>
                                        </p:tgtEl>
                                      </p:cBhvr>
                                    </p:animEffect>
                                  </p:childTnLst>
                                </p:cTn>
                              </p:par>
                            </p:childTnLst>
                          </p:cTn>
                        </p:par>
                        <p:par>
                          <p:cTn id="26" fill="hold">
                            <p:stCondLst>
                              <p:cond delay="1500"/>
                            </p:stCondLst>
                            <p:childTnLst>
                              <p:par>
                                <p:cTn id="27" presetID="14" presetClass="entr" presetSubtype="10" fill="hold" nodeType="afterEffect">
                                  <p:stCondLst>
                                    <p:cond delay="0"/>
                                  </p:stCondLst>
                                  <p:childTnLst>
                                    <p:set>
                                      <p:cBhvr>
                                        <p:cTn id="28" dur="1" fill="hold">
                                          <p:stCondLst>
                                            <p:cond delay="0"/>
                                          </p:stCondLst>
                                        </p:cTn>
                                        <p:tgtEl>
                                          <p:spTgt spid="5">
                                            <p:txEl>
                                              <p:charRg st="222" end="378"/>
                                            </p:txEl>
                                          </p:spTgt>
                                        </p:tgtEl>
                                        <p:attrNameLst>
                                          <p:attrName>style.visibility</p:attrName>
                                        </p:attrNameLst>
                                      </p:cBhvr>
                                      <p:to>
                                        <p:strVal val="visible"/>
                                      </p:to>
                                    </p:set>
                                    <p:animEffect transition="in" filter="randombar(horizontal)">
                                      <p:cBhvr>
                                        <p:cTn id="29" dur="500"/>
                                        <p:tgtEl>
                                          <p:spTgt spid="5">
                                            <p:txEl>
                                              <p:charRg st="222" end="378"/>
                                            </p:txEl>
                                          </p:spTgt>
                                        </p:tgtEl>
                                      </p:cBhvr>
                                    </p:animEffect>
                                  </p:childTnLst>
                                </p:cTn>
                              </p:par>
                            </p:childTnLst>
                          </p:cTn>
                        </p:par>
                        <p:par>
                          <p:cTn id="30" fill="hold">
                            <p:stCondLst>
                              <p:cond delay="2000"/>
                            </p:stCondLst>
                            <p:childTnLst>
                              <p:par>
                                <p:cTn id="31" presetID="14" presetClass="entr" presetSubtype="10" fill="hold" nodeType="afterEffect">
                                  <p:stCondLst>
                                    <p:cond delay="0"/>
                                  </p:stCondLst>
                                  <p:childTnLst>
                                    <p:set>
                                      <p:cBhvr>
                                        <p:cTn id="32" dur="1" fill="hold">
                                          <p:stCondLst>
                                            <p:cond delay="0"/>
                                          </p:stCondLst>
                                        </p:cTn>
                                        <p:tgtEl>
                                          <p:spTgt spid="5">
                                            <p:txEl>
                                              <p:charRg st="378" end="461"/>
                                            </p:txEl>
                                          </p:spTgt>
                                        </p:tgtEl>
                                        <p:attrNameLst>
                                          <p:attrName>style.visibility</p:attrName>
                                        </p:attrNameLst>
                                      </p:cBhvr>
                                      <p:to>
                                        <p:strVal val="visible"/>
                                      </p:to>
                                    </p:set>
                                    <p:animEffect transition="in" filter="randombar(horizontal)">
                                      <p:cBhvr>
                                        <p:cTn id="33" dur="500"/>
                                        <p:tgtEl>
                                          <p:spTgt spid="5">
                                            <p:txEl>
                                              <p:charRg st="378" end="46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 name="Freeform 3"/>
          <p:cNvSpPr/>
          <p:nvPr/>
        </p:nvSpPr>
        <p:spPr>
          <a:xfrm>
            <a:off x="16235728" y="250209"/>
            <a:ext cx="1478188" cy="1821552"/>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80635">
            <a:off x="29459" y="316480"/>
            <a:ext cx="1715620" cy="2208646"/>
          </a:xfrm>
          <a:custGeom>
            <a:avLst/>
            <a:gdLst/>
            <a:ahLst/>
            <a:cxnLst/>
            <a:rect l="l" t="t" r="r" b="b"/>
            <a:pathLst>
              <a:path w="1715620" h="2208646">
                <a:moveTo>
                  <a:pt x="0" y="0"/>
                </a:moveTo>
                <a:lnTo>
                  <a:pt x="1715621" y="0"/>
                </a:lnTo>
                <a:lnTo>
                  <a:pt x="1715621" y="2208646"/>
                </a:lnTo>
                <a:lnTo>
                  <a:pt x="0" y="220864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chemeClr val="bg1"/>
                </a:solidFill>
                <a:latin typeface="Arial" panose="020B0604020202020204" pitchFamily="34" charset="0"/>
                <a:cs typeface="Arial" panose="020B0604020202020204" pitchFamily="34" charset="0"/>
              </a:rPr>
              <a:t>Nhiệm </a:t>
            </a:r>
            <a:r>
              <a:rPr lang="en-VN" sz="4400" b="1">
                <a:solidFill>
                  <a:schemeClr val="bg1"/>
                </a:solidFill>
                <a:latin typeface="Arial" panose="020B0604020202020204" pitchFamily="34" charset="0"/>
                <a:cs typeface="Arial" panose="020B0604020202020204" pitchFamily="34" charset="0"/>
              </a:rPr>
              <a:t>vụ </a:t>
            </a:r>
            <a:r>
              <a:rPr lang="en-US" sz="4400" b="1" smtClean="0">
                <a:solidFill>
                  <a:schemeClr val="bg1"/>
                </a:solidFill>
                <a:latin typeface="Arial" panose="020B0604020202020204" pitchFamily="34" charset="0"/>
                <a:cs typeface="Arial" panose="020B0604020202020204" pitchFamily="34" charset="0"/>
              </a:rPr>
              <a:t>2</a:t>
            </a:r>
            <a:r>
              <a:rPr lang="en-VN" sz="4400" b="1" smtClean="0">
                <a:solidFill>
                  <a:schemeClr val="bg1"/>
                </a:solidFill>
                <a:latin typeface="Arial" panose="020B0604020202020204" pitchFamily="34" charset="0"/>
                <a:cs typeface="Arial" panose="020B0604020202020204" pitchFamily="34" charset="0"/>
              </a:rPr>
              <a:t> </a:t>
            </a:r>
            <a:r>
              <a:rPr lang="en-VN" sz="4400" b="1" dirty="0">
                <a:solidFill>
                  <a:schemeClr val="bg1"/>
                </a:solidFill>
                <a:latin typeface="Arial" panose="020B0604020202020204" pitchFamily="34" charset="0"/>
                <a:cs typeface="Arial" panose="020B0604020202020204" pitchFamily="34" charset="0"/>
              </a:rPr>
              <a:t>– bài </a:t>
            </a:r>
            <a:r>
              <a:rPr lang="en-VN" sz="4400" b="1">
                <a:solidFill>
                  <a:schemeClr val="bg1"/>
                </a:solidFill>
                <a:latin typeface="Arial" panose="020B0604020202020204" pitchFamily="34" charset="0"/>
                <a:cs typeface="Arial" panose="020B0604020202020204" pitchFamily="34" charset="0"/>
              </a:rPr>
              <a:t>tập </a:t>
            </a:r>
            <a:r>
              <a:rPr lang="en-US" sz="4400" b="1" smtClean="0">
                <a:solidFill>
                  <a:schemeClr val="bg1"/>
                </a:solidFill>
                <a:latin typeface="Arial" panose="020B0604020202020204" pitchFamily="34" charset="0"/>
                <a:cs typeface="Arial" panose="020B0604020202020204" pitchFamily="34" charset="0"/>
              </a:rPr>
              <a:t>2</a:t>
            </a:r>
            <a:endParaRPr lang="en-VN" sz="4400" b="1" dirty="0">
              <a:solidFill>
                <a:schemeClr val="bg1"/>
              </a:solidFill>
              <a:latin typeface="Arial" panose="020B0604020202020204" pitchFamily="34" charset="0"/>
              <a:cs typeface="Arial" panose="020B0604020202020204" pitchFamily="34" charset="0"/>
            </a:endParaRPr>
          </a:p>
        </p:txBody>
      </p:sp>
      <p:sp>
        <p:nvSpPr>
          <p:cNvPr id="10" name="Google Shape;48;p2">
            <a:extLst>
              <a:ext uri="{FF2B5EF4-FFF2-40B4-BE49-F238E27FC236}">
                <a16:creationId xmlns:a16="http://schemas.microsoft.com/office/drawing/2014/main" id="{5F46D10E-1F2F-3E75-0007-A6DA6E7A6318}"/>
              </a:ext>
            </a:extLst>
          </p:cNvPr>
          <p:cNvSpPr/>
          <p:nvPr/>
        </p:nvSpPr>
        <p:spPr>
          <a:xfrm>
            <a:off x="762000" y="2538709"/>
            <a:ext cx="9918702" cy="3184523"/>
          </a:xfrm>
          <a:prstGeom prst="roundRect">
            <a:avLst/>
          </a:prstGeom>
          <a:solidFill>
            <a:schemeClr val="accent6">
              <a:lumMod val="40000"/>
              <a:lumOff val="60000"/>
            </a:schemeClr>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400" b="1" smtClean="0">
                <a:latin typeface="Arial" panose="020B0604020202020204" pitchFamily="34" charset="0"/>
                <a:cs typeface="Arial" panose="020B0604020202020204" pitchFamily="34" charset="0"/>
              </a:rPr>
              <a:t>THa. </a:t>
            </a:r>
            <a:r>
              <a:rPr lang="en-US" sz="3400" smtClean="0">
                <a:latin typeface="Arial" panose="020B0604020202020204" pitchFamily="34" charset="0"/>
                <a:cs typeface="Arial" panose="020B0604020202020204" pitchFamily="34" charset="0"/>
              </a:rPr>
              <a:t>Hành </a:t>
            </a:r>
            <a:r>
              <a:rPr lang="en-US" sz="3400">
                <a:latin typeface="Arial" panose="020B0604020202020204" pitchFamily="34" charset="0"/>
                <a:cs typeface="Arial" panose="020B0604020202020204" pitchFamily="34" charset="0"/>
              </a:rPr>
              <a:t>vi của bà K </a:t>
            </a:r>
            <a:r>
              <a:rPr lang="en-US" sz="3400">
                <a:latin typeface="Arial" panose="020B0604020202020204" pitchFamily="34" charset="0"/>
                <a:cs typeface="Arial" panose="020B0604020202020204" pitchFamily="34" charset="0"/>
              </a:rPr>
              <a:t>là </a:t>
            </a:r>
            <a:r>
              <a:rPr lang="en-US" sz="3400" smtClean="0">
                <a:latin typeface="Arial" panose="020B0604020202020204" pitchFamily="34" charset="0"/>
                <a:cs typeface="Arial" panose="020B0604020202020204" pitchFamily="34" charset="0"/>
              </a:rPr>
              <a:t>sai, </a:t>
            </a:r>
            <a:r>
              <a:rPr lang="en-US" sz="3400">
                <a:latin typeface="Arial" panose="020B0604020202020204" pitchFamily="34" charset="0"/>
                <a:cs typeface="Arial" panose="020B0604020202020204" pitchFamily="34" charset="0"/>
              </a:rPr>
              <a:t>bóc lột sức lao động trẻ em, vi phạm các quy định của pháp luật về lao động chưa thành niên, chưa thực hiện đúng nghĩa vụ của người sử dụng lao động.</a:t>
            </a:r>
          </a:p>
        </p:txBody>
      </p:sp>
      <p:sp>
        <p:nvSpPr>
          <p:cNvPr id="13" name="Google Shape;48;p2">
            <a:extLst>
              <a:ext uri="{FF2B5EF4-FFF2-40B4-BE49-F238E27FC236}">
                <a16:creationId xmlns:a16="http://schemas.microsoft.com/office/drawing/2014/main" id="{5F46D10E-1F2F-3E75-0007-A6DA6E7A6318}"/>
              </a:ext>
            </a:extLst>
          </p:cNvPr>
          <p:cNvSpPr/>
          <p:nvPr/>
        </p:nvSpPr>
        <p:spPr>
          <a:xfrm>
            <a:off x="7620000" y="6057900"/>
            <a:ext cx="9918702" cy="3620376"/>
          </a:xfrm>
          <a:prstGeom prst="roundRect">
            <a:avLst/>
          </a:prstGeom>
          <a:solidFill>
            <a:schemeClr val="accent6">
              <a:lumMod val="40000"/>
              <a:lumOff val="60000"/>
            </a:schemeClr>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400" b="1" smtClean="0">
                <a:latin typeface="Arial" panose="020B0604020202020204" pitchFamily="34" charset="0"/>
                <a:cs typeface="Arial" panose="020B0604020202020204" pitchFamily="34" charset="0"/>
              </a:rPr>
              <a:t>THb. </a:t>
            </a:r>
            <a:r>
              <a:rPr lang="en-US" sz="3400" smtClean="0">
                <a:latin typeface="Arial" panose="020B0604020202020204" pitchFamily="34" charset="0"/>
                <a:cs typeface="Arial" panose="020B0604020202020204" pitchFamily="34" charset="0"/>
              </a:rPr>
              <a:t>Hành </a:t>
            </a:r>
            <a:r>
              <a:rPr lang="en-US" sz="3400">
                <a:latin typeface="Arial" panose="020B0604020202020204" pitchFamily="34" charset="0"/>
                <a:cs typeface="Arial" panose="020B0604020202020204" pitchFamily="34" charset="0"/>
              </a:rPr>
              <a:t>vi của Q rất đáng phê phán, chưa thực hiện quyền và nghĩa vụ lao động của công dân, chưa hoàn thành trách nhiệm của HS đối với trường học.</a:t>
            </a:r>
            <a:endParaRPr lang="en-US" sz="3400">
              <a:latin typeface="Arial" panose="020B0604020202020204" pitchFamily="34" charset="0"/>
              <a:cs typeface="Arial" panose="020B0604020202020204" pitchFamily="34" charset="0"/>
            </a:endParaRPr>
          </a:p>
        </p:txBody>
      </p:sp>
      <p:sp>
        <p:nvSpPr>
          <p:cNvPr id="11" name="Freeform 5"/>
          <p:cNvSpPr/>
          <p:nvPr/>
        </p:nvSpPr>
        <p:spPr>
          <a:xfrm>
            <a:off x="533400" y="6938956"/>
            <a:ext cx="3674262" cy="3005144"/>
          </a:xfrm>
          <a:custGeom>
            <a:avLst/>
            <a:gdLst/>
            <a:ahLst/>
            <a:cxnLst/>
            <a:rect l="l" t="t" r="r" b="b"/>
            <a:pathLst>
              <a:path w="5206804" h="4230529">
                <a:moveTo>
                  <a:pt x="0" y="0"/>
                </a:moveTo>
                <a:lnTo>
                  <a:pt x="5206805" y="0"/>
                </a:lnTo>
                <a:lnTo>
                  <a:pt x="5206805" y="4230529"/>
                </a:lnTo>
                <a:lnTo>
                  <a:pt x="0" y="4230529"/>
                </a:lnTo>
                <a:lnTo>
                  <a:pt x="0" y="0"/>
                </a:lnTo>
                <a:close/>
              </a:path>
            </a:pathLst>
          </a:custGeom>
          <a:blipFill>
            <a:blip r:embed="rId8"/>
            <a:stretch>
              <a:fillRect/>
            </a:stretch>
          </a:blipFill>
        </p:spPr>
      </p:sp>
    </p:spTree>
    <p:extLst>
      <p:ext uri="{BB962C8B-B14F-4D97-AF65-F5344CB8AC3E}">
        <p14:creationId xmlns:p14="http://schemas.microsoft.com/office/powerpoint/2010/main" val="2369059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 name="Freeform 3"/>
          <p:cNvSpPr/>
          <p:nvPr/>
        </p:nvSpPr>
        <p:spPr>
          <a:xfrm>
            <a:off x="16235728" y="250209"/>
            <a:ext cx="1478188" cy="1821552"/>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80635">
            <a:off x="29459" y="316480"/>
            <a:ext cx="1715620" cy="2208646"/>
          </a:xfrm>
          <a:custGeom>
            <a:avLst/>
            <a:gdLst/>
            <a:ahLst/>
            <a:cxnLst/>
            <a:rect l="l" t="t" r="r" b="b"/>
            <a:pathLst>
              <a:path w="1715620" h="2208646">
                <a:moveTo>
                  <a:pt x="0" y="0"/>
                </a:moveTo>
                <a:lnTo>
                  <a:pt x="1715621" y="0"/>
                </a:lnTo>
                <a:lnTo>
                  <a:pt x="1715621" y="2208646"/>
                </a:lnTo>
                <a:lnTo>
                  <a:pt x="0" y="220864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chemeClr val="bg1"/>
                </a:solidFill>
                <a:latin typeface="Arial" panose="020B0604020202020204" pitchFamily="34" charset="0"/>
                <a:cs typeface="Arial" panose="020B0604020202020204" pitchFamily="34" charset="0"/>
              </a:rPr>
              <a:t>Nhiệm </a:t>
            </a:r>
            <a:r>
              <a:rPr lang="en-VN" sz="4400" b="1">
                <a:solidFill>
                  <a:schemeClr val="bg1"/>
                </a:solidFill>
                <a:latin typeface="Arial" panose="020B0604020202020204" pitchFamily="34" charset="0"/>
                <a:cs typeface="Arial" panose="020B0604020202020204" pitchFamily="34" charset="0"/>
              </a:rPr>
              <a:t>vụ </a:t>
            </a:r>
            <a:r>
              <a:rPr lang="en-US" sz="4400" b="1" smtClean="0">
                <a:solidFill>
                  <a:schemeClr val="bg1"/>
                </a:solidFill>
                <a:latin typeface="Arial" panose="020B0604020202020204" pitchFamily="34" charset="0"/>
                <a:cs typeface="Arial" panose="020B0604020202020204" pitchFamily="34" charset="0"/>
              </a:rPr>
              <a:t>2</a:t>
            </a:r>
            <a:r>
              <a:rPr lang="en-VN" sz="4400" b="1" smtClean="0">
                <a:solidFill>
                  <a:schemeClr val="bg1"/>
                </a:solidFill>
                <a:latin typeface="Arial" panose="020B0604020202020204" pitchFamily="34" charset="0"/>
                <a:cs typeface="Arial" panose="020B0604020202020204" pitchFamily="34" charset="0"/>
              </a:rPr>
              <a:t> </a:t>
            </a:r>
            <a:r>
              <a:rPr lang="en-VN" sz="4400" b="1" dirty="0">
                <a:solidFill>
                  <a:schemeClr val="bg1"/>
                </a:solidFill>
                <a:latin typeface="Arial" panose="020B0604020202020204" pitchFamily="34" charset="0"/>
                <a:cs typeface="Arial" panose="020B0604020202020204" pitchFamily="34" charset="0"/>
              </a:rPr>
              <a:t>– bài </a:t>
            </a:r>
            <a:r>
              <a:rPr lang="en-VN" sz="4400" b="1">
                <a:solidFill>
                  <a:schemeClr val="bg1"/>
                </a:solidFill>
                <a:latin typeface="Arial" panose="020B0604020202020204" pitchFamily="34" charset="0"/>
                <a:cs typeface="Arial" panose="020B0604020202020204" pitchFamily="34" charset="0"/>
              </a:rPr>
              <a:t>tập </a:t>
            </a:r>
            <a:r>
              <a:rPr lang="en-US" sz="4400" b="1" smtClean="0">
                <a:solidFill>
                  <a:schemeClr val="bg1"/>
                </a:solidFill>
                <a:latin typeface="Arial" panose="020B0604020202020204" pitchFamily="34" charset="0"/>
                <a:cs typeface="Arial" panose="020B0604020202020204" pitchFamily="34" charset="0"/>
              </a:rPr>
              <a:t>2</a:t>
            </a:r>
            <a:endParaRPr lang="en-VN" sz="4400" b="1" dirty="0">
              <a:solidFill>
                <a:schemeClr val="bg1"/>
              </a:solidFill>
              <a:latin typeface="Arial" panose="020B0604020202020204" pitchFamily="34" charset="0"/>
              <a:cs typeface="Arial" panose="020B0604020202020204" pitchFamily="34" charset="0"/>
            </a:endParaRPr>
          </a:p>
        </p:txBody>
      </p:sp>
      <p:sp>
        <p:nvSpPr>
          <p:cNvPr id="10" name="Google Shape;48;p2">
            <a:extLst>
              <a:ext uri="{FF2B5EF4-FFF2-40B4-BE49-F238E27FC236}">
                <a16:creationId xmlns:a16="http://schemas.microsoft.com/office/drawing/2014/main" id="{5F46D10E-1F2F-3E75-0007-A6DA6E7A6318}"/>
              </a:ext>
            </a:extLst>
          </p:cNvPr>
          <p:cNvSpPr/>
          <p:nvPr/>
        </p:nvSpPr>
        <p:spPr>
          <a:xfrm>
            <a:off x="762000" y="2538709"/>
            <a:ext cx="9918702" cy="3184523"/>
          </a:xfrm>
          <a:prstGeom prst="roundRect">
            <a:avLst/>
          </a:prstGeom>
          <a:solidFill>
            <a:schemeClr val="accent6">
              <a:lumMod val="40000"/>
              <a:lumOff val="60000"/>
            </a:schemeClr>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200" b="1" smtClean="0">
                <a:latin typeface="Arial" panose="020B0604020202020204" pitchFamily="34" charset="0"/>
                <a:cs typeface="Arial" panose="020B0604020202020204" pitchFamily="34" charset="0"/>
              </a:rPr>
              <a:t>THc. </a:t>
            </a:r>
            <a:r>
              <a:rPr lang="en-US" sz="3200">
                <a:latin typeface="Arial" panose="020B0604020202020204" pitchFamily="34" charset="0"/>
                <a:cs typeface="Arial" panose="020B0604020202020204" pitchFamily="34" charset="0"/>
              </a:rPr>
              <a:t>Hành vi của chị O rất đúng đắn</a:t>
            </a:r>
            <a:r>
              <a:rPr lang="en-US" sz="3200">
                <a:latin typeface="Arial" panose="020B0604020202020204" pitchFamily="34" charset="0"/>
                <a:cs typeface="Arial" panose="020B0604020202020204" pitchFamily="34" charset="0"/>
              </a:rPr>
              <a:t>, </a:t>
            </a:r>
            <a:r>
              <a:rPr lang="en-US" sz="3200" smtClean="0">
                <a:latin typeface="Arial" panose="020B0604020202020204" pitchFamily="34" charset="0"/>
                <a:cs typeface="Arial" panose="020B0604020202020204" pitchFamily="34" charset="0"/>
              </a:rPr>
              <a:t>góp </a:t>
            </a:r>
            <a:r>
              <a:rPr lang="en-US" sz="3200">
                <a:latin typeface="Arial" panose="020B0604020202020204" pitchFamily="34" charset="0"/>
                <a:cs typeface="Arial" panose="020B0604020202020204" pitchFamily="34" charset="0"/>
              </a:rPr>
              <a:t>phần chăm sóc sức khỏe và tạo điều kiện để các lao động chưa thành niên phát triển toàn </a:t>
            </a:r>
            <a:r>
              <a:rPr lang="en-US" sz="3200">
                <a:latin typeface="Arial" panose="020B0604020202020204" pitchFamily="34" charset="0"/>
                <a:cs typeface="Arial" panose="020B0604020202020204" pitchFamily="34" charset="0"/>
              </a:rPr>
              <a:t>diện</a:t>
            </a:r>
            <a:r>
              <a:rPr lang="en-US" sz="3200" smtClean="0">
                <a:latin typeface="Arial" panose="020B0604020202020204" pitchFamily="34" charset="0"/>
                <a:cs typeface="Arial" panose="020B0604020202020204" pitchFamily="34" charset="0"/>
              </a:rPr>
              <a:t>.</a:t>
            </a:r>
            <a:endParaRPr lang="en-US" sz="3200">
              <a:latin typeface="Arial" panose="020B0604020202020204" pitchFamily="34" charset="0"/>
              <a:cs typeface="Arial" panose="020B0604020202020204" pitchFamily="34" charset="0"/>
            </a:endParaRPr>
          </a:p>
        </p:txBody>
      </p:sp>
      <p:sp>
        <p:nvSpPr>
          <p:cNvPr id="13" name="Google Shape;48;p2">
            <a:extLst>
              <a:ext uri="{FF2B5EF4-FFF2-40B4-BE49-F238E27FC236}">
                <a16:creationId xmlns:a16="http://schemas.microsoft.com/office/drawing/2014/main" id="{5F46D10E-1F2F-3E75-0007-A6DA6E7A6318}"/>
              </a:ext>
            </a:extLst>
          </p:cNvPr>
          <p:cNvSpPr/>
          <p:nvPr/>
        </p:nvSpPr>
        <p:spPr>
          <a:xfrm>
            <a:off x="7620000" y="6057900"/>
            <a:ext cx="9918702" cy="3620376"/>
          </a:xfrm>
          <a:prstGeom prst="roundRect">
            <a:avLst/>
          </a:prstGeom>
          <a:solidFill>
            <a:schemeClr val="accent6">
              <a:lumMod val="40000"/>
              <a:lumOff val="60000"/>
            </a:schemeClr>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200" b="1" smtClean="0">
                <a:latin typeface="Arial" panose="020B0604020202020204" pitchFamily="34" charset="0"/>
                <a:cs typeface="Arial" panose="020B0604020202020204" pitchFamily="34" charset="0"/>
              </a:rPr>
              <a:t>THd. </a:t>
            </a:r>
            <a:r>
              <a:rPr lang="en-US" sz="3200">
                <a:latin typeface="Arial" panose="020B0604020202020204" pitchFamily="34" charset="0"/>
                <a:cs typeface="Arial" panose="020B0604020202020204" pitchFamily="34" charset="0"/>
              </a:rPr>
              <a:t>Hành vi của H rất đáng </a:t>
            </a:r>
            <a:r>
              <a:rPr lang="en-US" sz="3200">
                <a:latin typeface="Arial" panose="020B0604020202020204" pitchFamily="34" charset="0"/>
                <a:cs typeface="Arial" panose="020B0604020202020204" pitchFamily="34" charset="0"/>
              </a:rPr>
              <a:t>khen </a:t>
            </a:r>
            <a:r>
              <a:rPr lang="en-US" sz="3200" smtClean="0">
                <a:latin typeface="Arial" panose="020B0604020202020204" pitchFamily="34" charset="0"/>
                <a:cs typeface="Arial" panose="020B0604020202020204" pitchFamily="34" charset="0"/>
              </a:rPr>
              <a:t>ngợi, góp phần nâng </a:t>
            </a:r>
            <a:r>
              <a:rPr lang="en-US" sz="3200">
                <a:latin typeface="Arial" panose="020B0604020202020204" pitchFamily="34" charset="0"/>
                <a:cs typeface="Arial" panose="020B0604020202020204" pitchFamily="34" charset="0"/>
              </a:rPr>
              <a:t>cao kĩ năng lao động của mình, tạo ra thành quả lao động có ý nghĩa đáp ứng nhu cầu của bản thân và góp phần phụ giúp bố </a:t>
            </a:r>
            <a:r>
              <a:rPr lang="en-US" sz="3200">
                <a:latin typeface="Arial" panose="020B0604020202020204" pitchFamily="34" charset="0"/>
                <a:cs typeface="Arial" panose="020B0604020202020204" pitchFamily="34" charset="0"/>
              </a:rPr>
              <a:t>mẹ</a:t>
            </a:r>
            <a:r>
              <a:rPr lang="en-US" sz="3200" smtClean="0">
                <a:latin typeface="Arial" panose="020B0604020202020204" pitchFamily="34" charset="0"/>
                <a:cs typeface="Arial" panose="020B0604020202020204" pitchFamily="34" charset="0"/>
              </a:rPr>
              <a:t>.</a:t>
            </a:r>
            <a:endParaRPr lang="en-US" sz="3200">
              <a:latin typeface="Arial" panose="020B0604020202020204" pitchFamily="34" charset="0"/>
              <a:cs typeface="Arial" panose="020B0604020202020204" pitchFamily="34" charset="0"/>
            </a:endParaRPr>
          </a:p>
        </p:txBody>
      </p:sp>
      <p:sp>
        <p:nvSpPr>
          <p:cNvPr id="11" name="Freeform 5"/>
          <p:cNvSpPr/>
          <p:nvPr/>
        </p:nvSpPr>
        <p:spPr>
          <a:xfrm>
            <a:off x="533400" y="6938956"/>
            <a:ext cx="3674262" cy="3005144"/>
          </a:xfrm>
          <a:custGeom>
            <a:avLst/>
            <a:gdLst/>
            <a:ahLst/>
            <a:cxnLst/>
            <a:rect l="l" t="t" r="r" b="b"/>
            <a:pathLst>
              <a:path w="5206804" h="4230529">
                <a:moveTo>
                  <a:pt x="0" y="0"/>
                </a:moveTo>
                <a:lnTo>
                  <a:pt x="5206805" y="0"/>
                </a:lnTo>
                <a:lnTo>
                  <a:pt x="5206805" y="4230529"/>
                </a:lnTo>
                <a:lnTo>
                  <a:pt x="0" y="4230529"/>
                </a:lnTo>
                <a:lnTo>
                  <a:pt x="0" y="0"/>
                </a:lnTo>
                <a:close/>
              </a:path>
            </a:pathLst>
          </a:custGeom>
          <a:blipFill>
            <a:blip r:embed="rId8"/>
            <a:stretch>
              <a:fillRect/>
            </a:stretch>
          </a:blipFill>
        </p:spPr>
      </p:sp>
    </p:spTree>
    <p:extLst>
      <p:ext uri="{BB962C8B-B14F-4D97-AF65-F5344CB8AC3E}">
        <p14:creationId xmlns:p14="http://schemas.microsoft.com/office/powerpoint/2010/main" val="1165243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5" name="Freeform 5"/>
          <p:cNvSpPr/>
          <p:nvPr/>
        </p:nvSpPr>
        <p:spPr>
          <a:xfrm rot="2065294">
            <a:off x="-636672" y="504784"/>
            <a:ext cx="2633015" cy="2734542"/>
          </a:xfrm>
          <a:custGeom>
            <a:avLst/>
            <a:gdLst/>
            <a:ahLst/>
            <a:cxnLst/>
            <a:rect l="l" t="t" r="r" b="b"/>
            <a:pathLst>
              <a:path w="2633015" h="2734542">
                <a:moveTo>
                  <a:pt x="0" y="0"/>
                </a:moveTo>
                <a:lnTo>
                  <a:pt x="2633014" y="0"/>
                </a:lnTo>
                <a:lnTo>
                  <a:pt x="2633014" y="2734542"/>
                </a:lnTo>
                <a:lnTo>
                  <a:pt x="0" y="2734542"/>
                </a:lnTo>
                <a:lnTo>
                  <a:pt x="0" y="0"/>
                </a:lnTo>
                <a:close/>
              </a:path>
            </a:pathLst>
          </a:custGeom>
          <a:blipFill>
            <a:blip r:embed="rId4">
              <a:extLst>
                <a:ext uri="{96DAC541-7B7A-43D3-8B79-37D633B846F1}">
                  <asvg:svgBlip xmlns="" xmlns:asvg="http://schemas.microsoft.com/office/drawing/2016/SVG/main" r:embed="rId9"/>
                </a:ext>
              </a:extLst>
            </a:blip>
            <a:stretch>
              <a:fillRect/>
            </a:stretch>
          </a:blipFill>
        </p:spPr>
      </p:sp>
      <p:sp>
        <p:nvSpPr>
          <p:cNvPr id="7" name="Freeform 7"/>
          <p:cNvSpPr/>
          <p:nvPr/>
        </p:nvSpPr>
        <p:spPr>
          <a:xfrm rot="-2700000">
            <a:off x="16197706" y="515995"/>
            <a:ext cx="2668908" cy="2919884"/>
          </a:xfrm>
          <a:custGeom>
            <a:avLst/>
            <a:gdLst/>
            <a:ahLst/>
            <a:cxnLst/>
            <a:rect l="l" t="t" r="r" b="b"/>
            <a:pathLst>
              <a:path w="2668908" h="2919884">
                <a:moveTo>
                  <a:pt x="0" y="0"/>
                </a:moveTo>
                <a:lnTo>
                  <a:pt x="2668908" y="0"/>
                </a:lnTo>
                <a:lnTo>
                  <a:pt x="2668908" y="2919883"/>
                </a:lnTo>
                <a:lnTo>
                  <a:pt x="0" y="2919883"/>
                </a:lnTo>
                <a:lnTo>
                  <a:pt x="0" y="0"/>
                </a:lnTo>
                <a:close/>
              </a:path>
            </a:pathLst>
          </a:custGeom>
          <a:blipFill>
            <a:blip r:embed="rId10">
              <a:extLst>
                <a:ext uri="{96DAC541-7B7A-43D3-8B79-37D633B846F1}">
                  <asvg:svgBlip xmlns="" xmlns:asvg="http://schemas.microsoft.com/office/drawing/2016/SVG/main" r:embed="rId13"/>
                </a:ext>
              </a:extLst>
            </a:blip>
            <a:stretch>
              <a:fillRect/>
            </a:stretch>
          </a:blipFill>
        </p:spPr>
      </p:sp>
      <p:grpSp>
        <p:nvGrpSpPr>
          <p:cNvPr id="15" name="Group 14"/>
          <p:cNvGrpSpPr/>
          <p:nvPr/>
        </p:nvGrpSpPr>
        <p:grpSpPr>
          <a:xfrm>
            <a:off x="387739" y="594717"/>
            <a:ext cx="17531574" cy="1272183"/>
            <a:chOff x="387739" y="463599"/>
            <a:chExt cx="17531574" cy="1272183"/>
          </a:xfrm>
        </p:grpSpPr>
        <p:sp>
          <p:nvSpPr>
            <p:cNvPr id="10" name="Freeform 10"/>
            <p:cNvSpPr/>
            <p:nvPr/>
          </p:nvSpPr>
          <p:spPr>
            <a:xfrm rot="1620793">
              <a:off x="13261322" y="463599"/>
              <a:ext cx="1059381" cy="1272183"/>
            </a:xfrm>
            <a:custGeom>
              <a:avLst/>
              <a:gdLst/>
              <a:ahLst/>
              <a:cxnLst/>
              <a:rect l="l" t="t" r="r" b="b"/>
              <a:pathLst>
                <a:path w="1059381" h="1272183">
                  <a:moveTo>
                    <a:pt x="0" y="0"/>
                  </a:moveTo>
                  <a:lnTo>
                    <a:pt x="1059382" y="0"/>
                  </a:lnTo>
                  <a:lnTo>
                    <a:pt x="1059382" y="1272183"/>
                  </a:lnTo>
                  <a:lnTo>
                    <a:pt x="0" y="1272183"/>
                  </a:lnTo>
                  <a:lnTo>
                    <a:pt x="0" y="0"/>
                  </a:lnTo>
                  <a:close/>
                </a:path>
              </a:pathLst>
            </a:custGeom>
            <a:blipFill>
              <a:blip r:embed="rId14">
                <a:extLst>
                  <a:ext uri="{96DAC541-7B7A-43D3-8B79-37D633B846F1}">
                    <asvg:svgBlip xmlns="" xmlns:asvg="http://schemas.microsoft.com/office/drawing/2016/SVG/main" r:embed="rId19"/>
                  </a:ext>
                </a:extLst>
              </a:blip>
              <a:stretch>
                <a:fillRect/>
              </a:stretch>
            </a:blipFill>
          </p:spPr>
        </p:sp>
        <p:sp>
          <p:nvSpPr>
            <p:cNvPr id="13" name="Freeform 13"/>
            <p:cNvSpPr/>
            <p:nvPr/>
          </p:nvSpPr>
          <p:spPr>
            <a:xfrm rot="-2007507" flipH="1">
              <a:off x="3980674" y="463599"/>
              <a:ext cx="1059381" cy="1272183"/>
            </a:xfrm>
            <a:custGeom>
              <a:avLst/>
              <a:gdLst/>
              <a:ahLst/>
              <a:cxnLst/>
              <a:rect l="l" t="t" r="r" b="b"/>
              <a:pathLst>
                <a:path w="1059381" h="1272183">
                  <a:moveTo>
                    <a:pt x="1059382" y="0"/>
                  </a:moveTo>
                  <a:lnTo>
                    <a:pt x="0" y="0"/>
                  </a:lnTo>
                  <a:lnTo>
                    <a:pt x="0" y="1272183"/>
                  </a:lnTo>
                  <a:lnTo>
                    <a:pt x="1059382" y="1272183"/>
                  </a:lnTo>
                  <a:lnTo>
                    <a:pt x="1059382" y="0"/>
                  </a:lnTo>
                  <a:close/>
                </a:path>
              </a:pathLst>
            </a:custGeom>
            <a:blipFill>
              <a:blip r:embed="rId14">
                <a:extLst>
                  <a:ext uri="{96DAC541-7B7A-43D3-8B79-37D633B846F1}">
                    <asvg:svgBlip xmlns="" xmlns:asvg="http://schemas.microsoft.com/office/drawing/2016/SVG/main" r:embed="rId19"/>
                  </a:ext>
                </a:extLst>
              </a:blip>
              <a:stretch>
                <a:fillRect/>
              </a:stretch>
            </a:blipFill>
          </p:spPr>
        </p:sp>
        <p:sp>
          <p:nvSpPr>
            <p:cNvPr id="14" name="TextBox 13">
              <a:extLst>
                <a:ext uri="{FF2B5EF4-FFF2-40B4-BE49-F238E27FC236}">
                  <a16:creationId xmlns:a16="http://schemas.microsoft.com/office/drawing/2014/main" id="{E19B1F1F-6136-4AD1-8FAA-8BF99A8856B5}"/>
                </a:ext>
              </a:extLst>
            </p:cNvPr>
            <p:cNvSpPr txBox="1"/>
            <p:nvPr/>
          </p:nvSpPr>
          <p:spPr>
            <a:xfrm>
              <a:off x="387739" y="561082"/>
              <a:ext cx="17531574" cy="1077218"/>
            </a:xfrm>
            <a:prstGeom prst="rect">
              <a:avLst/>
            </a:prstGeom>
            <a:noFill/>
          </p:spPr>
          <p:txBody>
            <a:bodyPr wrap="square" rtlCol="0">
              <a:spAutoFit/>
            </a:bodyPr>
            <a:lstStyle/>
            <a:p>
              <a:pPr algn="ctr"/>
              <a:r>
                <a:rPr lang="en-US" sz="6200" b="1" smtClean="0">
                  <a:solidFill>
                    <a:schemeClr val="accent4">
                      <a:lumMod val="75000"/>
                    </a:schemeClr>
                  </a:solidFill>
                  <a:latin typeface="Arial" panose="020B0604020202020204" pitchFamily="34" charset="0"/>
                  <a:cs typeface="Arial" panose="020B0604020202020204" pitchFamily="34" charset="0"/>
                </a:rPr>
                <a:t>NỘI DUNG BÀI HỌC</a:t>
              </a:r>
              <a:endParaRPr lang="en-US" sz="6200" dirty="0">
                <a:solidFill>
                  <a:schemeClr val="accent4">
                    <a:lumMod val="75000"/>
                  </a:schemeClr>
                </a:solidFill>
                <a:latin typeface="Arial" panose="020B0604020202020204" pitchFamily="34" charset="0"/>
                <a:cs typeface="Arial" panose="020B0604020202020204" pitchFamily="34" charset="0"/>
              </a:endParaRPr>
            </a:p>
          </p:txBody>
        </p:sp>
      </p:grpSp>
      <p:grpSp>
        <p:nvGrpSpPr>
          <p:cNvPr id="18" name="Group 17"/>
          <p:cNvGrpSpPr/>
          <p:nvPr/>
        </p:nvGrpSpPr>
        <p:grpSpPr>
          <a:xfrm>
            <a:off x="380999" y="2476500"/>
            <a:ext cx="8534401" cy="6553200"/>
            <a:chOff x="761999" y="2628900"/>
            <a:chExt cx="8534401" cy="6553200"/>
          </a:xfrm>
        </p:grpSpPr>
        <p:sp>
          <p:nvSpPr>
            <p:cNvPr id="16" name="Freeform 6"/>
            <p:cNvSpPr/>
            <p:nvPr/>
          </p:nvSpPr>
          <p:spPr>
            <a:xfrm>
              <a:off x="761999" y="2628900"/>
              <a:ext cx="8534401" cy="6553200"/>
            </a:xfrm>
            <a:custGeom>
              <a:avLst/>
              <a:gdLst/>
              <a:ahLst/>
              <a:cxnLst/>
              <a:rect l="l" t="t" r="r" b="b"/>
              <a:pathLst>
                <a:path w="3715187" h="2921344">
                  <a:moveTo>
                    <a:pt x="0" y="0"/>
                  </a:moveTo>
                  <a:lnTo>
                    <a:pt x="3715187" y="0"/>
                  </a:lnTo>
                  <a:lnTo>
                    <a:pt x="3715187" y="2921344"/>
                  </a:lnTo>
                  <a:lnTo>
                    <a:pt x="0" y="2921344"/>
                  </a:lnTo>
                  <a:lnTo>
                    <a:pt x="0" y="0"/>
                  </a:lnTo>
                  <a:close/>
                </a:path>
              </a:pathLst>
            </a:custGeom>
            <a:blipFill>
              <a:blip r:embed="rId20">
                <a:extLst>
                  <a:ext uri="{BEBA8EAE-BF5A-486C-A8C5-ECC9F3942E4B}">
                    <a14:imgProps xmlns:a14="http://schemas.microsoft.com/office/drawing/2010/main">
                      <a14:imgLayer r:embed="rId21">
                        <a14:imgEffect>
                          <a14:colorTemperature colorTemp="11200"/>
                        </a14:imgEffect>
                      </a14:imgLayer>
                    </a14:imgProps>
                  </a:ext>
                </a:extLst>
              </a:blip>
              <a:stretch>
                <a:fillRect/>
              </a:stretch>
            </a:blipFill>
          </p:spPr>
        </p:sp>
        <p:sp>
          <p:nvSpPr>
            <p:cNvPr id="17" name="Rectangle 16"/>
            <p:cNvSpPr/>
            <p:nvPr/>
          </p:nvSpPr>
          <p:spPr>
            <a:xfrm>
              <a:off x="1485072" y="5448300"/>
              <a:ext cx="7088253" cy="2862322"/>
            </a:xfrm>
            <a:prstGeom prst="rect">
              <a:avLst/>
            </a:prstGeom>
          </p:spPr>
          <p:txBody>
            <a:bodyPr wrap="square">
              <a:spAutoFit/>
            </a:bodyPr>
            <a:lstStyle/>
            <a:p>
              <a:pPr algn="just">
                <a:lnSpc>
                  <a:spcPct val="150000"/>
                </a:lnSpc>
              </a:pPr>
              <a:r>
                <a:rPr lang="en-US" sz="4000" b="1" smtClean="0">
                  <a:solidFill>
                    <a:srgbClr val="000000"/>
                  </a:solidFill>
                  <a:latin typeface="Arial" panose="020B0604020202020204" pitchFamily="34" charset="0"/>
                  <a:cs typeface="Arial" panose="020B0604020202020204" pitchFamily="34" charset="0"/>
                </a:rPr>
                <a:t>3. </a:t>
              </a:r>
              <a:r>
                <a:rPr lang="en-US" sz="4000" b="1" smtClean="0">
                  <a:latin typeface="Arial" panose="020B0604020202020204" pitchFamily="34" charset="0"/>
                  <a:cs typeface="Arial" panose="020B0604020202020204" pitchFamily="34" charset="0"/>
                </a:rPr>
                <a:t>Một số quy định của pháp luật về lao động chưa thành niên</a:t>
              </a:r>
              <a:endParaRPr lang="en-US" sz="4000" b="1">
                <a:latin typeface="Arial" panose="020B0604020202020204" pitchFamily="34" charset="0"/>
                <a:cs typeface="Arial" panose="020B0604020202020204" pitchFamily="34" charset="0"/>
              </a:endParaRPr>
            </a:p>
          </p:txBody>
        </p:sp>
      </p:grpSp>
      <p:grpSp>
        <p:nvGrpSpPr>
          <p:cNvPr id="22" name="Group 21"/>
          <p:cNvGrpSpPr/>
          <p:nvPr/>
        </p:nvGrpSpPr>
        <p:grpSpPr>
          <a:xfrm>
            <a:off x="9372600" y="3238500"/>
            <a:ext cx="8534401" cy="6553200"/>
            <a:chOff x="761999" y="2628900"/>
            <a:chExt cx="8534401" cy="6553200"/>
          </a:xfrm>
        </p:grpSpPr>
        <p:sp>
          <p:nvSpPr>
            <p:cNvPr id="23" name="Freeform 6"/>
            <p:cNvSpPr/>
            <p:nvPr/>
          </p:nvSpPr>
          <p:spPr>
            <a:xfrm>
              <a:off x="761999" y="2628900"/>
              <a:ext cx="8534401" cy="6553200"/>
            </a:xfrm>
            <a:custGeom>
              <a:avLst/>
              <a:gdLst/>
              <a:ahLst/>
              <a:cxnLst/>
              <a:rect l="l" t="t" r="r" b="b"/>
              <a:pathLst>
                <a:path w="3715187" h="2921344">
                  <a:moveTo>
                    <a:pt x="0" y="0"/>
                  </a:moveTo>
                  <a:lnTo>
                    <a:pt x="3715187" y="0"/>
                  </a:lnTo>
                  <a:lnTo>
                    <a:pt x="3715187" y="2921344"/>
                  </a:lnTo>
                  <a:lnTo>
                    <a:pt x="0" y="2921344"/>
                  </a:lnTo>
                  <a:lnTo>
                    <a:pt x="0" y="0"/>
                  </a:lnTo>
                  <a:close/>
                </a:path>
              </a:pathLst>
            </a:custGeom>
            <a:blipFill>
              <a:blip r:embed="rId20">
                <a:extLst>
                  <a:ext uri="{BEBA8EAE-BF5A-486C-A8C5-ECC9F3942E4B}">
                    <a14:imgProps xmlns:a14="http://schemas.microsoft.com/office/drawing/2010/main">
                      <a14:imgLayer r:embed="rId21">
                        <a14:imgEffect>
                          <a14:colorTemperature colorTemp="11200"/>
                        </a14:imgEffect>
                      </a14:imgLayer>
                    </a14:imgProps>
                  </a:ext>
                </a:extLst>
              </a:blip>
              <a:stretch>
                <a:fillRect/>
              </a:stretch>
            </a:blipFill>
          </p:spPr>
        </p:sp>
        <p:sp>
          <p:nvSpPr>
            <p:cNvPr id="24" name="Rectangle 23"/>
            <p:cNvSpPr/>
            <p:nvPr/>
          </p:nvSpPr>
          <p:spPr>
            <a:xfrm>
              <a:off x="1428335" y="5131750"/>
              <a:ext cx="7201727" cy="3440750"/>
            </a:xfrm>
            <a:prstGeom prst="rect">
              <a:avLst/>
            </a:prstGeom>
          </p:spPr>
          <p:txBody>
            <a:bodyPr wrap="square">
              <a:spAutoFit/>
            </a:bodyPr>
            <a:lstStyle/>
            <a:p>
              <a:pPr algn="just">
                <a:lnSpc>
                  <a:spcPct val="140000"/>
                </a:lnSpc>
              </a:pPr>
              <a:r>
                <a:rPr lang="en-US" sz="4000" b="1" smtClean="0">
                  <a:solidFill>
                    <a:srgbClr val="000000"/>
                  </a:solidFill>
                  <a:latin typeface="Arial" panose="020B0604020202020204" pitchFamily="34" charset="0"/>
                  <a:cs typeface="Arial" panose="020B0604020202020204" pitchFamily="34" charset="0"/>
                </a:rPr>
                <a:t>4. </a:t>
              </a:r>
              <a:r>
                <a:rPr lang="en-US" sz="4000" b="1" smtClean="0">
                  <a:latin typeface="Arial" panose="020B0604020202020204" pitchFamily="34" charset="0"/>
                  <a:cs typeface="Arial" panose="020B0604020202020204" pitchFamily="34" charset="0"/>
                </a:rPr>
                <a:t>Quyền và nghĩa vụ cơ bản của các bên tham gia hợp đồng lao động và cách lập hợp đồng</a:t>
              </a:r>
              <a:endParaRPr lang="en-US" sz="4000"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572397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 name="Freeform 3"/>
          <p:cNvSpPr/>
          <p:nvPr/>
        </p:nvSpPr>
        <p:spPr>
          <a:xfrm>
            <a:off x="16235728" y="250209"/>
            <a:ext cx="1478188" cy="1821552"/>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80635">
            <a:off x="29459" y="316480"/>
            <a:ext cx="1715620" cy="2208646"/>
          </a:xfrm>
          <a:custGeom>
            <a:avLst/>
            <a:gdLst/>
            <a:ahLst/>
            <a:cxnLst/>
            <a:rect l="l" t="t" r="r" b="b"/>
            <a:pathLst>
              <a:path w="1715620" h="2208646">
                <a:moveTo>
                  <a:pt x="0" y="0"/>
                </a:moveTo>
                <a:lnTo>
                  <a:pt x="1715621" y="0"/>
                </a:lnTo>
                <a:lnTo>
                  <a:pt x="1715621" y="2208646"/>
                </a:lnTo>
                <a:lnTo>
                  <a:pt x="0" y="220864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chemeClr val="bg1"/>
                </a:solidFill>
                <a:latin typeface="Arial" panose="020B0604020202020204" pitchFamily="34" charset="0"/>
                <a:cs typeface="Arial" panose="020B0604020202020204" pitchFamily="34" charset="0"/>
              </a:rPr>
              <a:t>Nhiệm </a:t>
            </a:r>
            <a:r>
              <a:rPr lang="en-VN" sz="4400" b="1">
                <a:solidFill>
                  <a:schemeClr val="bg1"/>
                </a:solidFill>
                <a:latin typeface="Arial" panose="020B0604020202020204" pitchFamily="34" charset="0"/>
                <a:cs typeface="Arial" panose="020B0604020202020204" pitchFamily="34" charset="0"/>
              </a:rPr>
              <a:t>vụ </a:t>
            </a:r>
            <a:r>
              <a:rPr lang="en-US" sz="4400" b="1" smtClean="0">
                <a:solidFill>
                  <a:schemeClr val="bg1"/>
                </a:solidFill>
                <a:latin typeface="Arial" panose="020B0604020202020204" pitchFamily="34" charset="0"/>
                <a:cs typeface="Arial" panose="020B0604020202020204" pitchFamily="34" charset="0"/>
              </a:rPr>
              <a:t>3</a:t>
            </a:r>
            <a:r>
              <a:rPr lang="en-VN" sz="4400" b="1" smtClean="0">
                <a:solidFill>
                  <a:schemeClr val="bg1"/>
                </a:solidFill>
                <a:latin typeface="Arial" panose="020B0604020202020204" pitchFamily="34" charset="0"/>
                <a:cs typeface="Arial" panose="020B0604020202020204" pitchFamily="34" charset="0"/>
              </a:rPr>
              <a:t> </a:t>
            </a:r>
            <a:r>
              <a:rPr lang="en-VN" sz="4400" b="1" dirty="0">
                <a:solidFill>
                  <a:schemeClr val="bg1"/>
                </a:solidFill>
                <a:latin typeface="Arial" panose="020B0604020202020204" pitchFamily="34" charset="0"/>
                <a:cs typeface="Arial" panose="020B0604020202020204" pitchFamily="34" charset="0"/>
              </a:rPr>
              <a:t>– bài </a:t>
            </a:r>
            <a:r>
              <a:rPr lang="en-VN" sz="4400" b="1">
                <a:solidFill>
                  <a:schemeClr val="bg1"/>
                </a:solidFill>
                <a:latin typeface="Arial" panose="020B0604020202020204" pitchFamily="34" charset="0"/>
                <a:cs typeface="Arial" panose="020B0604020202020204" pitchFamily="34" charset="0"/>
              </a:rPr>
              <a:t>tập </a:t>
            </a:r>
            <a:r>
              <a:rPr lang="en-US" sz="4400" b="1" smtClean="0">
                <a:solidFill>
                  <a:schemeClr val="bg1"/>
                </a:solidFill>
                <a:latin typeface="Arial" panose="020B0604020202020204" pitchFamily="34" charset="0"/>
                <a:cs typeface="Arial" panose="020B0604020202020204" pitchFamily="34" charset="0"/>
              </a:rPr>
              <a:t>3</a:t>
            </a:r>
            <a:endParaRPr lang="en-VN" sz="4400" b="1" dirty="0">
              <a:solidFill>
                <a:schemeClr val="bg1"/>
              </a:solidFill>
              <a:latin typeface="Arial" panose="020B0604020202020204" pitchFamily="34" charset="0"/>
              <a:cs typeface="Arial" panose="020B0604020202020204" pitchFamily="34" charset="0"/>
            </a:endParaRPr>
          </a:p>
        </p:txBody>
      </p:sp>
      <p:sp>
        <p:nvSpPr>
          <p:cNvPr id="5" name="AutoShape 2" descr="https://o.remove.bg/downloads/4d86bf21-6984-47cc-897b-8cf12680b59e/image-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290006" y="2591397"/>
            <a:ext cx="15697200" cy="6894195"/>
          </a:xfrm>
          <a:prstGeom prst="rect">
            <a:avLst/>
          </a:prstGeom>
        </p:spPr>
        <p:txBody>
          <a:bodyPr wrap="square">
            <a:spAutoFit/>
          </a:bodyPr>
          <a:lstStyle/>
          <a:p>
            <a:pPr algn="just">
              <a:lnSpc>
                <a:spcPct val="150000"/>
              </a:lnSpc>
              <a:spcBef>
                <a:spcPts val="100"/>
              </a:spcBef>
              <a:spcAft>
                <a:spcPts val="100"/>
              </a:spcAft>
            </a:pPr>
            <a:r>
              <a:rPr lang="en-US" sz="3600">
                <a:latin typeface="Arial" panose="020B0604020202020204" pitchFamily="34" charset="0"/>
                <a:ea typeface="Times New Roman" panose="02020603050405020304" pitchFamily="18" charset="0"/>
                <a:cs typeface="Arial" panose="020B0604020202020204" pitchFamily="34" charset="0"/>
              </a:rPr>
              <a:t>Hãy chỉ ra những vi phạm của người lao động, người sử dụng lao động theo quy định của Bộ luật Lao động năm 2019 trong những trường hợp dưới đây:</a:t>
            </a:r>
            <a:endParaRPr lang="en-US" sz="360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en-US" sz="3600">
                <a:latin typeface="Arial" panose="020B0604020202020204" pitchFamily="34" charset="0"/>
                <a:ea typeface="Times New Roman" panose="02020603050405020304" pitchFamily="18" charset="0"/>
                <a:cs typeface="Arial" panose="020B0604020202020204" pitchFamily="34" charset="0"/>
              </a:rPr>
              <a:t>a) Thuê trẻ em 14 tuổi làm việc 8 giờ/ ngày.</a:t>
            </a:r>
            <a:endParaRPr lang="en-US" sz="360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en-US" sz="3600">
                <a:latin typeface="Arial" panose="020B0604020202020204" pitchFamily="34" charset="0"/>
                <a:ea typeface="Times New Roman" panose="02020603050405020304" pitchFamily="18" charset="0"/>
                <a:cs typeface="Arial" panose="020B0604020202020204" pitchFamily="34" charset="0"/>
              </a:rPr>
              <a:t>b) Tự ý nghỉ việc không báo trước.</a:t>
            </a:r>
            <a:endParaRPr lang="en-US" sz="360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en-US" sz="3600">
                <a:latin typeface="Arial" panose="020B0604020202020204" pitchFamily="34" charset="0"/>
                <a:ea typeface="Times New Roman" panose="02020603050405020304" pitchFamily="18" charset="0"/>
                <a:cs typeface="Arial" panose="020B0604020202020204" pitchFamily="34" charset="0"/>
              </a:rPr>
              <a:t>c) Đơn phương chấm dứt hợp đồng lao động của nhân viên không lí do.</a:t>
            </a:r>
            <a:endParaRPr lang="en-US" sz="360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en-US" sz="3600">
                <a:latin typeface="Arial" panose="020B0604020202020204" pitchFamily="34" charset="0"/>
                <a:ea typeface="Times New Roman" panose="02020603050405020304" pitchFamily="18" charset="0"/>
                <a:cs typeface="Arial" panose="020B0604020202020204" pitchFamily="34" charset="0"/>
              </a:rPr>
              <a:t>d) Thuê trẻ em 13 tuổi làm việc trong cơ sở sang chiết ga.</a:t>
            </a:r>
            <a:endParaRPr lang="en-US" sz="360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en-US" sz="3600">
                <a:latin typeface="Arial" panose="020B0604020202020204" pitchFamily="34" charset="0"/>
                <a:ea typeface="Times New Roman" panose="02020603050405020304" pitchFamily="18" charset="0"/>
                <a:cs typeface="Arial" panose="020B0604020202020204" pitchFamily="34" charset="0"/>
              </a:rPr>
              <a:t>e) Không chấp hành kỉ luật lao động.</a:t>
            </a:r>
            <a:endParaRPr lang="en-US" sz="360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en-US" sz="3600">
                <a:latin typeface="Arial" panose="020B0604020202020204" pitchFamily="34" charset="0"/>
                <a:ea typeface="Times New Roman" panose="02020603050405020304" pitchFamily="18" charset="0"/>
                <a:cs typeface="Arial" panose="020B0604020202020204" pitchFamily="34" charset="0"/>
              </a:rPr>
              <a:t>g) Không sử dụng trang bị bảo hộ lao động.</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pic>
        <p:nvPicPr>
          <p:cNvPr id="16"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89390">
            <a:off x="14702072" y="8216235"/>
            <a:ext cx="2780670" cy="1572343"/>
          </a:xfrm>
          <a:prstGeom prst="rect">
            <a:avLst/>
          </a:prstGeom>
        </p:spPr>
      </p:pic>
    </p:spTree>
    <p:extLst>
      <p:ext uri="{BB962C8B-B14F-4D97-AF65-F5344CB8AC3E}">
        <p14:creationId xmlns:p14="http://schemas.microsoft.com/office/powerpoint/2010/main" val="1797304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down)">
                                      <p:cBhvr>
                                        <p:cTn id="18" dur="500"/>
                                        <p:tgtEl>
                                          <p:spTgt spid="6">
                                            <p:txEl>
                                              <p:pRg st="1" end="1"/>
                                            </p:txEl>
                                          </p:spTgt>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wipe(down)">
                                      <p:cBhvr>
                                        <p:cTn id="26" dur="500"/>
                                        <p:tgtEl>
                                          <p:spTgt spid="6">
                                            <p:txEl>
                                              <p:pRg st="3" end="3"/>
                                            </p:txEl>
                                          </p:spTgt>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wipe(down)">
                                      <p:cBhvr>
                                        <p:cTn id="30" dur="500"/>
                                        <p:tgtEl>
                                          <p:spTgt spid="6">
                                            <p:txEl>
                                              <p:pRg st="4" end="4"/>
                                            </p:txEl>
                                          </p:spTgt>
                                        </p:tgtEl>
                                      </p:cBhvr>
                                    </p:animEffect>
                                  </p:childTnLst>
                                </p:cTn>
                              </p:par>
                            </p:childTnLst>
                          </p:cTn>
                        </p:par>
                        <p:par>
                          <p:cTn id="31" fill="hold">
                            <p:stCondLst>
                              <p:cond delay="2500"/>
                            </p:stCondLst>
                            <p:childTnLst>
                              <p:par>
                                <p:cTn id="32" presetID="22" presetClass="entr" presetSubtype="4" fill="hold" nodeType="after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wipe(down)">
                                      <p:cBhvr>
                                        <p:cTn id="34" dur="500"/>
                                        <p:tgtEl>
                                          <p:spTgt spid="6">
                                            <p:txEl>
                                              <p:pRg st="5" end="5"/>
                                            </p:txEl>
                                          </p:spTgt>
                                        </p:tgtEl>
                                      </p:cBhvr>
                                    </p:animEffect>
                                  </p:childTnLst>
                                </p:cTn>
                              </p:par>
                            </p:childTnLst>
                          </p:cTn>
                        </p:par>
                        <p:par>
                          <p:cTn id="35" fill="hold">
                            <p:stCondLst>
                              <p:cond delay="3000"/>
                            </p:stCondLst>
                            <p:childTnLst>
                              <p:par>
                                <p:cTn id="36" presetID="22" presetClass="entr" presetSubtype="4" fill="hold" nodeType="after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wipe(down)">
                                      <p:cBhvr>
                                        <p:cTn id="38"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4" name="Freeform 4"/>
          <p:cNvSpPr/>
          <p:nvPr/>
        </p:nvSpPr>
        <p:spPr>
          <a:xfrm rot="280635">
            <a:off x="29459" y="316480"/>
            <a:ext cx="1715620" cy="2208646"/>
          </a:xfrm>
          <a:custGeom>
            <a:avLst/>
            <a:gdLst/>
            <a:ahLst/>
            <a:cxnLst/>
            <a:rect l="l" t="t" r="r" b="b"/>
            <a:pathLst>
              <a:path w="1715620" h="2208646">
                <a:moveTo>
                  <a:pt x="0" y="0"/>
                </a:moveTo>
                <a:lnTo>
                  <a:pt x="1715621" y="0"/>
                </a:lnTo>
                <a:lnTo>
                  <a:pt x="1715621" y="2208646"/>
                </a:lnTo>
                <a:lnTo>
                  <a:pt x="0" y="2208646"/>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5" name="AutoShape 2" descr="https://o.remove.bg/downloads/4d86bf21-6984-47cc-897b-8cf12680b59e/image-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506" name="Picture 2" descr="https://o.remove.bg/downloads/ecc67f99-93b4-4e68-9322-b450ab0fe04c/image-removebg-preview.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4107" y="3311695"/>
            <a:ext cx="6492206" cy="61752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670999" y="357604"/>
            <a:ext cx="10855001" cy="9510296"/>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en-US" sz="3400" b="1">
                <a:latin typeface="Arial" panose="020B0604020202020204" pitchFamily="34" charset="0"/>
                <a:cs typeface="Arial" panose="020B0604020202020204" pitchFamily="34" charset="0"/>
              </a:rPr>
              <a:t>Trường hợp a</a:t>
            </a:r>
            <a:r>
              <a:rPr lang="en-US" sz="3400">
                <a:latin typeface="Arial" panose="020B0604020202020204" pitchFamily="34" charset="0"/>
                <a:cs typeface="Arial" panose="020B0604020202020204" pitchFamily="34" charset="0"/>
              </a:rPr>
              <a:t>: Người sử dụng lao động vi phạm quy định của Bộ luật Lao động năm 2019 về lao động chưa thành niên.</a:t>
            </a:r>
          </a:p>
          <a:p>
            <a:pPr marL="457200" indent="-457200" algn="just">
              <a:lnSpc>
                <a:spcPct val="150000"/>
              </a:lnSpc>
              <a:buFont typeface="Wingdings" panose="05000000000000000000" pitchFamily="2" charset="2"/>
              <a:buChar char="Ø"/>
            </a:pPr>
            <a:r>
              <a:rPr lang="en-US" sz="3400" u="sng">
                <a:latin typeface="Arial" panose="020B0604020202020204" pitchFamily="34" charset="0"/>
                <a:cs typeface="Arial" panose="020B0604020202020204" pitchFamily="34" charset="0"/>
              </a:rPr>
              <a:t>Lí do:</a:t>
            </a:r>
            <a:r>
              <a:rPr lang="en-US" sz="3400">
                <a:latin typeface="Arial" panose="020B0604020202020204" pitchFamily="34" charset="0"/>
                <a:cs typeface="Arial" panose="020B0604020202020204" pitchFamily="34" charset="0"/>
              </a:rPr>
              <a:t> Người sử dụng lao động đã sử dụng lao động chưa thành niên quá thời gian quy định của Bộ luật Lao động năm </a:t>
            </a:r>
            <a:r>
              <a:rPr lang="en-US" sz="3400">
                <a:latin typeface="Arial" panose="020B0604020202020204" pitchFamily="34" charset="0"/>
                <a:cs typeface="Arial" panose="020B0604020202020204" pitchFamily="34" charset="0"/>
              </a:rPr>
              <a:t>2019</a:t>
            </a:r>
            <a:r>
              <a:rPr lang="en-US" sz="3400" smtClean="0">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
            </a:pPr>
            <a:r>
              <a:rPr lang="en-US" sz="3400" b="1">
                <a:latin typeface="Arial" panose="020B0604020202020204" pitchFamily="34" charset="0"/>
                <a:cs typeface="Arial" panose="020B0604020202020204" pitchFamily="34" charset="0"/>
              </a:rPr>
              <a:t>Trường hợp b</a:t>
            </a:r>
            <a:r>
              <a:rPr lang="en-US" sz="3400">
                <a:latin typeface="Arial" panose="020B0604020202020204" pitchFamily="34" charset="0"/>
                <a:cs typeface="Arial" panose="020B0604020202020204" pitchFamily="34" charset="0"/>
              </a:rPr>
              <a:t>: Người lao động vi phạm quy định của Bộ luật Lao động năm 2019.</a:t>
            </a:r>
          </a:p>
          <a:p>
            <a:pPr marL="457200" indent="-457200" algn="just">
              <a:lnSpc>
                <a:spcPct val="150000"/>
              </a:lnSpc>
              <a:buFont typeface="Wingdings" panose="05000000000000000000" pitchFamily="2" charset="2"/>
              <a:buChar char="Ø"/>
            </a:pPr>
            <a:r>
              <a:rPr lang="en-US" sz="3400" u="sng">
                <a:latin typeface="Arial" panose="020B0604020202020204" pitchFamily="34" charset="0"/>
                <a:cs typeface="Arial" panose="020B0604020202020204" pitchFamily="34" charset="0"/>
              </a:rPr>
              <a:t>Lí do:</a:t>
            </a:r>
            <a:r>
              <a:rPr lang="en-US" sz="3400">
                <a:latin typeface="Arial" panose="020B0604020202020204" pitchFamily="34" charset="0"/>
                <a:cs typeface="Arial" panose="020B0604020202020204" pitchFamily="34" charset="0"/>
              </a:rPr>
              <a:t> Khi tự ý nghỉ việc mà không báo trước, người lao động đã không thực hiện nghĩa vụ chấp hành kỉ luật lao động, nội quy lao động, tuân theo sự quản lí, điều hành, giám sát của người sử dụng lao </a:t>
            </a:r>
            <a:r>
              <a:rPr lang="en-US" sz="3400">
                <a:latin typeface="Arial" panose="020B0604020202020204" pitchFamily="34" charset="0"/>
                <a:cs typeface="Arial" panose="020B0604020202020204" pitchFamily="34" charset="0"/>
              </a:rPr>
              <a:t>động</a:t>
            </a:r>
            <a:r>
              <a:rPr lang="en-US" sz="3400" smtClean="0">
                <a:latin typeface="Arial" panose="020B0604020202020204" pitchFamily="34" charset="0"/>
                <a:cs typeface="Arial" panose="020B0604020202020204" pitchFamily="34" charset="0"/>
              </a:rPr>
              <a:t>.</a:t>
            </a:r>
            <a:endParaRPr lang="en-US" sz="3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6133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4" dur="500"/>
                                        <p:tgtEl>
                                          <p:spTgt spid="6">
                                            <p:txEl>
                                              <p:pRg st="0" end="0"/>
                                            </p:txEl>
                                          </p:spTgt>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3" dur="500"/>
                                        <p:tgtEl>
                                          <p:spTgt spid="6">
                                            <p:txEl>
                                              <p:pRg st="2" end="2"/>
                                            </p:txEl>
                                          </p:spTgt>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4" name="Freeform 4"/>
          <p:cNvSpPr/>
          <p:nvPr/>
        </p:nvSpPr>
        <p:spPr>
          <a:xfrm rot="280635">
            <a:off x="29459" y="316480"/>
            <a:ext cx="1715620" cy="2208646"/>
          </a:xfrm>
          <a:custGeom>
            <a:avLst/>
            <a:gdLst/>
            <a:ahLst/>
            <a:cxnLst/>
            <a:rect l="l" t="t" r="r" b="b"/>
            <a:pathLst>
              <a:path w="1715620" h="2208646">
                <a:moveTo>
                  <a:pt x="0" y="0"/>
                </a:moveTo>
                <a:lnTo>
                  <a:pt x="1715621" y="0"/>
                </a:lnTo>
                <a:lnTo>
                  <a:pt x="1715621" y="2208646"/>
                </a:lnTo>
                <a:lnTo>
                  <a:pt x="0" y="2208646"/>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5" name="AutoShape 2" descr="https://o.remove.bg/downloads/4d86bf21-6984-47cc-897b-8cf12680b59e/image-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506" name="Picture 2" descr="https://o.remove.bg/downloads/ecc67f99-93b4-4e68-9322-b450ab0fe04c/image-removebg-preview.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4107" y="3311695"/>
            <a:ext cx="6492206" cy="61752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670999" y="378354"/>
            <a:ext cx="10855001" cy="9413346"/>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en-US" sz="3400" b="1" smtClean="0">
                <a:latin typeface="Arial" panose="020B0604020202020204" pitchFamily="34" charset="0"/>
                <a:cs typeface="Arial" panose="020B0604020202020204" pitchFamily="34" charset="0"/>
              </a:rPr>
              <a:t>Trường </a:t>
            </a:r>
            <a:r>
              <a:rPr lang="en-US" sz="3400" b="1">
                <a:latin typeface="Arial" panose="020B0604020202020204" pitchFamily="34" charset="0"/>
                <a:cs typeface="Arial" panose="020B0604020202020204" pitchFamily="34" charset="0"/>
              </a:rPr>
              <a:t>hợp c</a:t>
            </a:r>
            <a:r>
              <a:rPr lang="en-US" sz="3400">
                <a:latin typeface="Arial" panose="020B0604020202020204" pitchFamily="34" charset="0"/>
                <a:cs typeface="Arial" panose="020B0604020202020204" pitchFamily="34" charset="0"/>
              </a:rPr>
              <a:t>: Người sử dụng lao động vi phạm quy định của Bộ luật Lao động năm 2019.</a:t>
            </a:r>
          </a:p>
          <a:p>
            <a:pPr marL="457200" indent="-457200" algn="just">
              <a:lnSpc>
                <a:spcPct val="150000"/>
              </a:lnSpc>
              <a:buFont typeface="Wingdings" panose="05000000000000000000" pitchFamily="2" charset="2"/>
              <a:buChar char="Ø"/>
            </a:pPr>
            <a:r>
              <a:rPr lang="en-US" sz="3400" u="sng">
                <a:latin typeface="Arial" panose="020B0604020202020204" pitchFamily="34" charset="0"/>
                <a:cs typeface="Arial" panose="020B0604020202020204" pitchFamily="34" charset="0"/>
              </a:rPr>
              <a:t>Lí do:</a:t>
            </a:r>
            <a:r>
              <a:rPr lang="en-US" sz="3400">
                <a:latin typeface="Arial" panose="020B0604020202020204" pitchFamily="34" charset="0"/>
                <a:cs typeface="Arial" panose="020B0604020202020204" pitchFamily="34" charset="0"/>
              </a:rPr>
              <a:t> Người sử dụng lao động không thực hiện đúng hợp đồng lao động, tự ý đơn phương chấm dứt hợp đồng lao động của nhân viên mà không có lí do chính đáng.</a:t>
            </a:r>
          </a:p>
          <a:p>
            <a:pPr marL="457200" indent="-457200" algn="just">
              <a:lnSpc>
                <a:spcPct val="150000"/>
              </a:lnSpc>
              <a:buFont typeface="Wingdings" panose="05000000000000000000" pitchFamily="2" charset="2"/>
              <a:buChar char="§"/>
            </a:pPr>
            <a:r>
              <a:rPr lang="en-US" sz="3400" b="1" smtClean="0">
                <a:latin typeface="Arial" panose="020B0604020202020204" pitchFamily="34" charset="0"/>
                <a:cs typeface="Arial" panose="020B0604020202020204" pitchFamily="34" charset="0"/>
              </a:rPr>
              <a:t>Trường </a:t>
            </a:r>
            <a:r>
              <a:rPr lang="en-US" sz="3400" b="1">
                <a:latin typeface="Arial" panose="020B0604020202020204" pitchFamily="34" charset="0"/>
                <a:cs typeface="Arial" panose="020B0604020202020204" pitchFamily="34" charset="0"/>
              </a:rPr>
              <a:t>hợp d</a:t>
            </a:r>
            <a:r>
              <a:rPr lang="en-US" sz="3400">
                <a:latin typeface="Arial" panose="020B0604020202020204" pitchFamily="34" charset="0"/>
                <a:cs typeface="Arial" panose="020B0604020202020204" pitchFamily="34" charset="0"/>
              </a:rPr>
              <a:t>: Người sử dụng lao động vi phạm quy định của Bộ luật Lao động năm 2019.</a:t>
            </a:r>
          </a:p>
          <a:p>
            <a:pPr marL="457200" indent="-457200" algn="just">
              <a:lnSpc>
                <a:spcPct val="150000"/>
              </a:lnSpc>
              <a:buFont typeface="Wingdings" panose="05000000000000000000" pitchFamily="2" charset="2"/>
              <a:buChar char="Ø"/>
            </a:pPr>
            <a:r>
              <a:rPr lang="en-US" sz="3400" u="sng">
                <a:latin typeface="Arial" panose="020B0604020202020204" pitchFamily="34" charset="0"/>
                <a:cs typeface="Arial" panose="020B0604020202020204" pitchFamily="34" charset="0"/>
              </a:rPr>
              <a:t>Lí do:</a:t>
            </a:r>
            <a:r>
              <a:rPr lang="en-US" sz="3400">
                <a:latin typeface="Arial" panose="020B0604020202020204" pitchFamily="34" charset="0"/>
                <a:cs typeface="Arial" panose="020B0604020202020204" pitchFamily="34" charset="0"/>
              </a:rPr>
              <a:t> Cơ sở sang chiết ga là một môi trường làm việc độc hại, nguy hiểm, Bộ luật Lao động năm 2019 quy định cấm sử dụng lao động chưa thành niên làm việc tại đây.</a:t>
            </a:r>
          </a:p>
        </p:txBody>
      </p:sp>
    </p:spTree>
    <p:extLst>
      <p:ext uri="{BB962C8B-B14F-4D97-AF65-F5344CB8AC3E}">
        <p14:creationId xmlns:p14="http://schemas.microsoft.com/office/powerpoint/2010/main" val="2779966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6" dur="500"/>
                                        <p:tgtEl>
                                          <p:spTgt spid="6">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4" name="Freeform 4"/>
          <p:cNvSpPr/>
          <p:nvPr/>
        </p:nvSpPr>
        <p:spPr>
          <a:xfrm rot="280635">
            <a:off x="29459" y="316480"/>
            <a:ext cx="1715620" cy="2208646"/>
          </a:xfrm>
          <a:custGeom>
            <a:avLst/>
            <a:gdLst/>
            <a:ahLst/>
            <a:cxnLst/>
            <a:rect l="l" t="t" r="r" b="b"/>
            <a:pathLst>
              <a:path w="1715620" h="2208646">
                <a:moveTo>
                  <a:pt x="0" y="0"/>
                </a:moveTo>
                <a:lnTo>
                  <a:pt x="1715621" y="0"/>
                </a:lnTo>
                <a:lnTo>
                  <a:pt x="1715621" y="2208646"/>
                </a:lnTo>
                <a:lnTo>
                  <a:pt x="0" y="2208646"/>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5" name="AutoShape 2" descr="https://o.remove.bg/downloads/4d86bf21-6984-47cc-897b-8cf12680b59e/image-removebg-previ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506" name="Picture 2" descr="https://o.remove.bg/downloads/ecc67f99-93b4-4e68-9322-b450ab0fe04c/image-removebg-preview.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4107" y="3311695"/>
            <a:ext cx="6492206" cy="61752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670999" y="1332452"/>
            <a:ext cx="10855001" cy="7468648"/>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en-US" sz="3600" b="1">
                <a:latin typeface="Arial" panose="020B0604020202020204" pitchFamily="34" charset="0"/>
                <a:cs typeface="Arial" panose="020B0604020202020204" pitchFamily="34" charset="0"/>
              </a:rPr>
              <a:t>Trường hợp e</a:t>
            </a:r>
            <a:r>
              <a:rPr lang="en-US" sz="3600">
                <a:latin typeface="Arial" panose="020B0604020202020204" pitchFamily="34" charset="0"/>
                <a:cs typeface="Arial" panose="020B0604020202020204" pitchFamily="34" charset="0"/>
              </a:rPr>
              <a:t>: Người lao động vi phạm quy định của Bộ luật Lao động năm 2019.</a:t>
            </a:r>
          </a:p>
          <a:p>
            <a:pPr marL="571500" indent="-571500" algn="just">
              <a:lnSpc>
                <a:spcPct val="150000"/>
              </a:lnSpc>
              <a:buFont typeface="Wingdings" panose="05000000000000000000" pitchFamily="2" charset="2"/>
              <a:buChar char="Ø"/>
            </a:pPr>
            <a:r>
              <a:rPr lang="en-US" sz="3600">
                <a:latin typeface="Arial" panose="020B0604020202020204" pitchFamily="34" charset="0"/>
                <a:cs typeface="Arial" panose="020B0604020202020204" pitchFamily="34" charset="0"/>
              </a:rPr>
              <a:t>Lí do: Người lao động đã không thực hiện nghĩa vụ chấp hành kỉ luật lao động theo quy định của Bộ luật Lao động năm 2019.</a:t>
            </a:r>
          </a:p>
          <a:p>
            <a:pPr marL="571500" indent="-571500" algn="just">
              <a:lnSpc>
                <a:spcPct val="150000"/>
              </a:lnSpc>
              <a:buFont typeface="Wingdings" panose="05000000000000000000" pitchFamily="2" charset="2"/>
              <a:buChar char="§"/>
            </a:pPr>
            <a:r>
              <a:rPr lang="en-US" sz="3600" b="1" smtClean="0">
                <a:latin typeface="Arial" panose="020B0604020202020204" pitchFamily="34" charset="0"/>
                <a:cs typeface="Arial" panose="020B0604020202020204" pitchFamily="34" charset="0"/>
              </a:rPr>
              <a:t>Trường </a:t>
            </a:r>
            <a:r>
              <a:rPr lang="en-US" sz="3600" b="1">
                <a:latin typeface="Arial" panose="020B0604020202020204" pitchFamily="34" charset="0"/>
                <a:cs typeface="Arial" panose="020B0604020202020204" pitchFamily="34" charset="0"/>
              </a:rPr>
              <a:t>hợp g</a:t>
            </a:r>
            <a:r>
              <a:rPr lang="en-US" sz="3600">
                <a:latin typeface="Arial" panose="020B0604020202020204" pitchFamily="34" charset="0"/>
                <a:cs typeface="Arial" panose="020B0604020202020204" pitchFamily="34" charset="0"/>
              </a:rPr>
              <a:t>: Người lao động vi phạm quy định của Bộ luật Lao động năm 2019.</a:t>
            </a:r>
          </a:p>
          <a:p>
            <a:pPr marL="571500" indent="-571500" algn="just">
              <a:lnSpc>
                <a:spcPct val="150000"/>
              </a:lnSpc>
              <a:buFont typeface="Wingdings" panose="05000000000000000000" pitchFamily="2" charset="2"/>
              <a:buChar char="Ø"/>
            </a:pPr>
            <a:r>
              <a:rPr lang="en-US" sz="3600">
                <a:latin typeface="Arial" panose="020B0604020202020204" pitchFamily="34" charset="0"/>
                <a:cs typeface="Arial" panose="020B0604020202020204" pitchFamily="34" charset="0"/>
              </a:rPr>
              <a:t>Lí do: Người lao động đã không </a:t>
            </a:r>
            <a:r>
              <a:rPr lang="en-US" sz="3600">
                <a:latin typeface="Arial" panose="020B0604020202020204" pitchFamily="34" charset="0"/>
                <a:cs typeface="Arial" panose="020B0604020202020204" pitchFamily="34" charset="0"/>
              </a:rPr>
              <a:t>thực </a:t>
            </a:r>
            <a:r>
              <a:rPr lang="en-US" sz="3600" smtClean="0">
                <a:latin typeface="Arial" panose="020B0604020202020204" pitchFamily="34" charset="0"/>
                <a:cs typeface="Arial" panose="020B0604020202020204" pitchFamily="34" charset="0"/>
              </a:rPr>
              <a:t>hiện quy </a:t>
            </a:r>
            <a:r>
              <a:rPr lang="en-US" sz="3600">
                <a:latin typeface="Arial" panose="020B0604020202020204" pitchFamily="34" charset="0"/>
                <a:cs typeface="Arial" panose="020B0604020202020204" pitchFamily="34" charset="0"/>
              </a:rPr>
              <a:t>định của pháp luật về an toàn lao động.</a:t>
            </a:r>
          </a:p>
        </p:txBody>
      </p:sp>
    </p:spTree>
    <p:extLst>
      <p:ext uri="{BB962C8B-B14F-4D97-AF65-F5344CB8AC3E}">
        <p14:creationId xmlns:p14="http://schemas.microsoft.com/office/powerpoint/2010/main" val="4258294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6" dur="500"/>
                                        <p:tgtEl>
                                          <p:spTgt spid="6">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 name="Freeform 3"/>
          <p:cNvSpPr/>
          <p:nvPr/>
        </p:nvSpPr>
        <p:spPr>
          <a:xfrm rot="4139340">
            <a:off x="16312951" y="7351929"/>
            <a:ext cx="1892699" cy="2433045"/>
          </a:xfrm>
          <a:custGeom>
            <a:avLst/>
            <a:gdLst/>
            <a:ahLst/>
            <a:cxnLst/>
            <a:rect l="l" t="t" r="r" b="b"/>
            <a:pathLst>
              <a:path w="1892699" h="2433045">
                <a:moveTo>
                  <a:pt x="0" y="0"/>
                </a:moveTo>
                <a:lnTo>
                  <a:pt x="1892698" y="0"/>
                </a:lnTo>
                <a:lnTo>
                  <a:pt x="1892698" y="2433045"/>
                </a:lnTo>
                <a:lnTo>
                  <a:pt x="0" y="243304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065294">
            <a:off x="-341688" y="341876"/>
            <a:ext cx="1812113" cy="1945147"/>
          </a:xfrm>
          <a:custGeom>
            <a:avLst/>
            <a:gdLst/>
            <a:ahLst/>
            <a:cxnLst/>
            <a:rect l="l" t="t" r="r" b="b"/>
            <a:pathLst>
              <a:path w="2633015" h="2734542">
                <a:moveTo>
                  <a:pt x="0" y="0"/>
                </a:moveTo>
                <a:lnTo>
                  <a:pt x="2633014" y="0"/>
                </a:lnTo>
                <a:lnTo>
                  <a:pt x="2633014" y="2734542"/>
                </a:lnTo>
                <a:lnTo>
                  <a:pt x="0" y="273454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875902" y="8148768"/>
            <a:ext cx="3111473" cy="2675867"/>
          </a:xfrm>
          <a:custGeom>
            <a:avLst/>
            <a:gdLst/>
            <a:ahLst/>
            <a:cxnLst/>
            <a:rect l="l" t="t" r="r" b="b"/>
            <a:pathLst>
              <a:path w="3111473" h="2675867">
                <a:moveTo>
                  <a:pt x="0" y="0"/>
                </a:moveTo>
                <a:lnTo>
                  <a:pt x="3111474" y="0"/>
                </a:lnTo>
                <a:lnTo>
                  <a:pt x="3111474" y="2675867"/>
                </a:lnTo>
                <a:lnTo>
                  <a:pt x="0" y="267586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2700000">
            <a:off x="16530570" y="378119"/>
            <a:ext cx="1908287" cy="2025064"/>
          </a:xfrm>
          <a:custGeom>
            <a:avLst/>
            <a:gdLst/>
            <a:ahLst/>
            <a:cxnLst/>
            <a:rect l="l" t="t" r="r" b="b"/>
            <a:pathLst>
              <a:path w="2668908" h="2919884">
                <a:moveTo>
                  <a:pt x="0" y="0"/>
                </a:moveTo>
                <a:lnTo>
                  <a:pt x="2668908" y="0"/>
                </a:lnTo>
                <a:lnTo>
                  <a:pt x="2668908" y="2919883"/>
                </a:lnTo>
                <a:lnTo>
                  <a:pt x="0" y="291988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4"/>
          <p:cNvSpPr/>
          <p:nvPr/>
        </p:nvSpPr>
        <p:spPr>
          <a:xfrm>
            <a:off x="3031406" y="-1"/>
            <a:ext cx="12225187" cy="7886701"/>
          </a:xfrm>
          <a:custGeom>
            <a:avLst/>
            <a:gdLst/>
            <a:ahLst/>
            <a:cxnLst/>
            <a:rect l="l" t="t" r="r" b="b"/>
            <a:pathLst>
              <a:path w="5801350" h="3401042">
                <a:moveTo>
                  <a:pt x="0" y="0"/>
                </a:moveTo>
                <a:lnTo>
                  <a:pt x="5801351" y="0"/>
                </a:lnTo>
                <a:lnTo>
                  <a:pt x="5801351" y="3401042"/>
                </a:lnTo>
                <a:lnTo>
                  <a:pt x="0" y="3401042"/>
                </a:lnTo>
                <a:lnTo>
                  <a:pt x="0" y="0"/>
                </a:lnTo>
                <a:close/>
              </a:path>
            </a:pathLst>
          </a:custGeom>
          <a:blipFill>
            <a:blip r:embed="rId12">
              <a:extLst>
                <a:ext uri="{BEBA8EAE-BF5A-486C-A8C5-ECC9F3942E4B}">
                  <a14:imgProps xmlns:a14="http://schemas.microsoft.com/office/drawing/2010/main">
                    <a14:imgLayer r:embed="rId13">
                      <a14:imgEffect>
                        <a14:colorTemperature colorTemp="11200"/>
                      </a14:imgEffect>
                    </a14:imgLayer>
                  </a14:imgProps>
                </a:ext>
                <a:ext uri="{96DAC541-7B7A-43D3-8B79-37D633B846F1}">
                  <asvg:svgBlip xmlns:asvg="http://schemas.microsoft.com/office/drawing/2016/SVG/main" xmlns="" r:embed="rId14"/>
                </a:ext>
              </a:extLst>
            </a:blip>
            <a:stretch>
              <a:fillRect/>
            </a:stretch>
          </a:blipFill>
        </p:spPr>
      </p:sp>
      <p:sp>
        <p:nvSpPr>
          <p:cNvPr id="14" name="TextBox 13">
            <a:extLst>
              <a:ext uri="{FF2B5EF4-FFF2-40B4-BE49-F238E27FC236}">
                <a16:creationId xmlns:a16="http://schemas.microsoft.com/office/drawing/2014/main" id="{E19B1F1F-6136-4AD1-8FAA-8BF99A8856B5}"/>
              </a:ext>
            </a:extLst>
          </p:cNvPr>
          <p:cNvSpPr txBox="1"/>
          <p:nvPr/>
        </p:nvSpPr>
        <p:spPr>
          <a:xfrm>
            <a:off x="5680268" y="3314700"/>
            <a:ext cx="6927461" cy="1092607"/>
          </a:xfrm>
          <a:prstGeom prst="rect">
            <a:avLst/>
          </a:prstGeom>
          <a:noFill/>
        </p:spPr>
        <p:txBody>
          <a:bodyPr wrap="square" rtlCol="0">
            <a:spAutoFit/>
          </a:bodyPr>
          <a:lstStyle/>
          <a:p>
            <a:pPr algn="ctr"/>
            <a:r>
              <a:rPr lang="en-US" sz="6500" b="1" smtClean="0">
                <a:solidFill>
                  <a:srgbClr val="AF5632"/>
                </a:solidFill>
                <a:latin typeface="Arial" panose="020B0604020202020204" pitchFamily="34" charset="0"/>
                <a:cs typeface="Arial" panose="020B0604020202020204" pitchFamily="34" charset="0"/>
              </a:rPr>
              <a:t>VẬN DỤNG</a:t>
            </a:r>
            <a:endParaRPr lang="en-US" sz="6500" dirty="0">
              <a:solidFill>
                <a:srgbClr val="AF5632"/>
              </a:solidFill>
              <a:latin typeface="Arial" panose="020B0604020202020204" pitchFamily="34" charset="0"/>
              <a:cs typeface="Arial" panose="020B0604020202020204" pitchFamily="34" charset="0"/>
            </a:endParaRPr>
          </a:p>
        </p:txBody>
      </p:sp>
      <p:sp>
        <p:nvSpPr>
          <p:cNvPr id="15" name="Rectangle 14"/>
          <p:cNvSpPr/>
          <p:nvPr/>
        </p:nvSpPr>
        <p:spPr>
          <a:xfrm>
            <a:off x="3900425" y="4767394"/>
            <a:ext cx="10487145" cy="2516073"/>
          </a:xfrm>
          <a:prstGeom prst="rect">
            <a:avLst/>
          </a:prstGeom>
        </p:spPr>
        <p:txBody>
          <a:bodyPr wrap="square" anchor="ctr">
            <a:spAutoFit/>
          </a:bodyPr>
          <a:lstStyle/>
          <a:p>
            <a:pPr algn="just">
              <a:lnSpc>
                <a:spcPct val="150000"/>
              </a:lnSpc>
            </a:pPr>
            <a:r>
              <a:rPr lang="en-US" sz="3500" b="1">
                <a:latin typeface="Arial" panose="020B0604020202020204" pitchFamily="34" charset="0"/>
                <a:cs typeface="Arial" panose="020B0604020202020204" pitchFamily="34" charset="0"/>
              </a:rPr>
              <a:t>Nhiệm vụ </a:t>
            </a:r>
            <a:r>
              <a:rPr lang="en-US" sz="3500" b="1">
                <a:latin typeface="Arial" panose="020B0604020202020204" pitchFamily="34" charset="0"/>
                <a:cs typeface="Arial" panose="020B0604020202020204" pitchFamily="34" charset="0"/>
              </a:rPr>
              <a:t>1</a:t>
            </a:r>
            <a:r>
              <a:rPr lang="en-US" sz="3500" b="1" smtClean="0">
                <a:latin typeface="Arial" panose="020B0604020202020204" pitchFamily="34" charset="0"/>
                <a:cs typeface="Arial" panose="020B0604020202020204" pitchFamily="34" charset="0"/>
              </a:rPr>
              <a:t>: </a:t>
            </a:r>
            <a:r>
              <a:rPr lang="en-US" sz="3500" b="1" smtClean="0">
                <a:latin typeface="Arial" panose="020B0604020202020204" pitchFamily="34" charset="0"/>
                <a:cs typeface="Arial" panose="020B0604020202020204" pitchFamily="34" charset="0"/>
              </a:rPr>
              <a:t>Lập </a:t>
            </a:r>
            <a:r>
              <a:rPr lang="en-US" sz="3500" b="1">
                <a:latin typeface="Arial" panose="020B0604020202020204" pitchFamily="34" charset="0"/>
                <a:cs typeface="Arial" panose="020B0604020202020204" pitchFamily="34" charset="0"/>
              </a:rPr>
              <a:t>kế hoạch và thực hiện một hoạt động lao động phù hợp với lứa tuổi (vệ sinh môi trường, </a:t>
            </a:r>
            <a:r>
              <a:rPr lang="en-US" sz="3500" b="1">
                <a:latin typeface="Arial" panose="020B0604020202020204" pitchFamily="34" charset="0"/>
                <a:cs typeface="Arial" panose="020B0604020202020204" pitchFamily="34" charset="0"/>
              </a:rPr>
              <a:t>trồng </a:t>
            </a:r>
            <a:r>
              <a:rPr lang="en-US" sz="3500" b="1" smtClean="0">
                <a:latin typeface="Arial" panose="020B0604020202020204" pitchFamily="34" charset="0"/>
                <a:cs typeface="Arial" panose="020B0604020202020204" pitchFamily="34" charset="0"/>
              </a:rPr>
              <a:t>cây,...) </a:t>
            </a:r>
            <a:r>
              <a:rPr lang="en-US" sz="3500" b="1">
                <a:latin typeface="Arial" panose="020B0604020202020204" pitchFamily="34" charset="0"/>
                <a:cs typeface="Arial" panose="020B0604020202020204" pitchFamily="34" charset="0"/>
              </a:rPr>
              <a:t>và báo cáo với cả lớp.</a:t>
            </a:r>
          </a:p>
        </p:txBody>
      </p:sp>
    </p:spTree>
    <p:extLst>
      <p:ext uri="{BB962C8B-B14F-4D97-AF65-F5344CB8AC3E}">
        <p14:creationId xmlns:p14="http://schemas.microsoft.com/office/powerpoint/2010/main" val="3233355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45" name="Freeform 2"/>
          <p:cNvSpPr/>
          <p:nvPr/>
        </p:nvSpPr>
        <p:spPr>
          <a:xfrm>
            <a:off x="1905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 name="Freeform 3"/>
          <p:cNvSpPr/>
          <p:nvPr/>
        </p:nvSpPr>
        <p:spPr>
          <a:xfrm rot="4674541">
            <a:off x="157537" y="48445"/>
            <a:ext cx="1892699" cy="2433045"/>
          </a:xfrm>
          <a:custGeom>
            <a:avLst/>
            <a:gdLst/>
            <a:ahLst/>
            <a:cxnLst/>
            <a:rect l="l" t="t" r="r" b="b"/>
            <a:pathLst>
              <a:path w="1892699" h="2433045">
                <a:moveTo>
                  <a:pt x="0" y="0"/>
                </a:moveTo>
                <a:lnTo>
                  <a:pt x="1892698" y="0"/>
                </a:lnTo>
                <a:lnTo>
                  <a:pt x="1892698" y="2433045"/>
                </a:lnTo>
                <a:lnTo>
                  <a:pt x="0" y="243304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17288843" y="1491674"/>
            <a:ext cx="2036413" cy="1418084"/>
          </a:xfrm>
          <a:custGeom>
            <a:avLst/>
            <a:gdLst/>
            <a:ahLst/>
            <a:cxnLst/>
            <a:rect l="l" t="t" r="r" b="b"/>
            <a:pathLst>
              <a:path w="2036413" h="1418084">
                <a:moveTo>
                  <a:pt x="0" y="0"/>
                </a:moveTo>
                <a:lnTo>
                  <a:pt x="2036413" y="0"/>
                </a:lnTo>
                <a:lnTo>
                  <a:pt x="2036413" y="1418084"/>
                </a:lnTo>
                <a:lnTo>
                  <a:pt x="0" y="1418084"/>
                </a:lnTo>
                <a:lnTo>
                  <a:pt x="0" y="0"/>
                </a:lnTo>
                <a:close/>
              </a:path>
            </a:pathLst>
          </a:custGeom>
          <a:blipFill>
            <a:blip r:embed="rId6">
              <a:extLst>
                <a:ext uri="{96DAC541-7B7A-43D3-8B79-37D633B846F1}">
                  <asvg:svgBlip xmlns="" xmlns:asvg="http://schemas.microsoft.com/office/drawing/2016/SVG/main" r:embed="rId15"/>
                </a:ext>
              </a:extLst>
            </a:blip>
            <a:stretch>
              <a:fillRect/>
            </a:stretch>
          </a:blipFill>
        </p:spPr>
      </p:sp>
      <p:sp>
        <p:nvSpPr>
          <p:cNvPr id="15" name="TextBox 14">
            <a:extLst>
              <a:ext uri="{FF2B5EF4-FFF2-40B4-BE49-F238E27FC236}">
                <a16:creationId xmlns:a16="http://schemas.microsoft.com/office/drawing/2014/main" id="{E19B1F1F-6136-4AD1-8FAA-8BF99A8856B5}"/>
              </a:ext>
            </a:extLst>
          </p:cNvPr>
          <p:cNvSpPr txBox="1"/>
          <p:nvPr/>
        </p:nvSpPr>
        <p:spPr>
          <a:xfrm>
            <a:off x="514350" y="775781"/>
            <a:ext cx="17259300" cy="938719"/>
          </a:xfrm>
          <a:prstGeom prst="rect">
            <a:avLst/>
          </a:prstGeom>
          <a:noFill/>
        </p:spPr>
        <p:txBody>
          <a:bodyPr wrap="square" rtlCol="0">
            <a:spAutoFit/>
          </a:bodyPr>
          <a:lstStyle/>
          <a:p>
            <a:pPr algn="ctr"/>
            <a:r>
              <a:rPr lang="en-US" sz="5500" b="1" smtClean="0">
                <a:solidFill>
                  <a:schemeClr val="accent4">
                    <a:lumMod val="75000"/>
                  </a:schemeClr>
                </a:solidFill>
                <a:latin typeface="Arial" panose="020B0604020202020204" pitchFamily="34" charset="0"/>
                <a:cs typeface="Arial" panose="020B0604020202020204" pitchFamily="34" charset="0"/>
              </a:rPr>
              <a:t>Gợi ý một số hoạt động</a:t>
            </a:r>
            <a:endParaRPr lang="en-US" sz="5500" dirty="0">
              <a:solidFill>
                <a:schemeClr val="accent4">
                  <a:lumMod val="75000"/>
                </a:schemeClr>
              </a:solidFill>
              <a:latin typeface="Arial" panose="020B0604020202020204" pitchFamily="34" charset="0"/>
              <a:cs typeface="Arial" panose="020B0604020202020204" pitchFamily="34" charset="0"/>
            </a:endParaRPr>
          </a:p>
        </p:txBody>
      </p:sp>
      <p:grpSp>
        <p:nvGrpSpPr>
          <p:cNvPr id="2" name="Group 1"/>
          <p:cNvGrpSpPr/>
          <p:nvPr/>
        </p:nvGrpSpPr>
        <p:grpSpPr>
          <a:xfrm>
            <a:off x="685800" y="2909758"/>
            <a:ext cx="7546975" cy="6139426"/>
            <a:chOff x="1143000" y="2745349"/>
            <a:chExt cx="7546975" cy="6139426"/>
          </a:xfrm>
        </p:grpSpPr>
        <p:pic>
          <p:nvPicPr>
            <p:cNvPr id="3074" name="Picture 2" descr="Tết trồng cây ở Quảng Ngãi: Trồng 300 cây xanh tại các nhà văn hó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43000" y="2745349"/>
              <a:ext cx="7546975" cy="50697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866199" y="8238444"/>
              <a:ext cx="4100575" cy="646331"/>
            </a:xfrm>
            <a:prstGeom prst="rect">
              <a:avLst/>
            </a:prstGeom>
          </p:spPr>
          <p:txBody>
            <a:bodyPr wrap="square" anchor="ctr">
              <a:spAutoFit/>
            </a:bodyPr>
            <a:lstStyle/>
            <a:p>
              <a:pPr algn="ctr"/>
              <a:r>
                <a:rPr lang="en-US" sz="3600" i="1" smtClean="0">
                  <a:latin typeface="Arial" panose="020B0604020202020204" pitchFamily="34" charset="0"/>
                  <a:cs typeface="Arial" panose="020B0604020202020204" pitchFamily="34" charset="0"/>
                </a:rPr>
                <a:t>Trồng cây</a:t>
              </a:r>
              <a:endParaRPr lang="en-US" sz="3600" i="1">
                <a:latin typeface="Arial" panose="020B0604020202020204" pitchFamily="34" charset="0"/>
                <a:cs typeface="Arial" panose="020B0604020202020204" pitchFamily="34" charset="0"/>
              </a:endParaRPr>
            </a:p>
          </p:txBody>
        </p:sp>
      </p:grpSp>
      <p:grpSp>
        <p:nvGrpSpPr>
          <p:cNvPr id="4" name="Group 3"/>
          <p:cNvGrpSpPr/>
          <p:nvPr/>
        </p:nvGrpSpPr>
        <p:grpSpPr>
          <a:xfrm>
            <a:off x="8698638" y="2909757"/>
            <a:ext cx="8903562" cy="6139427"/>
            <a:chOff x="8698638" y="2909757"/>
            <a:chExt cx="8903562" cy="6139427"/>
          </a:xfrm>
        </p:grpSpPr>
        <p:pic>
          <p:nvPicPr>
            <p:cNvPr id="3076" name="Picture 4" descr="Cảm động tấm lòng những em nhỏ giúp đỡ người già neo đơn | Báo Dân trí"/>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98638" y="2909757"/>
              <a:ext cx="8903562" cy="50697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8698638" y="8402853"/>
              <a:ext cx="8903561" cy="646331"/>
            </a:xfrm>
            <a:prstGeom prst="rect">
              <a:avLst/>
            </a:prstGeom>
          </p:spPr>
          <p:txBody>
            <a:bodyPr wrap="square" anchor="ctr">
              <a:spAutoFit/>
            </a:bodyPr>
            <a:lstStyle/>
            <a:p>
              <a:pPr algn="ctr"/>
              <a:r>
                <a:rPr lang="en-US" sz="3600" i="1" smtClean="0">
                  <a:latin typeface="Arial" panose="020B0604020202020204" pitchFamily="34" charset="0"/>
                  <a:cs typeface="Arial" panose="020B0604020202020204" pitchFamily="34" charset="0"/>
                </a:rPr>
                <a:t>Giúp đỡ người già neo đơn</a:t>
              </a:r>
              <a:endParaRPr lang="en-US" sz="3600" i="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356140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par>
                                <p:cTn id="13" presetID="18" presetClass="entr" presetSubtype="1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 name="Freeform 3"/>
          <p:cNvSpPr/>
          <p:nvPr/>
        </p:nvSpPr>
        <p:spPr>
          <a:xfrm rot="4139340">
            <a:off x="16312951" y="7351929"/>
            <a:ext cx="1892699" cy="2433045"/>
          </a:xfrm>
          <a:custGeom>
            <a:avLst/>
            <a:gdLst/>
            <a:ahLst/>
            <a:cxnLst/>
            <a:rect l="l" t="t" r="r" b="b"/>
            <a:pathLst>
              <a:path w="1892699" h="2433045">
                <a:moveTo>
                  <a:pt x="0" y="0"/>
                </a:moveTo>
                <a:lnTo>
                  <a:pt x="1892698" y="0"/>
                </a:lnTo>
                <a:lnTo>
                  <a:pt x="1892698" y="2433045"/>
                </a:lnTo>
                <a:lnTo>
                  <a:pt x="0" y="243304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065294">
            <a:off x="-341688" y="341876"/>
            <a:ext cx="1812113" cy="1945147"/>
          </a:xfrm>
          <a:custGeom>
            <a:avLst/>
            <a:gdLst/>
            <a:ahLst/>
            <a:cxnLst/>
            <a:rect l="l" t="t" r="r" b="b"/>
            <a:pathLst>
              <a:path w="2633015" h="2734542">
                <a:moveTo>
                  <a:pt x="0" y="0"/>
                </a:moveTo>
                <a:lnTo>
                  <a:pt x="2633014" y="0"/>
                </a:lnTo>
                <a:lnTo>
                  <a:pt x="2633014" y="2734542"/>
                </a:lnTo>
                <a:lnTo>
                  <a:pt x="0" y="273454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875902" y="8148768"/>
            <a:ext cx="3111473" cy="2675867"/>
          </a:xfrm>
          <a:custGeom>
            <a:avLst/>
            <a:gdLst/>
            <a:ahLst/>
            <a:cxnLst/>
            <a:rect l="l" t="t" r="r" b="b"/>
            <a:pathLst>
              <a:path w="3111473" h="2675867">
                <a:moveTo>
                  <a:pt x="0" y="0"/>
                </a:moveTo>
                <a:lnTo>
                  <a:pt x="3111474" y="0"/>
                </a:lnTo>
                <a:lnTo>
                  <a:pt x="3111474" y="2675867"/>
                </a:lnTo>
                <a:lnTo>
                  <a:pt x="0" y="267586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2700000">
            <a:off x="16530570" y="378119"/>
            <a:ext cx="1908287" cy="2025064"/>
          </a:xfrm>
          <a:custGeom>
            <a:avLst/>
            <a:gdLst/>
            <a:ahLst/>
            <a:cxnLst/>
            <a:rect l="l" t="t" r="r" b="b"/>
            <a:pathLst>
              <a:path w="2668908" h="2919884">
                <a:moveTo>
                  <a:pt x="0" y="0"/>
                </a:moveTo>
                <a:lnTo>
                  <a:pt x="2668908" y="0"/>
                </a:lnTo>
                <a:lnTo>
                  <a:pt x="2668908" y="2919883"/>
                </a:lnTo>
                <a:lnTo>
                  <a:pt x="0" y="291988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4"/>
          <p:cNvSpPr/>
          <p:nvPr/>
        </p:nvSpPr>
        <p:spPr>
          <a:xfrm>
            <a:off x="3031406" y="-1"/>
            <a:ext cx="12225187" cy="7886701"/>
          </a:xfrm>
          <a:custGeom>
            <a:avLst/>
            <a:gdLst/>
            <a:ahLst/>
            <a:cxnLst/>
            <a:rect l="l" t="t" r="r" b="b"/>
            <a:pathLst>
              <a:path w="5801350" h="3401042">
                <a:moveTo>
                  <a:pt x="0" y="0"/>
                </a:moveTo>
                <a:lnTo>
                  <a:pt x="5801351" y="0"/>
                </a:lnTo>
                <a:lnTo>
                  <a:pt x="5801351" y="3401042"/>
                </a:lnTo>
                <a:lnTo>
                  <a:pt x="0" y="3401042"/>
                </a:lnTo>
                <a:lnTo>
                  <a:pt x="0" y="0"/>
                </a:lnTo>
                <a:close/>
              </a:path>
            </a:pathLst>
          </a:custGeom>
          <a:blipFill>
            <a:blip r:embed="rId12">
              <a:extLst>
                <a:ext uri="{BEBA8EAE-BF5A-486C-A8C5-ECC9F3942E4B}">
                  <a14:imgProps xmlns:a14="http://schemas.microsoft.com/office/drawing/2010/main">
                    <a14:imgLayer r:embed="rId13">
                      <a14:imgEffect>
                        <a14:colorTemperature colorTemp="11200"/>
                      </a14:imgEffect>
                    </a14:imgLayer>
                  </a14:imgProps>
                </a:ext>
                <a:ext uri="{96DAC541-7B7A-43D3-8B79-37D633B846F1}">
                  <asvg:svgBlip xmlns:asvg="http://schemas.microsoft.com/office/drawing/2016/SVG/main" xmlns="" r:embed="rId14"/>
                </a:ext>
              </a:extLst>
            </a:blip>
            <a:stretch>
              <a:fillRect/>
            </a:stretch>
          </a:blipFill>
        </p:spPr>
      </p:sp>
      <p:sp>
        <p:nvSpPr>
          <p:cNvPr id="14" name="TextBox 13">
            <a:extLst>
              <a:ext uri="{FF2B5EF4-FFF2-40B4-BE49-F238E27FC236}">
                <a16:creationId xmlns:a16="http://schemas.microsoft.com/office/drawing/2014/main" id="{E19B1F1F-6136-4AD1-8FAA-8BF99A8856B5}"/>
              </a:ext>
            </a:extLst>
          </p:cNvPr>
          <p:cNvSpPr txBox="1"/>
          <p:nvPr/>
        </p:nvSpPr>
        <p:spPr>
          <a:xfrm>
            <a:off x="5680268" y="3314700"/>
            <a:ext cx="6927461" cy="1092607"/>
          </a:xfrm>
          <a:prstGeom prst="rect">
            <a:avLst/>
          </a:prstGeom>
          <a:noFill/>
        </p:spPr>
        <p:txBody>
          <a:bodyPr wrap="square" rtlCol="0">
            <a:spAutoFit/>
          </a:bodyPr>
          <a:lstStyle/>
          <a:p>
            <a:pPr algn="ctr"/>
            <a:r>
              <a:rPr lang="en-US" sz="6500" b="1" smtClean="0">
                <a:solidFill>
                  <a:srgbClr val="AF5632"/>
                </a:solidFill>
                <a:latin typeface="Arial" panose="020B0604020202020204" pitchFamily="34" charset="0"/>
                <a:cs typeface="Arial" panose="020B0604020202020204" pitchFamily="34" charset="0"/>
              </a:rPr>
              <a:t>VẬN DỤNG</a:t>
            </a:r>
            <a:endParaRPr lang="en-US" sz="6500" dirty="0">
              <a:solidFill>
                <a:srgbClr val="AF5632"/>
              </a:solidFill>
              <a:latin typeface="Arial" panose="020B0604020202020204" pitchFamily="34" charset="0"/>
              <a:cs typeface="Arial" panose="020B0604020202020204" pitchFamily="34" charset="0"/>
            </a:endParaRPr>
          </a:p>
        </p:txBody>
      </p:sp>
      <p:sp>
        <p:nvSpPr>
          <p:cNvPr id="15" name="Rectangle 14"/>
          <p:cNvSpPr/>
          <p:nvPr/>
        </p:nvSpPr>
        <p:spPr>
          <a:xfrm>
            <a:off x="3810000" y="4717584"/>
            <a:ext cx="10577575" cy="2585323"/>
          </a:xfrm>
          <a:prstGeom prst="rect">
            <a:avLst/>
          </a:prstGeom>
        </p:spPr>
        <p:txBody>
          <a:bodyPr wrap="square">
            <a:spAutoFit/>
          </a:bodyPr>
          <a:lstStyle/>
          <a:p>
            <a:pPr algn="just">
              <a:lnSpc>
                <a:spcPct val="150000"/>
              </a:lnSpc>
            </a:pPr>
            <a:r>
              <a:rPr lang="en-US" sz="3600" b="1">
                <a:latin typeface="Arial" panose="020B0604020202020204" pitchFamily="34" charset="0"/>
                <a:cs typeface="Arial" panose="020B0604020202020204" pitchFamily="34" charset="0"/>
              </a:rPr>
              <a:t>Nhiệm vụ </a:t>
            </a:r>
            <a:r>
              <a:rPr lang="en-US" sz="3600" b="1" smtClean="0">
                <a:latin typeface="Arial" panose="020B0604020202020204" pitchFamily="34" charset="0"/>
                <a:cs typeface="Arial" panose="020B0604020202020204" pitchFamily="34" charset="0"/>
              </a:rPr>
              <a:t>2: </a:t>
            </a:r>
            <a:r>
              <a:rPr lang="en-US" sz="3600" b="1">
                <a:latin typeface="Arial" panose="020B0604020202020204" pitchFamily="34" charset="0"/>
                <a:cs typeface="Arial" panose="020B0604020202020204" pitchFamily="34" charset="0"/>
              </a:rPr>
              <a:t>Hãy viết bài viết (khoảng nửa trang giấy) về một tấm gương thành công trong công việc và bài học rút ra từ tấm gương đó.</a:t>
            </a:r>
          </a:p>
        </p:txBody>
      </p:sp>
    </p:spTree>
    <p:extLst>
      <p:ext uri="{BB962C8B-B14F-4D97-AF65-F5344CB8AC3E}">
        <p14:creationId xmlns:p14="http://schemas.microsoft.com/office/powerpoint/2010/main" val="1925886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45" name="Freeform 2"/>
          <p:cNvSpPr/>
          <p:nvPr/>
        </p:nvSpPr>
        <p:spPr>
          <a:xfrm>
            <a:off x="1905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 name="Freeform 3"/>
          <p:cNvSpPr/>
          <p:nvPr/>
        </p:nvSpPr>
        <p:spPr>
          <a:xfrm rot="4674541">
            <a:off x="157537" y="48445"/>
            <a:ext cx="1892699" cy="2433045"/>
          </a:xfrm>
          <a:custGeom>
            <a:avLst/>
            <a:gdLst/>
            <a:ahLst/>
            <a:cxnLst/>
            <a:rect l="l" t="t" r="r" b="b"/>
            <a:pathLst>
              <a:path w="1892699" h="2433045">
                <a:moveTo>
                  <a:pt x="0" y="0"/>
                </a:moveTo>
                <a:lnTo>
                  <a:pt x="1892698" y="0"/>
                </a:lnTo>
                <a:lnTo>
                  <a:pt x="1892698" y="2433045"/>
                </a:lnTo>
                <a:lnTo>
                  <a:pt x="0" y="243304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17288843" y="1491674"/>
            <a:ext cx="2036413" cy="1418084"/>
          </a:xfrm>
          <a:custGeom>
            <a:avLst/>
            <a:gdLst/>
            <a:ahLst/>
            <a:cxnLst/>
            <a:rect l="l" t="t" r="r" b="b"/>
            <a:pathLst>
              <a:path w="2036413" h="1418084">
                <a:moveTo>
                  <a:pt x="0" y="0"/>
                </a:moveTo>
                <a:lnTo>
                  <a:pt x="2036413" y="0"/>
                </a:lnTo>
                <a:lnTo>
                  <a:pt x="2036413" y="1418084"/>
                </a:lnTo>
                <a:lnTo>
                  <a:pt x="0" y="1418084"/>
                </a:lnTo>
                <a:lnTo>
                  <a:pt x="0" y="0"/>
                </a:lnTo>
                <a:close/>
              </a:path>
            </a:pathLst>
          </a:custGeom>
          <a:blipFill>
            <a:blip r:embed="rId6">
              <a:extLst>
                <a:ext uri="{96DAC541-7B7A-43D3-8B79-37D633B846F1}">
                  <asvg:svgBlip xmlns="" xmlns:asvg="http://schemas.microsoft.com/office/drawing/2016/SVG/main" r:embed="rId15"/>
                </a:ext>
              </a:extLst>
            </a:blip>
            <a:stretch>
              <a:fillRect/>
            </a:stretch>
          </a:blipFill>
        </p:spPr>
      </p:sp>
      <p:sp>
        <p:nvSpPr>
          <p:cNvPr id="24" name="Google Shape;48;p2">
            <a:extLst>
              <a:ext uri="{FF2B5EF4-FFF2-40B4-BE49-F238E27FC236}">
                <a16:creationId xmlns:a16="http://schemas.microsoft.com/office/drawing/2014/main" id="{9DBD9659-E745-8D27-3620-40FE0A24A15C}"/>
              </a:ext>
            </a:extLst>
          </p:cNvPr>
          <p:cNvSpPr/>
          <p:nvPr/>
        </p:nvSpPr>
        <p:spPr>
          <a:xfrm>
            <a:off x="7482573" y="723900"/>
            <a:ext cx="8824227" cy="1535548"/>
          </a:xfrm>
          <a:prstGeom prst="roundRect">
            <a:avLst/>
          </a:prstGeom>
          <a:no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r>
              <a:rPr lang="en-US" sz="3500" smtClean="0">
                <a:latin typeface="Arial" panose="020B0604020202020204" pitchFamily="34" charset="0"/>
                <a:cs typeface="Arial" panose="020B0604020202020204" pitchFamily="34" charset="0"/>
              </a:rPr>
              <a:t>Tấm gương </a:t>
            </a:r>
            <a:r>
              <a:rPr lang="en-US" sz="3500" smtClean="0">
                <a:latin typeface="Arial" panose="020B0604020202020204" pitchFamily="34" charset="0"/>
                <a:cs typeface="Arial" panose="020B0604020202020204" pitchFamily="34" charset="0"/>
              </a:rPr>
              <a:t>đó là ai?</a:t>
            </a:r>
            <a:endParaRPr lang="en-US" sz="3500">
              <a:latin typeface="Arial" panose="020B0604020202020204" pitchFamily="34" charset="0"/>
              <a:cs typeface="Arial" panose="020B0604020202020204" pitchFamily="34" charset="0"/>
            </a:endParaRPr>
          </a:p>
        </p:txBody>
      </p:sp>
      <p:sp>
        <p:nvSpPr>
          <p:cNvPr id="25" name="Google Shape;48;p2">
            <a:extLst>
              <a:ext uri="{FF2B5EF4-FFF2-40B4-BE49-F238E27FC236}">
                <a16:creationId xmlns:a16="http://schemas.microsoft.com/office/drawing/2014/main" id="{5F46D10E-1F2F-3E75-0007-A6DA6E7A6318}"/>
              </a:ext>
            </a:extLst>
          </p:cNvPr>
          <p:cNvSpPr/>
          <p:nvPr/>
        </p:nvSpPr>
        <p:spPr>
          <a:xfrm>
            <a:off x="7482572" y="2781300"/>
            <a:ext cx="8824228" cy="2743200"/>
          </a:xfrm>
          <a:prstGeom prst="roundRect">
            <a:avLst/>
          </a:prstGeom>
          <a:no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500">
                <a:latin typeface="Arial" panose="020B0604020202020204" pitchFamily="34" charset="0"/>
                <a:cs typeface="Arial" panose="020B0604020202020204" pitchFamily="34" charset="0"/>
              </a:rPr>
              <a:t>Họ đã thành công trong lĩnh </a:t>
            </a:r>
            <a:r>
              <a:rPr lang="en-US" sz="3500">
                <a:latin typeface="Arial" panose="020B0604020202020204" pitchFamily="34" charset="0"/>
                <a:cs typeface="Arial" panose="020B0604020202020204" pitchFamily="34" charset="0"/>
              </a:rPr>
              <a:t>vực </a:t>
            </a:r>
            <a:r>
              <a:rPr lang="en-US" sz="3500" smtClean="0">
                <a:latin typeface="Arial" panose="020B0604020202020204" pitchFamily="34" charset="0"/>
                <a:cs typeface="Arial" panose="020B0604020202020204" pitchFamily="34" charset="0"/>
              </a:rPr>
              <a:t>nào? Họ </a:t>
            </a:r>
            <a:r>
              <a:rPr lang="en-US" sz="3500">
                <a:latin typeface="Arial" panose="020B0604020202020204" pitchFamily="34" charset="0"/>
                <a:cs typeface="Arial" panose="020B0604020202020204" pitchFamily="34" charset="0"/>
              </a:rPr>
              <a:t>đã làm gì để có được thành công đó?</a:t>
            </a:r>
          </a:p>
        </p:txBody>
      </p:sp>
      <p:cxnSp>
        <p:nvCxnSpPr>
          <p:cNvPr id="26" name="Straight Arrow Connector 25">
            <a:extLst>
              <a:ext uri="{FF2B5EF4-FFF2-40B4-BE49-F238E27FC236}">
                <a16:creationId xmlns:a16="http://schemas.microsoft.com/office/drawing/2014/main" id="{1F0273E0-7A82-4A05-213A-9E9D1C983AA0}"/>
              </a:ext>
            </a:extLst>
          </p:cNvPr>
          <p:cNvCxnSpPr>
            <a:cxnSpLocks/>
            <a:stCxn id="24" idx="2"/>
            <a:endCxn id="25" idx="0"/>
          </p:cNvCxnSpPr>
          <p:nvPr/>
        </p:nvCxnSpPr>
        <p:spPr>
          <a:xfrm flipH="1">
            <a:off x="11894686" y="2259448"/>
            <a:ext cx="1" cy="521852"/>
          </a:xfrm>
          <a:prstGeom prst="straightConnector1">
            <a:avLst/>
          </a:prstGeom>
          <a:ln w="28575">
            <a:solidFill>
              <a:srgbClr val="273135"/>
            </a:solidFill>
            <a:tailEnd type="triangle"/>
          </a:ln>
        </p:spPr>
        <p:style>
          <a:lnRef idx="1">
            <a:schemeClr val="accent1"/>
          </a:lnRef>
          <a:fillRef idx="0">
            <a:schemeClr val="accent1"/>
          </a:fillRef>
          <a:effectRef idx="0">
            <a:schemeClr val="accent1"/>
          </a:effectRef>
          <a:fontRef idx="minor">
            <a:schemeClr val="tx1"/>
          </a:fontRef>
        </p:style>
      </p:cxnSp>
      <p:sp>
        <p:nvSpPr>
          <p:cNvPr id="27" name="Google Shape;48;p2">
            <a:extLst>
              <a:ext uri="{FF2B5EF4-FFF2-40B4-BE49-F238E27FC236}">
                <a16:creationId xmlns:a16="http://schemas.microsoft.com/office/drawing/2014/main" id="{5F46D10E-1F2F-3E75-0007-A6DA6E7A6318}"/>
              </a:ext>
            </a:extLst>
          </p:cNvPr>
          <p:cNvSpPr/>
          <p:nvPr/>
        </p:nvSpPr>
        <p:spPr>
          <a:xfrm>
            <a:off x="5791200" y="6601465"/>
            <a:ext cx="5715000" cy="2961635"/>
          </a:xfrm>
          <a:prstGeom prst="roundRect">
            <a:avLst/>
          </a:prstGeom>
          <a:no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500">
                <a:latin typeface="Arial" panose="020B0604020202020204" pitchFamily="34" charset="0"/>
                <a:cs typeface="Arial" panose="020B0604020202020204" pitchFamily="34" charset="0"/>
              </a:rPr>
              <a:t>Lí do em thích/ ngưỡng mộ người đó?</a:t>
            </a:r>
            <a:endParaRPr lang="en-US" sz="3500">
              <a:latin typeface="Arial" panose="020B0604020202020204" pitchFamily="34" charset="0"/>
              <a:cs typeface="Arial" panose="020B0604020202020204" pitchFamily="34" charset="0"/>
            </a:endParaRPr>
          </a:p>
        </p:txBody>
      </p:sp>
      <p:cxnSp>
        <p:nvCxnSpPr>
          <p:cNvPr id="28" name="Straight Arrow Connector 27">
            <a:extLst>
              <a:ext uri="{FF2B5EF4-FFF2-40B4-BE49-F238E27FC236}">
                <a16:creationId xmlns:a16="http://schemas.microsoft.com/office/drawing/2014/main" id="{1F0273E0-7A82-4A05-213A-9E9D1C983AA0}"/>
              </a:ext>
            </a:extLst>
          </p:cNvPr>
          <p:cNvCxnSpPr>
            <a:cxnSpLocks/>
            <a:stCxn id="25" idx="2"/>
            <a:endCxn id="27" idx="0"/>
          </p:cNvCxnSpPr>
          <p:nvPr/>
        </p:nvCxnSpPr>
        <p:spPr>
          <a:xfrm flipH="1">
            <a:off x="8648700" y="5524500"/>
            <a:ext cx="3245986" cy="1076965"/>
          </a:xfrm>
          <a:prstGeom prst="straightConnector1">
            <a:avLst/>
          </a:prstGeom>
          <a:ln w="28575">
            <a:solidFill>
              <a:srgbClr val="273135"/>
            </a:solidFill>
            <a:tailEnd type="triangle"/>
          </a:ln>
        </p:spPr>
        <p:style>
          <a:lnRef idx="1">
            <a:schemeClr val="accent1"/>
          </a:lnRef>
          <a:fillRef idx="0">
            <a:schemeClr val="accent1"/>
          </a:fillRef>
          <a:effectRef idx="0">
            <a:schemeClr val="accent1"/>
          </a:effectRef>
          <a:fontRef idx="minor">
            <a:schemeClr val="tx1"/>
          </a:fontRef>
        </p:style>
      </p:cxnSp>
      <p:sp>
        <p:nvSpPr>
          <p:cNvPr id="40" name="Google Shape;48;p2">
            <a:extLst>
              <a:ext uri="{FF2B5EF4-FFF2-40B4-BE49-F238E27FC236}">
                <a16:creationId xmlns:a16="http://schemas.microsoft.com/office/drawing/2014/main" id="{5F46D10E-1F2F-3E75-0007-A6DA6E7A6318}"/>
              </a:ext>
            </a:extLst>
          </p:cNvPr>
          <p:cNvSpPr/>
          <p:nvPr/>
        </p:nvSpPr>
        <p:spPr>
          <a:xfrm>
            <a:off x="12115800" y="6601465"/>
            <a:ext cx="5715000" cy="2961635"/>
          </a:xfrm>
          <a:prstGeom prst="roundRect">
            <a:avLst/>
          </a:prstGeom>
          <a:no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500">
                <a:latin typeface="Arial" panose="020B0604020202020204" pitchFamily="34" charset="0"/>
                <a:cs typeface="Arial" panose="020B0604020202020204" pitchFamily="34" charset="0"/>
              </a:rPr>
              <a:t>Em học hỏi được gì từ tấm gương đó?</a:t>
            </a:r>
            <a:endParaRPr lang="en-US" sz="3500">
              <a:latin typeface="Arial" panose="020B0604020202020204" pitchFamily="34" charset="0"/>
              <a:cs typeface="Arial" panose="020B0604020202020204" pitchFamily="34" charset="0"/>
            </a:endParaRPr>
          </a:p>
        </p:txBody>
      </p:sp>
      <p:cxnSp>
        <p:nvCxnSpPr>
          <p:cNvPr id="41" name="Straight Arrow Connector 40">
            <a:extLst>
              <a:ext uri="{FF2B5EF4-FFF2-40B4-BE49-F238E27FC236}">
                <a16:creationId xmlns:a16="http://schemas.microsoft.com/office/drawing/2014/main" id="{1F0273E0-7A82-4A05-213A-9E9D1C983AA0}"/>
              </a:ext>
            </a:extLst>
          </p:cNvPr>
          <p:cNvCxnSpPr>
            <a:cxnSpLocks/>
            <a:stCxn id="25" idx="2"/>
            <a:endCxn id="40" idx="0"/>
          </p:cNvCxnSpPr>
          <p:nvPr/>
        </p:nvCxnSpPr>
        <p:spPr>
          <a:xfrm>
            <a:off x="11894686" y="5524500"/>
            <a:ext cx="3078614" cy="1076965"/>
          </a:xfrm>
          <a:prstGeom prst="straightConnector1">
            <a:avLst/>
          </a:prstGeom>
          <a:ln w="28575">
            <a:solidFill>
              <a:srgbClr val="273135"/>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365681" y="2758440"/>
            <a:ext cx="5307010" cy="7047229"/>
            <a:chOff x="365681" y="2758440"/>
            <a:chExt cx="5307010" cy="7047229"/>
          </a:xfrm>
        </p:grpSpPr>
        <p:pic>
          <p:nvPicPr>
            <p:cNvPr id="23554" name="Picture 2" descr="https://o.remove.bg/downloads/4f8b653e-6125-42c4-819c-adb81a6290e4/image-removebg-preview.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5681" y="4152900"/>
              <a:ext cx="5027462" cy="5652769"/>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s://o.remove.bg/downloads/9f6d042e-f751-40c1-990a-3cf34c95e100/image-removebg-preview.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06710" y="2758440"/>
              <a:ext cx="2665981" cy="248616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strVal val="#ppt_w+.3"/>
                                          </p:val>
                                        </p:tav>
                                        <p:tav tm="100000">
                                          <p:val>
                                            <p:strVal val="#ppt_w"/>
                                          </p:val>
                                        </p:tav>
                                      </p:tavLst>
                                    </p:anim>
                                    <p:anim calcmode="lin" valueType="num">
                                      <p:cBhvr>
                                        <p:cTn id="8" dur="500" fill="hold"/>
                                        <p:tgtEl>
                                          <p:spTgt spid="47"/>
                                        </p:tgtEl>
                                        <p:attrNameLst>
                                          <p:attrName>ppt_h</p:attrName>
                                        </p:attrNameLst>
                                      </p:cBhvr>
                                      <p:tavLst>
                                        <p:tav tm="0">
                                          <p:val>
                                            <p:strVal val="#ppt_h"/>
                                          </p:val>
                                        </p:tav>
                                        <p:tav tm="100000">
                                          <p:val>
                                            <p:strVal val="#ppt_h"/>
                                          </p:val>
                                        </p:tav>
                                      </p:tavLst>
                                    </p:anim>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up)">
                                      <p:cBhvr>
                                        <p:cTn id="18" dur="500"/>
                                        <p:tgtEl>
                                          <p:spTgt spid="26"/>
                                        </p:tgtEl>
                                      </p:cBhvr>
                                    </p:animEffect>
                                  </p:childTnLst>
                                </p:cTn>
                              </p:par>
                            </p:childTnLst>
                          </p:cTn>
                        </p:par>
                        <p:par>
                          <p:cTn id="19" fill="hold">
                            <p:stCondLst>
                              <p:cond delay="1000"/>
                            </p:stCondLst>
                            <p:childTnLst>
                              <p:par>
                                <p:cTn id="20" presetID="16" presetClass="entr" presetSubtype="21"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par>
                          <p:cTn id="23" fill="hold">
                            <p:stCondLst>
                              <p:cond delay="1500"/>
                            </p:stCondLst>
                            <p:childTnLst>
                              <p:par>
                                <p:cTn id="24" presetID="22" presetClass="entr" presetSubtype="1"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500"/>
                                        <p:tgtEl>
                                          <p:spTgt spid="28"/>
                                        </p:tgtEl>
                                      </p:cBhvr>
                                    </p:animEffect>
                                  </p:childTnLst>
                                </p:cTn>
                              </p:par>
                            </p:childTnLst>
                          </p:cTn>
                        </p:par>
                        <p:par>
                          <p:cTn id="27" fill="hold">
                            <p:stCondLst>
                              <p:cond delay="2000"/>
                            </p:stCondLst>
                            <p:childTnLst>
                              <p:par>
                                <p:cTn id="28" presetID="16" presetClass="entr" presetSubtype="21"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childTnLst>
                          </p:cTn>
                        </p:par>
                        <p:par>
                          <p:cTn id="31" fill="hold">
                            <p:stCondLst>
                              <p:cond delay="2500"/>
                            </p:stCondLst>
                            <p:childTnLst>
                              <p:par>
                                <p:cTn id="32" presetID="22" presetClass="entr" presetSubtype="1"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up)">
                                      <p:cBhvr>
                                        <p:cTn id="34" dur="500"/>
                                        <p:tgtEl>
                                          <p:spTgt spid="41"/>
                                        </p:tgtEl>
                                      </p:cBhvr>
                                    </p:animEffect>
                                  </p:childTnLst>
                                </p:cTn>
                              </p:par>
                            </p:childTnLst>
                          </p:cTn>
                        </p:par>
                        <p:par>
                          <p:cTn id="35" fill="hold">
                            <p:stCondLst>
                              <p:cond delay="3000"/>
                            </p:stCondLst>
                            <p:childTnLst>
                              <p:par>
                                <p:cTn id="36" presetID="16" presetClass="entr" presetSubtype="21"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barn(inVertical)">
                                      <p:cBhvr>
                                        <p:cTn id="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animBg="1"/>
      <p:bldP spid="4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 name="Freeform 3"/>
          <p:cNvSpPr/>
          <p:nvPr/>
        </p:nvSpPr>
        <p:spPr>
          <a:xfrm>
            <a:off x="16200212" y="0"/>
            <a:ext cx="2087788" cy="2621652"/>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80635">
            <a:off x="-193688" y="787926"/>
            <a:ext cx="1715620" cy="2208646"/>
          </a:xfrm>
          <a:custGeom>
            <a:avLst/>
            <a:gdLst/>
            <a:ahLst/>
            <a:cxnLst/>
            <a:rect l="l" t="t" r="r" b="b"/>
            <a:pathLst>
              <a:path w="1715620" h="2208646">
                <a:moveTo>
                  <a:pt x="0" y="0"/>
                </a:moveTo>
                <a:lnTo>
                  <a:pt x="1715621" y="0"/>
                </a:lnTo>
                <a:lnTo>
                  <a:pt x="1715621" y="2208646"/>
                </a:lnTo>
                <a:lnTo>
                  <a:pt x="0" y="220864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41812" y="9524955"/>
            <a:ext cx="2141024" cy="533310"/>
          </a:xfrm>
          <a:custGeom>
            <a:avLst/>
            <a:gdLst/>
            <a:ahLst/>
            <a:cxnLst/>
            <a:rect l="l" t="t" r="r" b="b"/>
            <a:pathLst>
              <a:path w="2141024" h="533310">
                <a:moveTo>
                  <a:pt x="0" y="0"/>
                </a:moveTo>
                <a:lnTo>
                  <a:pt x="2141024" y="0"/>
                </a:lnTo>
                <a:lnTo>
                  <a:pt x="2141024" y="533309"/>
                </a:lnTo>
                <a:lnTo>
                  <a:pt x="0" y="53330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2099212" y="9524955"/>
            <a:ext cx="2141024" cy="533310"/>
          </a:xfrm>
          <a:custGeom>
            <a:avLst/>
            <a:gdLst/>
            <a:ahLst/>
            <a:cxnLst/>
            <a:rect l="l" t="t" r="r" b="b"/>
            <a:pathLst>
              <a:path w="2141024" h="533310">
                <a:moveTo>
                  <a:pt x="0" y="0"/>
                </a:moveTo>
                <a:lnTo>
                  <a:pt x="2141024" y="0"/>
                </a:lnTo>
                <a:lnTo>
                  <a:pt x="2141024" y="533309"/>
                </a:lnTo>
                <a:lnTo>
                  <a:pt x="0" y="53330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a:off x="2332915" y="2461617"/>
            <a:ext cx="13622170" cy="7467600"/>
          </a:xfrm>
          <a:custGeom>
            <a:avLst/>
            <a:gdLst/>
            <a:ahLst/>
            <a:cxnLst/>
            <a:rect l="l" t="t" r="r" b="b"/>
            <a:pathLst>
              <a:path w="13542627" h="4850723">
                <a:moveTo>
                  <a:pt x="0" y="0"/>
                </a:moveTo>
                <a:lnTo>
                  <a:pt x="13542628" y="0"/>
                </a:lnTo>
                <a:lnTo>
                  <a:pt x="13542628" y="4850722"/>
                </a:lnTo>
                <a:lnTo>
                  <a:pt x="0" y="4850722"/>
                </a:lnTo>
                <a:lnTo>
                  <a:pt x="0" y="0"/>
                </a:lnTo>
                <a:close/>
              </a:path>
            </a:pathLst>
          </a:custGeom>
          <a:blipFill>
            <a:blip r:embed="rId10">
              <a:extLst>
                <a:ext uri="{96DAC541-7B7A-43D3-8B79-37D633B846F1}">
                  <asvg:svgBlip xmlns="" xmlns:asvg="http://schemas.microsoft.com/office/drawing/2016/SVG/main" r:embed="rId13"/>
                </a:ext>
              </a:extLst>
            </a:blip>
            <a:stretch>
              <a:fillRect/>
            </a:stretch>
          </a:blipFill>
        </p:spPr>
      </p:sp>
      <p:sp>
        <p:nvSpPr>
          <p:cNvPr id="10" name="Freeform 10"/>
          <p:cNvSpPr/>
          <p:nvPr/>
        </p:nvSpPr>
        <p:spPr>
          <a:xfrm>
            <a:off x="1753565" y="2961706"/>
            <a:ext cx="1028700" cy="968848"/>
          </a:xfrm>
          <a:custGeom>
            <a:avLst/>
            <a:gdLst/>
            <a:ahLst/>
            <a:cxnLst/>
            <a:rect l="l" t="t" r="r" b="b"/>
            <a:pathLst>
              <a:path w="1028700" h="968848">
                <a:moveTo>
                  <a:pt x="0" y="0"/>
                </a:moveTo>
                <a:lnTo>
                  <a:pt x="1028700" y="0"/>
                </a:lnTo>
                <a:lnTo>
                  <a:pt x="1028700" y="968849"/>
                </a:lnTo>
                <a:lnTo>
                  <a:pt x="0" y="968849"/>
                </a:lnTo>
                <a:lnTo>
                  <a:pt x="0" y="0"/>
                </a:lnTo>
                <a:close/>
              </a:path>
            </a:pathLst>
          </a:custGeom>
          <a:blipFill>
            <a:blip r:embed="rId14">
              <a:extLst>
                <a:ext uri="{96DAC541-7B7A-43D3-8B79-37D633B846F1}">
                  <asvg:svgBlip xmlns="" xmlns:asvg="http://schemas.microsoft.com/office/drawing/2016/SVG/main" r:embed="rId17"/>
                </a:ext>
              </a:extLst>
            </a:blip>
            <a:stretch>
              <a:fillRect/>
            </a:stretch>
          </a:blipFill>
        </p:spPr>
      </p:sp>
      <p:sp>
        <p:nvSpPr>
          <p:cNvPr id="13" name="Freeform 13"/>
          <p:cNvSpPr/>
          <p:nvPr/>
        </p:nvSpPr>
        <p:spPr>
          <a:xfrm rot="2065294">
            <a:off x="15217495" y="7047674"/>
            <a:ext cx="2633015" cy="2734542"/>
          </a:xfrm>
          <a:custGeom>
            <a:avLst/>
            <a:gdLst/>
            <a:ahLst/>
            <a:cxnLst/>
            <a:rect l="l" t="t" r="r" b="b"/>
            <a:pathLst>
              <a:path w="2633015" h="2734542">
                <a:moveTo>
                  <a:pt x="0" y="0"/>
                </a:moveTo>
                <a:lnTo>
                  <a:pt x="2633015" y="0"/>
                </a:lnTo>
                <a:lnTo>
                  <a:pt x="2633015" y="2734542"/>
                </a:lnTo>
                <a:lnTo>
                  <a:pt x="0" y="2734542"/>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grpSp>
        <p:nvGrpSpPr>
          <p:cNvPr id="15" name="Group 14"/>
          <p:cNvGrpSpPr/>
          <p:nvPr/>
        </p:nvGrpSpPr>
        <p:grpSpPr>
          <a:xfrm>
            <a:off x="387739" y="594717"/>
            <a:ext cx="17531574" cy="1272183"/>
            <a:chOff x="387739" y="463599"/>
            <a:chExt cx="17531574" cy="1272183"/>
          </a:xfrm>
        </p:grpSpPr>
        <p:sp>
          <p:nvSpPr>
            <p:cNvPr id="16" name="Freeform 10"/>
            <p:cNvSpPr/>
            <p:nvPr/>
          </p:nvSpPr>
          <p:spPr>
            <a:xfrm rot="1620793">
              <a:off x="13492297" y="463599"/>
              <a:ext cx="1059381" cy="1272183"/>
            </a:xfrm>
            <a:custGeom>
              <a:avLst/>
              <a:gdLst/>
              <a:ahLst/>
              <a:cxnLst/>
              <a:rect l="l" t="t" r="r" b="b"/>
              <a:pathLst>
                <a:path w="1059381" h="1272183">
                  <a:moveTo>
                    <a:pt x="0" y="0"/>
                  </a:moveTo>
                  <a:lnTo>
                    <a:pt x="1059382" y="0"/>
                  </a:lnTo>
                  <a:lnTo>
                    <a:pt x="1059382" y="1272183"/>
                  </a:lnTo>
                  <a:lnTo>
                    <a:pt x="0" y="1272183"/>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7" name="Freeform 13"/>
            <p:cNvSpPr/>
            <p:nvPr/>
          </p:nvSpPr>
          <p:spPr>
            <a:xfrm rot="19592493" flipH="1">
              <a:off x="3768121" y="463599"/>
              <a:ext cx="1059381" cy="1272183"/>
            </a:xfrm>
            <a:custGeom>
              <a:avLst/>
              <a:gdLst/>
              <a:ahLst/>
              <a:cxnLst/>
              <a:rect l="l" t="t" r="r" b="b"/>
              <a:pathLst>
                <a:path w="1059381" h="1272183">
                  <a:moveTo>
                    <a:pt x="1059382" y="0"/>
                  </a:moveTo>
                  <a:lnTo>
                    <a:pt x="0" y="0"/>
                  </a:lnTo>
                  <a:lnTo>
                    <a:pt x="0" y="1272183"/>
                  </a:lnTo>
                  <a:lnTo>
                    <a:pt x="1059382" y="1272183"/>
                  </a:lnTo>
                  <a:lnTo>
                    <a:pt x="1059382"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8" name="TextBox 17">
              <a:extLst>
                <a:ext uri="{FF2B5EF4-FFF2-40B4-BE49-F238E27FC236}">
                  <a16:creationId xmlns:a16="http://schemas.microsoft.com/office/drawing/2014/main" id="{E19B1F1F-6136-4AD1-8FAA-8BF99A8856B5}"/>
                </a:ext>
              </a:extLst>
            </p:cNvPr>
            <p:cNvSpPr txBox="1"/>
            <p:nvPr/>
          </p:nvSpPr>
          <p:spPr>
            <a:xfrm>
              <a:off x="387739" y="561082"/>
              <a:ext cx="17531574" cy="1077218"/>
            </a:xfrm>
            <a:prstGeom prst="rect">
              <a:avLst/>
            </a:prstGeom>
            <a:noFill/>
          </p:spPr>
          <p:txBody>
            <a:bodyPr wrap="square" rtlCol="0">
              <a:spAutoFit/>
            </a:bodyPr>
            <a:lstStyle/>
            <a:p>
              <a:pPr algn="ctr"/>
              <a:r>
                <a:rPr lang="en-US" sz="6200" b="1" smtClean="0">
                  <a:solidFill>
                    <a:schemeClr val="accent1">
                      <a:lumMod val="75000"/>
                    </a:schemeClr>
                  </a:solidFill>
                  <a:latin typeface="Arial" panose="020B0604020202020204" pitchFamily="34" charset="0"/>
                  <a:cs typeface="Arial" panose="020B0604020202020204" pitchFamily="34" charset="0"/>
                </a:rPr>
                <a:t>HƯỚNG DẪN VỀ NHÀ</a:t>
              </a:r>
              <a:endParaRPr lang="en-US" sz="6200" dirty="0">
                <a:solidFill>
                  <a:schemeClr val="accent1">
                    <a:lumMod val="75000"/>
                  </a:schemeClr>
                </a:solidFill>
                <a:latin typeface="Arial" panose="020B0604020202020204" pitchFamily="34" charset="0"/>
                <a:cs typeface="Arial" panose="020B0604020202020204" pitchFamily="34" charset="0"/>
              </a:endParaRPr>
            </a:p>
          </p:txBody>
        </p:sp>
      </p:grpSp>
      <p:sp>
        <p:nvSpPr>
          <p:cNvPr id="19" name="Rectangle 18"/>
          <p:cNvSpPr/>
          <p:nvPr/>
        </p:nvSpPr>
        <p:spPr>
          <a:xfrm>
            <a:off x="3124200" y="3486239"/>
            <a:ext cx="12039600" cy="4369786"/>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en-US" sz="3800" smtClean="0">
                <a:latin typeface="Arial" panose="020B0604020202020204" pitchFamily="34" charset="0"/>
                <a:cs typeface="Arial" panose="020B0604020202020204" pitchFamily="34" charset="0"/>
              </a:rPr>
              <a:t>Ôn </a:t>
            </a:r>
            <a:r>
              <a:rPr lang="en-US" sz="3800">
                <a:latin typeface="Arial" panose="020B0604020202020204" pitchFamily="34" charset="0"/>
                <a:cs typeface="Arial" panose="020B0604020202020204" pitchFamily="34" charset="0"/>
              </a:rPr>
              <a:t>lại kiến thức đã học:</a:t>
            </a:r>
          </a:p>
          <a:p>
            <a:pPr marL="571500" indent="-571500" algn="just">
              <a:lnSpc>
                <a:spcPct val="150000"/>
              </a:lnSpc>
              <a:buFont typeface="Wingdings" panose="05000000000000000000" pitchFamily="2" charset="2"/>
              <a:buChar char="§"/>
            </a:pPr>
            <a:r>
              <a:rPr lang="en-US" sz="3800" smtClean="0">
                <a:latin typeface="Arial" panose="020B0604020202020204" pitchFamily="34" charset="0"/>
                <a:cs typeface="Arial" panose="020B0604020202020204" pitchFamily="34" charset="0"/>
              </a:rPr>
              <a:t>Trả </a:t>
            </a:r>
            <a:r>
              <a:rPr lang="en-US" sz="3800">
                <a:latin typeface="Arial" panose="020B0604020202020204" pitchFamily="34" charset="0"/>
                <a:cs typeface="Arial" panose="020B0604020202020204" pitchFamily="34" charset="0"/>
              </a:rPr>
              <a:t>lời câu hỏi bài tập 4, 5 (phần Luyện tập) và hoàn thành nhiệm vụ phần Vận dụng.</a:t>
            </a:r>
          </a:p>
          <a:p>
            <a:pPr marL="571500" indent="-571500" algn="just">
              <a:lnSpc>
                <a:spcPct val="150000"/>
              </a:lnSpc>
              <a:buFont typeface="Wingdings" panose="05000000000000000000" pitchFamily="2" charset="2"/>
              <a:buChar char="§"/>
            </a:pPr>
            <a:r>
              <a:rPr lang="en-US" sz="3800" smtClean="0">
                <a:latin typeface="Arial" panose="020B0604020202020204" pitchFamily="34" charset="0"/>
                <a:cs typeface="Arial" panose="020B0604020202020204" pitchFamily="34" charset="0"/>
              </a:rPr>
              <a:t>Làm </a:t>
            </a:r>
            <a:r>
              <a:rPr lang="en-US" sz="3800">
                <a:latin typeface="Arial" panose="020B0604020202020204" pitchFamily="34" charset="0"/>
                <a:cs typeface="Arial" panose="020B0604020202020204" pitchFamily="34" charset="0"/>
              </a:rPr>
              <a:t>bài tập Bài 10 – Sách bài tập Giáo dục công dân 8.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7" dur="500"/>
                                        <p:tgtEl>
                                          <p:spTgt spid="19">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11" dur="500"/>
                                        <p:tgtEl>
                                          <p:spTgt spid="19">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15"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 name="Freeform 3"/>
          <p:cNvSpPr/>
          <p:nvPr/>
        </p:nvSpPr>
        <p:spPr>
          <a:xfrm rot="4139340">
            <a:off x="16312951" y="7351929"/>
            <a:ext cx="1892699" cy="2433045"/>
          </a:xfrm>
          <a:custGeom>
            <a:avLst/>
            <a:gdLst/>
            <a:ahLst/>
            <a:cxnLst/>
            <a:rect l="l" t="t" r="r" b="b"/>
            <a:pathLst>
              <a:path w="1892699" h="2433045">
                <a:moveTo>
                  <a:pt x="0" y="0"/>
                </a:moveTo>
                <a:lnTo>
                  <a:pt x="1892698" y="0"/>
                </a:lnTo>
                <a:lnTo>
                  <a:pt x="1892698" y="2433045"/>
                </a:lnTo>
                <a:lnTo>
                  <a:pt x="0" y="243304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065294">
            <a:off x="-636672" y="504784"/>
            <a:ext cx="2633015" cy="2734542"/>
          </a:xfrm>
          <a:custGeom>
            <a:avLst/>
            <a:gdLst/>
            <a:ahLst/>
            <a:cxnLst/>
            <a:rect l="l" t="t" r="r" b="b"/>
            <a:pathLst>
              <a:path w="2633015" h="2734542">
                <a:moveTo>
                  <a:pt x="0" y="0"/>
                </a:moveTo>
                <a:lnTo>
                  <a:pt x="2633014" y="0"/>
                </a:lnTo>
                <a:lnTo>
                  <a:pt x="2633014" y="2734542"/>
                </a:lnTo>
                <a:lnTo>
                  <a:pt x="0" y="273454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875902" y="8148768"/>
            <a:ext cx="3111473" cy="2675867"/>
          </a:xfrm>
          <a:custGeom>
            <a:avLst/>
            <a:gdLst/>
            <a:ahLst/>
            <a:cxnLst/>
            <a:rect l="l" t="t" r="r" b="b"/>
            <a:pathLst>
              <a:path w="3111473" h="2675867">
                <a:moveTo>
                  <a:pt x="0" y="0"/>
                </a:moveTo>
                <a:lnTo>
                  <a:pt x="3111474" y="0"/>
                </a:lnTo>
                <a:lnTo>
                  <a:pt x="3111474" y="2675867"/>
                </a:lnTo>
                <a:lnTo>
                  <a:pt x="0" y="267586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2700000">
            <a:off x="16197706" y="515995"/>
            <a:ext cx="2668908" cy="2919884"/>
          </a:xfrm>
          <a:custGeom>
            <a:avLst/>
            <a:gdLst/>
            <a:ahLst/>
            <a:cxnLst/>
            <a:rect l="l" t="t" r="r" b="b"/>
            <a:pathLst>
              <a:path w="2668908" h="2919884">
                <a:moveTo>
                  <a:pt x="0" y="0"/>
                </a:moveTo>
                <a:lnTo>
                  <a:pt x="2668908" y="0"/>
                </a:lnTo>
                <a:lnTo>
                  <a:pt x="2668908" y="2919883"/>
                </a:lnTo>
                <a:lnTo>
                  <a:pt x="0" y="291988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1101452" y="2394460"/>
            <a:ext cx="16085094" cy="5490614"/>
          </a:xfrm>
          <a:custGeom>
            <a:avLst/>
            <a:gdLst/>
            <a:ahLst/>
            <a:cxnLst/>
            <a:rect l="l" t="t" r="r" b="b"/>
            <a:pathLst>
              <a:path w="11958583" h="3151248">
                <a:moveTo>
                  <a:pt x="0" y="0"/>
                </a:moveTo>
                <a:lnTo>
                  <a:pt x="11958582" y="0"/>
                </a:lnTo>
                <a:lnTo>
                  <a:pt x="11958582" y="3151248"/>
                </a:lnTo>
                <a:lnTo>
                  <a:pt x="0" y="3151248"/>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693709">
            <a:off x="13044493" y="2766480"/>
            <a:ext cx="945940" cy="820478"/>
          </a:xfrm>
          <a:custGeom>
            <a:avLst/>
            <a:gdLst/>
            <a:ahLst/>
            <a:cxnLst/>
            <a:rect l="l" t="t" r="r" b="b"/>
            <a:pathLst>
              <a:path w="1027369" h="1018662">
                <a:moveTo>
                  <a:pt x="0" y="0"/>
                </a:moveTo>
                <a:lnTo>
                  <a:pt x="1027369" y="0"/>
                </a:lnTo>
                <a:lnTo>
                  <a:pt x="1027369" y="1018663"/>
                </a:lnTo>
                <a:lnTo>
                  <a:pt x="0" y="1018663"/>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0" name="Freeform 10"/>
          <p:cNvSpPr/>
          <p:nvPr/>
        </p:nvSpPr>
        <p:spPr>
          <a:xfrm>
            <a:off x="2634957" y="3121319"/>
            <a:ext cx="1657609" cy="503310"/>
          </a:xfrm>
          <a:custGeom>
            <a:avLst/>
            <a:gdLst/>
            <a:ahLst/>
            <a:cxnLst/>
            <a:rect l="l" t="t" r="r" b="b"/>
            <a:pathLst>
              <a:path w="1657609" h="503310">
                <a:moveTo>
                  <a:pt x="0" y="0"/>
                </a:moveTo>
                <a:lnTo>
                  <a:pt x="1657609" y="0"/>
                </a:lnTo>
                <a:lnTo>
                  <a:pt x="1657609" y="503310"/>
                </a:lnTo>
                <a:lnTo>
                  <a:pt x="0" y="50331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Freeform 11"/>
          <p:cNvSpPr/>
          <p:nvPr/>
        </p:nvSpPr>
        <p:spPr>
          <a:xfrm>
            <a:off x="12086759" y="652490"/>
            <a:ext cx="2077278" cy="1870021"/>
          </a:xfrm>
          <a:custGeom>
            <a:avLst/>
            <a:gdLst/>
            <a:ahLst/>
            <a:cxnLst/>
            <a:rect l="l" t="t" r="r" b="b"/>
            <a:pathLst>
              <a:path w="2077278" h="1870021">
                <a:moveTo>
                  <a:pt x="0" y="0"/>
                </a:moveTo>
                <a:lnTo>
                  <a:pt x="2077277" y="0"/>
                </a:lnTo>
                <a:lnTo>
                  <a:pt x="2077277" y="1870021"/>
                </a:lnTo>
                <a:lnTo>
                  <a:pt x="0" y="187002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2" name="Freeform 12"/>
          <p:cNvSpPr/>
          <p:nvPr/>
        </p:nvSpPr>
        <p:spPr>
          <a:xfrm>
            <a:off x="12318864" y="7818043"/>
            <a:ext cx="2178429" cy="661450"/>
          </a:xfrm>
          <a:custGeom>
            <a:avLst/>
            <a:gdLst/>
            <a:ahLst/>
            <a:cxnLst/>
            <a:rect l="l" t="t" r="r" b="b"/>
            <a:pathLst>
              <a:path w="2178429" h="661450">
                <a:moveTo>
                  <a:pt x="0" y="0"/>
                </a:moveTo>
                <a:lnTo>
                  <a:pt x="2178429" y="0"/>
                </a:lnTo>
                <a:lnTo>
                  <a:pt x="2178429" y="661451"/>
                </a:lnTo>
                <a:lnTo>
                  <a:pt x="0" y="661451"/>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3" name="Freeform 13"/>
          <p:cNvSpPr/>
          <p:nvPr/>
        </p:nvSpPr>
        <p:spPr>
          <a:xfrm rot="-2016073">
            <a:off x="4765634" y="7618842"/>
            <a:ext cx="1030077" cy="2057400"/>
          </a:xfrm>
          <a:custGeom>
            <a:avLst/>
            <a:gdLst/>
            <a:ahLst/>
            <a:cxnLst/>
            <a:rect l="l" t="t" r="r" b="b"/>
            <a:pathLst>
              <a:path w="1030077" h="2057400">
                <a:moveTo>
                  <a:pt x="0" y="0"/>
                </a:moveTo>
                <a:lnTo>
                  <a:pt x="1030077" y="0"/>
                </a:lnTo>
                <a:lnTo>
                  <a:pt x="1030077" y="2057400"/>
                </a:lnTo>
                <a:lnTo>
                  <a:pt x="0" y="2057400"/>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4" name="Freeform 14"/>
          <p:cNvSpPr/>
          <p:nvPr/>
        </p:nvSpPr>
        <p:spPr>
          <a:xfrm>
            <a:off x="15753942" y="5713640"/>
            <a:ext cx="970676" cy="675944"/>
          </a:xfrm>
          <a:custGeom>
            <a:avLst/>
            <a:gdLst/>
            <a:ahLst/>
            <a:cxnLst/>
            <a:rect l="l" t="t" r="r" b="b"/>
            <a:pathLst>
              <a:path w="970676" h="675944">
                <a:moveTo>
                  <a:pt x="0" y="0"/>
                </a:moveTo>
                <a:lnTo>
                  <a:pt x="970677" y="0"/>
                </a:lnTo>
                <a:lnTo>
                  <a:pt x="970677" y="675944"/>
                </a:lnTo>
                <a:lnTo>
                  <a:pt x="0" y="675944"/>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5" name="Freeform 15"/>
          <p:cNvSpPr/>
          <p:nvPr/>
        </p:nvSpPr>
        <p:spPr>
          <a:xfrm>
            <a:off x="7177594" y="7165681"/>
            <a:ext cx="1001031" cy="682521"/>
          </a:xfrm>
          <a:custGeom>
            <a:avLst/>
            <a:gdLst/>
            <a:ahLst/>
            <a:cxnLst/>
            <a:rect l="l" t="t" r="r" b="b"/>
            <a:pathLst>
              <a:path w="1001031" h="682521">
                <a:moveTo>
                  <a:pt x="0" y="0"/>
                </a:moveTo>
                <a:lnTo>
                  <a:pt x="1001030" y="0"/>
                </a:lnTo>
                <a:lnTo>
                  <a:pt x="1001030" y="682520"/>
                </a:lnTo>
                <a:lnTo>
                  <a:pt x="0" y="682520"/>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16" name="TextBox 7">
            <a:extLst>
              <a:ext uri="{FF2B5EF4-FFF2-40B4-BE49-F238E27FC236}">
                <a16:creationId xmlns:a16="http://schemas.microsoft.com/office/drawing/2014/main" id="{F382605D-8CD3-44BE-AC1B-6FF362FEC183}"/>
              </a:ext>
            </a:extLst>
          </p:cNvPr>
          <p:cNvSpPr txBox="1"/>
          <p:nvPr/>
        </p:nvSpPr>
        <p:spPr>
          <a:xfrm>
            <a:off x="1544047" y="3519177"/>
            <a:ext cx="15199905" cy="3248646"/>
          </a:xfrm>
          <a:prstGeom prst="rect">
            <a:avLst/>
          </a:prstGeom>
        </p:spPr>
        <p:txBody>
          <a:bodyPr wrap="square" lIns="0" tIns="0" rIns="0" bIns="0" rtlCol="0" anchor="ctr">
            <a:spAutoFit/>
          </a:bodyPr>
          <a:lstStyle/>
          <a:p>
            <a:pPr algn="ctr">
              <a:lnSpc>
                <a:spcPct val="150000"/>
              </a:lnSpc>
            </a:pPr>
            <a:r>
              <a:rPr lang="en-US" sz="7500" b="1" smtClean="0">
                <a:solidFill>
                  <a:schemeClr val="bg1"/>
                </a:solidFill>
                <a:latin typeface="Arial" panose="020B0604020202020204" pitchFamily="34" charset="0"/>
                <a:cs typeface="Arial" panose="020B0604020202020204" pitchFamily="34" charset="0"/>
              </a:rPr>
              <a:t>BÀI HỌC KẾT THÚC! </a:t>
            </a:r>
          </a:p>
          <a:p>
            <a:pPr algn="ctr">
              <a:lnSpc>
                <a:spcPct val="150000"/>
              </a:lnSpc>
            </a:pPr>
            <a:r>
              <a:rPr lang="en-US" sz="7500" b="1" smtClean="0">
                <a:solidFill>
                  <a:schemeClr val="bg1"/>
                </a:solidFill>
                <a:latin typeface="Arial" panose="020B0604020202020204" pitchFamily="34" charset="0"/>
                <a:cs typeface="Arial" panose="020B0604020202020204" pitchFamily="34" charset="0"/>
              </a:rPr>
              <a:t>HẸN GẶP LẠI CÁC EM</a:t>
            </a:r>
            <a:endParaRPr lang="en-US" sz="7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2820962"/>
      </p:ext>
    </p:extLst>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3" name="Freeform 3"/>
          <p:cNvSpPr/>
          <p:nvPr/>
        </p:nvSpPr>
        <p:spPr>
          <a:xfrm rot="4139340">
            <a:off x="16312951" y="7351929"/>
            <a:ext cx="1892699" cy="2433045"/>
          </a:xfrm>
          <a:custGeom>
            <a:avLst/>
            <a:gdLst/>
            <a:ahLst/>
            <a:cxnLst/>
            <a:rect l="l" t="t" r="r" b="b"/>
            <a:pathLst>
              <a:path w="1892699" h="2433045">
                <a:moveTo>
                  <a:pt x="0" y="0"/>
                </a:moveTo>
                <a:lnTo>
                  <a:pt x="1892698" y="0"/>
                </a:lnTo>
                <a:lnTo>
                  <a:pt x="1892698" y="2433045"/>
                </a:lnTo>
                <a:lnTo>
                  <a:pt x="0" y="243304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065294">
            <a:off x="-341688" y="341876"/>
            <a:ext cx="1812113" cy="1945147"/>
          </a:xfrm>
          <a:custGeom>
            <a:avLst/>
            <a:gdLst/>
            <a:ahLst/>
            <a:cxnLst/>
            <a:rect l="l" t="t" r="r" b="b"/>
            <a:pathLst>
              <a:path w="2633015" h="2734542">
                <a:moveTo>
                  <a:pt x="0" y="0"/>
                </a:moveTo>
                <a:lnTo>
                  <a:pt x="2633014" y="0"/>
                </a:lnTo>
                <a:lnTo>
                  <a:pt x="2633014" y="2734542"/>
                </a:lnTo>
                <a:lnTo>
                  <a:pt x="0" y="273454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875902" y="8148768"/>
            <a:ext cx="3111473" cy="2675867"/>
          </a:xfrm>
          <a:custGeom>
            <a:avLst/>
            <a:gdLst/>
            <a:ahLst/>
            <a:cxnLst/>
            <a:rect l="l" t="t" r="r" b="b"/>
            <a:pathLst>
              <a:path w="3111473" h="2675867">
                <a:moveTo>
                  <a:pt x="0" y="0"/>
                </a:moveTo>
                <a:lnTo>
                  <a:pt x="3111474" y="0"/>
                </a:lnTo>
                <a:lnTo>
                  <a:pt x="3111474" y="2675867"/>
                </a:lnTo>
                <a:lnTo>
                  <a:pt x="0" y="267586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2700000">
            <a:off x="16530570" y="378119"/>
            <a:ext cx="1908287" cy="2025064"/>
          </a:xfrm>
          <a:custGeom>
            <a:avLst/>
            <a:gdLst/>
            <a:ahLst/>
            <a:cxnLst/>
            <a:rect l="l" t="t" r="r" b="b"/>
            <a:pathLst>
              <a:path w="2668908" h="2919884">
                <a:moveTo>
                  <a:pt x="0" y="0"/>
                </a:moveTo>
                <a:lnTo>
                  <a:pt x="2668908" y="0"/>
                </a:lnTo>
                <a:lnTo>
                  <a:pt x="2668908" y="2919883"/>
                </a:lnTo>
                <a:lnTo>
                  <a:pt x="0" y="291988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23" name="Group 22"/>
          <p:cNvGrpSpPr/>
          <p:nvPr/>
        </p:nvGrpSpPr>
        <p:grpSpPr>
          <a:xfrm>
            <a:off x="1733550" y="1181297"/>
            <a:ext cx="14820900" cy="3276402"/>
            <a:chOff x="1866900" y="1714500"/>
            <a:chExt cx="14820900" cy="2971800"/>
          </a:xfrm>
        </p:grpSpPr>
        <p:sp>
          <p:nvSpPr>
            <p:cNvPr id="21" name="Freeform 9"/>
            <p:cNvSpPr/>
            <p:nvPr/>
          </p:nvSpPr>
          <p:spPr>
            <a:xfrm>
              <a:off x="1866900" y="1714500"/>
              <a:ext cx="14820900" cy="2971800"/>
            </a:xfrm>
            <a:custGeom>
              <a:avLst/>
              <a:gdLst/>
              <a:ahLst/>
              <a:cxnLst/>
              <a:rect l="l" t="t" r="r" b="b"/>
              <a:pathLst>
                <a:path w="6128982" h="1087894">
                  <a:moveTo>
                    <a:pt x="0" y="0"/>
                  </a:moveTo>
                  <a:lnTo>
                    <a:pt x="6128982" y="0"/>
                  </a:lnTo>
                  <a:lnTo>
                    <a:pt x="6128982" y="1087894"/>
                  </a:lnTo>
                  <a:lnTo>
                    <a:pt x="0" y="1087894"/>
                  </a:lnTo>
                  <a:lnTo>
                    <a:pt x="0" y="0"/>
                  </a:lnTo>
                  <a:close/>
                </a:path>
              </a:pathLst>
            </a:custGeom>
            <a:blipFill>
              <a:blip r:embed="rId12">
                <a:extLst>
                  <a:ext uri="{96DAC541-7B7A-43D3-8B79-37D633B846F1}">
                    <asvg:svgBlip xmlns="" xmlns:asvg="http://schemas.microsoft.com/office/drawing/2016/SVG/main" r:embed="rId16"/>
                  </a:ext>
                </a:extLst>
              </a:blip>
              <a:stretch>
                <a:fillRect/>
              </a:stretch>
            </a:blipFill>
          </p:spPr>
        </p:sp>
        <p:sp>
          <p:nvSpPr>
            <p:cNvPr id="22" name="TextBox 21">
              <a:extLst>
                <a:ext uri="{FF2B5EF4-FFF2-40B4-BE49-F238E27FC236}">
                  <a16:creationId xmlns:a16="http://schemas.microsoft.com/office/drawing/2014/main" id="{835DE2D3-4BC8-4CAD-90AD-FE4642E5F077}"/>
                </a:ext>
              </a:extLst>
            </p:cNvPr>
            <p:cNvSpPr txBox="1"/>
            <p:nvPr/>
          </p:nvSpPr>
          <p:spPr>
            <a:xfrm>
              <a:off x="3986861" y="1921669"/>
              <a:ext cx="11538889" cy="2244587"/>
            </a:xfrm>
            <a:prstGeom prst="rect">
              <a:avLst/>
            </a:prstGeom>
            <a:noFill/>
          </p:spPr>
          <p:txBody>
            <a:bodyPr wrap="square">
              <a:spAutoFit/>
            </a:bodyPr>
            <a:lstStyle/>
            <a:p>
              <a:pPr lvl="0" algn="ctr">
                <a:lnSpc>
                  <a:spcPct val="150000"/>
                </a:lnSpc>
              </a:pPr>
              <a:r>
                <a:rPr lang="en-US" sz="5500" b="1" smtClean="0">
                  <a:latin typeface="Arial" panose="020B0604020202020204" pitchFamily="34" charset="0"/>
                  <a:ea typeface="Arial" panose="020B0604020202020204" pitchFamily="34" charset="0"/>
                  <a:cs typeface="Arial" panose="020B0604020202020204" pitchFamily="34" charset="0"/>
                </a:rPr>
                <a:t>1. Vai trò của lao động với </a:t>
              </a:r>
            </a:p>
            <a:p>
              <a:pPr lvl="0" algn="ctr">
                <a:lnSpc>
                  <a:spcPct val="150000"/>
                </a:lnSpc>
              </a:pPr>
              <a:r>
                <a:rPr lang="en-US" sz="5500" b="1" smtClean="0">
                  <a:latin typeface="Arial" panose="020B0604020202020204" pitchFamily="34" charset="0"/>
                  <a:ea typeface="Arial" panose="020B0604020202020204" pitchFamily="34" charset="0"/>
                  <a:cs typeface="Arial" panose="020B0604020202020204" pitchFamily="34" charset="0"/>
                </a:rPr>
                <a:t>đời sống</a:t>
              </a:r>
              <a:endParaRPr lang="vi-VN" sz="5500" b="1" dirty="0">
                <a:ea typeface="Arial" panose="020B0604020202020204" pitchFamily="34" charset="0"/>
                <a:cs typeface="Arial" panose="020B0604020202020204" pitchFamily="34" charset="0"/>
              </a:endParaRPr>
            </a:p>
          </p:txBody>
        </p:sp>
      </p:grpSp>
      <p:sp>
        <p:nvSpPr>
          <p:cNvPr id="12" name="Freeform 2"/>
          <p:cNvSpPr/>
          <p:nvPr/>
        </p:nvSpPr>
        <p:spPr>
          <a:xfrm>
            <a:off x="6854427" y="4824012"/>
            <a:ext cx="5537055" cy="5257602"/>
          </a:xfrm>
          <a:custGeom>
            <a:avLst/>
            <a:gdLst/>
            <a:ahLst/>
            <a:cxnLst/>
            <a:rect l="l" t="t" r="r" b="b"/>
            <a:pathLst>
              <a:path w="4360053" h="4114800">
                <a:moveTo>
                  <a:pt x="0" y="0"/>
                </a:moveTo>
                <a:lnTo>
                  <a:pt x="4360053" y="0"/>
                </a:lnTo>
                <a:lnTo>
                  <a:pt x="4360053" y="4114800"/>
                </a:lnTo>
                <a:lnTo>
                  <a:pt x="0" y="4114800"/>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18" name="Freeform 18"/>
          <p:cNvSpPr/>
          <p:nvPr/>
        </p:nvSpPr>
        <p:spPr>
          <a:xfrm>
            <a:off x="228600" y="313554"/>
            <a:ext cx="1447800" cy="1643332"/>
          </a:xfrm>
          <a:custGeom>
            <a:avLst/>
            <a:gdLst/>
            <a:ahLst/>
            <a:cxnLst/>
            <a:rect l="l" t="t" r="r" b="b"/>
            <a:pathLst>
              <a:path w="1289619" h="1368297">
                <a:moveTo>
                  <a:pt x="0" y="0"/>
                </a:moveTo>
                <a:lnTo>
                  <a:pt x="1289620" y="0"/>
                </a:lnTo>
                <a:lnTo>
                  <a:pt x="1289620" y="1368297"/>
                </a:lnTo>
                <a:lnTo>
                  <a:pt x="0" y="1368297"/>
                </a:lnTo>
                <a:lnTo>
                  <a:pt x="0" y="0"/>
                </a:lnTo>
                <a:close/>
              </a:path>
            </a:pathLst>
          </a:custGeom>
          <a:blipFill>
            <a:blip r:embed="rId4">
              <a:extLst>
                <a:ext uri="{96DAC541-7B7A-43D3-8B79-37D633B846F1}">
                  <asvg:svgBlip xmlns="" xmlns:asvg="http://schemas.microsoft.com/office/drawing/2016/SVG/main" r:embed="rId23"/>
                </a:ext>
              </a:extLst>
            </a:blip>
            <a:stretch>
              <a:fillRect/>
            </a:stretch>
          </a:blipFill>
        </p:spPr>
      </p:sp>
      <p:sp>
        <p:nvSpPr>
          <p:cNvPr id="25" name="Freeform 4"/>
          <p:cNvSpPr/>
          <p:nvPr/>
        </p:nvSpPr>
        <p:spPr>
          <a:xfrm rot="6128395">
            <a:off x="15758185" y="-226003"/>
            <a:ext cx="1892699" cy="2433045"/>
          </a:xfrm>
          <a:custGeom>
            <a:avLst/>
            <a:gdLst/>
            <a:ahLst/>
            <a:cxnLst/>
            <a:rect l="l" t="t" r="r" b="b"/>
            <a:pathLst>
              <a:path w="1892699" h="2433045">
                <a:moveTo>
                  <a:pt x="0" y="0"/>
                </a:moveTo>
                <a:lnTo>
                  <a:pt x="1892698" y="0"/>
                </a:lnTo>
                <a:lnTo>
                  <a:pt x="1892698" y="2433045"/>
                </a:lnTo>
                <a:lnTo>
                  <a:pt x="0" y="2433045"/>
                </a:lnTo>
                <a:lnTo>
                  <a:pt x="0" y="0"/>
                </a:lnTo>
                <a:close/>
              </a:path>
            </a:pathLst>
          </a:custGeom>
          <a:blipFill>
            <a:blip r:embed="rId24">
              <a:extLst>
                <a:ext uri="{96DAC541-7B7A-43D3-8B79-37D633B846F1}">
                  <asvg:svgBlip xmlns="" xmlns:asvg="http://schemas.microsoft.com/office/drawing/2016/SVG/main" r:embed="rId7"/>
                </a:ext>
              </a:extLst>
            </a:blip>
            <a:stretch>
              <a:fillRect/>
            </a:stretch>
          </a:blipFill>
        </p:spPr>
      </p:sp>
      <p:grpSp>
        <p:nvGrpSpPr>
          <p:cNvPr id="26" name="Group 25">
            <a:extLst>
              <a:ext uri="{FF2B5EF4-FFF2-40B4-BE49-F238E27FC236}">
                <a16:creationId xmlns:a16="http://schemas.microsoft.com/office/drawing/2014/main" id="{51C0AED5-154D-4C69-BCB6-C7F9D75594A3}"/>
              </a:ext>
            </a:extLst>
          </p:cNvPr>
          <p:cNvGrpSpPr/>
          <p:nvPr/>
        </p:nvGrpSpPr>
        <p:grpSpPr>
          <a:xfrm>
            <a:off x="2880063" y="31377"/>
            <a:ext cx="10440166" cy="2064123"/>
            <a:chOff x="-461900" y="-115755"/>
            <a:chExt cx="10440166" cy="2064123"/>
          </a:xfrm>
        </p:grpSpPr>
        <p:pic>
          <p:nvPicPr>
            <p:cNvPr id="27" name="Picture 6">
              <a:extLst>
                <a:ext uri="{FF2B5EF4-FFF2-40B4-BE49-F238E27FC236}">
                  <a16:creationId xmlns:a16="http://schemas.microsoft.com/office/drawing/2014/main" id="{792ED86C-90AE-06F5-E77A-47BC068A18BB}"/>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rot="3472488">
              <a:off x="-296422" y="-281233"/>
              <a:ext cx="2064123" cy="2395079"/>
            </a:xfrm>
            <a:prstGeom prst="rect">
              <a:avLst/>
            </a:prstGeom>
          </p:spPr>
        </p:pic>
        <p:sp>
          <p:nvSpPr>
            <p:cNvPr id="28" name="TextBox 11">
              <a:extLst>
                <a:ext uri="{FF2B5EF4-FFF2-40B4-BE49-F238E27FC236}">
                  <a16:creationId xmlns:a16="http://schemas.microsoft.com/office/drawing/2014/main" id="{B7593787-C92D-29B0-4B7C-4DC27855D366}"/>
                </a:ext>
              </a:extLst>
            </p:cNvPr>
            <p:cNvSpPr txBox="1"/>
            <p:nvPr/>
          </p:nvSpPr>
          <p:spPr>
            <a:xfrm>
              <a:off x="2220637" y="723900"/>
              <a:ext cx="7757629" cy="830997"/>
            </a:xfrm>
            <a:prstGeom prst="rect">
              <a:avLst/>
            </a:prstGeom>
          </p:spPr>
          <p:txBody>
            <a:bodyPr wrap="square" lIns="0" tIns="0" rIns="0" bIns="0" rtlCol="0" anchor="t">
              <a:spAutoFit/>
            </a:bodyPr>
            <a:lstStyle/>
            <a:p>
              <a:pPr algn="ctr">
                <a:spcBef>
                  <a:spcPct val="0"/>
                </a:spcBef>
              </a:pPr>
              <a:r>
                <a:rPr lang="en-US" sz="5400" b="1">
                  <a:solidFill>
                    <a:srgbClr val="473D2D"/>
                  </a:solidFill>
                  <a:latin typeface="Arial" panose="020B0604020202020204" pitchFamily="34" charset="0"/>
                  <a:cs typeface="Arial" panose="020B0604020202020204" pitchFamily="34" charset="0"/>
                </a:rPr>
                <a:t>HOẠT ĐỘNG NHÓM</a:t>
              </a:r>
              <a:endParaRPr lang="en-US" sz="5400" b="1" dirty="0">
                <a:solidFill>
                  <a:srgbClr val="473D2D"/>
                </a:solidFill>
                <a:latin typeface="Arial" panose="020B0604020202020204" pitchFamily="34" charset="0"/>
                <a:cs typeface="Arial" panose="020B0604020202020204" pitchFamily="34" charset="0"/>
              </a:endParaRPr>
            </a:p>
          </p:txBody>
        </p:sp>
      </p:grpSp>
      <p:sp>
        <p:nvSpPr>
          <p:cNvPr id="29" name="Rectangle 28"/>
          <p:cNvSpPr/>
          <p:nvPr/>
        </p:nvSpPr>
        <p:spPr>
          <a:xfrm>
            <a:off x="2920306" y="2169974"/>
            <a:ext cx="12447388" cy="923330"/>
          </a:xfrm>
          <a:prstGeom prst="rect">
            <a:avLst/>
          </a:prstGeom>
        </p:spPr>
        <p:txBody>
          <a:bodyPr wrap="square">
            <a:spAutoFit/>
          </a:bodyPr>
          <a:lstStyle/>
          <a:p>
            <a:pPr algn="ctr">
              <a:lnSpc>
                <a:spcPct val="150000"/>
              </a:lnSpc>
            </a:pPr>
            <a:r>
              <a:rPr lang="en-US" sz="3600">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3600" smtClean="0">
                <a:solidFill>
                  <a:srgbClr val="000000"/>
                </a:solidFill>
                <a:latin typeface="Arial" panose="020B0604020202020204" pitchFamily="34" charset="0"/>
                <a:ea typeface="Times New Roman" panose="02020603050405020304" pitchFamily="18" charset="0"/>
                <a:cs typeface="Arial" panose="020B0604020202020204" pitchFamily="34" charset="0"/>
              </a:rPr>
              <a:t>ọc thông tin a, b (SHS tr.59 - 60) và thực hiện nhiệm vụ:</a:t>
            </a:r>
            <a:endParaRPr lang="en-US" sz="3600">
              <a:latin typeface="Arial" panose="020B0604020202020204" pitchFamily="34" charset="0"/>
              <a:cs typeface="Arial" panose="020B0604020202020204" pitchFamily="34" charset="0"/>
            </a:endParaRPr>
          </a:p>
        </p:txBody>
      </p:sp>
      <p:sp>
        <p:nvSpPr>
          <p:cNvPr id="30" name="Rectangle 29"/>
          <p:cNvSpPr/>
          <p:nvPr/>
        </p:nvSpPr>
        <p:spPr>
          <a:xfrm>
            <a:off x="585788" y="4303686"/>
            <a:ext cx="9344025" cy="4247317"/>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en-US" sz="36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Nhóm </a:t>
            </a:r>
            <a:r>
              <a:rPr lang="en-US" sz="3600" b="1">
                <a:solidFill>
                  <a:srgbClr val="000000"/>
                </a:solidFill>
                <a:latin typeface="Arial" panose="020B0604020202020204" pitchFamily="34" charset="0"/>
                <a:ea typeface="Times New Roman" panose="02020603050405020304" pitchFamily="18" charset="0"/>
                <a:cs typeface="Arial" panose="020B0604020202020204" pitchFamily="34" charset="0"/>
              </a:rPr>
              <a:t>1: </a:t>
            </a:r>
            <a:r>
              <a:rPr lang="en-US" sz="3600" i="1">
                <a:latin typeface="Arial" panose="020B0604020202020204" pitchFamily="34" charset="0"/>
                <a:cs typeface="Arial" panose="020B0604020202020204" pitchFamily="34" charset="0"/>
              </a:rPr>
              <a:t>Em hãy cho biết, trong thông tin trên, việc lao động của Giêm Oát đã mang lại ý nghĩa </a:t>
            </a:r>
            <a:r>
              <a:rPr lang="en-US" sz="3600" i="1" smtClean="0">
                <a:latin typeface="Arial" panose="020B0604020202020204" pitchFamily="34" charset="0"/>
                <a:cs typeface="Arial" panose="020B0604020202020204" pitchFamily="34" charset="0"/>
              </a:rPr>
              <a:t>gì?</a:t>
            </a:r>
          </a:p>
          <a:p>
            <a:pPr marL="571500" indent="-571500" algn="just">
              <a:lnSpc>
                <a:spcPct val="150000"/>
              </a:lnSpc>
              <a:buFont typeface="Wingdings" panose="05000000000000000000" pitchFamily="2" charset="2"/>
              <a:buChar char="§"/>
            </a:pPr>
            <a:r>
              <a:rPr lang="en-US" sz="36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Nhóm </a:t>
            </a:r>
            <a:r>
              <a:rPr lang="en-US" sz="3600" b="1">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sz="36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i="1">
                <a:latin typeface="Arial" panose="020B0604020202020204" pitchFamily="34" charset="0"/>
                <a:cs typeface="Arial" panose="020B0604020202020204" pitchFamily="34" charset="0"/>
              </a:rPr>
              <a:t>Hãy phân tích tầm quan trọng của lao động đối với đời sống con người.</a:t>
            </a:r>
            <a:endParaRPr lang="en-US" sz="3600">
              <a:latin typeface="Arial" panose="020B0604020202020204" pitchFamily="34" charset="0"/>
              <a:cs typeface="Arial" panose="020B0604020202020204" pitchFamily="34" charset="0"/>
            </a:endParaRPr>
          </a:p>
        </p:txBody>
      </p:sp>
      <p:grpSp>
        <p:nvGrpSpPr>
          <p:cNvPr id="4" name="Group 3"/>
          <p:cNvGrpSpPr/>
          <p:nvPr/>
        </p:nvGrpSpPr>
        <p:grpSpPr>
          <a:xfrm>
            <a:off x="10515600" y="3835810"/>
            <a:ext cx="6827354" cy="5193890"/>
            <a:chOff x="10515600" y="3737364"/>
            <a:chExt cx="6827354" cy="5193890"/>
          </a:xfrm>
        </p:grpSpPr>
        <p:pic>
          <p:nvPicPr>
            <p:cNvPr id="2050" name="Picture 2" descr="Nhà phát minh tài ba James Watt - YouTub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515600" y="3737364"/>
              <a:ext cx="6827354" cy="41436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0515600" y="8100257"/>
              <a:ext cx="6827354" cy="830997"/>
            </a:xfrm>
            <a:prstGeom prst="rect">
              <a:avLst/>
            </a:prstGeom>
          </p:spPr>
          <p:txBody>
            <a:bodyPr wrap="square">
              <a:spAutoFit/>
            </a:bodyPr>
            <a:lstStyle/>
            <a:p>
              <a:pPr algn="ctr">
                <a:lnSpc>
                  <a:spcPct val="150000"/>
                </a:lnSpc>
              </a:pPr>
              <a:r>
                <a:rPr lang="en-US" sz="3200" i="1" smtClean="0">
                  <a:latin typeface="Arial" panose="020B0604020202020204" pitchFamily="34" charset="0"/>
                  <a:cs typeface="Arial" panose="020B0604020202020204" pitchFamily="34" charset="0"/>
                </a:rPr>
                <a:t>Giêm </a:t>
              </a:r>
              <a:r>
                <a:rPr lang="en-US" sz="3200" i="1">
                  <a:latin typeface="Arial" panose="020B0604020202020204" pitchFamily="34" charset="0"/>
                  <a:cs typeface="Arial" panose="020B0604020202020204" pitchFamily="34" charset="0"/>
                </a:rPr>
                <a:t>Oát </a:t>
              </a:r>
              <a:r>
                <a:rPr lang="en-US" sz="3200" i="1" smtClean="0">
                  <a:latin typeface="Arial" panose="020B0604020202020204" pitchFamily="34" charset="0"/>
                  <a:cs typeface="Arial" panose="020B0604020202020204" pitchFamily="34" charset="0"/>
                </a:rPr>
                <a:t>và các phát minh của ông</a:t>
              </a:r>
              <a:endParaRPr lang="en-US" sz="3200" i="1">
                <a:latin typeface="Arial" panose="020B0604020202020204" pitchFamily="34" charset="0"/>
                <a:cs typeface="Arial" panose="020B0604020202020204" pitchFamily="34" charset="0"/>
              </a:endParaRPr>
            </a:p>
          </p:txBody>
        </p:sp>
      </p:grpSp>
      <p:sp>
        <p:nvSpPr>
          <p:cNvPr id="16" name="Freeform 7"/>
          <p:cNvSpPr/>
          <p:nvPr/>
        </p:nvSpPr>
        <p:spPr>
          <a:xfrm>
            <a:off x="15163800" y="9391576"/>
            <a:ext cx="3352800" cy="2039487"/>
          </a:xfrm>
          <a:custGeom>
            <a:avLst/>
            <a:gdLst/>
            <a:ahLst/>
            <a:cxnLst/>
            <a:rect l="l" t="t" r="r" b="b"/>
            <a:pathLst>
              <a:path w="4653236" h="2622733">
                <a:moveTo>
                  <a:pt x="0" y="0"/>
                </a:moveTo>
                <a:lnTo>
                  <a:pt x="4653236" y="0"/>
                </a:lnTo>
                <a:lnTo>
                  <a:pt x="4653236" y="2622734"/>
                </a:lnTo>
                <a:lnTo>
                  <a:pt x="0" y="2622734"/>
                </a:lnTo>
                <a:lnTo>
                  <a:pt x="0" y="0"/>
                </a:lnTo>
                <a:close/>
              </a:path>
            </a:pathLst>
          </a:custGeom>
          <a:blipFill>
            <a:blip r:embed="rId29">
              <a:extLst>
                <a:ext uri="{96DAC541-7B7A-43D3-8B79-37D633B846F1}">
                  <asvg:svgBlip xmlns="" xmlns:asvg="http://schemas.microsoft.com/office/drawing/2016/SVG/main" r:embed="rId11"/>
                </a:ext>
              </a:extLst>
            </a:blip>
            <a:stretch>
              <a:fillRect/>
            </a:stretch>
          </a:blipFill>
        </p:spPr>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19" dur="500"/>
                                        <p:tgtEl>
                                          <p:spTgt spid="30">
                                            <p:txEl>
                                              <p:pRg st="0" end="0"/>
                                            </p:txEl>
                                          </p:spTgt>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Effect transition="in" filter="randombar(horizontal)">
                                      <p:cBhvr>
                                        <p:cTn id="23" dur="500"/>
                                        <p:tgtEl>
                                          <p:spTgt spid="3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edg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9" name="Freeform 9"/>
          <p:cNvSpPr/>
          <p:nvPr/>
        </p:nvSpPr>
        <p:spPr>
          <a:xfrm>
            <a:off x="-762000" y="647700"/>
            <a:ext cx="3076690" cy="949928"/>
          </a:xfrm>
          <a:custGeom>
            <a:avLst/>
            <a:gdLst/>
            <a:ahLst/>
            <a:cxnLst/>
            <a:rect l="l" t="t" r="r" b="b"/>
            <a:pathLst>
              <a:path w="3076690" h="949928">
                <a:moveTo>
                  <a:pt x="0" y="0"/>
                </a:moveTo>
                <a:lnTo>
                  <a:pt x="3076690" y="0"/>
                </a:lnTo>
                <a:lnTo>
                  <a:pt x="3076690" y="949928"/>
                </a:lnTo>
                <a:lnTo>
                  <a:pt x="0" y="949928"/>
                </a:lnTo>
                <a:lnTo>
                  <a:pt x="0" y="0"/>
                </a:lnTo>
                <a:close/>
              </a:path>
            </a:pathLst>
          </a:custGeom>
          <a:blipFill>
            <a:blip r:embed="rId4">
              <a:extLst>
                <a:ext uri="{96DAC541-7B7A-43D3-8B79-37D633B846F1}">
                  <asvg:svgBlip xmlns="" xmlns:asvg="http://schemas.microsoft.com/office/drawing/2016/SVG/main" r:embed="rId15"/>
                </a:ext>
              </a:extLst>
            </a:blip>
            <a:stretch>
              <a:fillRect/>
            </a:stretch>
          </a:blipFill>
        </p:spPr>
      </p:sp>
      <p:sp>
        <p:nvSpPr>
          <p:cNvPr id="3" name="Freeform 3"/>
          <p:cNvSpPr/>
          <p:nvPr/>
        </p:nvSpPr>
        <p:spPr>
          <a:xfrm>
            <a:off x="16328553" y="130927"/>
            <a:ext cx="1676400" cy="2019300"/>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16">
              <a:extLst>
                <a:ext uri="{96DAC541-7B7A-43D3-8B79-37D633B846F1}">
                  <asvg:svgBlip xmlns="" xmlns:asvg="http://schemas.microsoft.com/office/drawing/2016/SVG/main" r:embed="rId5"/>
                </a:ext>
              </a:extLst>
            </a:blip>
            <a:stretch>
              <a:fillRect/>
            </a:stretch>
          </a:blipFill>
        </p:spPr>
      </p:sp>
      <p:grpSp>
        <p:nvGrpSpPr>
          <p:cNvPr id="4" name="Group 3"/>
          <p:cNvGrpSpPr/>
          <p:nvPr/>
        </p:nvGrpSpPr>
        <p:grpSpPr>
          <a:xfrm>
            <a:off x="5486400" y="693606"/>
            <a:ext cx="7315200" cy="1234440"/>
            <a:chOff x="5486400" y="693606"/>
            <a:chExt cx="7315200" cy="1234440"/>
          </a:xfrm>
        </p:grpSpPr>
        <p:sp>
          <p:nvSpPr>
            <p:cNvPr id="16" name="Freeform 5"/>
            <p:cNvSpPr/>
            <p:nvPr/>
          </p:nvSpPr>
          <p:spPr>
            <a:xfrm>
              <a:off x="5486400" y="693606"/>
              <a:ext cx="7315200" cy="1234440"/>
            </a:xfrm>
            <a:custGeom>
              <a:avLst/>
              <a:gdLst/>
              <a:ahLst/>
              <a:cxnLst/>
              <a:rect l="l" t="t" r="r" b="b"/>
              <a:pathLst>
                <a:path w="7315200" h="1234440">
                  <a:moveTo>
                    <a:pt x="0" y="0"/>
                  </a:moveTo>
                  <a:lnTo>
                    <a:pt x="7315200" y="0"/>
                  </a:lnTo>
                  <a:lnTo>
                    <a:pt x="7315200" y="1234440"/>
                  </a:lnTo>
                  <a:lnTo>
                    <a:pt x="0" y="1234440"/>
                  </a:lnTo>
                  <a:lnTo>
                    <a:pt x="0" y="0"/>
                  </a:lnTo>
                  <a:close/>
                </a:path>
              </a:pathLst>
            </a:custGeom>
            <a:blipFill>
              <a:blip r:embed="rId17">
                <a:grayscl/>
                <a:extLst>
                  <a:ext uri="{96DAC541-7B7A-43D3-8B79-37D633B846F1}">
                    <asvg:svgBlip xmlns:asvg="http://schemas.microsoft.com/office/drawing/2016/SVG/main" xmlns="" r:embed="rId9"/>
                  </a:ext>
                </a:extLst>
              </a:blip>
              <a:stretch>
                <a:fillRect/>
              </a:stretch>
            </a:blipFill>
          </p:spPr>
        </p:sp>
        <p:sp>
          <p:nvSpPr>
            <p:cNvPr id="15" name="Rectangle 14"/>
            <p:cNvSpPr/>
            <p:nvPr/>
          </p:nvSpPr>
          <p:spPr>
            <a:xfrm>
              <a:off x="7664267" y="895327"/>
              <a:ext cx="2959465" cy="830997"/>
            </a:xfrm>
            <a:prstGeom prst="rect">
              <a:avLst/>
            </a:prstGeom>
          </p:spPr>
          <p:txBody>
            <a:bodyPr wrap="none">
              <a:spAutoFit/>
            </a:bodyPr>
            <a:lstStyle/>
            <a:p>
              <a:r>
                <a:rPr lang="en-US" sz="4800" b="1">
                  <a:solidFill>
                    <a:srgbClr val="000000"/>
                  </a:solidFill>
                  <a:latin typeface="Arial" panose="020B0604020202020204" pitchFamily="34" charset="0"/>
                  <a:ea typeface="Times New Roman" panose="02020603050405020304" pitchFamily="18" charset="0"/>
                  <a:cs typeface="Arial" panose="020B0604020202020204" pitchFamily="34" charset="0"/>
                </a:rPr>
                <a:t>Câu hỏi a</a:t>
              </a:r>
              <a:endParaRPr lang="en-US" sz="4800">
                <a:latin typeface="Arial" panose="020B0604020202020204" pitchFamily="34" charset="0"/>
                <a:cs typeface="Arial" panose="020B0604020202020204" pitchFamily="34" charset="0"/>
              </a:endParaRPr>
            </a:p>
          </p:txBody>
        </p:sp>
      </p:grpSp>
      <p:sp>
        <p:nvSpPr>
          <p:cNvPr id="5" name="Rectangle 4"/>
          <p:cNvSpPr/>
          <p:nvPr/>
        </p:nvSpPr>
        <p:spPr>
          <a:xfrm>
            <a:off x="990599" y="2347967"/>
            <a:ext cx="16306800" cy="2472472"/>
          </a:xfrm>
          <a:prstGeom prst="rect">
            <a:avLst/>
          </a:prstGeom>
        </p:spPr>
        <p:txBody>
          <a:bodyPr wrap="square">
            <a:spAutoFit/>
          </a:bodyPr>
          <a:lstStyle/>
          <a:p>
            <a:pPr marL="457200" indent="-457200" algn="just">
              <a:lnSpc>
                <a:spcPct val="150000"/>
              </a:lnSpc>
              <a:spcBef>
                <a:spcPts val="100"/>
              </a:spcBef>
              <a:spcAft>
                <a:spcPts val="100"/>
              </a:spcAft>
              <a:buFont typeface="Wingdings" panose="05000000000000000000" pitchFamily="2" charset="2"/>
              <a:buChar char="§"/>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Giêm Oát đã lao động bằng cách nghiên cứu, sáng chế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và hoàn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thiện máy hơi nước thành động cơ nhiệt vạn năng chạy bằng than và nước.</a:t>
            </a:r>
            <a:endParaRPr lang="en-US" sz="340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Bef>
                <a:spcPts val="100"/>
              </a:spcBef>
              <a:spcAft>
                <a:spcPts val="100"/>
              </a:spcAft>
              <a:buFont typeface="Wingdings" panose="05000000000000000000" pitchFamily="2" charset="2"/>
              <a:buChar char="§"/>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Việc lao động của Giêm Oát đã tạo ra một sự chuyển biến lớn: </a:t>
            </a:r>
            <a:endParaRPr lang="en-US" sz="3400">
              <a:effectLst/>
              <a:latin typeface="Arial" panose="020B0604020202020204" pitchFamily="34" charset="0"/>
              <a:ea typeface="Calibri" panose="020F0502020204030204" pitchFamily="34" charset="0"/>
              <a:cs typeface="Arial" panose="020B0604020202020204" pitchFamily="34" charset="0"/>
            </a:endParaRPr>
          </a:p>
        </p:txBody>
      </p:sp>
      <p:grpSp>
        <p:nvGrpSpPr>
          <p:cNvPr id="6" name="Group 5"/>
          <p:cNvGrpSpPr/>
          <p:nvPr/>
        </p:nvGrpSpPr>
        <p:grpSpPr>
          <a:xfrm>
            <a:off x="304800" y="5140197"/>
            <a:ext cx="6827354" cy="4781657"/>
            <a:chOff x="15323" y="5140197"/>
            <a:chExt cx="6827354" cy="4781657"/>
          </a:xfrm>
        </p:grpSpPr>
        <p:pic>
          <p:nvPicPr>
            <p:cNvPr id="3074" name="Picture 2" descr="Thiên tài James Watt"/>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3000" y="5140197"/>
              <a:ext cx="4572000" cy="396688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5323" y="9182100"/>
              <a:ext cx="6827354" cy="739754"/>
            </a:xfrm>
            <a:prstGeom prst="rect">
              <a:avLst/>
            </a:prstGeom>
          </p:spPr>
          <p:txBody>
            <a:bodyPr wrap="square">
              <a:spAutoFit/>
            </a:bodyPr>
            <a:lstStyle/>
            <a:p>
              <a:pPr algn="ctr">
                <a:lnSpc>
                  <a:spcPct val="150000"/>
                </a:lnSpc>
              </a:pPr>
              <a:r>
                <a:rPr lang="en-US" sz="3200" i="1" smtClean="0">
                  <a:latin typeface="Arial" panose="020B0604020202020204" pitchFamily="34" charset="0"/>
                  <a:cs typeface="Arial" panose="020B0604020202020204" pitchFamily="34" charset="0"/>
                </a:rPr>
                <a:t>Động cơ hơi nước của Giêm Oát</a:t>
              </a:r>
              <a:endParaRPr lang="en-US" sz="3200" i="1">
                <a:latin typeface="Arial" panose="020B0604020202020204" pitchFamily="34" charset="0"/>
                <a:cs typeface="Arial" panose="020B0604020202020204" pitchFamily="34" charset="0"/>
              </a:endParaRPr>
            </a:p>
          </p:txBody>
        </p:sp>
      </p:grpSp>
      <p:sp>
        <p:nvSpPr>
          <p:cNvPr id="10" name="Rectangle 9"/>
          <p:cNvSpPr/>
          <p:nvPr/>
        </p:nvSpPr>
        <p:spPr>
          <a:xfrm>
            <a:off x="7391401" y="5066586"/>
            <a:ext cx="9905999" cy="4801314"/>
          </a:xfrm>
          <a:prstGeom prst="rect">
            <a:avLst/>
          </a:prstGeom>
        </p:spPr>
        <p:txBody>
          <a:bodyPr wrap="square">
            <a:spAutoFit/>
          </a:bodyPr>
          <a:lstStyle/>
          <a:p>
            <a:pPr marL="457200" indent="-457200" algn="just">
              <a:lnSpc>
                <a:spcPct val="150000"/>
              </a:lnSpc>
              <a:buFont typeface="Wingdings" panose="05000000000000000000" pitchFamily="2" charset="2"/>
              <a:buChar char="ü"/>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Tạo ra nguồn động lực mới làm giảm nhẹ sức lao động của con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người.</a:t>
            </a:r>
          </a:p>
          <a:p>
            <a:pPr marL="457200" indent="-457200" algn="just">
              <a:lnSpc>
                <a:spcPct val="150000"/>
              </a:lnSpc>
              <a:buFont typeface="Wingdings" panose="05000000000000000000" pitchFamily="2" charset="2"/>
              <a:buChar char="ü"/>
            </a:pP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Tạo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điều kiện cho sự chuyển biến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từ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lao động bằng tay gang sử dụng máy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móc.</a:t>
            </a:r>
          </a:p>
          <a:p>
            <a:pPr marL="457200" lvl="0" indent="-457200" algn="just">
              <a:lnSpc>
                <a:spcPct val="150000"/>
              </a:lnSpc>
              <a:buFont typeface="Wingdings" panose="05000000000000000000" pitchFamily="2" charset="2"/>
              <a:buChar char="ü"/>
            </a:pPr>
            <a:r>
              <a:rPr lang="en-US" sz="3400">
                <a:latin typeface="Arial" panose="020B0604020202020204" pitchFamily="34" charset="0"/>
                <a:cs typeface="Arial" panose="020B0604020202020204" pitchFamily="34" charset="0"/>
              </a:rPr>
              <a:t>Hình thành quy mô sản xuất lớn, nâng cao sản lượng hàng hóa. </a:t>
            </a:r>
          </a:p>
        </p:txBody>
      </p:sp>
      <p:sp>
        <p:nvSpPr>
          <p:cNvPr id="24" name="Freeform 7"/>
          <p:cNvSpPr/>
          <p:nvPr/>
        </p:nvSpPr>
        <p:spPr>
          <a:xfrm>
            <a:off x="15163800" y="9391576"/>
            <a:ext cx="3352800" cy="2039487"/>
          </a:xfrm>
          <a:custGeom>
            <a:avLst/>
            <a:gdLst/>
            <a:ahLst/>
            <a:cxnLst/>
            <a:rect l="l" t="t" r="r" b="b"/>
            <a:pathLst>
              <a:path w="4653236" h="2622733">
                <a:moveTo>
                  <a:pt x="0" y="0"/>
                </a:moveTo>
                <a:lnTo>
                  <a:pt x="4653236" y="0"/>
                </a:lnTo>
                <a:lnTo>
                  <a:pt x="4653236" y="2622734"/>
                </a:lnTo>
                <a:lnTo>
                  <a:pt x="0" y="2622734"/>
                </a:lnTo>
                <a:lnTo>
                  <a:pt x="0" y="0"/>
                </a:lnTo>
                <a:close/>
              </a:path>
            </a:pathLst>
          </a:custGeom>
          <a:blipFill>
            <a:blip r:embed="rId19">
              <a:extLst>
                <a:ext uri="{96DAC541-7B7A-43D3-8B79-37D633B846F1}">
                  <asvg:svgBlip xmlns="" xmlns:asvg="http://schemas.microsoft.com/office/drawing/2016/SVG/main" r:embed="rId11"/>
                </a:ext>
              </a:extLst>
            </a:blip>
            <a:stretch>
              <a:fillRect/>
            </a:stretch>
          </a:blipFill>
        </p:spPr>
      </p:sp>
    </p:spTree>
    <p:extLst>
      <p:ext uri="{BB962C8B-B14F-4D97-AF65-F5344CB8AC3E}">
        <p14:creationId xmlns:p14="http://schemas.microsoft.com/office/powerpoint/2010/main" val="774060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90"/>
                                          </p:val>
                                        </p:tav>
                                        <p:tav tm="100000">
                                          <p:val>
                                            <p:fltVal val="0"/>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fade">
                                      <p:cBhvr>
                                        <p:cTn id="29" dur="500"/>
                                        <p:tgtEl>
                                          <p:spTgt spid="10">
                                            <p:txEl>
                                              <p:pRg st="0" end="0"/>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Effect transition="in" filter="fade">
                                      <p:cBhvr>
                                        <p:cTn id="33" dur="500"/>
                                        <p:tgtEl>
                                          <p:spTgt spid="10">
                                            <p:txEl>
                                              <p:pRg st="1" end="1"/>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E7E1"/>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0393"/>
          </a:xfrm>
          <a:custGeom>
            <a:avLst/>
            <a:gdLst/>
            <a:ahLst/>
            <a:cxnLst/>
            <a:rect l="l" t="t" r="r" b="b"/>
            <a:pathLst>
              <a:path w="18288000" h="10280393">
                <a:moveTo>
                  <a:pt x="0" y="0"/>
                </a:moveTo>
                <a:lnTo>
                  <a:pt x="18288000" y="0"/>
                </a:lnTo>
                <a:lnTo>
                  <a:pt x="18288000" y="10280393"/>
                </a:lnTo>
                <a:lnTo>
                  <a:pt x="0" y="10280393"/>
                </a:lnTo>
                <a:lnTo>
                  <a:pt x="0" y="0"/>
                </a:lnTo>
                <a:close/>
              </a:path>
            </a:pathLst>
          </a:custGeom>
          <a:blipFill>
            <a:blip r:embed="rId2">
              <a:alphaModFix amt="4000"/>
              <a:extLst>
                <a:ext uri="{96DAC541-7B7A-43D3-8B79-37D633B846F1}">
                  <asvg:svgBlip xmlns="" xmlns:asvg="http://schemas.microsoft.com/office/drawing/2016/SVG/main" r:embed="rId3"/>
                </a:ext>
              </a:extLst>
            </a:blip>
            <a:stretch>
              <a:fillRect b="-77892"/>
            </a:stretch>
          </a:blipFill>
        </p:spPr>
      </p:sp>
      <p:sp>
        <p:nvSpPr>
          <p:cNvPr id="9" name="Freeform 9"/>
          <p:cNvSpPr/>
          <p:nvPr/>
        </p:nvSpPr>
        <p:spPr>
          <a:xfrm>
            <a:off x="-762000" y="647700"/>
            <a:ext cx="3076690" cy="949928"/>
          </a:xfrm>
          <a:custGeom>
            <a:avLst/>
            <a:gdLst/>
            <a:ahLst/>
            <a:cxnLst/>
            <a:rect l="l" t="t" r="r" b="b"/>
            <a:pathLst>
              <a:path w="3076690" h="949928">
                <a:moveTo>
                  <a:pt x="0" y="0"/>
                </a:moveTo>
                <a:lnTo>
                  <a:pt x="3076690" y="0"/>
                </a:lnTo>
                <a:lnTo>
                  <a:pt x="3076690" y="949928"/>
                </a:lnTo>
                <a:lnTo>
                  <a:pt x="0" y="949928"/>
                </a:lnTo>
                <a:lnTo>
                  <a:pt x="0" y="0"/>
                </a:lnTo>
                <a:close/>
              </a:path>
            </a:pathLst>
          </a:custGeom>
          <a:blipFill>
            <a:blip r:embed="rId4">
              <a:extLst>
                <a:ext uri="{96DAC541-7B7A-43D3-8B79-37D633B846F1}">
                  <asvg:svgBlip xmlns="" xmlns:asvg="http://schemas.microsoft.com/office/drawing/2016/SVG/main" r:embed="rId15"/>
                </a:ext>
              </a:extLst>
            </a:blip>
            <a:stretch>
              <a:fillRect/>
            </a:stretch>
          </a:blipFill>
        </p:spPr>
      </p:sp>
      <p:sp>
        <p:nvSpPr>
          <p:cNvPr id="3" name="Freeform 3"/>
          <p:cNvSpPr/>
          <p:nvPr/>
        </p:nvSpPr>
        <p:spPr>
          <a:xfrm>
            <a:off x="16328553" y="130927"/>
            <a:ext cx="1676400" cy="2019300"/>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16">
              <a:extLst>
                <a:ext uri="{96DAC541-7B7A-43D3-8B79-37D633B846F1}">
                  <asvg:svgBlip xmlns="" xmlns:asvg="http://schemas.microsoft.com/office/drawing/2016/SVG/main" r:embed="rId5"/>
                </a:ext>
              </a:extLst>
            </a:blip>
            <a:stretch>
              <a:fillRect/>
            </a:stretch>
          </a:blipFill>
        </p:spPr>
      </p:sp>
      <p:grpSp>
        <p:nvGrpSpPr>
          <p:cNvPr id="4" name="Group 3"/>
          <p:cNvGrpSpPr/>
          <p:nvPr/>
        </p:nvGrpSpPr>
        <p:grpSpPr>
          <a:xfrm>
            <a:off x="5486400" y="693606"/>
            <a:ext cx="7315200" cy="1234440"/>
            <a:chOff x="5486400" y="693606"/>
            <a:chExt cx="7315200" cy="1234440"/>
          </a:xfrm>
        </p:grpSpPr>
        <p:sp>
          <p:nvSpPr>
            <p:cNvPr id="16" name="Freeform 5"/>
            <p:cNvSpPr/>
            <p:nvPr/>
          </p:nvSpPr>
          <p:spPr>
            <a:xfrm>
              <a:off x="5486400" y="693606"/>
              <a:ext cx="7315200" cy="1234440"/>
            </a:xfrm>
            <a:custGeom>
              <a:avLst/>
              <a:gdLst/>
              <a:ahLst/>
              <a:cxnLst/>
              <a:rect l="l" t="t" r="r" b="b"/>
              <a:pathLst>
                <a:path w="7315200" h="1234440">
                  <a:moveTo>
                    <a:pt x="0" y="0"/>
                  </a:moveTo>
                  <a:lnTo>
                    <a:pt x="7315200" y="0"/>
                  </a:lnTo>
                  <a:lnTo>
                    <a:pt x="7315200" y="1234440"/>
                  </a:lnTo>
                  <a:lnTo>
                    <a:pt x="0" y="1234440"/>
                  </a:lnTo>
                  <a:lnTo>
                    <a:pt x="0" y="0"/>
                  </a:lnTo>
                  <a:close/>
                </a:path>
              </a:pathLst>
            </a:custGeom>
            <a:blipFill>
              <a:blip r:embed="rId17">
                <a:grayscl/>
                <a:extLst>
                  <a:ext uri="{96DAC541-7B7A-43D3-8B79-37D633B846F1}">
                    <asvg:svgBlip xmlns:asvg="http://schemas.microsoft.com/office/drawing/2016/SVG/main" xmlns="" r:embed="rId9"/>
                  </a:ext>
                </a:extLst>
              </a:blip>
              <a:stretch>
                <a:fillRect/>
              </a:stretch>
            </a:blipFill>
          </p:spPr>
        </p:sp>
        <p:sp>
          <p:nvSpPr>
            <p:cNvPr id="15" name="Rectangle 14"/>
            <p:cNvSpPr/>
            <p:nvPr/>
          </p:nvSpPr>
          <p:spPr>
            <a:xfrm>
              <a:off x="7664267" y="895327"/>
              <a:ext cx="2959465" cy="830997"/>
            </a:xfrm>
            <a:prstGeom prst="rect">
              <a:avLst/>
            </a:prstGeom>
          </p:spPr>
          <p:txBody>
            <a:bodyPr wrap="none">
              <a:spAutoFit/>
            </a:bodyPr>
            <a:lstStyle/>
            <a:p>
              <a:r>
                <a:rPr lang="en-US" sz="4800" b="1">
                  <a:solidFill>
                    <a:srgbClr val="000000"/>
                  </a:solidFill>
                  <a:latin typeface="Arial" panose="020B0604020202020204" pitchFamily="34" charset="0"/>
                  <a:ea typeface="Times New Roman" panose="02020603050405020304" pitchFamily="18" charset="0"/>
                  <a:cs typeface="Arial" panose="020B0604020202020204" pitchFamily="34" charset="0"/>
                </a:rPr>
                <a:t>Câu hỏi a</a:t>
              </a:r>
              <a:endParaRPr lang="en-US" sz="4800">
                <a:latin typeface="Arial" panose="020B0604020202020204" pitchFamily="34" charset="0"/>
                <a:cs typeface="Arial" panose="020B0604020202020204" pitchFamily="34" charset="0"/>
              </a:endParaRPr>
            </a:p>
          </p:txBody>
        </p:sp>
      </p:grpSp>
      <p:sp>
        <p:nvSpPr>
          <p:cNvPr id="8" name="Rectangle 7"/>
          <p:cNvSpPr/>
          <p:nvPr/>
        </p:nvSpPr>
        <p:spPr>
          <a:xfrm>
            <a:off x="1542693" y="2655004"/>
            <a:ext cx="15202612" cy="6755696"/>
          </a:xfrm>
          <a:prstGeom prst="rect">
            <a:avLst/>
          </a:prstGeom>
        </p:spPr>
        <p:txBody>
          <a:bodyPr wrap="square">
            <a:spAutoFit/>
          </a:bodyPr>
          <a:lstStyle/>
          <a:p>
            <a:pPr marL="457200" lvl="0" indent="-457200" algn="just">
              <a:lnSpc>
                <a:spcPct val="150000"/>
              </a:lnSpc>
              <a:spcAft>
                <a:spcPts val="1000"/>
              </a:spcAft>
              <a:buFont typeface="Wingdings" panose="05000000000000000000" pitchFamily="2" charset="2"/>
              <a:buChar char="ü"/>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Đánh dấu bước nhảy vọt cách mạng trong lịch sử sản xuất của nhân loại,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từ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nền văn minh nông nghiệp sang văn minh công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nghiệp</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400">
              <a:latin typeface="Arial" panose="020B0604020202020204" pitchFamily="34" charset="0"/>
              <a:ea typeface="Noto Sans Symbols"/>
              <a:cs typeface="Arial" panose="020B0604020202020204" pitchFamily="34" charset="0"/>
            </a:endParaRPr>
          </a:p>
          <a:p>
            <a:pPr marL="457200" lvl="0" indent="-457200" algn="just">
              <a:lnSpc>
                <a:spcPct val="150000"/>
              </a:lnSpc>
              <a:spcAft>
                <a:spcPts val="1000"/>
              </a:spcAft>
              <a:buFont typeface="Wingdings" panose="05000000000000000000" pitchFamily="2" charset="2"/>
              <a:buChar char="ü"/>
            </a:pP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Dẫn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đến những bước chuyển biến lớn về giao thông vận tải khi tàu thủy và xe lửa chạy bằng đầu máy hơi nước xuất hiện. </a:t>
            </a:r>
            <a:endPar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7200" lvl="0" indent="-457200" algn="just">
              <a:lnSpc>
                <a:spcPct val="150000"/>
              </a:lnSpc>
              <a:spcAft>
                <a:spcPts val="1000"/>
              </a:spcAft>
              <a:buFont typeface="Wingdings" panose="05000000000000000000" pitchFamily="2" charset="2"/>
              <a:buChar char="ü"/>
            </a:pP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Hệ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thống đường sắt phát triển nhanh, mở rộng khả năng vận chuyển, nối liền các thành thị, các trung tâm công thương nghiệp.</a:t>
            </a:r>
            <a:endParaRPr lang="en-US" sz="3400">
              <a:latin typeface="Arial" panose="020B0604020202020204" pitchFamily="34" charset="0"/>
              <a:ea typeface="Noto Sans Symbols"/>
              <a:cs typeface="Arial" panose="020B0604020202020204" pitchFamily="34" charset="0"/>
            </a:endParaRPr>
          </a:p>
          <a:p>
            <a:pPr marL="457200" lvl="0" indent="-457200" algn="just">
              <a:lnSpc>
                <a:spcPct val="150000"/>
              </a:lnSpc>
              <a:spcAft>
                <a:spcPts val="100"/>
              </a:spcAft>
              <a:buFont typeface="Wingdings" panose="05000000000000000000" pitchFamily="2" charset="2"/>
              <a:buChar char="ü"/>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Kinh tế phát triển nhanh, các thành phố trở nên sầm uất, thị trường thế giới sôi động.</a:t>
            </a:r>
            <a:endParaRPr lang="en-US" sz="3400">
              <a:effectLst/>
              <a:latin typeface="Arial" panose="020B0604020202020204" pitchFamily="34" charset="0"/>
              <a:ea typeface="Noto Sans Symbols"/>
              <a:cs typeface="Arial" panose="020B0604020202020204" pitchFamily="34" charset="0"/>
            </a:endParaRPr>
          </a:p>
        </p:txBody>
      </p:sp>
      <p:sp>
        <p:nvSpPr>
          <p:cNvPr id="17" name="Freeform 7"/>
          <p:cNvSpPr/>
          <p:nvPr/>
        </p:nvSpPr>
        <p:spPr>
          <a:xfrm>
            <a:off x="15163800" y="9391576"/>
            <a:ext cx="3352800" cy="2039487"/>
          </a:xfrm>
          <a:custGeom>
            <a:avLst/>
            <a:gdLst/>
            <a:ahLst/>
            <a:cxnLst/>
            <a:rect l="l" t="t" r="r" b="b"/>
            <a:pathLst>
              <a:path w="4653236" h="2622733">
                <a:moveTo>
                  <a:pt x="0" y="0"/>
                </a:moveTo>
                <a:lnTo>
                  <a:pt x="4653236" y="0"/>
                </a:lnTo>
                <a:lnTo>
                  <a:pt x="4653236" y="2622734"/>
                </a:lnTo>
                <a:lnTo>
                  <a:pt x="0" y="2622734"/>
                </a:lnTo>
                <a:lnTo>
                  <a:pt x="0" y="0"/>
                </a:lnTo>
                <a:close/>
              </a:path>
            </a:pathLst>
          </a:custGeom>
          <a:blipFill>
            <a:blip r:embed="rId18">
              <a:extLst>
                <a:ext uri="{96DAC541-7B7A-43D3-8B79-37D633B846F1}">
                  <asvg:svgBlip xmlns="" xmlns:asvg="http://schemas.microsoft.com/office/drawing/2016/SVG/main" r:embed="rId11"/>
                </a:ext>
              </a:extLst>
            </a:blip>
            <a:stretch>
              <a:fillRect/>
            </a:stretch>
          </a:blipFill>
        </p:spPr>
      </p:sp>
    </p:spTree>
    <p:extLst>
      <p:ext uri="{BB962C8B-B14F-4D97-AF65-F5344CB8AC3E}">
        <p14:creationId xmlns:p14="http://schemas.microsoft.com/office/powerpoint/2010/main" val="478634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1346</TotalTime>
  <Words>4242</Words>
  <Application>Microsoft Office PowerPoint</Application>
  <PresentationFormat>Custom</PresentationFormat>
  <Paragraphs>255</Paragraphs>
  <Slides>59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Wingdings</vt:lpstr>
      <vt:lpstr>Times New Roman</vt:lpstr>
      <vt:lpstr>Calibri</vt:lpstr>
      <vt:lpstr>Noto Sans Symbols</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Ngô Văn Minh</cp:lastModifiedBy>
  <cp:revision>118</cp:revision>
  <dcterms:created xsi:type="dcterms:W3CDTF">2006-08-16T00:00:00Z</dcterms:created>
  <dcterms:modified xsi:type="dcterms:W3CDTF">2023-06-27T15:52:54Z</dcterms:modified>
  <dc:identifier>DAFbXp4ivnI</dc:identifier>
</cp:coreProperties>
</file>