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18" r:id="rId5"/>
    <p:sldId id="333" r:id="rId6"/>
    <p:sldId id="356" r:id="rId7"/>
    <p:sldId id="317" r:id="rId8"/>
    <p:sldId id="406" r:id="rId9"/>
    <p:sldId id="396" r:id="rId10"/>
    <p:sldId id="321" r:id="rId11"/>
    <p:sldId id="384" r:id="rId12"/>
    <p:sldId id="385" r:id="rId13"/>
    <p:sldId id="331" r:id="rId14"/>
    <p:sldId id="336" r:id="rId15"/>
    <p:sldId id="386" r:id="rId16"/>
    <p:sldId id="387" r:id="rId17"/>
    <p:sldId id="391" r:id="rId18"/>
    <p:sldId id="390" r:id="rId19"/>
    <p:sldId id="398" r:id="rId20"/>
    <p:sldId id="401" r:id="rId21"/>
    <p:sldId id="393" r:id="rId22"/>
    <p:sldId id="397" r:id="rId23"/>
    <p:sldId id="341" r:id="rId24"/>
    <p:sldId id="407" r:id="rId25"/>
    <p:sldId id="402" r:id="rId26"/>
    <p:sldId id="326" r:id="rId27"/>
    <p:sldId id="378" r:id="rId28"/>
    <p:sldId id="403" r:id="rId29"/>
    <p:sldId id="404" r:id="rId30"/>
    <p:sldId id="380" r:id="rId31"/>
    <p:sldId id="4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388"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5/26/2024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5/26/2024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5/26/2024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5/26/2024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5/26/2024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5/26/2024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5/26/2024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5/26/2024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pitchFamily="18" charset="0"/>
                <a:cs typeface="Times" pitchFamily="18"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a:solidFill>
                  <a:srgbClr val="0000FF"/>
                </a:solidFill>
                <a:latin typeface="Times New Roman" pitchFamily="18" charset="0"/>
                <a:cs typeface="Times New Roman" pitchFamily="18" charset="0"/>
              </a:rPr>
              <a:t>- Nhóm quyền chính trị: hình 8;</a:t>
            </a:r>
          </a:p>
          <a:p>
            <a:pPr lvl="0"/>
            <a:r>
              <a:rPr lang="en-US" sz="2400">
                <a:solidFill>
                  <a:srgbClr val="0000FF"/>
                </a:solidFill>
                <a:latin typeface="Times New Roman" pitchFamily="18" charset="0"/>
                <a:cs typeface="Times New Roman" pitchFamily="18" charset="0"/>
              </a:rPr>
              <a:t>- Nhóm quyền dân sự: hình 1;</a:t>
            </a:r>
            <a:br>
              <a:rPr lang="en-US" sz="2400">
                <a:solidFill>
                  <a:srgbClr val="0000FF"/>
                </a:solidFill>
                <a:latin typeface="Times New Roman" pitchFamily="18" charset="0"/>
                <a:cs typeface="Times New Roman" pitchFamily="18" charset="0"/>
              </a:rPr>
            </a:br>
            <a:r>
              <a:rPr lang="en-US" sz="2400">
                <a:solidFill>
                  <a:srgbClr val="0000FF"/>
                </a:solidFill>
                <a:latin typeface="Times New Roman" pitchFamily="18" charset="0"/>
                <a:cs typeface="Times New Roman" pitchFamily="18" charset="0"/>
              </a:rPr>
              <a:t>- Nhóm quyền kinh tế: hình 9;</a:t>
            </a:r>
          </a:p>
          <a:p>
            <a:pPr lvl="0"/>
            <a:r>
              <a:rPr lang="en-US" sz="2400">
                <a:solidFill>
                  <a:srgbClr val="0000FF"/>
                </a:solidFill>
                <a:latin typeface="Times New Roman" pitchFamily="18" charset="0"/>
                <a:cs typeface="Times New Roman" pitchFamily="18" charset="0"/>
              </a:rPr>
              <a:t>- Nhóm quyền văn hoá - xã hội: hình 2, 4;</a:t>
            </a:r>
          </a:p>
          <a:p>
            <a:pPr lvl="0"/>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Nhóm nghĩa vụ cơ bản của công dân: hình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519767"/>
        </p:xfrm>
        <a:graphic>
          <a:graphicData uri="http://schemas.openxmlformats.org/drawingml/2006/table">
            <a:tbl>
              <a:tblPr firstRow="1" firstCol="1" bandRow="1"/>
              <a:tblGrid>
                <a:gridCol w="7828548">
                  <a:extLst>
                    <a:ext uri="{9D8B030D-6E8A-4147-A177-3AD203B41FA5}">
                      <a16:colId xmlns:a16="http://schemas.microsoft.com/office/drawing/2014/main" val="20000"/>
                    </a:ext>
                  </a:extLst>
                </a:gridCol>
                <a:gridCol w="1267327">
                  <a:extLst>
                    <a:ext uri="{9D8B030D-6E8A-4147-A177-3AD203B41FA5}">
                      <a16:colId xmlns:a16="http://schemas.microsoft.com/office/drawing/2014/main" val="20001"/>
                    </a:ext>
                  </a:extLst>
                </a:gridCol>
                <a:gridCol w="2598821">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a:solidFill>
                  <a:srgbClr val="0000FF"/>
                </a:solidFill>
                <a:latin typeface="Times New Roman" pitchFamily="18" charset="0"/>
                <a:cs typeface="Times New Roman" pitchFamily="18" charset="0"/>
              </a:rPr>
              <a:t>- </a:t>
            </a:r>
            <a:r>
              <a:rPr lang="vi-VN" sz="1400" b="1">
                <a:solidFill>
                  <a:srgbClr val="0000FF"/>
                </a:solidFill>
                <a:latin typeface="Times New Roman" pitchFamily="18" charset="0"/>
                <a:cs typeface="Times New Roman" pitchFamily="18" charset="0"/>
              </a:rPr>
              <a:t>Em hãy đọc các thông tin, tình huống dưới đây và trả lời câu hỏi</a:t>
            </a:r>
            <a:endParaRPr lang="en-US" sz="1400" b="1">
              <a:solidFill>
                <a:srgbClr val="0000FF"/>
              </a:solidFill>
              <a:latin typeface="Times New Roman" pitchFamily="18" charset="0"/>
              <a:cs typeface="Times New Roman" pitchFamily="18" charset="0"/>
            </a:endParaRPr>
          </a:p>
          <a:p>
            <a:r>
              <a:rPr lang="en-US" sz="1400" b="1">
                <a:solidFill>
                  <a:srgbClr val="0000FF"/>
                </a:solidFill>
                <a:latin typeface="Times New Roman" pitchFamily="18" charset="0"/>
                <a:cs typeface="Times New Roman" pitchFamily="18" charset="0"/>
              </a:rPr>
              <a:t>- Em 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8867395"/>
        </p:xfrm>
        <a:graphic>
          <a:graphicData uri="http://schemas.openxmlformats.org/drawingml/2006/table">
            <a:tbl>
              <a:tblPr firstRow="1" firstCol="1" bandRow="1"/>
              <a:tblGrid>
                <a:gridCol w="4523875">
                  <a:extLst>
                    <a:ext uri="{9D8B030D-6E8A-4147-A177-3AD203B41FA5}">
                      <a16:colId xmlns:a16="http://schemas.microsoft.com/office/drawing/2014/main" val="20000"/>
                    </a:ext>
                  </a:extLst>
                </a:gridCol>
                <a:gridCol w="1122947">
                  <a:extLst>
                    <a:ext uri="{9D8B030D-6E8A-4147-A177-3AD203B41FA5}">
                      <a16:colId xmlns:a16="http://schemas.microsoft.com/office/drawing/2014/main" val="20001"/>
                    </a:ext>
                  </a:extLst>
                </a:gridCol>
                <a:gridCol w="6047874">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a:effectLst/>
                          <a:latin typeface="Times New Roman" pitchFamily="18" charset="0"/>
                          <a:ea typeface="Arial"/>
                          <a:cs typeface="Times New Roman" pitchFamily="18" charset="0"/>
                        </a:rPr>
                        <a:t>nhà</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8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a:solidFill>
                            <a:schemeClr val="tx1"/>
                          </a:solidFill>
                          <a:effectLst/>
                          <a:latin typeface="Times New Roman" pitchFamily="18" charset="0"/>
                          <a:ea typeface="+mn-ea"/>
                          <a:cs typeface="Times New Roman" pitchFamily="18" charset="0"/>
                        </a:rPr>
                        <a:t>4/</a:t>
                      </a:r>
                      <a:r>
                        <a:rPr lang="vi-VN" sz="1100" kern="1200">
                          <a:solidFill>
                            <a:schemeClr val="tx1"/>
                          </a:solidFill>
                          <a:effectLst/>
                          <a:latin typeface="Times New Roman" pitchFamily="18" charset="0"/>
                          <a:ea typeface="+mn-ea"/>
                          <a:cs typeface="Times New Roman" pitchFamily="18" charset="0"/>
                        </a:rPr>
                        <a:t>Học tập, rèn luyện, giữ gìn nền nếp gia đình,</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 </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trích Điếu 37 - Luật Trẻ em).</a:t>
                      </a:r>
                      <a:endParaRPr lang="en-US" sz="11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a:solidFill>
                            <a:schemeClr val="tx1"/>
                          </a:solidFill>
                          <a:effectLst/>
                          <a:latin typeface="Times New Roman" pitchFamily="18" charset="0"/>
                          <a:ea typeface="+mn-ea"/>
                          <a:cs typeface="Times New Roman" pitchFamily="18" charset="0"/>
                        </a:rPr>
                        <a:t> </a:t>
                      </a:r>
                      <a:r>
                        <a:rPr lang="vi-VN" sz="1800" kern="120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a:solidFill>
                  <a:srgbClr val="0000FF"/>
                </a:solidFill>
                <a:latin typeface="Times New Roman" pitchFamily="18" charset="0"/>
                <a:cs typeface="Times New Roman" pitchFamily="18" charset="0"/>
              </a:rPr>
              <a:t>- </a:t>
            </a:r>
            <a:r>
              <a:rPr lang="vi-VN" sz="1400" b="1">
                <a:solidFill>
                  <a:srgbClr val="0000FF"/>
                </a:solidFill>
                <a:latin typeface="Times New Roman" pitchFamily="18" charset="0"/>
                <a:cs typeface="Times New Roman" pitchFamily="18" charset="0"/>
              </a:rPr>
              <a:t>Em hãy đọc các thông tin, tình huống dưới đây và trả lời câu hỏi</a:t>
            </a:r>
            <a:endParaRPr lang="en-US" sz="1400" b="1">
              <a:solidFill>
                <a:srgbClr val="0000FF"/>
              </a:solidFill>
              <a:latin typeface="Times New Roman" pitchFamily="18" charset="0"/>
              <a:cs typeface="Times New Roman" pitchFamily="18" charset="0"/>
            </a:endParaRPr>
          </a:p>
          <a:p>
            <a:r>
              <a:rPr lang="en-US" sz="1400" b="1">
                <a:solidFill>
                  <a:srgbClr val="0000FF"/>
                </a:solidFill>
                <a:latin typeface="Times New Roman" pitchFamily="18" charset="0"/>
                <a:cs typeface="Times New Roman" pitchFamily="18" charset="0"/>
              </a:rPr>
              <a:t>- Em 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a:latin typeface="+mj-lt"/>
              </a:rPr>
              <a:t>	</a:t>
            </a:r>
            <a:r>
              <a:rPr lang="vi-VN" sz="4000" b="1">
                <a:solidFill>
                  <a:srgbClr val="0000FF"/>
                </a:solidFill>
                <a:latin typeface="+mj-lt"/>
              </a:rPr>
              <a:t>HS 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a:solidFill>
                <a:srgbClr val="0000FF"/>
              </a:solidFill>
              <a:latin typeface="+mj-lt"/>
            </a:endParaRPr>
          </a:p>
          <a:p>
            <a:pPr lvl="0" algn="just"/>
            <a:r>
              <a:rPr lang="en-US" sz="4000">
                <a:solidFill>
                  <a:srgbClr val="0000FF"/>
                </a:solidFill>
                <a:latin typeface="+mj-lt"/>
              </a:rPr>
              <a:t>- </a:t>
            </a:r>
            <a:r>
              <a:rPr lang="en-US" sz="4000" b="1">
                <a:solidFill>
                  <a:srgbClr val="FF0000"/>
                </a:solidFill>
                <a:latin typeface="+mj-lt"/>
              </a:rPr>
              <a:t>K</a:t>
            </a:r>
            <a:r>
              <a:rPr lang="vi-VN" sz="4000" b="1">
                <a:solidFill>
                  <a:srgbClr val="FF0000"/>
                </a:solidFill>
                <a:latin typeface="+mj-lt"/>
              </a:rPr>
              <a:t>hông 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Nghĩa 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luật.</a:t>
            </a: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a:solidFill>
                  <a:srgbClr val="0000FF"/>
                </a:solidFill>
                <a:latin typeface="Times New Roman" pitchFamily="18" charset="0"/>
                <a:cs typeface="Times New Roman" pitchFamily="18" charset="0"/>
              </a:rPr>
              <a:t>Là 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a:solidFill>
                  <a:srgbClr val="0000FF"/>
                </a:solidFill>
              </a:rPr>
              <a:t> </a:t>
            </a:r>
            <a:r>
              <a:rPr lang="vi-VN" sz="2400">
                <a:solidFill>
                  <a:srgbClr val="0000FF"/>
                </a:solidFill>
                <a:latin typeface="+mj-lt"/>
              </a:rPr>
              <a:t>Tự 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a:solidFill>
                  <a:srgbClr val="0000FF"/>
                </a:solidFill>
                <a:latin typeface="+mj-lt"/>
              </a:rPr>
              <a:t>- </a:t>
            </a:r>
            <a:r>
              <a:rPr lang="vi-VN" sz="2400">
                <a:solidFill>
                  <a:srgbClr val="0000FF"/>
                </a:solidFill>
                <a:latin typeface="+mj-lt"/>
              </a:rPr>
              <a:t>Quyền 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a:solidFill>
                  <a:srgbClr val="0000FF"/>
                </a:solidFill>
                <a:latin typeface="+mj-lt"/>
              </a:rPr>
              <a:t>- </a:t>
            </a:r>
            <a:r>
              <a:rPr lang="vi-VN" sz="2400">
                <a:solidFill>
                  <a:srgbClr val="0000FF"/>
                </a:solidFill>
                <a:latin typeface="+mj-lt"/>
              </a:rPr>
              <a:t>Việc 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a:solidFill>
                  <a:srgbClr val="0000FF"/>
                </a:solidFill>
                <a:latin typeface="+mj-lt"/>
              </a:rPr>
              <a:t>- </a:t>
            </a:r>
            <a:r>
              <a:rPr lang="vi-VN" sz="2400">
                <a:solidFill>
                  <a:srgbClr val="0000FF"/>
                </a:solidFill>
                <a:latin typeface="+mj-lt"/>
              </a:rPr>
              <a:t>Mọi 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a:solidFill>
                  <a:srgbClr val="0000FF"/>
                </a:solidFill>
                <a:latin typeface="Times" pitchFamily="18" charset="0"/>
                <a:ea typeface="Helvetica Neue"/>
                <a:cs typeface="Times" pitchFamily="18" charset="0"/>
              </a:rPr>
              <a:t>Bài</a:t>
            </a:r>
            <a:r>
              <a:rPr lang="en-US" altLang="en-US" sz="5400" b="1">
                <a:solidFill>
                  <a:srgbClr val="0000FF"/>
                </a:solidFill>
                <a:latin typeface="Times" pitchFamily="18" charset="0"/>
                <a:ea typeface="Helvetica Neue"/>
                <a:cs typeface="Times" pitchFamily="18" charset="0"/>
              </a:rPr>
              <a:t> 10: </a:t>
            </a:r>
            <a:r>
              <a:rPr lang="en-US" sz="5400">
                <a:solidFill>
                  <a:srgbClr val="0000FF"/>
                </a:solidFill>
                <a:latin typeface="Times" pitchFamily="18" charset="0"/>
                <a:cs typeface="Times" pitchFamily="18" charset="0"/>
              </a:rPr>
              <a:t>QUYỀN VÀ NGHĨA VỤ CƠ BẢN CỦA CÔNG DÂN (2 tiết)</a:t>
            </a: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a:solidFill>
                  <a:prstClr val="black"/>
                </a:solidFill>
                <a:latin typeface="Times New Roman" panose="02020603050405020304" pitchFamily="18" charset="0"/>
                <a:cs typeface="Times New Roman" panose="02020603050405020304" pitchFamily="18" charset="0"/>
              </a:rPr>
              <a:t>Các quyền </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a:latin typeface="Times New Roman" pitchFamily="18" charset="0"/>
                <a:cs typeface="Times New Roman" pitchFamily="18" charset="0"/>
              </a:rPr>
              <a:t>ác nghĩa vụ</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Chia lớp ra thành hai đ</a:t>
            </a:r>
            <a:r>
              <a:rPr lang="en-US" sz="2800" b="1">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dán. </a:t>
            </a:r>
            <a:r>
              <a:rPr lang="en-US" sz="2000" b="1">
                <a:solidFill>
                  <a:srgbClr val="0000FF"/>
                </a:solidFill>
                <a:latin typeface="Times New Roman" pitchFamily="18" charset="0"/>
                <a:ea typeface="Arial Unicode MS"/>
                <a:cs typeface="Times New Roman" pitchFamily="18" charset="0"/>
              </a:rPr>
              <a:t>M</a:t>
            </a:r>
            <a:r>
              <a:rPr lang="vi-VN" sz="2000">
                <a:solidFill>
                  <a:srgbClr val="0000FF"/>
                </a:solidFill>
                <a:latin typeface="Times New Roman" pitchFamily="18" charset="0"/>
                <a:cs typeface="Times New Roman" pitchFamily="18" charset="0"/>
              </a:rPr>
              <a:t>ột đội viết tên các quyền, một đội viết tên các nghĩa vụ cơ bản của công dân theo Hiến pháp năm 2013 vào giấy và dán lên "Cây Hiến pháp".</a:t>
            </a:r>
            <a:r>
              <a:rPr lang="en-US" sz="2000" b="1">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28154"/>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a:solidFill>
                            <a:srgbClr val="0000FF"/>
                          </a:solidFill>
                          <a:effectLst/>
                          <a:latin typeface="+mj-lt"/>
                          <a:ea typeface="+mn-ea"/>
                          <a:cs typeface="+mn-cs"/>
                        </a:rPr>
                        <a:t>a)</a:t>
                      </a:r>
                      <a:r>
                        <a:rPr lang="en-US" sz="1800" u="none" strike="noStrike" kern="1200" baseline="0">
                          <a:solidFill>
                            <a:srgbClr val="0000FF"/>
                          </a:solidFill>
                          <a:effectLst/>
                          <a:latin typeface="+mj-lt"/>
                          <a:ea typeface="+mn-ea"/>
                          <a:cs typeface="+mn-cs"/>
                        </a:rPr>
                        <a:t> </a:t>
                      </a:r>
                      <a:r>
                        <a:rPr lang="en-US" sz="2400" u="none" strike="noStrike" kern="1200" baseline="0">
                          <a:solidFill>
                            <a:srgbClr val="0000FF"/>
                          </a:solidFill>
                          <a:effectLst/>
                          <a:latin typeface="Times" pitchFamily="18" charset="0"/>
                          <a:ea typeface="+mn-ea"/>
                          <a:cs typeface="Times" pitchFamily="18" charset="0"/>
                        </a:rPr>
                        <a:t>N</a:t>
                      </a:r>
                      <a:r>
                        <a:rPr lang="vi-VN" sz="2400" u="none" strike="noStrike" kern="120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490026"/>
        </p:xfrm>
        <a:graphic>
          <a:graphicData uri="http://schemas.openxmlformats.org/drawingml/2006/table">
            <a:tbl>
              <a:tblPr/>
              <a:tblGrid>
                <a:gridCol w="10684042">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a:t>
                      </a:r>
                      <a:r>
                        <a:rPr lang="en-US" sz="2400" u="none" strike="noStrike" kern="1200" baseline="0">
                          <a:solidFill>
                            <a:srgbClr val="0000FF"/>
                          </a:solidFill>
                          <a:effectLst/>
                          <a:latin typeface="+mn-lt"/>
                          <a:ea typeface="+mn-ea"/>
                          <a:cs typeface="+mn-cs"/>
                        </a:rPr>
                        <a:t>b</a:t>
                      </a:r>
                      <a:r>
                        <a:rPr lang="en-US" sz="2400" u="none" strike="noStrike" kern="1200" baseline="0">
                          <a:solidFill>
                            <a:srgbClr val="0000FF"/>
                          </a:solidFill>
                          <a:effectLst/>
                          <a:latin typeface="Times" pitchFamily="18" charset="0"/>
                          <a:ea typeface="+mn-ea"/>
                          <a:cs typeface="Times" pitchFamily="18" charset="0"/>
                        </a:rPr>
                        <a:t>) M</a:t>
                      </a:r>
                      <a:r>
                        <a:rPr lang="vi-VN" sz="2400" u="none" strike="noStrike" kern="120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c) </a:t>
                      </a:r>
                      <a:r>
                        <a:rPr lang="en-US" sz="2400" u="none" strike="noStrike" kern="1200" baseline="0">
                          <a:solidFill>
                            <a:srgbClr val="0000FF"/>
                          </a:solidFill>
                          <a:effectLst/>
                          <a:latin typeface="Times New Roman" pitchFamily="18" charset="0"/>
                          <a:ea typeface="+mn-ea"/>
                          <a:cs typeface="Times New Roman" pitchFamily="18" charset="0"/>
                        </a:rPr>
                        <a:t>M</a:t>
                      </a:r>
                      <a:r>
                        <a:rPr lang="vi-VN" sz="2400" u="none" strike="noStrike" kern="120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a:solidFill>
                            <a:srgbClr val="0000FF"/>
                          </a:solidFill>
                          <a:effectLst/>
                          <a:latin typeface="+mj-lt"/>
                        </a:rPr>
                        <a:t>- </a:t>
                      </a:r>
                      <a:r>
                        <a:rPr lang="en-US" sz="2000" b="1">
                          <a:solidFill>
                            <a:srgbClr val="0000FF"/>
                          </a:solidFill>
                          <a:effectLst/>
                          <a:latin typeface="Times New Roman" pitchFamily="18" charset="0"/>
                          <a:cs typeface="Times New Roman" pitchFamily="18" charset="0"/>
                        </a:rPr>
                        <a:t>Bài</a:t>
                      </a:r>
                      <a:r>
                        <a:rPr lang="en-US" sz="2000" b="1" baseline="0">
                          <a:solidFill>
                            <a:srgbClr val="0000FF"/>
                          </a:solidFill>
                          <a:effectLst/>
                          <a:latin typeface="Times New Roman" pitchFamily="18" charset="0"/>
                          <a:cs typeface="Times New Roman" pitchFamily="18" charset="0"/>
                        </a:rPr>
                        <a:t> tập 2:  </a:t>
                      </a:r>
                      <a:r>
                        <a:rPr lang="vi-VN" sz="2000" u="none" strike="noStrike" kern="1200">
                          <a:solidFill>
                            <a:srgbClr val="0000FF"/>
                          </a:solidFill>
                          <a:effectLst/>
                          <a:latin typeface="Times New Roman" pitchFamily="18" charset="0"/>
                          <a:ea typeface="+mn-ea"/>
                          <a:cs typeface="Times New Roman" pitchFamily="18" charset="0"/>
                        </a:rPr>
                        <a:t>Em hãy </a:t>
                      </a:r>
                      <a:r>
                        <a:rPr lang="en-US" sz="2000" u="none" strike="noStrike" kern="1200">
                          <a:solidFill>
                            <a:srgbClr val="0000FF"/>
                          </a:solidFill>
                          <a:effectLst/>
                          <a:latin typeface="Times New Roman" pitchFamily="18" charset="0"/>
                          <a:ea typeface="+mn-ea"/>
                          <a:cs typeface="Times New Roman" pitchFamily="18" charset="0"/>
                        </a:rPr>
                        <a:t>cho </a:t>
                      </a:r>
                      <a:r>
                        <a:rPr lang="vi-VN" sz="2000" u="none" strike="noStrike" kern="120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a:solidFill>
                            <a:srgbClr val="0000FF"/>
                          </a:solidFill>
                          <a:effectLst/>
                          <a:latin typeface="Times New Roman" pitchFamily="18" charset="0"/>
                          <a:ea typeface="+mn-ea"/>
                          <a:cs typeface="Times New Roman" pitchFamily="18" charset="0"/>
                        </a:rPr>
                        <a:t> Vì</a:t>
                      </a:r>
                      <a:r>
                        <a:rPr lang="en-US" sz="2000" u="none" strike="noStrike" kern="1200" baseline="0">
                          <a:solidFill>
                            <a:srgbClr val="0000FF"/>
                          </a:solidFill>
                          <a:effectLst/>
                          <a:latin typeface="Times New Roman" pitchFamily="18" charset="0"/>
                          <a:ea typeface="+mn-ea"/>
                          <a:cs typeface="Times New Roman" pitchFamily="18" charset="0"/>
                        </a:rPr>
                        <a:t> sao?</a:t>
                      </a:r>
                      <a:endParaRPr lang="en-US" sz="2000" u="none" strike="noStrike" kern="120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a:solidFill>
                  <a:srgbClr val="0000FF"/>
                </a:solidFill>
                <a:latin typeface="Times" pitchFamily="18" charset="0"/>
                <a:cs typeface="Times" pitchFamily="18" charset="0"/>
              </a:rPr>
              <a:t>d) </a:t>
            </a:r>
            <a:r>
              <a:rPr lang="vi-VN" sz="2400">
                <a:solidFill>
                  <a:srgbClr val="0000FF"/>
                </a:solidFill>
                <a:latin typeface="Times" pitchFamily="18" charset="0"/>
                <a:cs typeface="Times" pitchFamily="18" charset="0"/>
              </a:rPr>
              <a:t>Hưng 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38466"/>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a:solidFill>
                            <a:srgbClr val="0000FF"/>
                          </a:solidFill>
                          <a:effectLst/>
                          <a:latin typeface="+mj-lt"/>
                          <a:ea typeface="+mn-ea"/>
                          <a:cs typeface="+mn-cs"/>
                        </a:rPr>
                        <a:t>a)</a:t>
                      </a:r>
                      <a:r>
                        <a:rPr lang="vi-VN" sz="2400" kern="1200">
                          <a:solidFill>
                            <a:schemeClr val="tx1"/>
                          </a:solidFill>
                          <a:effectLst/>
                          <a:latin typeface="Times New Roman" pitchFamily="18" charset="0"/>
                          <a:ea typeface="+mn-ea"/>
                          <a:cs typeface="Times New Roman" pitchFamily="18" charset="0"/>
                        </a:rPr>
                        <a:t> </a:t>
                      </a:r>
                      <a:r>
                        <a:rPr lang="en-US" sz="1800" kern="120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a:t>
                      </a:r>
                      <a:r>
                        <a:rPr lang="en-US" sz="2400" u="none" strike="noStrike" kern="1200" baseline="0">
                          <a:solidFill>
                            <a:srgbClr val="0000FF"/>
                          </a:solidFill>
                          <a:effectLst/>
                          <a:latin typeface="+mn-lt"/>
                          <a:ea typeface="+mn-ea"/>
                          <a:cs typeface="+mn-cs"/>
                        </a:rPr>
                        <a:t>b</a:t>
                      </a:r>
                      <a:r>
                        <a:rPr lang="en-US" sz="2400" u="none" strike="noStrike" kern="1200" baseline="0">
                          <a:solidFill>
                            <a:srgbClr val="0000FF"/>
                          </a:solidFill>
                          <a:effectLst/>
                          <a:latin typeface="Times" pitchFamily="18" charset="0"/>
                          <a:ea typeface="+mn-ea"/>
                          <a:cs typeface="Times" pitchFamily="18" charset="0"/>
                        </a:rPr>
                        <a:t>)</a:t>
                      </a:r>
                      <a:r>
                        <a:rPr lang="en-US" sz="2400" kern="1200">
                          <a:solidFill>
                            <a:schemeClr val="dk1"/>
                          </a:solidFill>
                          <a:effectLst/>
                          <a:latin typeface="Times New Roman" pitchFamily="18" charset="0"/>
                          <a:ea typeface="+mn-ea"/>
                          <a:cs typeface="Times New Roman" pitchFamily="18" charset="0"/>
                        </a:rPr>
                        <a:t> Bạn Lan</a:t>
                      </a:r>
                      <a:r>
                        <a:rPr lang="en-US" sz="2400" kern="1200" baseline="0">
                          <a:solidFill>
                            <a:schemeClr val="dk1"/>
                          </a:solidFill>
                          <a:effectLst/>
                          <a:latin typeface="Times New Roman" pitchFamily="18" charset="0"/>
                          <a:ea typeface="+mn-ea"/>
                          <a:cs typeface="Times New Roman" pitchFamily="18" charset="0"/>
                        </a:rPr>
                        <a:t> chưa</a:t>
                      </a:r>
                      <a:r>
                        <a:rPr lang="en-US" sz="2400" kern="120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a:solidFill>
                  <a:srgbClr val="0000FF"/>
                </a:solidFill>
                <a:latin typeface="Times" pitchFamily="18" charset="0"/>
                <a:cs typeface="Times" pitchFamily="18" charset="0"/>
              </a:rPr>
              <a:t>c</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a:solidFill>
                            <a:srgbClr val="0000FF"/>
                          </a:solidFill>
                          <a:effectLst/>
                          <a:latin typeface="+mj-lt"/>
                        </a:rPr>
                        <a:t>- </a:t>
                      </a:r>
                      <a:r>
                        <a:rPr lang="en-US" sz="2000" b="1">
                          <a:solidFill>
                            <a:srgbClr val="0000FF"/>
                          </a:solidFill>
                          <a:effectLst/>
                          <a:latin typeface="Times New Roman" pitchFamily="18" charset="0"/>
                          <a:cs typeface="Times New Roman" pitchFamily="18" charset="0"/>
                        </a:rPr>
                        <a:t>Bài</a:t>
                      </a:r>
                      <a:r>
                        <a:rPr lang="en-US" sz="2000" b="1" baseline="0">
                          <a:solidFill>
                            <a:srgbClr val="0000FF"/>
                          </a:solidFill>
                          <a:effectLst/>
                          <a:latin typeface="Times New Roman" pitchFamily="18" charset="0"/>
                          <a:cs typeface="Times New Roman" pitchFamily="18" charset="0"/>
                        </a:rPr>
                        <a:t> tập 2:  </a:t>
                      </a:r>
                      <a:r>
                        <a:rPr lang="vi-VN" sz="2000" u="none" strike="noStrike" kern="1200">
                          <a:solidFill>
                            <a:srgbClr val="0000FF"/>
                          </a:solidFill>
                          <a:effectLst/>
                          <a:latin typeface="Times New Roman" pitchFamily="18" charset="0"/>
                          <a:ea typeface="+mn-ea"/>
                          <a:cs typeface="Times New Roman" pitchFamily="18" charset="0"/>
                        </a:rPr>
                        <a:t>Em hãy </a:t>
                      </a:r>
                      <a:r>
                        <a:rPr lang="en-US" sz="2000" u="none" strike="noStrike" kern="1200">
                          <a:solidFill>
                            <a:srgbClr val="0000FF"/>
                          </a:solidFill>
                          <a:effectLst/>
                          <a:latin typeface="Times New Roman" pitchFamily="18" charset="0"/>
                          <a:ea typeface="+mn-ea"/>
                          <a:cs typeface="Times New Roman" pitchFamily="18" charset="0"/>
                        </a:rPr>
                        <a:t>cho </a:t>
                      </a:r>
                      <a:r>
                        <a:rPr lang="vi-VN" sz="2000" u="none" strike="noStrike" kern="120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a:solidFill>
                            <a:srgbClr val="0000FF"/>
                          </a:solidFill>
                          <a:effectLst/>
                          <a:latin typeface="Times New Roman" pitchFamily="18" charset="0"/>
                          <a:ea typeface="+mn-ea"/>
                          <a:cs typeface="Times New Roman" pitchFamily="18" charset="0"/>
                        </a:rPr>
                        <a:t> Vì</a:t>
                      </a:r>
                      <a:r>
                        <a:rPr lang="en-US" sz="2000" u="none" strike="noStrike" kern="1200" baseline="0">
                          <a:solidFill>
                            <a:srgbClr val="0000FF"/>
                          </a:solidFill>
                          <a:effectLst/>
                          <a:latin typeface="Times New Roman" pitchFamily="18" charset="0"/>
                          <a:ea typeface="+mn-ea"/>
                          <a:cs typeface="Times New Roman" pitchFamily="18" charset="0"/>
                        </a:rPr>
                        <a:t> sao?</a:t>
                      </a:r>
                      <a:endParaRPr lang="en-US" sz="2000" u="none" strike="noStrike" kern="120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a:solidFill>
                  <a:srgbClr val="0000FF"/>
                </a:solidFill>
                <a:latin typeface="Times" pitchFamily="18" charset="0"/>
                <a:cs typeface="Times" pitchFamily="18" charset="0"/>
              </a:rPr>
              <a:t>d</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H</a:t>
            </a:r>
            <a:r>
              <a:rPr lang="en-US" sz="2400">
                <a:latin typeface="Times New Roman" pitchFamily="18" charset="0"/>
                <a:cs typeface="Times New Roman" pitchFamily="18" charset="0"/>
              </a:rPr>
              <a:t>ưng</a:t>
            </a:r>
            <a:r>
              <a:rPr lang="vi-VN" sz="2400">
                <a:latin typeface="Times New Roman" pitchFamily="18" charset="0"/>
                <a:cs typeface="Times New Roman" pitchFamily="18" charset="0"/>
              </a:rPr>
              <a:t> 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39836"/>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990600">
                <a:tc>
                  <a:txBody>
                    <a:bodyPr/>
                    <a:lstStyle/>
                    <a:p>
                      <a:pPr algn="just"/>
                      <a:r>
                        <a:rPr lang="en-US" sz="1800" kern="1200">
                          <a:solidFill>
                            <a:schemeClr val="dk1"/>
                          </a:solidFill>
                          <a:effectLst/>
                          <a:latin typeface="+mn-lt"/>
                          <a:ea typeface="+mn-ea"/>
                          <a:cs typeface="+mn-cs"/>
                        </a:rPr>
                        <a:t>-</a:t>
                      </a:r>
                      <a:r>
                        <a:rPr lang="en-US" sz="1800" kern="1200" baseline="0">
                          <a:solidFill>
                            <a:schemeClr val="dk1"/>
                          </a:solidFill>
                          <a:effectLst/>
                          <a:latin typeface="+mn-lt"/>
                          <a:ea typeface="+mn-ea"/>
                          <a:cs typeface="+mn-cs"/>
                        </a:rPr>
                        <a:t> L</a:t>
                      </a:r>
                      <a:r>
                        <a:rPr lang="en-US" sz="1800" kern="1200">
                          <a:solidFill>
                            <a:schemeClr val="dk1"/>
                          </a:solidFill>
                          <a:effectLst/>
                          <a:latin typeface="+mn-lt"/>
                          <a:ea typeface="+mn-ea"/>
                          <a:cs typeface="+mn-cs"/>
                        </a:rPr>
                        <a:t>a</a:t>
                      </a:r>
                      <a:r>
                        <a:rPr lang="en-US" sz="1800" kern="120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39836"/>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algn="just"/>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M</a:t>
                      </a:r>
                      <a:r>
                        <a:rPr lang="en-US" sz="1800" kern="120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a:solidFill>
                            <a:schemeClr val="tx1"/>
                          </a:solidFill>
                          <a:effectLst/>
                          <a:latin typeface="Times New Roman" pitchFamily="18" charset="0"/>
                          <a:ea typeface="+mn-ea"/>
                          <a:cs typeface="Times New Roman" pitchFamily="18" charset="0"/>
                        </a:rPr>
                        <a:t> a) Em</a:t>
                      </a:r>
                      <a:r>
                        <a:rPr lang="en-US" sz="1800" b="1" u="none" strike="noStrike" kern="120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a:solidFill>
                          <a:schemeClr val="tx1"/>
                        </a:solidFill>
                        <a:effectLst/>
                        <a:latin typeface="Times New Roman" pitchFamily="18" charset="0"/>
                        <a:ea typeface="+mn-ea"/>
                        <a:cs typeface="Times New Roman" pitchFamily="18" charset="0"/>
                      </a:endParaRPr>
                    </a:p>
                    <a:p>
                      <a:pPr algn="just"/>
                      <a:r>
                        <a:rPr lang="en-US" sz="1800" b="1" kern="1200" baseline="0">
                          <a:solidFill>
                            <a:schemeClr val="tx1"/>
                          </a:solidFill>
                          <a:effectLst/>
                          <a:latin typeface="Times New Roman" pitchFamily="18" charset="0"/>
                          <a:ea typeface="+mn-ea"/>
                          <a:cs typeface="Times New Roman" pitchFamily="18" charset="0"/>
                        </a:rPr>
                        <a:t>  b)</a:t>
                      </a:r>
                      <a:r>
                        <a:rPr lang="en-US" sz="1800" b="1" kern="1200">
                          <a:solidFill>
                            <a:schemeClr val="tx1"/>
                          </a:solidFill>
                          <a:effectLst/>
                          <a:latin typeface="Times New Roman" pitchFamily="18" charset="0"/>
                          <a:ea typeface="+mn-ea"/>
                          <a:cs typeface="Times New Roman" pitchFamily="18" charset="0"/>
                        </a:rPr>
                        <a:t> Theo em, Hà cần làm gì để thực hiện</a:t>
                      </a:r>
                      <a:br>
                        <a:rPr lang="en-US" sz="1800" b="1" kern="1200">
                          <a:solidFill>
                            <a:schemeClr val="tx1"/>
                          </a:solidFill>
                          <a:effectLst/>
                          <a:latin typeface="Times New Roman" pitchFamily="18" charset="0"/>
                          <a:ea typeface="+mn-ea"/>
                          <a:cs typeface="Times New Roman" pitchFamily="18" charset="0"/>
                        </a:rPr>
                      </a:br>
                      <a:r>
                        <a:rPr lang="en-US" sz="1800" b="1" kern="1200">
                          <a:solidFill>
                            <a:schemeClr val="tx1"/>
                          </a:solidFill>
                          <a:effectLst/>
                          <a:latin typeface="Times New Roman" pitchFamily="18" charset="0"/>
                          <a:ea typeface="+mn-ea"/>
                          <a:cs typeface="Times New Roman" pitchFamily="18" charset="0"/>
                        </a:rPr>
                        <a:t>tốt quyền và nghĩa vụ của học sinh?</a:t>
                      </a:r>
                      <a:endParaRPr lang="en-US" sz="1800" kern="120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3965397">
                <a:tc>
                  <a:txBody>
                    <a:bodyPr/>
                    <a:lstStyle/>
                    <a:p>
                      <a:pPr algn="just"/>
                      <a:r>
                        <a:rPr lang="en-US" sz="1800" kern="1200">
                          <a:solidFill>
                            <a:schemeClr val="dk1"/>
                          </a:solidFill>
                          <a:effectLst/>
                          <a:latin typeface="+mn-lt"/>
                          <a:ea typeface="+mn-ea"/>
                          <a:cs typeface="+mn-cs"/>
                        </a:rPr>
                        <a:t>-</a:t>
                      </a:r>
                      <a:r>
                        <a:rPr lang="en-US" sz="2400" kern="120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a:solidFill>
                            <a:schemeClr val="dk1"/>
                          </a:solidFill>
                          <a:effectLst/>
                          <a:latin typeface="Times New Roman" pitchFamily="18" charset="0"/>
                          <a:ea typeface="+mn-ea"/>
                          <a:cs typeface="Times New Roman" pitchFamily="18" charset="0"/>
                        </a:rPr>
                        <a:t>-</a:t>
                      </a:r>
                      <a:r>
                        <a:rPr lang="en-US" sz="2400" kern="1200" baseline="0">
                          <a:solidFill>
                            <a:schemeClr val="dk1"/>
                          </a:solidFill>
                          <a:effectLst/>
                          <a:latin typeface="Times New Roman" pitchFamily="18" charset="0"/>
                          <a:ea typeface="+mn-ea"/>
                          <a:cs typeface="Times New Roman" pitchFamily="18" charset="0"/>
                        </a:rPr>
                        <a:t> L</a:t>
                      </a:r>
                      <a:r>
                        <a:rPr lang="en-US" sz="2400" kern="120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r>
                        <a:rPr lang="en-US" sz="1800" kern="1200">
                          <a:solidFill>
                            <a:schemeClr val="tx1"/>
                          </a:solidFill>
                          <a:effectLst/>
                          <a:latin typeface="+mn-lt"/>
                          <a:ea typeface="+mn-ea"/>
                          <a:cs typeface="+mn-cs"/>
                        </a:rPr>
                        <a:t>-1</a:t>
                      </a:r>
                      <a:r>
                        <a:rPr lang="en-US" sz="2400" kern="120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486531"/>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a:solidFill>
                            <a:schemeClr val="tx1"/>
                          </a:solidFill>
                          <a:effectLst/>
                          <a:latin typeface="+mn-lt"/>
                          <a:ea typeface="+mn-ea"/>
                          <a:cs typeface="+mn-cs"/>
                        </a:rPr>
                        <a:t>-</a:t>
                      </a:r>
                      <a:r>
                        <a:rPr lang="en-US" sz="1800" u="none" strike="noStrike" kern="1200" baseline="0">
                          <a:solidFill>
                            <a:schemeClr val="tx1"/>
                          </a:solidFill>
                          <a:effectLst/>
                          <a:latin typeface="+mn-lt"/>
                          <a:ea typeface="+mn-ea"/>
                          <a:cs typeface="+mn-cs"/>
                        </a:rPr>
                        <a:t> </a:t>
                      </a:r>
                      <a:r>
                        <a:rPr lang="en-US" sz="2400" b="1" u="none" strike="noStrike" kern="1200" baseline="0">
                          <a:solidFill>
                            <a:srgbClr val="0000FF"/>
                          </a:solidFill>
                          <a:effectLst/>
                          <a:latin typeface="Times New Roman" pitchFamily="18" charset="0"/>
                          <a:ea typeface="+mn-ea"/>
                          <a:cs typeface="Times New Roman" pitchFamily="18" charset="0"/>
                        </a:rPr>
                        <a:t>Em</a:t>
                      </a:r>
                      <a:r>
                        <a:rPr lang="vi-VN" sz="2400" b="1" u="none" strike="noStrike" kern="1200">
                          <a:solidFill>
                            <a:srgbClr val="0000FF"/>
                          </a:solidFill>
                          <a:effectLst/>
                          <a:latin typeface="Times New Roman" pitchFamily="18" charset="0"/>
                          <a:ea typeface="+mn-ea"/>
                          <a:cs typeface="Times New Roman" pitchFamily="18" charset="0"/>
                        </a:rPr>
                        <a:t> hãy vẽ một bức tranh </a:t>
                      </a:r>
                      <a:r>
                        <a:rPr lang="en-US" sz="2400" b="1" u="none" strike="noStrike" kern="1200">
                          <a:solidFill>
                            <a:srgbClr val="0000FF"/>
                          </a:solidFill>
                          <a:effectLst/>
                          <a:latin typeface="Times New Roman" pitchFamily="18" charset="0"/>
                          <a:ea typeface="+mn-ea"/>
                          <a:cs typeface="Times New Roman" pitchFamily="18" charset="0"/>
                        </a:rPr>
                        <a:t>hoặc</a:t>
                      </a:r>
                      <a:r>
                        <a:rPr lang="en-US" sz="2400" b="1" u="none" strike="noStrike" kern="1200" baseline="0">
                          <a:solidFill>
                            <a:srgbClr val="0000FF"/>
                          </a:solidFill>
                          <a:effectLst/>
                          <a:latin typeface="Times New Roman" pitchFamily="18" charset="0"/>
                          <a:ea typeface="+mn-ea"/>
                          <a:cs typeface="Times New Roman" pitchFamily="18" charset="0"/>
                        </a:rPr>
                        <a:t> sưu tầm một câu chuyện </a:t>
                      </a:r>
                      <a:r>
                        <a:rPr lang="vi-VN" sz="2400" b="1" u="none" strike="noStrike" kern="1200">
                          <a:solidFill>
                            <a:srgbClr val="0000FF"/>
                          </a:solidFill>
                          <a:effectLst/>
                          <a:latin typeface="Times New Roman" pitchFamily="18" charset="0"/>
                          <a:ea typeface="+mn-ea"/>
                          <a:cs typeface="Times New Roman" pitchFamily="18" charset="0"/>
                        </a:rPr>
                        <a:t>thể hiện </a:t>
                      </a:r>
                      <a:r>
                        <a:rPr lang="en-US" sz="2400" b="1" u="none" strike="noStrike" kern="1200">
                          <a:solidFill>
                            <a:srgbClr val="0000FF"/>
                          </a:solidFill>
                          <a:effectLst/>
                          <a:latin typeface="Times New Roman" pitchFamily="18" charset="0"/>
                          <a:ea typeface="+mn-ea"/>
                          <a:cs typeface="Times New Roman" pitchFamily="18" charset="0"/>
                        </a:rPr>
                        <a:t>một</a:t>
                      </a:r>
                      <a:r>
                        <a:rPr lang="en-US" sz="2400" b="1" u="none" strike="noStrike" kern="1200" baseline="0">
                          <a:solidFill>
                            <a:srgbClr val="0000FF"/>
                          </a:solidFill>
                          <a:effectLst/>
                          <a:latin typeface="Times New Roman" pitchFamily="18" charset="0"/>
                          <a:ea typeface="+mn-ea"/>
                          <a:cs typeface="Times New Roman" pitchFamily="18" charset="0"/>
                        </a:rPr>
                        <a:t> </a:t>
                      </a:r>
                      <a:r>
                        <a:rPr lang="vi-VN" sz="2400" b="1" u="none" strike="noStrike" kern="1200">
                          <a:solidFill>
                            <a:srgbClr val="0000FF"/>
                          </a:solidFill>
                          <a:effectLst/>
                          <a:latin typeface="Times New Roman" pitchFamily="18" charset="0"/>
                          <a:ea typeface="+mn-ea"/>
                          <a:cs typeface="Times New Roman" pitchFamily="18" charset="0"/>
                        </a:rPr>
                        <a:t>việc</a:t>
                      </a:r>
                      <a:r>
                        <a:rPr lang="en-US" sz="2400" b="1" u="none" strike="noStrike" kern="1200">
                          <a:solidFill>
                            <a:srgbClr val="0000FF"/>
                          </a:solidFill>
                          <a:effectLst/>
                          <a:latin typeface="Times New Roman" pitchFamily="18" charset="0"/>
                          <a:ea typeface="+mn-ea"/>
                          <a:cs typeface="Times New Roman" pitchFamily="18" charset="0"/>
                        </a:rPr>
                        <a:t> làm</a:t>
                      </a:r>
                      <a:r>
                        <a:rPr lang="vi-VN" sz="2400" b="1" u="none" strike="noStrike" kern="120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a:solidFill>
                            <a:srgbClr val="0000FF"/>
                          </a:solidFill>
                          <a:effectLst/>
                          <a:latin typeface="Times New Roman" pitchFamily="18" charset="0"/>
                          <a:ea typeface="+mn-ea"/>
                          <a:cs typeface="Times New Roman" pitchFamily="18" charset="0"/>
                        </a:rPr>
                        <a:t>, câu</a:t>
                      </a:r>
                      <a:r>
                        <a:rPr lang="en-US" sz="2400" b="1" u="none" strike="noStrike" kern="1200" baseline="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29092"/>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a:t>
                      </a:r>
                      <a:r>
                        <a:rPr lang="en-US" sz="2600" kern="1200" baseline="0">
                          <a:solidFill>
                            <a:srgbClr val="0000FF"/>
                          </a:solidFill>
                          <a:effectLst/>
                          <a:latin typeface="Times New Roman" pitchFamily="18" charset="0"/>
                          <a:ea typeface="+mn-ea"/>
                          <a:cs typeface="Times New Roman" pitchFamily="18" charset="0"/>
                        </a:rPr>
                        <a:t>E</a:t>
                      </a:r>
                      <a:r>
                        <a:rPr lang="vi-VN" sz="2600" kern="1200">
                          <a:solidFill>
                            <a:srgbClr val="0000FF"/>
                          </a:solidFill>
                          <a:effectLst/>
                          <a:latin typeface="Times New Roman" pitchFamily="18" charset="0"/>
                          <a:ea typeface="+mn-ea"/>
                          <a:cs typeface="Times New Roman" pitchFamily="18" charset="0"/>
                        </a:rPr>
                        <a:t>m hãy viết khoảng nửa trang giấy</a:t>
                      </a:r>
                      <a:r>
                        <a:rPr lang="en-US" sz="2600" kern="1200">
                          <a:solidFill>
                            <a:srgbClr val="0000FF"/>
                          </a:solidFill>
                          <a:effectLst/>
                          <a:latin typeface="Times New Roman" pitchFamily="18" charset="0"/>
                          <a:ea typeface="+mn-ea"/>
                          <a:cs typeface="Times New Roman" pitchFamily="18" charset="0"/>
                        </a:rPr>
                        <a:t> (15-20 dòng)</a:t>
                      </a:r>
                      <a:r>
                        <a:rPr lang="vi-VN" sz="2600" kern="120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a:latin typeface="Times" pitchFamily="18" charset="0"/>
                <a:cs typeface="Times" pitchFamily="18" charset="0"/>
              </a:rPr>
              <a:t>TÌNH HUỐNG</a:t>
            </a:r>
          </a:p>
          <a:p>
            <a:r>
              <a:rPr lang="en-US" sz="2800">
                <a:latin typeface="Times" pitchFamily="18" charset="0"/>
                <a:cs typeface="Times" pitchFamily="18" charset="0"/>
              </a:rPr>
              <a:t>- Lớp 6A có một số bạn nhà xa nên thường đi xe đạp điện đến trường. Trong đó, một vài bạn không đội mũ bảo hiểm.</a:t>
            </a:r>
          </a:p>
          <a:p>
            <a:r>
              <a:rPr lang="en-US" sz="2800"/>
              <a:t>- </a:t>
            </a:r>
            <a:r>
              <a:rPr lang="en-US" sz="2800">
                <a:solidFill>
                  <a:srgbClr val="FF0000"/>
                </a:solidFill>
                <a:latin typeface="Times" pitchFamily="18" charset="0"/>
                <a:cs typeface="Times" pitchFamily="18" charset="0"/>
              </a:rPr>
              <a:t>Chuẩn bị: 1 xe đạp điện</a:t>
            </a:r>
          </a:p>
          <a:p>
            <a:r>
              <a:rPr lang="en-US" sz="2800">
                <a:solidFill>
                  <a:srgbClr val="FF0000"/>
                </a:solidFill>
                <a:latin typeface="Times" pitchFamily="18" charset="0"/>
                <a:cs typeface="Times" pitchFamily="18" charset="0"/>
              </a:rPr>
              <a:t>- 1 HS dẫn truyện- tuyên truyền viên</a:t>
            </a:r>
          </a:p>
          <a:p>
            <a:r>
              <a:rPr lang="en-US" sz="2800">
                <a:solidFill>
                  <a:srgbClr val="FF0000"/>
                </a:solidFill>
                <a:latin typeface="Times" pitchFamily="18" charset="0"/>
                <a:cs typeface="Times" pitchFamily="18" charset="0"/>
              </a:rPr>
              <a:t>-  1 nhóm 3, 4 HS (2 nam, 2 nữ) tham gia đóng vai</a:t>
            </a:r>
          </a:p>
          <a:p>
            <a:r>
              <a:rPr lang="en-US" sz="2800" b="1">
                <a:latin typeface="Times" pitchFamily="18" charset="0"/>
                <a:cs typeface="Times" pitchFamily="18" charset="0"/>
              </a:rPr>
              <a:t>   -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a:solidFill>
                  <a:srgbClr val="FF0000"/>
                </a:solidFill>
                <a:latin typeface="Times New Roman" pitchFamily="18" charset="0"/>
                <a:cs typeface="Times New Roman" pitchFamily="18" charset="0"/>
              </a:rPr>
              <a:t>THÔNG TIN</a:t>
            </a:r>
          </a:p>
          <a:p>
            <a:pPr lvl="1"/>
            <a:r>
              <a:rPr lang="vi-VN" sz="1900">
                <a:latin typeface="Times New Roman" pitchFamily="18" charset="0"/>
                <a:cs typeface="Times New Roman" pitchFamily="18" charset="0"/>
              </a:rPr>
              <a:t>Theo 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Ngoài 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Trong 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tự</a:t>
            </a:r>
            <a:endParaRPr lang="en-US" sz="1900">
              <a:latin typeface="Times New Roman" pitchFamily="18" charset="0"/>
              <a:cs typeface="Times New Roman" pitchFamily="18" charset="0"/>
            </a:endParaRPr>
          </a:p>
          <a:p>
            <a:r>
              <a:rPr lang="en-US" sz="1900">
                <a:latin typeface="Times New Roman" pitchFamily="18" charset="0"/>
                <a:cs typeface="Times New Roman" pitchFamily="18" charset="0"/>
              </a:rPr>
              <a:t>	</a:t>
            </a:r>
            <a:r>
              <a:rPr lang="en-US" sz="1900">
                <a:solidFill>
                  <a:srgbClr val="FF0000"/>
                </a:solidFill>
                <a:latin typeface="Times New Roman" pitchFamily="18" charset="0"/>
                <a:cs typeface="Times New Roman" pitchFamily="18" charset="0"/>
              </a:rPr>
              <a:t>Dựa 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endParaRPr lang="en-US" sz="2200">
              <a:latin typeface="Times New Roman" pitchFamily="18" charset="0"/>
              <a:cs typeface="Times New Roman" pitchFamily="18" charset="0"/>
            </a:endParaRP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a:solidFill>
                  <a:srgbClr val="0000FF"/>
                </a:solidFill>
                <a:latin typeface="Times New Roman" pitchFamily="18" charset="0"/>
                <a:cs typeface="Times New Roman" pitchFamily="18" charset="0"/>
              </a:rPr>
              <a:t>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7125</TotalTime>
  <Words>3777</Words>
  <Application>Microsoft Office PowerPoint</Application>
  <PresentationFormat>Widescreen</PresentationFormat>
  <Paragraphs>183</Paragraphs>
  <Slides>28</Slides>
  <Notes>5</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28</vt:i4>
      </vt:variant>
    </vt:vector>
  </HeadingPairs>
  <TitlesOfParts>
    <vt:vector size="47" baseType="lpstr">
      <vt:lpstr>#9Slide05 Fourth</vt:lpstr>
      <vt:lpstr>#9Slide05 IcielSanelma</vt:lpstr>
      <vt:lpstr>#9Slide05 Israquella</vt:lpstr>
      <vt:lpstr>#9Slide05 SVNTradeMark</vt:lpstr>
      <vt:lpstr>.VnTime</vt:lpstr>
      <vt:lpstr>Arial</vt:lpstr>
      <vt:lpstr>Calibri</vt:lpstr>
      <vt:lpstr>Calibri Light</vt:lpstr>
      <vt:lpstr>Courier New</vt:lpstr>
      <vt:lpstr>SVN-Vanilla Daisy Pro</vt:lpstr>
      <vt:lpstr>Symbol</vt:lpstr>
      <vt:lpstr>Times</vt:lpstr>
      <vt:lpstr>Times New Roman</vt:lpstr>
      <vt:lpstr>Trebuchet MS</vt:lpstr>
      <vt:lpstr>Wingdings 3</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218</cp:revision>
  <dcterms:created xsi:type="dcterms:W3CDTF">2021-06-28T15:32:15Z</dcterms:created>
  <dcterms:modified xsi:type="dcterms:W3CDTF">2024-05-26T06:53:25Z</dcterms:modified>
</cp:coreProperties>
</file>