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56" r:id="rId2"/>
    <p:sldId id="590" r:id="rId3"/>
    <p:sldId id="591" r:id="rId4"/>
    <p:sldId id="326" r:id="rId5"/>
    <p:sldId id="483" r:id="rId6"/>
    <p:sldId id="601" r:id="rId7"/>
    <p:sldId id="600" r:id="rId8"/>
    <p:sldId id="604" r:id="rId9"/>
    <p:sldId id="605" r:id="rId10"/>
    <p:sldId id="575" r:id="rId11"/>
    <p:sldId id="577" r:id="rId12"/>
    <p:sldId id="606" r:id="rId13"/>
    <p:sldId id="607" r:id="rId14"/>
    <p:sldId id="608" r:id="rId15"/>
    <p:sldId id="609" r:id="rId16"/>
    <p:sldId id="610" r:id="rId17"/>
    <p:sldId id="578" r:id="rId18"/>
    <p:sldId id="611" r:id="rId19"/>
    <p:sldId id="5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0" autoAdjust="0"/>
    <p:restoredTop sz="94660"/>
  </p:normalViewPr>
  <p:slideViewPr>
    <p:cSldViewPr snapToGrid="0">
      <p:cViewPr varScale="1">
        <p:scale>
          <a:sx n="53" d="100"/>
          <a:sy n="53" d="100"/>
        </p:scale>
        <p:origin x="53"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01750-3C7A-4FD2-8266-AC5AE3D1D4BC}"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5E13-2237-410E-9D88-187F0A9E00DF}" type="slidenum">
              <a:rPr lang="en-US" smtClean="0"/>
              <a:t>‹#›</a:t>
            </a:fld>
            <a:endParaRPr lang="en-US"/>
          </a:p>
        </p:txBody>
      </p:sp>
    </p:spTree>
    <p:extLst>
      <p:ext uri="{BB962C8B-B14F-4D97-AF65-F5344CB8AC3E}">
        <p14:creationId xmlns:p14="http://schemas.microsoft.com/office/powerpoint/2010/main" val="122664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GV đặt vấn đề vào bài mới: Nếu cô bỏ đi mặt đáy trên và thay các mặt bên của hình lăng trụ đứng tam giác thành các tam giác chung một đỉnh thì các em có biết cô sẽ được hình gì không? Đó là hình chóp tam giác. Trong chương trình Toán lớp 8, chúng ta sẽ nghiên cứu trường hợp đặc biệt của hình chóp là hình chóp tam giác đều và hình chóp tứ giác đều ở chương IV - Hình học trực quan. Tiết học hôm nay cô và các em sẽ cùng nhau tìm hiểu về hình chóp tam giác đều.</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420766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baseline="0" dirty="0"/>
              <a:t> </a:t>
            </a:r>
            <a:r>
              <a:rPr lang="en-US" baseline="0" dirty="0" err="1"/>
              <a:t>thể</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hình</a:t>
            </a:r>
            <a:r>
              <a:rPr lang="en-US" baseline="0" dirty="0"/>
              <a:t> a </a:t>
            </a:r>
            <a:r>
              <a:rPr lang="en-US" baseline="0" dirty="0" err="1"/>
              <a:t>để</a:t>
            </a:r>
            <a:r>
              <a:rPr lang="en-US" baseline="0" dirty="0"/>
              <a:t> </a:t>
            </a:r>
            <a:r>
              <a:rPr lang="en-US" baseline="0" dirty="0" err="1"/>
              <a:t>gấp</a:t>
            </a:r>
            <a:r>
              <a:rPr lang="en-US" baseline="0" dirty="0"/>
              <a:t> </a:t>
            </a:r>
            <a:r>
              <a:rPr lang="en-US" baseline="0" dirty="0" err="1"/>
              <a:t>cho</a:t>
            </a:r>
            <a:r>
              <a:rPr lang="en-US" baseline="0" dirty="0"/>
              <a:t> HS </a:t>
            </a:r>
            <a:r>
              <a:rPr lang="en-US" baseline="0" dirty="0" err="1"/>
              <a:t>quan</a:t>
            </a:r>
            <a:r>
              <a:rPr lang="en-US" baseline="0" dirty="0"/>
              <a:t> </a:t>
            </a:r>
            <a:r>
              <a:rPr lang="en-US" baseline="0" dirty="0" err="1"/>
              <a:t>sát</a:t>
            </a:r>
            <a:r>
              <a:rPr lang="en-US" baseline="0" dirty="0"/>
              <a:t>. </a:t>
            </a:r>
            <a:r>
              <a:rPr lang="en-US" baseline="0" dirty="0" err="1"/>
              <a:t>Hoặc</a:t>
            </a:r>
            <a:r>
              <a:rPr lang="en-US" baseline="0" dirty="0"/>
              <a:t> </a:t>
            </a:r>
            <a:r>
              <a:rPr lang="en-US" baseline="0" dirty="0" err="1"/>
              <a:t>có</a:t>
            </a:r>
            <a:r>
              <a:rPr lang="en-US" baseline="0" dirty="0"/>
              <a:t> </a:t>
            </a:r>
            <a:r>
              <a:rPr lang="en-US" baseline="0" dirty="0" err="1"/>
              <a:t>thể</a:t>
            </a:r>
            <a:r>
              <a:rPr lang="en-US" baseline="0" dirty="0"/>
              <a:t> </a:t>
            </a:r>
            <a:r>
              <a:rPr lang="en-US" baseline="0" dirty="0" err="1"/>
              <a:t>GV</a:t>
            </a:r>
            <a:r>
              <a:rPr lang="en-US" baseline="0" dirty="0"/>
              <a:t> </a:t>
            </a:r>
            <a:r>
              <a:rPr lang="en-US" baseline="0" dirty="0" err="1"/>
              <a:t>thực</a:t>
            </a:r>
            <a:r>
              <a:rPr lang="en-US" baseline="0" dirty="0"/>
              <a:t> </a:t>
            </a:r>
            <a:r>
              <a:rPr lang="en-US" baseline="0" dirty="0" err="1"/>
              <a:t>hiện</a:t>
            </a:r>
            <a:r>
              <a:rPr lang="en-US" baseline="0" dirty="0"/>
              <a:t> </a:t>
            </a:r>
            <a:r>
              <a:rPr lang="en-US" baseline="0"/>
              <a:t>gấp </a:t>
            </a:r>
            <a:r>
              <a:rPr lang="en-US" baseline="0" dirty="0" err="1"/>
              <a:t>rồi</a:t>
            </a:r>
            <a:r>
              <a:rPr lang="en-US" baseline="0" dirty="0"/>
              <a:t> quay </a:t>
            </a:r>
            <a:r>
              <a:rPr lang="en-US" baseline="0" dirty="0" err="1"/>
              <a:t>lại</a:t>
            </a:r>
            <a:r>
              <a:rPr lang="en-US" baseline="0" dirty="0"/>
              <a:t> video, </a:t>
            </a:r>
            <a:r>
              <a:rPr lang="en-US" baseline="0" dirty="0" err="1"/>
              <a:t>chiếu</a:t>
            </a:r>
            <a:r>
              <a:rPr lang="en-US" baseline="0" dirty="0"/>
              <a:t> </a:t>
            </a:r>
            <a:r>
              <a:rPr lang="en-US" baseline="0" dirty="0" err="1"/>
              <a:t>cho</a:t>
            </a:r>
            <a:r>
              <a:rPr lang="en-US" baseline="0" dirty="0"/>
              <a:t> HS </a:t>
            </a:r>
            <a:r>
              <a:rPr lang="en-US" baseline="0" dirty="0" err="1"/>
              <a:t>quan</a:t>
            </a:r>
            <a:r>
              <a:rPr lang="en-US" baseline="0" dirty="0"/>
              <a:t> </a:t>
            </a:r>
            <a:r>
              <a:rPr lang="en-US" baseline="0" dirty="0" err="1"/>
              <a:t>sát</a:t>
            </a:r>
            <a:r>
              <a:rPr lang="en-US" baseline="0" dirty="0"/>
              <a:t>. </a:t>
            </a:r>
            <a:r>
              <a:rPr lang="en-US" baseline="0" dirty="0" err="1"/>
              <a:t>Nếu</a:t>
            </a:r>
            <a:r>
              <a:rPr lang="en-US" baseline="0" dirty="0"/>
              <a:t> </a:t>
            </a:r>
            <a:r>
              <a:rPr lang="en-US" baseline="0" dirty="0" err="1"/>
              <a:t>TPB</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thì</a:t>
            </a:r>
            <a:r>
              <a:rPr lang="en-US" baseline="0" dirty="0"/>
              <a:t> </a:t>
            </a:r>
            <a:r>
              <a:rPr lang="en-US" baseline="0" dirty="0" err="1"/>
              <a:t>em</a:t>
            </a:r>
            <a:r>
              <a:rPr lang="en-US" baseline="0" dirty="0"/>
              <a:t> </a:t>
            </a:r>
            <a:r>
              <a:rPr lang="en-US" baseline="0" dirty="0" err="1"/>
              <a:t>hoàn</a:t>
            </a:r>
            <a:r>
              <a:rPr lang="en-US" baseline="0" dirty="0"/>
              <a:t> </a:t>
            </a:r>
            <a:r>
              <a:rPr lang="en-US" baseline="0" dirty="0" err="1"/>
              <a:t>thiện</a:t>
            </a:r>
            <a:r>
              <a:rPr lang="en-US" baseline="0" dirty="0"/>
              <a:t>, </a:t>
            </a:r>
            <a:r>
              <a:rPr lang="en-US" baseline="0" dirty="0" err="1"/>
              <a:t>sợ</a:t>
            </a:r>
            <a:r>
              <a:rPr lang="en-US" baseline="0" dirty="0"/>
              <a:t> file </a:t>
            </a:r>
            <a:r>
              <a:rPr lang="en-US" baseline="0" dirty="0" err="1"/>
              <a:t>nặng</a:t>
            </a:r>
            <a:r>
              <a:rPr lang="en-US" baseline="0" dirty="0"/>
              <a:t> </a:t>
            </a:r>
            <a:r>
              <a:rPr lang="en-US" baseline="0" dirty="0" err="1"/>
              <a:t>thôi</a:t>
            </a:r>
            <a:r>
              <a:rPr lang="en-US" baseline="0" dirty="0"/>
              <a:t> ạ.</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710922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AF81-0C7D-433A-AEDF-D7043139F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61A27A-54AD-ABC7-FAE2-18A9569F8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ACB1C5-3AC2-8E3E-39E4-EA56A61D4387}"/>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36424F0F-4D9F-6887-4A3E-A631650A6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31D96-A655-FAB8-AD76-5A0EC37EB223}"/>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252999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5C4B-2E33-8F35-3C88-93295A1E5B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12657-B49A-55F8-D713-20D298D01D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580B9-2103-AED3-5AF0-6CB279ED3624}"/>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A59A20A1-548E-4F78-83FA-F2C95C16F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4A3A4-9773-A55B-7D45-0F5F75DF75C1}"/>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335426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B0AE19-6DA7-01C9-B92C-7B1378A79D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E927D4-14A6-4355-BE60-8C12B59403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7F657-EC08-CEF4-7950-2691FABD19EF}"/>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A5C94047-4A1A-E39F-D836-D350ECCEB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AE71-CD8C-DFB8-BBB8-6047CD285A59}"/>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51383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EC25-7E85-5351-9D11-C32F49483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C7EC6-D65B-DDD6-1AD4-46D5FDEE0C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06348-AA9C-F5C0-5C7B-951EB68192B8}"/>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C43FA99C-80A7-FA71-421B-8C100FF97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83911-07D0-6217-C87D-F5A341D82DA3}"/>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1885027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1577-C1A3-EAF1-6EA1-BD642D008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55C21-1F08-746F-4710-7F30E6D2F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35954B-C63D-53E4-244C-EB1657897A47}"/>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C04605F3-D2B1-EAAA-A690-55F4A0922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256FC-4943-839B-F121-6218CF49ADAB}"/>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759487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D5DD-8E63-5DD6-0113-86F9227F6B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5E320-AD1C-3FEA-79B0-645895003A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C12296-5676-CE40-4298-30E8544886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FCE9C-D4E5-24B5-3B2B-92D8474DA36D}"/>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6" name="Footer Placeholder 5">
            <a:extLst>
              <a:ext uri="{FF2B5EF4-FFF2-40B4-BE49-F238E27FC236}">
                <a16:creationId xmlns:a16="http://schemas.microsoft.com/office/drawing/2014/main" id="{F9B9E19B-2A3F-9FED-E5C8-832C75032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467DB-1B18-8491-2415-1F574C037EBC}"/>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133033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A554-2F41-2DAF-1326-730CAA0839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1C8CE9-3A1F-559E-B329-D4D32016E6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744FCB-1934-78C5-3E4C-DC365D3C9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D7CC3-FEAB-7730-06EF-72457A1C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046079-9841-0653-67B1-D09E3B633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3E25E2-9344-2F09-F02D-567F991A8917}"/>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8" name="Footer Placeholder 7">
            <a:extLst>
              <a:ext uri="{FF2B5EF4-FFF2-40B4-BE49-F238E27FC236}">
                <a16:creationId xmlns:a16="http://schemas.microsoft.com/office/drawing/2014/main" id="{79E3E28F-FE3D-BEF8-2717-AB0C511CD8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5723DB-C092-10B7-59E2-878D7969078C}"/>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171798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85E8-C587-F99A-80E4-35F999B5FE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E38BC-00A2-A75B-8077-9223141B6D4D}"/>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4" name="Footer Placeholder 3">
            <a:extLst>
              <a:ext uri="{FF2B5EF4-FFF2-40B4-BE49-F238E27FC236}">
                <a16:creationId xmlns:a16="http://schemas.microsoft.com/office/drawing/2014/main" id="{B37ABE51-C1B9-77A1-098B-66DCC1B1B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727C3-2A90-7CE8-81CD-5AC924529ABB}"/>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319405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A687D-A0A2-8485-9C51-6E6CD431C39D}"/>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3" name="Footer Placeholder 2">
            <a:extLst>
              <a:ext uri="{FF2B5EF4-FFF2-40B4-BE49-F238E27FC236}">
                <a16:creationId xmlns:a16="http://schemas.microsoft.com/office/drawing/2014/main" id="{90E4827A-2896-8B80-5BC2-8C1577BEE3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831257-BAC9-9ABB-5916-628993AB2209}"/>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165660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E035-FA24-D4B8-928F-B01E35617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44D2C-4C01-A0CE-A11E-CC15CF5237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3D7E86-3821-ACEB-50CB-55CAB4AE7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52619-A54C-EE7B-E4AF-3C0E96F709BF}"/>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6" name="Footer Placeholder 5">
            <a:extLst>
              <a:ext uri="{FF2B5EF4-FFF2-40B4-BE49-F238E27FC236}">
                <a16:creationId xmlns:a16="http://schemas.microsoft.com/office/drawing/2014/main" id="{DF762B96-B51B-4030-5BB2-7DEA33563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2CDCD-9EA9-5116-1552-5D6F51C54A3E}"/>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274664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A873C-DF54-E20E-4696-49D9EE7BD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B0EBA-337B-6613-70E1-B042069E2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D3943E-1D26-3567-21FA-CCF1CF491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A285C-0C4A-6BF8-445A-D8240160AA7F}"/>
              </a:ext>
            </a:extLst>
          </p:cNvPr>
          <p:cNvSpPr>
            <a:spLocks noGrp="1"/>
          </p:cNvSpPr>
          <p:nvPr>
            <p:ph type="dt" sz="half" idx="10"/>
          </p:nvPr>
        </p:nvSpPr>
        <p:spPr/>
        <p:txBody>
          <a:bodyPr/>
          <a:lstStyle/>
          <a:p>
            <a:fld id="{81A96211-BDC0-4D42-89A4-C8817FDA33B0}" type="datetimeFigureOut">
              <a:rPr lang="en-US" smtClean="0"/>
              <a:t>10/19/2024</a:t>
            </a:fld>
            <a:endParaRPr lang="en-US"/>
          </a:p>
        </p:txBody>
      </p:sp>
      <p:sp>
        <p:nvSpPr>
          <p:cNvPr id="6" name="Footer Placeholder 5">
            <a:extLst>
              <a:ext uri="{FF2B5EF4-FFF2-40B4-BE49-F238E27FC236}">
                <a16:creationId xmlns:a16="http://schemas.microsoft.com/office/drawing/2014/main" id="{CD6D57EB-C82B-5BAB-1E08-4B9DDC079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6B409-7984-4C17-3DDB-38BEBD7C147D}"/>
              </a:ext>
            </a:extLst>
          </p:cNvPr>
          <p:cNvSpPr>
            <a:spLocks noGrp="1"/>
          </p:cNvSpPr>
          <p:nvPr>
            <p:ph type="sldNum" sz="quarter" idx="12"/>
          </p:nvPr>
        </p:nvSpPr>
        <p:spPr/>
        <p:txBody>
          <a:bodyPr/>
          <a:lstStyle/>
          <a:p>
            <a:fld id="{72A6D736-083E-432E-ADAE-F94A0C1B1848}" type="slidenum">
              <a:rPr lang="en-US" smtClean="0"/>
              <a:t>‹#›</a:t>
            </a:fld>
            <a:endParaRPr lang="en-US"/>
          </a:p>
        </p:txBody>
      </p:sp>
    </p:spTree>
    <p:extLst>
      <p:ext uri="{BB962C8B-B14F-4D97-AF65-F5344CB8AC3E}">
        <p14:creationId xmlns:p14="http://schemas.microsoft.com/office/powerpoint/2010/main" val="120462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11BE7F-B01C-2E88-9E4C-FC77BE0AFD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505AF8-2FF8-6166-B7F5-6F4A54799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3A70B-90B0-018A-A0B1-6BEC0E4F8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A96211-BDC0-4D42-89A4-C8817FDA33B0}" type="datetimeFigureOut">
              <a:rPr lang="en-US" smtClean="0"/>
              <a:t>10/19/2024</a:t>
            </a:fld>
            <a:endParaRPr lang="en-US"/>
          </a:p>
        </p:txBody>
      </p:sp>
      <p:sp>
        <p:nvSpPr>
          <p:cNvPr id="5" name="Footer Placeholder 4">
            <a:extLst>
              <a:ext uri="{FF2B5EF4-FFF2-40B4-BE49-F238E27FC236}">
                <a16:creationId xmlns:a16="http://schemas.microsoft.com/office/drawing/2014/main" id="{71EA2B44-3CE0-9CCB-F084-0755629B0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FEAC70-0C28-6441-EEC4-7F3EE1955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D736-083E-432E-ADAE-F94A0C1B1848}" type="slidenum">
              <a:rPr lang="en-US" smtClean="0"/>
              <a:t>‹#›</a:t>
            </a:fld>
            <a:endParaRPr lang="en-US"/>
          </a:p>
        </p:txBody>
      </p:sp>
    </p:spTree>
    <p:extLst>
      <p:ext uri="{BB962C8B-B14F-4D97-AF65-F5344CB8AC3E}">
        <p14:creationId xmlns:p14="http://schemas.microsoft.com/office/powerpoint/2010/main" val="2199251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wmf"/><Relationship Id="rId11" Type="http://schemas.openxmlformats.org/officeDocument/2006/relationships/image" Target="../media/image16.png"/><Relationship Id="rId5" Type="http://schemas.openxmlformats.org/officeDocument/2006/relationships/oleObject" Target="../embeddings/oleObject2.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62" y="2484513"/>
            <a:ext cx="2308447" cy="830997"/>
          </a:xfrm>
          <a:prstGeom prst="rect">
            <a:avLst/>
          </a:prstGeom>
          <a:solidFill>
            <a:srgbClr val="FFFF00"/>
          </a:solidFill>
        </p:spPr>
        <p:txBody>
          <a:bodyPr wrap="square">
            <a:spAutoFit/>
          </a:bodyPr>
          <a:lstStyle/>
          <a:p>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p>
        </p:txBody>
      </p:sp>
      <p:pic>
        <p:nvPicPr>
          <p:cNvPr id="6" name="Hình ảnh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9" y="3511716"/>
            <a:ext cx="3073399" cy="2975312"/>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8693" y="990600"/>
            <a:ext cx="11744035" cy="1241237"/>
          </a:xfrm>
          <a:prstGeom prst="rect">
            <a:avLst/>
          </a:prstGeom>
          <a:noFill/>
        </p:spPr>
        <p:txBody>
          <a:bodyPr wrap="square">
            <a:spAutoFit/>
          </a:bodyPr>
          <a:lstStyle/>
          <a:p>
            <a:pPr algn="just"/>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Em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hãy</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vẽ</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ba</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đường</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cao</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a:latin typeface="Times New Roman" panose="02020603050405020304" pitchFamily="18" charset="0"/>
                <a:ea typeface="字魂59号-创粗黑" panose="00000500000000000000" pitchFamily="2" charset="-122"/>
                <a:cs typeface="Times New Roman" panose="02020603050405020304" pitchFamily="18" charset="0"/>
              </a:rPr>
              <a:t>SM</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err="1">
                <a:latin typeface="Times New Roman" panose="02020603050405020304" pitchFamily="18" charset="0"/>
                <a:ea typeface="字魂59号-创粗黑" panose="00000500000000000000" pitchFamily="2" charset="-122"/>
                <a:cs typeface="Times New Roman" panose="02020603050405020304" pitchFamily="18" charset="0"/>
              </a:rPr>
              <a:t>SN</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err="1">
                <a:latin typeface="Times New Roman" panose="02020603050405020304" pitchFamily="18" charset="0"/>
                <a:ea typeface="字魂59号-创粗黑" panose="00000500000000000000" pitchFamily="2" charset="-122"/>
                <a:cs typeface="Times New Roman" panose="02020603050405020304" pitchFamily="18" charset="0"/>
              </a:rPr>
              <a:t>SP</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ba</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tam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giác</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a:latin typeface="Times New Roman" panose="02020603050405020304" pitchFamily="18" charset="0"/>
                <a:ea typeface="字魂59号-创粗黑" panose="00000500000000000000" pitchFamily="2" charset="-122"/>
                <a:cs typeface="Times New Roman" panose="02020603050405020304" pitchFamily="18" charset="0"/>
              </a:rPr>
              <a:t>SAB</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a:latin typeface="Times New Roman" panose="02020603050405020304" pitchFamily="18" charset="0"/>
                <a:ea typeface="字魂59号-创粗黑" panose="00000500000000000000" pitchFamily="2" charset="-122"/>
                <a:cs typeface="Times New Roman" panose="02020603050405020304" pitchFamily="18" charset="0"/>
              </a:rPr>
              <a:t>SBC</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i="1" dirty="0" err="1">
                <a:latin typeface="Times New Roman" panose="02020603050405020304" pitchFamily="18" charset="0"/>
                <a:ea typeface="字魂59号-创粗黑" panose="00000500000000000000" pitchFamily="2" charset="-122"/>
                <a:cs typeface="Times New Roman" panose="02020603050405020304" pitchFamily="18" charset="0"/>
              </a:rPr>
              <a:t>SCA</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trên</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cắt</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gấp</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đã</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có</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ở </a:t>
            </a:r>
            <a:r>
              <a:rPr lang="en-US" altLang="zh-CN" sz="3733" dirty="0" err="1">
                <a:latin typeface="Times New Roman" panose="02020603050405020304" pitchFamily="18" charset="0"/>
                <a:ea typeface="字魂59号-创粗黑" panose="00000500000000000000" pitchFamily="2" charset="-122"/>
                <a:cs typeface="Times New Roman" panose="02020603050405020304" pitchFamily="18" charset="0"/>
              </a:rPr>
              <a:t>mục</a:t>
            </a:r>
            <a:r>
              <a:rPr lang="en-US" altLang="zh-CN" sz="3733" dirty="0">
                <a:latin typeface="Times New Roman" panose="02020603050405020304" pitchFamily="18" charset="0"/>
                <a:ea typeface="字魂59号-创粗黑" panose="00000500000000000000" pitchFamily="2" charset="-122"/>
                <a:cs typeface="Times New Roman" panose="02020603050405020304" pitchFamily="18" charset="0"/>
              </a:rPr>
              <a:t> I.</a:t>
            </a:r>
            <a:endParaRPr lang="zh-CN" altLang="en-US" sz="3733"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TextBox 1" descr="OPL20U25GSXzBJYl68kk8uQGfFKzs7yb1M4KJWUiLk6ZEvGF+qCIPSnY57AbBFCvTW2023.15.96+K4lPs7H94VUqPe2XwIsfPRnrXQE//QTEXxb8/8N4CNc6FpgZahzpTjFhMzSA7T/nHJa11DE8Ng2TP3iAmRczFlmslSuUNOgUeb6yRvs0="/>
          <p:cNvSpPr txBox="1"/>
          <p:nvPr/>
        </p:nvSpPr>
        <p:spPr>
          <a:xfrm>
            <a:off x="508000" y="1160383"/>
            <a:ext cx="10769600" cy="1241237"/>
          </a:xfrm>
          <a:prstGeom prst="rect">
            <a:avLst/>
          </a:prstGeom>
          <a:noFill/>
        </p:spPr>
        <p:txBody>
          <a:bodyPr wrap="square" rtlCol="0">
            <a:spAutoFit/>
          </a:bodyPr>
          <a:lstStyle/>
          <a:p>
            <a:pPr algn="just"/>
            <a:r>
              <a:rPr lang="en-US" sz="3733" dirty="0">
                <a:latin typeface="Times New Roman" pitchFamily="18" charset="0"/>
                <a:cs typeface="Times New Roman" pitchFamily="18" charset="0"/>
              </a:rPr>
              <a:t>Mỗi </a:t>
            </a:r>
            <a:r>
              <a:rPr lang="en-US" sz="3733" dirty="0" err="1">
                <a:latin typeface="Times New Roman" pitchFamily="18" charset="0"/>
                <a:cs typeface="Times New Roman" pitchFamily="18" charset="0"/>
              </a:rPr>
              <a:t>đoạn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thẳng</a:t>
            </a:r>
            <a:r>
              <a:rPr lang="en-US" sz="3733" dirty="0">
                <a:latin typeface="Times New Roman" pitchFamily="18" charset="0"/>
                <a:cs typeface="Times New Roman" pitchFamily="18" charset="0"/>
              </a:rPr>
              <a:t> </a:t>
            </a:r>
            <a:r>
              <a:rPr lang="en-US" sz="3733" i="1" dirty="0">
                <a:latin typeface="Times New Roman" pitchFamily="18" charset="0"/>
                <a:cs typeface="Times New Roman" pitchFamily="18" charset="0"/>
              </a:rPr>
              <a:t>SM</a:t>
            </a:r>
            <a:r>
              <a:rPr lang="en-US" sz="3733" dirty="0">
                <a:latin typeface="Times New Roman" pitchFamily="18" charset="0"/>
                <a:cs typeface="Times New Roman" pitchFamily="18" charset="0"/>
              </a:rPr>
              <a:t>, </a:t>
            </a:r>
            <a:r>
              <a:rPr lang="en-US" sz="3733" i="1" dirty="0" err="1">
                <a:latin typeface="Times New Roman" pitchFamily="18" charset="0"/>
                <a:cs typeface="Times New Roman" pitchFamily="18" charset="0"/>
              </a:rPr>
              <a:t>SN</a:t>
            </a:r>
            <a:r>
              <a:rPr lang="en-US" sz="3733" dirty="0">
                <a:latin typeface="Times New Roman" pitchFamily="18" charset="0"/>
                <a:cs typeface="Times New Roman" pitchFamily="18" charset="0"/>
              </a:rPr>
              <a:t>, </a:t>
            </a:r>
            <a:r>
              <a:rPr lang="en-US" sz="3733" i="1" dirty="0" err="1">
                <a:latin typeface="Times New Roman" pitchFamily="18" charset="0"/>
                <a:cs typeface="Times New Roman" pitchFamily="18" charset="0"/>
              </a:rPr>
              <a:t>SP</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được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gọi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là</a:t>
            </a:r>
            <a:r>
              <a:rPr lang="en-US" sz="3733" dirty="0">
                <a:latin typeface="Times New Roman" pitchFamily="18" charset="0"/>
                <a:cs typeface="Times New Roman" pitchFamily="18" charset="0"/>
              </a:rPr>
              <a:t> </a:t>
            </a:r>
          </a:p>
          <a:p>
            <a:pPr algn="just"/>
            <a:r>
              <a:rPr lang="en-US" sz="3733" b="1" dirty="0" err="1">
                <a:solidFill>
                  <a:srgbClr val="FF0000"/>
                </a:solidFill>
                <a:latin typeface="Times New Roman" pitchFamily="18" charset="0"/>
                <a:cs typeface="Times New Roman" pitchFamily="18" charset="0"/>
              </a:rPr>
              <a:t>trung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đoạn</a:t>
            </a:r>
            <a:r>
              <a:rPr lang="en-US" sz="3733" dirty="0">
                <a:solidFill>
                  <a:srgbClr val="FF0000"/>
                </a:solidFill>
                <a:latin typeface="Times New Roman" pitchFamily="18" charset="0"/>
                <a:cs typeface="Times New Roman" pitchFamily="18" charset="0"/>
              </a:rPr>
              <a:t> </a:t>
            </a:r>
            <a:r>
              <a:rPr lang="en-US" sz="3733" dirty="0" err="1">
                <a:latin typeface="Times New Roman" pitchFamily="18" charset="0"/>
                <a:cs typeface="Times New Roman" pitchFamily="18" charset="0"/>
              </a:rPr>
              <a:t>của</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hình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chóp</a:t>
            </a:r>
            <a:r>
              <a:rPr lang="en-US" sz="3733" dirty="0">
                <a:latin typeface="Times New Roman" pitchFamily="18" charset="0"/>
                <a:cs typeface="Times New Roman" pitchFamily="18" charset="0"/>
              </a:rPr>
              <a:t> tam </a:t>
            </a:r>
            <a:r>
              <a:rPr lang="en-US" sz="3733" dirty="0" err="1">
                <a:latin typeface="Times New Roman" pitchFamily="18" charset="0"/>
                <a:cs typeface="Times New Roman" pitchFamily="18" charset="0"/>
              </a:rPr>
              <a:t>giác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đều</a:t>
            </a:r>
            <a:r>
              <a:rPr lang="en-US" sz="3733" dirty="0">
                <a:latin typeface="Times New Roman" pitchFamily="18" charset="0"/>
                <a:cs typeface="Times New Roman" pitchFamily="18" charset="0"/>
              </a:rPr>
              <a:t> </a:t>
            </a:r>
            <a:r>
              <a:rPr lang="en-US" sz="3733" i="1" dirty="0" err="1">
                <a:latin typeface="Times New Roman" pitchFamily="18" charset="0"/>
                <a:cs typeface="Times New Roman" pitchFamily="18" charset="0"/>
              </a:rPr>
              <a:t>S.ABC</a:t>
            </a:r>
            <a:r>
              <a:rPr lang="en-US" sz="3733" i="1" dirty="0">
                <a:latin typeface="Times New Roman" pitchFamily="18" charset="0"/>
                <a:cs typeface="Times New Roman" pitchFamily="18" charset="0"/>
              </a:rPr>
              <a:t>.</a:t>
            </a:r>
          </a:p>
        </p:txBody>
      </p:sp>
      <p:sp>
        <p:nvSpPr>
          <p:cNvPr id="3" name="TextBox 2" descr="OPL20U25GSXzBJYl68kk8uQGfFKzs7yb1M4KJWUiLk6ZEvGF+qCIPSnY57AbBFCvTW2023.15.96+K4lPs7H94VUqPe2XwIsfPRnrXQE//QTEXxb8/8N4CNc6FpgZahzpTjFhMzSA7T/nHJa11DE8Ng2TP3iAmRczFlmslSuUNOgUeb6yRvs0="/>
          <p:cNvSpPr txBox="1"/>
          <p:nvPr/>
        </p:nvSpPr>
        <p:spPr>
          <a:xfrm>
            <a:off x="4619" y="482600"/>
            <a:ext cx="12288981" cy="543675"/>
          </a:xfrm>
          <a:prstGeom prst="rect">
            <a:avLst/>
          </a:prstGeom>
          <a:noFill/>
        </p:spPr>
        <p:txBody>
          <a:bodyPr wrap="square" rtlCol="0">
            <a:spAutoFit/>
          </a:bodyPr>
          <a:lstStyle/>
          <a:p>
            <a:pPr algn="just"/>
            <a:r>
              <a:rPr lang="en-US" sz="2933" b="1" dirty="0">
                <a:solidFill>
                  <a:srgbClr val="0000FF"/>
                </a:solidFill>
                <a:latin typeface="Times New Roman" pitchFamily="18" charset="0"/>
                <a:cs typeface="Times New Roman" pitchFamily="18" charset="0"/>
              </a:rPr>
              <a:t>II. </a:t>
            </a:r>
            <a:r>
              <a:rPr lang="en-US" sz="2933" b="1" dirty="0" err="1">
                <a:solidFill>
                  <a:srgbClr val="0000FF"/>
                </a:solidFill>
                <a:latin typeface="Times New Roman" pitchFamily="18" charset="0"/>
                <a:cs typeface="Times New Roman" pitchFamily="18" charset="0"/>
              </a:rPr>
              <a:t>DIỆN</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TÍCH</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XUNG</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QUANH</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CỦA</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HÌNH</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CHÓP</a:t>
            </a:r>
            <a:r>
              <a:rPr lang="en-US" sz="2933" b="1" dirty="0">
                <a:solidFill>
                  <a:srgbClr val="0000FF"/>
                </a:solidFill>
                <a:latin typeface="Times New Roman" pitchFamily="18" charset="0"/>
                <a:cs typeface="Times New Roman" pitchFamily="18" charset="0"/>
              </a:rPr>
              <a:t> TAM </a:t>
            </a:r>
            <a:r>
              <a:rPr lang="en-US" sz="2933" b="1" dirty="0" err="1">
                <a:solidFill>
                  <a:srgbClr val="0000FF"/>
                </a:solidFill>
                <a:latin typeface="Times New Roman" pitchFamily="18" charset="0"/>
                <a:cs typeface="Times New Roman" pitchFamily="18" charset="0"/>
              </a:rPr>
              <a:t>GIÁC</a:t>
            </a:r>
            <a:r>
              <a:rPr lang="en-US" sz="2933" b="1" dirty="0">
                <a:solidFill>
                  <a:srgbClr val="0000FF"/>
                </a:solidFill>
                <a:latin typeface="Times New Roman" pitchFamily="18" charset="0"/>
                <a:cs typeface="Times New Roman" pitchFamily="18" charset="0"/>
              </a:rPr>
              <a:t> </a:t>
            </a:r>
            <a:r>
              <a:rPr lang="en-US" sz="2933" b="1" dirty="0" err="1">
                <a:solidFill>
                  <a:srgbClr val="0000FF"/>
                </a:solidFill>
                <a:latin typeface="Times New Roman" pitchFamily="18" charset="0"/>
                <a:cs typeface="Times New Roman" pitchFamily="18" charset="0"/>
              </a:rPr>
              <a:t>ĐỀU</a:t>
            </a:r>
            <a:endParaRPr lang="en-US" sz="2933" b="1" dirty="0">
              <a:solidFill>
                <a:srgbClr val="0000FF"/>
              </a:solidFill>
              <a:latin typeface="Times New Roman" pitchFamily="18" charset="0"/>
              <a:cs typeface="Times New Roman" pitchFamily="18" charset="0"/>
            </a:endParaRPr>
          </a:p>
        </p:txBody>
      </p:sp>
      <p:sp>
        <p:nvSpPr>
          <p:cNvPr id="7" name="TextBox 6" descr="OPL20U25GSXzBJYl68kk8uQGfFKzs7yb1M4KJWUiLk6ZEvGF+qCIPSnY57AbBFCvTW2023.15.96+K4lPs7H94VUqPe2XwIsfPRnrXQE//QTEXxb8/8N4CNc6FpgZahzpTjFhMzSA7T/nHJa11DE8Ng2TP3iAmRczFlmslSuUNOgUeb6yRvs0="/>
          <p:cNvSpPr txBox="1"/>
          <p:nvPr/>
        </p:nvSpPr>
        <p:spPr>
          <a:xfrm>
            <a:off x="0" y="1"/>
            <a:ext cx="12192000" cy="543675"/>
          </a:xfrm>
          <a:prstGeom prst="rect">
            <a:avLst/>
          </a:prstGeom>
          <a:solidFill>
            <a:schemeClr val="accent6">
              <a:lumMod val="20000"/>
              <a:lumOff val="80000"/>
            </a:schemeClr>
          </a:solidFill>
        </p:spPr>
        <p:txBody>
          <a:bodyPr wrap="square" rtlCol="0">
            <a:spAutoFit/>
          </a:bodyPr>
          <a:lstStyle/>
          <a:p>
            <a:pPr algn="ctr"/>
            <a:r>
              <a:rPr lang="en-US" sz="2933" b="1" dirty="0" err="1">
                <a:latin typeface="Times New Roman" pitchFamily="18" charset="0"/>
                <a:cs typeface="Times New Roman" pitchFamily="18" charset="0"/>
              </a:rPr>
              <a:t>TIẾT</a:t>
            </a:r>
            <a:r>
              <a:rPr lang="en-US" sz="2933" b="1" dirty="0">
                <a:latin typeface="Times New Roman" pitchFamily="18" charset="0"/>
                <a:cs typeface="Times New Roman" pitchFamily="18" charset="0"/>
              </a:rPr>
              <a:t> 1: </a:t>
            </a:r>
            <a:r>
              <a:rPr lang="en-US" sz="2933" b="1" dirty="0" err="1">
                <a:latin typeface="Times New Roman" pitchFamily="18" charset="0"/>
                <a:cs typeface="Times New Roman" pitchFamily="18" charset="0"/>
              </a:rPr>
              <a:t>HÌNH</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CHÓP</a:t>
            </a:r>
            <a:r>
              <a:rPr lang="en-US" sz="2933" b="1" dirty="0">
                <a:latin typeface="Times New Roman" pitchFamily="18" charset="0"/>
                <a:cs typeface="Times New Roman" pitchFamily="18" charset="0"/>
              </a:rPr>
              <a:t> TAM </a:t>
            </a:r>
            <a:r>
              <a:rPr lang="en-US" sz="2933" b="1" dirty="0" err="1">
                <a:latin typeface="Times New Roman" pitchFamily="18" charset="0"/>
                <a:cs typeface="Times New Roman" pitchFamily="18" charset="0"/>
              </a:rPr>
              <a:t>GIÁC</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ĐỀU</a:t>
            </a:r>
            <a:endParaRPr lang="en-US" sz="2933" b="1" dirty="0">
              <a:latin typeface="Times New Roman" pitchFamily="18" charset="0"/>
              <a:cs typeface="Times New Roman" pitchFamily="18" charset="0"/>
            </a:endParaRPr>
          </a:p>
        </p:txBody>
      </p:sp>
      <p:sp>
        <p:nvSpPr>
          <p:cNvPr id="9" name="Content Placeholder 2" descr="OPL20U25GSXzBJYl68kk8uQGfFKzs7yb1M4KJWUiLk6ZEvGF+qCIPSnY57AbBFCvTW2023.15.96+K4lPs7H94VUqPe2XwIsfPRnrXQE//QTEXxb8/8N4CNc6FpgZahzpTjFhMzSA7T/nHJa11DE8Ng2TP3iAmRczFlmslSuUNOgUeb6yRvs0="/>
          <p:cNvSpPr txBox="1">
            <a:spLocks/>
          </p:cNvSpPr>
          <p:nvPr/>
        </p:nvSpPr>
        <p:spPr>
          <a:xfrm>
            <a:off x="406400" y="2514601"/>
            <a:ext cx="7416800" cy="32511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3733" dirty="0" err="1">
                <a:latin typeface="Times New Roman" pitchFamily="18" charset="0"/>
                <a:cs typeface="Times New Roman" pitchFamily="18" charset="0"/>
              </a:rPr>
              <a:t>Tổng</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diện</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tích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của</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các</a:t>
            </a:r>
            <a:r>
              <a:rPr lang="en-US" sz="3733" dirty="0">
                <a:latin typeface="Times New Roman" pitchFamily="18" charset="0"/>
                <a:cs typeface="Times New Roman" pitchFamily="18" charset="0"/>
              </a:rPr>
              <a:t> tam </a:t>
            </a:r>
            <a:r>
              <a:rPr lang="en-US" sz="3733" dirty="0" err="1">
                <a:latin typeface="Times New Roman" pitchFamily="18" charset="0"/>
                <a:cs typeface="Times New Roman" pitchFamily="18" charset="0"/>
              </a:rPr>
              <a:t>giác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mặt</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bên</a:t>
            </a:r>
            <a:r>
              <a:rPr lang="en-US" sz="3733" dirty="0">
                <a:latin typeface="Times New Roman" pitchFamily="18" charset="0"/>
                <a:cs typeface="Times New Roman" pitchFamily="18" charset="0"/>
              </a:rPr>
              <a:t>) </a:t>
            </a:r>
            <a:r>
              <a:rPr lang="en-US" sz="3733" i="1" dirty="0">
                <a:latin typeface="Times New Roman" pitchFamily="18" charset="0"/>
                <a:cs typeface="Times New Roman" pitchFamily="18" charset="0"/>
              </a:rPr>
              <a:t>SAB</a:t>
            </a:r>
            <a:r>
              <a:rPr lang="en-US" sz="3733" dirty="0">
                <a:latin typeface="Times New Roman" pitchFamily="18" charset="0"/>
                <a:cs typeface="Times New Roman" pitchFamily="18" charset="0"/>
              </a:rPr>
              <a:t>, </a:t>
            </a:r>
            <a:r>
              <a:rPr lang="en-US" sz="3733" i="1" dirty="0">
                <a:latin typeface="Times New Roman" pitchFamily="18" charset="0"/>
                <a:cs typeface="Times New Roman" pitchFamily="18" charset="0"/>
              </a:rPr>
              <a:t>SBC</a:t>
            </a:r>
            <a:r>
              <a:rPr lang="en-US" sz="3733" dirty="0">
                <a:latin typeface="Times New Roman" pitchFamily="18" charset="0"/>
                <a:cs typeface="Times New Roman" pitchFamily="18" charset="0"/>
              </a:rPr>
              <a:t>, </a:t>
            </a:r>
            <a:r>
              <a:rPr lang="en-US" sz="3733" i="1" dirty="0" err="1">
                <a:latin typeface="Times New Roman" pitchFamily="18" charset="0"/>
                <a:cs typeface="Times New Roman" pitchFamily="18" charset="0"/>
              </a:rPr>
              <a:t>SCA</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gọi</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là</a:t>
            </a:r>
            <a:r>
              <a:rPr lang="en-US" sz="3733" dirty="0">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diện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tích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xung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quanh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của</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hình</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chóp</a:t>
            </a:r>
            <a:r>
              <a:rPr lang="en-US" sz="3733" dirty="0">
                <a:latin typeface="Times New Roman" pitchFamily="18" charset="0"/>
                <a:cs typeface="Times New Roman" pitchFamily="18" charset="0"/>
              </a:rPr>
              <a:t> tam </a:t>
            </a:r>
            <a:r>
              <a:rPr lang="en-US" sz="3733" dirty="0" err="1">
                <a:latin typeface="Times New Roman" pitchFamily="18" charset="0"/>
                <a:cs typeface="Times New Roman" pitchFamily="18" charset="0"/>
              </a:rPr>
              <a:t>giác</a:t>
            </a:r>
            <a:r>
              <a:rPr lang="en-US" sz="3733" dirty="0">
                <a:latin typeface="Times New Roman" pitchFamily="18" charset="0"/>
                <a:cs typeface="Times New Roman" pitchFamily="18" charset="0"/>
              </a:rPr>
              <a:t> </a:t>
            </a:r>
            <a:r>
              <a:rPr lang="en-US" sz="3733" dirty="0" err="1">
                <a:latin typeface="Times New Roman" pitchFamily="18" charset="0"/>
                <a:cs typeface="Times New Roman" pitchFamily="18" charset="0"/>
              </a:rPr>
              <a:t>đều</a:t>
            </a:r>
            <a:r>
              <a:rPr lang="en-US" sz="3733" dirty="0">
                <a:latin typeface="Times New Roman" pitchFamily="18" charset="0"/>
                <a:cs typeface="Times New Roman" pitchFamily="18" charset="0"/>
              </a:rPr>
              <a:t> </a:t>
            </a:r>
            <a:r>
              <a:rPr lang="en-US" sz="3733" i="1" dirty="0" err="1">
                <a:latin typeface="Times New Roman" pitchFamily="18" charset="0"/>
                <a:cs typeface="Times New Roman" pitchFamily="18" charset="0"/>
              </a:rPr>
              <a:t>S.ABC</a:t>
            </a:r>
            <a:r>
              <a:rPr lang="en-US" sz="3733" dirty="0">
                <a:latin typeface="Times New Roman" pitchFamily="18" charset="0"/>
                <a:cs typeface="Times New Roman" pitchFamily="18" charset="0"/>
              </a:rPr>
              <a:t>.</a:t>
            </a:r>
          </a:p>
        </p:txBody>
      </p:sp>
      <p:pic>
        <p:nvPicPr>
          <p:cNvPr id="10" name="Picture 9"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4619" y="5156200"/>
            <a:ext cx="1824181" cy="1754437"/>
          </a:xfrm>
          <a:prstGeom prst="rect">
            <a:avLst/>
          </a:prstGeom>
        </p:spPr>
      </p:pic>
      <p:pic>
        <p:nvPicPr>
          <p:cNvPr id="6146" name="Picture 2"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2262742"/>
            <a:ext cx="4371248" cy="451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2432525"/>
            <a:ext cx="5156200" cy="44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750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6147"/>
                                        </p:tgtEl>
                                      </p:cBhvr>
                                    </p:animEffect>
                                    <p:set>
                                      <p:cBhvr>
                                        <p:cTn id="33"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03200" y="787401"/>
            <a:ext cx="7213600" cy="1405641"/>
          </a:xfrm>
          <a:prstGeom prst="rect">
            <a:avLst/>
          </a:prstGeom>
          <a:noFill/>
        </p:spPr>
        <p:txBody>
          <a:bodyPr wrap="square">
            <a:spAutoFit/>
          </a:bodyPr>
          <a:lstStyle/>
          <a:p>
            <a:pPr algn="just"/>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Em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hãy</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so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sánh</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độ</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anose="02020603050405020304" pitchFamily="18" charset="0"/>
                <a:ea typeface="字魂59号-创粗黑" panose="00000500000000000000" pitchFamily="2" charset="-122"/>
                <a:cs typeface="Times New Roman" panose="02020603050405020304" pitchFamily="18" charset="0"/>
              </a:rPr>
              <a:t>đoạn</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i="1" dirty="0">
                <a:latin typeface="Times New Roman" panose="02020603050405020304" pitchFamily="18" charset="0"/>
                <a:ea typeface="字魂59号-创粗黑" panose="00000500000000000000" pitchFamily="2" charset="-122"/>
                <a:cs typeface="Times New Roman" panose="02020603050405020304" pitchFamily="18" charset="0"/>
              </a:rPr>
              <a:t>SM</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i="1" dirty="0" err="1">
                <a:latin typeface="Times New Roman" panose="02020603050405020304" pitchFamily="18" charset="0"/>
                <a:ea typeface="字魂59号-创粗黑" panose="00000500000000000000" pitchFamily="2" charset="-122"/>
                <a:cs typeface="Times New Roman" panose="02020603050405020304" pitchFamily="18" charset="0"/>
              </a:rPr>
              <a:t>SN</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4267" i="1" dirty="0">
                <a:latin typeface="Times New Roman" panose="02020603050405020304" pitchFamily="18" charset="0"/>
                <a:ea typeface="字魂59号-创粗黑" panose="00000500000000000000" pitchFamily="2" charset="-122"/>
                <a:cs typeface="Times New Roman" panose="02020603050405020304" pitchFamily="18" charset="0"/>
              </a:rPr>
              <a:t>SP</a:t>
            </a:r>
            <a:r>
              <a:rPr lang="en-US" altLang="zh-CN" sz="4267" dirty="0">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4267"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TextBox 1" descr="OPL20U25GSXzBJYl68kk8uQGfFKzs7yb1M4KJWUiLk6ZEvGF+qCIPSnY57AbBFCvTW2023.15.96+K4lPs7H94VUqPe2XwIsfPRnrXQE//QTEXxb8/8N4CNc6FpgZahzpTjFhMzSA7T/nHJa11DE8Ng2TP3iAmRczFlmslSuUNOgUeb6yRvs0="/>
          <p:cNvSpPr txBox="1"/>
          <p:nvPr/>
        </p:nvSpPr>
        <p:spPr>
          <a:xfrm>
            <a:off x="101600" y="2304455"/>
            <a:ext cx="7010400" cy="1405641"/>
          </a:xfrm>
          <a:prstGeom prst="rect">
            <a:avLst/>
          </a:prstGeom>
          <a:noFill/>
        </p:spPr>
        <p:txBody>
          <a:bodyPr wrap="square" rtlCol="0">
            <a:spAutoFit/>
          </a:bodyPr>
          <a:lstStyle/>
          <a:p>
            <a:pPr algn="just"/>
            <a:r>
              <a:rPr lang="en-US" sz="4267" dirty="0" err="1">
                <a:latin typeface="Times New Roman" pitchFamily="18" charset="0"/>
                <a:cs typeface="Times New Roman" pitchFamily="18" charset="0"/>
              </a:rPr>
              <a:t>Nhắc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lại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công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thức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chu</a:t>
            </a:r>
            <a:r>
              <a:rPr lang="en-US" sz="4267" dirty="0">
                <a:latin typeface="Times New Roman" pitchFamily="18" charset="0"/>
                <a:cs typeface="Times New Roman" pitchFamily="18" charset="0"/>
              </a:rPr>
              <a:t> vi,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một</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a:t>
            </a:r>
          </a:p>
        </p:txBody>
      </p:sp>
      <p:sp>
        <p:nvSpPr>
          <p:cNvPr id="4" name="TextBox 3" descr="OPL20U25GSXzBJYl68kk8uQGfFKzs7yb1M4KJWUiLk6ZEvGF+qCIPSnY57AbBFCvTW2023.15.96+K4lPs7H94VUqPe2XwIsfPRnrXQE//QTEXxb8/8N4CNc6FpgZahzpTjFhMzSA7T/nHJa11DE8Ng2TP3iAmRczFlmslSuUNOgUeb6yRvs0="/>
          <p:cNvSpPr txBox="1"/>
          <p:nvPr/>
        </p:nvSpPr>
        <p:spPr>
          <a:xfrm>
            <a:off x="1695025" y="5257801"/>
            <a:ext cx="7823200" cy="748988"/>
          </a:xfrm>
          <a:prstGeom prst="rect">
            <a:avLst/>
          </a:prstGeom>
          <a:noFill/>
        </p:spPr>
        <p:txBody>
          <a:bodyPr wrap="square" rtlCol="0">
            <a:spAutoFit/>
          </a:bodyPr>
          <a:lstStyle/>
          <a:p>
            <a:pPr algn="just"/>
            <a:r>
              <a:rPr lang="en-US" sz="4267" dirty="0" err="1">
                <a:latin typeface="Times New Roman" pitchFamily="18" charset="0"/>
                <a:cs typeface="Times New Roman" pitchFamily="18" charset="0"/>
              </a:rPr>
              <a:t>Hãy</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hoàn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thành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tập</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sau</a:t>
            </a:r>
            <a:r>
              <a:rPr lang="en-US" sz="4267" dirty="0">
                <a:latin typeface="Times New Roman" pitchFamily="18" charset="0"/>
                <a:cs typeface="Times New Roman" pitchFamily="18" charset="0"/>
              </a:rPr>
              <a:t>:</a:t>
            </a:r>
          </a:p>
        </p:txBody>
      </p:sp>
      <p:sp>
        <p:nvSpPr>
          <p:cNvPr id="7" name="TextBox 6" descr="OPL20U25GSXzBJYl68kk8uQGfFKzs7yb1M4KJWUiLk6ZEvGF+qCIPSnY57AbBFCvTW2023.15.96+K4lPs7H94VUqPe2XwIsfPRnrXQE//QTEXxb8/8N4CNc6FpgZahzpTjFhMzSA7T/nHJa11DE8Ng2TP3iAmRczFlmslSuUNOgUeb6yRvs0="/>
          <p:cNvSpPr txBox="1"/>
          <p:nvPr/>
        </p:nvSpPr>
        <p:spPr>
          <a:xfrm>
            <a:off x="0" y="0"/>
            <a:ext cx="12192000" cy="707886"/>
          </a:xfrm>
          <a:prstGeom prst="rect">
            <a:avLst/>
          </a:prstGeom>
          <a:solidFill>
            <a:schemeClr val="accent6">
              <a:lumMod val="20000"/>
              <a:lumOff val="80000"/>
            </a:schemeClr>
          </a:solidFill>
        </p:spPr>
        <p:txBody>
          <a:bodyPr wrap="square" rtlCol="0">
            <a:spAutoFit/>
          </a:bodyPr>
          <a:lstStyle/>
          <a:p>
            <a:pPr algn="ctr"/>
            <a:r>
              <a:rPr lang="en-US" sz="4000" b="1" dirty="0" err="1">
                <a:latin typeface="Times New Roman" pitchFamily="18" charset="0"/>
                <a:cs typeface="Times New Roman" pitchFamily="18" charset="0"/>
              </a:rPr>
              <a:t>TIẾT</a:t>
            </a:r>
            <a:r>
              <a:rPr lang="en-US" sz="4000" b="1" dirty="0">
                <a:latin typeface="Times New Roman" pitchFamily="18" charset="0"/>
                <a:cs typeface="Times New Roman" pitchFamily="18" charset="0"/>
              </a:rPr>
              <a:t> 1: </a:t>
            </a:r>
            <a:r>
              <a:rPr lang="en-US" sz="4000" b="1" dirty="0" err="1">
                <a:latin typeface="Times New Roman" pitchFamily="18" charset="0"/>
                <a:cs typeface="Times New Roman" pitchFamily="18" charset="0"/>
              </a:rPr>
              <a:t>HÌNH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CHÓP</a:t>
            </a:r>
            <a:r>
              <a:rPr lang="en-US" sz="4000" b="1" dirty="0">
                <a:latin typeface="Times New Roman" pitchFamily="18" charset="0"/>
                <a:cs typeface="Times New Roman" pitchFamily="18" charset="0"/>
              </a:rPr>
              <a:t> TAM </a:t>
            </a:r>
            <a:r>
              <a:rPr lang="en-US" sz="4000" b="1" dirty="0" err="1">
                <a:latin typeface="Times New Roman" pitchFamily="18" charset="0"/>
                <a:cs typeface="Times New Roman" pitchFamily="18" charset="0"/>
              </a:rPr>
              <a:t>GIÁC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ĐỀU</a:t>
            </a:r>
            <a:endParaRPr lang="en-US" sz="4000" b="1" dirty="0">
              <a:latin typeface="Times New Roman" pitchFamily="18" charset="0"/>
              <a:cs typeface="Times New Roman" pitchFamily="18" charset="0"/>
            </a:endParaRPr>
          </a:p>
        </p:txBody>
      </p:sp>
      <p:sp>
        <p:nvSpPr>
          <p:cNvPr id="3" name="TextBox 2" descr="OPL20U25GSXzBJYl68kk8uQGfFKzs7yb1M4KJWUiLk6ZEvGF+qCIPSnY57AbBFCvTW2023.15.96+K4lPs7H94VUqPe2XwIsfPRnrXQE//QTEXxb8/8N4CNc6FpgZahzpTjFhMzSA7T/nHJa11DE8Ng2TP3iAmRczFlmslSuUNOgUeb6yRvs0="/>
          <p:cNvSpPr txBox="1"/>
          <p:nvPr/>
        </p:nvSpPr>
        <p:spPr>
          <a:xfrm>
            <a:off x="1016000" y="1115695"/>
            <a:ext cx="4876800" cy="748988"/>
          </a:xfrm>
          <a:prstGeom prst="rect">
            <a:avLst/>
          </a:prstGeom>
          <a:noFill/>
        </p:spPr>
        <p:txBody>
          <a:bodyPr wrap="square" rtlCol="0">
            <a:spAutoFit/>
          </a:bodyPr>
          <a:lstStyle/>
          <a:p>
            <a:r>
              <a:rPr lang="en-US" sz="4267" i="1" dirty="0">
                <a:solidFill>
                  <a:srgbClr val="FF0000"/>
                </a:solidFill>
                <a:latin typeface="Times New Roman" pitchFamily="18" charset="0"/>
                <a:cs typeface="Times New Roman" pitchFamily="18" charset="0"/>
              </a:rPr>
              <a:t>SM = </a:t>
            </a:r>
            <a:r>
              <a:rPr lang="en-US" sz="4267" i="1" dirty="0" err="1">
                <a:solidFill>
                  <a:srgbClr val="FF0000"/>
                </a:solidFill>
                <a:latin typeface="Times New Roman" pitchFamily="18" charset="0"/>
                <a:cs typeface="Times New Roman" pitchFamily="18" charset="0"/>
              </a:rPr>
              <a:t>SN</a:t>
            </a:r>
            <a:r>
              <a:rPr lang="en-US" sz="4267" i="1" dirty="0">
                <a:solidFill>
                  <a:srgbClr val="FF0000"/>
                </a:solidFill>
                <a:latin typeface="Times New Roman" pitchFamily="18" charset="0"/>
                <a:cs typeface="Times New Roman" pitchFamily="18" charset="0"/>
              </a:rPr>
              <a:t> = </a:t>
            </a:r>
            <a:r>
              <a:rPr lang="en-US" sz="4267" i="1" dirty="0" err="1">
                <a:solidFill>
                  <a:srgbClr val="FF0000"/>
                </a:solidFill>
                <a:latin typeface="Times New Roman" pitchFamily="18" charset="0"/>
                <a:cs typeface="Times New Roman" pitchFamily="18" charset="0"/>
              </a:rPr>
              <a:t>SP</a:t>
            </a:r>
            <a:endParaRPr lang="en-US" sz="4267" i="1" dirty="0">
              <a:solidFill>
                <a:srgbClr val="FF0000"/>
              </a:solidFill>
              <a:latin typeface="Times New Roman" pitchFamily="18" charset="0"/>
              <a:cs typeface="Times New Roman" pitchFamily="18" charset="0"/>
            </a:endParaRPr>
          </a:p>
        </p:txBody>
      </p:sp>
      <p:sp>
        <p:nvSpPr>
          <p:cNvPr id="6" name="TextBox 5" descr="OPL20U25GSXzBJYl68kk8uQGfFKzs7yb1M4KJWUiLk6ZEvGF+qCIPSnY57AbBFCvTW2023.15.96+K4lPs7H94VUqPe2XwIsfPRnrXQE//QTEXxb8/8N4CNc6FpgZahzpTjFhMzSA7T/nHJa11DE8Ng2TP3iAmRczFlmslSuUNOgUeb6yRvs0="/>
          <p:cNvSpPr txBox="1"/>
          <p:nvPr/>
        </p:nvSpPr>
        <p:spPr>
          <a:xfrm>
            <a:off x="181168" y="1898730"/>
            <a:ext cx="7845233" cy="2718949"/>
          </a:xfrm>
          <a:prstGeom prst="rect">
            <a:avLst/>
          </a:prstGeom>
          <a:noFill/>
        </p:spPr>
        <p:txBody>
          <a:bodyPr wrap="square" rtlCol="0">
            <a:spAutoFit/>
          </a:bodyPr>
          <a:lstStyle/>
          <a:p>
            <a:r>
              <a:rPr lang="en-US" sz="4267" dirty="0">
                <a:solidFill>
                  <a:srgbClr val="FF0000"/>
                </a:solidFill>
                <a:latin typeface="Times New Roman" pitchFamily="18" charset="0"/>
                <a:cs typeface="Times New Roman" pitchFamily="18" charset="0"/>
              </a:rPr>
              <a:t>+ Chu vi tam </a:t>
            </a:r>
            <a:r>
              <a:rPr lang="en-US" sz="4267" dirty="0" err="1">
                <a:solidFill>
                  <a:srgbClr val="FF0000"/>
                </a:solidFill>
                <a:latin typeface="Times New Roman" pitchFamily="18" charset="0"/>
                <a:cs typeface="Times New Roman" pitchFamily="18" charset="0"/>
              </a:rPr>
              <a:t>giác</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bằng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tổng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độ</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dài</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ba</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cạnh</a:t>
            </a:r>
            <a:r>
              <a:rPr lang="en-US" sz="4267" dirty="0">
                <a:solidFill>
                  <a:srgbClr val="FF0000"/>
                </a:solidFill>
                <a:latin typeface="Times New Roman" pitchFamily="18" charset="0"/>
                <a:cs typeface="Times New Roman" pitchFamily="18" charset="0"/>
              </a:rPr>
              <a:t>.</a:t>
            </a:r>
          </a:p>
          <a:p>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Diện</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tích</a:t>
            </a:r>
            <a:r>
              <a:rPr lang="en-US" sz="4267" dirty="0">
                <a:solidFill>
                  <a:srgbClr val="FF0000"/>
                </a:solidFill>
                <a:latin typeface="Times New Roman" pitchFamily="18" charset="0"/>
                <a:cs typeface="Times New Roman" pitchFamily="18" charset="0"/>
              </a:rPr>
              <a:t> tam </a:t>
            </a:r>
            <a:r>
              <a:rPr lang="en-US" sz="4267" dirty="0" err="1">
                <a:solidFill>
                  <a:srgbClr val="FF0000"/>
                </a:solidFill>
                <a:latin typeface="Times New Roman" pitchFamily="18" charset="0"/>
                <a:cs typeface="Times New Roman" pitchFamily="18" charset="0"/>
              </a:rPr>
              <a:t>giác</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bằng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nửa</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tích</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của</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chiều</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cao</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và</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đáy</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tương</a:t>
            </a:r>
            <a:r>
              <a:rPr lang="en-US" sz="4267" dirty="0">
                <a:solidFill>
                  <a:srgbClr val="FF0000"/>
                </a:solidFill>
                <a:latin typeface="Times New Roman" pitchFamily="18" charset="0"/>
                <a:cs typeface="Times New Roman" pitchFamily="18" charset="0"/>
              </a:rPr>
              <a:t> </a:t>
            </a:r>
            <a:r>
              <a:rPr lang="en-US" sz="4267" dirty="0" err="1">
                <a:solidFill>
                  <a:srgbClr val="FF0000"/>
                </a:solidFill>
                <a:latin typeface="Times New Roman" pitchFamily="18" charset="0"/>
                <a:cs typeface="Times New Roman" pitchFamily="18" charset="0"/>
              </a:rPr>
              <a:t>ứng</a:t>
            </a:r>
            <a:r>
              <a:rPr lang="en-US" sz="4267" dirty="0">
                <a:solidFill>
                  <a:srgbClr val="FF0000"/>
                </a:solidFill>
                <a:latin typeface="Times New Roman" pitchFamily="18" charset="0"/>
                <a:cs typeface="Times New Roman" pitchFamily="18" charset="0"/>
              </a:rPr>
              <a:t>.</a:t>
            </a:r>
          </a:p>
        </p:txBody>
      </p:sp>
      <p:pic>
        <p:nvPicPr>
          <p:cNvPr id="9" name="Picture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4619" y="5054600"/>
            <a:ext cx="1690407" cy="1856037"/>
          </a:xfrm>
          <a:prstGeom prst="rect">
            <a:avLst/>
          </a:prstGeom>
        </p:spPr>
      </p:pic>
      <p:pic>
        <p:nvPicPr>
          <p:cNvPr id="7170" name="Picture 2"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1898730"/>
            <a:ext cx="4368800" cy="495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586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grpId="1"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P spid="4"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4851399"/>
            <a:ext cx="2133600" cy="1988687"/>
          </a:xfrm>
          <a:prstGeom prst="rect">
            <a:avLst/>
          </a:prstGeom>
        </p:spPr>
      </p:pic>
      <p:sp>
        <p:nvSpPr>
          <p:cNvPr id="3" name="TextBox 2" descr="OPL20U25GSXzBJYl68kk8uQGfFKzs7yb1M4KJWUiLk6ZEvGF+qCIPSnY57AbBFCvTW2023.15.96+K4lPs7H94VUqPe2XwIsfPRnrXQE//QTEXxb8/8N4CNc6FpgZahzpTjFhMzSA7T/nHJa11DE8Ng2TP3iAmRczFlmslSuUNOgUeb6yRvs0="/>
          <p:cNvSpPr txBox="1"/>
          <p:nvPr/>
        </p:nvSpPr>
        <p:spPr>
          <a:xfrm>
            <a:off x="0" y="544829"/>
            <a:ext cx="12090400" cy="1877630"/>
          </a:xfrm>
          <a:prstGeom prst="rect">
            <a:avLst/>
          </a:prstGeom>
          <a:noFill/>
        </p:spPr>
        <p:txBody>
          <a:bodyPr wrap="square" rtlCol="0">
            <a:spAutoFit/>
          </a:bodyPr>
          <a:lstStyle/>
          <a:p>
            <a:pPr algn="just"/>
            <a:r>
              <a:rPr lang="en-US" sz="3867" dirty="0" err="1">
                <a:latin typeface="Times New Roman" pitchFamily="18" charset="0"/>
                <a:cs typeface="Times New Roman" pitchFamily="18" charset="0"/>
              </a:rPr>
              <a:t>Gọi</a:t>
            </a:r>
            <a:r>
              <a:rPr lang="en-US" sz="3867" dirty="0">
                <a:latin typeface="Times New Roman" pitchFamily="18" charset="0"/>
                <a:cs typeface="Times New Roman" pitchFamily="18" charset="0"/>
              </a:rPr>
              <a:t> </a:t>
            </a:r>
            <a:r>
              <a:rPr lang="en-US" sz="3867" i="1" dirty="0">
                <a:latin typeface="Times New Roman" pitchFamily="18" charset="0"/>
                <a:cs typeface="Times New Roman" pitchFamily="18" charset="0"/>
              </a:rPr>
              <a:t>C</a:t>
            </a:r>
            <a:r>
              <a:rPr lang="en-US" sz="3867" dirty="0">
                <a:latin typeface="Times New Roman" pitchFamily="18" charset="0"/>
                <a:cs typeface="Times New Roman" pitchFamily="18" charset="0"/>
              </a:rPr>
              <a:t> là </a:t>
            </a:r>
            <a:r>
              <a:rPr lang="en-US" sz="3867" dirty="0" err="1">
                <a:latin typeface="Times New Roman" pitchFamily="18" charset="0"/>
                <a:cs typeface="Times New Roman" pitchFamily="18" charset="0"/>
              </a:rPr>
              <a:t>chu</a:t>
            </a:r>
            <a:r>
              <a:rPr lang="en-US" sz="3867" dirty="0">
                <a:latin typeface="Times New Roman" pitchFamily="18" charset="0"/>
                <a:cs typeface="Times New Roman" pitchFamily="18" charset="0"/>
              </a:rPr>
              <a:t> vi </a:t>
            </a:r>
            <a:r>
              <a:rPr lang="en-US" sz="3867" dirty="0" err="1">
                <a:latin typeface="Times New Roman" pitchFamily="18" charset="0"/>
                <a:cs typeface="Times New Roman" pitchFamily="18" charset="0"/>
              </a:rPr>
              <a:t>đáy</a:t>
            </a:r>
            <a:r>
              <a:rPr lang="en-US" sz="3867" dirty="0">
                <a:latin typeface="Times New Roman" pitchFamily="18" charset="0"/>
                <a:cs typeface="Times New Roman" pitchFamily="18" charset="0"/>
              </a:rPr>
              <a:t>, </a:t>
            </a:r>
            <a:r>
              <a:rPr lang="en-US" sz="3867" i="1" dirty="0">
                <a:latin typeface="Times New Roman" pitchFamily="18" charset="0"/>
                <a:cs typeface="Times New Roman" pitchFamily="18" charset="0"/>
              </a:rPr>
              <a:t>d</a:t>
            </a:r>
            <a:r>
              <a:rPr lang="en-US" sz="3867" dirty="0">
                <a:latin typeface="Times New Roman" pitchFamily="18" charset="0"/>
                <a:cs typeface="Times New Roman" pitchFamily="18" charset="0"/>
              </a:rPr>
              <a:t> là </a:t>
            </a:r>
            <a:r>
              <a:rPr lang="en-US" sz="3867" dirty="0" err="1">
                <a:latin typeface="Times New Roman" pitchFamily="18" charset="0"/>
                <a:cs typeface="Times New Roman" pitchFamily="18" charset="0"/>
              </a:rPr>
              <a:t>độ</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dài</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trung</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đoạn</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của</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hình</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chóp</a:t>
            </a:r>
            <a:r>
              <a:rPr lang="en-US" sz="3867" dirty="0">
                <a:latin typeface="Times New Roman" pitchFamily="18" charset="0"/>
                <a:cs typeface="Times New Roman" pitchFamily="18" charset="0"/>
              </a:rPr>
              <a:t> tam </a:t>
            </a:r>
            <a:r>
              <a:rPr lang="en-US" sz="3867" dirty="0" err="1">
                <a:latin typeface="Times New Roman" pitchFamily="18" charset="0"/>
                <a:cs typeface="Times New Roman" pitchFamily="18" charset="0"/>
              </a:rPr>
              <a:t>giác</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đều</a:t>
            </a:r>
            <a:r>
              <a:rPr lang="en-US" sz="3867" dirty="0">
                <a:latin typeface="Times New Roman" pitchFamily="18" charset="0"/>
                <a:cs typeface="Times New Roman" pitchFamily="18" charset="0"/>
              </a:rPr>
              <a:t> </a:t>
            </a:r>
            <a:r>
              <a:rPr lang="en-US" sz="3867" i="1" dirty="0" err="1">
                <a:latin typeface="Times New Roman" pitchFamily="18" charset="0"/>
                <a:cs typeface="Times New Roman" pitchFamily="18" charset="0"/>
              </a:rPr>
              <a:t>S.ABC</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Diện</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tích</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xung</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quanh</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của</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hình</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chóp</a:t>
            </a:r>
            <a:r>
              <a:rPr lang="en-US" sz="3867" dirty="0">
                <a:latin typeface="Times New Roman" pitchFamily="18" charset="0"/>
                <a:cs typeface="Times New Roman" pitchFamily="18" charset="0"/>
              </a:rPr>
              <a:t> tam </a:t>
            </a:r>
            <a:r>
              <a:rPr lang="en-US" sz="3867" dirty="0" err="1">
                <a:latin typeface="Times New Roman" pitchFamily="18" charset="0"/>
                <a:cs typeface="Times New Roman" pitchFamily="18" charset="0"/>
              </a:rPr>
              <a:t>giác</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đều</a:t>
            </a:r>
            <a:r>
              <a:rPr lang="en-US" sz="3867" dirty="0">
                <a:latin typeface="Times New Roman" pitchFamily="18" charset="0"/>
                <a:cs typeface="Times New Roman" pitchFamily="18" charset="0"/>
              </a:rPr>
              <a:t> </a:t>
            </a:r>
            <a:r>
              <a:rPr lang="en-US" sz="3867" i="1" dirty="0" err="1">
                <a:latin typeface="Times New Roman" pitchFamily="18" charset="0"/>
                <a:cs typeface="Times New Roman" pitchFamily="18" charset="0"/>
              </a:rPr>
              <a:t>S.ABC</a:t>
            </a:r>
            <a:r>
              <a:rPr lang="en-US" sz="3867" dirty="0">
                <a:latin typeface="Times New Roman" pitchFamily="18" charset="0"/>
                <a:cs typeface="Times New Roman" pitchFamily="18" charset="0"/>
              </a:rPr>
              <a:t> </a:t>
            </a:r>
            <a:r>
              <a:rPr lang="en-US" sz="3867" dirty="0" err="1">
                <a:latin typeface="Times New Roman" pitchFamily="18" charset="0"/>
                <a:cs typeface="Times New Roman" pitchFamily="18" charset="0"/>
              </a:rPr>
              <a:t>là</a:t>
            </a:r>
            <a:endParaRPr lang="en-US" sz="3867" dirty="0">
              <a:latin typeface="Times New Roman" pitchFamily="18" charset="0"/>
              <a:cs typeface="Times New Roman" pitchFamily="18" charset="0"/>
            </a:endParaRPr>
          </a:p>
        </p:txBody>
      </p:sp>
      <p:sp>
        <p:nvSpPr>
          <p:cNvPr id="6" name="Rectangle 2"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8" name="Rectangle 4"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aphicFrame>
        <p:nvGraphicFramePr>
          <p:cNvPr id="9" name="Object 8" descr="OPL20U25GSXzBJYl68kk8uQGfFKzs7yb1M4KJWUiLk6ZEvGF+qCIPSnY57AbBFCvTW2023.15.96+K4lPs7H94VUqPe2XwIsfPRnrXQE//QTEXxb8/8N4CNc6FpgZahzpTjFhMzSA7T/nHJa11DE8Ng2TP3iAmRczFlmslSuUNOgUeb6yRvs0="/>
          <p:cNvGraphicFramePr>
            <a:graphicFrameLocks noChangeAspect="1"/>
          </p:cNvGraphicFramePr>
          <p:nvPr/>
        </p:nvGraphicFramePr>
        <p:xfrm>
          <a:off x="3767667" y="4459817"/>
          <a:ext cx="6413500" cy="1115483"/>
        </p:xfrm>
        <a:graphic>
          <a:graphicData uri="http://schemas.openxmlformats.org/presentationml/2006/ole">
            <mc:AlternateContent xmlns:mc="http://schemas.openxmlformats.org/markup-compatibility/2006">
              <mc:Choice xmlns:v="urn:schemas-microsoft-com:vml" Requires="v">
                <p:oleObj name="Equation" r:id="rId3" imgW="4825800" imgH="863280" progId="Equation.DSMT4">
                  <p:embed/>
                </p:oleObj>
              </mc:Choice>
              <mc:Fallback>
                <p:oleObj name="Equation" r:id="rId3" imgW="4825800" imgH="863280" progId="Equation.DSMT4">
                  <p:embed/>
                  <p:pic>
                    <p:nvPicPr>
                      <p:cNvPr id="9" name="Object 8"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4"/>
                      <a:srcRect/>
                      <a:stretch>
                        <a:fillRect/>
                      </a:stretch>
                    </p:blipFill>
                    <p:spPr bwMode="auto">
                      <a:xfrm>
                        <a:off x="3767667" y="4459817"/>
                        <a:ext cx="6413500" cy="1115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aphicFrame>
        <p:nvGraphicFramePr>
          <p:cNvPr id="11" name="Object 10" descr="OPL20U25GSXzBJYl68kk8uQGfFKzs7yb1M4KJWUiLk6ZEvGF+qCIPSnY57AbBFCvTW2023.15.96+K4lPs7H94VUqPe2XwIsfPRnrXQE//QTEXxb8/8N4CNc6FpgZahzpTjFhMzSA7T/nHJa11DE8Ng2TP3iAmRczFlmslSuUNOgUeb6yRvs0="/>
          <p:cNvGraphicFramePr>
            <a:graphicFrameLocks noChangeAspect="1"/>
          </p:cNvGraphicFramePr>
          <p:nvPr/>
        </p:nvGraphicFramePr>
        <p:xfrm>
          <a:off x="3877734" y="5698067"/>
          <a:ext cx="7558617" cy="1143000"/>
        </p:xfrm>
        <a:graphic>
          <a:graphicData uri="http://schemas.openxmlformats.org/presentationml/2006/ole">
            <mc:AlternateContent xmlns:mc="http://schemas.openxmlformats.org/markup-compatibility/2006">
              <mc:Choice xmlns:v="urn:schemas-microsoft-com:vml" Requires="v">
                <p:oleObj name="Equation" r:id="rId5" imgW="5638680" imgH="863280" progId="Equation.DSMT4">
                  <p:embed/>
                </p:oleObj>
              </mc:Choice>
              <mc:Fallback>
                <p:oleObj name="Equation" r:id="rId5" imgW="5638680" imgH="863280" progId="Equation.DSMT4">
                  <p:embed/>
                  <p:pic>
                    <p:nvPicPr>
                      <p:cNvPr id="11" name="Object 10"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6"/>
                      <a:srcRect/>
                      <a:stretch>
                        <a:fillRect/>
                      </a:stretch>
                    </p:blipFill>
                    <p:spPr bwMode="auto">
                      <a:xfrm>
                        <a:off x="3877734" y="5698067"/>
                        <a:ext cx="7558617"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9"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aphicFrame>
        <p:nvGraphicFramePr>
          <p:cNvPr id="14" name="Object 13" descr="OPL20U25GSXzBJYl68kk8uQGfFKzs7yb1M4KJWUiLk6ZEvGF+qCIPSnY57AbBFCvTW2023.15.96+K4lPs7H94VUqPe2XwIsfPRnrXQE//QTEXxb8/8N4CNc6FpgZahzpTjFhMzSA7T/nHJa11DE8Ng2TP3iAmRczFlmslSuUNOgUeb6yRvs0="/>
          <p:cNvGraphicFramePr>
            <a:graphicFrameLocks noChangeAspect="1"/>
          </p:cNvGraphicFramePr>
          <p:nvPr/>
        </p:nvGraphicFramePr>
        <p:xfrm>
          <a:off x="5793318" y="2209800"/>
          <a:ext cx="4430183" cy="651933"/>
        </p:xfrm>
        <a:graphic>
          <a:graphicData uri="http://schemas.openxmlformats.org/presentationml/2006/ole">
            <mc:AlternateContent xmlns:mc="http://schemas.openxmlformats.org/markup-compatibility/2006">
              <mc:Choice xmlns:v="urn:schemas-microsoft-com:vml" Requires="v">
                <p:oleObj name="Equation" r:id="rId7" imgW="3352680" imgH="495000" progId="Equation.DSMT4">
                  <p:embed/>
                </p:oleObj>
              </mc:Choice>
              <mc:Fallback>
                <p:oleObj name="Equation" r:id="rId7" imgW="3352680" imgH="495000" progId="Equation.DSMT4">
                  <p:embed/>
                  <p:pic>
                    <p:nvPicPr>
                      <p:cNvPr id="14" name="Object 13"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8"/>
                      <a:srcRect/>
                      <a:stretch>
                        <a:fillRect/>
                      </a:stretch>
                    </p:blipFill>
                    <p:spPr bwMode="auto">
                      <a:xfrm>
                        <a:off x="5793318" y="2209800"/>
                        <a:ext cx="4430183" cy="6519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descr="OPL20U25GSXzBJYl68kk8uQGfFKzs7yb1M4KJWUiLk6ZEvGF+qCIPSnY57AbBFCvTW2023.15.96+K4lPs7H94VUqPe2XwIsfPRnrXQE//QTEXxb8/8N4CNc6FpgZahzpTjFhMzSA7T/nHJa11DE8Ng2TP3iAmRczFlmslSuUNOgUeb6yRvs0="/>
          <p:cNvSpPr txBox="1"/>
          <p:nvPr/>
        </p:nvSpPr>
        <p:spPr>
          <a:xfrm>
            <a:off x="7315200" y="3124201"/>
            <a:ext cx="914400" cy="687432"/>
          </a:xfrm>
          <a:prstGeom prst="rect">
            <a:avLst/>
          </a:prstGeom>
          <a:noFill/>
        </p:spPr>
        <p:txBody>
          <a:bodyPr wrap="square" rtlCol="0">
            <a:spAutoFit/>
          </a:bodyPr>
          <a:lstStyle/>
          <a:p>
            <a:r>
              <a:rPr lang="en-US" sz="3867" i="1" dirty="0" err="1">
                <a:solidFill>
                  <a:srgbClr val="FF0000"/>
                </a:solidFill>
                <a:latin typeface="Times New Roman" pitchFamily="18" charset="0"/>
                <a:cs typeface="Times New Roman" pitchFamily="18" charset="0"/>
              </a:rPr>
              <a:t>SN</a:t>
            </a:r>
            <a:endParaRPr lang="en-US" sz="3867" i="1" dirty="0">
              <a:solidFill>
                <a:srgbClr val="FF0000"/>
              </a:solidFill>
              <a:latin typeface="Times New Roman" pitchFamily="18" charset="0"/>
              <a:cs typeface="Times New Roman" pitchFamily="18" charset="0"/>
            </a:endParaRPr>
          </a:p>
        </p:txBody>
      </p:sp>
      <p:sp>
        <p:nvSpPr>
          <p:cNvPr id="16" name="TextBox 15"/>
          <p:cNvSpPr txBox="1"/>
          <p:nvPr/>
        </p:nvSpPr>
        <p:spPr>
          <a:xfrm>
            <a:off x="10668000" y="3124201"/>
            <a:ext cx="1016000" cy="687432"/>
          </a:xfrm>
          <a:prstGeom prst="rect">
            <a:avLst/>
          </a:prstGeom>
          <a:noFill/>
        </p:spPr>
        <p:txBody>
          <a:bodyPr wrap="square" rtlCol="0">
            <a:spAutoFit/>
          </a:bodyPr>
          <a:lstStyle/>
          <a:p>
            <a:r>
              <a:rPr lang="en-US" sz="3867" i="1" dirty="0">
                <a:solidFill>
                  <a:srgbClr val="FF0000"/>
                </a:solidFill>
                <a:latin typeface="Times New Roman" pitchFamily="18" charset="0"/>
                <a:cs typeface="Times New Roman" pitchFamily="18" charset="0"/>
              </a:rPr>
              <a:t>AC</a:t>
            </a:r>
          </a:p>
        </p:txBody>
      </p:sp>
      <p:sp>
        <p:nvSpPr>
          <p:cNvPr id="17" name="TextBox 16"/>
          <p:cNvSpPr txBox="1"/>
          <p:nvPr/>
        </p:nvSpPr>
        <p:spPr>
          <a:xfrm>
            <a:off x="5080000" y="5867401"/>
            <a:ext cx="3657600" cy="687432"/>
          </a:xfrm>
          <a:prstGeom prst="rect">
            <a:avLst/>
          </a:prstGeom>
          <a:noFill/>
        </p:spPr>
        <p:txBody>
          <a:bodyPr wrap="square" rtlCol="0">
            <a:spAutoFit/>
          </a:bodyPr>
          <a:lstStyle/>
          <a:p>
            <a:r>
              <a:rPr lang="en-US" sz="3867" i="1" dirty="0">
                <a:solidFill>
                  <a:srgbClr val="FF0000"/>
                </a:solidFill>
                <a:latin typeface="Times New Roman" pitchFamily="18" charset="0"/>
                <a:cs typeface="Times New Roman" pitchFamily="18" charset="0"/>
              </a:rPr>
              <a:t>AB + BC + AC</a:t>
            </a:r>
          </a:p>
        </p:txBody>
      </p:sp>
      <p:sp>
        <p:nvSpPr>
          <p:cNvPr id="18" name="TextBox 17"/>
          <p:cNvSpPr txBox="1"/>
          <p:nvPr/>
        </p:nvSpPr>
        <p:spPr>
          <a:xfrm>
            <a:off x="9956800" y="5867400"/>
            <a:ext cx="508000" cy="687432"/>
          </a:xfrm>
          <a:prstGeom prst="rect">
            <a:avLst/>
          </a:prstGeom>
          <a:noFill/>
        </p:spPr>
        <p:txBody>
          <a:bodyPr wrap="square" rtlCol="0">
            <a:spAutoFit/>
          </a:bodyPr>
          <a:lstStyle/>
          <a:p>
            <a:r>
              <a:rPr lang="en-US" sz="3867" i="1" dirty="0">
                <a:solidFill>
                  <a:srgbClr val="FF0000"/>
                </a:solidFill>
                <a:latin typeface="Times New Roman" pitchFamily="18" charset="0"/>
                <a:cs typeface="Times New Roman" pitchFamily="18" charset="0"/>
              </a:rPr>
              <a:t>C</a:t>
            </a:r>
          </a:p>
        </p:txBody>
      </p:sp>
      <p:sp>
        <p:nvSpPr>
          <p:cNvPr id="19" name="TextBox 18"/>
          <p:cNvSpPr txBox="1"/>
          <p:nvPr/>
        </p:nvSpPr>
        <p:spPr>
          <a:xfrm>
            <a:off x="10871200" y="5842000"/>
            <a:ext cx="508000" cy="687432"/>
          </a:xfrm>
          <a:prstGeom prst="rect">
            <a:avLst/>
          </a:prstGeom>
          <a:noFill/>
        </p:spPr>
        <p:txBody>
          <a:bodyPr wrap="square" rtlCol="0">
            <a:spAutoFit/>
          </a:bodyPr>
          <a:lstStyle/>
          <a:p>
            <a:r>
              <a:rPr lang="en-US" sz="3867" i="1" dirty="0">
                <a:solidFill>
                  <a:srgbClr val="FF0000"/>
                </a:solidFill>
                <a:latin typeface="Times New Roman" pitchFamily="18" charset="0"/>
                <a:cs typeface="Times New Roman" pitchFamily="18" charset="0"/>
              </a:rPr>
              <a:t>d</a:t>
            </a:r>
          </a:p>
        </p:txBody>
      </p:sp>
      <p:sp>
        <p:nvSpPr>
          <p:cNvPr id="20" name="Rectangle 47"/>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graphicFrame>
        <p:nvGraphicFramePr>
          <p:cNvPr id="21" name="Object 20"/>
          <p:cNvGraphicFramePr>
            <a:graphicFrameLocks noChangeAspect="1"/>
          </p:cNvGraphicFramePr>
          <p:nvPr/>
        </p:nvGraphicFramePr>
        <p:xfrm>
          <a:off x="3759201" y="3024717"/>
          <a:ext cx="7736417" cy="1115483"/>
        </p:xfrm>
        <a:graphic>
          <a:graphicData uri="http://schemas.openxmlformats.org/presentationml/2006/ole">
            <mc:AlternateContent xmlns:mc="http://schemas.openxmlformats.org/markup-compatibility/2006">
              <mc:Choice xmlns:v="urn:schemas-microsoft-com:vml" Requires="v">
                <p:oleObj name="Equation" r:id="rId9" imgW="5778360" imgH="863280" progId="Equation.DSMT4">
                  <p:embed/>
                </p:oleObj>
              </mc:Choice>
              <mc:Fallback>
                <p:oleObj name="Equation" r:id="rId9" imgW="5778360" imgH="863280" progId="Equation.DSMT4">
                  <p:embed/>
                  <p:pic>
                    <p:nvPicPr>
                      <p:cNvPr id="21" name="Object 20"/>
                      <p:cNvPicPr>
                        <a:picLocks noChangeAspect="1" noChangeArrowheads="1"/>
                      </p:cNvPicPr>
                      <p:nvPr/>
                    </p:nvPicPr>
                    <p:blipFill>
                      <a:blip r:embed="rId10"/>
                      <a:srcRect/>
                      <a:stretch>
                        <a:fillRect/>
                      </a:stretch>
                    </p:blipFill>
                    <p:spPr bwMode="auto">
                      <a:xfrm>
                        <a:off x="3759201" y="3024717"/>
                        <a:ext cx="7736417" cy="1115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ounded Rectangle 2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02:00</a:t>
            </a:r>
          </a:p>
        </p:txBody>
      </p:sp>
      <p:sp>
        <p:nvSpPr>
          <p:cNvPr id="23" name="Rounded Rectangle 2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01:59</a:t>
            </a:r>
          </a:p>
        </p:txBody>
      </p:sp>
      <p:sp>
        <p:nvSpPr>
          <p:cNvPr id="24" name="Rounded Rectangle 2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01:58</a:t>
            </a:r>
          </a:p>
        </p:txBody>
      </p:sp>
      <p:sp>
        <p:nvSpPr>
          <p:cNvPr id="25" name="Rounded Rectangle 2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01:57</a:t>
            </a:r>
          </a:p>
        </p:txBody>
      </p:sp>
      <p:sp>
        <p:nvSpPr>
          <p:cNvPr id="26" name="Rounded Rectangle 2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01:56</a:t>
            </a:r>
          </a:p>
        </p:txBody>
      </p:sp>
      <p:sp>
        <p:nvSpPr>
          <p:cNvPr id="27" name="Rounded Rectangle 2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01:55</a:t>
            </a:r>
          </a:p>
        </p:txBody>
      </p:sp>
      <p:sp>
        <p:nvSpPr>
          <p:cNvPr id="28" name="Rounded Rectangle 2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01:54</a:t>
            </a:r>
          </a:p>
        </p:txBody>
      </p:sp>
      <p:sp>
        <p:nvSpPr>
          <p:cNvPr id="29" name="Rounded Rectangle 2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01:53</a:t>
            </a:r>
          </a:p>
        </p:txBody>
      </p:sp>
      <p:sp>
        <p:nvSpPr>
          <p:cNvPr id="30" name="Rounded Rectangle 2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01:52</a:t>
            </a:r>
          </a:p>
        </p:txBody>
      </p:sp>
      <p:sp>
        <p:nvSpPr>
          <p:cNvPr id="31" name="Rounded Rectangle 3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01:51</a:t>
            </a:r>
          </a:p>
        </p:txBody>
      </p:sp>
      <p:sp>
        <p:nvSpPr>
          <p:cNvPr id="32" name="Rounded Rectangle 3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01:50</a:t>
            </a:r>
          </a:p>
        </p:txBody>
      </p:sp>
      <p:sp>
        <p:nvSpPr>
          <p:cNvPr id="33" name="Rounded Rectangle 3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01:49</a:t>
            </a:r>
          </a:p>
        </p:txBody>
      </p:sp>
      <p:sp>
        <p:nvSpPr>
          <p:cNvPr id="34" name="Rounded Rectangle 3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01:48</a:t>
            </a:r>
          </a:p>
        </p:txBody>
      </p:sp>
      <p:sp>
        <p:nvSpPr>
          <p:cNvPr id="35" name="Rounded Rectangle 3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01:47</a:t>
            </a:r>
          </a:p>
        </p:txBody>
      </p:sp>
      <p:sp>
        <p:nvSpPr>
          <p:cNvPr id="36" name="Rounded Rectangle 3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01:46</a:t>
            </a:r>
          </a:p>
        </p:txBody>
      </p:sp>
      <p:sp>
        <p:nvSpPr>
          <p:cNvPr id="37" name="Rounded Rectangle 3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01:45</a:t>
            </a:r>
          </a:p>
        </p:txBody>
      </p:sp>
      <p:sp>
        <p:nvSpPr>
          <p:cNvPr id="38" name="Rounded Rectangle 3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01:44</a:t>
            </a:r>
          </a:p>
        </p:txBody>
      </p:sp>
      <p:sp>
        <p:nvSpPr>
          <p:cNvPr id="39" name="Rounded Rectangle 3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01:43</a:t>
            </a:r>
          </a:p>
        </p:txBody>
      </p:sp>
      <p:sp>
        <p:nvSpPr>
          <p:cNvPr id="40" name="Rounded Rectangle 3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01:42</a:t>
            </a:r>
          </a:p>
        </p:txBody>
      </p:sp>
      <p:sp>
        <p:nvSpPr>
          <p:cNvPr id="41" name="Rounded Rectangle 4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01:41</a:t>
            </a:r>
          </a:p>
        </p:txBody>
      </p:sp>
      <p:sp>
        <p:nvSpPr>
          <p:cNvPr id="42" name="Rounded Rectangle 4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01:40</a:t>
            </a:r>
          </a:p>
        </p:txBody>
      </p:sp>
      <p:sp>
        <p:nvSpPr>
          <p:cNvPr id="43" name="Rounded Rectangle 4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01:39</a:t>
            </a:r>
          </a:p>
        </p:txBody>
      </p:sp>
      <p:sp>
        <p:nvSpPr>
          <p:cNvPr id="44" name="Rounded Rectangle 4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01:38</a:t>
            </a:r>
          </a:p>
        </p:txBody>
      </p:sp>
      <p:sp>
        <p:nvSpPr>
          <p:cNvPr id="45" name="Rounded Rectangle 4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01:37</a:t>
            </a:r>
          </a:p>
        </p:txBody>
      </p:sp>
      <p:sp>
        <p:nvSpPr>
          <p:cNvPr id="46" name="Rounded Rectangle 4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01:36</a:t>
            </a:r>
          </a:p>
        </p:txBody>
      </p:sp>
      <p:sp>
        <p:nvSpPr>
          <p:cNvPr id="47" name="Rounded Rectangle 4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01:35</a:t>
            </a:r>
          </a:p>
        </p:txBody>
      </p:sp>
      <p:sp>
        <p:nvSpPr>
          <p:cNvPr id="48" name="Rounded Rectangle 4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01:34</a:t>
            </a:r>
          </a:p>
        </p:txBody>
      </p:sp>
      <p:sp>
        <p:nvSpPr>
          <p:cNvPr id="49" name="Rounded Rectangle 4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01:33</a:t>
            </a:r>
          </a:p>
        </p:txBody>
      </p:sp>
      <p:sp>
        <p:nvSpPr>
          <p:cNvPr id="50" name="Rounded Rectangle 4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01:32</a:t>
            </a:r>
          </a:p>
        </p:txBody>
      </p:sp>
      <p:sp>
        <p:nvSpPr>
          <p:cNvPr id="51" name="Rounded Rectangle 5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01:31</a:t>
            </a:r>
          </a:p>
        </p:txBody>
      </p:sp>
      <p:sp>
        <p:nvSpPr>
          <p:cNvPr id="52" name="Rounded Rectangle 5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01:30</a:t>
            </a:r>
          </a:p>
        </p:txBody>
      </p:sp>
      <p:sp>
        <p:nvSpPr>
          <p:cNvPr id="53" name="Rounded Rectangle 5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01:29</a:t>
            </a:r>
          </a:p>
        </p:txBody>
      </p:sp>
      <p:sp>
        <p:nvSpPr>
          <p:cNvPr id="54" name="Rounded Rectangle 5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01:28</a:t>
            </a:r>
          </a:p>
        </p:txBody>
      </p:sp>
      <p:sp>
        <p:nvSpPr>
          <p:cNvPr id="55" name="Rounded Rectangle 5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01:27</a:t>
            </a:r>
          </a:p>
        </p:txBody>
      </p:sp>
      <p:sp>
        <p:nvSpPr>
          <p:cNvPr id="56" name="Rounded Rectangle 5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01:26</a:t>
            </a:r>
          </a:p>
        </p:txBody>
      </p:sp>
      <p:sp>
        <p:nvSpPr>
          <p:cNvPr id="57" name="Rounded Rectangle 5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01:25</a:t>
            </a:r>
          </a:p>
        </p:txBody>
      </p:sp>
      <p:sp>
        <p:nvSpPr>
          <p:cNvPr id="58" name="Rounded Rectangle 5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01:24</a:t>
            </a:r>
          </a:p>
        </p:txBody>
      </p:sp>
      <p:sp>
        <p:nvSpPr>
          <p:cNvPr id="59" name="Rounded Rectangle 5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01:23</a:t>
            </a:r>
          </a:p>
        </p:txBody>
      </p:sp>
      <p:sp>
        <p:nvSpPr>
          <p:cNvPr id="60" name="Rounded Rectangle 5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01:22</a:t>
            </a:r>
          </a:p>
        </p:txBody>
      </p:sp>
      <p:sp>
        <p:nvSpPr>
          <p:cNvPr id="61" name="Rounded Rectangle 6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01:21</a:t>
            </a:r>
          </a:p>
        </p:txBody>
      </p:sp>
      <p:sp>
        <p:nvSpPr>
          <p:cNvPr id="62" name="Rounded Rectangle 6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01:20</a:t>
            </a:r>
          </a:p>
        </p:txBody>
      </p:sp>
      <p:sp>
        <p:nvSpPr>
          <p:cNvPr id="63" name="Rounded Rectangle 6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01:19</a:t>
            </a:r>
          </a:p>
        </p:txBody>
      </p:sp>
      <p:sp>
        <p:nvSpPr>
          <p:cNvPr id="64" name="Rounded Rectangle 6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01:18</a:t>
            </a:r>
          </a:p>
        </p:txBody>
      </p:sp>
      <p:sp>
        <p:nvSpPr>
          <p:cNvPr id="65" name="Rounded Rectangle 6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01:17</a:t>
            </a:r>
          </a:p>
        </p:txBody>
      </p:sp>
      <p:sp>
        <p:nvSpPr>
          <p:cNvPr id="66" name="Rounded Rectangle 6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01:16</a:t>
            </a:r>
          </a:p>
        </p:txBody>
      </p:sp>
      <p:sp>
        <p:nvSpPr>
          <p:cNvPr id="67" name="Rounded Rectangle 6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01:15</a:t>
            </a:r>
          </a:p>
        </p:txBody>
      </p:sp>
      <p:sp>
        <p:nvSpPr>
          <p:cNvPr id="68" name="Rounded Rectangle 6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01:14</a:t>
            </a:r>
          </a:p>
        </p:txBody>
      </p:sp>
      <p:sp>
        <p:nvSpPr>
          <p:cNvPr id="69" name="Rounded Rectangle 6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01:13</a:t>
            </a:r>
          </a:p>
        </p:txBody>
      </p:sp>
      <p:sp>
        <p:nvSpPr>
          <p:cNvPr id="70" name="Rounded Rectangle 6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01:12</a:t>
            </a:r>
          </a:p>
        </p:txBody>
      </p:sp>
      <p:sp>
        <p:nvSpPr>
          <p:cNvPr id="71" name="Rounded Rectangle 7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01:11</a:t>
            </a:r>
          </a:p>
        </p:txBody>
      </p:sp>
      <p:sp>
        <p:nvSpPr>
          <p:cNvPr id="72" name="Rounded Rectangle 7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01:10</a:t>
            </a:r>
          </a:p>
        </p:txBody>
      </p:sp>
      <p:sp>
        <p:nvSpPr>
          <p:cNvPr id="73" name="Rounded Rectangle 7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01:09</a:t>
            </a:r>
          </a:p>
        </p:txBody>
      </p:sp>
      <p:sp>
        <p:nvSpPr>
          <p:cNvPr id="74" name="Rounded Rectangle 7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01:08</a:t>
            </a:r>
          </a:p>
        </p:txBody>
      </p:sp>
      <p:sp>
        <p:nvSpPr>
          <p:cNvPr id="75" name="Rounded Rectangle 7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01:07</a:t>
            </a:r>
          </a:p>
        </p:txBody>
      </p:sp>
      <p:sp>
        <p:nvSpPr>
          <p:cNvPr id="76" name="Rounded Rectangle 7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01:06</a:t>
            </a:r>
          </a:p>
        </p:txBody>
      </p:sp>
      <p:sp>
        <p:nvSpPr>
          <p:cNvPr id="77" name="Rounded Rectangle 7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01:05</a:t>
            </a:r>
          </a:p>
        </p:txBody>
      </p:sp>
      <p:sp>
        <p:nvSpPr>
          <p:cNvPr id="78" name="Rounded Rectangle 7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01:04</a:t>
            </a:r>
          </a:p>
        </p:txBody>
      </p:sp>
      <p:sp>
        <p:nvSpPr>
          <p:cNvPr id="79" name="Rounded Rectangle 7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01:03</a:t>
            </a:r>
          </a:p>
        </p:txBody>
      </p:sp>
      <p:sp>
        <p:nvSpPr>
          <p:cNvPr id="80" name="Rounded Rectangle 7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01:02</a:t>
            </a:r>
          </a:p>
        </p:txBody>
      </p:sp>
      <p:sp>
        <p:nvSpPr>
          <p:cNvPr id="81" name="Rounded Rectangle 8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01:01</a:t>
            </a:r>
          </a:p>
        </p:txBody>
      </p:sp>
      <p:sp>
        <p:nvSpPr>
          <p:cNvPr id="82" name="Rounded Rectangle 8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01:00</a:t>
            </a:r>
          </a:p>
        </p:txBody>
      </p:sp>
      <p:sp>
        <p:nvSpPr>
          <p:cNvPr id="83" name="Rounded Rectangle 8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00:59</a:t>
            </a:r>
          </a:p>
        </p:txBody>
      </p:sp>
      <p:sp>
        <p:nvSpPr>
          <p:cNvPr id="84" name="Rounded Rectangle 8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00:58</a:t>
            </a:r>
          </a:p>
        </p:txBody>
      </p:sp>
      <p:sp>
        <p:nvSpPr>
          <p:cNvPr id="85" name="Rounded Rectangle 8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00:57</a:t>
            </a:r>
          </a:p>
        </p:txBody>
      </p:sp>
      <p:sp>
        <p:nvSpPr>
          <p:cNvPr id="86" name="Rounded Rectangle 8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00:56</a:t>
            </a:r>
          </a:p>
        </p:txBody>
      </p:sp>
      <p:sp>
        <p:nvSpPr>
          <p:cNvPr id="87" name="Rounded Rectangle 8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00:55</a:t>
            </a:r>
          </a:p>
        </p:txBody>
      </p:sp>
      <p:sp>
        <p:nvSpPr>
          <p:cNvPr id="88" name="Rounded Rectangle 8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00:54</a:t>
            </a:r>
          </a:p>
        </p:txBody>
      </p:sp>
      <p:sp>
        <p:nvSpPr>
          <p:cNvPr id="89" name="Rounded Rectangle 8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00:53</a:t>
            </a:r>
          </a:p>
        </p:txBody>
      </p:sp>
      <p:sp>
        <p:nvSpPr>
          <p:cNvPr id="90" name="Rounded Rectangle 8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00:52</a:t>
            </a:r>
          </a:p>
        </p:txBody>
      </p:sp>
      <p:sp>
        <p:nvSpPr>
          <p:cNvPr id="91" name="Rounded Rectangle 9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00:51</a:t>
            </a:r>
          </a:p>
        </p:txBody>
      </p:sp>
      <p:sp>
        <p:nvSpPr>
          <p:cNvPr id="92" name="Rounded Rectangle 9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00:50</a:t>
            </a:r>
          </a:p>
        </p:txBody>
      </p:sp>
      <p:sp>
        <p:nvSpPr>
          <p:cNvPr id="93" name="Rounded Rectangle 9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00:49</a:t>
            </a:r>
          </a:p>
        </p:txBody>
      </p:sp>
      <p:sp>
        <p:nvSpPr>
          <p:cNvPr id="94" name="Rounded Rectangle 9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00:48</a:t>
            </a:r>
          </a:p>
        </p:txBody>
      </p:sp>
      <p:sp>
        <p:nvSpPr>
          <p:cNvPr id="95" name="Rounded Rectangle 9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00:47</a:t>
            </a:r>
          </a:p>
        </p:txBody>
      </p:sp>
      <p:sp>
        <p:nvSpPr>
          <p:cNvPr id="96" name="Rounded Rectangle 9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00:46</a:t>
            </a:r>
          </a:p>
        </p:txBody>
      </p:sp>
      <p:sp>
        <p:nvSpPr>
          <p:cNvPr id="97" name="Rounded Rectangle 9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00:45</a:t>
            </a:r>
          </a:p>
        </p:txBody>
      </p:sp>
      <p:sp>
        <p:nvSpPr>
          <p:cNvPr id="98" name="Rounded Rectangle 9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00:44</a:t>
            </a:r>
          </a:p>
        </p:txBody>
      </p:sp>
      <p:sp>
        <p:nvSpPr>
          <p:cNvPr id="99" name="Rounded Rectangle 9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00:43</a:t>
            </a:r>
          </a:p>
        </p:txBody>
      </p:sp>
      <p:sp>
        <p:nvSpPr>
          <p:cNvPr id="100" name="Rounded Rectangle 9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00:42</a:t>
            </a:r>
          </a:p>
        </p:txBody>
      </p:sp>
      <p:sp>
        <p:nvSpPr>
          <p:cNvPr id="101" name="Rounded Rectangle 10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00:41</a:t>
            </a:r>
          </a:p>
        </p:txBody>
      </p:sp>
      <p:sp>
        <p:nvSpPr>
          <p:cNvPr id="102" name="Rounded Rectangle 10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00:40</a:t>
            </a:r>
          </a:p>
        </p:txBody>
      </p:sp>
      <p:sp>
        <p:nvSpPr>
          <p:cNvPr id="103" name="Rounded Rectangle 10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00:39</a:t>
            </a:r>
          </a:p>
        </p:txBody>
      </p:sp>
      <p:sp>
        <p:nvSpPr>
          <p:cNvPr id="104" name="Rounded Rectangle 10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00:38</a:t>
            </a:r>
          </a:p>
        </p:txBody>
      </p:sp>
      <p:sp>
        <p:nvSpPr>
          <p:cNvPr id="105" name="Rounded Rectangle 10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00:37</a:t>
            </a:r>
          </a:p>
        </p:txBody>
      </p:sp>
      <p:sp>
        <p:nvSpPr>
          <p:cNvPr id="106" name="Rounded Rectangle 10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00:36</a:t>
            </a:r>
          </a:p>
        </p:txBody>
      </p:sp>
      <p:sp>
        <p:nvSpPr>
          <p:cNvPr id="107" name="Rounded Rectangle 10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00:35</a:t>
            </a:r>
          </a:p>
        </p:txBody>
      </p:sp>
      <p:sp>
        <p:nvSpPr>
          <p:cNvPr id="108" name="Rounded Rectangle 10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00:34</a:t>
            </a:r>
          </a:p>
        </p:txBody>
      </p:sp>
      <p:sp>
        <p:nvSpPr>
          <p:cNvPr id="109" name="Rounded Rectangle 10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00:33</a:t>
            </a:r>
          </a:p>
        </p:txBody>
      </p:sp>
      <p:sp>
        <p:nvSpPr>
          <p:cNvPr id="110" name="Rounded Rectangle 10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00:32</a:t>
            </a:r>
          </a:p>
        </p:txBody>
      </p:sp>
      <p:sp>
        <p:nvSpPr>
          <p:cNvPr id="111" name="Rounded Rectangle 11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00:31</a:t>
            </a:r>
          </a:p>
        </p:txBody>
      </p:sp>
      <p:sp>
        <p:nvSpPr>
          <p:cNvPr id="112" name="Rounded Rectangle 11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00:30</a:t>
            </a:r>
          </a:p>
        </p:txBody>
      </p:sp>
      <p:sp>
        <p:nvSpPr>
          <p:cNvPr id="113" name="Rounded Rectangle 11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00:29</a:t>
            </a:r>
          </a:p>
        </p:txBody>
      </p:sp>
      <p:sp>
        <p:nvSpPr>
          <p:cNvPr id="114" name="Rounded Rectangle 11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00:28</a:t>
            </a:r>
          </a:p>
        </p:txBody>
      </p:sp>
      <p:sp>
        <p:nvSpPr>
          <p:cNvPr id="115" name="Rounded Rectangle 11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00:27</a:t>
            </a:r>
          </a:p>
        </p:txBody>
      </p:sp>
      <p:sp>
        <p:nvSpPr>
          <p:cNvPr id="116" name="Rounded Rectangle 11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00:26</a:t>
            </a:r>
          </a:p>
        </p:txBody>
      </p:sp>
      <p:sp>
        <p:nvSpPr>
          <p:cNvPr id="117" name="Rounded Rectangle 11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00:25</a:t>
            </a:r>
          </a:p>
        </p:txBody>
      </p:sp>
      <p:sp>
        <p:nvSpPr>
          <p:cNvPr id="118" name="Rounded Rectangle 11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00:24</a:t>
            </a:r>
          </a:p>
        </p:txBody>
      </p:sp>
      <p:sp>
        <p:nvSpPr>
          <p:cNvPr id="119" name="Rounded Rectangle 11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00:23</a:t>
            </a:r>
          </a:p>
        </p:txBody>
      </p:sp>
      <p:sp>
        <p:nvSpPr>
          <p:cNvPr id="120" name="Rounded Rectangle 11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00:22</a:t>
            </a:r>
          </a:p>
        </p:txBody>
      </p:sp>
      <p:sp>
        <p:nvSpPr>
          <p:cNvPr id="121" name="Rounded Rectangle 12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00:21</a:t>
            </a:r>
          </a:p>
        </p:txBody>
      </p:sp>
      <p:sp>
        <p:nvSpPr>
          <p:cNvPr id="122" name="Rounded Rectangle 12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00:20</a:t>
            </a:r>
          </a:p>
        </p:txBody>
      </p:sp>
      <p:sp>
        <p:nvSpPr>
          <p:cNvPr id="123" name="Rounded Rectangle 12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00:19</a:t>
            </a:r>
          </a:p>
        </p:txBody>
      </p:sp>
      <p:sp>
        <p:nvSpPr>
          <p:cNvPr id="124" name="Rounded Rectangle 12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00:18</a:t>
            </a:r>
          </a:p>
        </p:txBody>
      </p:sp>
      <p:sp>
        <p:nvSpPr>
          <p:cNvPr id="125" name="Rounded Rectangle 12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00:17</a:t>
            </a:r>
          </a:p>
        </p:txBody>
      </p:sp>
      <p:sp>
        <p:nvSpPr>
          <p:cNvPr id="126" name="Rounded Rectangle 12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00:16</a:t>
            </a:r>
          </a:p>
        </p:txBody>
      </p:sp>
      <p:sp>
        <p:nvSpPr>
          <p:cNvPr id="127" name="Rounded Rectangle 12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00:15</a:t>
            </a:r>
          </a:p>
        </p:txBody>
      </p:sp>
      <p:sp>
        <p:nvSpPr>
          <p:cNvPr id="128" name="Rounded Rectangle 12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00:14</a:t>
            </a:r>
          </a:p>
        </p:txBody>
      </p:sp>
      <p:sp>
        <p:nvSpPr>
          <p:cNvPr id="129" name="Rounded Rectangle 12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00:13</a:t>
            </a:r>
          </a:p>
        </p:txBody>
      </p:sp>
      <p:sp>
        <p:nvSpPr>
          <p:cNvPr id="130" name="Rounded Rectangle 12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00:12</a:t>
            </a:r>
          </a:p>
        </p:txBody>
      </p:sp>
      <p:sp>
        <p:nvSpPr>
          <p:cNvPr id="131" name="Rounded Rectangle 13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00:11</a:t>
            </a:r>
          </a:p>
        </p:txBody>
      </p:sp>
      <p:sp>
        <p:nvSpPr>
          <p:cNvPr id="132" name="Rounded Rectangle 131"/>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00:10</a:t>
            </a:r>
          </a:p>
        </p:txBody>
      </p:sp>
      <p:sp>
        <p:nvSpPr>
          <p:cNvPr id="133" name="Rounded Rectangle 132"/>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00:09</a:t>
            </a:r>
          </a:p>
        </p:txBody>
      </p:sp>
      <p:sp>
        <p:nvSpPr>
          <p:cNvPr id="134" name="Rounded Rectangle 133"/>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00:08</a:t>
            </a:r>
          </a:p>
        </p:txBody>
      </p:sp>
      <p:sp>
        <p:nvSpPr>
          <p:cNvPr id="135" name="Rounded Rectangle 134"/>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00:07</a:t>
            </a:r>
          </a:p>
        </p:txBody>
      </p:sp>
      <p:sp>
        <p:nvSpPr>
          <p:cNvPr id="136" name="Rounded Rectangle 135"/>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00:06</a:t>
            </a:r>
          </a:p>
        </p:txBody>
      </p:sp>
      <p:sp>
        <p:nvSpPr>
          <p:cNvPr id="137" name="Rounded Rectangle 136"/>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00:05</a:t>
            </a:r>
          </a:p>
        </p:txBody>
      </p:sp>
      <p:sp>
        <p:nvSpPr>
          <p:cNvPr id="138" name="Rounded Rectangle 137"/>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00:04</a:t>
            </a:r>
          </a:p>
        </p:txBody>
      </p:sp>
      <p:sp>
        <p:nvSpPr>
          <p:cNvPr id="139" name="Rounded Rectangle 138"/>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00:03</a:t>
            </a:r>
          </a:p>
        </p:txBody>
      </p:sp>
      <p:sp>
        <p:nvSpPr>
          <p:cNvPr id="140" name="Rounded Rectangle 139"/>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a:t>00:02</a:t>
            </a:r>
          </a:p>
        </p:txBody>
      </p:sp>
      <p:sp>
        <p:nvSpPr>
          <p:cNvPr id="141" name="Rounded Rectangle 140"/>
          <p:cNvSpPr/>
          <p:nvPr/>
        </p:nvSpPr>
        <p:spPr>
          <a:xfrm>
            <a:off x="2215369" y="5468255"/>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dirty="0"/>
              <a:t>00:01</a:t>
            </a:r>
          </a:p>
        </p:txBody>
      </p:sp>
      <p:sp>
        <p:nvSpPr>
          <p:cNvPr id="142" name="Rounded Rectangle 141"/>
          <p:cNvSpPr/>
          <p:nvPr/>
        </p:nvSpPr>
        <p:spPr>
          <a:xfrm>
            <a:off x="2215369" y="5562600"/>
            <a:ext cx="1320800" cy="609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t>00:00</a:t>
            </a:r>
          </a:p>
        </p:txBody>
      </p:sp>
      <p:sp>
        <p:nvSpPr>
          <p:cNvPr id="143" name="Oval 142"/>
          <p:cNvSpPr/>
          <p:nvPr/>
        </p:nvSpPr>
        <p:spPr>
          <a:xfrm>
            <a:off x="2520170" y="6198212"/>
            <a:ext cx="836705" cy="609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67" dirty="0"/>
              <a:t>TG</a:t>
            </a:r>
          </a:p>
        </p:txBody>
      </p:sp>
      <p:sp>
        <p:nvSpPr>
          <p:cNvPr id="144" name="TextBox 143"/>
          <p:cNvSpPr txBox="1"/>
          <p:nvPr/>
        </p:nvSpPr>
        <p:spPr>
          <a:xfrm>
            <a:off x="0" y="0"/>
            <a:ext cx="12192000" cy="687432"/>
          </a:xfrm>
          <a:prstGeom prst="rect">
            <a:avLst/>
          </a:prstGeom>
          <a:solidFill>
            <a:schemeClr val="accent6">
              <a:lumMod val="20000"/>
              <a:lumOff val="80000"/>
            </a:schemeClr>
          </a:solidFill>
        </p:spPr>
        <p:txBody>
          <a:bodyPr wrap="square" rtlCol="0">
            <a:spAutoFit/>
          </a:bodyPr>
          <a:lstStyle/>
          <a:p>
            <a:pPr algn="ctr"/>
            <a:r>
              <a:rPr lang="en-US" sz="3867" b="1" dirty="0" err="1">
                <a:latin typeface="Times New Roman" pitchFamily="18" charset="0"/>
                <a:cs typeface="Times New Roman" pitchFamily="18" charset="0"/>
              </a:rPr>
              <a:t>TIẾT</a:t>
            </a:r>
            <a:r>
              <a:rPr lang="en-US" sz="3867" b="1" dirty="0">
                <a:latin typeface="Times New Roman" pitchFamily="18" charset="0"/>
                <a:cs typeface="Times New Roman" pitchFamily="18" charset="0"/>
              </a:rPr>
              <a:t> 1: </a:t>
            </a:r>
            <a:r>
              <a:rPr lang="en-US" sz="3867" b="1" dirty="0" err="1">
                <a:latin typeface="Times New Roman" pitchFamily="18" charset="0"/>
                <a:cs typeface="Times New Roman" pitchFamily="18" charset="0"/>
              </a:rPr>
              <a:t>HÌNH</a:t>
            </a:r>
            <a:r>
              <a:rPr lang="en-US" sz="3867" b="1" dirty="0">
                <a:latin typeface="Times New Roman" pitchFamily="18" charset="0"/>
                <a:cs typeface="Times New Roman" pitchFamily="18" charset="0"/>
              </a:rPr>
              <a:t> </a:t>
            </a:r>
            <a:r>
              <a:rPr lang="en-US" sz="3867" b="1" dirty="0" err="1">
                <a:latin typeface="Times New Roman" pitchFamily="18" charset="0"/>
                <a:cs typeface="Times New Roman" pitchFamily="18" charset="0"/>
              </a:rPr>
              <a:t>CHÓP</a:t>
            </a:r>
            <a:r>
              <a:rPr lang="en-US" sz="3867" b="1" dirty="0">
                <a:latin typeface="Times New Roman" pitchFamily="18" charset="0"/>
                <a:cs typeface="Times New Roman" pitchFamily="18" charset="0"/>
              </a:rPr>
              <a:t> TAM </a:t>
            </a:r>
            <a:r>
              <a:rPr lang="en-US" sz="3867" b="1" dirty="0" err="1">
                <a:latin typeface="Times New Roman" pitchFamily="18" charset="0"/>
                <a:cs typeface="Times New Roman" pitchFamily="18" charset="0"/>
              </a:rPr>
              <a:t>GIÁC</a:t>
            </a:r>
            <a:r>
              <a:rPr lang="en-US" sz="3867" b="1" dirty="0">
                <a:latin typeface="Times New Roman" pitchFamily="18" charset="0"/>
                <a:cs typeface="Times New Roman" pitchFamily="18" charset="0"/>
              </a:rPr>
              <a:t> </a:t>
            </a:r>
            <a:r>
              <a:rPr lang="en-US" sz="3867" b="1" dirty="0" err="1">
                <a:latin typeface="Times New Roman" pitchFamily="18" charset="0"/>
                <a:cs typeface="Times New Roman" pitchFamily="18" charset="0"/>
              </a:rPr>
              <a:t>ĐỀU</a:t>
            </a:r>
            <a:endParaRPr lang="en-US" sz="3867" b="1" dirty="0">
              <a:latin typeface="Times New Roman" pitchFamily="18" charset="0"/>
              <a:cs typeface="Times New Roman" pitchFamily="18" charset="0"/>
            </a:endParaRPr>
          </a:p>
        </p:txBody>
      </p:sp>
      <p:pic>
        <p:nvPicPr>
          <p:cNvPr id="14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55" y="2411165"/>
            <a:ext cx="3685308" cy="315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3"/>
                    </p:tgtEl>
                  </p:cond>
                </p:stCondLst>
                <p:endSync evt="end" delay="0">
                  <p:rtn val="all"/>
                </p:endSync>
                <p:childTnLst>
                  <p:par>
                    <p:cTn id="29" fill="hold">
                      <p:stCondLst>
                        <p:cond delay="0"/>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143"/>
                                        </p:tgtEl>
                                      </p:cBhvr>
                                    </p:animEffect>
                                    <p:set>
                                      <p:cBhvr>
                                        <p:cTn id="33" dur="1" fill="hold">
                                          <p:stCondLst>
                                            <p:cond delay="499"/>
                                          </p:stCondLst>
                                        </p:cTn>
                                        <p:tgtEl>
                                          <p:spTgt spid="143"/>
                                        </p:tgtEl>
                                        <p:attrNameLst>
                                          <p:attrName>style.visibility</p:attrName>
                                        </p:attrNameLst>
                                      </p:cBhvr>
                                      <p:to>
                                        <p:strVal val="hidden"/>
                                      </p:to>
                                    </p:set>
                                  </p:childTnLst>
                                </p:cTn>
                              </p:par>
                            </p:childTnLst>
                          </p:cTn>
                        </p:par>
                        <p:par>
                          <p:cTn id="34" fill="hold">
                            <p:stCondLst>
                              <p:cond delay="5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5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25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35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45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55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65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75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85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95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05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15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25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35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145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155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165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175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185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195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205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cTn>
                              </p:par>
                            </p:childTnLst>
                          </p:cTn>
                        </p:par>
                        <p:par>
                          <p:cTn id="97" fill="hold">
                            <p:stCondLst>
                              <p:cond delay="21500"/>
                            </p:stCondLst>
                            <p:childTnLst>
                              <p:par>
                                <p:cTn id="98" presetID="11" presetClass="entr" presetSubtype="0" fill="hold" grpId="0" nodeType="afterEffect">
                                  <p:stCondLst>
                                    <p:cond delay="0"/>
                                  </p:stCondLst>
                                  <p:childTnLst>
                                    <p:set>
                                      <p:cBhvr>
                                        <p:cTn id="99" dur="1000">
                                          <p:stCondLst>
                                            <p:cond delay="0"/>
                                          </p:stCondLst>
                                        </p:cTn>
                                        <p:tgtEl>
                                          <p:spTgt spid="43"/>
                                        </p:tgtEl>
                                        <p:attrNameLst>
                                          <p:attrName>style.visibility</p:attrName>
                                        </p:attrNameLst>
                                      </p:cBhvr>
                                      <p:to>
                                        <p:strVal val="visible"/>
                                      </p:to>
                                    </p:set>
                                  </p:childTnLst>
                                </p:cTn>
                              </p:par>
                            </p:childTnLst>
                          </p:cTn>
                        </p:par>
                        <p:par>
                          <p:cTn id="100" fill="hold">
                            <p:stCondLst>
                              <p:cond delay="22500"/>
                            </p:stCondLst>
                            <p:childTnLst>
                              <p:par>
                                <p:cTn id="101" presetID="11" presetClass="entr" presetSubtype="0" fill="hold" grpId="0" nodeType="afterEffect">
                                  <p:stCondLst>
                                    <p:cond delay="0"/>
                                  </p:stCondLst>
                                  <p:childTnLst>
                                    <p:set>
                                      <p:cBhvr>
                                        <p:cTn id="102" dur="1000">
                                          <p:stCondLst>
                                            <p:cond delay="0"/>
                                          </p:stCondLst>
                                        </p:cTn>
                                        <p:tgtEl>
                                          <p:spTgt spid="44"/>
                                        </p:tgtEl>
                                        <p:attrNameLst>
                                          <p:attrName>style.visibility</p:attrName>
                                        </p:attrNameLst>
                                      </p:cBhvr>
                                      <p:to>
                                        <p:strVal val="visible"/>
                                      </p:to>
                                    </p:set>
                                  </p:childTnLst>
                                </p:cTn>
                              </p:par>
                            </p:childTnLst>
                          </p:cTn>
                        </p:par>
                        <p:par>
                          <p:cTn id="103" fill="hold">
                            <p:stCondLst>
                              <p:cond delay="23500"/>
                            </p:stCondLst>
                            <p:childTnLst>
                              <p:par>
                                <p:cTn id="104" presetID="11" presetClass="entr" presetSubtype="0" fill="hold" grpId="0" nodeType="afterEffect">
                                  <p:stCondLst>
                                    <p:cond delay="0"/>
                                  </p:stCondLst>
                                  <p:childTnLst>
                                    <p:set>
                                      <p:cBhvr>
                                        <p:cTn id="105" dur="1000">
                                          <p:stCondLst>
                                            <p:cond delay="0"/>
                                          </p:stCondLst>
                                        </p:cTn>
                                        <p:tgtEl>
                                          <p:spTgt spid="45"/>
                                        </p:tgtEl>
                                        <p:attrNameLst>
                                          <p:attrName>style.visibility</p:attrName>
                                        </p:attrNameLst>
                                      </p:cBhvr>
                                      <p:to>
                                        <p:strVal val="visible"/>
                                      </p:to>
                                    </p:set>
                                  </p:childTnLst>
                                </p:cTn>
                              </p:par>
                            </p:childTnLst>
                          </p:cTn>
                        </p:par>
                        <p:par>
                          <p:cTn id="106" fill="hold">
                            <p:stCondLst>
                              <p:cond delay="24500"/>
                            </p:stCondLst>
                            <p:childTnLst>
                              <p:par>
                                <p:cTn id="107" presetID="11" presetClass="entr" presetSubtype="0" fill="hold" grpId="0" nodeType="afterEffect">
                                  <p:stCondLst>
                                    <p:cond delay="0"/>
                                  </p:stCondLst>
                                  <p:childTnLst>
                                    <p:set>
                                      <p:cBhvr>
                                        <p:cTn id="108" dur="1000">
                                          <p:stCondLst>
                                            <p:cond delay="0"/>
                                          </p:stCondLst>
                                        </p:cTn>
                                        <p:tgtEl>
                                          <p:spTgt spid="46"/>
                                        </p:tgtEl>
                                        <p:attrNameLst>
                                          <p:attrName>style.visibility</p:attrName>
                                        </p:attrNameLst>
                                      </p:cBhvr>
                                      <p:to>
                                        <p:strVal val="visible"/>
                                      </p:to>
                                    </p:set>
                                  </p:childTnLst>
                                </p:cTn>
                              </p:par>
                            </p:childTnLst>
                          </p:cTn>
                        </p:par>
                        <p:par>
                          <p:cTn id="109" fill="hold">
                            <p:stCondLst>
                              <p:cond delay="25500"/>
                            </p:stCondLst>
                            <p:childTnLst>
                              <p:par>
                                <p:cTn id="110" presetID="11" presetClass="entr" presetSubtype="0" fill="hold" grpId="0" nodeType="afterEffect">
                                  <p:stCondLst>
                                    <p:cond delay="0"/>
                                  </p:stCondLst>
                                  <p:childTnLst>
                                    <p:set>
                                      <p:cBhvr>
                                        <p:cTn id="111" dur="1000">
                                          <p:stCondLst>
                                            <p:cond delay="0"/>
                                          </p:stCondLst>
                                        </p:cTn>
                                        <p:tgtEl>
                                          <p:spTgt spid="47"/>
                                        </p:tgtEl>
                                        <p:attrNameLst>
                                          <p:attrName>style.visibility</p:attrName>
                                        </p:attrNameLst>
                                      </p:cBhvr>
                                      <p:to>
                                        <p:strVal val="visible"/>
                                      </p:to>
                                    </p:set>
                                  </p:childTnLst>
                                </p:cTn>
                              </p:par>
                            </p:childTnLst>
                          </p:cTn>
                        </p:par>
                        <p:par>
                          <p:cTn id="112" fill="hold">
                            <p:stCondLst>
                              <p:cond delay="26500"/>
                            </p:stCondLst>
                            <p:childTnLst>
                              <p:par>
                                <p:cTn id="113" presetID="11" presetClass="entr" presetSubtype="0" fill="hold" grpId="0" nodeType="afterEffect">
                                  <p:stCondLst>
                                    <p:cond delay="0"/>
                                  </p:stCondLst>
                                  <p:childTnLst>
                                    <p:set>
                                      <p:cBhvr>
                                        <p:cTn id="114" dur="1000">
                                          <p:stCondLst>
                                            <p:cond delay="0"/>
                                          </p:stCondLst>
                                        </p:cTn>
                                        <p:tgtEl>
                                          <p:spTgt spid="48"/>
                                        </p:tgtEl>
                                        <p:attrNameLst>
                                          <p:attrName>style.visibility</p:attrName>
                                        </p:attrNameLst>
                                      </p:cBhvr>
                                      <p:to>
                                        <p:strVal val="visible"/>
                                      </p:to>
                                    </p:set>
                                  </p:childTnLst>
                                </p:cTn>
                              </p:par>
                            </p:childTnLst>
                          </p:cTn>
                        </p:par>
                        <p:par>
                          <p:cTn id="115" fill="hold">
                            <p:stCondLst>
                              <p:cond delay="27500"/>
                            </p:stCondLst>
                            <p:childTnLst>
                              <p:par>
                                <p:cTn id="116" presetID="11" presetClass="entr" presetSubtype="0" fill="hold" grpId="0" nodeType="afterEffect">
                                  <p:stCondLst>
                                    <p:cond delay="0"/>
                                  </p:stCondLst>
                                  <p:childTnLst>
                                    <p:set>
                                      <p:cBhvr>
                                        <p:cTn id="117" dur="1000">
                                          <p:stCondLst>
                                            <p:cond delay="0"/>
                                          </p:stCondLst>
                                        </p:cTn>
                                        <p:tgtEl>
                                          <p:spTgt spid="49"/>
                                        </p:tgtEl>
                                        <p:attrNameLst>
                                          <p:attrName>style.visibility</p:attrName>
                                        </p:attrNameLst>
                                      </p:cBhvr>
                                      <p:to>
                                        <p:strVal val="visible"/>
                                      </p:to>
                                    </p:set>
                                  </p:childTnLst>
                                </p:cTn>
                              </p:par>
                            </p:childTnLst>
                          </p:cTn>
                        </p:par>
                        <p:par>
                          <p:cTn id="118" fill="hold">
                            <p:stCondLst>
                              <p:cond delay="28500"/>
                            </p:stCondLst>
                            <p:childTnLst>
                              <p:par>
                                <p:cTn id="119" presetID="11" presetClass="entr" presetSubtype="0" fill="hold" grpId="0" nodeType="afterEffect">
                                  <p:stCondLst>
                                    <p:cond delay="0"/>
                                  </p:stCondLst>
                                  <p:childTnLst>
                                    <p:set>
                                      <p:cBhvr>
                                        <p:cTn id="120" dur="1000">
                                          <p:stCondLst>
                                            <p:cond delay="0"/>
                                          </p:stCondLst>
                                        </p:cTn>
                                        <p:tgtEl>
                                          <p:spTgt spid="50"/>
                                        </p:tgtEl>
                                        <p:attrNameLst>
                                          <p:attrName>style.visibility</p:attrName>
                                        </p:attrNameLst>
                                      </p:cBhvr>
                                      <p:to>
                                        <p:strVal val="visible"/>
                                      </p:to>
                                    </p:set>
                                  </p:childTnLst>
                                </p:cTn>
                              </p:par>
                            </p:childTnLst>
                          </p:cTn>
                        </p:par>
                        <p:par>
                          <p:cTn id="121" fill="hold">
                            <p:stCondLst>
                              <p:cond delay="29500"/>
                            </p:stCondLst>
                            <p:childTnLst>
                              <p:par>
                                <p:cTn id="122" presetID="11" presetClass="entr" presetSubtype="0" fill="hold" grpId="0" nodeType="afterEffect">
                                  <p:stCondLst>
                                    <p:cond delay="0"/>
                                  </p:stCondLst>
                                  <p:childTnLst>
                                    <p:set>
                                      <p:cBhvr>
                                        <p:cTn id="123" dur="1000">
                                          <p:stCondLst>
                                            <p:cond delay="0"/>
                                          </p:stCondLst>
                                        </p:cTn>
                                        <p:tgtEl>
                                          <p:spTgt spid="51"/>
                                        </p:tgtEl>
                                        <p:attrNameLst>
                                          <p:attrName>style.visibility</p:attrName>
                                        </p:attrNameLst>
                                      </p:cBhvr>
                                      <p:to>
                                        <p:strVal val="visible"/>
                                      </p:to>
                                    </p:set>
                                  </p:childTnLst>
                                </p:cTn>
                              </p:par>
                            </p:childTnLst>
                          </p:cTn>
                        </p:par>
                        <p:par>
                          <p:cTn id="124" fill="hold">
                            <p:stCondLst>
                              <p:cond delay="30500"/>
                            </p:stCondLst>
                            <p:childTnLst>
                              <p:par>
                                <p:cTn id="125" presetID="11" presetClass="entr" presetSubtype="0" fill="hold" grpId="0" nodeType="afterEffect">
                                  <p:stCondLst>
                                    <p:cond delay="0"/>
                                  </p:stCondLst>
                                  <p:childTnLst>
                                    <p:set>
                                      <p:cBhvr>
                                        <p:cTn id="126" dur="1000">
                                          <p:stCondLst>
                                            <p:cond delay="0"/>
                                          </p:stCondLst>
                                        </p:cTn>
                                        <p:tgtEl>
                                          <p:spTgt spid="52"/>
                                        </p:tgtEl>
                                        <p:attrNameLst>
                                          <p:attrName>style.visibility</p:attrName>
                                        </p:attrNameLst>
                                      </p:cBhvr>
                                      <p:to>
                                        <p:strVal val="visible"/>
                                      </p:to>
                                    </p:set>
                                  </p:childTnLst>
                                </p:cTn>
                              </p:par>
                            </p:childTnLst>
                          </p:cTn>
                        </p:par>
                        <p:par>
                          <p:cTn id="127" fill="hold">
                            <p:stCondLst>
                              <p:cond delay="31500"/>
                            </p:stCondLst>
                            <p:childTnLst>
                              <p:par>
                                <p:cTn id="128" presetID="11" presetClass="entr" presetSubtype="0" fill="hold" grpId="0" nodeType="afterEffect">
                                  <p:stCondLst>
                                    <p:cond delay="0"/>
                                  </p:stCondLst>
                                  <p:childTnLst>
                                    <p:set>
                                      <p:cBhvr>
                                        <p:cTn id="129" dur="1000">
                                          <p:stCondLst>
                                            <p:cond delay="0"/>
                                          </p:stCondLst>
                                        </p:cTn>
                                        <p:tgtEl>
                                          <p:spTgt spid="53"/>
                                        </p:tgtEl>
                                        <p:attrNameLst>
                                          <p:attrName>style.visibility</p:attrName>
                                        </p:attrNameLst>
                                      </p:cBhvr>
                                      <p:to>
                                        <p:strVal val="visible"/>
                                      </p:to>
                                    </p:set>
                                  </p:childTnLst>
                                </p:cTn>
                              </p:par>
                            </p:childTnLst>
                          </p:cTn>
                        </p:par>
                        <p:par>
                          <p:cTn id="130" fill="hold">
                            <p:stCondLst>
                              <p:cond delay="32500"/>
                            </p:stCondLst>
                            <p:childTnLst>
                              <p:par>
                                <p:cTn id="131" presetID="11" presetClass="entr" presetSubtype="0" fill="hold" grpId="0" nodeType="afterEffect">
                                  <p:stCondLst>
                                    <p:cond delay="0"/>
                                  </p:stCondLst>
                                  <p:childTnLst>
                                    <p:set>
                                      <p:cBhvr>
                                        <p:cTn id="132" dur="1000">
                                          <p:stCondLst>
                                            <p:cond delay="0"/>
                                          </p:stCondLst>
                                        </p:cTn>
                                        <p:tgtEl>
                                          <p:spTgt spid="54"/>
                                        </p:tgtEl>
                                        <p:attrNameLst>
                                          <p:attrName>style.visibility</p:attrName>
                                        </p:attrNameLst>
                                      </p:cBhvr>
                                      <p:to>
                                        <p:strVal val="visible"/>
                                      </p:to>
                                    </p:set>
                                  </p:childTnLst>
                                </p:cTn>
                              </p:par>
                            </p:childTnLst>
                          </p:cTn>
                        </p:par>
                        <p:par>
                          <p:cTn id="133" fill="hold">
                            <p:stCondLst>
                              <p:cond delay="33500"/>
                            </p:stCondLst>
                            <p:childTnLst>
                              <p:par>
                                <p:cTn id="134" presetID="11" presetClass="entr" presetSubtype="0" fill="hold" grpId="0" nodeType="afterEffect">
                                  <p:stCondLst>
                                    <p:cond delay="0"/>
                                  </p:stCondLst>
                                  <p:childTnLst>
                                    <p:set>
                                      <p:cBhvr>
                                        <p:cTn id="135" dur="1000">
                                          <p:stCondLst>
                                            <p:cond delay="0"/>
                                          </p:stCondLst>
                                        </p:cTn>
                                        <p:tgtEl>
                                          <p:spTgt spid="55"/>
                                        </p:tgtEl>
                                        <p:attrNameLst>
                                          <p:attrName>style.visibility</p:attrName>
                                        </p:attrNameLst>
                                      </p:cBhvr>
                                      <p:to>
                                        <p:strVal val="visible"/>
                                      </p:to>
                                    </p:set>
                                  </p:childTnLst>
                                </p:cTn>
                              </p:par>
                            </p:childTnLst>
                          </p:cTn>
                        </p:par>
                        <p:par>
                          <p:cTn id="136" fill="hold">
                            <p:stCondLst>
                              <p:cond delay="34500"/>
                            </p:stCondLst>
                            <p:childTnLst>
                              <p:par>
                                <p:cTn id="137" presetID="11" presetClass="entr" presetSubtype="0" fill="hold" grpId="0" nodeType="afterEffect">
                                  <p:stCondLst>
                                    <p:cond delay="0"/>
                                  </p:stCondLst>
                                  <p:childTnLst>
                                    <p:set>
                                      <p:cBhvr>
                                        <p:cTn id="138" dur="1000">
                                          <p:stCondLst>
                                            <p:cond delay="0"/>
                                          </p:stCondLst>
                                        </p:cTn>
                                        <p:tgtEl>
                                          <p:spTgt spid="56"/>
                                        </p:tgtEl>
                                        <p:attrNameLst>
                                          <p:attrName>style.visibility</p:attrName>
                                        </p:attrNameLst>
                                      </p:cBhvr>
                                      <p:to>
                                        <p:strVal val="visible"/>
                                      </p:to>
                                    </p:set>
                                  </p:childTnLst>
                                </p:cTn>
                              </p:par>
                            </p:childTnLst>
                          </p:cTn>
                        </p:par>
                        <p:par>
                          <p:cTn id="139" fill="hold">
                            <p:stCondLst>
                              <p:cond delay="35500"/>
                            </p:stCondLst>
                            <p:childTnLst>
                              <p:par>
                                <p:cTn id="140" presetID="11" presetClass="entr" presetSubtype="0" fill="hold" grpId="0" nodeType="afterEffect">
                                  <p:stCondLst>
                                    <p:cond delay="0"/>
                                  </p:stCondLst>
                                  <p:childTnLst>
                                    <p:set>
                                      <p:cBhvr>
                                        <p:cTn id="141" dur="1000">
                                          <p:stCondLst>
                                            <p:cond delay="0"/>
                                          </p:stCondLst>
                                        </p:cTn>
                                        <p:tgtEl>
                                          <p:spTgt spid="57"/>
                                        </p:tgtEl>
                                        <p:attrNameLst>
                                          <p:attrName>style.visibility</p:attrName>
                                        </p:attrNameLst>
                                      </p:cBhvr>
                                      <p:to>
                                        <p:strVal val="visible"/>
                                      </p:to>
                                    </p:set>
                                  </p:childTnLst>
                                </p:cTn>
                              </p:par>
                            </p:childTnLst>
                          </p:cTn>
                        </p:par>
                        <p:par>
                          <p:cTn id="142" fill="hold">
                            <p:stCondLst>
                              <p:cond delay="36500"/>
                            </p:stCondLst>
                            <p:childTnLst>
                              <p:par>
                                <p:cTn id="143" presetID="11" presetClass="entr" presetSubtype="0" fill="hold" grpId="0" nodeType="afterEffect">
                                  <p:stCondLst>
                                    <p:cond delay="0"/>
                                  </p:stCondLst>
                                  <p:childTnLst>
                                    <p:set>
                                      <p:cBhvr>
                                        <p:cTn id="144" dur="1000">
                                          <p:stCondLst>
                                            <p:cond delay="0"/>
                                          </p:stCondLst>
                                        </p:cTn>
                                        <p:tgtEl>
                                          <p:spTgt spid="58"/>
                                        </p:tgtEl>
                                        <p:attrNameLst>
                                          <p:attrName>style.visibility</p:attrName>
                                        </p:attrNameLst>
                                      </p:cBhvr>
                                      <p:to>
                                        <p:strVal val="visible"/>
                                      </p:to>
                                    </p:set>
                                  </p:childTnLst>
                                </p:cTn>
                              </p:par>
                            </p:childTnLst>
                          </p:cTn>
                        </p:par>
                        <p:par>
                          <p:cTn id="145" fill="hold">
                            <p:stCondLst>
                              <p:cond delay="37500"/>
                            </p:stCondLst>
                            <p:childTnLst>
                              <p:par>
                                <p:cTn id="146" presetID="11" presetClass="entr" presetSubtype="0" fill="hold" grpId="0" nodeType="afterEffect">
                                  <p:stCondLst>
                                    <p:cond delay="0"/>
                                  </p:stCondLst>
                                  <p:childTnLst>
                                    <p:set>
                                      <p:cBhvr>
                                        <p:cTn id="147" dur="1000">
                                          <p:stCondLst>
                                            <p:cond delay="0"/>
                                          </p:stCondLst>
                                        </p:cTn>
                                        <p:tgtEl>
                                          <p:spTgt spid="59"/>
                                        </p:tgtEl>
                                        <p:attrNameLst>
                                          <p:attrName>style.visibility</p:attrName>
                                        </p:attrNameLst>
                                      </p:cBhvr>
                                      <p:to>
                                        <p:strVal val="visible"/>
                                      </p:to>
                                    </p:set>
                                  </p:childTnLst>
                                </p:cTn>
                              </p:par>
                            </p:childTnLst>
                          </p:cTn>
                        </p:par>
                        <p:par>
                          <p:cTn id="148" fill="hold">
                            <p:stCondLst>
                              <p:cond delay="38500"/>
                            </p:stCondLst>
                            <p:childTnLst>
                              <p:par>
                                <p:cTn id="149" presetID="11" presetClass="entr" presetSubtype="0" fill="hold" grpId="0" nodeType="afterEffect">
                                  <p:stCondLst>
                                    <p:cond delay="0"/>
                                  </p:stCondLst>
                                  <p:childTnLst>
                                    <p:set>
                                      <p:cBhvr>
                                        <p:cTn id="150" dur="1000">
                                          <p:stCondLst>
                                            <p:cond delay="0"/>
                                          </p:stCondLst>
                                        </p:cTn>
                                        <p:tgtEl>
                                          <p:spTgt spid="60"/>
                                        </p:tgtEl>
                                        <p:attrNameLst>
                                          <p:attrName>style.visibility</p:attrName>
                                        </p:attrNameLst>
                                      </p:cBhvr>
                                      <p:to>
                                        <p:strVal val="visible"/>
                                      </p:to>
                                    </p:set>
                                  </p:childTnLst>
                                </p:cTn>
                              </p:par>
                            </p:childTnLst>
                          </p:cTn>
                        </p:par>
                        <p:par>
                          <p:cTn id="151" fill="hold">
                            <p:stCondLst>
                              <p:cond delay="39500"/>
                            </p:stCondLst>
                            <p:childTnLst>
                              <p:par>
                                <p:cTn id="152" presetID="11" presetClass="entr" presetSubtype="0" fill="hold" grpId="0" nodeType="afterEffect">
                                  <p:stCondLst>
                                    <p:cond delay="0"/>
                                  </p:stCondLst>
                                  <p:childTnLst>
                                    <p:set>
                                      <p:cBhvr>
                                        <p:cTn id="153" dur="1000">
                                          <p:stCondLst>
                                            <p:cond delay="0"/>
                                          </p:stCondLst>
                                        </p:cTn>
                                        <p:tgtEl>
                                          <p:spTgt spid="61"/>
                                        </p:tgtEl>
                                        <p:attrNameLst>
                                          <p:attrName>style.visibility</p:attrName>
                                        </p:attrNameLst>
                                      </p:cBhvr>
                                      <p:to>
                                        <p:strVal val="visible"/>
                                      </p:to>
                                    </p:set>
                                  </p:childTnLst>
                                </p:cTn>
                              </p:par>
                            </p:childTnLst>
                          </p:cTn>
                        </p:par>
                        <p:par>
                          <p:cTn id="154" fill="hold">
                            <p:stCondLst>
                              <p:cond delay="40500"/>
                            </p:stCondLst>
                            <p:childTnLst>
                              <p:par>
                                <p:cTn id="155" presetID="11" presetClass="entr" presetSubtype="0" fill="hold" grpId="0" nodeType="afterEffect">
                                  <p:stCondLst>
                                    <p:cond delay="0"/>
                                  </p:stCondLst>
                                  <p:childTnLst>
                                    <p:set>
                                      <p:cBhvr>
                                        <p:cTn id="156" dur="1000">
                                          <p:stCondLst>
                                            <p:cond delay="0"/>
                                          </p:stCondLst>
                                        </p:cTn>
                                        <p:tgtEl>
                                          <p:spTgt spid="62"/>
                                        </p:tgtEl>
                                        <p:attrNameLst>
                                          <p:attrName>style.visibility</p:attrName>
                                        </p:attrNameLst>
                                      </p:cBhvr>
                                      <p:to>
                                        <p:strVal val="visible"/>
                                      </p:to>
                                    </p:set>
                                  </p:childTnLst>
                                </p:cTn>
                              </p:par>
                            </p:childTnLst>
                          </p:cTn>
                        </p:par>
                        <p:par>
                          <p:cTn id="157" fill="hold">
                            <p:stCondLst>
                              <p:cond delay="41500"/>
                            </p:stCondLst>
                            <p:childTnLst>
                              <p:par>
                                <p:cTn id="158" presetID="11" presetClass="entr" presetSubtype="0" fill="hold" grpId="0" nodeType="afterEffect">
                                  <p:stCondLst>
                                    <p:cond delay="0"/>
                                  </p:stCondLst>
                                  <p:childTnLst>
                                    <p:set>
                                      <p:cBhvr>
                                        <p:cTn id="159" dur="1000">
                                          <p:stCondLst>
                                            <p:cond delay="0"/>
                                          </p:stCondLst>
                                        </p:cTn>
                                        <p:tgtEl>
                                          <p:spTgt spid="63"/>
                                        </p:tgtEl>
                                        <p:attrNameLst>
                                          <p:attrName>style.visibility</p:attrName>
                                        </p:attrNameLst>
                                      </p:cBhvr>
                                      <p:to>
                                        <p:strVal val="visible"/>
                                      </p:to>
                                    </p:set>
                                  </p:childTnLst>
                                </p:cTn>
                              </p:par>
                            </p:childTnLst>
                          </p:cTn>
                        </p:par>
                        <p:par>
                          <p:cTn id="160" fill="hold">
                            <p:stCondLst>
                              <p:cond delay="42500"/>
                            </p:stCondLst>
                            <p:childTnLst>
                              <p:par>
                                <p:cTn id="161" presetID="11" presetClass="entr" presetSubtype="0" fill="hold" grpId="0" nodeType="afterEffect">
                                  <p:stCondLst>
                                    <p:cond delay="0"/>
                                  </p:stCondLst>
                                  <p:childTnLst>
                                    <p:set>
                                      <p:cBhvr>
                                        <p:cTn id="162" dur="1000">
                                          <p:stCondLst>
                                            <p:cond delay="0"/>
                                          </p:stCondLst>
                                        </p:cTn>
                                        <p:tgtEl>
                                          <p:spTgt spid="64"/>
                                        </p:tgtEl>
                                        <p:attrNameLst>
                                          <p:attrName>style.visibility</p:attrName>
                                        </p:attrNameLst>
                                      </p:cBhvr>
                                      <p:to>
                                        <p:strVal val="visible"/>
                                      </p:to>
                                    </p:set>
                                  </p:childTnLst>
                                </p:cTn>
                              </p:par>
                            </p:childTnLst>
                          </p:cTn>
                        </p:par>
                        <p:par>
                          <p:cTn id="163" fill="hold">
                            <p:stCondLst>
                              <p:cond delay="43500"/>
                            </p:stCondLst>
                            <p:childTnLst>
                              <p:par>
                                <p:cTn id="164" presetID="11" presetClass="entr" presetSubtype="0" fill="hold" grpId="0" nodeType="afterEffect">
                                  <p:stCondLst>
                                    <p:cond delay="0"/>
                                  </p:stCondLst>
                                  <p:childTnLst>
                                    <p:set>
                                      <p:cBhvr>
                                        <p:cTn id="165" dur="1000">
                                          <p:stCondLst>
                                            <p:cond delay="0"/>
                                          </p:stCondLst>
                                        </p:cTn>
                                        <p:tgtEl>
                                          <p:spTgt spid="65"/>
                                        </p:tgtEl>
                                        <p:attrNameLst>
                                          <p:attrName>style.visibility</p:attrName>
                                        </p:attrNameLst>
                                      </p:cBhvr>
                                      <p:to>
                                        <p:strVal val="visible"/>
                                      </p:to>
                                    </p:set>
                                  </p:childTnLst>
                                </p:cTn>
                              </p:par>
                            </p:childTnLst>
                          </p:cTn>
                        </p:par>
                        <p:par>
                          <p:cTn id="166" fill="hold">
                            <p:stCondLst>
                              <p:cond delay="44500"/>
                            </p:stCondLst>
                            <p:childTnLst>
                              <p:par>
                                <p:cTn id="167" presetID="11" presetClass="entr" presetSubtype="0" fill="hold" grpId="0" nodeType="afterEffect">
                                  <p:stCondLst>
                                    <p:cond delay="0"/>
                                  </p:stCondLst>
                                  <p:childTnLst>
                                    <p:set>
                                      <p:cBhvr>
                                        <p:cTn id="168" dur="1000">
                                          <p:stCondLst>
                                            <p:cond delay="0"/>
                                          </p:stCondLst>
                                        </p:cTn>
                                        <p:tgtEl>
                                          <p:spTgt spid="66"/>
                                        </p:tgtEl>
                                        <p:attrNameLst>
                                          <p:attrName>style.visibility</p:attrName>
                                        </p:attrNameLst>
                                      </p:cBhvr>
                                      <p:to>
                                        <p:strVal val="visible"/>
                                      </p:to>
                                    </p:set>
                                  </p:childTnLst>
                                </p:cTn>
                              </p:par>
                            </p:childTnLst>
                          </p:cTn>
                        </p:par>
                        <p:par>
                          <p:cTn id="169" fill="hold">
                            <p:stCondLst>
                              <p:cond delay="45500"/>
                            </p:stCondLst>
                            <p:childTnLst>
                              <p:par>
                                <p:cTn id="170" presetID="11" presetClass="entr" presetSubtype="0" fill="hold" grpId="0" nodeType="afterEffect">
                                  <p:stCondLst>
                                    <p:cond delay="0"/>
                                  </p:stCondLst>
                                  <p:childTnLst>
                                    <p:set>
                                      <p:cBhvr>
                                        <p:cTn id="171" dur="1000">
                                          <p:stCondLst>
                                            <p:cond delay="0"/>
                                          </p:stCondLst>
                                        </p:cTn>
                                        <p:tgtEl>
                                          <p:spTgt spid="67"/>
                                        </p:tgtEl>
                                        <p:attrNameLst>
                                          <p:attrName>style.visibility</p:attrName>
                                        </p:attrNameLst>
                                      </p:cBhvr>
                                      <p:to>
                                        <p:strVal val="visible"/>
                                      </p:to>
                                    </p:set>
                                  </p:childTnLst>
                                </p:cTn>
                              </p:par>
                            </p:childTnLst>
                          </p:cTn>
                        </p:par>
                        <p:par>
                          <p:cTn id="172" fill="hold">
                            <p:stCondLst>
                              <p:cond delay="46500"/>
                            </p:stCondLst>
                            <p:childTnLst>
                              <p:par>
                                <p:cTn id="173" presetID="11" presetClass="entr" presetSubtype="0" fill="hold" grpId="0" nodeType="afterEffect">
                                  <p:stCondLst>
                                    <p:cond delay="0"/>
                                  </p:stCondLst>
                                  <p:childTnLst>
                                    <p:set>
                                      <p:cBhvr>
                                        <p:cTn id="174" dur="1000">
                                          <p:stCondLst>
                                            <p:cond delay="0"/>
                                          </p:stCondLst>
                                        </p:cTn>
                                        <p:tgtEl>
                                          <p:spTgt spid="68"/>
                                        </p:tgtEl>
                                        <p:attrNameLst>
                                          <p:attrName>style.visibility</p:attrName>
                                        </p:attrNameLst>
                                      </p:cBhvr>
                                      <p:to>
                                        <p:strVal val="visible"/>
                                      </p:to>
                                    </p:set>
                                  </p:childTnLst>
                                </p:cTn>
                              </p:par>
                            </p:childTnLst>
                          </p:cTn>
                        </p:par>
                        <p:par>
                          <p:cTn id="175" fill="hold">
                            <p:stCondLst>
                              <p:cond delay="47500"/>
                            </p:stCondLst>
                            <p:childTnLst>
                              <p:par>
                                <p:cTn id="176" presetID="11" presetClass="entr" presetSubtype="0" fill="hold" grpId="0" nodeType="afterEffect">
                                  <p:stCondLst>
                                    <p:cond delay="0"/>
                                  </p:stCondLst>
                                  <p:childTnLst>
                                    <p:set>
                                      <p:cBhvr>
                                        <p:cTn id="177" dur="1000">
                                          <p:stCondLst>
                                            <p:cond delay="0"/>
                                          </p:stCondLst>
                                        </p:cTn>
                                        <p:tgtEl>
                                          <p:spTgt spid="69"/>
                                        </p:tgtEl>
                                        <p:attrNameLst>
                                          <p:attrName>style.visibility</p:attrName>
                                        </p:attrNameLst>
                                      </p:cBhvr>
                                      <p:to>
                                        <p:strVal val="visible"/>
                                      </p:to>
                                    </p:set>
                                  </p:childTnLst>
                                </p:cTn>
                              </p:par>
                            </p:childTnLst>
                          </p:cTn>
                        </p:par>
                        <p:par>
                          <p:cTn id="178" fill="hold">
                            <p:stCondLst>
                              <p:cond delay="48500"/>
                            </p:stCondLst>
                            <p:childTnLst>
                              <p:par>
                                <p:cTn id="179" presetID="11" presetClass="entr" presetSubtype="0" fill="hold" grpId="0" nodeType="afterEffect">
                                  <p:stCondLst>
                                    <p:cond delay="0"/>
                                  </p:stCondLst>
                                  <p:childTnLst>
                                    <p:set>
                                      <p:cBhvr>
                                        <p:cTn id="180" dur="1000">
                                          <p:stCondLst>
                                            <p:cond delay="0"/>
                                          </p:stCondLst>
                                        </p:cTn>
                                        <p:tgtEl>
                                          <p:spTgt spid="70"/>
                                        </p:tgtEl>
                                        <p:attrNameLst>
                                          <p:attrName>style.visibility</p:attrName>
                                        </p:attrNameLst>
                                      </p:cBhvr>
                                      <p:to>
                                        <p:strVal val="visible"/>
                                      </p:to>
                                    </p:set>
                                  </p:childTnLst>
                                </p:cTn>
                              </p:par>
                            </p:childTnLst>
                          </p:cTn>
                        </p:par>
                        <p:par>
                          <p:cTn id="181" fill="hold">
                            <p:stCondLst>
                              <p:cond delay="49500"/>
                            </p:stCondLst>
                            <p:childTnLst>
                              <p:par>
                                <p:cTn id="182" presetID="11" presetClass="entr" presetSubtype="0" fill="hold" grpId="0" nodeType="afterEffect">
                                  <p:stCondLst>
                                    <p:cond delay="0"/>
                                  </p:stCondLst>
                                  <p:childTnLst>
                                    <p:set>
                                      <p:cBhvr>
                                        <p:cTn id="183" dur="1000">
                                          <p:stCondLst>
                                            <p:cond delay="0"/>
                                          </p:stCondLst>
                                        </p:cTn>
                                        <p:tgtEl>
                                          <p:spTgt spid="71"/>
                                        </p:tgtEl>
                                        <p:attrNameLst>
                                          <p:attrName>style.visibility</p:attrName>
                                        </p:attrNameLst>
                                      </p:cBhvr>
                                      <p:to>
                                        <p:strVal val="visible"/>
                                      </p:to>
                                    </p:set>
                                  </p:childTnLst>
                                </p:cTn>
                              </p:par>
                            </p:childTnLst>
                          </p:cTn>
                        </p:par>
                        <p:par>
                          <p:cTn id="184" fill="hold">
                            <p:stCondLst>
                              <p:cond delay="50500"/>
                            </p:stCondLst>
                            <p:childTnLst>
                              <p:par>
                                <p:cTn id="185" presetID="11" presetClass="entr" presetSubtype="0" fill="hold" grpId="0" nodeType="afterEffect">
                                  <p:stCondLst>
                                    <p:cond delay="0"/>
                                  </p:stCondLst>
                                  <p:childTnLst>
                                    <p:set>
                                      <p:cBhvr>
                                        <p:cTn id="186" dur="1000">
                                          <p:stCondLst>
                                            <p:cond delay="0"/>
                                          </p:stCondLst>
                                        </p:cTn>
                                        <p:tgtEl>
                                          <p:spTgt spid="72"/>
                                        </p:tgtEl>
                                        <p:attrNameLst>
                                          <p:attrName>style.visibility</p:attrName>
                                        </p:attrNameLst>
                                      </p:cBhvr>
                                      <p:to>
                                        <p:strVal val="visible"/>
                                      </p:to>
                                    </p:set>
                                  </p:childTnLst>
                                </p:cTn>
                              </p:par>
                            </p:childTnLst>
                          </p:cTn>
                        </p:par>
                        <p:par>
                          <p:cTn id="187" fill="hold">
                            <p:stCondLst>
                              <p:cond delay="51500"/>
                            </p:stCondLst>
                            <p:childTnLst>
                              <p:par>
                                <p:cTn id="188" presetID="11" presetClass="entr" presetSubtype="0" fill="hold" grpId="0" nodeType="afterEffect">
                                  <p:stCondLst>
                                    <p:cond delay="0"/>
                                  </p:stCondLst>
                                  <p:childTnLst>
                                    <p:set>
                                      <p:cBhvr>
                                        <p:cTn id="189" dur="1000">
                                          <p:stCondLst>
                                            <p:cond delay="0"/>
                                          </p:stCondLst>
                                        </p:cTn>
                                        <p:tgtEl>
                                          <p:spTgt spid="73"/>
                                        </p:tgtEl>
                                        <p:attrNameLst>
                                          <p:attrName>style.visibility</p:attrName>
                                        </p:attrNameLst>
                                      </p:cBhvr>
                                      <p:to>
                                        <p:strVal val="visible"/>
                                      </p:to>
                                    </p:set>
                                  </p:childTnLst>
                                </p:cTn>
                              </p:par>
                            </p:childTnLst>
                          </p:cTn>
                        </p:par>
                        <p:par>
                          <p:cTn id="190" fill="hold">
                            <p:stCondLst>
                              <p:cond delay="52500"/>
                            </p:stCondLst>
                            <p:childTnLst>
                              <p:par>
                                <p:cTn id="191" presetID="11" presetClass="entr" presetSubtype="0" fill="hold" grpId="0" nodeType="afterEffect">
                                  <p:stCondLst>
                                    <p:cond delay="0"/>
                                  </p:stCondLst>
                                  <p:childTnLst>
                                    <p:set>
                                      <p:cBhvr>
                                        <p:cTn id="192" dur="1000">
                                          <p:stCondLst>
                                            <p:cond delay="0"/>
                                          </p:stCondLst>
                                        </p:cTn>
                                        <p:tgtEl>
                                          <p:spTgt spid="74"/>
                                        </p:tgtEl>
                                        <p:attrNameLst>
                                          <p:attrName>style.visibility</p:attrName>
                                        </p:attrNameLst>
                                      </p:cBhvr>
                                      <p:to>
                                        <p:strVal val="visible"/>
                                      </p:to>
                                    </p:set>
                                  </p:childTnLst>
                                </p:cTn>
                              </p:par>
                            </p:childTnLst>
                          </p:cTn>
                        </p:par>
                        <p:par>
                          <p:cTn id="193" fill="hold">
                            <p:stCondLst>
                              <p:cond delay="53500"/>
                            </p:stCondLst>
                            <p:childTnLst>
                              <p:par>
                                <p:cTn id="194" presetID="11" presetClass="entr" presetSubtype="0" fill="hold" grpId="0" nodeType="afterEffect">
                                  <p:stCondLst>
                                    <p:cond delay="0"/>
                                  </p:stCondLst>
                                  <p:childTnLst>
                                    <p:set>
                                      <p:cBhvr>
                                        <p:cTn id="195" dur="1000">
                                          <p:stCondLst>
                                            <p:cond delay="0"/>
                                          </p:stCondLst>
                                        </p:cTn>
                                        <p:tgtEl>
                                          <p:spTgt spid="75"/>
                                        </p:tgtEl>
                                        <p:attrNameLst>
                                          <p:attrName>style.visibility</p:attrName>
                                        </p:attrNameLst>
                                      </p:cBhvr>
                                      <p:to>
                                        <p:strVal val="visible"/>
                                      </p:to>
                                    </p:set>
                                  </p:childTnLst>
                                </p:cTn>
                              </p:par>
                            </p:childTnLst>
                          </p:cTn>
                        </p:par>
                        <p:par>
                          <p:cTn id="196" fill="hold">
                            <p:stCondLst>
                              <p:cond delay="54500"/>
                            </p:stCondLst>
                            <p:childTnLst>
                              <p:par>
                                <p:cTn id="197" presetID="11" presetClass="entr" presetSubtype="0" fill="hold" grpId="0" nodeType="afterEffect">
                                  <p:stCondLst>
                                    <p:cond delay="0"/>
                                  </p:stCondLst>
                                  <p:childTnLst>
                                    <p:set>
                                      <p:cBhvr>
                                        <p:cTn id="198" dur="1000">
                                          <p:stCondLst>
                                            <p:cond delay="0"/>
                                          </p:stCondLst>
                                        </p:cTn>
                                        <p:tgtEl>
                                          <p:spTgt spid="76"/>
                                        </p:tgtEl>
                                        <p:attrNameLst>
                                          <p:attrName>style.visibility</p:attrName>
                                        </p:attrNameLst>
                                      </p:cBhvr>
                                      <p:to>
                                        <p:strVal val="visible"/>
                                      </p:to>
                                    </p:set>
                                  </p:childTnLst>
                                </p:cTn>
                              </p:par>
                            </p:childTnLst>
                          </p:cTn>
                        </p:par>
                        <p:par>
                          <p:cTn id="199" fill="hold">
                            <p:stCondLst>
                              <p:cond delay="55500"/>
                            </p:stCondLst>
                            <p:childTnLst>
                              <p:par>
                                <p:cTn id="200" presetID="11" presetClass="entr" presetSubtype="0" fill="hold" grpId="0" nodeType="afterEffect">
                                  <p:stCondLst>
                                    <p:cond delay="0"/>
                                  </p:stCondLst>
                                  <p:childTnLst>
                                    <p:set>
                                      <p:cBhvr>
                                        <p:cTn id="201" dur="1000">
                                          <p:stCondLst>
                                            <p:cond delay="0"/>
                                          </p:stCondLst>
                                        </p:cTn>
                                        <p:tgtEl>
                                          <p:spTgt spid="77"/>
                                        </p:tgtEl>
                                        <p:attrNameLst>
                                          <p:attrName>style.visibility</p:attrName>
                                        </p:attrNameLst>
                                      </p:cBhvr>
                                      <p:to>
                                        <p:strVal val="visible"/>
                                      </p:to>
                                    </p:set>
                                  </p:childTnLst>
                                </p:cTn>
                              </p:par>
                            </p:childTnLst>
                          </p:cTn>
                        </p:par>
                        <p:par>
                          <p:cTn id="202" fill="hold">
                            <p:stCondLst>
                              <p:cond delay="56500"/>
                            </p:stCondLst>
                            <p:childTnLst>
                              <p:par>
                                <p:cTn id="203" presetID="11" presetClass="entr" presetSubtype="0" fill="hold" grpId="0" nodeType="afterEffect">
                                  <p:stCondLst>
                                    <p:cond delay="0"/>
                                  </p:stCondLst>
                                  <p:childTnLst>
                                    <p:set>
                                      <p:cBhvr>
                                        <p:cTn id="204" dur="1000">
                                          <p:stCondLst>
                                            <p:cond delay="0"/>
                                          </p:stCondLst>
                                        </p:cTn>
                                        <p:tgtEl>
                                          <p:spTgt spid="78"/>
                                        </p:tgtEl>
                                        <p:attrNameLst>
                                          <p:attrName>style.visibility</p:attrName>
                                        </p:attrNameLst>
                                      </p:cBhvr>
                                      <p:to>
                                        <p:strVal val="visible"/>
                                      </p:to>
                                    </p:set>
                                  </p:childTnLst>
                                </p:cTn>
                              </p:par>
                            </p:childTnLst>
                          </p:cTn>
                        </p:par>
                        <p:par>
                          <p:cTn id="205" fill="hold">
                            <p:stCondLst>
                              <p:cond delay="57500"/>
                            </p:stCondLst>
                            <p:childTnLst>
                              <p:par>
                                <p:cTn id="206" presetID="11" presetClass="entr" presetSubtype="0" fill="hold" grpId="0" nodeType="afterEffect">
                                  <p:stCondLst>
                                    <p:cond delay="0"/>
                                  </p:stCondLst>
                                  <p:childTnLst>
                                    <p:set>
                                      <p:cBhvr>
                                        <p:cTn id="207" dur="1000">
                                          <p:stCondLst>
                                            <p:cond delay="0"/>
                                          </p:stCondLst>
                                        </p:cTn>
                                        <p:tgtEl>
                                          <p:spTgt spid="79"/>
                                        </p:tgtEl>
                                        <p:attrNameLst>
                                          <p:attrName>style.visibility</p:attrName>
                                        </p:attrNameLst>
                                      </p:cBhvr>
                                      <p:to>
                                        <p:strVal val="visible"/>
                                      </p:to>
                                    </p:set>
                                  </p:childTnLst>
                                </p:cTn>
                              </p:par>
                            </p:childTnLst>
                          </p:cTn>
                        </p:par>
                        <p:par>
                          <p:cTn id="208" fill="hold">
                            <p:stCondLst>
                              <p:cond delay="58500"/>
                            </p:stCondLst>
                            <p:childTnLst>
                              <p:par>
                                <p:cTn id="209" presetID="11" presetClass="entr" presetSubtype="0" fill="hold" grpId="0" nodeType="afterEffect">
                                  <p:stCondLst>
                                    <p:cond delay="0"/>
                                  </p:stCondLst>
                                  <p:childTnLst>
                                    <p:set>
                                      <p:cBhvr>
                                        <p:cTn id="210" dur="1000">
                                          <p:stCondLst>
                                            <p:cond delay="0"/>
                                          </p:stCondLst>
                                        </p:cTn>
                                        <p:tgtEl>
                                          <p:spTgt spid="80"/>
                                        </p:tgtEl>
                                        <p:attrNameLst>
                                          <p:attrName>style.visibility</p:attrName>
                                        </p:attrNameLst>
                                      </p:cBhvr>
                                      <p:to>
                                        <p:strVal val="visible"/>
                                      </p:to>
                                    </p:set>
                                  </p:childTnLst>
                                </p:cTn>
                              </p:par>
                            </p:childTnLst>
                          </p:cTn>
                        </p:par>
                        <p:par>
                          <p:cTn id="211" fill="hold">
                            <p:stCondLst>
                              <p:cond delay="59500"/>
                            </p:stCondLst>
                            <p:childTnLst>
                              <p:par>
                                <p:cTn id="212" presetID="11" presetClass="entr" presetSubtype="0" fill="hold" grpId="0" nodeType="afterEffect">
                                  <p:stCondLst>
                                    <p:cond delay="0"/>
                                  </p:stCondLst>
                                  <p:childTnLst>
                                    <p:set>
                                      <p:cBhvr>
                                        <p:cTn id="213" dur="1000">
                                          <p:stCondLst>
                                            <p:cond delay="0"/>
                                          </p:stCondLst>
                                        </p:cTn>
                                        <p:tgtEl>
                                          <p:spTgt spid="81"/>
                                        </p:tgtEl>
                                        <p:attrNameLst>
                                          <p:attrName>style.visibility</p:attrName>
                                        </p:attrNameLst>
                                      </p:cBhvr>
                                      <p:to>
                                        <p:strVal val="visible"/>
                                      </p:to>
                                    </p:set>
                                  </p:childTnLst>
                                </p:cTn>
                              </p:par>
                            </p:childTnLst>
                          </p:cTn>
                        </p:par>
                        <p:par>
                          <p:cTn id="214" fill="hold">
                            <p:stCondLst>
                              <p:cond delay="60500"/>
                            </p:stCondLst>
                            <p:childTnLst>
                              <p:par>
                                <p:cTn id="215" presetID="11" presetClass="entr" presetSubtype="0" fill="hold" grpId="0" nodeType="afterEffect">
                                  <p:stCondLst>
                                    <p:cond delay="0"/>
                                  </p:stCondLst>
                                  <p:childTnLst>
                                    <p:set>
                                      <p:cBhvr>
                                        <p:cTn id="216" dur="1000">
                                          <p:stCondLst>
                                            <p:cond delay="0"/>
                                          </p:stCondLst>
                                        </p:cTn>
                                        <p:tgtEl>
                                          <p:spTgt spid="82"/>
                                        </p:tgtEl>
                                        <p:attrNameLst>
                                          <p:attrName>style.visibility</p:attrName>
                                        </p:attrNameLst>
                                      </p:cBhvr>
                                      <p:to>
                                        <p:strVal val="visible"/>
                                      </p:to>
                                    </p:set>
                                  </p:childTnLst>
                                </p:cTn>
                              </p:par>
                            </p:childTnLst>
                          </p:cTn>
                        </p:par>
                        <p:par>
                          <p:cTn id="217" fill="hold">
                            <p:stCondLst>
                              <p:cond delay="61500"/>
                            </p:stCondLst>
                            <p:childTnLst>
                              <p:par>
                                <p:cTn id="218" presetID="11" presetClass="entr" presetSubtype="0" fill="hold" grpId="0" nodeType="afterEffect">
                                  <p:stCondLst>
                                    <p:cond delay="0"/>
                                  </p:stCondLst>
                                  <p:childTnLst>
                                    <p:set>
                                      <p:cBhvr>
                                        <p:cTn id="219" dur="1000">
                                          <p:stCondLst>
                                            <p:cond delay="0"/>
                                          </p:stCondLst>
                                        </p:cTn>
                                        <p:tgtEl>
                                          <p:spTgt spid="83"/>
                                        </p:tgtEl>
                                        <p:attrNameLst>
                                          <p:attrName>style.visibility</p:attrName>
                                        </p:attrNameLst>
                                      </p:cBhvr>
                                      <p:to>
                                        <p:strVal val="visible"/>
                                      </p:to>
                                    </p:set>
                                  </p:childTnLst>
                                </p:cTn>
                              </p:par>
                            </p:childTnLst>
                          </p:cTn>
                        </p:par>
                        <p:par>
                          <p:cTn id="220" fill="hold">
                            <p:stCondLst>
                              <p:cond delay="62500"/>
                            </p:stCondLst>
                            <p:childTnLst>
                              <p:par>
                                <p:cTn id="221" presetID="11" presetClass="entr" presetSubtype="0" fill="hold" grpId="0" nodeType="afterEffect">
                                  <p:stCondLst>
                                    <p:cond delay="0"/>
                                  </p:stCondLst>
                                  <p:childTnLst>
                                    <p:set>
                                      <p:cBhvr>
                                        <p:cTn id="222" dur="1000">
                                          <p:stCondLst>
                                            <p:cond delay="0"/>
                                          </p:stCondLst>
                                        </p:cTn>
                                        <p:tgtEl>
                                          <p:spTgt spid="84"/>
                                        </p:tgtEl>
                                        <p:attrNameLst>
                                          <p:attrName>style.visibility</p:attrName>
                                        </p:attrNameLst>
                                      </p:cBhvr>
                                      <p:to>
                                        <p:strVal val="visible"/>
                                      </p:to>
                                    </p:set>
                                  </p:childTnLst>
                                </p:cTn>
                              </p:par>
                            </p:childTnLst>
                          </p:cTn>
                        </p:par>
                        <p:par>
                          <p:cTn id="223" fill="hold">
                            <p:stCondLst>
                              <p:cond delay="63500"/>
                            </p:stCondLst>
                            <p:childTnLst>
                              <p:par>
                                <p:cTn id="224" presetID="11" presetClass="entr" presetSubtype="0" fill="hold" grpId="0" nodeType="afterEffect">
                                  <p:stCondLst>
                                    <p:cond delay="0"/>
                                  </p:stCondLst>
                                  <p:childTnLst>
                                    <p:set>
                                      <p:cBhvr>
                                        <p:cTn id="225" dur="1000">
                                          <p:stCondLst>
                                            <p:cond delay="0"/>
                                          </p:stCondLst>
                                        </p:cTn>
                                        <p:tgtEl>
                                          <p:spTgt spid="85"/>
                                        </p:tgtEl>
                                        <p:attrNameLst>
                                          <p:attrName>style.visibility</p:attrName>
                                        </p:attrNameLst>
                                      </p:cBhvr>
                                      <p:to>
                                        <p:strVal val="visible"/>
                                      </p:to>
                                    </p:set>
                                  </p:childTnLst>
                                </p:cTn>
                              </p:par>
                            </p:childTnLst>
                          </p:cTn>
                        </p:par>
                        <p:par>
                          <p:cTn id="226" fill="hold">
                            <p:stCondLst>
                              <p:cond delay="64500"/>
                            </p:stCondLst>
                            <p:childTnLst>
                              <p:par>
                                <p:cTn id="227" presetID="11" presetClass="entr" presetSubtype="0" fill="hold" grpId="0" nodeType="afterEffect">
                                  <p:stCondLst>
                                    <p:cond delay="0"/>
                                  </p:stCondLst>
                                  <p:childTnLst>
                                    <p:set>
                                      <p:cBhvr>
                                        <p:cTn id="228" dur="1000">
                                          <p:stCondLst>
                                            <p:cond delay="0"/>
                                          </p:stCondLst>
                                        </p:cTn>
                                        <p:tgtEl>
                                          <p:spTgt spid="86"/>
                                        </p:tgtEl>
                                        <p:attrNameLst>
                                          <p:attrName>style.visibility</p:attrName>
                                        </p:attrNameLst>
                                      </p:cBhvr>
                                      <p:to>
                                        <p:strVal val="visible"/>
                                      </p:to>
                                    </p:set>
                                  </p:childTnLst>
                                </p:cTn>
                              </p:par>
                            </p:childTnLst>
                          </p:cTn>
                        </p:par>
                        <p:par>
                          <p:cTn id="229" fill="hold">
                            <p:stCondLst>
                              <p:cond delay="65500"/>
                            </p:stCondLst>
                            <p:childTnLst>
                              <p:par>
                                <p:cTn id="230" presetID="11" presetClass="entr" presetSubtype="0" fill="hold" grpId="0" nodeType="afterEffect">
                                  <p:stCondLst>
                                    <p:cond delay="0"/>
                                  </p:stCondLst>
                                  <p:childTnLst>
                                    <p:set>
                                      <p:cBhvr>
                                        <p:cTn id="231" dur="1000">
                                          <p:stCondLst>
                                            <p:cond delay="0"/>
                                          </p:stCondLst>
                                        </p:cTn>
                                        <p:tgtEl>
                                          <p:spTgt spid="87"/>
                                        </p:tgtEl>
                                        <p:attrNameLst>
                                          <p:attrName>style.visibility</p:attrName>
                                        </p:attrNameLst>
                                      </p:cBhvr>
                                      <p:to>
                                        <p:strVal val="visible"/>
                                      </p:to>
                                    </p:set>
                                  </p:childTnLst>
                                </p:cTn>
                              </p:par>
                            </p:childTnLst>
                          </p:cTn>
                        </p:par>
                        <p:par>
                          <p:cTn id="232" fill="hold">
                            <p:stCondLst>
                              <p:cond delay="66500"/>
                            </p:stCondLst>
                            <p:childTnLst>
                              <p:par>
                                <p:cTn id="233" presetID="11" presetClass="entr" presetSubtype="0" fill="hold" grpId="0" nodeType="afterEffect">
                                  <p:stCondLst>
                                    <p:cond delay="0"/>
                                  </p:stCondLst>
                                  <p:childTnLst>
                                    <p:set>
                                      <p:cBhvr>
                                        <p:cTn id="234" dur="1000">
                                          <p:stCondLst>
                                            <p:cond delay="0"/>
                                          </p:stCondLst>
                                        </p:cTn>
                                        <p:tgtEl>
                                          <p:spTgt spid="88"/>
                                        </p:tgtEl>
                                        <p:attrNameLst>
                                          <p:attrName>style.visibility</p:attrName>
                                        </p:attrNameLst>
                                      </p:cBhvr>
                                      <p:to>
                                        <p:strVal val="visible"/>
                                      </p:to>
                                    </p:set>
                                  </p:childTnLst>
                                </p:cTn>
                              </p:par>
                            </p:childTnLst>
                          </p:cTn>
                        </p:par>
                        <p:par>
                          <p:cTn id="235" fill="hold">
                            <p:stCondLst>
                              <p:cond delay="67500"/>
                            </p:stCondLst>
                            <p:childTnLst>
                              <p:par>
                                <p:cTn id="236" presetID="11" presetClass="entr" presetSubtype="0" fill="hold" grpId="0" nodeType="afterEffect">
                                  <p:stCondLst>
                                    <p:cond delay="0"/>
                                  </p:stCondLst>
                                  <p:childTnLst>
                                    <p:set>
                                      <p:cBhvr>
                                        <p:cTn id="237" dur="1000">
                                          <p:stCondLst>
                                            <p:cond delay="0"/>
                                          </p:stCondLst>
                                        </p:cTn>
                                        <p:tgtEl>
                                          <p:spTgt spid="89"/>
                                        </p:tgtEl>
                                        <p:attrNameLst>
                                          <p:attrName>style.visibility</p:attrName>
                                        </p:attrNameLst>
                                      </p:cBhvr>
                                      <p:to>
                                        <p:strVal val="visible"/>
                                      </p:to>
                                    </p:set>
                                  </p:childTnLst>
                                </p:cTn>
                              </p:par>
                            </p:childTnLst>
                          </p:cTn>
                        </p:par>
                        <p:par>
                          <p:cTn id="238" fill="hold">
                            <p:stCondLst>
                              <p:cond delay="68500"/>
                            </p:stCondLst>
                            <p:childTnLst>
                              <p:par>
                                <p:cTn id="239" presetID="11" presetClass="entr" presetSubtype="0" fill="hold" grpId="0" nodeType="afterEffect">
                                  <p:stCondLst>
                                    <p:cond delay="0"/>
                                  </p:stCondLst>
                                  <p:childTnLst>
                                    <p:set>
                                      <p:cBhvr>
                                        <p:cTn id="240" dur="1000">
                                          <p:stCondLst>
                                            <p:cond delay="0"/>
                                          </p:stCondLst>
                                        </p:cTn>
                                        <p:tgtEl>
                                          <p:spTgt spid="90"/>
                                        </p:tgtEl>
                                        <p:attrNameLst>
                                          <p:attrName>style.visibility</p:attrName>
                                        </p:attrNameLst>
                                      </p:cBhvr>
                                      <p:to>
                                        <p:strVal val="visible"/>
                                      </p:to>
                                    </p:set>
                                  </p:childTnLst>
                                </p:cTn>
                              </p:par>
                            </p:childTnLst>
                          </p:cTn>
                        </p:par>
                        <p:par>
                          <p:cTn id="241" fill="hold">
                            <p:stCondLst>
                              <p:cond delay="69500"/>
                            </p:stCondLst>
                            <p:childTnLst>
                              <p:par>
                                <p:cTn id="242" presetID="11" presetClass="entr" presetSubtype="0" fill="hold" grpId="0" nodeType="afterEffect">
                                  <p:stCondLst>
                                    <p:cond delay="0"/>
                                  </p:stCondLst>
                                  <p:childTnLst>
                                    <p:set>
                                      <p:cBhvr>
                                        <p:cTn id="243" dur="1000">
                                          <p:stCondLst>
                                            <p:cond delay="0"/>
                                          </p:stCondLst>
                                        </p:cTn>
                                        <p:tgtEl>
                                          <p:spTgt spid="91"/>
                                        </p:tgtEl>
                                        <p:attrNameLst>
                                          <p:attrName>style.visibility</p:attrName>
                                        </p:attrNameLst>
                                      </p:cBhvr>
                                      <p:to>
                                        <p:strVal val="visible"/>
                                      </p:to>
                                    </p:set>
                                  </p:childTnLst>
                                </p:cTn>
                              </p:par>
                            </p:childTnLst>
                          </p:cTn>
                        </p:par>
                        <p:par>
                          <p:cTn id="244" fill="hold">
                            <p:stCondLst>
                              <p:cond delay="70500"/>
                            </p:stCondLst>
                            <p:childTnLst>
                              <p:par>
                                <p:cTn id="245" presetID="11" presetClass="entr" presetSubtype="0" fill="hold" grpId="0" nodeType="afterEffect">
                                  <p:stCondLst>
                                    <p:cond delay="0"/>
                                  </p:stCondLst>
                                  <p:childTnLst>
                                    <p:set>
                                      <p:cBhvr>
                                        <p:cTn id="246" dur="1000">
                                          <p:stCondLst>
                                            <p:cond delay="0"/>
                                          </p:stCondLst>
                                        </p:cTn>
                                        <p:tgtEl>
                                          <p:spTgt spid="92"/>
                                        </p:tgtEl>
                                        <p:attrNameLst>
                                          <p:attrName>style.visibility</p:attrName>
                                        </p:attrNameLst>
                                      </p:cBhvr>
                                      <p:to>
                                        <p:strVal val="visible"/>
                                      </p:to>
                                    </p:set>
                                  </p:childTnLst>
                                </p:cTn>
                              </p:par>
                            </p:childTnLst>
                          </p:cTn>
                        </p:par>
                        <p:par>
                          <p:cTn id="247" fill="hold">
                            <p:stCondLst>
                              <p:cond delay="71500"/>
                            </p:stCondLst>
                            <p:childTnLst>
                              <p:par>
                                <p:cTn id="248" presetID="11" presetClass="entr" presetSubtype="0" fill="hold" grpId="0" nodeType="afterEffect">
                                  <p:stCondLst>
                                    <p:cond delay="0"/>
                                  </p:stCondLst>
                                  <p:childTnLst>
                                    <p:set>
                                      <p:cBhvr>
                                        <p:cTn id="249" dur="1000">
                                          <p:stCondLst>
                                            <p:cond delay="0"/>
                                          </p:stCondLst>
                                        </p:cTn>
                                        <p:tgtEl>
                                          <p:spTgt spid="93"/>
                                        </p:tgtEl>
                                        <p:attrNameLst>
                                          <p:attrName>style.visibility</p:attrName>
                                        </p:attrNameLst>
                                      </p:cBhvr>
                                      <p:to>
                                        <p:strVal val="visible"/>
                                      </p:to>
                                    </p:set>
                                  </p:childTnLst>
                                </p:cTn>
                              </p:par>
                            </p:childTnLst>
                          </p:cTn>
                        </p:par>
                        <p:par>
                          <p:cTn id="250" fill="hold">
                            <p:stCondLst>
                              <p:cond delay="72500"/>
                            </p:stCondLst>
                            <p:childTnLst>
                              <p:par>
                                <p:cTn id="251" presetID="11" presetClass="entr" presetSubtype="0" fill="hold" grpId="0" nodeType="afterEffect">
                                  <p:stCondLst>
                                    <p:cond delay="0"/>
                                  </p:stCondLst>
                                  <p:childTnLst>
                                    <p:set>
                                      <p:cBhvr>
                                        <p:cTn id="252" dur="1000">
                                          <p:stCondLst>
                                            <p:cond delay="0"/>
                                          </p:stCondLst>
                                        </p:cTn>
                                        <p:tgtEl>
                                          <p:spTgt spid="94"/>
                                        </p:tgtEl>
                                        <p:attrNameLst>
                                          <p:attrName>style.visibility</p:attrName>
                                        </p:attrNameLst>
                                      </p:cBhvr>
                                      <p:to>
                                        <p:strVal val="visible"/>
                                      </p:to>
                                    </p:set>
                                  </p:childTnLst>
                                </p:cTn>
                              </p:par>
                            </p:childTnLst>
                          </p:cTn>
                        </p:par>
                        <p:par>
                          <p:cTn id="253" fill="hold">
                            <p:stCondLst>
                              <p:cond delay="73500"/>
                            </p:stCondLst>
                            <p:childTnLst>
                              <p:par>
                                <p:cTn id="254" presetID="11" presetClass="entr" presetSubtype="0" fill="hold" grpId="0" nodeType="afterEffect">
                                  <p:stCondLst>
                                    <p:cond delay="0"/>
                                  </p:stCondLst>
                                  <p:childTnLst>
                                    <p:set>
                                      <p:cBhvr>
                                        <p:cTn id="255" dur="1000">
                                          <p:stCondLst>
                                            <p:cond delay="0"/>
                                          </p:stCondLst>
                                        </p:cTn>
                                        <p:tgtEl>
                                          <p:spTgt spid="95"/>
                                        </p:tgtEl>
                                        <p:attrNameLst>
                                          <p:attrName>style.visibility</p:attrName>
                                        </p:attrNameLst>
                                      </p:cBhvr>
                                      <p:to>
                                        <p:strVal val="visible"/>
                                      </p:to>
                                    </p:set>
                                  </p:childTnLst>
                                </p:cTn>
                              </p:par>
                            </p:childTnLst>
                          </p:cTn>
                        </p:par>
                        <p:par>
                          <p:cTn id="256" fill="hold">
                            <p:stCondLst>
                              <p:cond delay="74500"/>
                            </p:stCondLst>
                            <p:childTnLst>
                              <p:par>
                                <p:cTn id="257" presetID="11" presetClass="entr" presetSubtype="0" fill="hold" grpId="0" nodeType="afterEffect">
                                  <p:stCondLst>
                                    <p:cond delay="0"/>
                                  </p:stCondLst>
                                  <p:childTnLst>
                                    <p:set>
                                      <p:cBhvr>
                                        <p:cTn id="258" dur="1000">
                                          <p:stCondLst>
                                            <p:cond delay="0"/>
                                          </p:stCondLst>
                                        </p:cTn>
                                        <p:tgtEl>
                                          <p:spTgt spid="96"/>
                                        </p:tgtEl>
                                        <p:attrNameLst>
                                          <p:attrName>style.visibility</p:attrName>
                                        </p:attrNameLst>
                                      </p:cBhvr>
                                      <p:to>
                                        <p:strVal val="visible"/>
                                      </p:to>
                                    </p:set>
                                  </p:childTnLst>
                                </p:cTn>
                              </p:par>
                            </p:childTnLst>
                          </p:cTn>
                        </p:par>
                        <p:par>
                          <p:cTn id="259" fill="hold">
                            <p:stCondLst>
                              <p:cond delay="75500"/>
                            </p:stCondLst>
                            <p:childTnLst>
                              <p:par>
                                <p:cTn id="260" presetID="11" presetClass="entr" presetSubtype="0" fill="hold" grpId="0" nodeType="afterEffect">
                                  <p:stCondLst>
                                    <p:cond delay="0"/>
                                  </p:stCondLst>
                                  <p:childTnLst>
                                    <p:set>
                                      <p:cBhvr>
                                        <p:cTn id="261" dur="1000">
                                          <p:stCondLst>
                                            <p:cond delay="0"/>
                                          </p:stCondLst>
                                        </p:cTn>
                                        <p:tgtEl>
                                          <p:spTgt spid="97"/>
                                        </p:tgtEl>
                                        <p:attrNameLst>
                                          <p:attrName>style.visibility</p:attrName>
                                        </p:attrNameLst>
                                      </p:cBhvr>
                                      <p:to>
                                        <p:strVal val="visible"/>
                                      </p:to>
                                    </p:set>
                                  </p:childTnLst>
                                </p:cTn>
                              </p:par>
                            </p:childTnLst>
                          </p:cTn>
                        </p:par>
                        <p:par>
                          <p:cTn id="262" fill="hold">
                            <p:stCondLst>
                              <p:cond delay="76500"/>
                            </p:stCondLst>
                            <p:childTnLst>
                              <p:par>
                                <p:cTn id="263" presetID="11" presetClass="entr" presetSubtype="0" fill="hold" grpId="0" nodeType="afterEffect">
                                  <p:stCondLst>
                                    <p:cond delay="0"/>
                                  </p:stCondLst>
                                  <p:childTnLst>
                                    <p:set>
                                      <p:cBhvr>
                                        <p:cTn id="264" dur="1000">
                                          <p:stCondLst>
                                            <p:cond delay="0"/>
                                          </p:stCondLst>
                                        </p:cTn>
                                        <p:tgtEl>
                                          <p:spTgt spid="98"/>
                                        </p:tgtEl>
                                        <p:attrNameLst>
                                          <p:attrName>style.visibility</p:attrName>
                                        </p:attrNameLst>
                                      </p:cBhvr>
                                      <p:to>
                                        <p:strVal val="visible"/>
                                      </p:to>
                                    </p:set>
                                  </p:childTnLst>
                                </p:cTn>
                              </p:par>
                            </p:childTnLst>
                          </p:cTn>
                        </p:par>
                        <p:par>
                          <p:cTn id="265" fill="hold">
                            <p:stCondLst>
                              <p:cond delay="77500"/>
                            </p:stCondLst>
                            <p:childTnLst>
                              <p:par>
                                <p:cTn id="266" presetID="11" presetClass="entr" presetSubtype="0" fill="hold" grpId="0" nodeType="afterEffect">
                                  <p:stCondLst>
                                    <p:cond delay="0"/>
                                  </p:stCondLst>
                                  <p:childTnLst>
                                    <p:set>
                                      <p:cBhvr>
                                        <p:cTn id="267" dur="1000">
                                          <p:stCondLst>
                                            <p:cond delay="0"/>
                                          </p:stCondLst>
                                        </p:cTn>
                                        <p:tgtEl>
                                          <p:spTgt spid="99"/>
                                        </p:tgtEl>
                                        <p:attrNameLst>
                                          <p:attrName>style.visibility</p:attrName>
                                        </p:attrNameLst>
                                      </p:cBhvr>
                                      <p:to>
                                        <p:strVal val="visible"/>
                                      </p:to>
                                    </p:set>
                                  </p:childTnLst>
                                </p:cTn>
                              </p:par>
                            </p:childTnLst>
                          </p:cTn>
                        </p:par>
                        <p:par>
                          <p:cTn id="268" fill="hold">
                            <p:stCondLst>
                              <p:cond delay="78500"/>
                            </p:stCondLst>
                            <p:childTnLst>
                              <p:par>
                                <p:cTn id="269" presetID="11" presetClass="entr" presetSubtype="0" fill="hold" grpId="0" nodeType="afterEffect">
                                  <p:stCondLst>
                                    <p:cond delay="0"/>
                                  </p:stCondLst>
                                  <p:childTnLst>
                                    <p:set>
                                      <p:cBhvr>
                                        <p:cTn id="270" dur="1000">
                                          <p:stCondLst>
                                            <p:cond delay="0"/>
                                          </p:stCondLst>
                                        </p:cTn>
                                        <p:tgtEl>
                                          <p:spTgt spid="100"/>
                                        </p:tgtEl>
                                        <p:attrNameLst>
                                          <p:attrName>style.visibility</p:attrName>
                                        </p:attrNameLst>
                                      </p:cBhvr>
                                      <p:to>
                                        <p:strVal val="visible"/>
                                      </p:to>
                                    </p:set>
                                  </p:childTnLst>
                                </p:cTn>
                              </p:par>
                            </p:childTnLst>
                          </p:cTn>
                        </p:par>
                        <p:par>
                          <p:cTn id="271" fill="hold">
                            <p:stCondLst>
                              <p:cond delay="79500"/>
                            </p:stCondLst>
                            <p:childTnLst>
                              <p:par>
                                <p:cTn id="272" presetID="11" presetClass="entr" presetSubtype="0" fill="hold" grpId="0" nodeType="afterEffect">
                                  <p:stCondLst>
                                    <p:cond delay="0"/>
                                  </p:stCondLst>
                                  <p:childTnLst>
                                    <p:set>
                                      <p:cBhvr>
                                        <p:cTn id="273" dur="1000">
                                          <p:stCondLst>
                                            <p:cond delay="0"/>
                                          </p:stCondLst>
                                        </p:cTn>
                                        <p:tgtEl>
                                          <p:spTgt spid="101"/>
                                        </p:tgtEl>
                                        <p:attrNameLst>
                                          <p:attrName>style.visibility</p:attrName>
                                        </p:attrNameLst>
                                      </p:cBhvr>
                                      <p:to>
                                        <p:strVal val="visible"/>
                                      </p:to>
                                    </p:set>
                                  </p:childTnLst>
                                </p:cTn>
                              </p:par>
                            </p:childTnLst>
                          </p:cTn>
                        </p:par>
                        <p:par>
                          <p:cTn id="274" fill="hold">
                            <p:stCondLst>
                              <p:cond delay="80500"/>
                            </p:stCondLst>
                            <p:childTnLst>
                              <p:par>
                                <p:cTn id="275" presetID="11" presetClass="entr" presetSubtype="0" fill="hold" grpId="0" nodeType="afterEffect">
                                  <p:stCondLst>
                                    <p:cond delay="0"/>
                                  </p:stCondLst>
                                  <p:childTnLst>
                                    <p:set>
                                      <p:cBhvr>
                                        <p:cTn id="276" dur="1000">
                                          <p:stCondLst>
                                            <p:cond delay="0"/>
                                          </p:stCondLst>
                                        </p:cTn>
                                        <p:tgtEl>
                                          <p:spTgt spid="102"/>
                                        </p:tgtEl>
                                        <p:attrNameLst>
                                          <p:attrName>style.visibility</p:attrName>
                                        </p:attrNameLst>
                                      </p:cBhvr>
                                      <p:to>
                                        <p:strVal val="visible"/>
                                      </p:to>
                                    </p:set>
                                  </p:childTnLst>
                                </p:cTn>
                              </p:par>
                            </p:childTnLst>
                          </p:cTn>
                        </p:par>
                        <p:par>
                          <p:cTn id="277" fill="hold">
                            <p:stCondLst>
                              <p:cond delay="81500"/>
                            </p:stCondLst>
                            <p:childTnLst>
                              <p:par>
                                <p:cTn id="278" presetID="11" presetClass="entr" presetSubtype="0" fill="hold" grpId="0" nodeType="afterEffect">
                                  <p:stCondLst>
                                    <p:cond delay="0"/>
                                  </p:stCondLst>
                                  <p:childTnLst>
                                    <p:set>
                                      <p:cBhvr>
                                        <p:cTn id="279" dur="1000">
                                          <p:stCondLst>
                                            <p:cond delay="0"/>
                                          </p:stCondLst>
                                        </p:cTn>
                                        <p:tgtEl>
                                          <p:spTgt spid="103"/>
                                        </p:tgtEl>
                                        <p:attrNameLst>
                                          <p:attrName>style.visibility</p:attrName>
                                        </p:attrNameLst>
                                      </p:cBhvr>
                                      <p:to>
                                        <p:strVal val="visible"/>
                                      </p:to>
                                    </p:set>
                                  </p:childTnLst>
                                </p:cTn>
                              </p:par>
                            </p:childTnLst>
                          </p:cTn>
                        </p:par>
                        <p:par>
                          <p:cTn id="280" fill="hold">
                            <p:stCondLst>
                              <p:cond delay="82500"/>
                            </p:stCondLst>
                            <p:childTnLst>
                              <p:par>
                                <p:cTn id="281" presetID="11" presetClass="entr" presetSubtype="0" fill="hold" grpId="0" nodeType="afterEffect">
                                  <p:stCondLst>
                                    <p:cond delay="0"/>
                                  </p:stCondLst>
                                  <p:childTnLst>
                                    <p:set>
                                      <p:cBhvr>
                                        <p:cTn id="282" dur="1000">
                                          <p:stCondLst>
                                            <p:cond delay="0"/>
                                          </p:stCondLst>
                                        </p:cTn>
                                        <p:tgtEl>
                                          <p:spTgt spid="104"/>
                                        </p:tgtEl>
                                        <p:attrNameLst>
                                          <p:attrName>style.visibility</p:attrName>
                                        </p:attrNameLst>
                                      </p:cBhvr>
                                      <p:to>
                                        <p:strVal val="visible"/>
                                      </p:to>
                                    </p:set>
                                  </p:childTnLst>
                                </p:cTn>
                              </p:par>
                            </p:childTnLst>
                          </p:cTn>
                        </p:par>
                        <p:par>
                          <p:cTn id="283" fill="hold">
                            <p:stCondLst>
                              <p:cond delay="83500"/>
                            </p:stCondLst>
                            <p:childTnLst>
                              <p:par>
                                <p:cTn id="284" presetID="11" presetClass="entr" presetSubtype="0" fill="hold" grpId="0" nodeType="afterEffect">
                                  <p:stCondLst>
                                    <p:cond delay="0"/>
                                  </p:stCondLst>
                                  <p:childTnLst>
                                    <p:set>
                                      <p:cBhvr>
                                        <p:cTn id="285" dur="1000">
                                          <p:stCondLst>
                                            <p:cond delay="0"/>
                                          </p:stCondLst>
                                        </p:cTn>
                                        <p:tgtEl>
                                          <p:spTgt spid="105"/>
                                        </p:tgtEl>
                                        <p:attrNameLst>
                                          <p:attrName>style.visibility</p:attrName>
                                        </p:attrNameLst>
                                      </p:cBhvr>
                                      <p:to>
                                        <p:strVal val="visible"/>
                                      </p:to>
                                    </p:set>
                                  </p:childTnLst>
                                </p:cTn>
                              </p:par>
                            </p:childTnLst>
                          </p:cTn>
                        </p:par>
                        <p:par>
                          <p:cTn id="286" fill="hold">
                            <p:stCondLst>
                              <p:cond delay="84500"/>
                            </p:stCondLst>
                            <p:childTnLst>
                              <p:par>
                                <p:cTn id="287" presetID="11" presetClass="entr" presetSubtype="0" fill="hold" grpId="0" nodeType="afterEffect">
                                  <p:stCondLst>
                                    <p:cond delay="0"/>
                                  </p:stCondLst>
                                  <p:childTnLst>
                                    <p:set>
                                      <p:cBhvr>
                                        <p:cTn id="288" dur="1000">
                                          <p:stCondLst>
                                            <p:cond delay="0"/>
                                          </p:stCondLst>
                                        </p:cTn>
                                        <p:tgtEl>
                                          <p:spTgt spid="106"/>
                                        </p:tgtEl>
                                        <p:attrNameLst>
                                          <p:attrName>style.visibility</p:attrName>
                                        </p:attrNameLst>
                                      </p:cBhvr>
                                      <p:to>
                                        <p:strVal val="visible"/>
                                      </p:to>
                                    </p:set>
                                  </p:childTnLst>
                                </p:cTn>
                              </p:par>
                            </p:childTnLst>
                          </p:cTn>
                        </p:par>
                        <p:par>
                          <p:cTn id="289" fill="hold">
                            <p:stCondLst>
                              <p:cond delay="85500"/>
                            </p:stCondLst>
                            <p:childTnLst>
                              <p:par>
                                <p:cTn id="290" presetID="11" presetClass="entr" presetSubtype="0" fill="hold" grpId="0" nodeType="afterEffect">
                                  <p:stCondLst>
                                    <p:cond delay="0"/>
                                  </p:stCondLst>
                                  <p:childTnLst>
                                    <p:set>
                                      <p:cBhvr>
                                        <p:cTn id="291" dur="1000">
                                          <p:stCondLst>
                                            <p:cond delay="0"/>
                                          </p:stCondLst>
                                        </p:cTn>
                                        <p:tgtEl>
                                          <p:spTgt spid="107"/>
                                        </p:tgtEl>
                                        <p:attrNameLst>
                                          <p:attrName>style.visibility</p:attrName>
                                        </p:attrNameLst>
                                      </p:cBhvr>
                                      <p:to>
                                        <p:strVal val="visible"/>
                                      </p:to>
                                    </p:set>
                                  </p:childTnLst>
                                </p:cTn>
                              </p:par>
                            </p:childTnLst>
                          </p:cTn>
                        </p:par>
                        <p:par>
                          <p:cTn id="292" fill="hold">
                            <p:stCondLst>
                              <p:cond delay="86500"/>
                            </p:stCondLst>
                            <p:childTnLst>
                              <p:par>
                                <p:cTn id="293" presetID="11" presetClass="entr" presetSubtype="0" fill="hold" grpId="0" nodeType="afterEffect">
                                  <p:stCondLst>
                                    <p:cond delay="0"/>
                                  </p:stCondLst>
                                  <p:childTnLst>
                                    <p:set>
                                      <p:cBhvr>
                                        <p:cTn id="294" dur="1000">
                                          <p:stCondLst>
                                            <p:cond delay="0"/>
                                          </p:stCondLst>
                                        </p:cTn>
                                        <p:tgtEl>
                                          <p:spTgt spid="108"/>
                                        </p:tgtEl>
                                        <p:attrNameLst>
                                          <p:attrName>style.visibility</p:attrName>
                                        </p:attrNameLst>
                                      </p:cBhvr>
                                      <p:to>
                                        <p:strVal val="visible"/>
                                      </p:to>
                                    </p:set>
                                  </p:childTnLst>
                                </p:cTn>
                              </p:par>
                            </p:childTnLst>
                          </p:cTn>
                        </p:par>
                        <p:par>
                          <p:cTn id="295" fill="hold">
                            <p:stCondLst>
                              <p:cond delay="87500"/>
                            </p:stCondLst>
                            <p:childTnLst>
                              <p:par>
                                <p:cTn id="296" presetID="11" presetClass="entr" presetSubtype="0" fill="hold" grpId="0" nodeType="afterEffect">
                                  <p:stCondLst>
                                    <p:cond delay="0"/>
                                  </p:stCondLst>
                                  <p:childTnLst>
                                    <p:set>
                                      <p:cBhvr>
                                        <p:cTn id="297" dur="1000">
                                          <p:stCondLst>
                                            <p:cond delay="0"/>
                                          </p:stCondLst>
                                        </p:cTn>
                                        <p:tgtEl>
                                          <p:spTgt spid="109"/>
                                        </p:tgtEl>
                                        <p:attrNameLst>
                                          <p:attrName>style.visibility</p:attrName>
                                        </p:attrNameLst>
                                      </p:cBhvr>
                                      <p:to>
                                        <p:strVal val="visible"/>
                                      </p:to>
                                    </p:set>
                                  </p:childTnLst>
                                </p:cTn>
                              </p:par>
                            </p:childTnLst>
                          </p:cTn>
                        </p:par>
                        <p:par>
                          <p:cTn id="298" fill="hold">
                            <p:stCondLst>
                              <p:cond delay="88500"/>
                            </p:stCondLst>
                            <p:childTnLst>
                              <p:par>
                                <p:cTn id="299" presetID="11" presetClass="entr" presetSubtype="0" fill="hold" grpId="0" nodeType="afterEffect">
                                  <p:stCondLst>
                                    <p:cond delay="0"/>
                                  </p:stCondLst>
                                  <p:childTnLst>
                                    <p:set>
                                      <p:cBhvr>
                                        <p:cTn id="300" dur="1000">
                                          <p:stCondLst>
                                            <p:cond delay="0"/>
                                          </p:stCondLst>
                                        </p:cTn>
                                        <p:tgtEl>
                                          <p:spTgt spid="110"/>
                                        </p:tgtEl>
                                        <p:attrNameLst>
                                          <p:attrName>style.visibility</p:attrName>
                                        </p:attrNameLst>
                                      </p:cBhvr>
                                      <p:to>
                                        <p:strVal val="visible"/>
                                      </p:to>
                                    </p:set>
                                  </p:childTnLst>
                                </p:cTn>
                              </p:par>
                            </p:childTnLst>
                          </p:cTn>
                        </p:par>
                        <p:par>
                          <p:cTn id="301" fill="hold">
                            <p:stCondLst>
                              <p:cond delay="89500"/>
                            </p:stCondLst>
                            <p:childTnLst>
                              <p:par>
                                <p:cTn id="302" presetID="11" presetClass="entr" presetSubtype="0" fill="hold" grpId="0" nodeType="afterEffect">
                                  <p:stCondLst>
                                    <p:cond delay="0"/>
                                  </p:stCondLst>
                                  <p:childTnLst>
                                    <p:set>
                                      <p:cBhvr>
                                        <p:cTn id="303" dur="1000">
                                          <p:stCondLst>
                                            <p:cond delay="0"/>
                                          </p:stCondLst>
                                        </p:cTn>
                                        <p:tgtEl>
                                          <p:spTgt spid="111"/>
                                        </p:tgtEl>
                                        <p:attrNameLst>
                                          <p:attrName>style.visibility</p:attrName>
                                        </p:attrNameLst>
                                      </p:cBhvr>
                                      <p:to>
                                        <p:strVal val="visible"/>
                                      </p:to>
                                    </p:set>
                                  </p:childTnLst>
                                </p:cTn>
                              </p:par>
                            </p:childTnLst>
                          </p:cTn>
                        </p:par>
                        <p:par>
                          <p:cTn id="304" fill="hold">
                            <p:stCondLst>
                              <p:cond delay="90500"/>
                            </p:stCondLst>
                            <p:childTnLst>
                              <p:par>
                                <p:cTn id="305" presetID="11" presetClass="entr" presetSubtype="0" fill="hold" grpId="0" nodeType="afterEffect">
                                  <p:stCondLst>
                                    <p:cond delay="0"/>
                                  </p:stCondLst>
                                  <p:childTnLst>
                                    <p:set>
                                      <p:cBhvr>
                                        <p:cTn id="306" dur="1000">
                                          <p:stCondLst>
                                            <p:cond delay="0"/>
                                          </p:stCondLst>
                                        </p:cTn>
                                        <p:tgtEl>
                                          <p:spTgt spid="112"/>
                                        </p:tgtEl>
                                        <p:attrNameLst>
                                          <p:attrName>style.visibility</p:attrName>
                                        </p:attrNameLst>
                                      </p:cBhvr>
                                      <p:to>
                                        <p:strVal val="visible"/>
                                      </p:to>
                                    </p:set>
                                  </p:childTnLst>
                                </p:cTn>
                              </p:par>
                            </p:childTnLst>
                          </p:cTn>
                        </p:par>
                        <p:par>
                          <p:cTn id="307" fill="hold">
                            <p:stCondLst>
                              <p:cond delay="91500"/>
                            </p:stCondLst>
                            <p:childTnLst>
                              <p:par>
                                <p:cTn id="308" presetID="11" presetClass="entr" presetSubtype="0" fill="hold" grpId="0" nodeType="afterEffect">
                                  <p:stCondLst>
                                    <p:cond delay="0"/>
                                  </p:stCondLst>
                                  <p:childTnLst>
                                    <p:set>
                                      <p:cBhvr>
                                        <p:cTn id="309" dur="1000">
                                          <p:stCondLst>
                                            <p:cond delay="0"/>
                                          </p:stCondLst>
                                        </p:cTn>
                                        <p:tgtEl>
                                          <p:spTgt spid="113"/>
                                        </p:tgtEl>
                                        <p:attrNameLst>
                                          <p:attrName>style.visibility</p:attrName>
                                        </p:attrNameLst>
                                      </p:cBhvr>
                                      <p:to>
                                        <p:strVal val="visible"/>
                                      </p:to>
                                    </p:set>
                                  </p:childTnLst>
                                </p:cTn>
                              </p:par>
                            </p:childTnLst>
                          </p:cTn>
                        </p:par>
                        <p:par>
                          <p:cTn id="310" fill="hold">
                            <p:stCondLst>
                              <p:cond delay="92500"/>
                            </p:stCondLst>
                            <p:childTnLst>
                              <p:par>
                                <p:cTn id="311" presetID="11" presetClass="entr" presetSubtype="0" fill="hold" grpId="0" nodeType="afterEffect">
                                  <p:stCondLst>
                                    <p:cond delay="0"/>
                                  </p:stCondLst>
                                  <p:childTnLst>
                                    <p:set>
                                      <p:cBhvr>
                                        <p:cTn id="312" dur="1000">
                                          <p:stCondLst>
                                            <p:cond delay="0"/>
                                          </p:stCondLst>
                                        </p:cTn>
                                        <p:tgtEl>
                                          <p:spTgt spid="114"/>
                                        </p:tgtEl>
                                        <p:attrNameLst>
                                          <p:attrName>style.visibility</p:attrName>
                                        </p:attrNameLst>
                                      </p:cBhvr>
                                      <p:to>
                                        <p:strVal val="visible"/>
                                      </p:to>
                                    </p:set>
                                  </p:childTnLst>
                                </p:cTn>
                              </p:par>
                            </p:childTnLst>
                          </p:cTn>
                        </p:par>
                        <p:par>
                          <p:cTn id="313" fill="hold">
                            <p:stCondLst>
                              <p:cond delay="93500"/>
                            </p:stCondLst>
                            <p:childTnLst>
                              <p:par>
                                <p:cTn id="314" presetID="11" presetClass="entr" presetSubtype="0" fill="hold" grpId="0" nodeType="afterEffect">
                                  <p:stCondLst>
                                    <p:cond delay="0"/>
                                  </p:stCondLst>
                                  <p:childTnLst>
                                    <p:set>
                                      <p:cBhvr>
                                        <p:cTn id="315" dur="1000">
                                          <p:stCondLst>
                                            <p:cond delay="0"/>
                                          </p:stCondLst>
                                        </p:cTn>
                                        <p:tgtEl>
                                          <p:spTgt spid="115"/>
                                        </p:tgtEl>
                                        <p:attrNameLst>
                                          <p:attrName>style.visibility</p:attrName>
                                        </p:attrNameLst>
                                      </p:cBhvr>
                                      <p:to>
                                        <p:strVal val="visible"/>
                                      </p:to>
                                    </p:set>
                                  </p:childTnLst>
                                </p:cTn>
                              </p:par>
                            </p:childTnLst>
                          </p:cTn>
                        </p:par>
                        <p:par>
                          <p:cTn id="316" fill="hold">
                            <p:stCondLst>
                              <p:cond delay="94500"/>
                            </p:stCondLst>
                            <p:childTnLst>
                              <p:par>
                                <p:cTn id="317" presetID="11" presetClass="entr" presetSubtype="0" fill="hold" grpId="0" nodeType="afterEffect">
                                  <p:stCondLst>
                                    <p:cond delay="0"/>
                                  </p:stCondLst>
                                  <p:childTnLst>
                                    <p:set>
                                      <p:cBhvr>
                                        <p:cTn id="318" dur="1000">
                                          <p:stCondLst>
                                            <p:cond delay="0"/>
                                          </p:stCondLst>
                                        </p:cTn>
                                        <p:tgtEl>
                                          <p:spTgt spid="116"/>
                                        </p:tgtEl>
                                        <p:attrNameLst>
                                          <p:attrName>style.visibility</p:attrName>
                                        </p:attrNameLst>
                                      </p:cBhvr>
                                      <p:to>
                                        <p:strVal val="visible"/>
                                      </p:to>
                                    </p:set>
                                  </p:childTnLst>
                                </p:cTn>
                              </p:par>
                            </p:childTnLst>
                          </p:cTn>
                        </p:par>
                        <p:par>
                          <p:cTn id="319" fill="hold">
                            <p:stCondLst>
                              <p:cond delay="95500"/>
                            </p:stCondLst>
                            <p:childTnLst>
                              <p:par>
                                <p:cTn id="320" presetID="11" presetClass="entr" presetSubtype="0" fill="hold" grpId="0" nodeType="afterEffect">
                                  <p:stCondLst>
                                    <p:cond delay="0"/>
                                  </p:stCondLst>
                                  <p:childTnLst>
                                    <p:set>
                                      <p:cBhvr>
                                        <p:cTn id="321" dur="1000">
                                          <p:stCondLst>
                                            <p:cond delay="0"/>
                                          </p:stCondLst>
                                        </p:cTn>
                                        <p:tgtEl>
                                          <p:spTgt spid="117"/>
                                        </p:tgtEl>
                                        <p:attrNameLst>
                                          <p:attrName>style.visibility</p:attrName>
                                        </p:attrNameLst>
                                      </p:cBhvr>
                                      <p:to>
                                        <p:strVal val="visible"/>
                                      </p:to>
                                    </p:set>
                                  </p:childTnLst>
                                </p:cTn>
                              </p:par>
                            </p:childTnLst>
                          </p:cTn>
                        </p:par>
                        <p:par>
                          <p:cTn id="322" fill="hold">
                            <p:stCondLst>
                              <p:cond delay="96500"/>
                            </p:stCondLst>
                            <p:childTnLst>
                              <p:par>
                                <p:cTn id="323" presetID="11" presetClass="entr" presetSubtype="0" fill="hold" grpId="0" nodeType="afterEffect">
                                  <p:stCondLst>
                                    <p:cond delay="0"/>
                                  </p:stCondLst>
                                  <p:childTnLst>
                                    <p:set>
                                      <p:cBhvr>
                                        <p:cTn id="324" dur="1000">
                                          <p:stCondLst>
                                            <p:cond delay="0"/>
                                          </p:stCondLst>
                                        </p:cTn>
                                        <p:tgtEl>
                                          <p:spTgt spid="118"/>
                                        </p:tgtEl>
                                        <p:attrNameLst>
                                          <p:attrName>style.visibility</p:attrName>
                                        </p:attrNameLst>
                                      </p:cBhvr>
                                      <p:to>
                                        <p:strVal val="visible"/>
                                      </p:to>
                                    </p:set>
                                  </p:childTnLst>
                                </p:cTn>
                              </p:par>
                            </p:childTnLst>
                          </p:cTn>
                        </p:par>
                        <p:par>
                          <p:cTn id="325" fill="hold">
                            <p:stCondLst>
                              <p:cond delay="97500"/>
                            </p:stCondLst>
                            <p:childTnLst>
                              <p:par>
                                <p:cTn id="326" presetID="11" presetClass="entr" presetSubtype="0" fill="hold" grpId="0" nodeType="afterEffect">
                                  <p:stCondLst>
                                    <p:cond delay="0"/>
                                  </p:stCondLst>
                                  <p:childTnLst>
                                    <p:set>
                                      <p:cBhvr>
                                        <p:cTn id="327" dur="1000">
                                          <p:stCondLst>
                                            <p:cond delay="0"/>
                                          </p:stCondLst>
                                        </p:cTn>
                                        <p:tgtEl>
                                          <p:spTgt spid="119"/>
                                        </p:tgtEl>
                                        <p:attrNameLst>
                                          <p:attrName>style.visibility</p:attrName>
                                        </p:attrNameLst>
                                      </p:cBhvr>
                                      <p:to>
                                        <p:strVal val="visible"/>
                                      </p:to>
                                    </p:set>
                                  </p:childTnLst>
                                </p:cTn>
                              </p:par>
                            </p:childTnLst>
                          </p:cTn>
                        </p:par>
                        <p:par>
                          <p:cTn id="328" fill="hold">
                            <p:stCondLst>
                              <p:cond delay="98500"/>
                            </p:stCondLst>
                            <p:childTnLst>
                              <p:par>
                                <p:cTn id="329" presetID="11" presetClass="entr" presetSubtype="0" fill="hold" grpId="0" nodeType="afterEffect">
                                  <p:stCondLst>
                                    <p:cond delay="0"/>
                                  </p:stCondLst>
                                  <p:childTnLst>
                                    <p:set>
                                      <p:cBhvr>
                                        <p:cTn id="330" dur="1000">
                                          <p:stCondLst>
                                            <p:cond delay="0"/>
                                          </p:stCondLst>
                                        </p:cTn>
                                        <p:tgtEl>
                                          <p:spTgt spid="120"/>
                                        </p:tgtEl>
                                        <p:attrNameLst>
                                          <p:attrName>style.visibility</p:attrName>
                                        </p:attrNameLst>
                                      </p:cBhvr>
                                      <p:to>
                                        <p:strVal val="visible"/>
                                      </p:to>
                                    </p:set>
                                  </p:childTnLst>
                                </p:cTn>
                              </p:par>
                            </p:childTnLst>
                          </p:cTn>
                        </p:par>
                        <p:par>
                          <p:cTn id="331" fill="hold">
                            <p:stCondLst>
                              <p:cond delay="99500"/>
                            </p:stCondLst>
                            <p:childTnLst>
                              <p:par>
                                <p:cTn id="332" presetID="11" presetClass="entr" presetSubtype="0" fill="hold" grpId="0" nodeType="afterEffect">
                                  <p:stCondLst>
                                    <p:cond delay="0"/>
                                  </p:stCondLst>
                                  <p:childTnLst>
                                    <p:set>
                                      <p:cBhvr>
                                        <p:cTn id="333" dur="1000">
                                          <p:stCondLst>
                                            <p:cond delay="0"/>
                                          </p:stCondLst>
                                        </p:cTn>
                                        <p:tgtEl>
                                          <p:spTgt spid="121"/>
                                        </p:tgtEl>
                                        <p:attrNameLst>
                                          <p:attrName>style.visibility</p:attrName>
                                        </p:attrNameLst>
                                      </p:cBhvr>
                                      <p:to>
                                        <p:strVal val="visible"/>
                                      </p:to>
                                    </p:set>
                                  </p:childTnLst>
                                </p:cTn>
                              </p:par>
                            </p:childTnLst>
                          </p:cTn>
                        </p:par>
                        <p:par>
                          <p:cTn id="334" fill="hold">
                            <p:stCondLst>
                              <p:cond delay="100500"/>
                            </p:stCondLst>
                            <p:childTnLst>
                              <p:par>
                                <p:cTn id="335" presetID="11" presetClass="entr" presetSubtype="0" fill="hold" grpId="0" nodeType="afterEffect">
                                  <p:stCondLst>
                                    <p:cond delay="0"/>
                                  </p:stCondLst>
                                  <p:childTnLst>
                                    <p:set>
                                      <p:cBhvr>
                                        <p:cTn id="336" dur="1000">
                                          <p:stCondLst>
                                            <p:cond delay="0"/>
                                          </p:stCondLst>
                                        </p:cTn>
                                        <p:tgtEl>
                                          <p:spTgt spid="122"/>
                                        </p:tgtEl>
                                        <p:attrNameLst>
                                          <p:attrName>style.visibility</p:attrName>
                                        </p:attrNameLst>
                                      </p:cBhvr>
                                      <p:to>
                                        <p:strVal val="visible"/>
                                      </p:to>
                                    </p:set>
                                  </p:childTnLst>
                                </p:cTn>
                              </p:par>
                            </p:childTnLst>
                          </p:cTn>
                        </p:par>
                        <p:par>
                          <p:cTn id="337" fill="hold">
                            <p:stCondLst>
                              <p:cond delay="101500"/>
                            </p:stCondLst>
                            <p:childTnLst>
                              <p:par>
                                <p:cTn id="338" presetID="11" presetClass="entr" presetSubtype="0" fill="hold" grpId="0" nodeType="afterEffect">
                                  <p:stCondLst>
                                    <p:cond delay="0"/>
                                  </p:stCondLst>
                                  <p:childTnLst>
                                    <p:set>
                                      <p:cBhvr>
                                        <p:cTn id="339" dur="1000">
                                          <p:stCondLst>
                                            <p:cond delay="0"/>
                                          </p:stCondLst>
                                        </p:cTn>
                                        <p:tgtEl>
                                          <p:spTgt spid="123"/>
                                        </p:tgtEl>
                                        <p:attrNameLst>
                                          <p:attrName>style.visibility</p:attrName>
                                        </p:attrNameLst>
                                      </p:cBhvr>
                                      <p:to>
                                        <p:strVal val="visible"/>
                                      </p:to>
                                    </p:set>
                                  </p:childTnLst>
                                </p:cTn>
                              </p:par>
                            </p:childTnLst>
                          </p:cTn>
                        </p:par>
                        <p:par>
                          <p:cTn id="340" fill="hold">
                            <p:stCondLst>
                              <p:cond delay="102500"/>
                            </p:stCondLst>
                            <p:childTnLst>
                              <p:par>
                                <p:cTn id="341" presetID="11" presetClass="entr" presetSubtype="0" fill="hold" grpId="0" nodeType="afterEffect">
                                  <p:stCondLst>
                                    <p:cond delay="0"/>
                                  </p:stCondLst>
                                  <p:childTnLst>
                                    <p:set>
                                      <p:cBhvr>
                                        <p:cTn id="342" dur="1000">
                                          <p:stCondLst>
                                            <p:cond delay="0"/>
                                          </p:stCondLst>
                                        </p:cTn>
                                        <p:tgtEl>
                                          <p:spTgt spid="124"/>
                                        </p:tgtEl>
                                        <p:attrNameLst>
                                          <p:attrName>style.visibility</p:attrName>
                                        </p:attrNameLst>
                                      </p:cBhvr>
                                      <p:to>
                                        <p:strVal val="visible"/>
                                      </p:to>
                                    </p:set>
                                  </p:childTnLst>
                                </p:cTn>
                              </p:par>
                            </p:childTnLst>
                          </p:cTn>
                        </p:par>
                        <p:par>
                          <p:cTn id="343" fill="hold">
                            <p:stCondLst>
                              <p:cond delay="103500"/>
                            </p:stCondLst>
                            <p:childTnLst>
                              <p:par>
                                <p:cTn id="344" presetID="11" presetClass="entr" presetSubtype="0" fill="hold" grpId="0" nodeType="afterEffect">
                                  <p:stCondLst>
                                    <p:cond delay="0"/>
                                  </p:stCondLst>
                                  <p:childTnLst>
                                    <p:set>
                                      <p:cBhvr>
                                        <p:cTn id="345" dur="1000">
                                          <p:stCondLst>
                                            <p:cond delay="0"/>
                                          </p:stCondLst>
                                        </p:cTn>
                                        <p:tgtEl>
                                          <p:spTgt spid="125"/>
                                        </p:tgtEl>
                                        <p:attrNameLst>
                                          <p:attrName>style.visibility</p:attrName>
                                        </p:attrNameLst>
                                      </p:cBhvr>
                                      <p:to>
                                        <p:strVal val="visible"/>
                                      </p:to>
                                    </p:set>
                                  </p:childTnLst>
                                </p:cTn>
                              </p:par>
                            </p:childTnLst>
                          </p:cTn>
                        </p:par>
                        <p:par>
                          <p:cTn id="346" fill="hold">
                            <p:stCondLst>
                              <p:cond delay="104500"/>
                            </p:stCondLst>
                            <p:childTnLst>
                              <p:par>
                                <p:cTn id="347" presetID="11" presetClass="entr" presetSubtype="0" fill="hold" grpId="0" nodeType="afterEffect">
                                  <p:stCondLst>
                                    <p:cond delay="0"/>
                                  </p:stCondLst>
                                  <p:childTnLst>
                                    <p:set>
                                      <p:cBhvr>
                                        <p:cTn id="348" dur="1000">
                                          <p:stCondLst>
                                            <p:cond delay="0"/>
                                          </p:stCondLst>
                                        </p:cTn>
                                        <p:tgtEl>
                                          <p:spTgt spid="126"/>
                                        </p:tgtEl>
                                        <p:attrNameLst>
                                          <p:attrName>style.visibility</p:attrName>
                                        </p:attrNameLst>
                                      </p:cBhvr>
                                      <p:to>
                                        <p:strVal val="visible"/>
                                      </p:to>
                                    </p:set>
                                  </p:childTnLst>
                                </p:cTn>
                              </p:par>
                            </p:childTnLst>
                          </p:cTn>
                        </p:par>
                        <p:par>
                          <p:cTn id="349" fill="hold">
                            <p:stCondLst>
                              <p:cond delay="105500"/>
                            </p:stCondLst>
                            <p:childTnLst>
                              <p:par>
                                <p:cTn id="350" presetID="11" presetClass="entr" presetSubtype="0" fill="hold" grpId="0" nodeType="afterEffect">
                                  <p:stCondLst>
                                    <p:cond delay="0"/>
                                  </p:stCondLst>
                                  <p:childTnLst>
                                    <p:set>
                                      <p:cBhvr>
                                        <p:cTn id="351" dur="1000">
                                          <p:stCondLst>
                                            <p:cond delay="0"/>
                                          </p:stCondLst>
                                        </p:cTn>
                                        <p:tgtEl>
                                          <p:spTgt spid="127"/>
                                        </p:tgtEl>
                                        <p:attrNameLst>
                                          <p:attrName>style.visibility</p:attrName>
                                        </p:attrNameLst>
                                      </p:cBhvr>
                                      <p:to>
                                        <p:strVal val="visible"/>
                                      </p:to>
                                    </p:set>
                                  </p:childTnLst>
                                </p:cTn>
                              </p:par>
                            </p:childTnLst>
                          </p:cTn>
                        </p:par>
                        <p:par>
                          <p:cTn id="352" fill="hold">
                            <p:stCondLst>
                              <p:cond delay="106500"/>
                            </p:stCondLst>
                            <p:childTnLst>
                              <p:par>
                                <p:cTn id="353" presetID="11" presetClass="entr" presetSubtype="0" fill="hold" grpId="0" nodeType="afterEffect">
                                  <p:stCondLst>
                                    <p:cond delay="0"/>
                                  </p:stCondLst>
                                  <p:childTnLst>
                                    <p:set>
                                      <p:cBhvr>
                                        <p:cTn id="354" dur="1000">
                                          <p:stCondLst>
                                            <p:cond delay="0"/>
                                          </p:stCondLst>
                                        </p:cTn>
                                        <p:tgtEl>
                                          <p:spTgt spid="128"/>
                                        </p:tgtEl>
                                        <p:attrNameLst>
                                          <p:attrName>style.visibility</p:attrName>
                                        </p:attrNameLst>
                                      </p:cBhvr>
                                      <p:to>
                                        <p:strVal val="visible"/>
                                      </p:to>
                                    </p:set>
                                  </p:childTnLst>
                                </p:cTn>
                              </p:par>
                            </p:childTnLst>
                          </p:cTn>
                        </p:par>
                        <p:par>
                          <p:cTn id="355" fill="hold">
                            <p:stCondLst>
                              <p:cond delay="107500"/>
                            </p:stCondLst>
                            <p:childTnLst>
                              <p:par>
                                <p:cTn id="356" presetID="11" presetClass="entr" presetSubtype="0" fill="hold" grpId="0" nodeType="afterEffect">
                                  <p:stCondLst>
                                    <p:cond delay="0"/>
                                  </p:stCondLst>
                                  <p:childTnLst>
                                    <p:set>
                                      <p:cBhvr>
                                        <p:cTn id="357" dur="1000">
                                          <p:stCondLst>
                                            <p:cond delay="0"/>
                                          </p:stCondLst>
                                        </p:cTn>
                                        <p:tgtEl>
                                          <p:spTgt spid="129"/>
                                        </p:tgtEl>
                                        <p:attrNameLst>
                                          <p:attrName>style.visibility</p:attrName>
                                        </p:attrNameLst>
                                      </p:cBhvr>
                                      <p:to>
                                        <p:strVal val="visible"/>
                                      </p:to>
                                    </p:set>
                                  </p:childTnLst>
                                </p:cTn>
                              </p:par>
                            </p:childTnLst>
                          </p:cTn>
                        </p:par>
                        <p:par>
                          <p:cTn id="358" fill="hold">
                            <p:stCondLst>
                              <p:cond delay="108500"/>
                            </p:stCondLst>
                            <p:childTnLst>
                              <p:par>
                                <p:cTn id="359" presetID="11" presetClass="entr" presetSubtype="0" fill="hold" grpId="0" nodeType="afterEffect">
                                  <p:stCondLst>
                                    <p:cond delay="0"/>
                                  </p:stCondLst>
                                  <p:childTnLst>
                                    <p:set>
                                      <p:cBhvr>
                                        <p:cTn id="360" dur="1000">
                                          <p:stCondLst>
                                            <p:cond delay="0"/>
                                          </p:stCondLst>
                                        </p:cTn>
                                        <p:tgtEl>
                                          <p:spTgt spid="130"/>
                                        </p:tgtEl>
                                        <p:attrNameLst>
                                          <p:attrName>style.visibility</p:attrName>
                                        </p:attrNameLst>
                                      </p:cBhvr>
                                      <p:to>
                                        <p:strVal val="visible"/>
                                      </p:to>
                                    </p:set>
                                  </p:childTnLst>
                                </p:cTn>
                              </p:par>
                            </p:childTnLst>
                          </p:cTn>
                        </p:par>
                        <p:par>
                          <p:cTn id="361" fill="hold">
                            <p:stCondLst>
                              <p:cond delay="109500"/>
                            </p:stCondLst>
                            <p:childTnLst>
                              <p:par>
                                <p:cTn id="362" presetID="11" presetClass="entr" presetSubtype="0" fill="hold" grpId="0" nodeType="afterEffect">
                                  <p:stCondLst>
                                    <p:cond delay="0"/>
                                  </p:stCondLst>
                                  <p:childTnLst>
                                    <p:set>
                                      <p:cBhvr>
                                        <p:cTn id="363" dur="1000">
                                          <p:stCondLst>
                                            <p:cond delay="0"/>
                                          </p:stCondLst>
                                        </p:cTn>
                                        <p:tgtEl>
                                          <p:spTgt spid="131"/>
                                        </p:tgtEl>
                                        <p:attrNameLst>
                                          <p:attrName>style.visibility</p:attrName>
                                        </p:attrNameLst>
                                      </p:cBhvr>
                                      <p:to>
                                        <p:strVal val="visible"/>
                                      </p:to>
                                    </p:set>
                                  </p:childTnLst>
                                </p:cTn>
                              </p:par>
                            </p:childTnLst>
                          </p:cTn>
                        </p:par>
                        <p:par>
                          <p:cTn id="364" fill="hold">
                            <p:stCondLst>
                              <p:cond delay="110500"/>
                            </p:stCondLst>
                            <p:childTnLst>
                              <p:par>
                                <p:cTn id="365" presetID="11" presetClass="entr" presetSubtype="0" fill="hold" grpId="0" nodeType="afterEffect">
                                  <p:stCondLst>
                                    <p:cond delay="0"/>
                                  </p:stCondLst>
                                  <p:childTnLst>
                                    <p:set>
                                      <p:cBhvr>
                                        <p:cTn id="366" dur="1000">
                                          <p:stCondLst>
                                            <p:cond delay="0"/>
                                          </p:stCondLst>
                                        </p:cTn>
                                        <p:tgtEl>
                                          <p:spTgt spid="132"/>
                                        </p:tgtEl>
                                        <p:attrNameLst>
                                          <p:attrName>style.visibility</p:attrName>
                                        </p:attrNameLst>
                                      </p:cBhvr>
                                      <p:to>
                                        <p:strVal val="visible"/>
                                      </p:to>
                                    </p:set>
                                  </p:childTnLst>
                                </p:cTn>
                              </p:par>
                            </p:childTnLst>
                          </p:cTn>
                        </p:par>
                        <p:par>
                          <p:cTn id="367" fill="hold">
                            <p:stCondLst>
                              <p:cond delay="111500"/>
                            </p:stCondLst>
                            <p:childTnLst>
                              <p:par>
                                <p:cTn id="368" presetID="11" presetClass="entr" presetSubtype="0" fill="hold" grpId="0" nodeType="afterEffect">
                                  <p:stCondLst>
                                    <p:cond delay="0"/>
                                  </p:stCondLst>
                                  <p:childTnLst>
                                    <p:set>
                                      <p:cBhvr>
                                        <p:cTn id="369" dur="1000">
                                          <p:stCondLst>
                                            <p:cond delay="0"/>
                                          </p:stCondLst>
                                        </p:cTn>
                                        <p:tgtEl>
                                          <p:spTgt spid="133"/>
                                        </p:tgtEl>
                                        <p:attrNameLst>
                                          <p:attrName>style.visibility</p:attrName>
                                        </p:attrNameLst>
                                      </p:cBhvr>
                                      <p:to>
                                        <p:strVal val="visible"/>
                                      </p:to>
                                    </p:set>
                                  </p:childTnLst>
                                </p:cTn>
                              </p:par>
                            </p:childTnLst>
                          </p:cTn>
                        </p:par>
                        <p:par>
                          <p:cTn id="370" fill="hold">
                            <p:stCondLst>
                              <p:cond delay="112500"/>
                            </p:stCondLst>
                            <p:childTnLst>
                              <p:par>
                                <p:cTn id="371" presetID="11" presetClass="entr" presetSubtype="0" fill="hold" grpId="0" nodeType="afterEffect">
                                  <p:stCondLst>
                                    <p:cond delay="0"/>
                                  </p:stCondLst>
                                  <p:childTnLst>
                                    <p:set>
                                      <p:cBhvr>
                                        <p:cTn id="372" dur="1000">
                                          <p:stCondLst>
                                            <p:cond delay="0"/>
                                          </p:stCondLst>
                                        </p:cTn>
                                        <p:tgtEl>
                                          <p:spTgt spid="134"/>
                                        </p:tgtEl>
                                        <p:attrNameLst>
                                          <p:attrName>style.visibility</p:attrName>
                                        </p:attrNameLst>
                                      </p:cBhvr>
                                      <p:to>
                                        <p:strVal val="visible"/>
                                      </p:to>
                                    </p:set>
                                  </p:childTnLst>
                                </p:cTn>
                              </p:par>
                            </p:childTnLst>
                          </p:cTn>
                        </p:par>
                        <p:par>
                          <p:cTn id="373" fill="hold">
                            <p:stCondLst>
                              <p:cond delay="113500"/>
                            </p:stCondLst>
                            <p:childTnLst>
                              <p:par>
                                <p:cTn id="374" presetID="11" presetClass="entr" presetSubtype="0" fill="hold" grpId="0" nodeType="afterEffect">
                                  <p:stCondLst>
                                    <p:cond delay="0"/>
                                  </p:stCondLst>
                                  <p:childTnLst>
                                    <p:set>
                                      <p:cBhvr>
                                        <p:cTn id="375" dur="1000">
                                          <p:stCondLst>
                                            <p:cond delay="0"/>
                                          </p:stCondLst>
                                        </p:cTn>
                                        <p:tgtEl>
                                          <p:spTgt spid="135"/>
                                        </p:tgtEl>
                                        <p:attrNameLst>
                                          <p:attrName>style.visibility</p:attrName>
                                        </p:attrNameLst>
                                      </p:cBhvr>
                                      <p:to>
                                        <p:strVal val="visible"/>
                                      </p:to>
                                    </p:set>
                                  </p:childTnLst>
                                </p:cTn>
                              </p:par>
                            </p:childTnLst>
                          </p:cTn>
                        </p:par>
                        <p:par>
                          <p:cTn id="376" fill="hold">
                            <p:stCondLst>
                              <p:cond delay="114500"/>
                            </p:stCondLst>
                            <p:childTnLst>
                              <p:par>
                                <p:cTn id="377" presetID="11" presetClass="entr" presetSubtype="0" fill="hold" grpId="0" nodeType="afterEffect">
                                  <p:stCondLst>
                                    <p:cond delay="0"/>
                                  </p:stCondLst>
                                  <p:childTnLst>
                                    <p:set>
                                      <p:cBhvr>
                                        <p:cTn id="378" dur="1000">
                                          <p:stCondLst>
                                            <p:cond delay="0"/>
                                          </p:stCondLst>
                                        </p:cTn>
                                        <p:tgtEl>
                                          <p:spTgt spid="136"/>
                                        </p:tgtEl>
                                        <p:attrNameLst>
                                          <p:attrName>style.visibility</p:attrName>
                                        </p:attrNameLst>
                                      </p:cBhvr>
                                      <p:to>
                                        <p:strVal val="visible"/>
                                      </p:to>
                                    </p:set>
                                  </p:childTnLst>
                                </p:cTn>
                              </p:par>
                            </p:childTnLst>
                          </p:cTn>
                        </p:par>
                        <p:par>
                          <p:cTn id="379" fill="hold">
                            <p:stCondLst>
                              <p:cond delay="115500"/>
                            </p:stCondLst>
                            <p:childTnLst>
                              <p:par>
                                <p:cTn id="380" presetID="11" presetClass="entr" presetSubtype="0" fill="hold" grpId="0" nodeType="afterEffect">
                                  <p:stCondLst>
                                    <p:cond delay="0"/>
                                  </p:stCondLst>
                                  <p:childTnLst>
                                    <p:set>
                                      <p:cBhvr>
                                        <p:cTn id="381" dur="1000">
                                          <p:stCondLst>
                                            <p:cond delay="0"/>
                                          </p:stCondLst>
                                        </p:cTn>
                                        <p:tgtEl>
                                          <p:spTgt spid="137"/>
                                        </p:tgtEl>
                                        <p:attrNameLst>
                                          <p:attrName>style.visibility</p:attrName>
                                        </p:attrNameLst>
                                      </p:cBhvr>
                                      <p:to>
                                        <p:strVal val="visible"/>
                                      </p:to>
                                    </p:set>
                                  </p:childTnLst>
                                </p:cTn>
                              </p:par>
                            </p:childTnLst>
                          </p:cTn>
                        </p:par>
                        <p:par>
                          <p:cTn id="382" fill="hold">
                            <p:stCondLst>
                              <p:cond delay="116500"/>
                            </p:stCondLst>
                            <p:childTnLst>
                              <p:par>
                                <p:cTn id="383" presetID="11" presetClass="entr" presetSubtype="0" fill="hold" grpId="0" nodeType="afterEffect">
                                  <p:stCondLst>
                                    <p:cond delay="0"/>
                                  </p:stCondLst>
                                  <p:childTnLst>
                                    <p:set>
                                      <p:cBhvr>
                                        <p:cTn id="384" dur="1000">
                                          <p:stCondLst>
                                            <p:cond delay="0"/>
                                          </p:stCondLst>
                                        </p:cTn>
                                        <p:tgtEl>
                                          <p:spTgt spid="138"/>
                                        </p:tgtEl>
                                        <p:attrNameLst>
                                          <p:attrName>style.visibility</p:attrName>
                                        </p:attrNameLst>
                                      </p:cBhvr>
                                      <p:to>
                                        <p:strVal val="visible"/>
                                      </p:to>
                                    </p:set>
                                  </p:childTnLst>
                                </p:cTn>
                              </p:par>
                            </p:childTnLst>
                          </p:cTn>
                        </p:par>
                        <p:par>
                          <p:cTn id="385" fill="hold">
                            <p:stCondLst>
                              <p:cond delay="117500"/>
                            </p:stCondLst>
                            <p:childTnLst>
                              <p:par>
                                <p:cTn id="386" presetID="11" presetClass="entr" presetSubtype="0" fill="hold" grpId="0" nodeType="afterEffect">
                                  <p:stCondLst>
                                    <p:cond delay="0"/>
                                  </p:stCondLst>
                                  <p:childTnLst>
                                    <p:set>
                                      <p:cBhvr>
                                        <p:cTn id="387" dur="1000">
                                          <p:stCondLst>
                                            <p:cond delay="0"/>
                                          </p:stCondLst>
                                        </p:cTn>
                                        <p:tgtEl>
                                          <p:spTgt spid="139"/>
                                        </p:tgtEl>
                                        <p:attrNameLst>
                                          <p:attrName>style.visibility</p:attrName>
                                        </p:attrNameLst>
                                      </p:cBhvr>
                                      <p:to>
                                        <p:strVal val="visible"/>
                                      </p:to>
                                    </p:set>
                                  </p:childTnLst>
                                </p:cTn>
                              </p:par>
                            </p:childTnLst>
                          </p:cTn>
                        </p:par>
                        <p:par>
                          <p:cTn id="388" fill="hold">
                            <p:stCondLst>
                              <p:cond delay="118500"/>
                            </p:stCondLst>
                            <p:childTnLst>
                              <p:par>
                                <p:cTn id="389" presetID="11" presetClass="entr" presetSubtype="0" fill="hold" grpId="0" nodeType="afterEffect">
                                  <p:stCondLst>
                                    <p:cond delay="0"/>
                                  </p:stCondLst>
                                  <p:childTnLst>
                                    <p:set>
                                      <p:cBhvr>
                                        <p:cTn id="390" dur="1000">
                                          <p:stCondLst>
                                            <p:cond delay="0"/>
                                          </p:stCondLst>
                                        </p:cTn>
                                        <p:tgtEl>
                                          <p:spTgt spid="140"/>
                                        </p:tgtEl>
                                        <p:attrNameLst>
                                          <p:attrName>style.visibility</p:attrName>
                                        </p:attrNameLst>
                                      </p:cBhvr>
                                      <p:to>
                                        <p:strVal val="visible"/>
                                      </p:to>
                                    </p:set>
                                  </p:childTnLst>
                                </p:cTn>
                              </p:par>
                            </p:childTnLst>
                          </p:cTn>
                        </p:par>
                        <p:par>
                          <p:cTn id="391" fill="hold">
                            <p:stCondLst>
                              <p:cond delay="119500"/>
                            </p:stCondLst>
                            <p:childTnLst>
                              <p:par>
                                <p:cTn id="392" presetID="11" presetClass="entr" presetSubtype="0" fill="hold" grpId="0" nodeType="afterEffect">
                                  <p:stCondLst>
                                    <p:cond delay="0"/>
                                  </p:stCondLst>
                                  <p:childTnLst>
                                    <p:set>
                                      <p:cBhvr>
                                        <p:cTn id="393" dur="1000">
                                          <p:stCondLst>
                                            <p:cond delay="0"/>
                                          </p:stCondLst>
                                        </p:cTn>
                                        <p:tgtEl>
                                          <p:spTgt spid="141"/>
                                        </p:tgtEl>
                                        <p:attrNameLst>
                                          <p:attrName>style.visibility</p:attrName>
                                        </p:attrNameLst>
                                      </p:cBhvr>
                                      <p:to>
                                        <p:strVal val="visible"/>
                                      </p:to>
                                    </p:set>
                                  </p:childTnLst>
                                </p:cTn>
                              </p:par>
                            </p:childTnLst>
                          </p:cTn>
                        </p:par>
                        <p:par>
                          <p:cTn id="394" fill="hold">
                            <p:stCondLst>
                              <p:cond delay="120500"/>
                            </p:stCondLst>
                            <p:childTnLst>
                              <p:par>
                                <p:cTn id="395" presetID="11" presetClass="entr" presetSubtype="0" fill="hold" grpId="0" nodeType="afterEffect">
                                  <p:stCondLst>
                                    <p:cond delay="0"/>
                                  </p:stCondLst>
                                  <p:childTnLst>
                                    <p:set>
                                      <p:cBhvr>
                                        <p:cTn id="396" dur="1000">
                                          <p:stCondLst>
                                            <p:cond delay="0"/>
                                          </p:stCondLst>
                                        </p:cTn>
                                        <p:tgtEl>
                                          <p:spTgt spid="142"/>
                                        </p:tgtEl>
                                        <p:attrNameLst>
                                          <p:attrName>style.visibility</p:attrName>
                                        </p:attrNameLst>
                                      </p:cBhvr>
                                      <p:to>
                                        <p:strVal val="visible"/>
                                      </p:to>
                                    </p:set>
                                  </p:childTnLst>
                                </p:cTn>
                              </p:par>
                            </p:childTnLst>
                          </p:cTn>
                        </p:par>
                      </p:childTnLst>
                    </p:cTn>
                  </p:par>
                </p:childTnLst>
              </p:cTn>
              <p:nextCondLst>
                <p:cond evt="onClick" delay="0">
                  <p:tgtEl>
                    <p:spTgt spid="143"/>
                  </p:tgtEl>
                </p:cond>
              </p:nextCondLst>
            </p:seq>
          </p:childTnLst>
        </p:cTn>
      </p:par>
    </p:tnLst>
    <p:bldLst>
      <p:bldP spid="15" grpId="0"/>
      <p:bldP spid="16" grpId="0"/>
      <p:bldP spid="17" grpId="0"/>
      <p:bldP spid="18" grpId="0"/>
      <p:bldP spid="19"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96+K4lPs7H94VUqPe2XwIsfPRnrXQE//QTEXxb8/8N4CNc6FpgZahzpTjFhMzSA7T/nHJa11DE8Ng2TP3iAmRczFlmslSuUNOgUeb6yRvs0="/>
              <p:cNvSpPr txBox="1"/>
              <p:nvPr/>
            </p:nvSpPr>
            <p:spPr>
              <a:xfrm>
                <a:off x="1625600" y="1295400"/>
                <a:ext cx="5181600" cy="1321324"/>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r>
                        <a:rPr lang="en-US" sz="4267" i="1">
                          <a:latin typeface="Cambria Math"/>
                          <a:ea typeface="Cambria Math"/>
                        </a:rPr>
                        <m:t>𝐶</m:t>
                      </m:r>
                      <m:r>
                        <a:rPr lang="en-US" sz="4267" i="1">
                          <a:latin typeface="Cambria Math"/>
                          <a:ea typeface="Cambria Math"/>
                        </a:rPr>
                        <m:t>.</m:t>
                      </m:r>
                      <m:r>
                        <a:rPr lang="en-US" sz="4267" i="1">
                          <a:latin typeface="Cambria Math"/>
                          <a:ea typeface="Cambria Math"/>
                        </a:rPr>
                        <m:t>𝑑</m:t>
                      </m:r>
                    </m:oMath>
                  </m:oMathPara>
                </a14:m>
                <a:endParaRPr lang="en-US" sz="4267" dirty="0"/>
              </a:p>
            </p:txBody>
          </p:sp>
        </mc:Choice>
        <mc:Fallback>
          <p:sp>
            <p:nvSpPr>
              <p:cNvPr id="4" name="TextBox 3"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625600" y="1295400"/>
                <a:ext cx="5181600" cy="132132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OPL20U25GSXzBJYl68kk8uQGfFKzs7yb1M4KJWUiLk6ZEvGF+qCIPSnY57AbBFCvTW2023.15.96+K4lPs7H94VUqPe2XwIsfPRnrXQE//QTEXxb8/8N4CNc6FpgZahzpTjFhMzSA7T/nHJa11DE8Ng2TP3iAmRczFlmslSuUNOgUeb6yRvs0="/>
              <p:cNvSpPr txBox="1"/>
              <p:nvPr/>
            </p:nvSpPr>
            <p:spPr>
              <a:xfrm>
                <a:off x="0" y="2616201"/>
                <a:ext cx="7823200" cy="3425938"/>
              </a:xfrm>
              <a:prstGeom prst="rect">
                <a:avLst/>
              </a:prstGeom>
              <a:noFill/>
            </p:spPr>
            <p:txBody>
              <a:bodyPr wrap="square" rtlCol="0">
                <a:spAutoFit/>
              </a:bodyPr>
              <a:lstStyle/>
              <a:p>
                <a:pPr algn="just"/>
                <a:r>
                  <a:rPr lang="en-US" sz="4267" dirty="0" err="1">
                    <a:latin typeface="Times New Roman" pitchFamily="18" charset="0"/>
                    <a:cs typeface="Times New Roman" pitchFamily="18" charset="0"/>
                  </a:rPr>
                  <a:t>Trong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đó</a:t>
                </a:r>
                <a:r>
                  <a:rPr lang="en-US" sz="4267" dirty="0">
                    <a:latin typeface="Times New Roman" pitchFamily="18" charset="0"/>
                    <a:cs typeface="Times New Roman" pitchFamily="18" charset="0"/>
                  </a:rPr>
                  <a:t>:</a:t>
                </a:r>
              </a:p>
              <a:p>
                <a:pPr algn="just"/>
                <a:r>
                  <a:rPr lang="en-US" sz="4267" dirty="0">
                    <a:latin typeface="Times New Roman" pitchFamily="18" charset="0"/>
                    <a:cs typeface="Times New Roman" pitchFamily="18" charset="0"/>
                  </a:rPr>
                  <a:t>          </a:t>
                </a:r>
                <a14:m>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oMath>
                </a14:m>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endParaRPr lang="en-US" sz="4267" i="1" dirty="0">
                  <a:latin typeface="Times New Roman" pitchFamily="18" charset="0"/>
                  <a:cs typeface="Times New Roman" pitchFamily="18" charset="0"/>
                </a:endParaRPr>
              </a:p>
              <a:p>
                <a:pPr algn="just"/>
                <a:r>
                  <a:rPr lang="en-US" sz="4267" dirty="0">
                    <a:latin typeface="Times New Roman" pitchFamily="18" charset="0"/>
                    <a:cs typeface="Times New Roman" pitchFamily="18" charset="0"/>
                  </a:rPr>
                  <a:t>           </a:t>
                </a:r>
                <a:r>
                  <a:rPr lang="en-US" sz="4267" i="1" dirty="0">
                    <a:latin typeface="Times New Roman" pitchFamily="18" charset="0"/>
                    <a:cs typeface="Times New Roman" pitchFamily="18" charset="0"/>
                  </a:rPr>
                  <a:t>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chu</a:t>
                </a:r>
                <a:r>
                  <a:rPr lang="en-US" sz="4267" dirty="0">
                    <a:latin typeface="Times New Roman" pitchFamily="18" charset="0"/>
                    <a:cs typeface="Times New Roman" pitchFamily="18" charset="0"/>
                  </a:rPr>
                  <a:t> vi </a:t>
                </a:r>
                <a:r>
                  <a:rPr lang="en-US" sz="4267" dirty="0" err="1">
                    <a:latin typeface="Times New Roman" pitchFamily="18" charset="0"/>
                    <a:cs typeface="Times New Roman" pitchFamily="18" charset="0"/>
                  </a:rPr>
                  <a:t>đáy</a:t>
                </a:r>
                <a:r>
                  <a:rPr lang="en-US" sz="4267" dirty="0">
                    <a:latin typeface="Times New Roman" pitchFamily="18" charset="0"/>
                    <a:cs typeface="Times New Roman" pitchFamily="18" charset="0"/>
                  </a:rPr>
                  <a:t>, </a:t>
                </a:r>
                <a:endParaRPr lang="en-US" sz="4267" i="1" dirty="0">
                  <a:latin typeface="Times New Roman" pitchFamily="18" charset="0"/>
                  <a:cs typeface="Times New Roman" pitchFamily="18" charset="0"/>
                </a:endParaRPr>
              </a:p>
              <a:p>
                <a:pPr algn="just"/>
                <a:r>
                  <a:rPr lang="en-US" sz="4267" dirty="0">
                    <a:latin typeface="Times New Roman" pitchFamily="18" charset="0"/>
                    <a:cs typeface="Times New Roman" pitchFamily="18" charset="0"/>
                  </a:rPr>
                  <a:t>           </a:t>
                </a:r>
                <a:r>
                  <a:rPr lang="en-US" sz="4267" i="1" dirty="0">
                    <a:latin typeface="Times New Roman" pitchFamily="18" charset="0"/>
                    <a:cs typeface="Times New Roman" pitchFamily="18" charset="0"/>
                  </a:rPr>
                  <a:t>d</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độ</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đoạn</a:t>
                </a:r>
                <a:r>
                  <a:rPr lang="en-US" sz="4267" dirty="0">
                    <a:latin typeface="Times New Roman" pitchFamily="18" charset="0"/>
                    <a:cs typeface="Times New Roman" pitchFamily="18" charset="0"/>
                  </a:rPr>
                  <a:t> </a:t>
                </a:r>
              </a:p>
              <a:p>
                <a:pPr algn="just"/>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a:t>
                </a:r>
              </a:p>
            </p:txBody>
          </p:sp>
        </mc:Choice>
        <mc:Fallback>
          <p:sp>
            <p:nvSpPr>
              <p:cNvPr id="5" name="TextBox 4"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2616201"/>
                <a:ext cx="7823200" cy="3425938"/>
              </a:xfrm>
              <a:prstGeom prst="rect">
                <a:avLst/>
              </a:prstGeom>
              <a:blipFill>
                <a:blip r:embed="rId3"/>
                <a:stretch>
                  <a:fillRect l="-3040" t="-3559" r="-1169" b="-7473"/>
                </a:stretch>
              </a:blipFill>
            </p:spPr>
            <p:txBody>
              <a:bodyPr/>
              <a:lstStyle/>
              <a:p>
                <a:r>
                  <a:rPr lang="en-US">
                    <a:noFill/>
                  </a:rPr>
                  <a:t> </a:t>
                </a:r>
              </a:p>
            </p:txBody>
          </p:sp>
        </mc:Fallback>
      </mc:AlternateContent>
      <p:sp>
        <p:nvSpPr>
          <p:cNvPr id="6" name="TextBox 5"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pic>
        <p:nvPicPr>
          <p:cNvPr id="8" name="Picture 2"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1600201"/>
            <a:ext cx="4525484" cy="496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6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p:cNvSpPr>
            <a:spLocks noGrp="1"/>
          </p:cNvSpPr>
          <p:nvPr>
            <p:ph type="title"/>
          </p:nvPr>
        </p:nvSpPr>
        <p:spPr>
          <a:xfrm>
            <a:off x="0" y="584200"/>
            <a:ext cx="10972800" cy="1143000"/>
          </a:xfrm>
        </p:spPr>
        <p:txBody>
          <a:bodyPr>
            <a:normAutofit/>
          </a:bodyPr>
          <a:lstStyle/>
          <a:p>
            <a:pPr algn="l"/>
            <a:r>
              <a:rPr lang="en-US" sz="4000" b="1" dirty="0" err="1">
                <a:solidFill>
                  <a:srgbClr val="0000FF"/>
                </a:solidFill>
                <a:latin typeface="Times New Roman" pitchFamily="18" charset="0"/>
                <a:cs typeface="Times New Roman" pitchFamily="18" charset="0"/>
              </a:rPr>
              <a:t>Ví</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dụ</a:t>
            </a:r>
            <a:r>
              <a:rPr lang="en-US" sz="4000" b="1" dirty="0">
                <a:solidFill>
                  <a:srgbClr val="0000FF"/>
                </a:solidFill>
                <a:latin typeface="Times New Roman" pitchFamily="18" charset="0"/>
                <a:cs typeface="Times New Roman" pitchFamily="18" charset="0"/>
              </a:rPr>
              <a:t> 1 (SGK - 82)</a:t>
            </a:r>
          </a:p>
        </p:txBody>
      </p:sp>
      <p:sp>
        <p:nvSpPr>
          <p:cNvPr id="3" name="Content Placeholder 2" descr="OPL20U25GSXzBJYl68kk8uQGfFKzs7yb1M4KJWUiLk6ZEvGF+qCIPSnY57AbBFCvTW2023.15.96+K4lPs7H94VUqPe2XwIsfPRnrXQE//QTEXxb8/8N4CNc6FpgZahzpTjFhMzSA7T/nHJa11DE8Ng2TP3iAmRczFlmslSuUNOgUeb6yRvs0="/>
          <p:cNvSpPr>
            <a:spLocks noGrp="1"/>
          </p:cNvSpPr>
          <p:nvPr>
            <p:ph idx="1"/>
          </p:nvPr>
        </p:nvSpPr>
        <p:spPr>
          <a:xfrm>
            <a:off x="115482" y="1600200"/>
            <a:ext cx="6386919" cy="2844800"/>
          </a:xfrm>
        </p:spPr>
        <p:txBody>
          <a:bodyPr>
            <a:normAutofit/>
          </a:bodyPr>
          <a:lstStyle/>
          <a:p>
            <a:pPr marL="0" indent="0" algn="just">
              <a:buNone/>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5 cm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8 cm.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p:sp>
        <p:nvSpPr>
          <p:cNvPr id="5" name="Oval Callout 4" descr="OPL20U25GSXzBJYl68kk8uQGfFKzs7yb1M4KJWUiLk6ZEvGF+qCIPSnY57AbBFCvTW2023.15.96+K4lPs7H94VUqPe2XwIsfPRnrXQE//QTEXxb8/8N4CNc6FpgZahzpTjFhMzSA7T/nHJa11DE8Ng2TP3iAmRczFlmslSuUNOgUeb6yRvs0="/>
          <p:cNvSpPr/>
          <p:nvPr/>
        </p:nvSpPr>
        <p:spPr>
          <a:xfrm>
            <a:off x="-225909" y="3707745"/>
            <a:ext cx="7221965" cy="2540000"/>
          </a:xfrm>
          <a:prstGeom prst="wedgeEllipseCallout">
            <a:avLst>
              <a:gd name="adj1" fmla="val -60376"/>
              <a:gd name="adj2" fmla="val 434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err="1">
                <a:solidFill>
                  <a:schemeClr val="tx1"/>
                </a:solidFill>
                <a:latin typeface="Times New Roman" pitchFamily="18" charset="0"/>
                <a:cs typeface="Times New Roman" pitchFamily="18" charset="0"/>
              </a:rPr>
              <a:t>Đáy</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của</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hình</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chóp</a:t>
            </a:r>
            <a:r>
              <a:rPr lang="en-US" sz="4267" dirty="0">
                <a:solidFill>
                  <a:schemeClr val="tx1"/>
                </a:solidFill>
                <a:latin typeface="Times New Roman" pitchFamily="18" charset="0"/>
                <a:cs typeface="Times New Roman" pitchFamily="18" charset="0"/>
              </a:rPr>
              <a:t> tam </a:t>
            </a:r>
            <a:r>
              <a:rPr lang="en-US" sz="4267" dirty="0" err="1">
                <a:solidFill>
                  <a:schemeClr val="tx1"/>
                </a:solidFill>
                <a:latin typeface="Times New Roman" pitchFamily="18" charset="0"/>
                <a:cs typeface="Times New Roman" pitchFamily="18" charset="0"/>
              </a:rPr>
              <a:t>giác</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đều</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là</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hình</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gì</a:t>
            </a:r>
            <a:r>
              <a:rPr lang="en-US" sz="4267" dirty="0">
                <a:solidFill>
                  <a:schemeClr val="tx1"/>
                </a:solidFill>
                <a:latin typeface="Times New Roman" pitchFamily="18" charset="0"/>
                <a:cs typeface="Times New Roman" pitchFamily="18" charset="0"/>
              </a:rPr>
              <a:t>?</a:t>
            </a:r>
          </a:p>
        </p:txBody>
      </p:sp>
      <p:sp>
        <p:nvSpPr>
          <p:cNvPr id="6" name="Oval Callout 5" descr="OPL20U25GSXzBJYl68kk8uQGfFKzs7yb1M4KJWUiLk6ZEvGF+qCIPSnY57AbBFCvTW2023.15.96+K4lPs7H94VUqPe2XwIsfPRnrXQE//QTEXxb8/8N4CNc6FpgZahzpTjFhMzSA7T/nHJa11DE8Ng2TP3iAmRczFlmslSuUNOgUeb6yRvs0="/>
          <p:cNvSpPr/>
          <p:nvPr/>
        </p:nvSpPr>
        <p:spPr>
          <a:xfrm>
            <a:off x="-420744" y="3707745"/>
            <a:ext cx="7416800" cy="2540000"/>
          </a:xfrm>
          <a:prstGeom prst="wedgeEllipseCallout">
            <a:avLst>
              <a:gd name="adj1" fmla="val -60376"/>
              <a:gd name="adj2" fmla="val 434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chemeClr val="tx1"/>
                </a:solidFill>
                <a:latin typeface="Times New Roman" pitchFamily="18" charset="0"/>
                <a:cs typeface="Times New Roman" pitchFamily="18" charset="0"/>
              </a:rPr>
              <a:t>Tam </a:t>
            </a:r>
            <a:r>
              <a:rPr lang="en-US" sz="4267" dirty="0" err="1">
                <a:solidFill>
                  <a:schemeClr val="tx1"/>
                </a:solidFill>
                <a:latin typeface="Times New Roman" pitchFamily="18" charset="0"/>
                <a:cs typeface="Times New Roman" pitchFamily="18" charset="0"/>
              </a:rPr>
              <a:t>giác</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đều</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có</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cạnh</a:t>
            </a:r>
            <a:r>
              <a:rPr lang="en-US" sz="4267" dirty="0">
                <a:solidFill>
                  <a:schemeClr val="tx1"/>
                </a:solidFill>
                <a:latin typeface="Times New Roman" pitchFamily="18" charset="0"/>
                <a:cs typeface="Times New Roman" pitchFamily="18" charset="0"/>
              </a:rPr>
              <a:t> </a:t>
            </a:r>
            <a:r>
              <a:rPr lang="en-US" sz="4267" err="1">
                <a:solidFill>
                  <a:schemeClr val="tx1"/>
                </a:solidFill>
                <a:latin typeface="Times New Roman" pitchFamily="18" charset="0"/>
                <a:cs typeface="Times New Roman" pitchFamily="18" charset="0"/>
              </a:rPr>
              <a:t>bằng</a:t>
            </a:r>
            <a:r>
              <a:rPr lang="en-US" sz="4267">
                <a:solidFill>
                  <a:schemeClr val="tx1"/>
                </a:solidFill>
                <a:latin typeface="Times New Roman" pitchFamily="18" charset="0"/>
                <a:cs typeface="Times New Roman" pitchFamily="18" charset="0"/>
              </a:rPr>
              <a:t> 5 cm </a:t>
            </a:r>
            <a:r>
              <a:rPr lang="en-US" sz="4267" dirty="0" err="1">
                <a:solidFill>
                  <a:schemeClr val="tx1"/>
                </a:solidFill>
                <a:latin typeface="Times New Roman" pitchFamily="18" charset="0"/>
                <a:cs typeface="Times New Roman" pitchFamily="18" charset="0"/>
              </a:rPr>
              <a:t>thì</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chu</a:t>
            </a:r>
            <a:r>
              <a:rPr lang="en-US" sz="4267" dirty="0">
                <a:solidFill>
                  <a:schemeClr val="tx1"/>
                </a:solidFill>
                <a:latin typeface="Times New Roman" pitchFamily="18" charset="0"/>
                <a:cs typeface="Times New Roman" pitchFamily="18" charset="0"/>
              </a:rPr>
              <a:t> vi </a:t>
            </a:r>
            <a:r>
              <a:rPr lang="en-US" sz="4267" dirty="0" err="1">
                <a:solidFill>
                  <a:schemeClr val="tx1"/>
                </a:solidFill>
                <a:latin typeface="Times New Roman" pitchFamily="18" charset="0"/>
                <a:cs typeface="Times New Roman" pitchFamily="18" charset="0"/>
              </a:rPr>
              <a:t>tính</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như</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thế</a:t>
            </a:r>
            <a:r>
              <a:rPr lang="en-US" sz="4267" dirty="0">
                <a:solidFill>
                  <a:schemeClr val="tx1"/>
                </a:solidFill>
                <a:latin typeface="Times New Roman" pitchFamily="18" charset="0"/>
                <a:cs typeface="Times New Roman" pitchFamily="18" charset="0"/>
              </a:rPr>
              <a:t> </a:t>
            </a:r>
            <a:r>
              <a:rPr lang="en-US" sz="4267" dirty="0" err="1">
                <a:solidFill>
                  <a:schemeClr val="tx1"/>
                </a:solidFill>
                <a:latin typeface="Times New Roman" pitchFamily="18" charset="0"/>
                <a:cs typeface="Times New Roman" pitchFamily="18" charset="0"/>
              </a:rPr>
              <a:t>nào</a:t>
            </a:r>
            <a:r>
              <a:rPr lang="en-US" sz="4267" dirty="0">
                <a:solidFill>
                  <a:schemeClr val="tx1"/>
                </a:solidFill>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96+K4lPs7H94VUqPe2XwIsfPRnrXQE//QTEXxb8/8N4CNc6FpgZahzpTjFhMzSA7T/nHJa11DE8Ng2TP3iAmRczFlmslSuUNOgUeb6yRvs0="/>
              <p:cNvSpPr txBox="1"/>
              <p:nvPr/>
            </p:nvSpPr>
            <p:spPr>
              <a:xfrm>
                <a:off x="7237967" y="4188390"/>
                <a:ext cx="3591688" cy="13213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r>
                        <a:rPr lang="en-US" sz="4267" i="1">
                          <a:latin typeface="Cambria Math"/>
                          <a:ea typeface="Cambria Math"/>
                        </a:rPr>
                        <m:t>𝐶</m:t>
                      </m:r>
                      <m:r>
                        <a:rPr lang="en-US" sz="4267" i="1">
                          <a:latin typeface="Cambria Math" panose="02040503050406030204" pitchFamily="18" charset="0"/>
                          <a:ea typeface="Cambria Math" panose="02040503050406030204" pitchFamily="18" charset="0"/>
                        </a:rPr>
                        <m:t>∙</m:t>
                      </m:r>
                      <m:r>
                        <a:rPr lang="en-US" sz="4267" i="1">
                          <a:latin typeface="Cambria Math"/>
                          <a:ea typeface="Cambria Math"/>
                        </a:rPr>
                        <m:t>𝑑</m:t>
                      </m:r>
                    </m:oMath>
                  </m:oMathPara>
                </a14:m>
                <a:endParaRPr lang="en-US" sz="4267" dirty="0">
                  <a:latin typeface="Times New Roman" pitchFamily="18" charset="0"/>
                  <a:cs typeface="Times New Roman" pitchFamily="18" charset="0"/>
                </a:endParaRPr>
              </a:p>
            </p:txBody>
          </p:sp>
        </mc:Choice>
        <mc:Fallback>
          <p:sp>
            <p:nvSpPr>
              <p:cNvPr id="7" name="TextBox 6"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237967" y="4188390"/>
                <a:ext cx="3591688" cy="1321324"/>
              </a:xfrm>
              <a:prstGeom prst="rect">
                <a:avLst/>
              </a:prstGeom>
              <a:blipFill>
                <a:blip r:embed="rId2"/>
                <a:stretch>
                  <a:fillRect/>
                </a:stretch>
              </a:blipFill>
            </p:spPr>
            <p:txBody>
              <a:bodyPr/>
              <a:lstStyle/>
              <a:p>
                <a:r>
                  <a:rPr lang="en-US">
                    <a:noFill/>
                  </a:rPr>
                  <a:t> </a:t>
                </a:r>
              </a:p>
            </p:txBody>
          </p:sp>
        </mc:Fallback>
      </mc:AlternateContent>
      <p:cxnSp>
        <p:nvCxnSpPr>
          <p:cNvPr id="11" name="Straight Arrow Connector 10" descr="OPL20U25GSXzBJYl68kk8uQGfFKzs7yb1M4KJWUiLk6ZEvGF+qCIPSnY57AbBFCvTW2023.15.96+K4lPs7H94VUqPe2XwIsfPRnrXQE//QTEXxb8/8N4CNc6FpgZahzpTjFhMzSA7T/nHJa11DE8Ng2TP3iAmRczFlmslSuUNOgUeb6yRvs0="/>
          <p:cNvCxnSpPr/>
          <p:nvPr/>
        </p:nvCxnSpPr>
        <p:spPr>
          <a:xfrm flipV="1">
            <a:off x="8839200" y="5156202"/>
            <a:ext cx="965200" cy="7111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descr="OPL20U25GSXzBJYl68kk8uQGfFKzs7yb1M4KJWUiLk6ZEvGF+qCIPSnY57AbBFCvTW2023.15.96+K4lPs7H94VUqPe2XwIsfPRnrXQE//QTEXxb8/8N4CNc6FpgZahzpTjFhMzSA7T/nHJa11DE8Ng2TP3iAmRczFlmslSuUNOgUeb6yRvs0="/>
          <p:cNvCxnSpPr/>
          <p:nvPr/>
        </p:nvCxnSpPr>
        <p:spPr>
          <a:xfrm flipH="1" flipV="1">
            <a:off x="10354285" y="5156200"/>
            <a:ext cx="720115" cy="71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descr="OPL20U25GSXzBJYl68kk8uQGfFKzs7yb1M4KJWUiLk6ZEvGF+qCIPSnY57AbBFCvTW2023.15.96+K4lPs7H94VUqPe2XwIsfPRnrXQE//QTEXxb8/8N4CNc6FpgZahzpTjFhMzSA7T/nHJa11DE8Ng2TP3iAmRczFlmslSuUNOgUeb6yRvs0="/>
              <p:cNvSpPr txBox="1"/>
              <p:nvPr/>
            </p:nvSpPr>
            <p:spPr>
              <a:xfrm>
                <a:off x="9804400" y="5969000"/>
                <a:ext cx="2540000" cy="748988"/>
              </a:xfrm>
              <a:prstGeom prst="rect">
                <a:avLst/>
              </a:prstGeom>
              <a:noFill/>
            </p:spPr>
            <p:txBody>
              <a:bodyPr wrap="square" rtlCol="0">
                <a:spAutoFit/>
              </a:bodyPr>
              <a:lstStyle/>
              <a:p>
                <a:pPr algn="ctr"/>
                <a14:m>
                  <m:oMath xmlns:m="http://schemas.openxmlformats.org/officeDocument/2006/math">
                    <m:r>
                      <a:rPr lang="en-US" sz="4267" i="1">
                        <a:latin typeface="Cambria Math"/>
                      </a:rPr>
                      <m:t>𝑑</m:t>
                    </m:r>
                  </m:oMath>
                </a14:m>
                <a:r>
                  <a:rPr lang="en-US" sz="4267" dirty="0"/>
                  <a:t> = </a:t>
                </a:r>
                <a:r>
                  <a:rPr lang="en-US" sz="4267" dirty="0">
                    <a:latin typeface="Times New Roman" panose="02020603050405020304" pitchFamily="18" charset="0"/>
                    <a:cs typeface="Times New Roman" panose="02020603050405020304" pitchFamily="18" charset="0"/>
                  </a:rPr>
                  <a:t>8</a:t>
                </a:r>
              </a:p>
            </p:txBody>
          </p:sp>
        </mc:Choice>
        <mc:Fallback>
          <p:sp>
            <p:nvSpPr>
              <p:cNvPr id="16" name="TextBox 15"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9804400" y="5969000"/>
                <a:ext cx="2540000" cy="748988"/>
              </a:xfrm>
              <a:prstGeom prst="rect">
                <a:avLst/>
              </a:prstGeom>
              <a:blipFill>
                <a:blip r:embed="rId3"/>
                <a:stretch>
                  <a:fillRect t="-17886" b="-38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96+K4lPs7H94VUqPe2XwIsfPRnrXQE//QTEXxb8/8N4CNc6FpgZahzpTjFhMzSA7T/nHJa11DE8Ng2TP3iAmRczFlmslSuUNOgUeb6yRvs0="/>
              <p:cNvSpPr txBox="1"/>
              <p:nvPr/>
            </p:nvSpPr>
            <p:spPr>
              <a:xfrm>
                <a:off x="7221968" y="5967753"/>
                <a:ext cx="2633233" cy="748988"/>
              </a:xfrm>
              <a:prstGeom prst="rect">
                <a:avLst/>
              </a:prstGeom>
              <a:noFill/>
            </p:spPr>
            <p:txBody>
              <a:bodyPr wrap="square" rtlCol="0">
                <a:spAutoFit/>
              </a:bodyPr>
              <a:lstStyle/>
              <a:p>
                <a:pPr algn="ctr"/>
                <a14:m>
                  <m:oMath xmlns:m="http://schemas.openxmlformats.org/officeDocument/2006/math">
                    <m:r>
                      <a:rPr lang="en-US" sz="4267" i="1">
                        <a:latin typeface="Cambria Math" panose="02040503050406030204" pitchFamily="18" charset="0"/>
                      </a:rPr>
                      <m:t>𝐶</m:t>
                    </m:r>
                  </m:oMath>
                </a14:m>
                <a:r>
                  <a:rPr lang="en-US" sz="4267" dirty="0"/>
                  <a:t> </a:t>
                </a:r>
                <a:r>
                  <a:rPr lang="en-US" sz="4267">
                    <a:latin typeface="Times New Roman" panose="02020603050405020304" pitchFamily="18" charset="0"/>
                    <a:cs typeface="Times New Roman" panose="02020603050405020304" pitchFamily="18" charset="0"/>
                  </a:rPr>
                  <a:t>= 5.3</a:t>
                </a:r>
                <a:endParaRPr lang="en-US" sz="4267" dirty="0">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221968" y="5967753"/>
                <a:ext cx="2633233" cy="748988"/>
              </a:xfrm>
              <a:prstGeom prst="rect">
                <a:avLst/>
              </a:prstGeom>
              <a:blipFill>
                <a:blip r:embed="rId4"/>
                <a:stretch>
                  <a:fillRect t="-17886" b="-37398"/>
                </a:stretch>
              </a:blipFill>
            </p:spPr>
            <p:txBody>
              <a:bodyPr/>
              <a:lstStyle/>
              <a:p>
                <a:r>
                  <a:rPr lang="en-US">
                    <a:noFill/>
                  </a:rPr>
                  <a:t> </a:t>
                </a:r>
              </a:p>
            </p:txBody>
          </p:sp>
        </mc:Fallback>
      </mc:AlternateContent>
      <p:cxnSp>
        <p:nvCxnSpPr>
          <p:cNvPr id="19" name="Straight Connector 18" descr="OPL20U25GSXzBJYl68kk8uQGfFKzs7yb1M4KJWUiLk6ZEvGF+qCIPSnY57AbBFCvTW2023.15.96+K4lPs7H94VUqPe2XwIsfPRnrXQE//QTEXxb8/8N4CNc6FpgZahzpTjFhMzSA7T/nHJa11DE8Ng2TP3iAmRczFlmslSuUNOgUeb6yRvs0="/>
          <p:cNvCxnSpPr/>
          <p:nvPr/>
        </p:nvCxnSpPr>
        <p:spPr>
          <a:xfrm>
            <a:off x="7010400" y="1600200"/>
            <a:ext cx="0" cy="3352800"/>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TextBox 20"/>
              <p:cNvSpPr txBox="1"/>
              <p:nvPr/>
            </p:nvSpPr>
            <p:spPr>
              <a:xfrm>
                <a:off x="7010400" y="1498600"/>
                <a:ext cx="5588000" cy="2602123"/>
              </a:xfrm>
              <a:prstGeom prst="rect">
                <a:avLst/>
              </a:prstGeom>
              <a:noFill/>
            </p:spPr>
            <p:txBody>
              <a:bodyPr wrap="square" rtlCol="0">
                <a:spAutoFit/>
              </a:bodyPr>
              <a:lstStyle/>
              <a:p>
                <a:pPr algn="just"/>
                <a:r>
                  <a:rPr lang="en-US" sz="4000" dirty="0">
                    <a:latin typeface="Times New Roman" pitchFamily="18" charset="0"/>
                    <a:cs typeface="Times New Roman" pitchFamily="18" charset="0"/>
                  </a:rPr>
                  <a:t>Hình </a:t>
                </a:r>
                <a:r>
                  <a:rPr lang="en-US" sz="4000" dirty="0" err="1">
                    <a:latin typeface="Times New Roman" pitchFamily="18" charset="0"/>
                    <a:cs typeface="Times New Roman" pitchFamily="18" charset="0"/>
                  </a:rPr>
                  <a:t>chóp</a:t>
                </a:r>
                <a:r>
                  <a:rPr lang="en-US" sz="4000" dirty="0">
                    <a:latin typeface="Times New Roman" pitchFamily="18" charset="0"/>
                    <a:cs typeface="Times New Roman" pitchFamily="18" charset="0"/>
                  </a:rPr>
                  <a:t> tam </a:t>
                </a:r>
                <a:r>
                  <a:rPr lang="en-US" sz="4000" dirty="0" err="1">
                    <a:latin typeface="Times New Roman" pitchFamily="18" charset="0"/>
                    <a:cs typeface="Times New Roman" pitchFamily="18" charset="0"/>
                  </a:rPr>
                  <a:t>giác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đều</a:t>
                </a:r>
                <a:r>
                  <a:rPr lang="en-US" sz="4000" dirty="0">
                    <a:latin typeface="Times New Roman" pitchFamily="18" charset="0"/>
                    <a:cs typeface="Times New Roman" pitchFamily="18" charset="0"/>
                  </a:rPr>
                  <a:t>:</a:t>
                </a:r>
              </a:p>
              <a:p>
                <a:pPr algn="just"/>
                <a:r>
                  <a:rPr lang="en-US" sz="4000" dirty="0" err="1">
                    <a:latin typeface="Times New Roman" pitchFamily="18" charset="0"/>
                    <a:cs typeface="Times New Roman" pitchFamily="18" charset="0"/>
                  </a:rPr>
                  <a:t>Cạnh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đáy</a:t>
                </a:r>
                <a:r>
                  <a:rPr lang="en-US" sz="4000" dirty="0">
                    <a:latin typeface="Times New Roman" pitchFamily="18" charset="0"/>
                    <a:cs typeface="Times New Roman" pitchFamily="18" charset="0"/>
                  </a:rPr>
                  <a:t>: 5 cm </a:t>
                </a:r>
              </a:p>
              <a:p>
                <a:pPr algn="just"/>
                <a:r>
                  <a:rPr lang="en-US" sz="4000" dirty="0" err="1">
                    <a:latin typeface="Times New Roman" pitchFamily="18" charset="0"/>
                    <a:cs typeface="Times New Roman" pitchFamily="18" charset="0"/>
                  </a:rPr>
                  <a:t>Trung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8 cm</a:t>
                </a:r>
              </a:p>
              <a:p>
                <a:pPr algn="just"/>
                <a14:m>
                  <m:oMathPara xmlns:m="http://schemas.openxmlformats.org/officeDocument/2006/math">
                    <m:oMathParaPr>
                      <m:jc m:val="centerGroup"/>
                    </m:oMathParaPr>
                    <m:oMath xmlns:m="http://schemas.openxmlformats.org/officeDocument/2006/math">
                      <m:sSub>
                        <m:sSubPr>
                          <m:ctrlPr>
                            <a:rPr lang="en-US" sz="4000" i="1">
                              <a:latin typeface="Cambria Math" panose="02040503050406030204" pitchFamily="18" charset="0"/>
                            </a:rPr>
                          </m:ctrlPr>
                        </m:sSubPr>
                        <m:e>
                          <m:r>
                            <a:rPr lang="en-US" sz="4000" i="1">
                              <a:latin typeface="Cambria Math"/>
                            </a:rPr>
                            <m:t>𝑆</m:t>
                          </m:r>
                        </m:e>
                        <m:sub>
                          <m:r>
                            <a:rPr lang="en-US" sz="4000" i="1">
                              <a:latin typeface="Cambria Math"/>
                            </a:rPr>
                            <m:t>𝑥𝑞</m:t>
                          </m:r>
                        </m:sub>
                      </m:sSub>
                      <m:r>
                        <a:rPr lang="en-US" sz="4000" i="1">
                          <a:latin typeface="Cambria Math"/>
                        </a:rPr>
                        <m:t>=</m:t>
                      </m:r>
                      <m:r>
                        <a:rPr lang="en-US" sz="4000">
                          <a:latin typeface="Cambria Math"/>
                        </a:rPr>
                        <m:t>?</m:t>
                      </m:r>
                    </m:oMath>
                  </m:oMathPara>
                </a14:m>
                <a:endParaRPr lang="en-US" sz="4000" dirty="0">
                  <a:latin typeface="Times New Roman" pitchFamily="18" charset="0"/>
                  <a:cs typeface="Times New Roman"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7010400" y="1498600"/>
                <a:ext cx="5588000" cy="2602123"/>
              </a:xfrm>
              <a:prstGeom prst="rect">
                <a:avLst/>
              </a:prstGeom>
              <a:blipFill>
                <a:blip r:embed="rId5"/>
                <a:stretch>
                  <a:fillRect l="-3817" t="-4215"/>
                </a:stretch>
              </a:blipFill>
            </p:spPr>
            <p:txBody>
              <a:bodyPr/>
              <a:lstStyle/>
              <a:p>
                <a:r>
                  <a:rPr lang="en-US">
                    <a:noFill/>
                  </a:rPr>
                  <a:t> </a:t>
                </a:r>
              </a:p>
            </p:txBody>
          </p:sp>
        </mc:Fallback>
      </mc:AlternateContent>
      <p:sp>
        <p:nvSpPr>
          <p:cNvPr id="22" name="Cloud Callout 21"/>
          <p:cNvSpPr/>
          <p:nvPr/>
        </p:nvSpPr>
        <p:spPr>
          <a:xfrm>
            <a:off x="50801" y="4005713"/>
            <a:ext cx="6502400" cy="1816337"/>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Bài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toán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cho</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biết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gì</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hỏi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gì</a:t>
            </a:r>
            <a:r>
              <a:rPr lang="en-US" sz="4000" dirty="0">
                <a:solidFill>
                  <a:schemeClr val="tx1"/>
                </a:solidFill>
                <a:latin typeface="Times New Roman" pitchFamily="18" charset="0"/>
                <a:cs typeface="Times New Roman" pitchFamily="18" charset="0"/>
              </a:rPr>
              <a:t>?</a:t>
            </a:r>
          </a:p>
        </p:txBody>
      </p:sp>
      <p:sp>
        <p:nvSpPr>
          <p:cNvPr id="23" name="Cloud Callout 22"/>
          <p:cNvSpPr/>
          <p:nvPr/>
        </p:nvSpPr>
        <p:spPr>
          <a:xfrm>
            <a:off x="376543" y="3529546"/>
            <a:ext cx="6502400" cy="3328455"/>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Nêu</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công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thức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tính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diện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tích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xung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quanh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chóp</a:t>
            </a:r>
            <a:r>
              <a:rPr lang="en-US" sz="4000" dirty="0">
                <a:solidFill>
                  <a:schemeClr val="tx1"/>
                </a:solidFill>
                <a:latin typeface="Times New Roman" pitchFamily="18" charset="0"/>
                <a:cs typeface="Times New Roman" pitchFamily="18" charset="0"/>
              </a:rPr>
              <a:t> tam </a:t>
            </a:r>
            <a:r>
              <a:rPr lang="en-US" sz="4000" dirty="0" err="1">
                <a:solidFill>
                  <a:schemeClr val="tx1"/>
                </a:solidFill>
                <a:latin typeface="Times New Roman" pitchFamily="18" charset="0"/>
                <a:cs typeface="Times New Roman" pitchFamily="18" charset="0"/>
              </a:rPr>
              <a:t>giác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đều</a:t>
            </a:r>
            <a:r>
              <a:rPr lang="en-US" sz="4000" dirty="0">
                <a:solidFill>
                  <a:schemeClr val="tx1"/>
                </a:solidFill>
                <a:latin typeface="Times New Roman" pitchFamily="18" charset="0"/>
                <a:cs typeface="Times New Roman" pitchFamily="18" charset="0"/>
              </a:rPr>
              <a:t>.</a:t>
            </a:r>
          </a:p>
        </p:txBody>
      </p:sp>
      <p:sp>
        <p:nvSpPr>
          <p:cNvPr id="18" name="TextBox 17"/>
          <p:cNvSpPr txBox="1"/>
          <p:nvPr/>
        </p:nvSpPr>
        <p:spPr>
          <a:xfrm>
            <a:off x="0" y="1"/>
            <a:ext cx="12192000" cy="646331"/>
          </a:xfrm>
          <a:prstGeom prst="rect">
            <a:avLst/>
          </a:prstGeom>
          <a:solidFill>
            <a:schemeClr val="accent6">
              <a:lumMod val="20000"/>
              <a:lumOff val="80000"/>
            </a:schemeClr>
          </a:solidFill>
        </p:spPr>
        <p:txBody>
          <a:bodyPr wrap="square" rtlCol="0">
            <a:spAutoFit/>
          </a:bodyPr>
          <a:lstStyle/>
          <a:p>
            <a:pPr algn="ctr"/>
            <a:r>
              <a:rPr lang="en-US" sz="3600" b="1" dirty="0" err="1">
                <a:latin typeface="Times New Roman" pitchFamily="18" charset="0"/>
                <a:cs typeface="Times New Roman" pitchFamily="18" charset="0"/>
              </a:rPr>
              <a:t>TIẾT</a:t>
            </a:r>
            <a:r>
              <a:rPr lang="en-US" sz="3600" b="1" dirty="0">
                <a:latin typeface="Times New Roman" pitchFamily="18" charset="0"/>
                <a:cs typeface="Times New Roman" pitchFamily="18" charset="0"/>
              </a:rPr>
              <a:t> 1: </a:t>
            </a:r>
            <a:r>
              <a:rPr lang="en-US" sz="3600" b="1" dirty="0" err="1">
                <a:latin typeface="Times New Roman" pitchFamily="18" charset="0"/>
                <a:cs typeface="Times New Roman" pitchFamily="18" charset="0"/>
              </a:rPr>
              <a:t>HÌNH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CHÓP</a:t>
            </a:r>
            <a:r>
              <a:rPr lang="en-US" sz="3600" b="1" dirty="0">
                <a:latin typeface="Times New Roman" pitchFamily="18" charset="0"/>
                <a:cs typeface="Times New Roman" pitchFamily="18" charset="0"/>
              </a:rPr>
              <a:t> TAM </a:t>
            </a:r>
            <a:r>
              <a:rPr lang="en-US" sz="3600" b="1" dirty="0" err="1">
                <a:latin typeface="Times New Roman" pitchFamily="18" charset="0"/>
                <a:cs typeface="Times New Roman" pitchFamily="18" charset="0"/>
              </a:rPr>
              <a:t>GIÁC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ĐỀU</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7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16" grpId="0"/>
      <p:bldP spid="17" grpId="0"/>
      <p:bldP spid="21" grpId="0"/>
      <p:bldP spid="22" grpId="0" animBg="1"/>
      <p:bldP spid="22" grpId="1" animBg="1"/>
      <p:bldP spid="23" grpId="0" animBg="1"/>
      <p:bldP spid="2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p:cNvSpPr txBox="1">
            <a:spLocks/>
          </p:cNvSpPr>
          <p:nvPr/>
        </p:nvSpPr>
        <p:spPr>
          <a:xfrm>
            <a:off x="0" y="863600"/>
            <a:ext cx="109728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133" b="1" dirty="0" err="1">
                <a:solidFill>
                  <a:srgbClr val="0000FF"/>
                </a:solidFill>
                <a:latin typeface="Times New Roman" pitchFamily="18" charset="0"/>
                <a:cs typeface="Times New Roman" pitchFamily="18" charset="0"/>
              </a:rPr>
              <a:t>Ví</a:t>
            </a:r>
            <a:r>
              <a:rPr lang="en-US" sz="4133" b="1" dirty="0">
                <a:solidFill>
                  <a:srgbClr val="0000FF"/>
                </a:solidFill>
                <a:latin typeface="Times New Roman" pitchFamily="18" charset="0"/>
                <a:cs typeface="Times New Roman" pitchFamily="18" charset="0"/>
              </a:rPr>
              <a:t> </a:t>
            </a:r>
            <a:r>
              <a:rPr lang="en-US" sz="4133" b="1" dirty="0" err="1">
                <a:solidFill>
                  <a:srgbClr val="0000FF"/>
                </a:solidFill>
                <a:latin typeface="Times New Roman" pitchFamily="18" charset="0"/>
                <a:cs typeface="Times New Roman" pitchFamily="18" charset="0"/>
              </a:rPr>
              <a:t>dụ</a:t>
            </a:r>
            <a:r>
              <a:rPr lang="en-US" sz="4133" b="1" dirty="0">
                <a:solidFill>
                  <a:srgbClr val="0000FF"/>
                </a:solidFill>
                <a:latin typeface="Times New Roman" pitchFamily="18" charset="0"/>
                <a:cs typeface="Times New Roman" pitchFamily="18" charset="0"/>
              </a:rPr>
              <a:t> 1 (SGK - 82)</a:t>
            </a:r>
          </a:p>
        </p:txBody>
      </p:sp>
      <p:sp>
        <p:nvSpPr>
          <p:cNvPr id="3" name="Content Placeholder 2" descr="OPL20U25GSXzBJYl68kk8uQGfFKzs7yb1M4KJWUiLk6ZEvGF+qCIPSnY57AbBFCvTW2023.15.96+K4lPs7H94VUqPe2XwIsfPRnrXQE//QTEXxb8/8N4CNc6FpgZahzpTjFhMzSA7T/nHJa11DE8Ng2TP3iAmRczFlmslSuUNOgUeb6yRvs0="/>
          <p:cNvSpPr txBox="1">
            <a:spLocks/>
          </p:cNvSpPr>
          <p:nvPr/>
        </p:nvSpPr>
        <p:spPr>
          <a:xfrm>
            <a:off x="489953" y="1443168"/>
            <a:ext cx="11480800" cy="21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133" dirty="0">
                <a:latin typeface="Times New Roman" pitchFamily="18" charset="0"/>
                <a:cs typeface="Times New Roman" pitchFamily="18" charset="0"/>
              </a:rPr>
              <a:t>Cho </a:t>
            </a:r>
            <a:r>
              <a:rPr lang="en-US" sz="4133" dirty="0" err="1">
                <a:latin typeface="Times New Roman" pitchFamily="18" charset="0"/>
                <a:cs typeface="Times New Roman" pitchFamily="18" charset="0"/>
              </a:rPr>
              <a:t>một</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hình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chóp</a:t>
            </a:r>
            <a:r>
              <a:rPr lang="en-US" sz="4133" dirty="0">
                <a:latin typeface="Times New Roman" pitchFamily="18" charset="0"/>
                <a:cs typeface="Times New Roman" pitchFamily="18" charset="0"/>
              </a:rPr>
              <a:t> tam </a:t>
            </a:r>
            <a:r>
              <a:rPr lang="en-US" sz="4133" dirty="0" err="1">
                <a:latin typeface="Times New Roman" pitchFamily="18" charset="0"/>
                <a:cs typeface="Times New Roman" pitchFamily="18" charset="0"/>
              </a:rPr>
              <a:t>giác</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đều</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có</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độ</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dài</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cạnh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đáy</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bằng</a:t>
            </a:r>
            <a:r>
              <a:rPr lang="en-US" sz="4133" dirty="0">
                <a:latin typeface="Times New Roman" pitchFamily="18" charset="0"/>
                <a:cs typeface="Times New Roman" pitchFamily="18" charset="0"/>
              </a:rPr>
              <a:t> 5 cm </a:t>
            </a:r>
            <a:r>
              <a:rPr lang="en-US" sz="4133" dirty="0" err="1">
                <a:latin typeface="Times New Roman" pitchFamily="18" charset="0"/>
                <a:cs typeface="Times New Roman" pitchFamily="18" charset="0"/>
              </a:rPr>
              <a:t>và</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độ</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dài</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trung</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đoạn</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bằng</a:t>
            </a:r>
            <a:r>
              <a:rPr lang="en-US" sz="4133" dirty="0">
                <a:latin typeface="Times New Roman" pitchFamily="18" charset="0"/>
                <a:cs typeface="Times New Roman" pitchFamily="18" charset="0"/>
              </a:rPr>
              <a:t> 8 cm. </a:t>
            </a:r>
            <a:r>
              <a:rPr lang="en-US" sz="4133" dirty="0" err="1">
                <a:latin typeface="Times New Roman" pitchFamily="18" charset="0"/>
                <a:cs typeface="Times New Roman" pitchFamily="18" charset="0"/>
              </a:rPr>
              <a:t>Tính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diện</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tích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xung</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quanh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của</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hình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chóp</a:t>
            </a:r>
            <a:r>
              <a:rPr lang="en-US" sz="4133" dirty="0">
                <a:latin typeface="Times New Roman" pitchFamily="18" charset="0"/>
                <a:cs typeface="Times New Roman" pitchFamily="18" charset="0"/>
              </a:rPr>
              <a:t> tam </a:t>
            </a:r>
            <a:r>
              <a:rPr lang="en-US" sz="4133" dirty="0" err="1">
                <a:latin typeface="Times New Roman" pitchFamily="18" charset="0"/>
                <a:cs typeface="Times New Roman" pitchFamily="18" charset="0"/>
              </a:rPr>
              <a:t>giác</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đều</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đó</a:t>
            </a:r>
            <a:r>
              <a:rPr lang="en-US" sz="4133"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96+K4lPs7H94VUqPe2XwIsfPRnrXQE//QTEXxb8/8N4CNc6FpgZahzpTjFhMzSA7T/nHJa11DE8Ng2TP3iAmRczFlmslSuUNOgUeb6yRvs0="/>
              <p:cNvSpPr txBox="1"/>
              <p:nvPr/>
            </p:nvSpPr>
            <p:spPr>
              <a:xfrm>
                <a:off x="239000" y="3327400"/>
                <a:ext cx="11982707" cy="2593339"/>
              </a:xfrm>
              <a:prstGeom prst="rect">
                <a:avLst/>
              </a:prstGeom>
              <a:noFill/>
            </p:spPr>
            <p:txBody>
              <a:bodyPr wrap="square" rtlCol="0">
                <a:spAutoFit/>
              </a:bodyPr>
              <a:lstStyle/>
              <a:p>
                <a:pPr algn="ctr"/>
                <a:r>
                  <a:rPr lang="en-US" sz="4133" b="1" dirty="0">
                    <a:latin typeface="Times New Roman" pitchFamily="18" charset="0"/>
                    <a:cs typeface="Times New Roman" pitchFamily="18" charset="0"/>
                  </a:rPr>
                  <a:t>Giải:</a:t>
                </a:r>
              </a:p>
              <a:p>
                <a:pPr algn="just"/>
                <a:r>
                  <a:rPr lang="en-US" sz="4133" dirty="0" err="1">
                    <a:latin typeface="Times New Roman" pitchFamily="18" charset="0"/>
                    <a:cs typeface="Times New Roman" pitchFamily="18" charset="0"/>
                  </a:rPr>
                  <a:t>Diện</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tích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xung</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quanh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của</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hình</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chóp</a:t>
                </a:r>
                <a:r>
                  <a:rPr lang="en-US" sz="4133" dirty="0">
                    <a:latin typeface="Times New Roman" pitchFamily="18" charset="0"/>
                    <a:cs typeface="Times New Roman" pitchFamily="18" charset="0"/>
                  </a:rPr>
                  <a:t> tam </a:t>
                </a:r>
                <a:r>
                  <a:rPr lang="en-US" sz="4133" dirty="0" err="1">
                    <a:latin typeface="Times New Roman" pitchFamily="18" charset="0"/>
                    <a:cs typeface="Times New Roman" pitchFamily="18" charset="0"/>
                  </a:rPr>
                  <a:t>giác</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đều</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đó</a:t>
                </a:r>
                <a:r>
                  <a:rPr lang="en-US" sz="4133" dirty="0">
                    <a:latin typeface="Times New Roman" pitchFamily="18" charset="0"/>
                    <a:cs typeface="Times New Roman" pitchFamily="18" charset="0"/>
                  </a:rPr>
                  <a:t> </a:t>
                </a:r>
                <a:r>
                  <a:rPr lang="en-US" sz="4133" dirty="0" err="1">
                    <a:latin typeface="Times New Roman" pitchFamily="18" charset="0"/>
                    <a:cs typeface="Times New Roman" pitchFamily="18" charset="0"/>
                  </a:rPr>
                  <a:t>là</a:t>
                </a:r>
                <a:r>
                  <a:rPr lang="en-US" sz="4133" dirty="0">
                    <a:latin typeface="Times New Roman" pitchFamily="18" charset="0"/>
                    <a:cs typeface="Times New Roman" pitchFamily="18" charset="0"/>
                  </a:rPr>
                  <a:t>:</a:t>
                </a:r>
              </a:p>
              <a:p>
                <a:pPr algn="just"/>
                <a14:m>
                  <m:oMathPara xmlns:m="http://schemas.openxmlformats.org/officeDocument/2006/math">
                    <m:oMathParaPr>
                      <m:jc m:val="centerGroup"/>
                    </m:oMathParaPr>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r>
                        <a:rPr lang="en-US" sz="4267" i="1">
                          <a:latin typeface="Cambria Math" panose="02040503050406030204" pitchFamily="18" charset="0"/>
                          <a:ea typeface="Cambria Math"/>
                        </a:rPr>
                        <m:t> </m:t>
                      </m:r>
                      <m:r>
                        <a:rPr lang="en-US" sz="4267" i="1">
                          <a:latin typeface="Cambria Math"/>
                          <a:ea typeface="Cambria Math"/>
                        </a:rPr>
                        <m:t>𝐶</m:t>
                      </m:r>
                      <m:r>
                        <a:rPr lang="en-US" sz="4267" i="1">
                          <a:latin typeface="Cambria Math" panose="02040503050406030204" pitchFamily="18" charset="0"/>
                          <a:ea typeface="Cambria Math"/>
                        </a:rPr>
                        <m:t>.</m:t>
                      </m:r>
                      <m:r>
                        <a:rPr lang="en-US" sz="4267" i="1">
                          <a:latin typeface="Cambria Math"/>
                          <a:ea typeface="Cambria Math"/>
                        </a:rPr>
                        <m:t>𝑑</m:t>
                      </m:r>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d>
                        <m:dPr>
                          <m:ctrlPr>
                            <a:rPr lang="en-US" sz="4267" i="1">
                              <a:latin typeface="Cambria Math" panose="02040503050406030204" pitchFamily="18" charset="0"/>
                              <a:ea typeface="Cambria Math"/>
                            </a:rPr>
                          </m:ctrlPr>
                        </m:dPr>
                        <m:e>
                          <m:r>
                            <a:rPr lang="en-US" sz="4267" i="1">
                              <a:latin typeface="Cambria Math"/>
                              <a:ea typeface="Cambria Math"/>
                            </a:rPr>
                            <m:t>5</m:t>
                          </m:r>
                          <m:r>
                            <a:rPr lang="en-US" sz="4267" i="1">
                              <a:latin typeface="Cambria Math" panose="02040503050406030204" pitchFamily="18" charset="0"/>
                              <a:ea typeface="Cambria Math"/>
                            </a:rPr>
                            <m:t>.</m:t>
                          </m:r>
                          <m:r>
                            <a:rPr lang="en-US" sz="4267" i="1">
                              <a:latin typeface="Cambria Math"/>
                              <a:ea typeface="Cambria Math"/>
                            </a:rPr>
                            <m:t>3</m:t>
                          </m:r>
                        </m:e>
                      </m:d>
                      <m:r>
                        <a:rPr lang="en-US" sz="4267" i="1">
                          <a:latin typeface="Cambria Math" panose="02040503050406030204" pitchFamily="18" charset="0"/>
                          <a:ea typeface="Cambria Math"/>
                        </a:rPr>
                        <m:t>.</m:t>
                      </m:r>
                      <m:r>
                        <a:rPr lang="en-US" sz="4267" i="1">
                          <a:latin typeface="Cambria Math"/>
                          <a:ea typeface="Cambria Math"/>
                        </a:rPr>
                        <m:t>8</m:t>
                      </m:r>
                      <m:r>
                        <a:rPr lang="en-US" sz="4267" i="1">
                          <a:latin typeface="Cambria Math"/>
                        </a:rPr>
                        <m:t>=</m:t>
                      </m:r>
                      <m:r>
                        <a:rPr lang="en-US" sz="4267" i="1">
                          <a:latin typeface="Cambria Math"/>
                        </a:rPr>
                        <m:t>60</m:t>
                      </m:r>
                      <m:r>
                        <a:rPr lang="en-US" sz="4267" i="1">
                          <a:latin typeface="Cambria Math"/>
                        </a:rPr>
                        <m:t> </m:t>
                      </m:r>
                      <m:d>
                        <m:dPr>
                          <m:ctrlPr>
                            <a:rPr lang="en-US" sz="4267" i="1">
                              <a:latin typeface="Cambria Math" panose="02040503050406030204" pitchFamily="18" charset="0"/>
                            </a:rPr>
                          </m:ctrlPr>
                        </m:dPr>
                        <m:e>
                          <m:sSup>
                            <m:sSupPr>
                              <m:ctrlPr>
                                <a:rPr lang="en-US" sz="4267" i="1">
                                  <a:latin typeface="Cambria Math" panose="02040503050406030204" pitchFamily="18" charset="0"/>
                                </a:rPr>
                              </m:ctrlPr>
                            </m:sSupPr>
                            <m:e>
                              <m:r>
                                <m:rPr>
                                  <m:sty m:val="p"/>
                                </m:rPr>
                                <a:rPr lang="en-US" sz="4267">
                                  <a:latin typeface="Cambria Math"/>
                                </a:rPr>
                                <m:t>cm</m:t>
                              </m:r>
                            </m:e>
                            <m:sup>
                              <m:r>
                                <a:rPr lang="en-US" sz="4267">
                                  <a:latin typeface="Cambria Math"/>
                                </a:rPr>
                                <m:t>2</m:t>
                              </m:r>
                            </m:sup>
                          </m:sSup>
                        </m:e>
                      </m:d>
                    </m:oMath>
                  </m:oMathPara>
                </a14:m>
                <a:endParaRPr lang="en-US" sz="4267" dirty="0">
                  <a:latin typeface="Times New Roman" pitchFamily="18" charset="0"/>
                  <a:cs typeface="Times New Roman" pitchFamily="18" charset="0"/>
                </a:endParaRPr>
              </a:p>
            </p:txBody>
          </p:sp>
        </mc:Choice>
        <mc:Fallback>
          <p:sp>
            <p:nvSpPr>
              <p:cNvPr id="4" name="TextBox 3"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39000" y="3327400"/>
                <a:ext cx="11982707" cy="2593339"/>
              </a:xfrm>
              <a:prstGeom prst="rect">
                <a:avLst/>
              </a:prstGeom>
              <a:blipFill>
                <a:blip r:embed="rId2"/>
                <a:stretch>
                  <a:fillRect l="-1882" t="-4471" r="-1322"/>
                </a:stretch>
              </a:blipFill>
            </p:spPr>
            <p:txBody>
              <a:bodyPr/>
              <a:lstStyle/>
              <a:p>
                <a:r>
                  <a:rPr lang="en-US">
                    <a:noFill/>
                  </a:rPr>
                  <a:t> </a:t>
                </a:r>
              </a:p>
            </p:txBody>
          </p:sp>
        </mc:Fallback>
      </mc:AlternateContent>
      <p:sp>
        <p:nvSpPr>
          <p:cNvPr id="6" name="TextBox 5" descr="OPL20U25GSXzBJYl68kk8uQGfFKzs7yb1M4KJWUiLk6ZEvGF+qCIPSnY57AbBFCvTW2023.15.96+K4lPs7H94VUqPe2XwIsfPRnrXQE//QTEXxb8/8N4CNc6FpgZahzpTjFhMzSA7T/nHJa11DE8Ng2TP3iAmRczFlmslSuUNOgUeb6yRvs0="/>
          <p:cNvSpPr txBox="1"/>
          <p:nvPr/>
        </p:nvSpPr>
        <p:spPr>
          <a:xfrm>
            <a:off x="0" y="0"/>
            <a:ext cx="12192000" cy="728341"/>
          </a:xfrm>
          <a:prstGeom prst="rect">
            <a:avLst/>
          </a:prstGeom>
          <a:solidFill>
            <a:schemeClr val="accent6">
              <a:lumMod val="20000"/>
              <a:lumOff val="80000"/>
            </a:schemeClr>
          </a:solidFill>
        </p:spPr>
        <p:txBody>
          <a:bodyPr wrap="square" rtlCol="0">
            <a:spAutoFit/>
          </a:bodyPr>
          <a:lstStyle/>
          <a:p>
            <a:pPr algn="ctr"/>
            <a:r>
              <a:rPr lang="en-US" sz="4133" b="1" dirty="0" err="1">
                <a:latin typeface="Times New Roman" pitchFamily="18" charset="0"/>
                <a:cs typeface="Times New Roman" pitchFamily="18" charset="0"/>
              </a:rPr>
              <a:t>TIẾT</a:t>
            </a:r>
            <a:r>
              <a:rPr lang="en-US" sz="4133" b="1" dirty="0">
                <a:latin typeface="Times New Roman" pitchFamily="18" charset="0"/>
                <a:cs typeface="Times New Roman" pitchFamily="18" charset="0"/>
              </a:rPr>
              <a:t> 1: </a:t>
            </a:r>
            <a:r>
              <a:rPr lang="en-US" sz="4133" b="1" dirty="0" err="1">
                <a:latin typeface="Times New Roman" pitchFamily="18" charset="0"/>
                <a:cs typeface="Times New Roman" pitchFamily="18" charset="0"/>
              </a:rPr>
              <a:t>HÌNH</a:t>
            </a:r>
            <a:r>
              <a:rPr lang="en-US" sz="4133" b="1" dirty="0">
                <a:latin typeface="Times New Roman" pitchFamily="18" charset="0"/>
                <a:cs typeface="Times New Roman" pitchFamily="18" charset="0"/>
              </a:rPr>
              <a:t> </a:t>
            </a:r>
            <a:r>
              <a:rPr lang="en-US" sz="4133" b="1" dirty="0" err="1">
                <a:latin typeface="Times New Roman" pitchFamily="18" charset="0"/>
                <a:cs typeface="Times New Roman" pitchFamily="18" charset="0"/>
              </a:rPr>
              <a:t>CHÓP</a:t>
            </a:r>
            <a:r>
              <a:rPr lang="en-US" sz="4133" b="1" dirty="0">
                <a:latin typeface="Times New Roman" pitchFamily="18" charset="0"/>
                <a:cs typeface="Times New Roman" pitchFamily="18" charset="0"/>
              </a:rPr>
              <a:t> TAM </a:t>
            </a:r>
            <a:r>
              <a:rPr lang="en-US" sz="4133" b="1" dirty="0" err="1">
                <a:latin typeface="Times New Roman" pitchFamily="18" charset="0"/>
                <a:cs typeface="Times New Roman" pitchFamily="18" charset="0"/>
              </a:rPr>
              <a:t>GIÁC</a:t>
            </a:r>
            <a:r>
              <a:rPr lang="en-US" sz="4133" b="1" dirty="0">
                <a:latin typeface="Times New Roman" pitchFamily="18" charset="0"/>
                <a:cs typeface="Times New Roman" pitchFamily="18" charset="0"/>
              </a:rPr>
              <a:t> </a:t>
            </a:r>
            <a:r>
              <a:rPr lang="en-US" sz="4133" b="1" dirty="0" err="1">
                <a:latin typeface="Times New Roman" pitchFamily="18" charset="0"/>
                <a:cs typeface="Times New Roman" pitchFamily="18" charset="0"/>
              </a:rPr>
              <a:t>ĐỀU</a:t>
            </a:r>
            <a:endParaRPr lang="en-US" sz="4133" b="1" dirty="0">
              <a:latin typeface="Times New Roman" pitchFamily="18" charset="0"/>
              <a:cs typeface="Times New Roman" pitchFamily="18" charset="0"/>
            </a:endParaRPr>
          </a:p>
        </p:txBody>
      </p:sp>
    </p:spTree>
    <p:extLst>
      <p:ext uri="{BB962C8B-B14F-4D97-AF65-F5344CB8AC3E}">
        <p14:creationId xmlns:p14="http://schemas.microsoft.com/office/powerpoint/2010/main" val="422234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p:cNvSpPr>
            <a:spLocks noGrp="1"/>
          </p:cNvSpPr>
          <p:nvPr>
            <p:ph type="title"/>
          </p:nvPr>
        </p:nvSpPr>
        <p:spPr>
          <a:xfrm>
            <a:off x="0" y="584200"/>
            <a:ext cx="10972800" cy="1143000"/>
          </a:xfrm>
        </p:spPr>
        <p:txBody>
          <a:bodyPr>
            <a:normAutofit/>
          </a:bodyPr>
          <a:lstStyle/>
          <a:p>
            <a:pPr algn="l"/>
            <a:r>
              <a:rPr lang="en-US" sz="4267" b="1" dirty="0" err="1">
                <a:solidFill>
                  <a:srgbClr val="0000FF"/>
                </a:solidFill>
                <a:latin typeface="Times New Roman" pitchFamily="18" charset="0"/>
                <a:cs typeface="Times New Roman" pitchFamily="18" charset="0"/>
              </a:rPr>
              <a:t>Luyện</a:t>
            </a:r>
            <a:r>
              <a:rPr lang="en-US" sz="4267" b="1" dirty="0">
                <a:solidFill>
                  <a:srgbClr val="0000FF"/>
                </a:solidFill>
                <a:latin typeface="Times New Roman" pitchFamily="18" charset="0"/>
                <a:cs typeface="Times New Roman" pitchFamily="18" charset="0"/>
              </a:rPr>
              <a:t> </a:t>
            </a:r>
            <a:r>
              <a:rPr lang="en-US" sz="4267" b="1" dirty="0" err="1">
                <a:solidFill>
                  <a:srgbClr val="0000FF"/>
                </a:solidFill>
                <a:latin typeface="Times New Roman" pitchFamily="18" charset="0"/>
                <a:cs typeface="Times New Roman" pitchFamily="18" charset="0"/>
              </a:rPr>
              <a:t>tập</a:t>
            </a:r>
            <a:r>
              <a:rPr lang="en-US" sz="4267" b="1" dirty="0">
                <a:solidFill>
                  <a:srgbClr val="0000FF"/>
                </a:solidFill>
                <a:latin typeface="Times New Roman" pitchFamily="18" charset="0"/>
                <a:cs typeface="Times New Roman" pitchFamily="18" charset="0"/>
              </a:rPr>
              <a:t> 1 (SGK - 82)</a:t>
            </a:r>
          </a:p>
        </p:txBody>
      </p:sp>
      <p:sp>
        <p:nvSpPr>
          <p:cNvPr id="5" name="Content Placeholder 2" descr="OPL20U25GSXzBJYl68kk8uQGfFKzs7yb1M4KJWUiLk6ZEvGF+qCIPSnY57AbBFCvTW2023.15.96+K4lPs7H94VUqPe2XwIsfPRnrXQE//QTEXxb8/8N4CNc6FpgZahzpTjFhMzSA7T/nHJa11DE8Ng2TP3iAmRczFlmslSuUNOgUeb6yRvs0="/>
          <p:cNvSpPr txBox="1">
            <a:spLocks/>
          </p:cNvSpPr>
          <p:nvPr/>
        </p:nvSpPr>
        <p:spPr>
          <a:xfrm>
            <a:off x="83127" y="1498600"/>
            <a:ext cx="12090400" cy="21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267" dirty="0">
                <a:latin typeface="Times New Roman" pitchFamily="18" charset="0"/>
                <a:cs typeface="Times New Roman" pitchFamily="18" charset="0"/>
              </a:rPr>
              <a:t>Cho </a:t>
            </a:r>
            <a:r>
              <a:rPr lang="en-US" sz="4267" dirty="0" err="1">
                <a:latin typeface="Times New Roman" pitchFamily="18" charset="0"/>
                <a:cs typeface="Times New Roman" pitchFamily="18" charset="0"/>
              </a:rPr>
              <a:t>một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độ</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cạnh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đáy</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bằng</a:t>
            </a:r>
            <a:r>
              <a:rPr lang="en-US" sz="4267" dirty="0">
                <a:latin typeface="Times New Roman" pitchFamily="18" charset="0"/>
                <a:cs typeface="Times New Roman" pitchFamily="18" charset="0"/>
              </a:rPr>
              <a:t> 8 cm </a:t>
            </a:r>
            <a:r>
              <a:rPr lang="en-US" sz="4267" dirty="0" err="1">
                <a:latin typeface="Times New Roman" pitchFamily="18" charset="0"/>
                <a:cs typeface="Times New Roman" pitchFamily="18" charset="0"/>
              </a:rPr>
              <a:t>và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độ</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đoạn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bằng</a:t>
            </a:r>
            <a:r>
              <a:rPr lang="en-US" sz="4267" dirty="0">
                <a:latin typeface="Times New Roman" pitchFamily="18" charset="0"/>
                <a:cs typeface="Times New Roman" pitchFamily="18" charset="0"/>
              </a:rPr>
              <a:t> 10 cm. </a:t>
            </a:r>
            <a:r>
              <a:rPr lang="en-US" sz="4267" dirty="0" err="1">
                <a:latin typeface="Times New Roman" pitchFamily="18" charset="0"/>
                <a:cs typeface="Times New Roman" pitchFamily="18" charset="0"/>
              </a:rPr>
              <a:t>Tính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đó</a:t>
            </a:r>
            <a:r>
              <a:rPr lang="en-US" sz="4267"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96+K4lPs7H94VUqPe2XwIsfPRnrXQE//QTEXxb8/8N4CNc6FpgZahzpTjFhMzSA7T/nHJa11DE8Ng2TP3iAmRczFlmslSuUNOgUeb6yRvs0="/>
              <p:cNvSpPr txBox="1"/>
              <p:nvPr/>
            </p:nvSpPr>
            <p:spPr>
              <a:xfrm>
                <a:off x="-101600" y="3404997"/>
                <a:ext cx="12801600" cy="2634632"/>
              </a:xfrm>
              <a:prstGeom prst="rect">
                <a:avLst/>
              </a:prstGeom>
              <a:noFill/>
            </p:spPr>
            <p:txBody>
              <a:bodyPr wrap="square" rtlCol="0">
                <a:spAutoFit/>
              </a:bodyPr>
              <a:lstStyle/>
              <a:p>
                <a:pPr algn="ctr"/>
                <a:r>
                  <a:rPr lang="en-US" sz="4267" b="1" dirty="0">
                    <a:latin typeface="Times New Roman" pitchFamily="18" charset="0"/>
                    <a:cs typeface="Times New Roman" pitchFamily="18" charset="0"/>
                  </a:rPr>
                  <a:t>Giải:</a:t>
                </a:r>
              </a:p>
              <a:p>
                <a:pPr algn="just"/>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a:t>
                </a:r>
              </a:p>
              <a:p>
                <a:pPr algn="just"/>
                <a14:m>
                  <m:oMathPara xmlns:m="http://schemas.openxmlformats.org/officeDocument/2006/math">
                    <m:oMathParaPr>
                      <m:jc m:val="centerGroup"/>
                    </m:oMathParaPr>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r>
                        <a:rPr lang="en-US" sz="4267" i="1">
                          <a:latin typeface="Cambria Math"/>
                          <a:ea typeface="Cambria Math"/>
                        </a:rPr>
                        <m:t>𝐶</m:t>
                      </m:r>
                      <m:r>
                        <a:rPr lang="en-US" sz="4267" i="1">
                          <a:latin typeface="Cambria Math" panose="02040503050406030204" pitchFamily="18" charset="0"/>
                          <a:ea typeface="Cambria Math"/>
                        </a:rPr>
                        <m:t>.</m:t>
                      </m:r>
                      <m:r>
                        <a:rPr lang="en-US" sz="4267" i="1">
                          <a:latin typeface="Cambria Math"/>
                          <a:ea typeface="Cambria Math"/>
                        </a:rPr>
                        <m:t>𝑑</m:t>
                      </m:r>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d>
                        <m:dPr>
                          <m:ctrlPr>
                            <a:rPr lang="en-US" sz="4267" i="1">
                              <a:latin typeface="Cambria Math" panose="02040503050406030204" pitchFamily="18" charset="0"/>
                              <a:ea typeface="Cambria Math"/>
                            </a:rPr>
                          </m:ctrlPr>
                        </m:dPr>
                        <m:e>
                          <m:r>
                            <a:rPr lang="en-US" sz="4267" i="1">
                              <a:latin typeface="Cambria Math"/>
                              <a:ea typeface="Cambria Math"/>
                            </a:rPr>
                            <m:t>8</m:t>
                          </m:r>
                          <m:r>
                            <a:rPr lang="en-US" sz="4267" i="1">
                              <a:latin typeface="Cambria Math" panose="02040503050406030204" pitchFamily="18" charset="0"/>
                              <a:ea typeface="Cambria Math"/>
                            </a:rPr>
                            <m:t>.</m:t>
                          </m:r>
                          <m:r>
                            <a:rPr lang="en-US" sz="4267" i="1">
                              <a:latin typeface="Cambria Math"/>
                              <a:ea typeface="Cambria Math"/>
                            </a:rPr>
                            <m:t>3</m:t>
                          </m:r>
                        </m:e>
                      </m:d>
                      <m:r>
                        <a:rPr lang="en-US" sz="4267" i="1">
                          <a:latin typeface="Cambria Math"/>
                          <a:ea typeface="Cambria Math"/>
                        </a:rPr>
                        <m:t>.10</m:t>
                      </m:r>
                      <m:r>
                        <a:rPr lang="en-US" sz="4267" i="1">
                          <a:latin typeface="Cambria Math"/>
                        </a:rPr>
                        <m:t>=120 </m:t>
                      </m:r>
                      <m:d>
                        <m:dPr>
                          <m:ctrlPr>
                            <a:rPr lang="en-US" sz="4267" i="1">
                              <a:latin typeface="Cambria Math" panose="02040503050406030204" pitchFamily="18" charset="0"/>
                            </a:rPr>
                          </m:ctrlPr>
                        </m:dPr>
                        <m:e>
                          <m:sSup>
                            <m:sSupPr>
                              <m:ctrlPr>
                                <a:rPr lang="en-US" sz="4267" i="1">
                                  <a:latin typeface="Cambria Math" panose="02040503050406030204" pitchFamily="18" charset="0"/>
                                </a:rPr>
                              </m:ctrlPr>
                            </m:sSupPr>
                            <m:e>
                              <m:r>
                                <m:rPr>
                                  <m:sty m:val="p"/>
                                </m:rPr>
                                <a:rPr lang="en-US" sz="4267">
                                  <a:latin typeface="Cambria Math"/>
                                </a:rPr>
                                <m:t>cm</m:t>
                              </m:r>
                            </m:e>
                            <m:sup>
                              <m:r>
                                <a:rPr lang="en-US" sz="4267" i="1">
                                  <a:latin typeface="Cambria Math"/>
                                </a:rPr>
                                <m:t>2</m:t>
                              </m:r>
                            </m:sup>
                          </m:sSup>
                        </m:e>
                      </m:d>
                    </m:oMath>
                  </m:oMathPara>
                </a14:m>
                <a:endParaRPr lang="en-US" sz="4267" dirty="0">
                  <a:latin typeface="Times New Roman" pitchFamily="18" charset="0"/>
                  <a:cs typeface="Times New Roman" pitchFamily="18" charset="0"/>
                </a:endParaRPr>
              </a:p>
            </p:txBody>
          </p:sp>
        </mc:Choice>
        <mc:Fallback>
          <p:sp>
            <p:nvSpPr>
              <p:cNvPr id="6" name="TextBox 5"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01600" y="3404997"/>
                <a:ext cx="12801600" cy="2634632"/>
              </a:xfrm>
              <a:prstGeom prst="rect">
                <a:avLst/>
              </a:prstGeom>
              <a:blipFill>
                <a:blip r:embed="rId2"/>
                <a:stretch>
                  <a:fillRect l="-1857" t="-4630"/>
                </a:stretch>
              </a:blipFill>
            </p:spPr>
            <p:txBody>
              <a:bodyPr/>
              <a:lstStyle/>
              <a:p>
                <a:r>
                  <a:rPr lang="en-US">
                    <a:noFill/>
                  </a:rPr>
                  <a:t> </a:t>
                </a:r>
              </a:p>
            </p:txBody>
          </p:sp>
        </mc:Fallback>
      </mc:AlternateContent>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12800" y="4851400"/>
            <a:ext cx="2743200" cy="1922328"/>
          </a:xfrm>
          <a:prstGeom prst="rect">
            <a:avLst/>
          </a:prstGeom>
        </p:spPr>
      </p:pic>
      <p:sp>
        <p:nvSpPr>
          <p:cNvPr id="9" name="TextBox 8"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spTree>
    <p:extLst>
      <p:ext uri="{BB962C8B-B14F-4D97-AF65-F5344CB8AC3E}">
        <p14:creationId xmlns:p14="http://schemas.microsoft.com/office/powerpoint/2010/main" val="38157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03200" y="781130"/>
            <a:ext cx="11582400" cy="2718949"/>
          </a:xfrm>
          <a:prstGeom prst="rect">
            <a:avLst/>
          </a:prstGeom>
          <a:noFill/>
        </p:spPr>
        <p:txBody>
          <a:bodyPr wrap="square">
            <a:spAutoFit/>
          </a:bodyPr>
          <a:lstStyle/>
          <a:p>
            <a:pPr algn="just"/>
            <a:r>
              <a:rPr lang="en-US" altLang="zh-CN" sz="4267" b="1" dirty="0" err="1">
                <a:solidFill>
                  <a:srgbClr val="0000FF"/>
                </a:solidFill>
                <a:latin typeface="Times New Roman" pitchFamily="18" charset="0"/>
                <a:ea typeface="字魂59号-创粗黑" panose="00000500000000000000" pitchFamily="2" charset="-122"/>
                <a:cs typeface="Times New Roman" panose="02020603050405020304" pitchFamily="18" charset="0"/>
              </a:rPr>
              <a:t>Bài</a:t>
            </a:r>
            <a:r>
              <a:rPr lang="en-US" altLang="zh-CN" sz="4267" b="1" dirty="0">
                <a:solidFill>
                  <a:srgbClr val="0000FF"/>
                </a:solidFill>
                <a:latin typeface="Times New Roman" pitchFamily="18" charset="0"/>
                <a:ea typeface="字魂59号-创粗黑" panose="00000500000000000000" pitchFamily="2" charset="-122"/>
                <a:cs typeface="Times New Roman" panose="02020603050405020304" pitchFamily="18" charset="0"/>
              </a:rPr>
              <a:t> 1 ( BT1/ SGK - 83)</a:t>
            </a:r>
          </a:p>
          <a:p>
            <a:pPr algn="just"/>
            <a:r>
              <a:rPr lang="en-US" altLang="zh-CN" sz="4267" dirty="0" err="1">
                <a:latin typeface="Times New Roman" pitchFamily="18" charset="0"/>
                <a:ea typeface="字魂59号-创粗黑" panose="00000500000000000000" pitchFamily="2" charset="-122"/>
                <a:cs typeface="Times New Roman" panose="02020603050405020304" pitchFamily="18" charset="0"/>
              </a:rPr>
              <a:t>Trong</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các</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miếng</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bìa</a:t>
            </a:r>
            <a:r>
              <a:rPr lang="en-US" altLang="zh-CN" sz="4267" dirty="0">
                <a:latin typeface="Times New Roman" pitchFamily="18" charset="0"/>
                <a:ea typeface="字魂59号-创粗黑" panose="00000500000000000000" pitchFamily="2" charset="-122"/>
                <a:cs typeface="Times New Roman" panose="02020603050405020304" pitchFamily="18" charset="0"/>
              </a:rPr>
              <a:t> ở </a:t>
            </a:r>
            <a:r>
              <a:rPr lang="en-US" altLang="zh-CN" sz="4267" dirty="0" err="1">
                <a:latin typeface="Times New Roman" pitchFamily="18" charset="0"/>
                <a:ea typeface="字魂59号-创粗黑" panose="00000500000000000000" pitchFamily="2" charset="-122"/>
                <a:cs typeface="Times New Roman" panose="02020603050405020304" pitchFamily="18" charset="0"/>
              </a:rPr>
              <a:t>hình</a:t>
            </a:r>
            <a:r>
              <a:rPr lang="en-US" altLang="zh-CN" sz="4267" dirty="0">
                <a:latin typeface="Times New Roman" pitchFamily="18" charset="0"/>
                <a:ea typeface="字魂59号-创粗黑" panose="00000500000000000000" pitchFamily="2" charset="-122"/>
                <a:cs typeface="Times New Roman" panose="02020603050405020304" pitchFamily="18" charset="0"/>
              </a:rPr>
              <a:t> 9</a:t>
            </a:r>
            <a:r>
              <a:rPr lang="en-US" altLang="zh-CN" sz="4267" i="1" dirty="0">
                <a:latin typeface="Times New Roman" pitchFamily="18" charset="0"/>
                <a:ea typeface="字魂59号-创粗黑" panose="00000500000000000000" pitchFamily="2" charset="-122"/>
                <a:cs typeface="Times New Roman" panose="02020603050405020304" pitchFamily="18" charset="0"/>
              </a:rPr>
              <a:t>a</a:t>
            </a:r>
            <a:r>
              <a:rPr lang="en-US" altLang="zh-CN" sz="4267" dirty="0">
                <a:latin typeface="Times New Roman" pitchFamily="18" charset="0"/>
                <a:ea typeface="字魂59号-创粗黑" panose="00000500000000000000" pitchFamily="2" charset="-122"/>
                <a:cs typeface="Times New Roman" panose="02020603050405020304" pitchFamily="18" charset="0"/>
              </a:rPr>
              <a:t>, 9</a:t>
            </a:r>
            <a:r>
              <a:rPr lang="en-US" altLang="zh-CN" sz="4267" i="1" dirty="0">
                <a:latin typeface="Times New Roman" pitchFamily="18" charset="0"/>
                <a:ea typeface="字魂59号-创粗黑" panose="00000500000000000000" pitchFamily="2" charset="-122"/>
                <a:cs typeface="Times New Roman" panose="02020603050405020304" pitchFamily="18" charset="0"/>
              </a:rPr>
              <a:t>b</a:t>
            </a:r>
            <a:r>
              <a:rPr lang="en-US" altLang="zh-CN" sz="4267" dirty="0">
                <a:latin typeface="Times New Roman" pitchFamily="18" charset="0"/>
                <a:ea typeface="字魂59号-创粗黑" panose="00000500000000000000" pitchFamily="2" charset="-122"/>
                <a:cs typeface="Times New Roman" panose="02020603050405020304" pitchFamily="18" charset="0"/>
              </a:rPr>
              <a:t>, 9</a:t>
            </a:r>
            <a:r>
              <a:rPr lang="en-US" altLang="zh-CN" sz="4267" i="1" dirty="0">
                <a:latin typeface="Times New Roman" pitchFamily="18" charset="0"/>
                <a:ea typeface="字魂59号-创粗黑" panose="00000500000000000000" pitchFamily="2" charset="-122"/>
                <a:cs typeface="Times New Roman" panose="02020603050405020304" pitchFamily="18" charset="0"/>
              </a:rPr>
              <a:t>c</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miếng</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bìa</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nào</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có</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thể</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gấp</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lại</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theo</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các</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nét</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đứt</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để</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được</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hình</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chóp</a:t>
            </a:r>
            <a:r>
              <a:rPr lang="en-US" altLang="zh-CN" sz="4267" dirty="0">
                <a:latin typeface="Times New Roman" pitchFamily="18" charset="0"/>
                <a:ea typeface="字魂59号-创粗黑" panose="00000500000000000000" pitchFamily="2" charset="-122"/>
                <a:cs typeface="Times New Roman" panose="02020603050405020304" pitchFamily="18" charset="0"/>
              </a:rPr>
              <a:t> tam </a:t>
            </a:r>
            <a:r>
              <a:rPr lang="en-US" altLang="zh-CN" sz="4267" dirty="0" err="1">
                <a:latin typeface="Times New Roman" pitchFamily="18" charset="0"/>
                <a:ea typeface="字魂59号-创粗黑" panose="00000500000000000000" pitchFamily="2" charset="-122"/>
                <a:cs typeface="Times New Roman" panose="02020603050405020304" pitchFamily="18" charset="0"/>
              </a:rPr>
              <a:t>giác</a:t>
            </a:r>
            <a:r>
              <a:rPr lang="en-US" altLang="zh-CN" sz="4267" dirty="0">
                <a:latin typeface="Times New Roman" pitchFamily="18" charset="0"/>
                <a:ea typeface="字魂59号-创粗黑" panose="00000500000000000000" pitchFamily="2" charset="-122"/>
                <a:cs typeface="Times New Roman" panose="02020603050405020304" pitchFamily="18" charset="0"/>
              </a:rPr>
              <a:t> </a:t>
            </a:r>
            <a:r>
              <a:rPr lang="en-US" altLang="zh-CN" sz="4267" dirty="0" err="1">
                <a:latin typeface="Times New Roman" pitchFamily="18" charset="0"/>
                <a:ea typeface="字魂59号-创粗黑" panose="00000500000000000000" pitchFamily="2" charset="-122"/>
                <a:cs typeface="Times New Roman" panose="02020603050405020304" pitchFamily="18" charset="0"/>
              </a:rPr>
              <a:t>đều</a:t>
            </a:r>
            <a:r>
              <a:rPr lang="en-US" altLang="zh-CN" sz="4267" dirty="0">
                <a:latin typeface="Times New Roman" pitchFamily="18" charset="0"/>
                <a:ea typeface="字魂59号-创粗黑" panose="00000500000000000000" pitchFamily="2" charset="-122"/>
                <a:cs typeface="Times New Roman" panose="02020603050405020304" pitchFamily="18" charset="0"/>
              </a:rPr>
              <a:t>?</a:t>
            </a:r>
            <a:endParaRPr lang="zh-CN" altLang="en-US" sz="4267" dirty="0">
              <a:latin typeface="Times New Roman" pitchFamily="18" charset="0"/>
              <a:ea typeface="字魂59号-创粗黑" panose="00000500000000000000" pitchFamily="2" charset="-122"/>
              <a:cs typeface="Times New Roman" panose="02020603050405020304" pitchFamily="18" charset="0"/>
            </a:endParaRPr>
          </a:p>
        </p:txBody>
      </p:sp>
      <p:pic>
        <p:nvPicPr>
          <p:cNvPr id="3" name="Picture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956202" y="-127000"/>
            <a:ext cx="2743799" cy="1479087"/>
          </a:xfrm>
          <a:prstGeom prst="rect">
            <a:avLst/>
          </a:prstGeom>
        </p:spPr>
      </p:pic>
      <p:pic>
        <p:nvPicPr>
          <p:cNvPr id="5124" name="Picture 4"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632199"/>
            <a:ext cx="4267200" cy="311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200" y="3530600"/>
            <a:ext cx="3860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064000" cy="343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descr="OPL20U25GSXzBJYl68kk8uQGfFKzs7yb1M4KJWUiLk6ZEvGF+qCIPSnY57AbBFCvTW2023.15.96+K4lPs7H94VUqPe2XwIsfPRnrXQE//QTEXxb8/8N4CNc6FpgZahzpTjFhMzSA7T/nHJa11DE8Ng2TP3iAmRczFlmslSuUNOgUeb6yRvs0="/>
          <p:cNvSpPr txBox="1"/>
          <p:nvPr/>
        </p:nvSpPr>
        <p:spPr>
          <a:xfrm>
            <a:off x="383309" y="6078300"/>
            <a:ext cx="914400" cy="748988"/>
          </a:xfrm>
          <a:prstGeom prst="rect">
            <a:avLst/>
          </a:prstGeom>
          <a:noFill/>
        </p:spPr>
        <p:txBody>
          <a:bodyPr wrap="square" rtlCol="0">
            <a:spAutoFit/>
          </a:bodyPr>
          <a:lstStyle/>
          <a:p>
            <a:r>
              <a:rPr lang="en-US" sz="4267" dirty="0">
                <a:latin typeface="Times New Roman" pitchFamily="18" charset="0"/>
                <a:cs typeface="Times New Roman" pitchFamily="18" charset="0"/>
              </a:rPr>
              <a:t>a)</a:t>
            </a:r>
          </a:p>
        </p:txBody>
      </p:sp>
      <p:sp>
        <p:nvSpPr>
          <p:cNvPr id="10" name="TextBox 9" descr="OPL20U25GSXzBJYl68kk8uQGfFKzs7yb1M4KJWUiLk6ZEvGF+qCIPSnY57AbBFCvTW2023.15.96+K4lPs7H94VUqPe2XwIsfPRnrXQE//QTEXxb8/8N4CNc6FpgZahzpTjFhMzSA7T/nHJa11DE8Ng2TP3iAmRczFlmslSuUNOgUeb6yRvs0="/>
          <p:cNvSpPr txBox="1"/>
          <p:nvPr/>
        </p:nvSpPr>
        <p:spPr>
          <a:xfrm>
            <a:off x="4267200" y="6079300"/>
            <a:ext cx="914400" cy="748988"/>
          </a:xfrm>
          <a:prstGeom prst="rect">
            <a:avLst/>
          </a:prstGeom>
          <a:noFill/>
        </p:spPr>
        <p:txBody>
          <a:bodyPr wrap="square" rtlCol="0">
            <a:spAutoFit/>
          </a:bodyPr>
          <a:lstStyle/>
          <a:p>
            <a:r>
              <a:rPr lang="en-US" sz="4267" dirty="0">
                <a:latin typeface="Times New Roman" pitchFamily="18" charset="0"/>
                <a:cs typeface="Times New Roman" pitchFamily="18" charset="0"/>
              </a:rPr>
              <a:t>b)</a:t>
            </a:r>
          </a:p>
        </p:txBody>
      </p:sp>
      <p:sp>
        <p:nvSpPr>
          <p:cNvPr id="12" name="TextBox 11" descr="OPL20U25GSXzBJYl68kk8uQGfFKzs7yb1M4KJWUiLk6ZEvGF+qCIPSnY57AbBFCvTW2023.15.96+K4lPs7H94VUqPe2XwIsfPRnrXQE//QTEXxb8/8N4CNc6FpgZahzpTjFhMzSA7T/nHJa11DE8Ng2TP3iAmRczFlmslSuUNOgUeb6yRvs0="/>
          <p:cNvSpPr txBox="1"/>
          <p:nvPr/>
        </p:nvSpPr>
        <p:spPr>
          <a:xfrm>
            <a:off x="8940800" y="6078299"/>
            <a:ext cx="914400" cy="748988"/>
          </a:xfrm>
          <a:prstGeom prst="rect">
            <a:avLst/>
          </a:prstGeom>
          <a:noFill/>
        </p:spPr>
        <p:txBody>
          <a:bodyPr wrap="square" rtlCol="0">
            <a:spAutoFit/>
          </a:bodyPr>
          <a:lstStyle/>
          <a:p>
            <a:r>
              <a:rPr lang="en-US" sz="4267" dirty="0">
                <a:latin typeface="Times New Roman" pitchFamily="18" charset="0"/>
                <a:cs typeface="Times New Roman" pitchFamily="18" charset="0"/>
              </a:rPr>
              <a:t>c)</a:t>
            </a:r>
          </a:p>
        </p:txBody>
      </p:sp>
      <p:sp>
        <p:nvSpPr>
          <p:cNvPr id="4" name="Oval 3" descr="OPL20U25GSXzBJYl68kk8uQGfFKzs7yb1M4KJWUiLk6ZEvGF+qCIPSnY57AbBFCvTW2023.15.96+K4lPs7H94VUqPe2XwIsfPRnrXQE//QTEXxb8/8N4CNc6FpgZahzpTjFhMzSA7T/nHJa11DE8Ng2TP3iAmRczFlmslSuUNOgUeb6yRvs0="/>
          <p:cNvSpPr/>
          <p:nvPr/>
        </p:nvSpPr>
        <p:spPr>
          <a:xfrm>
            <a:off x="203200" y="59690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descr="OPL20U25GSXzBJYl68kk8uQGfFKzs7yb1M4KJWUiLk6ZEvGF+qCIPSnY57AbBFCvTW2023.15.96+K4lPs7H94VUqPe2XwIsfPRnrXQE//QTEXxb8/8N4CNc6FpgZahzpTjFhMzSA7T/nHJa11DE8Ng2TP3iAmRczFlmslSuUNOgUeb6yRvs0="/>
          <p:cNvSpPr txBox="1"/>
          <p:nvPr/>
        </p:nvSpPr>
        <p:spPr>
          <a:xfrm>
            <a:off x="0" y="1"/>
            <a:ext cx="10668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spTree>
    <p:extLst>
      <p:ext uri="{BB962C8B-B14F-4D97-AF65-F5344CB8AC3E}">
        <p14:creationId xmlns:p14="http://schemas.microsoft.com/office/powerpoint/2010/main" val="3140349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96+K4lPs7H94VUqPe2XwIsfPRnrXQE//QTEXxb8/8N4CNc6FpgZahzpTjFhMzSA7T/nHJa11DE8Ng2TP3iAmRczFlmslSuUNOgUeb6yRvs0="/>
          <p:cNvSpPr txBox="1"/>
          <p:nvPr/>
        </p:nvSpPr>
        <p:spPr>
          <a:xfrm>
            <a:off x="0" y="759937"/>
            <a:ext cx="5384800" cy="707886"/>
          </a:xfrm>
          <a:prstGeom prst="rect">
            <a:avLst/>
          </a:prstGeom>
          <a:noFill/>
        </p:spPr>
        <p:txBody>
          <a:bodyPr wrap="square" rtlCol="0">
            <a:spAutoFit/>
          </a:bodyPr>
          <a:lstStyle/>
          <a:p>
            <a:pPr algn="just"/>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2 (BT2/SGK - 83)</a:t>
            </a:r>
          </a:p>
        </p:txBody>
      </p:sp>
      <p:sp>
        <p:nvSpPr>
          <p:cNvPr id="3" name="Content Placeholder 2" descr="OPL20U25GSXzBJYl68kk8uQGfFKzs7yb1M4KJWUiLk6ZEvGF+qCIPSnY57AbBFCvTW2023.15.96+K4lPs7H94VUqPe2XwIsfPRnrXQE//QTEXxb8/8N4CNc6FpgZahzpTjFhMzSA7T/nHJa11DE8Ng2TP3iAmRczFlmslSuUNOgUeb6yRvs0="/>
          <p:cNvSpPr txBox="1">
            <a:spLocks/>
          </p:cNvSpPr>
          <p:nvPr/>
        </p:nvSpPr>
        <p:spPr>
          <a:xfrm>
            <a:off x="83127" y="1397000"/>
            <a:ext cx="12090400" cy="2133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267" dirty="0">
                <a:latin typeface="Times New Roman" pitchFamily="18" charset="0"/>
                <a:cs typeface="Times New Roman" pitchFamily="18" charset="0"/>
              </a:rPr>
              <a:t>Cho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i="1" dirty="0" err="1">
                <a:latin typeface="Times New Roman" pitchFamily="18" charset="0"/>
                <a:cs typeface="Times New Roman" pitchFamily="18" charset="0"/>
              </a:rPr>
              <a:t>P.QRS</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độ</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cạnh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đáy</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bằng</a:t>
            </a:r>
            <a:r>
              <a:rPr lang="en-US" sz="4267" dirty="0">
                <a:latin typeface="Times New Roman" pitchFamily="18" charset="0"/>
                <a:cs typeface="Times New Roman" pitchFamily="18" charset="0"/>
              </a:rPr>
              <a:t> 4 cm </a:t>
            </a:r>
            <a:r>
              <a:rPr lang="en-US" sz="4267" dirty="0" err="1">
                <a:latin typeface="Times New Roman" pitchFamily="18" charset="0"/>
                <a:cs typeface="Times New Roman" pitchFamily="18" charset="0"/>
              </a:rPr>
              <a:t>và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độ</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đoạn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bằng</a:t>
            </a:r>
            <a:r>
              <a:rPr lang="en-US" sz="4267" dirty="0">
                <a:latin typeface="Times New Roman" pitchFamily="18" charset="0"/>
                <a:cs typeface="Times New Roman" pitchFamily="18" charset="0"/>
              </a:rPr>
              <a:t> 10 cm. </a:t>
            </a:r>
            <a:r>
              <a:rPr lang="en-US" sz="4267" dirty="0" err="1">
                <a:latin typeface="Times New Roman" pitchFamily="18" charset="0"/>
                <a:cs typeface="Times New Roman" pitchFamily="18" charset="0"/>
              </a:rPr>
              <a:t>Tính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đó</a:t>
            </a:r>
            <a:r>
              <a:rPr lang="en-US" sz="4267"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96+K4lPs7H94VUqPe2XwIsfPRnrXQE//QTEXxb8/8N4CNc6FpgZahzpTjFhMzSA7T/nHJa11DE8Ng2TP3iAmRczFlmslSuUNOgUeb6yRvs0="/>
              <p:cNvSpPr txBox="1"/>
              <p:nvPr/>
            </p:nvSpPr>
            <p:spPr>
              <a:xfrm>
                <a:off x="203200" y="3459608"/>
                <a:ext cx="11785600" cy="3291286"/>
              </a:xfrm>
              <a:prstGeom prst="rect">
                <a:avLst/>
              </a:prstGeom>
              <a:noFill/>
            </p:spPr>
            <p:txBody>
              <a:bodyPr wrap="square" rtlCol="0">
                <a:spAutoFit/>
              </a:bodyPr>
              <a:lstStyle/>
              <a:p>
                <a:pPr algn="just"/>
                <a:r>
                  <a:rPr lang="en-US" sz="4267" b="1" dirty="0">
                    <a:latin typeface="Times New Roman" pitchFamily="18" charset="0"/>
                    <a:cs typeface="Times New Roman" pitchFamily="18" charset="0"/>
                  </a:rPr>
                  <a:t>Giải:</a:t>
                </a:r>
              </a:p>
              <a:p>
                <a:pPr algn="just"/>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p>
              <a:p>
                <a:pPr algn="just"/>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a:t>
                </a:r>
                <a:r>
                  <a:rPr lang="en-US" sz="4267" dirty="0">
                    <a:latin typeface="Times New Roman" pitchFamily="18" charset="0"/>
                    <a:cs typeface="Times New Roman" pitchFamily="18" charset="0"/>
                  </a:rPr>
                  <a:t>:</a:t>
                </a:r>
              </a:p>
              <a:p>
                <a:pPr algn="just"/>
                <a14:m>
                  <m:oMathPara xmlns:m="http://schemas.openxmlformats.org/officeDocument/2006/math">
                    <m:oMathParaPr>
                      <m:jc m:val="right"/>
                    </m:oMathParaPr>
                    <m:oMath xmlns:m="http://schemas.openxmlformats.org/officeDocument/2006/math">
                      <m:sSub>
                        <m:sSubPr>
                          <m:ctrlPr>
                            <a:rPr lang="en-US" sz="4267" i="1">
                              <a:latin typeface="Cambria Math" panose="02040503050406030204" pitchFamily="18" charset="0"/>
                            </a:rPr>
                          </m:ctrlPr>
                        </m:sSubPr>
                        <m:e>
                          <m:r>
                            <a:rPr lang="en-US" sz="4267" i="1">
                              <a:latin typeface="Cambria Math"/>
                            </a:rPr>
                            <m:t>𝑆</m:t>
                          </m:r>
                        </m:e>
                        <m:sub>
                          <m:r>
                            <a:rPr lang="en-US" sz="4267" i="1">
                              <a:latin typeface="Cambria Math"/>
                            </a:rPr>
                            <m:t>𝑥𝑞</m:t>
                          </m:r>
                        </m:sub>
                      </m:sSub>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r>
                        <a:rPr lang="en-US" sz="4267" i="1">
                          <a:latin typeface="Cambria Math"/>
                          <a:ea typeface="Cambria Math"/>
                        </a:rPr>
                        <m:t>𝐶</m:t>
                      </m:r>
                      <m:r>
                        <a:rPr lang="en-US" sz="4267" i="1">
                          <a:latin typeface="Cambria Math"/>
                          <a:ea typeface="Cambria Math"/>
                        </a:rPr>
                        <m:t>.</m:t>
                      </m:r>
                      <m:r>
                        <a:rPr lang="en-US" sz="4267" i="1">
                          <a:latin typeface="Cambria Math"/>
                          <a:ea typeface="Cambria Math"/>
                        </a:rPr>
                        <m:t>𝑑</m:t>
                      </m:r>
                      <m:r>
                        <a:rPr lang="en-US" sz="4267" i="1">
                          <a:latin typeface="Cambria Math"/>
                        </a:rPr>
                        <m:t>=</m:t>
                      </m:r>
                      <m:f>
                        <m:fPr>
                          <m:ctrlPr>
                            <a:rPr lang="en-US" sz="4267" i="1">
                              <a:latin typeface="Cambria Math" panose="02040503050406030204" pitchFamily="18" charset="0"/>
                            </a:rPr>
                          </m:ctrlPr>
                        </m:fPr>
                        <m:num>
                          <m:r>
                            <a:rPr lang="en-US" sz="4267" i="1">
                              <a:latin typeface="Cambria Math"/>
                            </a:rPr>
                            <m:t>1</m:t>
                          </m:r>
                        </m:num>
                        <m:den>
                          <m:r>
                            <a:rPr lang="en-US" sz="4267" i="1">
                              <a:latin typeface="Cambria Math"/>
                            </a:rPr>
                            <m:t>2</m:t>
                          </m:r>
                        </m:den>
                      </m:f>
                      <m:r>
                        <a:rPr lang="en-US" sz="4267" i="1">
                          <a:latin typeface="Cambria Math"/>
                          <a:ea typeface="Cambria Math"/>
                        </a:rPr>
                        <m:t>∙</m:t>
                      </m:r>
                      <m:d>
                        <m:dPr>
                          <m:ctrlPr>
                            <a:rPr lang="en-US" sz="4267" i="1">
                              <a:latin typeface="Cambria Math" panose="02040503050406030204" pitchFamily="18" charset="0"/>
                              <a:ea typeface="Cambria Math"/>
                            </a:rPr>
                          </m:ctrlPr>
                        </m:dPr>
                        <m:e>
                          <m:r>
                            <a:rPr lang="en-US" sz="4267" i="1">
                              <a:latin typeface="Cambria Math"/>
                              <a:ea typeface="Cambria Math"/>
                            </a:rPr>
                            <m:t>4.3</m:t>
                          </m:r>
                        </m:e>
                      </m:d>
                      <m:r>
                        <a:rPr lang="en-US" sz="4267" i="1">
                          <a:latin typeface="Cambria Math"/>
                          <a:ea typeface="Cambria Math"/>
                        </a:rPr>
                        <m:t>.10</m:t>
                      </m:r>
                      <m:r>
                        <a:rPr lang="en-US" sz="4267" i="1">
                          <a:latin typeface="Cambria Math"/>
                        </a:rPr>
                        <m:t>=60 </m:t>
                      </m:r>
                      <m:d>
                        <m:dPr>
                          <m:ctrlPr>
                            <a:rPr lang="en-US" sz="4267" i="1">
                              <a:latin typeface="Cambria Math" panose="02040503050406030204" pitchFamily="18" charset="0"/>
                            </a:rPr>
                          </m:ctrlPr>
                        </m:dPr>
                        <m:e>
                          <m:sSup>
                            <m:sSupPr>
                              <m:ctrlPr>
                                <a:rPr lang="en-US" sz="4267" i="1">
                                  <a:latin typeface="Cambria Math" panose="02040503050406030204" pitchFamily="18" charset="0"/>
                                </a:rPr>
                              </m:ctrlPr>
                            </m:sSupPr>
                            <m:e>
                              <m:r>
                                <m:rPr>
                                  <m:sty m:val="p"/>
                                </m:rPr>
                                <a:rPr lang="en-US" sz="4267">
                                  <a:latin typeface="Cambria Math"/>
                                </a:rPr>
                                <m:t>cm</m:t>
                              </m:r>
                            </m:e>
                            <m:sup>
                              <m:r>
                                <a:rPr lang="en-US" sz="4267" i="1">
                                  <a:latin typeface="Cambria Math"/>
                                </a:rPr>
                                <m:t>2</m:t>
                              </m:r>
                            </m:sup>
                          </m:sSup>
                        </m:e>
                      </m:d>
                    </m:oMath>
                  </m:oMathPara>
                </a14:m>
                <a:endParaRPr lang="en-US" sz="4267" dirty="0">
                  <a:latin typeface="Times New Roman" pitchFamily="18" charset="0"/>
                  <a:cs typeface="Times New Roman" pitchFamily="18" charset="0"/>
                </a:endParaRPr>
              </a:p>
            </p:txBody>
          </p:sp>
        </mc:Choice>
        <mc:Fallback>
          <p:sp>
            <p:nvSpPr>
              <p:cNvPr id="4" name="TextBox 3" descr="OPL20U25GSXzBJYl68kk8uQGfFKzs7yb1M4KJWUiLk6ZEvGF+qCIPSnY57AbBFCvTW2023.15.9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03200" y="3459608"/>
                <a:ext cx="11785600" cy="3291286"/>
              </a:xfrm>
              <a:prstGeom prst="rect">
                <a:avLst/>
              </a:prstGeom>
              <a:blipFill>
                <a:blip r:embed="rId2"/>
                <a:stretch>
                  <a:fillRect l="-2017" t="-3711"/>
                </a:stretch>
              </a:blipFill>
            </p:spPr>
            <p:txBody>
              <a:bodyPr/>
              <a:lstStyle/>
              <a:p>
                <a:r>
                  <a:rPr lang="en-US">
                    <a:noFill/>
                  </a:rPr>
                  <a:t> </a:t>
                </a:r>
              </a:p>
            </p:txBody>
          </p:sp>
        </mc:Fallback>
      </mc:AlternateContent>
      <p:pic>
        <p:nvPicPr>
          <p:cNvPr id="5" name="Pictur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55861" y="4689976"/>
            <a:ext cx="2743200" cy="2168025"/>
          </a:xfrm>
          <a:prstGeom prst="rect">
            <a:avLst/>
          </a:prstGeom>
        </p:spPr>
      </p:pic>
      <p:sp>
        <p:nvSpPr>
          <p:cNvPr id="7" name="TextBox 6"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spTree>
    <p:extLst>
      <p:ext uri="{BB962C8B-B14F-4D97-AF65-F5344CB8AC3E}">
        <p14:creationId xmlns:p14="http://schemas.microsoft.com/office/powerpoint/2010/main" val="218683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03200" y="177805"/>
            <a:ext cx="10363200" cy="830997"/>
          </a:xfrm>
          <a:prstGeom prst="rect">
            <a:avLst/>
          </a:prstGeom>
          <a:noFill/>
        </p:spPr>
        <p:txBody>
          <a:bodyPr wrap="square">
            <a:spAutoFit/>
          </a:bodyPr>
          <a:lstStyle/>
          <a:p>
            <a:pPr algn="ctr"/>
            <a:r>
              <a:rPr lang="en-US" sz="4800" b="1" dirty="0">
                <a:solidFill>
                  <a:srgbClr val="FF0000"/>
                </a:solidFill>
                <a:latin typeface="Times New Roman" panose="02020603050405020304" pitchFamily="18" charset="0"/>
                <a:ea typeface="Calibri" panose="020F0502020204030204" pitchFamily="34" charset="0"/>
              </a:rPr>
              <a:t> HƯỚNG DẪN VỀ NHÀ</a:t>
            </a:r>
            <a:endParaRPr lang="en-US" sz="4800" dirty="0">
              <a:solidFill>
                <a:prstClr val="black"/>
              </a:solidFill>
            </a:endParaRPr>
          </a:p>
        </p:txBody>
      </p:sp>
      <p:sp>
        <p:nvSpPr>
          <p:cNvPr id="2" name="TextBox 1" descr="OPL20U25GSXzBJYl68kk8uQGfFKzs7yb1M4KJWUiLk6ZEvGF+qCIPSnY57AbBFCvTW2023.15.96+K4lPs7H94VUqPe2XwIsfPRnrXQE//QTEXxb8/8N4CNc6FpgZahzpTjFhMzSA7T/nHJa11DE8Ng2TP3iAmRczFlmslSuUNOgUeb6yRvs0="/>
          <p:cNvSpPr txBox="1"/>
          <p:nvPr/>
        </p:nvSpPr>
        <p:spPr>
          <a:xfrm>
            <a:off x="203200" y="889001"/>
            <a:ext cx="11887200" cy="5345566"/>
          </a:xfrm>
          <a:prstGeom prst="rect">
            <a:avLst/>
          </a:prstGeom>
          <a:noFill/>
        </p:spPr>
        <p:txBody>
          <a:bodyPr wrap="square" rtlCol="0">
            <a:spAutoFit/>
          </a:bodyPr>
          <a:lstStyle/>
          <a:p>
            <a:pPr marL="380990" indent="-380990" algn="just">
              <a:buFontTx/>
              <a:buChar char="-"/>
            </a:pPr>
            <a:r>
              <a:rPr lang="en-US" sz="4267" dirty="0" err="1">
                <a:latin typeface="Times New Roman" pitchFamily="18" charset="0"/>
                <a:cs typeface="Times New Roman" pitchFamily="18" charset="0"/>
              </a:rPr>
              <a:t>Học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thuộc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đặc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điểm</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và</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công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thức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diện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tích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xung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quanh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của</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a:t>
            </a:r>
          </a:p>
          <a:p>
            <a:pPr marL="380990" indent="-380990" algn="just">
              <a:buFontTx/>
              <a:buChar char="-"/>
            </a:pPr>
            <a:r>
              <a:rPr lang="en-US" sz="4267" dirty="0" err="1">
                <a:latin typeface="Times New Roman" pitchFamily="18" charset="0"/>
                <a:cs typeface="Times New Roman" pitchFamily="18" charset="0"/>
              </a:rPr>
              <a:t>Xem</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lại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tập</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đã</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làm</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trong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tiết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học</a:t>
            </a:r>
            <a:r>
              <a:rPr lang="en-US" sz="4267" dirty="0">
                <a:latin typeface="Times New Roman" pitchFamily="18" charset="0"/>
                <a:cs typeface="Times New Roman" pitchFamily="18" charset="0"/>
              </a:rPr>
              <a:t>.</a:t>
            </a:r>
          </a:p>
          <a:p>
            <a:pPr marL="380990" indent="-380990" algn="just">
              <a:buFontTx/>
              <a:buChar char="-"/>
            </a:pPr>
            <a:r>
              <a:rPr lang="en-US" sz="4267" dirty="0" err="1">
                <a:latin typeface="Times New Roman" pitchFamily="18" charset="0"/>
                <a:cs typeface="Times New Roman" pitchFamily="18" charset="0"/>
              </a:rPr>
              <a:t>Chuẩn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bị</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bài</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tiết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sau</a:t>
            </a:r>
            <a:r>
              <a:rPr lang="en-US" sz="4267" dirty="0">
                <a:latin typeface="Times New Roman" pitchFamily="18" charset="0"/>
                <a:cs typeface="Times New Roman" pitchFamily="18" charset="0"/>
              </a:rPr>
              <a:t>:</a:t>
            </a:r>
          </a:p>
          <a:p>
            <a:pPr algn="just"/>
            <a:r>
              <a:rPr lang="en-US" sz="4267" dirty="0">
                <a:latin typeface="Times New Roman" pitchFamily="18" charset="0"/>
                <a:cs typeface="Times New Roman" pitchFamily="18" charset="0"/>
              </a:rPr>
              <a:t>   </a:t>
            </a:r>
            <a:r>
              <a:rPr lang="vi-VN" sz="4267" dirty="0">
                <a:latin typeface="Times New Roman" pitchFamily="18" charset="0"/>
                <a:cs typeface="Times New Roman" pitchFamily="18" charset="0"/>
              </a:rPr>
              <a:t>+ Ôn lại công thức tính thể tích của hình lăng trụ </a:t>
            </a:r>
            <a:r>
              <a:rPr lang="en-US" sz="4267" dirty="0">
                <a:latin typeface="Times New Roman" pitchFamily="18" charset="0"/>
                <a:cs typeface="Times New Roman" pitchFamily="18" charset="0"/>
              </a:rPr>
              <a:t>  </a:t>
            </a:r>
          </a:p>
          <a:p>
            <a:pPr algn="just"/>
            <a:r>
              <a:rPr lang="en-US" sz="4267" dirty="0">
                <a:latin typeface="Times New Roman" pitchFamily="18" charset="0"/>
                <a:cs typeface="Times New Roman" pitchFamily="18" charset="0"/>
              </a:rPr>
              <a:t>      </a:t>
            </a:r>
            <a:r>
              <a:rPr lang="vi-VN" sz="4267" dirty="0">
                <a:latin typeface="Times New Roman" pitchFamily="18" charset="0"/>
                <a:cs typeface="Times New Roman" pitchFamily="18" charset="0"/>
              </a:rPr>
              <a:t>đứng tam giác.</a:t>
            </a:r>
            <a:endParaRPr lang="en-US" sz="4267" dirty="0">
              <a:latin typeface="Times New Roman" pitchFamily="18" charset="0"/>
              <a:cs typeface="Times New Roman" pitchFamily="18" charset="0"/>
            </a:endParaRPr>
          </a:p>
          <a:p>
            <a:pPr algn="just"/>
            <a:r>
              <a:rPr lang="en-US" sz="4267" dirty="0">
                <a:latin typeface="Times New Roman" pitchFamily="18" charset="0"/>
                <a:cs typeface="Times New Roman" pitchFamily="18" charset="0"/>
              </a:rPr>
              <a:t>   </a:t>
            </a:r>
            <a:r>
              <a:rPr lang="vi-VN" sz="4267" dirty="0">
                <a:latin typeface="Times New Roman" pitchFamily="18" charset="0"/>
                <a:cs typeface="Times New Roman" pitchFamily="18" charset="0"/>
              </a:rPr>
              <a:t>+ Đọc trước mục “</a:t>
            </a:r>
            <a:r>
              <a:rPr lang="vi-VN" sz="4267" b="1" dirty="0">
                <a:latin typeface="Times New Roman" pitchFamily="18" charset="0"/>
                <a:cs typeface="Times New Roman" pitchFamily="18" charset="0"/>
              </a:rPr>
              <a:t>III. Thể tích của hình chóp tam giác đều” </a:t>
            </a:r>
            <a:r>
              <a:rPr lang="vi-VN" sz="4267" dirty="0">
                <a:latin typeface="Times New Roman" pitchFamily="18" charset="0"/>
                <a:cs typeface="Times New Roman" pitchFamily="18" charset="0"/>
              </a:rPr>
              <a:t>của bài học.</a:t>
            </a:r>
            <a:endParaRPr lang="en-US" sz="4267" dirty="0">
              <a:latin typeface="Times New Roman" pitchFamily="18" charset="0"/>
              <a:cs typeface="Times New Roman" pitchFamily="18" charset="0"/>
            </a:endParaRP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lăng trụ đứng" descr="OPL20U25GSXzBJYl68kk8uQGfFKzs7yb1M4KJWUiLk6ZEvGF+qCIPSnY57AbBFCvTW2023.15.96+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1200" y="607485"/>
            <a:ext cx="10363200" cy="5640916"/>
          </a:xfrm>
          <a:prstGeom prst="rect">
            <a:avLst/>
          </a:prstGeom>
        </p:spPr>
      </p:pic>
      <p:sp>
        <p:nvSpPr>
          <p:cNvPr id="3" name="Rectangle 2" descr="OPL20U25GSXzBJYl68kk8uQGfFKzs7yb1M4KJWUiLk6ZEvGF+qCIPSnY57AbBFCvTW2023.15.96+K4lPs7H94VUqPe2XwIsfPRnrXQE//QTEXxb8/8N4CNc6FpgZahzpTjFhMzSA7T/nHJa11DE8Ng2TP3iAmRczFlmslSuUNOgUeb6yRvs0="/>
          <p:cNvSpPr/>
          <p:nvPr/>
        </p:nvSpPr>
        <p:spPr>
          <a:xfrm>
            <a:off x="0" y="3835400"/>
            <a:ext cx="3860800" cy="3022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Gọi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tên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xuất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hiện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trên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màn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a:t>
            </a:r>
          </a:p>
        </p:txBody>
      </p:sp>
      <p:sp>
        <p:nvSpPr>
          <p:cNvPr id="4" name="Rectangle 3" descr="OPL20U25GSXzBJYl68kk8uQGfFKzs7yb1M4KJWUiLk6ZEvGF+qCIPSnY57AbBFCvTW2023.15.96+K4lPs7H94VUqPe2XwIsfPRnrXQE//QTEXxb8/8N4CNc6FpgZahzpTjFhMzSA7T/nHJa11DE8Ng2TP3iAmRczFlmslSuUNOgUeb6yRvs0="/>
          <p:cNvSpPr/>
          <p:nvPr/>
        </p:nvSpPr>
        <p:spPr>
          <a:xfrm>
            <a:off x="30603" y="3835400"/>
            <a:ext cx="3860800" cy="3022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Các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mặt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đáy</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lăng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trụ</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đứng</a:t>
            </a:r>
            <a:r>
              <a:rPr lang="en-US" sz="4000" dirty="0">
                <a:solidFill>
                  <a:schemeClr val="tx1"/>
                </a:solidFill>
                <a:latin typeface="Times New Roman" pitchFamily="18" charset="0"/>
                <a:cs typeface="Times New Roman" pitchFamily="18" charset="0"/>
              </a:rPr>
              <a:t> tam </a:t>
            </a:r>
            <a:r>
              <a:rPr lang="en-US" sz="4000" dirty="0" err="1">
                <a:solidFill>
                  <a:schemeClr val="tx1"/>
                </a:solidFill>
                <a:latin typeface="Times New Roman" pitchFamily="18" charset="0"/>
                <a:cs typeface="Times New Roman" pitchFamily="18" charset="0"/>
              </a:rPr>
              <a:t>giác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gì</a:t>
            </a:r>
            <a:r>
              <a:rPr lang="en-US" sz="4000" dirty="0">
                <a:solidFill>
                  <a:schemeClr val="tx1"/>
                </a:solidFill>
                <a:latin typeface="Times New Roman" pitchFamily="18" charset="0"/>
                <a:cs typeface="Times New Roman" pitchFamily="18" charset="0"/>
              </a:rPr>
              <a:t>?</a:t>
            </a:r>
          </a:p>
        </p:txBody>
      </p:sp>
      <p:sp>
        <p:nvSpPr>
          <p:cNvPr id="5" name="Rectangle 4" descr="OPL20U25GSXzBJYl68kk8uQGfFKzs7yb1M4KJWUiLk6ZEvGF+qCIPSnY57AbBFCvTW2023.15.96+K4lPs7H94VUqPe2XwIsfPRnrXQE//QTEXxb8/8N4CNc6FpgZahzpTjFhMzSA7T/nHJa11DE8Ng2TP3iAmRczFlmslSuUNOgUeb6yRvs0="/>
          <p:cNvSpPr/>
          <p:nvPr/>
        </p:nvSpPr>
        <p:spPr>
          <a:xfrm>
            <a:off x="30603" y="3835400"/>
            <a:ext cx="3860800" cy="3022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itchFamily="18" charset="0"/>
                <a:cs typeface="Times New Roman" pitchFamily="18" charset="0"/>
              </a:rPr>
              <a:t>Các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mặt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bên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lăng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trụ</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đứng</a:t>
            </a:r>
            <a:r>
              <a:rPr lang="en-US" sz="4000" dirty="0">
                <a:solidFill>
                  <a:schemeClr val="tx1"/>
                </a:solidFill>
                <a:latin typeface="Times New Roman" pitchFamily="18" charset="0"/>
                <a:cs typeface="Times New Roman" pitchFamily="18" charset="0"/>
              </a:rPr>
              <a:t> tam </a:t>
            </a:r>
            <a:r>
              <a:rPr lang="en-US" sz="4000" dirty="0" err="1">
                <a:solidFill>
                  <a:schemeClr val="tx1"/>
                </a:solidFill>
                <a:latin typeface="Times New Roman" pitchFamily="18" charset="0"/>
                <a:cs typeface="Times New Roman" pitchFamily="18" charset="0"/>
              </a:rPr>
              <a:t>giác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hình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gì</a:t>
            </a:r>
            <a:r>
              <a:rPr lang="en-US" sz="4000" dirty="0">
                <a:solidFill>
                  <a:schemeClr val="tx1"/>
                </a:solidFill>
                <a:latin typeface="Times New Roman" pitchFamily="18" charset="0"/>
                <a:cs typeface="Times New Roman" pitchFamily="18" charset="0"/>
              </a:rPr>
              <a:t>?</a:t>
            </a:r>
          </a:p>
        </p:txBody>
      </p:sp>
      <p:sp>
        <p:nvSpPr>
          <p:cNvPr id="6" name="Rectangle 5" descr="OPL20U25GSXzBJYl68kk8uQGfFKzs7yb1M4KJWUiLk6ZEvGF+qCIPSnY57AbBFCvTW2023.15.96+K4lPs7H94VUqPe2XwIsfPRnrXQE//QTEXxb8/8N4CNc6FpgZahzpTjFhMzSA7T/nHJa11DE8Ng2TP3iAmRczFlmslSuUNOgUeb6yRvs0="/>
          <p:cNvSpPr/>
          <p:nvPr/>
        </p:nvSpPr>
        <p:spPr>
          <a:xfrm>
            <a:off x="30603" y="3860800"/>
            <a:ext cx="12161397" cy="30226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733" dirty="0" err="1">
                <a:solidFill>
                  <a:schemeClr val="tx1"/>
                </a:solidFill>
                <a:latin typeface="Times New Roman" pitchFamily="18" charset="0"/>
                <a:cs typeface="Times New Roman" pitchFamily="18" charset="0"/>
              </a:rPr>
              <a:t>Nếu</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bỏ</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đi</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mặt</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đáy</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trên</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của</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hình</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lăng</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trụ</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đứng</a:t>
            </a:r>
            <a:r>
              <a:rPr lang="en-US" sz="3733" dirty="0">
                <a:solidFill>
                  <a:schemeClr val="tx1"/>
                </a:solidFill>
                <a:latin typeface="Times New Roman" pitchFamily="18" charset="0"/>
                <a:cs typeface="Times New Roman" pitchFamily="18" charset="0"/>
              </a:rPr>
              <a:t> tam </a:t>
            </a:r>
            <a:r>
              <a:rPr lang="en-US" sz="3733" dirty="0" err="1">
                <a:solidFill>
                  <a:schemeClr val="tx1"/>
                </a:solidFill>
                <a:latin typeface="Times New Roman" pitchFamily="18" charset="0"/>
                <a:cs typeface="Times New Roman" pitchFamily="18" charset="0"/>
              </a:rPr>
              <a:t>giác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và</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thay</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các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mặt</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bên</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của</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hình</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lăng</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trụ</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đứng</a:t>
            </a:r>
            <a:r>
              <a:rPr lang="en-US" sz="3733" dirty="0">
                <a:solidFill>
                  <a:schemeClr val="tx1"/>
                </a:solidFill>
                <a:latin typeface="Times New Roman" pitchFamily="18" charset="0"/>
                <a:cs typeface="Times New Roman" pitchFamily="18" charset="0"/>
              </a:rPr>
              <a:t> tam </a:t>
            </a:r>
            <a:r>
              <a:rPr lang="en-US" sz="3733" dirty="0" err="1">
                <a:solidFill>
                  <a:schemeClr val="tx1"/>
                </a:solidFill>
                <a:latin typeface="Times New Roman" pitchFamily="18" charset="0"/>
                <a:cs typeface="Times New Roman" pitchFamily="18" charset="0"/>
              </a:rPr>
              <a:t>giác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thành</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các</a:t>
            </a:r>
            <a:r>
              <a:rPr lang="en-US" sz="3733" dirty="0">
                <a:solidFill>
                  <a:schemeClr val="tx1"/>
                </a:solidFill>
                <a:latin typeface="Times New Roman" pitchFamily="18" charset="0"/>
                <a:cs typeface="Times New Roman" pitchFamily="18" charset="0"/>
              </a:rPr>
              <a:t> tam </a:t>
            </a:r>
            <a:r>
              <a:rPr lang="en-US" sz="3733" dirty="0" err="1">
                <a:solidFill>
                  <a:schemeClr val="tx1"/>
                </a:solidFill>
                <a:latin typeface="Times New Roman" pitchFamily="18" charset="0"/>
                <a:cs typeface="Times New Roman" pitchFamily="18" charset="0"/>
              </a:rPr>
              <a:t>giác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có</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chung</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một</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đỉnh</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thì</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các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em</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có</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biết</a:t>
            </a:r>
            <a:r>
              <a:rPr lang="en-US" sz="3733" dirty="0">
                <a:solidFill>
                  <a:schemeClr val="tx1"/>
                </a:solidFill>
                <a:latin typeface="Times New Roman" pitchFamily="18" charset="0"/>
                <a:cs typeface="Times New Roman" pitchFamily="18" charset="0"/>
              </a:rPr>
              <a:t> ta </a:t>
            </a:r>
            <a:r>
              <a:rPr lang="en-US" sz="3733" dirty="0" err="1">
                <a:solidFill>
                  <a:schemeClr val="tx1"/>
                </a:solidFill>
                <a:latin typeface="Times New Roman" pitchFamily="18" charset="0"/>
                <a:cs typeface="Times New Roman" pitchFamily="18" charset="0"/>
              </a:rPr>
              <a:t>sẽ</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được</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hình</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gì</a:t>
            </a:r>
            <a:r>
              <a:rPr lang="en-US" sz="3733" dirty="0">
                <a:solidFill>
                  <a:schemeClr val="tx1"/>
                </a:solidFill>
                <a:latin typeface="Times New Roman" pitchFamily="18" charset="0"/>
                <a:cs typeface="Times New Roman" pitchFamily="18" charset="0"/>
              </a:rPr>
              <a:t> </a:t>
            </a:r>
            <a:r>
              <a:rPr lang="en-US" sz="3733" dirty="0" err="1">
                <a:solidFill>
                  <a:schemeClr val="tx1"/>
                </a:solidFill>
                <a:latin typeface="Times New Roman" pitchFamily="18" charset="0"/>
                <a:cs typeface="Times New Roman" pitchFamily="18" charset="0"/>
              </a:rPr>
              <a:t>không</a:t>
            </a:r>
            <a:r>
              <a:rPr lang="en-US" sz="3733"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4341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3" grpId="0" animBg="1"/>
      <p:bldP spid="4" grpId="0" animBg="1"/>
      <p:bldP spid="4" grpId="1"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chóp tam giác" descr="OPL20U25GSXzBJYl68kk8uQGfFKzs7yb1M4KJWUiLk6ZEvGF+qCIPSnY57AbBFCvTW2023.15.96+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07485"/>
            <a:ext cx="12192000" cy="5640916"/>
          </a:xfrm>
          <a:prstGeom prst="rect">
            <a:avLst/>
          </a:prstGeom>
        </p:spPr>
      </p:pic>
    </p:spTree>
    <p:extLst>
      <p:ext uri="{BB962C8B-B14F-4D97-AF65-F5344CB8AC3E}">
        <p14:creationId xmlns:p14="http://schemas.microsoft.com/office/powerpoint/2010/main" val="34256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96+K4lPs7H94VUqPe2XwIsfPRnrXQE//QTEXxb8/8N4CNc6FpgZahzpTjFhMzSA7T/nHJa11DE8Ng2TP3iAmRczFlmslSuUNOgUeb6yRvs0="/>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41018" y="2455126"/>
            <a:ext cx="10551863" cy="1231106"/>
          </a:xfrm>
          <a:prstGeom prst="rect">
            <a:avLst/>
          </a:prstGeom>
          <a:noFill/>
        </p:spPr>
        <p:txBody>
          <a:bodyPr wrap="none" lIns="121920" tIns="60960" rIns="121920" bIns="60960">
            <a:spAutoFit/>
          </a:bodyPr>
          <a:lstStyle/>
          <a:p>
            <a:pPr algn="ctr"/>
            <a:r>
              <a:rPr lang="en-US" sz="7200" b="1" dirty="0" err="1">
                <a:ln w="22225">
                  <a:solidFill>
                    <a:schemeClr val="accent2"/>
                  </a:solidFill>
                  <a:prstDash val="solid"/>
                </a:ln>
                <a:solidFill>
                  <a:schemeClr val="accent2">
                    <a:lumMod val="40000"/>
                    <a:lumOff val="60000"/>
                  </a:schemeClr>
                </a:solidFill>
              </a:rPr>
              <a:t>HÌNH</a:t>
            </a:r>
            <a:r>
              <a:rPr lang="en-US" sz="7200" b="1" dirty="0">
                <a:ln w="22225">
                  <a:solidFill>
                    <a:schemeClr val="accent2"/>
                  </a:solidFill>
                  <a:prstDash val="solid"/>
                </a:ln>
                <a:solidFill>
                  <a:schemeClr val="accent2">
                    <a:lumMod val="40000"/>
                    <a:lumOff val="60000"/>
                  </a:schemeClr>
                </a:solidFill>
              </a:rPr>
              <a:t> </a:t>
            </a:r>
            <a:r>
              <a:rPr lang="en-US" sz="7200" b="1" dirty="0" err="1">
                <a:ln w="22225">
                  <a:solidFill>
                    <a:schemeClr val="accent2"/>
                  </a:solidFill>
                  <a:prstDash val="solid"/>
                </a:ln>
                <a:solidFill>
                  <a:schemeClr val="accent2">
                    <a:lumMod val="40000"/>
                    <a:lumOff val="60000"/>
                  </a:schemeClr>
                </a:solidFill>
              </a:rPr>
              <a:t>CHÓP</a:t>
            </a:r>
            <a:r>
              <a:rPr lang="en-US" sz="7200" b="1" dirty="0">
                <a:ln w="22225">
                  <a:solidFill>
                    <a:schemeClr val="accent2"/>
                  </a:solidFill>
                  <a:prstDash val="solid"/>
                </a:ln>
                <a:solidFill>
                  <a:schemeClr val="accent2">
                    <a:lumMod val="40000"/>
                    <a:lumOff val="60000"/>
                  </a:schemeClr>
                </a:solidFill>
              </a:rPr>
              <a:t> TAM </a:t>
            </a:r>
            <a:r>
              <a:rPr lang="en-US" sz="7200" b="1" dirty="0" err="1">
                <a:ln w="22225">
                  <a:solidFill>
                    <a:schemeClr val="accent2"/>
                  </a:solidFill>
                  <a:prstDash val="solid"/>
                </a:ln>
                <a:solidFill>
                  <a:schemeClr val="accent2">
                    <a:lumMod val="40000"/>
                    <a:lumOff val="60000"/>
                  </a:schemeClr>
                </a:solidFill>
              </a:rPr>
              <a:t>GIÁC</a:t>
            </a:r>
            <a:r>
              <a:rPr lang="en-US" sz="7200" b="1" dirty="0">
                <a:ln w="22225">
                  <a:solidFill>
                    <a:schemeClr val="accent2"/>
                  </a:solidFill>
                  <a:prstDash val="solid"/>
                </a:ln>
                <a:solidFill>
                  <a:schemeClr val="accent2">
                    <a:lumMod val="40000"/>
                    <a:lumOff val="60000"/>
                  </a:schemeClr>
                </a:solidFill>
              </a:rPr>
              <a:t> </a:t>
            </a:r>
            <a:r>
              <a:rPr lang="en-US" sz="7200" b="1" dirty="0" err="1">
                <a:ln w="22225">
                  <a:solidFill>
                    <a:schemeClr val="accent2"/>
                  </a:solidFill>
                  <a:prstDash val="solid"/>
                </a:ln>
                <a:solidFill>
                  <a:schemeClr val="accent2">
                    <a:lumMod val="40000"/>
                    <a:lumOff val="60000"/>
                  </a:schemeClr>
                </a:solidFill>
              </a:rPr>
              <a:t>ĐỀU</a:t>
            </a:r>
            <a:endParaRPr lang="en-US" sz="72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308310" y="1645821"/>
            <a:ext cx="1801134" cy="861774"/>
          </a:xfrm>
          <a:prstGeom prst="rect">
            <a:avLst/>
          </a:prstGeom>
          <a:noFill/>
        </p:spPr>
        <p:txBody>
          <a:bodyPr wrap="none" lIns="121920" tIns="60960" rIns="121920" bIns="6096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48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a:t>
            </a:r>
          </a:p>
        </p:txBody>
      </p:sp>
      <p:sp>
        <p:nvSpPr>
          <p:cNvPr id="7" name="Rectangl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433631" y="848460"/>
            <a:ext cx="816794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HỌC</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TRỰC</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QUAN</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50335" y="191533"/>
            <a:ext cx="3533340" cy="769441"/>
          </a:xfrm>
          <a:prstGeom prst="rect">
            <a:avLst/>
          </a:prstGeom>
          <a:noFill/>
        </p:spPr>
        <p:txBody>
          <a:bodyPr wrap="none" lIns="91440" tIns="45720" rIns="91440" bIns="45720">
            <a:spAutoFit/>
          </a:bodyPr>
          <a:lstStyle/>
          <a:p>
            <a:pPr algn="ctr"/>
            <a:r>
              <a:rPr lang="en-US" sz="440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a:t>
            </a:r>
            <a:r>
              <a:rPr lang="en-US" sz="44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IV</a:t>
            </a:r>
          </a:p>
        </p:txBody>
      </p:sp>
      <p:sp>
        <p:nvSpPr>
          <p:cNvPr id="9" name="Hình chữ nhật 8"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711416" y="5703487"/>
            <a:ext cx="234583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33"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5"/>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10"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54"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9" y="115280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p:cNvSpPr>
            <a:spLocks noGrp="1"/>
          </p:cNvSpPr>
          <p:nvPr>
            <p:ph type="title"/>
          </p:nvPr>
        </p:nvSpPr>
        <p:spPr>
          <a:xfrm>
            <a:off x="0" y="558800"/>
            <a:ext cx="10972800" cy="1143000"/>
          </a:xfrm>
        </p:spPr>
        <p:txBody>
          <a:bodyPr>
            <a:normAutofit/>
          </a:bodyPr>
          <a:lstStyle/>
          <a:p>
            <a:pPr algn="just"/>
            <a:r>
              <a:rPr lang="en-US" sz="4267" b="1" dirty="0">
                <a:solidFill>
                  <a:srgbClr val="FF0000"/>
                </a:solidFill>
                <a:latin typeface="Times New Roman" pitchFamily="18" charset="0"/>
                <a:cs typeface="Times New Roman" pitchFamily="18" charset="0"/>
              </a:rPr>
              <a:t>I. </a:t>
            </a:r>
            <a:r>
              <a:rPr lang="en-US" sz="4267" b="1" dirty="0" err="1">
                <a:solidFill>
                  <a:srgbClr val="FF0000"/>
                </a:solidFill>
                <a:latin typeface="Times New Roman" pitchFamily="18" charset="0"/>
                <a:cs typeface="Times New Roman" pitchFamily="18" charset="0"/>
              </a:rPr>
              <a:t>HÌNH</a:t>
            </a:r>
            <a:r>
              <a:rPr lang="en-US" sz="4267" b="1"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CHÓP</a:t>
            </a:r>
            <a:r>
              <a:rPr lang="en-US" sz="4267" b="1" dirty="0">
                <a:solidFill>
                  <a:srgbClr val="FF0000"/>
                </a:solidFill>
                <a:latin typeface="Times New Roman" pitchFamily="18" charset="0"/>
                <a:cs typeface="Times New Roman" pitchFamily="18" charset="0"/>
              </a:rPr>
              <a:t> TAM </a:t>
            </a:r>
            <a:r>
              <a:rPr lang="en-US" sz="4267" b="1" dirty="0" err="1">
                <a:solidFill>
                  <a:srgbClr val="FF0000"/>
                </a:solidFill>
                <a:latin typeface="Times New Roman" pitchFamily="18" charset="0"/>
                <a:cs typeface="Times New Roman" pitchFamily="18" charset="0"/>
              </a:rPr>
              <a:t>GIÁC</a:t>
            </a:r>
            <a:r>
              <a:rPr lang="en-US" sz="4267" b="1" dirty="0">
                <a:solidFill>
                  <a:srgbClr val="FF0000"/>
                </a:solidFill>
                <a:latin typeface="Times New Roman" pitchFamily="18" charset="0"/>
                <a:cs typeface="Times New Roman" pitchFamily="18" charset="0"/>
              </a:rPr>
              <a:t> </a:t>
            </a:r>
            <a:r>
              <a:rPr lang="en-US" sz="4267" b="1" dirty="0" err="1">
                <a:solidFill>
                  <a:srgbClr val="FF0000"/>
                </a:solidFill>
                <a:latin typeface="Times New Roman" pitchFamily="18" charset="0"/>
                <a:cs typeface="Times New Roman" pitchFamily="18" charset="0"/>
              </a:rPr>
              <a:t>ĐỀU</a:t>
            </a:r>
            <a:endParaRPr lang="en-US" sz="4267" b="1" dirty="0">
              <a:solidFill>
                <a:srgbClr val="FF0000"/>
              </a:solidFill>
              <a:latin typeface="Times New Roman" pitchFamily="18" charset="0"/>
              <a:cs typeface="Times New Roman" pitchFamily="18" charset="0"/>
            </a:endParaRPr>
          </a:p>
        </p:txBody>
      </p:sp>
      <p:sp>
        <p:nvSpPr>
          <p:cNvPr id="3" name="Content Placeholder 2" descr="OPL20U25GSXzBJYl68kk8uQGfFKzs7yb1M4KJWUiLk6ZEvGF+qCIPSnY57AbBFCvTW2023.15.96+K4lPs7H94VUqPe2XwIsfPRnrXQE//QTEXxb8/8N4CNc6FpgZahzpTjFhMzSA7T/nHJa11DE8Ng2TP3iAmRczFlmslSuUNOgUeb6yRvs0="/>
          <p:cNvSpPr>
            <a:spLocks noGrp="1"/>
          </p:cNvSpPr>
          <p:nvPr>
            <p:ph idx="1"/>
          </p:nvPr>
        </p:nvSpPr>
        <p:spPr>
          <a:xfrm>
            <a:off x="812800" y="1498600"/>
            <a:ext cx="10972800" cy="4525963"/>
          </a:xfrm>
        </p:spPr>
        <p:txBody>
          <a:bodyPr>
            <a:normAutofit/>
          </a:bodyPr>
          <a:lstStyle/>
          <a:p>
            <a:pPr marL="0" indent="0" algn="just">
              <a:buNone/>
            </a:pPr>
            <a:r>
              <a:rPr lang="en-US" b="1" dirty="0" err="1">
                <a:latin typeface="Times New Roman" pitchFamily="18" charset="0"/>
                <a:cs typeface="Times New Roman" pitchFamily="18" charset="0"/>
              </a:rPr>
              <a:t>HĐ1</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a:t>
            </a:r>
          </a:p>
          <a:p>
            <a:pPr marL="0" indent="0" algn="just">
              <a:buNone/>
            </a:pP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Mở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a:t>
            </a:r>
          </a:p>
          <a:p>
            <a:pPr marL="0" indent="0" algn="just">
              <a:buNone/>
            </a:pPr>
            <a:r>
              <a:rPr lang="en-US" dirty="0">
                <a:latin typeface="Times New Roman" pitchFamily="18" charset="0"/>
                <a:cs typeface="Times New Roman" pitchFamily="18" charset="0"/>
              </a:rPr>
              <a:t>b)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3.</a:t>
            </a:r>
          </a:p>
          <a:p>
            <a:pPr marL="0" indent="0" algn="just">
              <a:buNone/>
            </a:pPr>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p:sp>
        <p:nvSpPr>
          <p:cNvPr id="4" name="TextBox 3"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pic>
        <p:nvPicPr>
          <p:cNvPr id="5" name="Picture 4"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508000" y="4851400"/>
            <a:ext cx="1727200" cy="2006600"/>
          </a:xfrm>
          <a:prstGeom prst="rect">
            <a:avLst/>
          </a:prstGeom>
        </p:spPr>
      </p:pic>
    </p:spTree>
    <p:extLst>
      <p:ext uri="{BB962C8B-B14F-4D97-AF65-F5344CB8AC3E}">
        <p14:creationId xmlns:p14="http://schemas.microsoft.com/office/powerpoint/2010/main" val="122942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023.15.96+K4lPs7H94VUqPe2XwIsfPRnrXQE//QTEXxb8/8N4CNc6FpgZahzpTjFhMzSA7T/nHJa11DE8Ng2TP3iAmRczFlmslSuUNOgUeb6yRvs0="/>
          <p:cNvSpPr>
            <a:spLocks noGrp="1"/>
          </p:cNvSpPr>
          <p:nvPr>
            <p:ph idx="1"/>
          </p:nvPr>
        </p:nvSpPr>
        <p:spPr>
          <a:xfrm>
            <a:off x="1219200" y="5461000"/>
            <a:ext cx="11938000" cy="1320800"/>
          </a:xfrm>
        </p:spPr>
        <p:txBody>
          <a:bodyPr>
            <a:normAutofit/>
          </a:bodyPr>
          <a:lstStyle/>
          <a:p>
            <a:pPr marL="0" indent="0" algn="just">
              <a:buNone/>
            </a:pPr>
            <a:r>
              <a:rPr lang="en-US" sz="4000" b="1" dirty="0">
                <a:latin typeface="Times New Roman" pitchFamily="18" charset="0"/>
                <a:cs typeface="Times New Roman" pitchFamily="18" charset="0"/>
              </a:rPr>
              <a:t>Nhận </a:t>
            </a:r>
            <a:r>
              <a:rPr lang="en-US" sz="4000" b="1" dirty="0" err="1">
                <a:latin typeface="Times New Roman" pitchFamily="18" charset="0"/>
                <a:cs typeface="Times New Roman" pitchFamily="18" charset="0"/>
              </a:rPr>
              <a:t>xét</a:t>
            </a:r>
            <a:r>
              <a:rPr lang="en-US" sz="4000" b="1"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chóp</a:t>
            </a:r>
            <a:r>
              <a:rPr lang="en-US" sz="4000" dirty="0">
                <a:latin typeface="Times New Roman" pitchFamily="18" charset="0"/>
                <a:cs typeface="Times New Roman" pitchFamily="18" charset="0"/>
              </a:rPr>
              <a:t> tam </a:t>
            </a:r>
            <a:r>
              <a:rPr lang="en-US" sz="4000" dirty="0" err="1">
                <a:latin typeface="Times New Roman" pitchFamily="18" charset="0"/>
                <a:cs typeface="Times New Roman" pitchFamily="18" charset="0"/>
              </a:rPr>
              <a:t>giác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a:solidFill>
                  <a:srgbClr val="FF0000"/>
                </a:solidFill>
                <a:latin typeface="Times New Roman" pitchFamily="18" charset="0"/>
                <a:cs typeface="Times New Roman" pitchFamily="18" charset="0"/>
              </a:rPr>
              <a:t>4 </a:t>
            </a:r>
            <a:r>
              <a:rPr lang="en-US" sz="4000" dirty="0" err="1">
                <a:solidFill>
                  <a:srgbClr val="FF0000"/>
                </a:solidFill>
                <a:latin typeface="Times New Roman" pitchFamily="18" charset="0"/>
                <a:cs typeface="Times New Roman" pitchFamily="18" charset="0"/>
              </a:rPr>
              <a:t>mặt</a:t>
            </a:r>
            <a:r>
              <a:rPr lang="en-US" sz="4000" dirty="0">
                <a:latin typeface="Times New Roman" pitchFamily="18" charset="0"/>
                <a:cs typeface="Times New Roman" pitchFamily="18" charset="0"/>
              </a:rPr>
              <a:t>, </a:t>
            </a:r>
            <a:r>
              <a:rPr lang="en-US" sz="4000" dirty="0">
                <a:solidFill>
                  <a:srgbClr val="FF0000"/>
                </a:solidFill>
                <a:latin typeface="Times New Roman" pitchFamily="18" charset="0"/>
                <a:cs typeface="Times New Roman" pitchFamily="18" charset="0"/>
              </a:rPr>
              <a:t>6 </a:t>
            </a:r>
            <a:r>
              <a:rPr lang="en-US" sz="4000" dirty="0" err="1">
                <a:solidFill>
                  <a:srgbClr val="FF0000"/>
                </a:solidFill>
                <a:latin typeface="Times New Roman" pitchFamily="18" charset="0"/>
                <a:cs typeface="Times New Roman" pitchFamily="18" charset="0"/>
              </a:rPr>
              <a:t>cạnh</a:t>
            </a:r>
            <a:r>
              <a:rPr lang="en-US" sz="4000" dirty="0">
                <a:latin typeface="Times New Roman" pitchFamily="18" charset="0"/>
                <a:cs typeface="Times New Roman" pitchFamily="18" charset="0"/>
              </a:rPr>
              <a:t>.</a:t>
            </a:r>
          </a:p>
        </p:txBody>
      </p:sp>
      <p:sp>
        <p:nvSpPr>
          <p:cNvPr id="5" name="Rectangle 2"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7" name="Rectangle 4" descr="OPL20U25GSXzBJYl68kk8uQGfFKzs7yb1M4KJWUiLk6ZEvGF+qCIPSnY57AbBFCvTW2023.15.96+K4lPs7H94VUqPe2XwIsfPRnrXQE//QTEXxb8/8N4CNc6FpgZahzpTjFhMzSA7T/nHJa11DE8Ng2TP3iAmRczFlmslSuUNOgUeb6yRvs0="/>
          <p:cNvSpPr>
            <a:spLocks noChangeArrowheads="1"/>
          </p:cNvSpPr>
          <p:nvPr/>
        </p:nvSpPr>
        <p:spPr bwMode="auto">
          <a:xfrm>
            <a:off x="1" y="-24622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9" name="TextBox 8" descr="OPL20U25GSXzBJYl68kk8uQGfFKzs7yb1M4KJWUiLk6ZEvGF+qCIPSnY57AbBFCvTW2023.15.96+K4lPs7H94VUqPe2XwIsfPRnrXQE//QTEXxb8/8N4CNc6FpgZahzpTjFhMzSA7T/nHJa11DE8Ng2TP3iAmRczFlmslSuUNOgUeb6yRvs0="/>
          <p:cNvSpPr txBox="1"/>
          <p:nvPr/>
        </p:nvSpPr>
        <p:spPr>
          <a:xfrm>
            <a:off x="7721600" y="4546601"/>
            <a:ext cx="1847851" cy="666786"/>
          </a:xfrm>
          <a:prstGeom prst="rect">
            <a:avLst/>
          </a:prstGeom>
          <a:noFill/>
        </p:spPr>
        <p:txBody>
          <a:bodyPr wrap="square" rtlCol="0">
            <a:spAutoFit/>
          </a:bodyPr>
          <a:lstStyle/>
          <a:p>
            <a:r>
              <a:rPr lang="en-US" sz="3733" dirty="0" err="1">
                <a:latin typeface="Times New Roman" pitchFamily="18" charset="0"/>
                <a:cs typeface="Times New Roman" pitchFamily="18" charset="0"/>
              </a:rPr>
              <a:t>Hình</a:t>
            </a:r>
            <a:r>
              <a:rPr lang="en-US" sz="3733" dirty="0">
                <a:latin typeface="Times New Roman" pitchFamily="18" charset="0"/>
                <a:cs typeface="Times New Roman" pitchFamily="18" charset="0"/>
              </a:rPr>
              <a:t> 3</a:t>
            </a:r>
          </a:p>
        </p:txBody>
      </p:sp>
      <p:sp>
        <p:nvSpPr>
          <p:cNvPr id="10" name="TextBox 9"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pic>
        <p:nvPicPr>
          <p:cNvPr id="8194" name="Picture 2" descr="OPL20U25GSXzBJYl68kk8uQGfFKzs7yb1M4KJWUiLk6ZEvGF+qCIPSnY57AbBFCvTW2023.15.96+K4lPs7H94VUqPe2XwIsfPRnrXQE//QTEXxb8/8N4CNc6FpgZahzpTjFhMzSA7T/nHJa11DE8Ng2TP3iAmRczFlmslSuUNOgUeb6yRv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1" y="774701"/>
            <a:ext cx="43307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6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96+K4lPs7H94VUqPe2XwIsfPRnrXQE//QTEXxb8/8N4CNc6FpgZahzpTjFhMzSA7T/nHJa11DE8Ng2TP3iAmRczFlmslSuUNOgUeb6yRvs0="/>
          <p:cNvSpPr>
            <a:spLocks noGrp="1"/>
          </p:cNvSpPr>
          <p:nvPr>
            <p:ph type="title"/>
          </p:nvPr>
        </p:nvSpPr>
        <p:spPr>
          <a:xfrm>
            <a:off x="1727200" y="1193800"/>
            <a:ext cx="10261600" cy="1524000"/>
          </a:xfrm>
        </p:spPr>
        <p:txBody>
          <a:bodyPr>
            <a:noAutofit/>
          </a:bodyPr>
          <a:lstStyle/>
          <a:p>
            <a:pPr algn="just"/>
            <a:r>
              <a:rPr lang="en-US" sz="4267" dirty="0" err="1">
                <a:latin typeface="Times New Roman" pitchFamily="18" charset="0"/>
                <a:cs typeface="Times New Roman" pitchFamily="18" charset="0"/>
              </a:rPr>
              <a:t>Em</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hãy</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kể</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tên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một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số</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đồ</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vật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công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trong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cuộc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sống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dạng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a:t>
            </a:r>
          </a:p>
        </p:txBody>
      </p:sp>
      <p:pic>
        <p:nvPicPr>
          <p:cNvPr id="4" name="Content Placeholder 3" descr="OPL20U25GSXzBJYl68kk8uQGfFKzs7yb1M4KJWUiLk6ZEvGF+qCIPSnY57AbBFCvTW2023.15.96+K4lPs7H94VUqPe2XwIsfPRnrXQE//QTEXxb8/8N4CNc6FpgZahzpTjFhMzSA7T/nHJa11DE8Ng2TP3iAmRczFlmslSuUNOgUeb6yRvs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225800"/>
            <a:ext cx="3479800" cy="3657600"/>
          </a:xfrm>
        </p:spPr>
      </p:pic>
      <p:pic>
        <p:nvPicPr>
          <p:cNvPr id="5" name="Picture 4" descr="OPL20U25GSXzBJYl68kk8uQGfFKzs7yb1M4KJWUiLk6ZEvGF+qCIPSnY57AbBFCvTW2023.15.96+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800" y="3251200"/>
            <a:ext cx="3835400" cy="3632200"/>
          </a:xfrm>
          <a:prstGeom prst="rect">
            <a:avLst/>
          </a:prstGeom>
        </p:spPr>
      </p:pic>
      <p:pic>
        <p:nvPicPr>
          <p:cNvPr id="6" name="Picture 5" descr="OPL20U25GSXzBJYl68kk8uQGfFKzs7yb1M4KJWUiLk6ZEvGF+qCIPSnY57AbBFCvTW2023.15.96+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3251200"/>
            <a:ext cx="4876800" cy="3632200"/>
          </a:xfrm>
          <a:prstGeom prst="rect">
            <a:avLst/>
          </a:prstGeom>
        </p:spPr>
      </p:pic>
      <p:sp>
        <p:nvSpPr>
          <p:cNvPr id="7" name="TextBox 6"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pic>
        <p:nvPicPr>
          <p:cNvPr id="8" name="Picture 7"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0" y="1193800"/>
            <a:ext cx="1828800" cy="1909763"/>
          </a:xfrm>
          <a:prstGeom prst="rect">
            <a:avLst/>
          </a:prstGeom>
        </p:spPr>
      </p:pic>
    </p:spTree>
    <p:extLst>
      <p:ext uri="{BB962C8B-B14F-4D97-AF65-F5344CB8AC3E}">
        <p14:creationId xmlns:p14="http://schemas.microsoft.com/office/powerpoint/2010/main" val="394731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L20U25GSXzBJYl68kk8uQGfFKzs7yb1M4KJWUiLk6ZEvGF+qCIPSnY57AbBFCvTW2023.15.96+K4lPs7H94VUqPe2XwIsfPRnrXQE//QTEXxb8/8N4CNc6FpgZahzpTjFhMzSA7T/nHJa11DE8Ng2TP3iAmRczFlmslSuUNOgUeb6yRvs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1" y="2209800"/>
            <a:ext cx="4525433" cy="4648200"/>
          </a:xfrm>
        </p:spPr>
      </p:pic>
      <p:pic>
        <p:nvPicPr>
          <p:cNvPr id="5" name="Picture 4" descr="OPL20U25GSXzBJYl68kk8uQGfFKzs7yb1M4KJWUiLk6ZEvGF+qCIPSnY57AbBFCvTW2023.15.96+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600" y="2209800"/>
            <a:ext cx="5232400" cy="4648200"/>
          </a:xfrm>
          <a:prstGeom prst="rect">
            <a:avLst/>
          </a:prstGeom>
        </p:spPr>
      </p:pic>
      <p:sp>
        <p:nvSpPr>
          <p:cNvPr id="6" name="Title 1" descr="OPL20U25GSXzBJYl68kk8uQGfFKzs7yb1M4KJWUiLk6ZEvGF+qCIPSnY57AbBFCvTW2023.15.96+K4lPs7H94VUqPe2XwIsfPRnrXQE//QTEXxb8/8N4CNc6FpgZahzpTjFhMzSA7T/nHJa11DE8Ng2TP3iAmRczFlmslSuUNOgUeb6yRvs0="/>
          <p:cNvSpPr>
            <a:spLocks noGrp="1"/>
          </p:cNvSpPr>
          <p:nvPr>
            <p:ph type="title"/>
          </p:nvPr>
        </p:nvSpPr>
        <p:spPr>
          <a:xfrm>
            <a:off x="609600" y="965200"/>
            <a:ext cx="10718800" cy="1143000"/>
          </a:xfrm>
        </p:spPr>
        <p:txBody>
          <a:bodyPr>
            <a:noAutofit/>
          </a:bodyPr>
          <a:lstStyle/>
          <a:p>
            <a:pPr algn="just"/>
            <a:r>
              <a:rPr lang="en-US" sz="4267" dirty="0" err="1">
                <a:latin typeface="Times New Roman" pitchFamily="18" charset="0"/>
                <a:cs typeface="Times New Roman" pitchFamily="18" charset="0"/>
              </a:rPr>
              <a:t>Em</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hãy</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kể</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tên</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một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số</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đồ</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vật</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công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trong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cuộc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sống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có</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dạng</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hình</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chóp</a:t>
            </a:r>
            <a:r>
              <a:rPr lang="en-US" sz="4267" dirty="0">
                <a:latin typeface="Times New Roman" pitchFamily="18" charset="0"/>
                <a:cs typeface="Times New Roman" pitchFamily="18" charset="0"/>
              </a:rPr>
              <a:t> tam </a:t>
            </a:r>
            <a:r>
              <a:rPr lang="en-US" sz="4267" dirty="0" err="1">
                <a:latin typeface="Times New Roman" pitchFamily="18" charset="0"/>
                <a:cs typeface="Times New Roman" pitchFamily="18" charset="0"/>
              </a:rPr>
              <a:t>giác</a:t>
            </a:r>
            <a:r>
              <a:rPr lang="en-US" sz="4267" dirty="0">
                <a:latin typeface="Times New Roman" pitchFamily="18" charset="0"/>
                <a:cs typeface="Times New Roman" pitchFamily="18" charset="0"/>
              </a:rPr>
              <a:t> </a:t>
            </a:r>
            <a:r>
              <a:rPr lang="en-US" sz="4267" dirty="0" err="1">
                <a:latin typeface="Times New Roman" pitchFamily="18" charset="0"/>
                <a:cs typeface="Times New Roman" pitchFamily="18" charset="0"/>
              </a:rPr>
              <a:t>đều</a:t>
            </a:r>
            <a:r>
              <a:rPr lang="en-US" sz="4267" dirty="0">
                <a:latin typeface="Times New Roman" pitchFamily="18" charset="0"/>
                <a:cs typeface="Times New Roman" pitchFamily="18" charset="0"/>
              </a:rPr>
              <a:t>?</a:t>
            </a:r>
          </a:p>
        </p:txBody>
      </p:sp>
      <p:sp>
        <p:nvSpPr>
          <p:cNvPr id="8" name="TextBox 7" descr="OPL20U25GSXzBJYl68kk8uQGfFKzs7yb1M4KJWUiLk6ZEvGF+qCIPSnY57AbBFCvTW2023.15.96+K4lPs7H94VUqPe2XwIsfPRnrXQE//QTEXxb8/8N4CNc6FpgZahzpTjFhMzSA7T/nHJa11DE8Ng2TP3iAmRczFlmslSuUNOgUeb6yRvs0="/>
          <p:cNvSpPr txBox="1"/>
          <p:nvPr/>
        </p:nvSpPr>
        <p:spPr>
          <a:xfrm>
            <a:off x="0" y="1"/>
            <a:ext cx="12192000" cy="748988"/>
          </a:xfrm>
          <a:prstGeom prst="rect">
            <a:avLst/>
          </a:prstGeom>
          <a:solidFill>
            <a:schemeClr val="accent6">
              <a:lumMod val="20000"/>
              <a:lumOff val="80000"/>
            </a:schemeClr>
          </a:solidFill>
        </p:spPr>
        <p:txBody>
          <a:bodyPr wrap="square" rtlCol="0">
            <a:spAutoFit/>
          </a:bodyPr>
          <a:lstStyle/>
          <a:p>
            <a:pPr algn="ctr"/>
            <a:r>
              <a:rPr lang="en-US" sz="4267" b="1" dirty="0" err="1">
                <a:latin typeface="Times New Roman" pitchFamily="18" charset="0"/>
                <a:cs typeface="Times New Roman" pitchFamily="18" charset="0"/>
              </a:rPr>
              <a:t>TIẾT</a:t>
            </a:r>
            <a:r>
              <a:rPr lang="en-US" sz="4267" b="1" dirty="0">
                <a:latin typeface="Times New Roman" pitchFamily="18" charset="0"/>
                <a:cs typeface="Times New Roman" pitchFamily="18" charset="0"/>
              </a:rPr>
              <a:t> 1: </a:t>
            </a:r>
            <a:r>
              <a:rPr lang="en-US" sz="4267" b="1" dirty="0" err="1">
                <a:latin typeface="Times New Roman" pitchFamily="18" charset="0"/>
                <a:cs typeface="Times New Roman" pitchFamily="18" charset="0"/>
              </a:rPr>
              <a:t>HÌNH</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CHÓP</a:t>
            </a:r>
            <a:r>
              <a:rPr lang="en-US" sz="4267" b="1" dirty="0">
                <a:latin typeface="Times New Roman" pitchFamily="18" charset="0"/>
                <a:cs typeface="Times New Roman" pitchFamily="18" charset="0"/>
              </a:rPr>
              <a:t> TAM </a:t>
            </a:r>
            <a:r>
              <a:rPr lang="en-US" sz="4267" b="1" dirty="0" err="1">
                <a:latin typeface="Times New Roman" pitchFamily="18" charset="0"/>
                <a:cs typeface="Times New Roman" pitchFamily="18" charset="0"/>
              </a:rPr>
              <a:t>GIÁC</a:t>
            </a:r>
            <a:r>
              <a:rPr lang="en-US" sz="4267" b="1" dirty="0">
                <a:latin typeface="Times New Roman" pitchFamily="18" charset="0"/>
                <a:cs typeface="Times New Roman" pitchFamily="18" charset="0"/>
              </a:rPr>
              <a:t> </a:t>
            </a:r>
            <a:r>
              <a:rPr lang="en-US" sz="4267" b="1" dirty="0" err="1">
                <a:latin typeface="Times New Roman" pitchFamily="18" charset="0"/>
                <a:cs typeface="Times New Roman" pitchFamily="18" charset="0"/>
              </a:rPr>
              <a:t>ĐỀU</a:t>
            </a:r>
            <a:endParaRPr lang="en-US" sz="4267" b="1" dirty="0">
              <a:latin typeface="Times New Roman" pitchFamily="18" charset="0"/>
              <a:cs typeface="Times New Roman" pitchFamily="18" charset="0"/>
            </a:endParaRPr>
          </a:p>
        </p:txBody>
      </p:sp>
      <p:pic>
        <p:nvPicPr>
          <p:cNvPr id="7" name="Picture 6" descr="OPL20U25GSXzBJYl68kk8uQGfFKzs7yb1M4KJWUiLk6ZEvGF+qCIPSnY57AbBFCvTW2023.15.96+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914400" y="3835400"/>
            <a:ext cx="3103563" cy="3103563"/>
          </a:xfrm>
          <a:prstGeom prst="rect">
            <a:avLst/>
          </a:prstGeom>
        </p:spPr>
      </p:pic>
    </p:spTree>
    <p:extLst>
      <p:ext uri="{BB962C8B-B14F-4D97-AF65-F5344CB8AC3E}">
        <p14:creationId xmlns:p14="http://schemas.microsoft.com/office/powerpoint/2010/main" val="193194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1383</Words>
  <Application>Microsoft Office PowerPoint</Application>
  <PresentationFormat>Widescreen</PresentationFormat>
  <Paragraphs>226</Paragraphs>
  <Slides>19</Slides>
  <Notes>3</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I. HÌNH CHÓP TAM GIÁC ĐỀU</vt:lpstr>
      <vt:lpstr>PowerPoint Presentation</vt:lpstr>
      <vt:lpstr>Em hãy kể tên một số đồ vật, công trình trong cuộc sống có dạng hình chóp tam giác đều?</vt:lpstr>
      <vt:lpstr>Em hãy kể tên một số đồ vật, công trình trong cuộc sống có dạng hình chóp tam giác đều?</vt:lpstr>
      <vt:lpstr>PowerPoint Presentation</vt:lpstr>
      <vt:lpstr>PowerPoint Presentation</vt:lpstr>
      <vt:lpstr>PowerPoint Presentation</vt:lpstr>
      <vt:lpstr>PowerPoint Presentation</vt:lpstr>
      <vt:lpstr>Ví dụ 1 (SGK - 82)</vt:lpstr>
      <vt:lpstr>PowerPoint Presentation</vt:lpstr>
      <vt:lpstr>Luyện tập 1 (SGK - 82)</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Thanh Tran Kim</dc:creator>
  <cp:lastModifiedBy>Thanh Tran Kim</cp:lastModifiedBy>
  <cp:revision>1</cp:revision>
  <dcterms:created xsi:type="dcterms:W3CDTF">2024-10-19T03:56:11Z</dcterms:created>
  <dcterms:modified xsi:type="dcterms:W3CDTF">2024-10-19T03:57:56Z</dcterms:modified>
</cp:coreProperties>
</file>