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20" r:id="rId3"/>
    <p:sldId id="260" r:id="rId4"/>
    <p:sldId id="318" r:id="rId5"/>
    <p:sldId id="263" r:id="rId6"/>
    <p:sldId id="322" r:id="rId7"/>
    <p:sldId id="321" r:id="rId8"/>
    <p:sldId id="323" r:id="rId9"/>
    <p:sldId id="326" r:id="rId10"/>
    <p:sldId id="324" r:id="rId11"/>
    <p:sldId id="325" r:id="rId12"/>
    <p:sldId id="327" r:id="rId13"/>
    <p:sldId id="3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2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9DF46-4126-4959-8800-BFDECFF43CF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8EE5E-AE63-435F-8A11-8D9B2CB4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e457fa09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e457fa09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4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30cd7e80a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e30cd7e80a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3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5C15-D6B3-6663-BF94-8E41ABEB0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E5349-C191-A9B8-CEAD-7D50130DD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A2BE5-4E98-03DA-A5FB-D1C8D1E6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05AA-0426-4498-ABAC-F3AC06338902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B49B9-37C7-79CC-255B-2F4540AC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DDC8D-7022-F3EC-AA1A-ECB0F7A6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50BA-7C44-49BE-9430-8D1FB5561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2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6C4F-5A2A-CF29-5782-1D2F7C84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A8CB-3C23-26E7-2301-090887678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61E57-D83D-25E5-81FB-5BE42362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05AA-0426-4498-ABAC-F3AC06338902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71A7-E1D1-FB69-D639-81BA72CA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9DFE1-EAD3-C632-6EE3-DD45AD24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50BA-7C44-49BE-9430-8D1FB5561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9E8113-D8EE-3D8F-43E3-90D483DF8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EECFB-D4E2-315D-9D6B-4A340E2E0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3317D-918E-7F88-3A33-050654EC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05AA-0426-4498-ABAC-F3AC06338902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F464-C821-36DC-F493-CD71A97E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4A441-27A4-9A86-3F49-5B248E0D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50BA-7C44-49BE-9430-8D1FB5561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9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3143567" y="2434767"/>
            <a:ext cx="63264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5309989" y="706453"/>
            <a:ext cx="1962955" cy="18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357167" y="620773"/>
            <a:ext cx="9899200" cy="9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5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9258800" y="3764062"/>
            <a:ext cx="3052032" cy="284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146033" y="596017"/>
            <a:ext cx="1722133" cy="166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02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3037500" y="3119033"/>
            <a:ext cx="6508000" cy="1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9659177" y="568599"/>
            <a:ext cx="1623324" cy="16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615217" y="611975"/>
            <a:ext cx="1662168" cy="1514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23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221300" y="2727751"/>
            <a:ext cx="4434000" cy="10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6107500" y="1126951"/>
            <a:ext cx="2661600" cy="16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5221500" y="4328700"/>
            <a:ext cx="4434000" cy="8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3436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5309989" y="706453"/>
            <a:ext cx="1962955" cy="18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2227533" y="2658500"/>
            <a:ext cx="3911200" cy="34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2227533" y="2176033"/>
            <a:ext cx="29904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6444167" y="2658500"/>
            <a:ext cx="3911200" cy="34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6444167" y="2176033"/>
            <a:ext cx="29904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432300" y="5017567"/>
            <a:ext cx="1073267" cy="126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9449751" y="398805"/>
            <a:ext cx="2192493" cy="2046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471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3423167" y="3822000"/>
            <a:ext cx="5767200" cy="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ExtraBold"/>
              <a:buNone/>
              <a:defRPr sz="2667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3035767" y="2204000"/>
            <a:ext cx="6542000" cy="1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 dirty="0"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646267" y="4153401"/>
            <a:ext cx="1826067" cy="21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8768867" y="335500"/>
            <a:ext cx="2806000" cy="2619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602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5309989" y="706453"/>
            <a:ext cx="1962955" cy="18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16" name="Google Shape;116;p5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2567825" y="3810900"/>
            <a:ext cx="2990400" cy="16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2567825" y="3328433"/>
            <a:ext cx="29904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6633759" y="3810900"/>
            <a:ext cx="2990400" cy="16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6633759" y="3328433"/>
            <a:ext cx="2990400" cy="5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9661133" y="4213800"/>
            <a:ext cx="2530867" cy="263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8696633" y="1610170"/>
            <a:ext cx="2990400" cy="2394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1229283" y="394285"/>
            <a:ext cx="1688135" cy="2120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538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1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35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36" name="Google Shape;1036;p31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1037" name="Google Shape;1037;p3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38" name="Google Shape;1038;p3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3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8069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693D-DFA3-E446-B618-C63EB0D4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C63E0-CE2B-982D-ADC2-9FEB77D38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A83F9-48CA-9DDC-906E-3C742CBE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05AA-0426-4498-ABAC-F3AC06338902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7EF7F-6938-AE25-07FF-A36E3825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B2D30-83A1-6B67-10E4-CB7028D9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50BA-7C44-49BE-9430-8D1FB5561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0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FB03-ACEF-C838-EC7B-E9F1BFC2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2FD50-708D-61EB-D34A-ECC194EE5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A091C-4A21-93B1-BBEB-3DA2B0B8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05AA-0426-4498-ABAC-F3AC06338902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4FFCC-5933-47F9-A994-3E6B51C6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B833C-A4EE-783A-70DF-480BA42C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50BA-7C44-49BE-9430-8D1FB5561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4B9-43F5-64B6-527A-56EFBA26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FDEC2-9F6E-D965-CC15-FE1D2CC0D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3AD3F-93C7-CA6F-ADB7-71ED19AB3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BFE0A-F24E-B7FC-D028-D2C65F6F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05AA-0426-4498-ABAC-F3AC06338902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C4434-F98E-AAEB-5AE0-46F17B4B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CB259-7F27-0F13-3C2B-EC1E64A0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50BA-7C44-49BE-9430-8D1FB5561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1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019C-68B8-3F5C-8F30-4AB3C432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CD253-9BE9-E179-A456-D5803AED2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0B7D2-710B-608A-7485-34069FC09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95675-AD81-7A7D-B267-C1E977E6A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85B5B-568B-EEAA-C4EF-8B9E9972F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811369-98F1-CF40-E22E-4ADAEAAB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05AA-0426-4498-ABAC-F3AC06338902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F0A8F7-ADA5-4E39-8503-692F3292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DC62E-4375-C8D8-6B9D-B814182A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50BA-7C44-49BE-9430-8D1FB5561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3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52A1B-31CC-7FB9-0F7C-35C6365D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745E6-AD38-71CE-1910-E909536F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05AA-0426-4498-ABAC-F3AC06338902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ABB1B-4635-4314-FAFC-32427314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CA42D-EAC4-86FD-DB62-C98FE4D3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50BA-7C44-49BE-9430-8D1FB5561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0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0CFCC6-0DA3-00AD-8974-86D091DC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05AA-0426-4498-ABAC-F3AC06338902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7AF3AA-CA96-74D0-6BFE-BF4B2B8B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95650-A85B-7ED6-AAFB-AF67C585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50BA-7C44-49BE-9430-8D1FB5561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75AF-5B54-E774-80A0-91EFD9CA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46D0D-84C8-4CCC-D826-DA3BA987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C0406-884D-7202-BE0F-90612A50F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D3EE-D414-CC97-8AFA-FF5BD3A6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05AA-0426-4498-ABAC-F3AC06338902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D8498-1231-0769-08E6-60257733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9B1CE-FC7A-A671-2F43-9E1414DF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50BA-7C44-49BE-9430-8D1FB5561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8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505E-893D-5623-4462-F5F7BE40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FD2907-5414-E43B-25B7-FD360D34A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0DF98-2BCE-7728-2A1D-8FAB0F3E1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11543-C650-A49C-A0E7-1FAC4FE0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05AA-0426-4498-ABAC-F3AC06338902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7425B-902D-65B8-DF53-6BDA0A05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A7883-CB7D-96E3-2416-51CF5527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D50BA-7C44-49BE-9430-8D1FB5561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1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2A44BD-B59F-6249-4CF5-E1480C4A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2AE3B-CDB4-1CDB-36B0-98FEA27E8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83778-9398-FE01-43AC-C04F2C263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05AA-0426-4498-ABAC-F3AC06338902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3CE5-A47A-53AA-9264-893B195C7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DDCB-3AE5-8996-D617-45AC1EF31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D50BA-7C44-49BE-9430-8D1FB5561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1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55761">
            <a:off x="5453101" y="3851217"/>
            <a:ext cx="1707335" cy="1594033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8"/>
          <p:cNvSpPr txBox="1">
            <a:spLocks noGrp="1"/>
          </p:cNvSpPr>
          <p:nvPr>
            <p:ph type="ctrTitle"/>
          </p:nvPr>
        </p:nvSpPr>
        <p:spPr>
          <a:xfrm>
            <a:off x="1209833" y="1689833"/>
            <a:ext cx="10193867" cy="33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" sz="6400" dirty="0"/>
              <a:t>CHÀO MỪNG CÁC EM ĐẾN VỚI TIẾT HỌC!</a:t>
            </a:r>
            <a:endParaRPr sz="6400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733" y="665389"/>
            <a:ext cx="7514267" cy="80183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3200" b="1" dirty="0"/>
              <a:t>2.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phép</a:t>
            </a:r>
            <a:r>
              <a:rPr lang="en-US" sz="3200" b="1" dirty="0"/>
              <a:t> </a:t>
            </a:r>
            <a:r>
              <a:rPr lang="en-US" sz="3200" b="1" dirty="0" err="1"/>
              <a:t>cộng</a:t>
            </a:r>
            <a:r>
              <a:rPr lang="en-US" sz="3200" b="1" dirty="0"/>
              <a:t> </a:t>
            </a:r>
            <a:r>
              <a:rPr lang="en-US" sz="3200" b="1" dirty="0" err="1"/>
              <a:t>phân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endParaRPr lang="vi-VN" sz="3200" b="1" dirty="0"/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49" y="1567426"/>
            <a:ext cx="624273" cy="10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95722" y="1720930"/>
            <a:ext cx="9316468" cy="67762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i="1" dirty="0" err="1"/>
              <a:t>Hãy</a:t>
            </a:r>
            <a:r>
              <a:rPr lang="en-US" sz="3200" i="1" dirty="0"/>
              <a:t> </a:t>
            </a:r>
            <a:r>
              <a:rPr lang="en-US" sz="3200" i="1" dirty="0" err="1"/>
              <a:t>nêu</a:t>
            </a:r>
            <a:r>
              <a:rPr lang="en-US" sz="3200" i="1" dirty="0"/>
              <a:t> </a:t>
            </a:r>
            <a:r>
              <a:rPr lang="en-US" sz="3200" i="1" dirty="0" err="1"/>
              <a:t>các</a:t>
            </a:r>
            <a:r>
              <a:rPr lang="en-US" sz="3200" i="1" dirty="0"/>
              <a:t> </a:t>
            </a:r>
            <a:r>
              <a:rPr lang="en-US" sz="3200" i="1" dirty="0" err="1"/>
              <a:t>tính</a:t>
            </a:r>
            <a:r>
              <a:rPr lang="en-US" sz="3200" i="1" dirty="0"/>
              <a:t> </a:t>
            </a:r>
            <a:r>
              <a:rPr lang="en-US" sz="3200" i="1" dirty="0" err="1"/>
              <a:t>chất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phép</a:t>
            </a:r>
            <a:r>
              <a:rPr lang="en-US" sz="3200" i="1" dirty="0"/>
              <a:t> </a:t>
            </a:r>
            <a:r>
              <a:rPr lang="en-US" sz="3200" i="1" dirty="0" err="1"/>
              <a:t>cộng</a:t>
            </a:r>
            <a:r>
              <a:rPr lang="en-US" sz="3200" i="1" dirty="0"/>
              <a:t> </a:t>
            </a:r>
            <a:r>
              <a:rPr lang="en-US" sz="3200" i="1" dirty="0" err="1"/>
              <a:t>số</a:t>
            </a:r>
            <a:r>
              <a:rPr lang="en-US" sz="3200" i="1" dirty="0"/>
              <a:t> </a:t>
            </a:r>
            <a:r>
              <a:rPr lang="en-US" sz="3200" i="1" dirty="0" err="1"/>
              <a:t>tự</a:t>
            </a:r>
            <a:r>
              <a:rPr lang="en-US" sz="3200" i="1" dirty="0"/>
              <a:t> </a:t>
            </a:r>
            <a:r>
              <a:rPr lang="en-US" sz="3200" i="1" dirty="0" err="1"/>
              <a:t>nhiên</a:t>
            </a:r>
            <a:r>
              <a:rPr lang="en-US" sz="3200" i="1" dirty="0"/>
              <a:t>. </a:t>
            </a:r>
            <a:endParaRPr lang="vi-VN" sz="3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81592" y="2771346"/>
            <a:ext cx="9530597" cy="1317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i="1" dirty="0" err="1">
                <a:solidFill>
                  <a:srgbClr val="002060"/>
                </a:solidFill>
              </a:rPr>
              <a:t>Giống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như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phép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cộng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số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tự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nhiên</a:t>
            </a:r>
            <a:r>
              <a:rPr lang="en-US" sz="3200" i="1" dirty="0">
                <a:solidFill>
                  <a:srgbClr val="002060"/>
                </a:solidFill>
              </a:rPr>
              <a:t>, </a:t>
            </a:r>
            <a:r>
              <a:rPr lang="en-US" sz="3200" i="1" dirty="0" err="1">
                <a:solidFill>
                  <a:srgbClr val="002060"/>
                </a:solidFill>
              </a:rPr>
              <a:t>phép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cộng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phân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số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cũng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có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các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tính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chất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giao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hoán</a:t>
            </a:r>
            <a:r>
              <a:rPr lang="en-US" sz="3200" i="1" dirty="0">
                <a:solidFill>
                  <a:srgbClr val="002060"/>
                </a:solidFill>
              </a:rPr>
              <a:t>, </a:t>
            </a:r>
            <a:r>
              <a:rPr lang="en-US" sz="3200" i="1" dirty="0" err="1">
                <a:solidFill>
                  <a:srgbClr val="002060"/>
                </a:solidFill>
              </a:rPr>
              <a:t>kết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hợp</a:t>
            </a:r>
            <a:r>
              <a:rPr lang="en-US" sz="3200" i="1" dirty="0">
                <a:solidFill>
                  <a:srgbClr val="002060"/>
                </a:solidFill>
              </a:rPr>
              <a:t>, </a:t>
            </a:r>
            <a:r>
              <a:rPr lang="en-US" sz="3200" i="1" dirty="0" err="1">
                <a:solidFill>
                  <a:srgbClr val="002060"/>
                </a:solidFill>
              </a:rPr>
              <a:t>cộng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với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số</a:t>
            </a:r>
            <a:r>
              <a:rPr lang="en-US" sz="3200" i="1" dirty="0">
                <a:solidFill>
                  <a:srgbClr val="002060"/>
                </a:solidFill>
              </a:rPr>
              <a:t> 0. </a:t>
            </a:r>
            <a:endParaRPr lang="vi-VN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5652" y="2211730"/>
            <a:ext cx="8396867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2667" b="1" dirty="0">
                <a:latin typeface="+mj-lt"/>
                <a:ea typeface="Calibri" panose="020F0502020204030204" pitchFamily="34" charset="0"/>
              </a:rPr>
              <a:t>b) Tính chất kết hợp:</a:t>
            </a:r>
            <a:endParaRPr lang="en-US" sz="2667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652" y="573881"/>
            <a:ext cx="4141339" cy="58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2667" b="1" dirty="0">
                <a:ea typeface="Calibri" panose="020F0502020204030204" pitchFamily="34" charset="0"/>
              </a:rPr>
              <a:t>a) Tính chất giao hoán:</a:t>
            </a:r>
            <a:endParaRPr lang="en-US" sz="2667" b="1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858370" y="1142743"/>
                <a:ext cx="2337243" cy="1108188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667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667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667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667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370" y="1142743"/>
                <a:ext cx="2337243" cy="11081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996600" y="2789020"/>
                <a:ext cx="4572342" cy="130151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nl-NL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667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den>
                      </m:f>
                      <m:r>
                        <a:rPr lang="nl-NL" sz="2667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667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667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600" y="2789020"/>
                <a:ext cx="4572342" cy="13015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885652" y="4257607"/>
            <a:ext cx="8396867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nl-NL" sz="2667" b="1" dirty="0">
                <a:latin typeface="+mj-lt"/>
                <a:ea typeface="Calibri" panose="020F0502020204030204" pitchFamily="34" charset="0"/>
              </a:rPr>
              <a:t>c) Cộng với số 0</a:t>
            </a:r>
            <a:endParaRPr lang="en-US" sz="2667" b="1" dirty="0"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812655" y="4873161"/>
                <a:ext cx="2940227" cy="103791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667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nl-NL" sz="2667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nl-NL" sz="2667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nl-NL" sz="2667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nl-NL" sz="2667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667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667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55" y="4873161"/>
                <a:ext cx="2940227" cy="1037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8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3;p43"/>
          <p:cNvSpPr txBox="1">
            <a:spLocks/>
          </p:cNvSpPr>
          <p:nvPr/>
        </p:nvSpPr>
        <p:spPr>
          <a:xfrm>
            <a:off x="1639592" y="507582"/>
            <a:ext cx="3104835" cy="64361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i="1" u="sng" dirty="0" err="1">
                <a:solidFill>
                  <a:schemeClr val="tx1"/>
                </a:solidFill>
                <a:latin typeface="+mn-lt"/>
              </a:rPr>
              <a:t>Luyện</a:t>
            </a:r>
            <a:r>
              <a:rPr lang="en-GB" sz="3200" b="1" i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3200" b="1" i="1" u="sng" dirty="0" err="1">
                <a:solidFill>
                  <a:schemeClr val="tx1"/>
                </a:solidFill>
                <a:latin typeface="+mn-lt"/>
              </a:rPr>
              <a:t>tập</a:t>
            </a:r>
            <a:r>
              <a:rPr lang="en-GB" sz="3200" b="1" i="1" u="sng" dirty="0">
                <a:solidFill>
                  <a:schemeClr val="tx1"/>
                </a:solidFill>
                <a:latin typeface="+mn-lt"/>
              </a:rPr>
              <a:t> 2.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39592" y="1608896"/>
                <a:ext cx="3628275" cy="798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32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92" y="1608896"/>
                <a:ext cx="3628275" cy="798424"/>
              </a:xfrm>
              <a:prstGeom prst="rect">
                <a:avLst/>
              </a:prstGeom>
              <a:blipFill>
                <a:blip r:embed="rId2"/>
                <a:stretch>
                  <a:fillRect l="-4370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077564" y="1429359"/>
                <a:ext cx="3490507" cy="975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nl-NL" sz="3200" dirty="0"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64" y="1429359"/>
                <a:ext cx="3490507" cy="975845"/>
              </a:xfrm>
              <a:prstGeom prst="rect">
                <a:avLst/>
              </a:prstGeom>
              <a:blipFill>
                <a:blip r:embed="rId3"/>
                <a:stretch>
                  <a:fillRect l="-4363" r="-366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744427" y="563355"/>
            <a:ext cx="5327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a typeface="Calibri" panose="020F0502020204030204" pitchFamily="34" charset="0"/>
              </a:rPr>
              <a:t>Tính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một</a:t>
            </a:r>
            <a:r>
              <a:rPr lang="en-US" sz="3200" dirty="0">
                <a:ea typeface="Calibri" panose="020F0502020204030204" pitchFamily="34" charset="0"/>
              </a:rPr>
              <a:t>  </a:t>
            </a:r>
            <a:r>
              <a:rPr lang="en-US" sz="3200" dirty="0" err="1">
                <a:ea typeface="Calibri" panose="020F0502020204030204" pitchFamily="34" charset="0"/>
              </a:rPr>
              <a:t>cách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hợp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lí</a:t>
            </a:r>
            <a:r>
              <a:rPr lang="en-US" sz="3200" dirty="0">
                <a:ea typeface="Calibri" panose="020F0502020204030204" pitchFamily="34" charset="0"/>
              </a:rPr>
              <a:t>:</a:t>
            </a:r>
            <a:endParaRPr lang="vi-V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12110" y="2559101"/>
            <a:ext cx="124428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u="sng" dirty="0" err="1"/>
              <a:t>Giải</a:t>
            </a:r>
            <a:r>
              <a:rPr lang="en-US" sz="2667" b="1" u="sng" dirty="0"/>
              <a:t>:</a:t>
            </a:r>
            <a:endParaRPr lang="vi-VN" sz="2667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639591" y="2880565"/>
                <a:ext cx="3872519" cy="1867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667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667" i="1" dirty="0"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667" dirty="0"/>
                  <a:t> 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91" y="2880565"/>
                <a:ext cx="3872519" cy="1867050"/>
              </a:xfrm>
              <a:prstGeom prst="rect">
                <a:avLst/>
              </a:prstGeom>
              <a:blipFill>
                <a:blip r:embed="rId4"/>
                <a:stretch>
                  <a:fillRect l="-2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5779195" y="3307575"/>
            <a:ext cx="8156" cy="2833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350001" y="3169358"/>
                <a:ext cx="4265273" cy="2861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nl-NL" sz="2667" dirty="0"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667" dirty="0"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13 </m:t>
                            </m:r>
                          </m:num>
                          <m:den>
                            <m:r>
                              <a:rPr lang="nl-NL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2667" dirty="0"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nl-NL" sz="2667" dirty="0"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667" dirty="0">
                    <a:ea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16 </m:t>
                        </m:r>
                      </m:num>
                      <m:den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667" dirty="0"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 + 3 = 2</m:t>
                    </m:r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667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1" y="3169358"/>
                <a:ext cx="4265273" cy="2861809"/>
              </a:xfrm>
              <a:prstGeom prst="rect">
                <a:avLst/>
              </a:prstGeom>
              <a:blipFill>
                <a:blip r:embed="rId5"/>
                <a:stretch>
                  <a:fillRect l="-2718" b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639592" y="4972751"/>
                <a:ext cx="3549185" cy="83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667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667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92" y="4972751"/>
                <a:ext cx="3549185" cy="834972"/>
              </a:xfrm>
              <a:prstGeom prst="rect">
                <a:avLst/>
              </a:prstGeom>
              <a:blipFill>
                <a:blip r:embed="rId6"/>
                <a:stretch>
                  <a:fillRect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0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build="allAtOnce"/>
      <p:bldP spid="12" grpId="0" build="allAtOnce"/>
      <p:bldP spid="1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84902-FE4E-47C1-9A04-462BCC4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968" y="739307"/>
            <a:ext cx="6161233" cy="835493"/>
          </a:xfrm>
        </p:spPr>
        <p:txBody>
          <a:bodyPr/>
          <a:lstStyle/>
          <a:p>
            <a:r>
              <a:rPr lang="en-US" sz="4267" b="1" dirty="0"/>
              <a:t>HƯỚNG DẪN VỀ NHÀ</a:t>
            </a:r>
            <a:endParaRPr lang="vi-VN" sz="4267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4D4C-14EA-4FF9-BF0F-9FA7E8474D82}"/>
              </a:ext>
            </a:extLst>
          </p:cNvPr>
          <p:cNvSpPr txBox="1"/>
          <p:nvPr/>
        </p:nvSpPr>
        <p:spPr>
          <a:xfrm>
            <a:off x="2002366" y="2093111"/>
            <a:ext cx="8767233" cy="2439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vi-VN" sz="3200" dirty="0">
                <a:solidFill>
                  <a:srgbClr val="000000"/>
                </a:solidFill>
                <a:ea typeface="Calibri" panose="020F0502020204030204" pitchFamily="34" charset="0"/>
              </a:rPr>
              <a:t>Hoàn thành bài tập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32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SGK</a:t>
            </a:r>
          </a:p>
          <a:p>
            <a:pPr marL="457189" indent="-457189"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en-GB" sz="3200" dirty="0" err="1">
                <a:ea typeface="Calibri" panose="020F0502020204030204" pitchFamily="34" charset="0"/>
              </a:rPr>
              <a:t>Làm</a:t>
            </a:r>
            <a:r>
              <a:rPr lang="en-GB" sz="3200" dirty="0">
                <a:ea typeface="Calibri" panose="020F0502020204030204" pitchFamily="34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</a:rPr>
              <a:t>bài</a:t>
            </a:r>
            <a:r>
              <a:rPr lang="en-GB" sz="3200" dirty="0">
                <a:ea typeface="Calibri" panose="020F0502020204030204" pitchFamily="34" charset="0"/>
              </a:rPr>
              <a:t> 1,2 </a:t>
            </a:r>
            <a:r>
              <a:rPr lang="en-GB" sz="3200" dirty="0" err="1">
                <a:ea typeface="Calibri" panose="020F0502020204030204" pitchFamily="34" charset="0"/>
              </a:rPr>
              <a:t>tự</a:t>
            </a:r>
            <a:r>
              <a:rPr lang="en-GB" sz="3200" dirty="0">
                <a:ea typeface="Calibri" panose="020F0502020204030204" pitchFamily="34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</a:rPr>
              <a:t>luận</a:t>
            </a:r>
            <a:r>
              <a:rPr lang="en-GB" sz="3200" dirty="0">
                <a:ea typeface="Calibri" panose="020F0502020204030204" pitchFamily="34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</a:rPr>
              <a:t>đề</a:t>
            </a:r>
            <a:r>
              <a:rPr lang="en-GB" sz="3200" dirty="0">
                <a:ea typeface="Calibri" panose="020F0502020204030204" pitchFamily="34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</a:rPr>
              <a:t>cương</a:t>
            </a:r>
            <a:r>
              <a:rPr lang="en-GB" sz="3200" dirty="0">
                <a:ea typeface="Calibri" panose="020F0502020204030204" pitchFamily="34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</a:rPr>
              <a:t>toán</a:t>
            </a: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</a:p>
          <a:p>
            <a:pPr marL="457189" indent="-457189"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FontTx/>
              <a:buChar char="-"/>
            </a:pPr>
            <a:r>
              <a:rPr lang="en-GB" sz="3200" dirty="0" err="1">
                <a:ea typeface="Calibri" panose="020F0502020204030204" pitchFamily="34" charset="0"/>
              </a:rPr>
              <a:t>Đọc</a:t>
            </a:r>
            <a:r>
              <a:rPr lang="en-GB" sz="3200" dirty="0">
                <a:ea typeface="Calibri" panose="020F0502020204030204" pitchFamily="34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</a:rPr>
              <a:t>tiếp</a:t>
            </a:r>
            <a:r>
              <a:rPr lang="en-GB" sz="3200" dirty="0">
                <a:ea typeface="Calibri" panose="020F0502020204030204" pitchFamily="34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</a:rPr>
              <a:t>mục</a:t>
            </a:r>
            <a:r>
              <a:rPr lang="en-GB" sz="3200" dirty="0">
                <a:ea typeface="Calibri" panose="020F0502020204030204" pitchFamily="34" charset="0"/>
              </a:rPr>
              <a:t> II </a:t>
            </a:r>
            <a:r>
              <a:rPr lang="en-GB" sz="3200" dirty="0" err="1">
                <a:ea typeface="Calibri" panose="020F0502020204030204" pitchFamily="34" charset="0"/>
              </a:rPr>
              <a:t>Phép</a:t>
            </a:r>
            <a:r>
              <a:rPr lang="en-GB" sz="3200" dirty="0">
                <a:ea typeface="Calibri" panose="020F0502020204030204" pitchFamily="34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</a:rPr>
              <a:t>trừ</a:t>
            </a:r>
            <a:r>
              <a:rPr lang="en-GB" sz="3200" dirty="0">
                <a:ea typeface="Calibri" panose="020F0502020204030204" pitchFamily="34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</a:rPr>
              <a:t>Phân</a:t>
            </a:r>
            <a:r>
              <a:rPr lang="en-GB" sz="3200" dirty="0">
                <a:ea typeface="Calibri" panose="020F0502020204030204" pitchFamily="34" charset="0"/>
              </a:rPr>
              <a:t> </a:t>
            </a:r>
            <a:r>
              <a:rPr lang="en-GB" sz="3200" dirty="0" err="1">
                <a:ea typeface="Calibri" panose="020F0502020204030204" pitchFamily="34" charset="0"/>
              </a:rPr>
              <a:t>số</a:t>
            </a:r>
            <a:r>
              <a:rPr lang="en-GB" sz="3200" dirty="0">
                <a:ea typeface="Calibri" panose="020F0502020204030204" pitchFamily="34" charset="0"/>
              </a:rPr>
              <a:t> </a:t>
            </a:r>
            <a:endParaRPr lang="en-GB" sz="32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6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266999" y="1512485"/>
                <a:ext cx="7717684" cy="1139607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i="1" dirty="0">
                    <a:ea typeface="Times New Roman" panose="02020603050405020304" pitchFamily="18" charset="0"/>
                  </a:rPr>
                  <a:t>Thái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Bình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Dương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bao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phủ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khoảng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bề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mặt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Trái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Đất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,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Đại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Tây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Dương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bao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phủ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khoảng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ea typeface="Times New Roman" panose="02020603050405020304" pitchFamily="18" charset="0"/>
                  </a:rPr>
                  <a:t> bề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mặt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Trái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ea typeface="Times New Roman" panose="02020603050405020304" pitchFamily="18" charset="0"/>
                  </a:rPr>
                  <a:t>Đất</a:t>
                </a:r>
                <a:r>
                  <a:rPr lang="en-US" sz="2400" i="1" dirty="0">
                    <a:ea typeface="Times New Roman" panose="02020603050405020304" pitchFamily="18" charset="0"/>
                  </a:rPr>
                  <a:t>. </a:t>
                </a:r>
                <a:endParaRPr lang="vi-VN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99" y="1512485"/>
                <a:ext cx="7717684" cy="1139607"/>
              </a:xfrm>
              <a:prstGeom prst="rect">
                <a:avLst/>
              </a:prstGeom>
              <a:blipFill>
                <a:blip r:embed="rId2"/>
                <a:stretch>
                  <a:fillRect l="-1264" r="-1185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4 bí kíp giúp 2k1 “xử đẹp” những bài Toán hình Blog HOCMAI - Kênh chia sẻ  thông tin, bí kíp học tập luyện thi cho học sinh lớp 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34" y="4475123"/>
            <a:ext cx="2162500" cy="17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202266" y="2813937"/>
            <a:ext cx="8534401" cy="2926936"/>
          </a:xfrm>
          <a:prstGeom prst="cloudCallout">
            <a:avLst>
              <a:gd name="adj1" fmla="val 47094"/>
              <a:gd name="adj2" fmla="val 43536"/>
            </a:avLst>
          </a:prstGeom>
          <a:solidFill>
            <a:srgbClr val="A4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khoảng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?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nhiều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Top 10 Câu hỏi về biển Thái Bình Dương mà trẻ em hay hỏi nhất và cách trả  lời khoa học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549" y="3335868"/>
            <a:ext cx="1675104" cy="12890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6456823" y="3010520"/>
            <a:ext cx="1962955" cy="18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2"/>
          <p:cNvSpPr txBox="1">
            <a:spLocks noGrp="1"/>
          </p:cNvSpPr>
          <p:nvPr>
            <p:ph type="title"/>
          </p:nvPr>
        </p:nvSpPr>
        <p:spPr>
          <a:xfrm>
            <a:off x="4877321" y="2636477"/>
            <a:ext cx="5378968" cy="103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20000"/>
              </a:lnSpc>
            </a:pPr>
            <a:br>
              <a:rPr lang="en" sz="4800" dirty="0"/>
            </a:br>
            <a:r>
              <a:rPr lang="en" sz="4800" dirty="0"/>
              <a:t>PHÉP CỘNG PHÂN SỐ</a:t>
            </a:r>
            <a:endParaRPr sz="4800" dirty="0"/>
          </a:p>
        </p:txBody>
      </p:sp>
      <p:sp>
        <p:nvSpPr>
          <p:cNvPr id="1155" name="Google Shape;1155;p42"/>
          <p:cNvSpPr txBox="1">
            <a:spLocks noGrp="1"/>
          </p:cNvSpPr>
          <p:nvPr>
            <p:ph type="title" idx="2"/>
          </p:nvPr>
        </p:nvSpPr>
        <p:spPr>
          <a:xfrm>
            <a:off x="6086343" y="1290224"/>
            <a:ext cx="2661600" cy="160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9600" dirty="0"/>
              <a:t>I</a:t>
            </a:r>
            <a:endParaRPr sz="9600" dirty="0"/>
          </a:p>
        </p:txBody>
      </p:sp>
      <p:grpSp>
        <p:nvGrpSpPr>
          <p:cNvPr id="1157" name="Google Shape;1157;p42"/>
          <p:cNvGrpSpPr/>
          <p:nvPr/>
        </p:nvGrpSpPr>
        <p:grpSpPr>
          <a:xfrm>
            <a:off x="4877322" y="1311912"/>
            <a:ext cx="6064471" cy="4721931"/>
            <a:chOff x="3304703" y="680023"/>
            <a:chExt cx="4548353" cy="3783458"/>
          </a:xfrm>
        </p:grpSpPr>
        <p:sp>
          <p:nvSpPr>
            <p:cNvPr id="1158" name="Google Shape;1158;p42"/>
            <p:cNvSpPr/>
            <p:nvPr/>
          </p:nvSpPr>
          <p:spPr>
            <a:xfrm>
              <a:off x="7802833" y="849104"/>
              <a:ext cx="50223" cy="3447654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3304703" y="825673"/>
              <a:ext cx="56946" cy="3511272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3328134" y="693419"/>
              <a:ext cx="915498" cy="263707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982764" y="680023"/>
              <a:ext cx="810035" cy="266366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3374995" y="4171426"/>
              <a:ext cx="689571" cy="292054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868922" y="4214725"/>
              <a:ext cx="955686" cy="225977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299260" y="78884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076595" y="79135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530154" y="78107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20910" y="79321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675104" y="7769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865860" y="7890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033923" y="78853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811257" y="79104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264817" y="7807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455572" y="7928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409767" y="77664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600522" y="78878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6173973" y="429439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951307" y="429690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404867" y="428662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595622" y="429876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5549817" y="42825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5740572" y="42946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08635" y="429408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685970" y="429659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5139529" y="42863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330285" y="42984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4284479" y="428219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4475235" y="429433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188" name="Google Shape;1188;p42"/>
          <p:cNvPicPr preferRelativeResize="0"/>
          <p:nvPr/>
        </p:nvPicPr>
        <p:blipFill rotWithShape="1">
          <a:blip r:embed="rId4">
            <a:alphaModFix/>
          </a:blip>
          <a:srcRect l="7305" t="18671" r="2952" b="7001"/>
          <a:stretch/>
        </p:blipFill>
        <p:spPr>
          <a:xfrm>
            <a:off x="2100200" y="1833067"/>
            <a:ext cx="3557968" cy="378656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6333ABA-60C6-4A83-8B3B-9323A9D01D2E}"/>
              </a:ext>
            </a:extLst>
          </p:cNvPr>
          <p:cNvSpPr txBox="1"/>
          <p:nvPr/>
        </p:nvSpPr>
        <p:spPr>
          <a:xfrm>
            <a:off x="1446169" y="2517"/>
            <a:ext cx="9475041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73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105: </a:t>
            </a:r>
            <a:br>
              <a:rPr lang="en" sz="373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73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 PHÂN SỐ</a:t>
            </a:r>
            <a:endParaRPr lang="en-US" sz="3733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733" y="840700"/>
            <a:ext cx="7514267" cy="801833"/>
          </a:xfrm>
        </p:spPr>
        <p:txBody>
          <a:bodyPr/>
          <a:lstStyle/>
          <a:p>
            <a:r>
              <a:rPr lang="en-US" sz="3200" b="1" dirty="0"/>
              <a:t>1. </a:t>
            </a:r>
            <a:r>
              <a:rPr lang="en-US" sz="3200" b="1" dirty="0" err="1"/>
              <a:t>Quy</a:t>
            </a:r>
            <a:r>
              <a:rPr lang="en-US" sz="3200" b="1" dirty="0"/>
              <a:t> </a:t>
            </a:r>
            <a:r>
              <a:rPr lang="en-US" sz="3200" b="1" dirty="0" err="1"/>
              <a:t>tắc</a:t>
            </a:r>
            <a:r>
              <a:rPr lang="en-US" sz="3200" b="1" dirty="0"/>
              <a:t> </a:t>
            </a:r>
            <a:r>
              <a:rPr lang="en-US" sz="3200" b="1" dirty="0" err="1"/>
              <a:t>cộng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phân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523067" y="1856255"/>
            <a:ext cx="8631867" cy="110066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667" i="1" dirty="0" err="1">
                <a:solidFill>
                  <a:srgbClr val="002060"/>
                </a:solidFill>
              </a:rPr>
              <a:t>Em</a:t>
            </a:r>
            <a:r>
              <a:rPr lang="en-US" sz="2667" i="1" dirty="0">
                <a:solidFill>
                  <a:srgbClr val="002060"/>
                </a:solidFill>
              </a:rPr>
              <a:t> </a:t>
            </a:r>
            <a:r>
              <a:rPr lang="en-US" sz="2667" i="1" dirty="0" err="1">
                <a:solidFill>
                  <a:srgbClr val="002060"/>
                </a:solidFill>
              </a:rPr>
              <a:t>hãy</a:t>
            </a:r>
            <a:r>
              <a:rPr lang="en-US" sz="2667" i="1" dirty="0">
                <a:solidFill>
                  <a:srgbClr val="002060"/>
                </a:solidFill>
              </a:rPr>
              <a:t> </a:t>
            </a:r>
            <a:r>
              <a:rPr lang="en-US" sz="2667" i="1" dirty="0" err="1">
                <a:solidFill>
                  <a:srgbClr val="002060"/>
                </a:solidFill>
              </a:rPr>
              <a:t>nhắc</a:t>
            </a:r>
            <a:r>
              <a:rPr lang="en-US" sz="2667" i="1" dirty="0">
                <a:solidFill>
                  <a:srgbClr val="002060"/>
                </a:solidFill>
              </a:rPr>
              <a:t> </a:t>
            </a:r>
            <a:r>
              <a:rPr lang="en-US" sz="2667" i="1" dirty="0" err="1">
                <a:solidFill>
                  <a:srgbClr val="002060"/>
                </a:solidFill>
              </a:rPr>
              <a:t>lại</a:t>
            </a:r>
            <a:r>
              <a:rPr lang="en-US" sz="2667" i="1" dirty="0">
                <a:solidFill>
                  <a:srgbClr val="002060"/>
                </a:solidFill>
              </a:rPr>
              <a:t> </a:t>
            </a:r>
            <a:r>
              <a:rPr lang="en-US" sz="2667" i="1" dirty="0" err="1">
                <a:solidFill>
                  <a:srgbClr val="002060"/>
                </a:solidFill>
              </a:rPr>
              <a:t>quy</a:t>
            </a:r>
            <a:r>
              <a:rPr lang="en-US" sz="2667" i="1" dirty="0">
                <a:solidFill>
                  <a:srgbClr val="002060"/>
                </a:solidFill>
              </a:rPr>
              <a:t> </a:t>
            </a:r>
            <a:r>
              <a:rPr lang="en-US" sz="2667" i="1" dirty="0" err="1">
                <a:solidFill>
                  <a:srgbClr val="002060"/>
                </a:solidFill>
              </a:rPr>
              <a:t>tắc</a:t>
            </a:r>
            <a:r>
              <a:rPr lang="en-US" sz="2667" i="1" dirty="0">
                <a:solidFill>
                  <a:srgbClr val="002060"/>
                </a:solidFill>
              </a:rPr>
              <a:t> </a:t>
            </a:r>
            <a:r>
              <a:rPr lang="en-US" sz="2667" i="1" dirty="0" err="1">
                <a:solidFill>
                  <a:srgbClr val="002060"/>
                </a:solidFill>
              </a:rPr>
              <a:t>cộng</a:t>
            </a:r>
            <a:r>
              <a:rPr lang="en-US" sz="2667" i="1" dirty="0">
                <a:solidFill>
                  <a:srgbClr val="002060"/>
                </a:solidFill>
              </a:rPr>
              <a:t> </a:t>
            </a:r>
            <a:r>
              <a:rPr lang="en-US" sz="2667" i="1" dirty="0" err="1">
                <a:solidFill>
                  <a:srgbClr val="002060"/>
                </a:solidFill>
              </a:rPr>
              <a:t>hai</a:t>
            </a:r>
            <a:r>
              <a:rPr lang="en-US" sz="2667" i="1" dirty="0">
                <a:solidFill>
                  <a:srgbClr val="002060"/>
                </a:solidFill>
              </a:rPr>
              <a:t> </a:t>
            </a:r>
            <a:r>
              <a:rPr lang="en-US" sz="2667" i="1" dirty="0" err="1">
                <a:solidFill>
                  <a:srgbClr val="002060"/>
                </a:solidFill>
              </a:rPr>
              <a:t>phân</a:t>
            </a:r>
            <a:r>
              <a:rPr lang="en-US" sz="2667" i="1" dirty="0">
                <a:solidFill>
                  <a:srgbClr val="002060"/>
                </a:solidFill>
              </a:rPr>
              <a:t> </a:t>
            </a:r>
            <a:r>
              <a:rPr lang="en-US" sz="2667" i="1" dirty="0" err="1">
                <a:solidFill>
                  <a:srgbClr val="002060"/>
                </a:solidFill>
              </a:rPr>
              <a:t>số</a:t>
            </a:r>
            <a:r>
              <a:rPr lang="en-US" sz="2667" i="1" dirty="0">
                <a:solidFill>
                  <a:srgbClr val="002060"/>
                </a:solidFill>
              </a:rPr>
              <a:t> </a:t>
            </a:r>
            <a:r>
              <a:rPr lang="en-US" sz="2667" i="1" dirty="0" err="1">
                <a:solidFill>
                  <a:srgbClr val="002060"/>
                </a:solidFill>
              </a:rPr>
              <a:t>cùng</a:t>
            </a:r>
            <a:r>
              <a:rPr lang="en-US" sz="2667" i="1" dirty="0">
                <a:solidFill>
                  <a:srgbClr val="002060"/>
                </a:solidFill>
              </a:rPr>
              <a:t> </a:t>
            </a:r>
            <a:r>
              <a:rPr lang="en-US" sz="2667" i="1" dirty="0" err="1">
                <a:solidFill>
                  <a:srgbClr val="002060"/>
                </a:solidFill>
              </a:rPr>
              <a:t>mẫu</a:t>
            </a:r>
            <a:r>
              <a:rPr lang="en-US" sz="2667" i="1" dirty="0">
                <a:solidFill>
                  <a:srgbClr val="002060"/>
                </a:solidFill>
              </a:rPr>
              <a:t> </a:t>
            </a:r>
            <a:r>
              <a:rPr lang="en-US" sz="2667" i="1" dirty="0" err="1">
                <a:solidFill>
                  <a:srgbClr val="002060"/>
                </a:solidFill>
              </a:rPr>
              <a:t>đã</a:t>
            </a:r>
            <a:r>
              <a:rPr lang="en-US" sz="2667" i="1" dirty="0">
                <a:solidFill>
                  <a:srgbClr val="002060"/>
                </a:solidFill>
              </a:rPr>
              <a:t> </a:t>
            </a:r>
            <a:r>
              <a:rPr lang="en-US" sz="2667" i="1" dirty="0" err="1">
                <a:solidFill>
                  <a:srgbClr val="002060"/>
                </a:solidFill>
              </a:rPr>
              <a:t>học</a:t>
            </a:r>
            <a:r>
              <a:rPr lang="en-US" sz="2667" i="1" dirty="0">
                <a:solidFill>
                  <a:srgbClr val="002060"/>
                </a:solidFill>
              </a:rPr>
              <a:t> ở </a:t>
            </a:r>
            <a:r>
              <a:rPr lang="en-US" sz="2667" i="1" dirty="0" err="1">
                <a:solidFill>
                  <a:srgbClr val="002060"/>
                </a:solidFill>
              </a:rPr>
              <a:t>tiểu</a:t>
            </a:r>
            <a:r>
              <a:rPr lang="en-US" sz="2667" i="1" dirty="0">
                <a:solidFill>
                  <a:srgbClr val="002060"/>
                </a:solidFill>
              </a:rPr>
              <a:t> </a:t>
            </a:r>
            <a:r>
              <a:rPr lang="en-US" sz="2667" i="1" dirty="0" err="1">
                <a:solidFill>
                  <a:srgbClr val="002060"/>
                </a:solidFill>
              </a:rPr>
              <a:t>học</a:t>
            </a:r>
            <a:r>
              <a:rPr lang="en-US" sz="2667" i="1" dirty="0">
                <a:solidFill>
                  <a:srgbClr val="002060"/>
                </a:solidFill>
              </a:rPr>
              <a:t>? </a:t>
            </a:r>
            <a:endParaRPr lang="vi-VN" sz="2667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70" y="1794932"/>
            <a:ext cx="724197" cy="11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23067" y="1690356"/>
            <a:ext cx="7518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67" i="1" dirty="0" err="1"/>
              <a:t>Thực</a:t>
            </a:r>
            <a:r>
              <a:rPr lang="en-US" sz="2667" i="1" dirty="0"/>
              <a:t> </a:t>
            </a:r>
            <a:r>
              <a:rPr lang="en-US" sz="2667" i="1" dirty="0" err="1"/>
              <a:t>hiện</a:t>
            </a:r>
            <a:r>
              <a:rPr lang="en-US" sz="2667" i="1" dirty="0"/>
              <a:t> </a:t>
            </a:r>
            <a:r>
              <a:rPr lang="en-US" sz="2667" i="1" dirty="0" err="1"/>
              <a:t>cộng</a:t>
            </a:r>
            <a:r>
              <a:rPr lang="en-US" sz="2667" i="1" dirty="0"/>
              <a:t> </a:t>
            </a:r>
            <a:r>
              <a:rPr lang="en-US" sz="2667" i="1" dirty="0" err="1"/>
              <a:t>hai</a:t>
            </a:r>
            <a:r>
              <a:rPr lang="en-US" sz="2667" i="1" dirty="0"/>
              <a:t> </a:t>
            </a:r>
            <a:r>
              <a:rPr lang="en-US" sz="2667" i="1" dirty="0" err="1"/>
              <a:t>phân</a:t>
            </a:r>
            <a:r>
              <a:rPr lang="en-US" sz="2667" i="1" dirty="0"/>
              <a:t> </a:t>
            </a:r>
            <a:r>
              <a:rPr lang="en-US" sz="2667" i="1" dirty="0" err="1"/>
              <a:t>số</a:t>
            </a:r>
            <a:r>
              <a:rPr lang="en-US" sz="2667" i="1" dirty="0"/>
              <a:t> </a:t>
            </a:r>
            <a:r>
              <a:rPr lang="en-US" sz="2667" i="1" dirty="0" err="1"/>
              <a:t>sau</a:t>
            </a:r>
            <a:r>
              <a:rPr lang="en-US" sz="2667" i="1" dirty="0"/>
              <a:t>:</a:t>
            </a:r>
            <a:endParaRPr lang="vi-VN" sz="2667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391733" y="2305910"/>
                <a:ext cx="1676400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 </a:t>
                </a:r>
                <a:endParaRPr lang="vi-VN" sz="32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733" y="2305910"/>
                <a:ext cx="1676400" cy="796500"/>
              </a:xfrm>
              <a:prstGeom prst="rect">
                <a:avLst/>
              </a:prstGeom>
              <a:blipFill>
                <a:blip r:embed="rId3"/>
                <a:stretch>
                  <a:fillRect l="-9091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603067" y="2375927"/>
                <a:ext cx="1845733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 </a:t>
                </a:r>
                <a:endParaRPr lang="vi-VN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067" y="2375927"/>
                <a:ext cx="1845733" cy="796500"/>
              </a:xfrm>
              <a:prstGeom prst="rect">
                <a:avLst/>
              </a:prstGeom>
              <a:blipFill>
                <a:blip r:embed="rId4"/>
                <a:stretch>
                  <a:fillRect l="-8251" b="-1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593461" y="2879571"/>
            <a:ext cx="12022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/>
              <a:t>Giải</a:t>
            </a:r>
            <a:r>
              <a:rPr lang="en-US" sz="2667" b="1" dirty="0"/>
              <a:t>:</a:t>
            </a:r>
            <a:endParaRPr lang="vi-VN" sz="2667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722917" y="3869180"/>
                <a:ext cx="3870544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 </a:t>
                </a:r>
                <a:endParaRPr lang="vi-VN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17" y="3869180"/>
                <a:ext cx="3870544" cy="796500"/>
              </a:xfrm>
              <a:prstGeom prst="rect">
                <a:avLst/>
              </a:prstGeom>
              <a:blipFill>
                <a:blip r:embed="rId5"/>
                <a:stretch>
                  <a:fillRect l="-4094" b="-1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6217599" y="3727927"/>
            <a:ext cx="0" cy="2255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590661" y="3869180"/>
                <a:ext cx="4727195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 </a:t>
                </a:r>
                <a:endParaRPr lang="vi-VN" sz="32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661" y="3869180"/>
                <a:ext cx="4727195" cy="796500"/>
              </a:xfrm>
              <a:prstGeom prst="rect">
                <a:avLst/>
              </a:prstGeom>
              <a:blipFill>
                <a:blip r:embed="rId6"/>
                <a:stretch>
                  <a:fillRect l="-3222" b="-1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1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/>
      <p:bldP spid="11" grpId="0"/>
      <p:bldP spid="13" grpId="0"/>
      <p:bldP spid="12" grpId="0"/>
      <p:bldP spid="1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16" name="Google Shape;1216;p4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473173" y="2035869"/>
                <a:ext cx="7671491" cy="3485036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</a:pP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Muốn </a:t>
                </a:r>
                <a:r>
                  <a:rPr lang="en-GB" sz="3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3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hai</a:t>
                </a: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3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3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3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có</a:t>
                </a: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3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cùng</a:t>
                </a: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3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3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ta </a:t>
                </a:r>
                <a:r>
                  <a:rPr lang="en-GB" sz="3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3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các</a:t>
                </a: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3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tử</a:t>
                </a: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3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và</a:t>
                </a: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3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giữ</a:t>
                </a: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3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nguyên</a:t>
                </a: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32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3200" b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32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ar-AE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</a:pPr>
                <a:r>
                  <a:rPr lang="en-GB" sz="3200" b="1" dirty="0">
                    <a:solidFill>
                      <a:schemeClr val="tx1">
                        <a:lumMod val="50000"/>
                      </a:schemeClr>
                    </a:solidFill>
                  </a:rPr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3200" b="1" dirty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ar-AE" sz="32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32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ar-AE" sz="32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</a:pPr>
                <a:endParaRPr lang="ar-AE" sz="3733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16" name="Google Shape;1216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473173" y="2035869"/>
                <a:ext cx="7671491" cy="3485036"/>
              </a:xfrm>
              <a:prstGeom prst="rect">
                <a:avLst/>
              </a:prstGeom>
              <a:blipFill>
                <a:blip r:embed="rId3"/>
                <a:stretch>
                  <a:fillRect l="-1669" t="-3322" r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7" name="Google Shape;1217;p45"/>
          <p:cNvSpPr/>
          <p:nvPr/>
        </p:nvSpPr>
        <p:spPr>
          <a:xfrm rot="-5400000">
            <a:off x="4451235" y="-1161693"/>
            <a:ext cx="4186685" cy="9178508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/>
          <p:cNvSpPr txBox="1"/>
          <p:nvPr/>
        </p:nvSpPr>
        <p:spPr>
          <a:xfrm>
            <a:off x="2904361" y="761713"/>
            <a:ext cx="724030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Quy</a:t>
            </a:r>
            <a:r>
              <a:rPr lang="en-US" sz="3200" b="1" dirty="0"/>
              <a:t> </a:t>
            </a:r>
            <a:r>
              <a:rPr lang="en-US" sz="3200" b="1" dirty="0" err="1"/>
              <a:t>tắc</a:t>
            </a:r>
            <a:r>
              <a:rPr lang="en-US" sz="3200" b="1" dirty="0"/>
              <a:t> </a:t>
            </a:r>
            <a:r>
              <a:rPr lang="en-US" sz="3200" b="1" dirty="0" err="1"/>
              <a:t>cộng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phân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mẫu</a:t>
            </a:r>
            <a:endParaRPr lang="vi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uiExpand="1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9374" y="926155"/>
            <a:ext cx="1135692" cy="6024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197525" y="753728"/>
                <a:ext cx="3728209" cy="916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33" dirty="0"/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3733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733" dirty="0"/>
                  <a:t>  </a:t>
                </a:r>
                <a:endParaRPr lang="vi-VN" sz="3733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525" y="753728"/>
                <a:ext cx="3728209" cy="916789"/>
              </a:xfrm>
              <a:prstGeom prst="rect">
                <a:avLst/>
              </a:prstGeom>
              <a:blipFill>
                <a:blip r:embed="rId4"/>
                <a:stretch>
                  <a:fillRect l="-540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489374" y="1780040"/>
                <a:ext cx="9364893" cy="3013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b="1" dirty="0" err="1">
                    <a:ea typeface="Times New Roman" panose="02020603050405020304" pitchFamily="18" charset="0"/>
                  </a:rPr>
                  <a:t>Bước</a:t>
                </a:r>
                <a:r>
                  <a:rPr lang="en-US" sz="3200" b="1" dirty="0">
                    <a:ea typeface="Times New Roman" panose="02020603050405020304" pitchFamily="18" charset="0"/>
                  </a:rPr>
                  <a:t> 1: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Quy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mẫu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số</a:t>
                </a:r>
                <a:endParaRPr lang="en-US" sz="3200" dirty="0"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; BCNN(9, 6) = 18</a:t>
                </a:r>
                <a:endParaRPr lang="en-US" sz="3200" dirty="0"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−11. 2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−5.3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74" y="1780040"/>
                <a:ext cx="9364893" cy="3013774"/>
              </a:xfrm>
              <a:prstGeom prst="rect">
                <a:avLst/>
              </a:prstGeom>
              <a:blipFill>
                <a:blip r:embed="rId5"/>
                <a:stretch>
                  <a:fillRect l="-1627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9066" y="751427"/>
            <a:ext cx="1205303" cy="6393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248325" y="650254"/>
                <a:ext cx="3067809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/>
                  <a:t>  </a:t>
                </a:r>
                <a:endParaRPr lang="vi-VN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325" y="650254"/>
                <a:ext cx="3067809" cy="798873"/>
              </a:xfrm>
              <a:prstGeom prst="rect">
                <a:avLst/>
              </a:prstGeom>
              <a:blipFill>
                <a:blip r:embed="rId4"/>
                <a:stretch>
                  <a:fillRect l="-5169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640616" y="1781608"/>
                <a:ext cx="9351035" cy="3051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b="1" dirty="0" err="1">
                    <a:ea typeface="Times New Roman" panose="02020603050405020304" pitchFamily="18" charset="0"/>
                  </a:rPr>
                  <a:t>Bước</a:t>
                </a:r>
                <a:r>
                  <a:rPr lang="en-US" sz="3200" b="1" dirty="0">
                    <a:ea typeface="Times New Roman" panose="02020603050405020304" pitchFamily="18" charset="0"/>
                  </a:rPr>
                  <a:t> 2: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Cộng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tử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giữ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mẫu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chung</a:t>
                </a:r>
                <a:r>
                  <a:rPr lang="en-US" sz="3200" dirty="0">
                    <a:ea typeface="Times New Roman" panose="02020603050405020304" pitchFamily="18" charset="0"/>
                  </a:rPr>
                  <a:t>:</a:t>
                </a:r>
                <a:endParaRPr lang="en-US" sz="3200" dirty="0"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dirty="0">
                    <a:ea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−22+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−15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3200" dirty="0"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dirty="0" err="1">
                    <a:ea typeface="Times New Roman" panose="02020603050405020304" pitchFamily="18" charset="0"/>
                  </a:rPr>
                  <a:t>Vậy</a:t>
                </a:r>
                <a:r>
                  <a:rPr lang="en-US" sz="3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3200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616" y="1781608"/>
                <a:ext cx="9351035" cy="3051733"/>
              </a:xfrm>
              <a:prstGeom prst="rect">
                <a:avLst/>
              </a:prstGeom>
              <a:blipFill>
                <a:blip r:embed="rId5"/>
                <a:stretch>
                  <a:fillRect l="-1630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0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5"/>
          <p:cNvSpPr/>
          <p:nvPr/>
        </p:nvSpPr>
        <p:spPr>
          <a:xfrm rot="-5400000">
            <a:off x="4451235" y="-1161693"/>
            <a:ext cx="4186685" cy="9178508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/>
          <p:cNvSpPr txBox="1"/>
          <p:nvPr/>
        </p:nvSpPr>
        <p:spPr>
          <a:xfrm>
            <a:off x="2214248" y="761713"/>
            <a:ext cx="866065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Quy</a:t>
            </a:r>
            <a:r>
              <a:rPr lang="en-US" sz="3200" b="1" dirty="0"/>
              <a:t> </a:t>
            </a:r>
            <a:r>
              <a:rPr lang="en-US" sz="3200" b="1" dirty="0" err="1"/>
              <a:t>tắc</a:t>
            </a:r>
            <a:r>
              <a:rPr lang="en-US" sz="3200" b="1" dirty="0"/>
              <a:t> </a:t>
            </a:r>
            <a:r>
              <a:rPr lang="en-US" sz="3200" b="1" dirty="0" err="1"/>
              <a:t>cộng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phân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mẫu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76968" y="2404534"/>
            <a:ext cx="8335219" cy="240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Muốn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, ta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quy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giữ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nguyên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chung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41374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6"/>
          <p:cNvSpPr txBox="1">
            <a:spLocks noGrp="1"/>
          </p:cNvSpPr>
          <p:nvPr>
            <p:ph type="title"/>
          </p:nvPr>
        </p:nvSpPr>
        <p:spPr>
          <a:xfrm>
            <a:off x="2256267" y="756033"/>
            <a:ext cx="4381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sz="3200" b="1" i="1" u="sng" dirty="0" err="1"/>
              <a:t>Luyện</a:t>
            </a:r>
            <a:r>
              <a:rPr lang="en-GB" sz="3200" b="1" i="1" u="sng" dirty="0"/>
              <a:t> </a:t>
            </a:r>
            <a:r>
              <a:rPr lang="en-GB" sz="3200" b="1" i="1" u="sng" dirty="0" err="1"/>
              <a:t>tập</a:t>
            </a:r>
            <a:r>
              <a:rPr lang="en-GB" sz="3200" b="1" i="1" u="sng" dirty="0"/>
              <a:t> 1.</a:t>
            </a:r>
            <a:br>
              <a:rPr lang="en-GB" sz="3200" b="1" i="1" u="sng" dirty="0"/>
            </a:br>
            <a:endParaRPr sz="3200" dirty="0"/>
          </a:p>
        </p:txBody>
      </p:sp>
      <p:sp>
        <p:nvSpPr>
          <p:cNvPr id="6" name="Rectangle 5"/>
          <p:cNvSpPr/>
          <p:nvPr/>
        </p:nvSpPr>
        <p:spPr>
          <a:xfrm>
            <a:off x="5756000" y="697248"/>
            <a:ext cx="1763733" cy="69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200" dirty="0" err="1">
                <a:ea typeface="Calibri" panose="020F0502020204030204" pitchFamily="34" charset="0"/>
              </a:rPr>
              <a:t>Tính</a:t>
            </a:r>
            <a:r>
              <a:rPr lang="en-GB" sz="3200" dirty="0"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78000" y="1930400"/>
                <a:ext cx="2794000" cy="972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320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;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0" y="1930400"/>
                <a:ext cx="2794000" cy="972446"/>
              </a:xfrm>
              <a:prstGeom prst="rect">
                <a:avLst/>
              </a:prstGeom>
              <a:blipFill>
                <a:blip r:embed="rId3"/>
                <a:stretch>
                  <a:fillRect l="-5677" b="-10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009067" y="1842128"/>
                <a:ext cx="2794000" cy="97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dirty="0">
                    <a:ea typeface="TimesNewRomanPSM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vi-VN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067" y="1842128"/>
                <a:ext cx="2794000" cy="974754"/>
              </a:xfrm>
              <a:prstGeom prst="rect">
                <a:avLst/>
              </a:prstGeom>
              <a:blipFill>
                <a:blip r:embed="rId4"/>
                <a:stretch>
                  <a:fillRect l="-567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815435" y="2516623"/>
            <a:ext cx="143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Giải</a:t>
            </a:r>
            <a:r>
              <a:rPr lang="en-US" sz="3200" b="1" u="sng" dirty="0"/>
              <a:t>:</a:t>
            </a:r>
            <a:endParaRPr lang="vi-VN" sz="32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953701" y="3132176"/>
                <a:ext cx="3581400" cy="972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09585" indent="-609585"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01" y="3132176"/>
                <a:ext cx="3581400" cy="972446"/>
              </a:xfrm>
              <a:prstGeom prst="rect">
                <a:avLst/>
              </a:prstGeom>
              <a:blipFill>
                <a:blip r:embed="rId5"/>
                <a:stretch>
                  <a:fillRect b="-10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85235" y="3962844"/>
                <a:ext cx="2794000" cy="972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−3+2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235" y="3962844"/>
                <a:ext cx="2794000" cy="972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300133" y="3434636"/>
            <a:ext cx="0" cy="2680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285235" y="5127279"/>
                <a:ext cx="1178721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vi-VN" sz="32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235" y="5127279"/>
                <a:ext cx="1178721" cy="7884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756000" y="2954971"/>
                <a:ext cx="5918200" cy="3300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dirty="0">
                    <a:ea typeface="Times New Roman" panose="02020603050405020304" pitchFamily="18" charset="0"/>
                  </a:rPr>
                  <a:t>=</a:t>
                </a:r>
                <a:r>
                  <a:rPr lang="en-US" sz="32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−4.1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9.1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−2.3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3.3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endParaRPr lang="en-US" sz="3200" dirty="0"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−4+(−6)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00" y="2954971"/>
                <a:ext cx="5918200" cy="3300006"/>
              </a:xfrm>
              <a:prstGeom prst="rect">
                <a:avLst/>
              </a:prstGeom>
              <a:blipFill>
                <a:blip r:embed="rId8"/>
                <a:stretch>
                  <a:fillRect l="-2575" b="-2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6" grpId="0"/>
      <p:bldP spid="2" grpId="0"/>
      <p:bldP spid="5" grpId="0"/>
      <p:bldP spid="3" grpId="0"/>
      <p:bldP spid="7" grpId="0"/>
      <p:bldP spid="8" grpId="0"/>
      <p:bldP spid="11" grpId="0"/>
      <p:bldP spid="1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537</Words>
  <Application>Microsoft Office PowerPoint</Application>
  <PresentationFormat>Widescreen</PresentationFormat>
  <Paragraphs>64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Playfair Display ExtraBold</vt:lpstr>
      <vt:lpstr>Times New Roman</vt:lpstr>
      <vt:lpstr>TimesNewRomanPSMT</vt:lpstr>
      <vt:lpstr>Office Theme</vt:lpstr>
      <vt:lpstr>CHÀO MỪNG CÁC EM ĐẾN VỚI TIẾT HỌC!</vt:lpstr>
      <vt:lpstr>KHỞI ĐỘNG</vt:lpstr>
      <vt:lpstr> PHÉP CỘNG PHÂN SỐ</vt:lpstr>
      <vt:lpstr>1. Quy tắc cộng hai phân số</vt:lpstr>
      <vt:lpstr>PowerPoint Presentation</vt:lpstr>
      <vt:lpstr>PowerPoint Presentation</vt:lpstr>
      <vt:lpstr>PowerPoint Presentation</vt:lpstr>
      <vt:lpstr>PowerPoint Presentation</vt:lpstr>
      <vt:lpstr>Luyện tập 1. </vt:lpstr>
      <vt:lpstr>2. Tính chất của phép cộng phân số</vt:lpstr>
      <vt:lpstr>PowerPoint Presentation</vt:lpstr>
      <vt:lpstr>PowerPoint Presentation</vt:lpstr>
      <vt:lpstr>HƯỚNG DẪN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Thanh Tran Kim</dc:creator>
  <cp:lastModifiedBy>Thanh Tran Kim</cp:lastModifiedBy>
  <cp:revision>1</cp:revision>
  <dcterms:created xsi:type="dcterms:W3CDTF">2024-05-25T06:47:05Z</dcterms:created>
  <dcterms:modified xsi:type="dcterms:W3CDTF">2024-05-25T06:48:15Z</dcterms:modified>
</cp:coreProperties>
</file>