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68" r:id="rId3"/>
    <p:sldId id="271" r:id="rId4"/>
    <p:sldId id="261" r:id="rId5"/>
    <p:sldId id="257" r:id="rId6"/>
    <p:sldId id="274" r:id="rId7"/>
    <p:sldId id="259" r:id="rId8"/>
    <p:sldId id="258" r:id="rId9"/>
    <p:sldId id="276" r:id="rId10"/>
    <p:sldId id="262" r:id="rId11"/>
    <p:sldId id="263" r:id="rId12"/>
    <p:sldId id="264" r:id="rId13"/>
    <p:sldId id="279" r:id="rId14"/>
    <p:sldId id="265" r:id="rId15"/>
    <p:sldId id="266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62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D1BB2-9EEA-EBFB-7231-4DDA2C7EC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7943C-67D1-A25A-A564-FA091236F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C15E1-A82A-4C2A-12B2-C26E01087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1B3B-C473-4036-965E-17E87A703E1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745D1-EAB0-9E23-A508-E6420F52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3C98F-A2B5-1833-EC13-BE1D40D21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5FF8-93A2-4A36-9864-EAF0EAEED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96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DCBE3-4F3A-66D9-47F3-22E7C0F8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1CD80A-C46B-0AC6-2112-B0C196BB1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DFDBD-AB4F-8C79-A938-15C4F18AB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1B3B-C473-4036-965E-17E87A703E1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A773A-E135-7E8B-AD59-85FBF5ED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591B5-A0E4-B1A5-636F-77A8D28B0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5FF8-93A2-4A36-9864-EAF0EAEED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1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1956C0-DC17-3F9C-EB8D-C0EF8AAE7F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FA301-6298-3F39-81C3-24645AB30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B600D-88A3-B33D-7372-DCC3F5A55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1B3B-C473-4036-965E-17E87A703E1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33180-C7CC-CA27-8BE1-619E4773E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BC9F0-793D-6C82-F475-9906C79B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5FF8-93A2-4A36-9864-EAF0EAEED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5AED0-DEED-51BC-83BD-3A26F3E28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6F7B8-C325-8861-0E60-8BC42BE2A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2E8B9-F42C-7F22-935E-1A93D297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1B3B-C473-4036-965E-17E87A703E1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45919-1B5F-BC22-DC39-216D0DCC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8FCAA-82D2-EF80-D915-6E42B46E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5FF8-93A2-4A36-9864-EAF0EAEED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9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26F9F-BB0C-0AB5-53E7-BF777AF90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1D76A-F510-20DC-2CDE-1DB2F790D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AE559-B779-1E61-2EEE-05D34CCC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1B3B-C473-4036-965E-17E87A703E1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6480E-0312-3D38-4AB9-C169A2B9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D9CB3-D104-0945-CCBA-0A3CA0D7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5FF8-93A2-4A36-9864-EAF0EAEED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73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C091-9BD1-2E5C-4B4A-E16BC4D70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0AEA5-077C-4068-133B-D598CCBE2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E0D5C-CEA4-A027-01F6-A568FD37F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5CE72-949D-3E5F-A127-CDF8AB569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1B3B-C473-4036-965E-17E87A703E1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859F8-649E-6677-53B3-1B634FC4E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04ED0-DAA3-51F5-762B-3369B4FD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5FF8-93A2-4A36-9864-EAF0EAEED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90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EE425-79F8-9264-67FD-7039BDC40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464AF-55D0-2C14-7CE8-7E7D0AF5E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3AF6B-A011-4653-60CB-CE9A7527E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98119-0D77-D2C2-3AF9-900D887F2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FDB4F-61DB-5006-425B-8FC3B5724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F63358-6793-2DC3-602F-C3675D4E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1B3B-C473-4036-965E-17E87A703E1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863DE5-008D-FD72-6A23-01F85822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947FD8-0F00-554F-657D-EF1EC74F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5FF8-93A2-4A36-9864-EAF0EAEED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5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0B9F8-41C7-67A8-DA80-21AC4151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5F447-D57B-6243-9965-81BCCA1B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1B3B-C473-4036-965E-17E87A703E1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2DFB0-4C6F-0966-8DE1-E4DB77C2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3610B9-D703-7B3D-F216-F6701021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5FF8-93A2-4A36-9864-EAF0EAEED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7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332CD8-0117-AB9A-530C-44325FACF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1B3B-C473-4036-965E-17E87A703E1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39533-B23B-2530-B141-BC507DACD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0DA03-C4F3-1019-57D2-B79A4F592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5FF8-93A2-4A36-9864-EAF0EAEED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2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2DE1-7610-C29D-1A49-997C8D2F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45809-88C9-2E63-7FE0-66230D239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31135-3351-5D81-2EFA-EC3450638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A2E82C-3299-A3AA-FEDC-76314E5F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1B3B-C473-4036-965E-17E87A703E1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96F1-CBAD-49A7-2490-1B57EB026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CDE94-95B1-ABE7-B24A-61C2AD5EF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5FF8-93A2-4A36-9864-EAF0EAEED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6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0C47-928F-318F-4E50-9DBA3D56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CDFA39-A609-C723-1B5D-A8488DDB2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B26A4-4D44-3B72-0F01-E3A29B20C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E16D8-095F-CB80-17CE-DCD0BC139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1B3B-C473-4036-965E-17E87A703E1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1EC31-C526-8EFC-30C5-94FC104A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C0BB2-0B7F-8AC6-2BCC-A466811BE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5FF8-93A2-4A36-9864-EAF0EAEED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7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3BB08-18DC-6A7A-31E9-C6108E0D5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734B3-6258-ED4A-B9DD-16F49F386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C7FFD-D491-D081-B9B0-7BDEED5631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41B3B-C473-4036-965E-17E87A703E1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FC6EC-4A8C-3495-7D10-3BF3AE212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58119-CB37-3AE1-F239-F1FC60B1E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55FF8-93A2-4A36-9864-EAF0EAEED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1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20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" Type="http://schemas.openxmlformats.org/officeDocument/2006/relationships/image" Target="../media/image19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grpSp>
        <p:nvGrpSpPr>
          <p:cNvPr id="9" name="Group 9"/>
          <p:cNvGrpSpPr/>
          <p:nvPr/>
        </p:nvGrpSpPr>
        <p:grpSpPr>
          <a:xfrm>
            <a:off x="3911600" y="2906988"/>
            <a:ext cx="7594600" cy="2826671"/>
            <a:chOff x="0" y="0"/>
            <a:chExt cx="2745176" cy="7465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45176" cy="746536"/>
            </a:xfrm>
            <a:custGeom>
              <a:avLst/>
              <a:gdLst/>
              <a:ahLst/>
              <a:cxnLst/>
              <a:rect l="l" t="t" r="r" b="b"/>
              <a:pathLst>
                <a:path w="2745176" h="746536">
                  <a:moveTo>
                    <a:pt x="2620715" y="746536"/>
                  </a:moveTo>
                  <a:lnTo>
                    <a:pt x="124460" y="746536"/>
                  </a:lnTo>
                  <a:cubicBezTo>
                    <a:pt x="55880" y="746536"/>
                    <a:pt x="0" y="690656"/>
                    <a:pt x="0" y="6220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716" y="0"/>
                  </a:lnTo>
                  <a:cubicBezTo>
                    <a:pt x="2689296" y="0"/>
                    <a:pt x="2745176" y="55880"/>
                    <a:pt x="2745176" y="124460"/>
                  </a:cubicBezTo>
                  <a:lnTo>
                    <a:pt x="2745176" y="622076"/>
                  </a:lnTo>
                  <a:cubicBezTo>
                    <a:pt x="2745176" y="690656"/>
                    <a:pt x="2689296" y="746536"/>
                    <a:pt x="2620716" y="746536"/>
                  </a:cubicBezTo>
                  <a:close/>
                </a:path>
              </a:pathLst>
            </a:custGeom>
            <a:solidFill>
              <a:srgbClr val="FDF9D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016000" y="482600"/>
            <a:ext cx="10490200" cy="2286000"/>
            <a:chOff x="0" y="0"/>
            <a:chExt cx="2745176" cy="7465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45176" cy="746536"/>
            </a:xfrm>
            <a:custGeom>
              <a:avLst/>
              <a:gdLst/>
              <a:ahLst/>
              <a:cxnLst/>
              <a:rect l="l" t="t" r="r" b="b"/>
              <a:pathLst>
                <a:path w="2745176" h="746536">
                  <a:moveTo>
                    <a:pt x="2620715" y="746536"/>
                  </a:moveTo>
                  <a:lnTo>
                    <a:pt x="124460" y="746536"/>
                  </a:lnTo>
                  <a:cubicBezTo>
                    <a:pt x="55880" y="746536"/>
                    <a:pt x="0" y="690656"/>
                    <a:pt x="0" y="6220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716" y="0"/>
                  </a:lnTo>
                  <a:cubicBezTo>
                    <a:pt x="2689296" y="0"/>
                    <a:pt x="2745176" y="55880"/>
                    <a:pt x="2745176" y="124460"/>
                  </a:cubicBezTo>
                  <a:lnTo>
                    <a:pt x="2745176" y="622076"/>
                  </a:lnTo>
                  <a:cubicBezTo>
                    <a:pt x="2745176" y="690656"/>
                    <a:pt x="2689296" y="746536"/>
                    <a:pt x="2620716" y="746536"/>
                  </a:cubicBezTo>
                  <a:close/>
                </a:path>
              </a:pathLst>
            </a:custGeom>
            <a:solidFill>
              <a:srgbClr val="FDF9D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200" y="3733801"/>
            <a:ext cx="3708400" cy="224526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981200" y="620987"/>
            <a:ext cx="6096000" cy="20398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933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933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2933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5325" indent="-495325">
              <a:lnSpc>
                <a:spcPct val="150000"/>
              </a:lnSpc>
              <a:buAutoNum type="alphaLcParenR"/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0,25. 12 </a:t>
            </a:r>
          </a:p>
          <a:p>
            <a:pPr marL="495325" indent="-495325">
              <a:lnSpc>
                <a:spcPct val="150000"/>
              </a:lnSpc>
              <a:buAutoNum type="alphaLcParenR"/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0,125 . 14 . 36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89027" y="2903936"/>
            <a:ext cx="6426200" cy="2716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933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</a:p>
          <a:p>
            <a:pPr algn="just">
              <a:lnSpc>
                <a:spcPct val="150000"/>
              </a:lnSpc>
            </a:pPr>
            <a:r>
              <a:rPr lang="pt-BR" sz="2933" dirty="0">
                <a:latin typeface="Arial" panose="020B0604020202020204" pitchFamily="34" charset="0"/>
                <a:cs typeface="Arial" panose="020B0604020202020204" pitchFamily="34" charset="0"/>
              </a:rPr>
              <a:t>a) 0,25. 12 = 0,25 . 4 . 3 = 1 . 3 = 3</a:t>
            </a:r>
          </a:p>
          <a:p>
            <a:pPr algn="just">
              <a:lnSpc>
                <a:spcPct val="150000"/>
              </a:lnSpc>
            </a:pPr>
            <a:r>
              <a:rPr lang="pt-BR" sz="2933" dirty="0">
                <a:latin typeface="Arial" panose="020B0604020202020204" pitchFamily="34" charset="0"/>
                <a:cs typeface="Arial" panose="020B0604020202020204" pitchFamily="34" charset="0"/>
              </a:rPr>
              <a:t>b) 0,125 . 14 . 36 = 0,125 . 2 . 7 . 4 . 9</a:t>
            </a:r>
          </a:p>
          <a:p>
            <a:pPr algn="just">
              <a:lnSpc>
                <a:spcPct val="150000"/>
              </a:lnSpc>
            </a:pPr>
            <a:r>
              <a:rPr lang="pt-BR" sz="2933" dirty="0">
                <a:latin typeface="Arial" panose="020B0604020202020204" pitchFamily="34" charset="0"/>
                <a:cs typeface="Arial" panose="020B0604020202020204" pitchFamily="34" charset="0"/>
              </a:rPr>
              <a:t>= (0,125 . 2 . 4) . (7 . 9) = 1 . 63 = 63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2000" y="584200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68773" y="1397000"/>
            <a:ext cx="1016000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32000" y="1491238"/>
            <a:ext cx="62484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: 247,68 : 144.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35200" y="2514600"/>
            <a:ext cx="1320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247,68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82157" y="2514600"/>
            <a:ext cx="1320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144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556000" y="2357240"/>
            <a:ext cx="0" cy="23925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56000" y="3073400"/>
            <a:ext cx="18469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237505" y="3288398"/>
            <a:ext cx="1320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103 6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28265" y="3317638"/>
            <a:ext cx="1320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1,72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74563" y="3826234"/>
            <a:ext cx="1320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2 88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86657" y="4390362"/>
            <a:ext cx="1320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09669" y="5056375"/>
            <a:ext cx="3829895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247,68 : 144 = 1,72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30" grpId="0"/>
      <p:bldP spid="31" grpId="0"/>
      <p:bldP spid="36" grpId="0"/>
      <p:bldP spid="37" grpId="0"/>
      <p:bldP spid="38" grpId="0"/>
      <p:bldP spid="39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937173" y="1150362"/>
            <a:ext cx="1016000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0400" y="1244600"/>
            <a:ext cx="62484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: 311,01 : 0,3.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21200" y="2191338"/>
            <a:ext cx="1320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311,0,1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68157" y="2191338"/>
            <a:ext cx="1320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842000" y="2033977"/>
            <a:ext cx="0" cy="23925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42000" y="2750137"/>
            <a:ext cx="18469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34894" y="2677650"/>
            <a:ext cx="122150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4265" y="2994375"/>
            <a:ext cx="1320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1036,7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62912" y="3120718"/>
            <a:ext cx="112583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2 0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67790" y="4067455"/>
            <a:ext cx="1320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295668" y="4733112"/>
            <a:ext cx="408983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311,01 : 0,3 = 1036,7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62753" y="3575170"/>
            <a:ext cx="112583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2 1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128190" y="2502090"/>
            <a:ext cx="117457" cy="1059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04000" y="2502090"/>
            <a:ext cx="117457" cy="1059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933314" y="3673343"/>
            <a:ext cx="3599817" cy="2363419"/>
            <a:chOff x="0" y="0"/>
            <a:chExt cx="6459412" cy="4240855"/>
          </a:xfrm>
        </p:grpSpPr>
        <p:sp>
          <p:nvSpPr>
            <p:cNvPr id="6" name="Freeform 6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00913" y="1935675"/>
            <a:ext cx="5232400" cy="3393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9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tr55): </a:t>
            </a:r>
            <a:r>
              <a:rPr lang="en-US" sz="29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95325" indent="-495325" algn="just">
              <a:lnSpc>
                <a:spcPct val="150000"/>
              </a:lnSpc>
              <a:buAutoNum type="alphaLcParenR"/>
            </a:pP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200 . 0,8 </a:t>
            </a:r>
          </a:p>
          <a:p>
            <a:pPr algn="just">
              <a:lnSpc>
                <a:spcPct val="150000"/>
              </a:lnSpc>
            </a:pP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(- 0,5) . (- 0,7) </a:t>
            </a:r>
          </a:p>
          <a:p>
            <a:pPr algn="just">
              <a:lnSpc>
                <a:spcPct val="150000"/>
              </a:lnSpc>
            </a:pP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(- 0,8) . 0,006 </a:t>
            </a:r>
          </a:p>
          <a:p>
            <a:pPr algn="just">
              <a:lnSpc>
                <a:spcPct val="150000"/>
              </a:lnSpc>
            </a:pP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(- 0,4) . (- 0,5) . (- 0,2)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6159" y="1935675"/>
            <a:ext cx="4437369" cy="44373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6" name="Rounded Rectangle 5"/>
          <p:cNvSpPr/>
          <p:nvPr/>
        </p:nvSpPr>
        <p:spPr>
          <a:xfrm>
            <a:off x="1270000" y="685800"/>
            <a:ext cx="9906000" cy="5029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1607" y="707814"/>
            <a:ext cx="8839200" cy="4748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</a:p>
          <a:p>
            <a:pPr algn="just">
              <a:lnSpc>
                <a:spcPct val="150000"/>
              </a:lnSpc>
            </a:pPr>
            <a:r>
              <a:rPr lang="pt-BR" sz="2933" dirty="0">
                <a:latin typeface="Arial" panose="020B0604020202020204" pitchFamily="34" charset="0"/>
                <a:cs typeface="Arial" panose="020B0604020202020204" pitchFamily="34" charset="0"/>
              </a:rPr>
              <a:t>a) 200 . 0,8 = 200 . 0,2 . 4 = 40 . 4 = 160</a:t>
            </a:r>
          </a:p>
          <a:p>
            <a:pPr algn="just">
              <a:lnSpc>
                <a:spcPct val="150000"/>
              </a:lnSpc>
            </a:pPr>
            <a:r>
              <a:rPr lang="pt-BR" sz="2933" dirty="0">
                <a:latin typeface="Arial" panose="020B0604020202020204" pitchFamily="34" charset="0"/>
                <a:cs typeface="Arial" panose="020B0604020202020204" pitchFamily="34" charset="0"/>
              </a:rPr>
              <a:t>b) (- 0,5) . (- 0,7) = 0,5 . 0,7 = 0,35</a:t>
            </a:r>
          </a:p>
          <a:p>
            <a:pPr algn="just">
              <a:lnSpc>
                <a:spcPct val="150000"/>
              </a:lnSpc>
            </a:pPr>
            <a:r>
              <a:rPr lang="pt-BR" sz="2933" dirty="0">
                <a:latin typeface="Arial" panose="020B0604020202020204" pitchFamily="34" charset="0"/>
                <a:cs typeface="Arial" panose="020B0604020202020204" pitchFamily="34" charset="0"/>
              </a:rPr>
              <a:t>c) (- 0,8) . 0,006 = 0,1 . (-8) . 6 . (0,001) </a:t>
            </a:r>
          </a:p>
          <a:p>
            <a:pPr algn="just">
              <a:lnSpc>
                <a:spcPct val="150000"/>
              </a:lnSpc>
            </a:pPr>
            <a:r>
              <a:rPr lang="pt-BR" sz="2933" dirty="0">
                <a:latin typeface="Arial" panose="020B0604020202020204" pitchFamily="34" charset="0"/>
                <a:cs typeface="Arial" panose="020B0604020202020204" pitchFamily="34" charset="0"/>
              </a:rPr>
              <a:t>    = (0,1 . 0.001) . (- 8) . 6 = 0,001 . (- 48) = - 0,0048</a:t>
            </a:r>
          </a:p>
          <a:p>
            <a:pPr algn="just">
              <a:lnSpc>
                <a:spcPct val="150000"/>
              </a:lnSpc>
            </a:pPr>
            <a:r>
              <a:rPr lang="pt-BR" sz="2933" dirty="0">
                <a:latin typeface="Arial" panose="020B0604020202020204" pitchFamily="34" charset="0"/>
                <a:cs typeface="Arial" panose="020B0604020202020204" pitchFamily="34" charset="0"/>
              </a:rPr>
              <a:t>d) (- 0,4) . (- 0,5) . (- 0,2) = (- 0,4) . (0,5 . 0, 2) </a:t>
            </a:r>
          </a:p>
          <a:p>
            <a:pPr algn="just">
              <a:lnSpc>
                <a:spcPct val="150000"/>
              </a:lnSpc>
            </a:pPr>
            <a:r>
              <a:rPr lang="pt-BR" sz="2933" dirty="0">
                <a:latin typeface="Arial" panose="020B0604020202020204" pitchFamily="34" charset="0"/>
                <a:cs typeface="Arial" panose="020B0604020202020204" pitchFamily="34" charset="0"/>
              </a:rPr>
              <a:t>    =  (- 0,4) . 0,1 = - 0,04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SGK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53863" cy="3019053"/>
            <a:chOff x="0" y="0"/>
            <a:chExt cx="630772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39068" y="2242790"/>
              <a:ext cx="5429585" cy="3541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090912" y="3516471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35652" y="1597378"/>
            <a:ext cx="3392937" cy="50986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22000" y="-279400"/>
            <a:ext cx="1624796" cy="15963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66800" y="534164"/>
            <a:ext cx="8710774" cy="1863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 dirty="0"/>
              <a:t>Inch (đọc là in-sơ, kí hiệu là in) là tên của một đơn vị đo độ dài: 1 in = 2,54 cm. Một chiếc ti vi màn hình phẳng có độ dài đường chéo là 52 in.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572000" y="2324411"/>
            <a:ext cx="4368800" cy="2641599"/>
          </a:xfrm>
          <a:prstGeom prst="wedgeEllipseCallout">
            <a:avLst>
              <a:gd name="adj1" fmla="val 56920"/>
              <a:gd name="adj2" fmla="val -4015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0" y="2315944"/>
            <a:ext cx="4106870" cy="4106870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132137" cy="3353444"/>
            <a:chOff x="0" y="0"/>
            <a:chExt cx="15490891" cy="579023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21903" y="745809"/>
              <a:ext cx="15368988" cy="50444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7: PHÉP NHÂN, PHÉP CHIA SỐ THẬP PHÂN </a:t>
              </a:r>
            </a:p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 114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4113" y="2327986"/>
            <a:ext cx="4271681" cy="2555044"/>
            <a:chOff x="0" y="0"/>
            <a:chExt cx="8543362" cy="511008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839262" y="1327258"/>
              <a:ext cx="1337132" cy="8065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68074" y="2327986"/>
            <a:ext cx="4271681" cy="2555044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10252" y="1327258"/>
              <a:ext cx="1617772" cy="8065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5" y="72404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050" y="2449911"/>
            <a:ext cx="2225414" cy="51644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26265" y="2733531"/>
            <a:ext cx="2528899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29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42418" y="2733531"/>
            <a:ext cx="2587005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</a:p>
          <a:p>
            <a:pPr>
              <a:lnSpc>
                <a:spcPct val="150000"/>
              </a:lnSpc>
            </a:pPr>
            <a:r>
              <a:rPr lang="en-US" sz="29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9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29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83602" y="-588346"/>
            <a:ext cx="1624796" cy="15963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751536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1399828"/>
            <a:ext cx="48564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667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67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67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667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2667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9893" y="1997860"/>
            <a:ext cx="1016000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3600" y="2081449"/>
            <a:ext cx="634094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5,285 . 7,21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403600" y="2759127"/>
            <a:ext cx="2480137" cy="2457583"/>
            <a:chOff x="136406" y="0"/>
            <a:chExt cx="2311518" cy="3686375"/>
          </a:xfrm>
        </p:grpSpPr>
        <p:grpSp>
          <p:nvGrpSpPr>
            <p:cNvPr id="13" name="Group 12"/>
            <p:cNvGrpSpPr/>
            <p:nvPr/>
          </p:nvGrpSpPr>
          <p:grpSpPr>
            <a:xfrm>
              <a:off x="222654" y="0"/>
              <a:ext cx="2225270" cy="3686375"/>
              <a:chOff x="222655" y="-48131"/>
              <a:chExt cx="2225270" cy="3718998"/>
            </a:xfrm>
          </p:grpSpPr>
          <p:sp>
            <p:nvSpPr>
              <p:cNvPr id="15" name="Text Box 23"/>
              <p:cNvSpPr txBox="1"/>
              <p:nvPr/>
            </p:nvSpPr>
            <p:spPr>
              <a:xfrm>
                <a:off x="222655" y="-48131"/>
                <a:ext cx="2225270" cy="371899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60960" tIns="30480" rIns="60960" bIns="304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 defTabSz="609630">
                  <a:lnSpc>
                    <a:spcPct val="115000"/>
                  </a:lnSpc>
                  <a:spcAft>
                    <a:spcPts val="667"/>
                  </a:spcAft>
                  <a:defRPr/>
                </a:pPr>
                <a:r>
                  <a:rPr lang="en-GB" sz="24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5,2 8 5</a:t>
                </a:r>
                <a:endParaRPr 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15000"/>
                  </a:lnSpc>
                  <a:spcAft>
                    <a:spcPts val="667"/>
                  </a:spcAft>
                  <a:defRPr/>
                </a:pPr>
                <a:r>
                  <a:rPr lang="en-GB" sz="24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7,2 1</a:t>
                </a:r>
                <a:endParaRPr 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15000"/>
                  </a:lnSpc>
                  <a:spcAft>
                    <a:spcPts val="400"/>
                  </a:spcAft>
                  <a:defRPr/>
                </a:pPr>
                <a:r>
                  <a:rPr lang="en-GB" sz="24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5 2 8 5</a:t>
                </a:r>
                <a:endParaRPr 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15000"/>
                  </a:lnSpc>
                  <a:spcAft>
                    <a:spcPts val="400"/>
                  </a:spcAft>
                  <a:defRPr/>
                </a:pPr>
                <a:r>
                  <a:rPr lang="en-GB" sz="24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1 0 5 7 0</a:t>
                </a:r>
                <a:endParaRPr 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15000"/>
                  </a:lnSpc>
                  <a:spcAft>
                    <a:spcPts val="667"/>
                  </a:spcAft>
                  <a:defRPr/>
                </a:pPr>
                <a:r>
                  <a:rPr lang="en-GB" sz="24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15000"/>
                  </a:lnSpc>
                  <a:spcAft>
                    <a:spcPts val="667"/>
                  </a:spcAft>
                  <a:defRPr/>
                </a:pPr>
                <a:r>
                  <a:rPr lang="en-GB" sz="24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15000"/>
                  </a:lnSpc>
                  <a:spcAft>
                    <a:spcPts val="667"/>
                  </a:spcAft>
                  <a:defRPr/>
                </a:pPr>
                <a:r>
                  <a:rPr lang="en-GB" sz="24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15000"/>
                  </a:lnSpc>
                  <a:spcAft>
                    <a:spcPts val="667"/>
                  </a:spcAft>
                  <a:defRPr/>
                </a:pPr>
                <a:r>
                  <a:rPr lang="en-GB" sz="24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15000"/>
                  </a:lnSpc>
                  <a:spcAft>
                    <a:spcPts val="667"/>
                  </a:spcAft>
                  <a:defRPr/>
                </a:pPr>
                <a:r>
                  <a:rPr lang="en-GB" sz="24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 Box 24"/>
              <p:cNvSpPr txBox="1"/>
              <p:nvPr/>
            </p:nvSpPr>
            <p:spPr>
              <a:xfrm flipH="1">
                <a:off x="333374" y="153665"/>
                <a:ext cx="276225" cy="360516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60960" tIns="30480" rIns="60960" bIns="304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 defTabSz="609630">
                  <a:lnSpc>
                    <a:spcPct val="115000"/>
                  </a:lnSpc>
                  <a:spcAft>
                    <a:spcPts val="667"/>
                  </a:spcAft>
                  <a:defRPr/>
                </a:pPr>
                <a:r>
                  <a:rPr lang="en-GB" sz="24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endParaRPr 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H="1">
                <a:off x="333374" y="1485077"/>
                <a:ext cx="1611912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4" name="Straight Connector 13"/>
            <p:cNvCxnSpPr/>
            <p:nvPr/>
          </p:nvCxnSpPr>
          <p:spPr>
            <a:xfrm flipH="1">
              <a:off x="136406" y="3686375"/>
              <a:ext cx="1808881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20" name="TextBox 19"/>
          <p:cNvSpPr txBox="1"/>
          <p:nvPr/>
        </p:nvSpPr>
        <p:spPr>
          <a:xfrm>
            <a:off x="3403599" y="471446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3 6 9 9 5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87629" y="5295418"/>
            <a:ext cx="218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3 8, 1 0 4 8 5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02400" y="3401615"/>
            <a:ext cx="4876800" cy="6319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5,285 . 7,21 = 38,10485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0" grpId="0"/>
      <p:bldP spid="21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00800" y="433493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3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355600" y="431800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sp>
        <p:nvSpPr>
          <p:cNvPr id="23" name="Rectangle 22"/>
          <p:cNvSpPr/>
          <p:nvPr/>
        </p:nvSpPr>
        <p:spPr>
          <a:xfrm>
            <a:off x="1276237" y="736600"/>
            <a:ext cx="4819763" cy="1863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0" y="838200"/>
            <a:ext cx="1083598" cy="108359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296557" y="2713653"/>
            <a:ext cx="474200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667" dirty="0">
                <a:latin typeface="Arial" panose="020B0604020202020204" pitchFamily="34" charset="0"/>
                <a:cs typeface="Arial" panose="020B0604020202020204" pitchFamily="34" charset="0"/>
              </a:rPr>
              <a:t>Tính:  (-5) . (-18)       27 . (-12)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82319" y="348104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66800" y="4097482"/>
            <a:ext cx="6096000" cy="12476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(-5) . (-18) = 5 . 18 = 90</a:t>
            </a:r>
          </a:p>
          <a:p>
            <a:pPr>
              <a:lnSpc>
                <a:spcPct val="150000"/>
              </a:lnSpc>
            </a:pP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17 . (-12) = - (27 . 12) = - 324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908800" y="863600"/>
            <a:ext cx="1016000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63227" y="1594011"/>
            <a:ext cx="4419600" cy="1863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66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66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6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66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66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66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66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6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66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667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35" y="2937761"/>
            <a:ext cx="3937592" cy="39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8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39200" y="3977468"/>
            <a:ext cx="4022749" cy="2618444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1239520" y="420147"/>
            <a:ext cx="9499600" cy="1473200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667" dirty="0"/>
              <a:t>Quy tắc nhân hai số thập phân (cùng dấu hoặc khác dấu) được thực hiện giống như quy tắc nhân hai số nguyên.</a:t>
            </a:r>
            <a:endParaRPr lang="en-US" sz="2667" dirty="0"/>
          </a:p>
        </p:txBody>
      </p:sp>
      <p:sp>
        <p:nvSpPr>
          <p:cNvPr id="11" name="Rectangle 10"/>
          <p:cNvSpPr/>
          <p:nvPr/>
        </p:nvSpPr>
        <p:spPr>
          <a:xfrm>
            <a:off x="1219200" y="2057400"/>
            <a:ext cx="10464800" cy="1863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25" indent="-49532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667" dirty="0">
                <a:latin typeface="Arial" panose="020B0604020202020204" pitchFamily="34" charset="0"/>
                <a:cs typeface="Arial" panose="020B0604020202020204" pitchFamily="34" charset="0"/>
              </a:rPr>
              <a:t>Tích của hai số thập phân cùng dấu luôn là số dương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vi-VN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5325" indent="-49532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667" dirty="0">
                <a:latin typeface="Arial" panose="020B0604020202020204" pitchFamily="34" charset="0"/>
                <a:cs typeface="Arial" panose="020B0604020202020204" pitchFamily="34" charset="0"/>
              </a:rPr>
              <a:t>Tích của hai số thập phân khác dấu luôn là một số âm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95325" indent="-49532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GB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GB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GB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GB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GB" sz="2667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GB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GB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67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GB" sz="2667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9200" y="3858707"/>
            <a:ext cx="8534400" cy="1873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667" dirty="0"/>
              <a:t>Khi nhân hai số thập phân khác dấu, ta chỉ thực hiện phép nhân giữa số dương với số đối của số âm rồi thêm dấu “-” trước kết quả nhận được.</a:t>
            </a:r>
            <a:endParaRPr lang="en-US" sz="2667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16000" y="1041400"/>
            <a:ext cx="10109200" cy="49784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701800" y="1189104"/>
            <a:ext cx="6096000" cy="20398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9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5325" indent="-495325" algn="just">
              <a:lnSpc>
                <a:spcPct val="150000"/>
              </a:lnSpc>
              <a:buAutoNum type="alphaLcParenR"/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8,15 . (- 4,26) </a:t>
            </a:r>
          </a:p>
          <a:p>
            <a:pPr marL="495325" indent="-495325" algn="just">
              <a:lnSpc>
                <a:spcPct val="150000"/>
              </a:lnSpc>
              <a:buAutoNum type="alphaLcParenR"/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19,427 . 1,8 = 34,9686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5600" y="3198330"/>
            <a:ext cx="1828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52520" y="3691213"/>
            <a:ext cx="6096000" cy="20398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2933" dirty="0">
                <a:latin typeface="Arial" panose="020B0604020202020204" pitchFamily="34" charset="0"/>
                <a:cs typeface="Arial" panose="020B0604020202020204" pitchFamily="34" charset="0"/>
              </a:rPr>
              <a:t>) 8,15 . (- 4,26) = - (8,15 . 4,26) </a:t>
            </a:r>
          </a:p>
          <a:p>
            <a:pPr algn="just">
              <a:lnSpc>
                <a:spcPct val="150000"/>
              </a:lnSpc>
            </a:pPr>
            <a:r>
              <a:rPr lang="pl-PL" sz="2933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= - 34,719</a:t>
            </a:r>
          </a:p>
          <a:p>
            <a:pPr algn="just">
              <a:lnSpc>
                <a:spcPct val="150000"/>
              </a:lnSpc>
            </a:pPr>
            <a:r>
              <a:rPr lang="pl-PL" sz="2933" dirty="0">
                <a:latin typeface="Arial" panose="020B0604020202020204" pitchFamily="34" charset="0"/>
                <a:cs typeface="Arial" panose="020B0604020202020204" pitchFamily="34" charset="0"/>
              </a:rPr>
              <a:t>b) 19,427 . 1,8 = 34,9686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27076"/>
            <a:ext cx="2921000" cy="2921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1193800"/>
            <a:ext cx="11023600" cy="518160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1200" y="454720"/>
            <a:ext cx="8483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17600" y="1501080"/>
            <a:ext cx="1016000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36800" y="1574800"/>
            <a:ext cx="879432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76400" y="2974005"/>
            <a:ext cx="8839200" cy="2727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933" dirty="0">
                <a:solidFill>
                  <a:schemeClr val="bg1"/>
                </a:solidFill>
              </a:rPr>
              <a:t>Giống như phép nhân số nguyên, phép nhân số thập phân cũng có các tính chất: giao hoán, kết hợp, nhân với số 1, phân phối của phép nhân đối với phép cộng và phép trừ.</a:t>
            </a:r>
            <a:endParaRPr lang="en-US" sz="2933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9573" y="2380712"/>
            <a:ext cx="249512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784</Words>
  <Application>Microsoft Office PowerPoint</Application>
  <PresentationFormat>Widescreen</PresentationFormat>
  <Paragraphs>103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Tran Kim</dc:creator>
  <cp:lastModifiedBy>Thanh Tran Kim</cp:lastModifiedBy>
  <cp:revision>1</cp:revision>
  <dcterms:created xsi:type="dcterms:W3CDTF">2024-05-25T08:47:40Z</dcterms:created>
  <dcterms:modified xsi:type="dcterms:W3CDTF">2024-05-25T08:49:57Z</dcterms:modified>
</cp:coreProperties>
</file>