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1" r:id="rId2"/>
    <p:sldId id="313" r:id="rId3"/>
    <p:sldId id="312" r:id="rId4"/>
    <p:sldId id="258" r:id="rId5"/>
    <p:sldId id="259" r:id="rId6"/>
    <p:sldId id="260" r:id="rId7"/>
    <p:sldId id="261" r:id="rId8"/>
    <p:sldId id="272" r:id="rId9"/>
    <p:sldId id="262" r:id="rId10"/>
    <p:sldId id="268" r:id="rId11"/>
    <p:sldId id="267" r:id="rId12"/>
    <p:sldId id="274" r:id="rId13"/>
    <p:sldId id="269" r:id="rId14"/>
    <p:sldId id="276" r:id="rId15"/>
    <p:sldId id="265" r:id="rId16"/>
    <p:sldId id="282" r:id="rId17"/>
    <p:sldId id="278" r:id="rId18"/>
    <p:sldId id="314" r:id="rId19"/>
    <p:sldId id="315" r:id="rId20"/>
    <p:sldId id="27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6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DCA3C-DFAC-4393-8DF3-AA708097884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93177-9E95-4EE8-8E57-51A3586F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8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95bae21e8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95bae21e8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935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c7537cc3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c7537cc3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4780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ac7537cc3f_0_2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ac7537cc3f_0_2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0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a2609c4100_0_1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a2609c4100_0_1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4558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ac7537cc3f_0_3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ac7537cc3f_0_3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4793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a2609c4100_0_2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a2609c4100_0_2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135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ac7ad3d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ac7ad3d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12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a2609c4100_0_3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a2609c4100_0_3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44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a2609c4100_0_2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a2609c4100_0_2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4720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a2609c4100_0_2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a2609c4100_0_2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773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ac7537cc3f_0_4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ac7537cc3f_0_4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386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203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a2609c4100_0_3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a2609c4100_0_3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14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762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539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212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95b965402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95b965402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401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95b965402b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95b965402b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174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a2609c4100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a2609c4100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425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c7537c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c7537c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32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7FD6-738D-1521-24AB-94D4C8DDD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61358-AAF6-8884-9D5E-79EB6AE6E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C1BE4-9F73-D5B4-E5B5-1FB281B9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80E-5E05-4C6A-8E77-65451751ABA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C0078-E7D0-1B39-3882-F58BD129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C4A4E-5BC7-D9C6-5E50-0EC43735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FFF-13FF-446F-961F-778832DE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7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AB24F-69DE-56CA-502F-639D7FA2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CC33A-DA00-2572-6564-E3DB3ED1D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17C3A-A58A-EE0E-FAB7-AFE167E1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80E-5E05-4C6A-8E77-65451751ABA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C4652-097F-BD3F-AACB-AC4E9F0D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F499B-B08F-A848-7827-F13A818C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FFF-13FF-446F-961F-778832DE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7A6D46-688B-C726-3C64-780896FCD5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D8B98-4BA0-3D7C-7787-35196415A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532CB-925A-E4AA-4870-63D971906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80E-5E05-4C6A-8E77-65451751ABA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DEA60-1C08-0865-4B41-D6AD861B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F784A-CE5D-0C38-DA4F-04043B5F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FFF-13FF-446F-961F-778832DE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17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950800" y="1664400"/>
            <a:ext cx="10290400" cy="44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215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2017500" y="2525000"/>
            <a:ext cx="2658000" cy="1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8159369" y="567144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6972400" y="955200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8159369" y="105619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8159369" y="1976336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6972400" y="237590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8159369" y="247187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8159369" y="3385528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6972400" y="3796613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8159369" y="388755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8159369" y="4794720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6972400" y="5217319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8159369" y="530323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269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9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208" name="Google Shape;208;p9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1270396" y="2027817"/>
            <a:ext cx="39624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1270233" y="3022441"/>
            <a:ext cx="39624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107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299" name="Google Shape;299;p14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3621000" y="5192951"/>
            <a:ext cx="49500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3426000" y="1967989"/>
            <a:ext cx="5340000" cy="2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733"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6296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13" name="Google Shape;13;p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7124767" y="2250033"/>
            <a:ext cx="3426000" cy="2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7124767" y="4804433"/>
            <a:ext cx="36848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7196367" y="127016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78902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8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470" name="Google Shape;470;p1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1465733" y="4059800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subTitle" idx="2"/>
          </p:nvPr>
        </p:nvSpPr>
        <p:spPr>
          <a:xfrm>
            <a:off x="1465733" y="4602917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7181733" y="4059800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4"/>
          </p:nvPr>
        </p:nvSpPr>
        <p:spPr>
          <a:xfrm>
            <a:off x="7181733" y="4602917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subTitle" idx="5"/>
          </p:nvPr>
        </p:nvSpPr>
        <p:spPr>
          <a:xfrm>
            <a:off x="7181733" y="1579233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subTitle" idx="6"/>
          </p:nvPr>
        </p:nvSpPr>
        <p:spPr>
          <a:xfrm>
            <a:off x="7181733" y="2122351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989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27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692" name="Google Shape;692;p2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5" name="Google Shape;725;p27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27"/>
          <p:cNvSpPr txBox="1">
            <a:spLocks noGrp="1"/>
          </p:cNvSpPr>
          <p:nvPr>
            <p:ph type="subTitle" idx="1"/>
          </p:nvPr>
        </p:nvSpPr>
        <p:spPr>
          <a:xfrm>
            <a:off x="950800" y="2309167"/>
            <a:ext cx="4584000" cy="3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27"/>
          <p:cNvSpPr txBox="1">
            <a:spLocks noGrp="1"/>
          </p:cNvSpPr>
          <p:nvPr>
            <p:ph type="subTitle" idx="2"/>
          </p:nvPr>
        </p:nvSpPr>
        <p:spPr>
          <a:xfrm>
            <a:off x="6657200" y="2309167"/>
            <a:ext cx="4584000" cy="3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9160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8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171" name="Google Shape;171;p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5180000" y="1975333"/>
            <a:ext cx="4913200" cy="19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05" name="Google Shape;205;p8"/>
          <p:cNvSpPr txBox="1">
            <a:spLocks noGrp="1"/>
          </p:cNvSpPr>
          <p:nvPr>
            <p:ph type="subTitle" idx="1"/>
          </p:nvPr>
        </p:nvSpPr>
        <p:spPr>
          <a:xfrm>
            <a:off x="5183211" y="3962323"/>
            <a:ext cx="49132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845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D880-224D-B46E-46B9-FE7A3C12A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21599-FFC8-89FD-C480-F66A7FA0E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FCBD3-91F7-BA39-6069-F1E08DDDD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80E-5E05-4C6A-8E77-65451751ABA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4F839-60EB-660C-D28D-09FA2C6B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0BA83-8DDC-D430-47D7-4F747D13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FFF-13FF-446F-961F-778832DE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4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9"/>
          <p:cNvSpPr txBox="1">
            <a:spLocks noGrp="1"/>
          </p:cNvSpPr>
          <p:nvPr>
            <p:ph type="title"/>
          </p:nvPr>
        </p:nvSpPr>
        <p:spPr>
          <a:xfrm>
            <a:off x="5003167" y="2134067"/>
            <a:ext cx="5824000" cy="1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12" name="Google Shape;512;p19"/>
          <p:cNvSpPr txBox="1">
            <a:spLocks noGrp="1"/>
          </p:cNvSpPr>
          <p:nvPr>
            <p:ph type="subTitle" idx="1"/>
          </p:nvPr>
        </p:nvSpPr>
        <p:spPr>
          <a:xfrm>
            <a:off x="5818067" y="3794833"/>
            <a:ext cx="4194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13" name="Google Shape;513;p19"/>
          <p:cNvSpPr txBox="1">
            <a:spLocks noGrp="1"/>
          </p:cNvSpPr>
          <p:nvPr>
            <p:ph type="title" idx="2" hasCustomPrompt="1"/>
          </p:nvPr>
        </p:nvSpPr>
        <p:spPr>
          <a:xfrm>
            <a:off x="7445667" y="1247451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84432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21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560" name="Google Shape;560;p21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3" name="Google Shape;593;p21"/>
          <p:cNvSpPr txBox="1">
            <a:spLocks noGrp="1"/>
          </p:cNvSpPr>
          <p:nvPr>
            <p:ph type="title"/>
          </p:nvPr>
        </p:nvSpPr>
        <p:spPr>
          <a:xfrm>
            <a:off x="1492915" y="1667033"/>
            <a:ext cx="3584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1"/>
          <p:cNvSpPr txBox="1">
            <a:spLocks noGrp="1"/>
          </p:cNvSpPr>
          <p:nvPr>
            <p:ph type="subTitle" idx="1"/>
          </p:nvPr>
        </p:nvSpPr>
        <p:spPr>
          <a:xfrm>
            <a:off x="1492767" y="3601661"/>
            <a:ext cx="3584400" cy="14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8426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7"/>
          <p:cNvGrpSpPr/>
          <p:nvPr/>
        </p:nvGrpSpPr>
        <p:grpSpPr>
          <a:xfrm rot="624426">
            <a:off x="7813987" y="2743678"/>
            <a:ext cx="6349125" cy="6789460"/>
            <a:chOff x="7567300" y="1541100"/>
            <a:chExt cx="3167100" cy="3386750"/>
          </a:xfrm>
        </p:grpSpPr>
        <p:sp>
          <p:nvSpPr>
            <p:cNvPr id="132" name="Google Shape;132;p7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" name="Google Shape;152;p7"/>
          <p:cNvGrpSpPr/>
          <p:nvPr/>
        </p:nvGrpSpPr>
        <p:grpSpPr>
          <a:xfrm rot="-179539">
            <a:off x="196526" y="719525"/>
            <a:ext cx="6738407" cy="7705057"/>
            <a:chOff x="1732250" y="435101"/>
            <a:chExt cx="5053990" cy="5779004"/>
          </a:xfrm>
        </p:grpSpPr>
        <p:sp>
          <p:nvSpPr>
            <p:cNvPr id="153" name="Google Shape;153;p7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 rot="-180143">
            <a:off x="1771974" y="2040082"/>
            <a:ext cx="4169724" cy="19751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 rot="-180143">
            <a:off x="1891087" y="4884013"/>
            <a:ext cx="4169724" cy="1145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534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title" hasCustomPrompt="1"/>
          </p:nvPr>
        </p:nvSpPr>
        <p:spPr>
          <a:xfrm>
            <a:off x="1785000" y="2130067"/>
            <a:ext cx="8619600" cy="1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1787400" y="4133915"/>
            <a:ext cx="8619600" cy="6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1721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16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378" name="Google Shape;378;p1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950800" y="2410200"/>
            <a:ext cx="4584000" cy="20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6"/>
          <p:cNvSpPr txBox="1">
            <a:spLocks noGrp="1"/>
          </p:cNvSpPr>
          <p:nvPr>
            <p:ph type="subTitle" idx="1"/>
          </p:nvPr>
        </p:nvSpPr>
        <p:spPr>
          <a:xfrm>
            <a:off x="6718333" y="26277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3" name="Google Shape;413;p16"/>
          <p:cNvSpPr txBox="1">
            <a:spLocks noGrp="1"/>
          </p:cNvSpPr>
          <p:nvPr>
            <p:ph type="subTitle" idx="2"/>
          </p:nvPr>
        </p:nvSpPr>
        <p:spPr>
          <a:xfrm>
            <a:off x="6718333" y="31207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6"/>
          <p:cNvSpPr txBox="1">
            <a:spLocks noGrp="1"/>
          </p:cNvSpPr>
          <p:nvPr>
            <p:ph type="subTitle" idx="3"/>
          </p:nvPr>
        </p:nvSpPr>
        <p:spPr>
          <a:xfrm>
            <a:off x="6718333" y="45358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5" name="Google Shape;415;p16"/>
          <p:cNvSpPr txBox="1">
            <a:spLocks noGrp="1"/>
          </p:cNvSpPr>
          <p:nvPr>
            <p:ph type="subTitle" idx="4"/>
          </p:nvPr>
        </p:nvSpPr>
        <p:spPr>
          <a:xfrm>
            <a:off x="6718333" y="50288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subTitle" idx="5"/>
          </p:nvPr>
        </p:nvSpPr>
        <p:spPr>
          <a:xfrm>
            <a:off x="9131667" y="26277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6"/>
          </p:nvPr>
        </p:nvSpPr>
        <p:spPr>
          <a:xfrm>
            <a:off x="9131667" y="31207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6"/>
          <p:cNvSpPr txBox="1">
            <a:spLocks noGrp="1"/>
          </p:cNvSpPr>
          <p:nvPr>
            <p:ph type="subTitle" idx="7"/>
          </p:nvPr>
        </p:nvSpPr>
        <p:spPr>
          <a:xfrm>
            <a:off x="9131667" y="45358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9" name="Google Shape;419;p16"/>
          <p:cNvSpPr txBox="1">
            <a:spLocks noGrp="1"/>
          </p:cNvSpPr>
          <p:nvPr>
            <p:ph type="subTitle" idx="8"/>
          </p:nvPr>
        </p:nvSpPr>
        <p:spPr>
          <a:xfrm>
            <a:off x="9131667" y="50288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6"/>
          <p:cNvSpPr txBox="1">
            <a:spLocks noGrp="1"/>
          </p:cNvSpPr>
          <p:nvPr>
            <p:ph type="subTitle" idx="9"/>
          </p:nvPr>
        </p:nvSpPr>
        <p:spPr>
          <a:xfrm>
            <a:off x="6718333" y="7196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13"/>
          </p:nvPr>
        </p:nvSpPr>
        <p:spPr>
          <a:xfrm>
            <a:off x="6718333" y="12126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subTitle" idx="14"/>
          </p:nvPr>
        </p:nvSpPr>
        <p:spPr>
          <a:xfrm>
            <a:off x="9131667" y="7196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subTitle" idx="15"/>
          </p:nvPr>
        </p:nvSpPr>
        <p:spPr>
          <a:xfrm>
            <a:off x="9131667" y="12126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558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9D55-3188-24C7-E22A-DA6F090E6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85DF2-2DEE-6EFC-DEA6-93B8971B5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8F71D-FC40-C01B-E5CD-9A698B44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80E-5E05-4C6A-8E77-65451751ABA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AC929-8FE3-CBCD-D5CC-C9AE2A2FA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39688-9346-8C2F-F8AF-DCE87808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FFF-13FF-446F-961F-778832DE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0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E7B0-1BA3-493E-1AD4-F01E42D5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324FB-6D1E-6303-3518-83EB190EC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0F667-57DE-A170-376B-89C0CE8A2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437F5-EB20-19D5-328E-74634F39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80E-5E05-4C6A-8E77-65451751ABA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161EF-9441-5B63-3FE9-FCFA5582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7DC36-C8FC-2F41-524A-899C0E83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FFF-13FF-446F-961F-778832DE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5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C9B62-44B9-E123-5261-8A99D7BD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9DA05-02F2-1B7C-6F69-79264C3D4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66D2C-1D8C-2939-C2B3-371F4A10D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55D4E-0410-A266-16B9-597055C22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742795-D358-59E5-C1AE-09962D98E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8AF6D-F518-26EF-E0C3-1F3760349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80E-5E05-4C6A-8E77-65451751ABA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CBC7E-A54D-4763-57FE-37416C15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94698B-94A0-7DAD-9211-7415A549C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FFF-13FF-446F-961F-778832DE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7F70-2DF8-8367-63E7-22043E45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3AC44-7396-6690-85C4-8F53853F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80E-5E05-4C6A-8E77-65451751ABA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080CDD-442B-A1DF-4ACB-FE892211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2BA36-5307-6939-9498-2CA29595E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FFF-13FF-446F-961F-778832DE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8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BF1E6-0678-36AC-EE43-5C962CD2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80E-5E05-4C6A-8E77-65451751ABA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5AD61-C3E2-36D5-4D9A-FFB8AFE2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22CA5-A3AE-B82F-B0D7-24ACE55BC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FFF-13FF-446F-961F-778832DE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0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D07BD-E47B-B892-294D-794214DA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7E437-24CC-74AB-AEB7-86051CA3B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C86C9-8C9A-BFE1-E904-57F2F5A6B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70074-3C43-D968-006F-2A3C9EFDD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80E-5E05-4C6A-8E77-65451751ABA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26238-A81C-873C-C7C4-9011D65F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56AD5-EF01-6A49-1BF6-B7ACE0ED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FFF-13FF-446F-961F-778832DE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4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71103-B731-6588-E3CC-BD3BF55FA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A43DAA-0D01-0E13-740C-5BF03E410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FCB64-47AF-094F-7E93-E2174F6F6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CBA8B-B328-4849-F134-8CBD26DC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80E-5E05-4C6A-8E77-65451751ABA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AEDEF-751F-2A52-8A4D-AC12843F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3C231-D7F6-9107-93C2-A1AF967AD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FFF-13FF-446F-961F-778832DE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7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C7283-777F-34AC-D0F7-5E16899A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DF711-4889-6FD6-A1E6-E57517444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A87E8-50E7-E077-D0A5-29AAC9A33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AB80E-5E05-4C6A-8E77-65451751ABA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CE792-1A8A-7F1E-6108-6D24EAAFD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3EE6C-26D7-2249-2BC5-8B2D8A08A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C9FFF-13FF-446F-961F-778832DE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0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7286" y="1575372"/>
            <a:ext cx="9356332" cy="2193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/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/>
              <a:t>ĐẾN VỚI TIẾT HỌC HÔM NAY!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072" y="4588755"/>
            <a:ext cx="1975581" cy="1817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5384">
            <a:off x="8441332" y="4098229"/>
            <a:ext cx="1446339" cy="227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40880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4"/>
          <p:cNvGrpSpPr/>
          <p:nvPr/>
        </p:nvGrpSpPr>
        <p:grpSpPr>
          <a:xfrm>
            <a:off x="1165631" y="1465782"/>
            <a:ext cx="1601543" cy="1730503"/>
            <a:chOff x="705725" y="2072700"/>
            <a:chExt cx="1190350" cy="1286200"/>
          </a:xfrm>
        </p:grpSpPr>
        <p:sp>
          <p:nvSpPr>
            <p:cNvPr id="1077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5328863" y="397270"/>
            <a:ext cx="1561672" cy="600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 rot="21322027">
            <a:off x="1369977" y="2090712"/>
            <a:ext cx="1232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3012" y="688363"/>
            <a:ext cx="915525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</a:rPr>
              <a:t>2. </a:t>
            </a:r>
            <a:r>
              <a:rPr lang="en-US" sz="2667" b="1" dirty="0" err="1">
                <a:solidFill>
                  <a:srgbClr val="FF0000"/>
                </a:solidFill>
              </a:rPr>
              <a:t>Tỉ</a:t>
            </a:r>
            <a:r>
              <a:rPr lang="en-US" sz="2667" b="1" dirty="0">
                <a:solidFill>
                  <a:srgbClr val="FF0000"/>
                </a:solidFill>
              </a:rPr>
              <a:t> </a:t>
            </a:r>
            <a:r>
              <a:rPr lang="en-US" sz="2667" b="1" dirty="0" err="1">
                <a:solidFill>
                  <a:srgbClr val="FF0000"/>
                </a:solidFill>
              </a:rPr>
              <a:t>số</a:t>
            </a:r>
            <a:r>
              <a:rPr lang="en-US" sz="2667" b="1" dirty="0">
                <a:solidFill>
                  <a:srgbClr val="FF0000"/>
                </a:solidFill>
              </a:rPr>
              <a:t> </a:t>
            </a:r>
            <a:r>
              <a:rPr lang="en-US" sz="2667" b="1" dirty="0" err="1">
                <a:solidFill>
                  <a:srgbClr val="FF0000"/>
                </a:solidFill>
              </a:rPr>
              <a:t>của</a:t>
            </a:r>
            <a:r>
              <a:rPr lang="en-US" sz="2667" b="1" dirty="0">
                <a:solidFill>
                  <a:srgbClr val="FF0000"/>
                </a:solidFill>
              </a:rPr>
              <a:t> </a:t>
            </a:r>
            <a:r>
              <a:rPr lang="en-US" sz="2667" b="1" dirty="0" err="1">
                <a:solidFill>
                  <a:srgbClr val="FF0000"/>
                </a:solidFill>
              </a:rPr>
              <a:t>hai</a:t>
            </a:r>
            <a:r>
              <a:rPr lang="en-US" sz="2667" b="1" dirty="0">
                <a:solidFill>
                  <a:srgbClr val="FF0000"/>
                </a:solidFill>
              </a:rPr>
              <a:t> </a:t>
            </a:r>
            <a:r>
              <a:rPr lang="en-US" sz="2667" b="1" dirty="0" err="1">
                <a:solidFill>
                  <a:srgbClr val="FF0000"/>
                </a:solidFill>
              </a:rPr>
              <a:t>địa</a:t>
            </a:r>
            <a:r>
              <a:rPr lang="en-US" sz="2667" b="1" dirty="0">
                <a:solidFill>
                  <a:srgbClr val="FF0000"/>
                </a:solidFill>
              </a:rPr>
              <a:t> </a:t>
            </a:r>
            <a:r>
              <a:rPr lang="en-US" sz="2667" b="1" dirty="0" err="1">
                <a:solidFill>
                  <a:srgbClr val="FF0000"/>
                </a:solidFill>
              </a:rPr>
              <a:t>lượng</a:t>
            </a:r>
            <a:r>
              <a:rPr lang="en-US" sz="2667" b="1" dirty="0">
                <a:solidFill>
                  <a:srgbClr val="FF0000"/>
                </a:solidFill>
              </a:rPr>
              <a:t> (</a:t>
            </a:r>
            <a:r>
              <a:rPr lang="en-US" sz="2667" b="1" dirty="0" err="1">
                <a:solidFill>
                  <a:srgbClr val="FF0000"/>
                </a:solidFill>
              </a:rPr>
              <a:t>cùng</a:t>
            </a:r>
            <a:r>
              <a:rPr lang="en-US" sz="2667" b="1" dirty="0">
                <a:solidFill>
                  <a:srgbClr val="FF0000"/>
                </a:solidFill>
              </a:rPr>
              <a:t> </a:t>
            </a:r>
            <a:r>
              <a:rPr lang="en-US" sz="2667" b="1" dirty="0" err="1">
                <a:solidFill>
                  <a:srgbClr val="FF0000"/>
                </a:solidFill>
              </a:rPr>
              <a:t>loại</a:t>
            </a:r>
            <a:r>
              <a:rPr lang="en-US" sz="2667" b="1" dirty="0">
                <a:solidFill>
                  <a:srgbClr val="FF0000"/>
                </a:solidFill>
              </a:rPr>
              <a:t> </a:t>
            </a:r>
            <a:r>
              <a:rPr lang="en-US" sz="2667" b="1" dirty="0" err="1">
                <a:solidFill>
                  <a:srgbClr val="FF0000"/>
                </a:solidFill>
              </a:rPr>
              <a:t>và</a:t>
            </a:r>
            <a:r>
              <a:rPr lang="en-US" sz="2667" b="1" dirty="0">
                <a:solidFill>
                  <a:srgbClr val="FF0000"/>
                </a:solidFill>
              </a:rPr>
              <a:t> </a:t>
            </a:r>
            <a:r>
              <a:rPr lang="en-US" sz="2667" b="1" dirty="0" err="1">
                <a:solidFill>
                  <a:srgbClr val="FF0000"/>
                </a:solidFill>
              </a:rPr>
              <a:t>cùng</a:t>
            </a:r>
            <a:r>
              <a:rPr lang="en-US" sz="2667" b="1" dirty="0">
                <a:solidFill>
                  <a:srgbClr val="FF0000"/>
                </a:solidFill>
              </a:rPr>
              <a:t> </a:t>
            </a:r>
            <a:r>
              <a:rPr lang="en-US" sz="2667" b="1" dirty="0" err="1">
                <a:solidFill>
                  <a:srgbClr val="FF0000"/>
                </a:solidFill>
              </a:rPr>
              <a:t>đơn</a:t>
            </a:r>
            <a:r>
              <a:rPr lang="en-US" sz="2667" b="1" dirty="0">
                <a:solidFill>
                  <a:srgbClr val="FF0000"/>
                </a:solidFill>
              </a:rPr>
              <a:t> </a:t>
            </a:r>
            <a:r>
              <a:rPr lang="en-US" sz="2667" b="1" dirty="0" err="1">
                <a:solidFill>
                  <a:srgbClr val="FF0000"/>
                </a:solidFill>
              </a:rPr>
              <a:t>vị</a:t>
            </a:r>
            <a:r>
              <a:rPr lang="en-US" sz="2667" b="1" dirty="0">
                <a:solidFill>
                  <a:srgbClr val="FF0000"/>
                </a:solidFill>
              </a:rPr>
              <a:t> </a:t>
            </a:r>
            <a:r>
              <a:rPr lang="en-US" sz="2667" b="1" dirty="0" err="1">
                <a:solidFill>
                  <a:srgbClr val="FF0000"/>
                </a:solidFill>
              </a:rPr>
              <a:t>đo</a:t>
            </a:r>
            <a:r>
              <a:rPr lang="en-US" sz="2667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108" y="1344371"/>
            <a:ext cx="7876853" cy="187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 err="1"/>
              <a:t>Bạn</a:t>
            </a:r>
            <a:r>
              <a:rPr lang="en-US" sz="2667" dirty="0"/>
              <a:t> </a:t>
            </a:r>
            <a:r>
              <a:rPr lang="en-US" sz="2667" dirty="0" err="1"/>
              <a:t>Phương</a:t>
            </a:r>
            <a:r>
              <a:rPr lang="en-US" sz="2667" dirty="0"/>
              <a:t> </a:t>
            </a:r>
            <a:r>
              <a:rPr lang="en-US" sz="2667" dirty="0" err="1"/>
              <a:t>đi</a:t>
            </a:r>
            <a:r>
              <a:rPr lang="en-US" sz="2667" dirty="0"/>
              <a:t> </a:t>
            </a:r>
            <a:r>
              <a:rPr lang="en-US" sz="2667" dirty="0" err="1"/>
              <a:t>bộ</a:t>
            </a:r>
            <a:r>
              <a:rPr lang="en-US" sz="2667" dirty="0"/>
              <a:t> </a:t>
            </a:r>
            <a:r>
              <a:rPr lang="en-US" sz="2667" dirty="0" err="1"/>
              <a:t>với</a:t>
            </a:r>
            <a:r>
              <a:rPr lang="en-US" sz="2667" dirty="0"/>
              <a:t> </a:t>
            </a:r>
            <a:r>
              <a:rPr lang="en-US" sz="2667" dirty="0" err="1"/>
              <a:t>vận</a:t>
            </a:r>
            <a:r>
              <a:rPr lang="en-US" sz="2667" dirty="0"/>
              <a:t> </a:t>
            </a:r>
            <a:r>
              <a:rPr lang="en-US" sz="2667" dirty="0" err="1"/>
              <a:t>tốc</a:t>
            </a:r>
            <a:r>
              <a:rPr lang="en-US" sz="2667" dirty="0"/>
              <a:t> 4km/h. </a:t>
            </a:r>
            <a:r>
              <a:rPr lang="en-US" sz="2667" dirty="0" err="1"/>
              <a:t>Bạn</a:t>
            </a:r>
            <a:r>
              <a:rPr lang="en-US" sz="2667" dirty="0"/>
              <a:t> </a:t>
            </a:r>
            <a:r>
              <a:rPr lang="en-US" sz="2667" dirty="0" err="1"/>
              <a:t>Quân</a:t>
            </a:r>
            <a:r>
              <a:rPr lang="en-US" sz="2667" dirty="0"/>
              <a:t> </a:t>
            </a:r>
            <a:r>
              <a:rPr lang="en-US" sz="2667" dirty="0" err="1"/>
              <a:t>đi</a:t>
            </a:r>
            <a:r>
              <a:rPr lang="en-US" sz="2667" dirty="0"/>
              <a:t> </a:t>
            </a:r>
            <a:r>
              <a:rPr lang="en-US" sz="2667" dirty="0" err="1"/>
              <a:t>bộ</a:t>
            </a:r>
            <a:r>
              <a:rPr lang="en-US" sz="2667" dirty="0"/>
              <a:t> </a:t>
            </a:r>
            <a:r>
              <a:rPr lang="en-US" sz="2667" dirty="0" err="1"/>
              <a:t>với</a:t>
            </a:r>
            <a:r>
              <a:rPr lang="en-US" sz="2667" dirty="0"/>
              <a:t> </a:t>
            </a:r>
            <a:r>
              <a:rPr lang="en-US" sz="2667" dirty="0" err="1"/>
              <a:t>vận</a:t>
            </a:r>
            <a:r>
              <a:rPr lang="en-US" sz="2667" dirty="0"/>
              <a:t> </a:t>
            </a:r>
            <a:r>
              <a:rPr lang="en-US" sz="2667" dirty="0" err="1"/>
              <a:t>tốc</a:t>
            </a:r>
            <a:r>
              <a:rPr lang="en-US" sz="2667" dirty="0"/>
              <a:t> 5 km/h. </a:t>
            </a:r>
            <a:r>
              <a:rPr lang="en-US" sz="2667" dirty="0" err="1"/>
              <a:t>Tính</a:t>
            </a:r>
            <a:r>
              <a:rPr lang="en-US" sz="2667" dirty="0"/>
              <a:t> </a:t>
            </a:r>
            <a:r>
              <a:rPr lang="en-US" sz="2667" dirty="0" err="1"/>
              <a:t>tỉ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giữa</a:t>
            </a:r>
            <a:r>
              <a:rPr lang="en-US" sz="2667" dirty="0"/>
              <a:t> </a:t>
            </a:r>
            <a:r>
              <a:rPr lang="en-US" sz="2667" dirty="0" err="1"/>
              <a:t>vận</a:t>
            </a:r>
            <a:r>
              <a:rPr lang="en-US" sz="2667" dirty="0"/>
              <a:t> </a:t>
            </a:r>
            <a:r>
              <a:rPr lang="en-US" sz="2667" dirty="0" err="1"/>
              <a:t>tốc</a:t>
            </a:r>
            <a:r>
              <a:rPr lang="en-US" sz="2667" dirty="0"/>
              <a:t> </a:t>
            </a:r>
            <a:r>
              <a:rPr lang="en-US" sz="2667" dirty="0" err="1"/>
              <a:t>của</a:t>
            </a:r>
            <a:r>
              <a:rPr lang="en-US" sz="2667" dirty="0"/>
              <a:t> </a:t>
            </a:r>
            <a:r>
              <a:rPr lang="en-US" sz="2667" dirty="0" err="1"/>
              <a:t>bạn</a:t>
            </a:r>
            <a:r>
              <a:rPr lang="en-US" sz="2667" dirty="0"/>
              <a:t> </a:t>
            </a:r>
            <a:r>
              <a:rPr lang="en-US" sz="2667" dirty="0" err="1"/>
              <a:t>Phương</a:t>
            </a:r>
            <a:r>
              <a:rPr lang="en-US" sz="2667" dirty="0"/>
              <a:t> </a:t>
            </a:r>
            <a:r>
              <a:rPr lang="en-US" sz="2667" dirty="0" err="1"/>
              <a:t>và</a:t>
            </a:r>
            <a:r>
              <a:rPr lang="en-US" sz="2667" dirty="0"/>
              <a:t> </a:t>
            </a:r>
            <a:r>
              <a:rPr lang="en-US" sz="2667" dirty="0" err="1"/>
              <a:t>vận</a:t>
            </a:r>
            <a:r>
              <a:rPr lang="en-US" sz="2667" dirty="0"/>
              <a:t> </a:t>
            </a:r>
            <a:r>
              <a:rPr lang="en-US" sz="2667" dirty="0" err="1"/>
              <a:t>tốc</a:t>
            </a:r>
            <a:r>
              <a:rPr lang="en-US" sz="2667" dirty="0"/>
              <a:t> </a:t>
            </a:r>
            <a:r>
              <a:rPr lang="en-US" sz="2667" dirty="0" err="1"/>
              <a:t>của</a:t>
            </a:r>
            <a:r>
              <a:rPr lang="en-US" sz="2667" dirty="0"/>
              <a:t> </a:t>
            </a:r>
            <a:r>
              <a:rPr lang="en-US" sz="2667" dirty="0" err="1"/>
              <a:t>bạn</a:t>
            </a:r>
            <a:r>
              <a:rPr lang="en-US" sz="2667" dirty="0"/>
              <a:t> </a:t>
            </a:r>
            <a:r>
              <a:rPr lang="en-US" sz="2667" dirty="0" err="1"/>
              <a:t>Quân</a:t>
            </a:r>
            <a:r>
              <a:rPr lang="en-US" sz="2667" dirty="0"/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506948" y="3397322"/>
            <a:ext cx="1383587" cy="767137"/>
          </a:xfrm>
          <a:prstGeom prst="wedgeRoundRectCallout">
            <a:avLst>
              <a:gd name="adj1" fmla="val 64237"/>
              <a:gd name="adj2" fmla="val 3928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/>
              <a:t>Giải</a:t>
            </a:r>
            <a:endParaRPr lang="en-US" sz="2667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433979" y="4192845"/>
                <a:ext cx="9733052" cy="1975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667" dirty="0"/>
                  <a:t>Tỉ số giữ vận tốc của bạn Phương và vận tốc của bạn Quân là</a:t>
                </a:r>
                <a:r>
                  <a:rPr lang="en-US" sz="2667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ậ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ố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ủ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ạ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𝑃h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ươ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𝑛𝑔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ậ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ố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ủ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ạ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𝑄𝑢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â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667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67" dirty="0"/>
                  <a:t>.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979" y="4192845"/>
                <a:ext cx="9733052" cy="1975862"/>
              </a:xfrm>
              <a:prstGeom prst="rect">
                <a:avLst/>
              </a:prstGeom>
              <a:blipFill>
                <a:blip r:embed="rId3"/>
                <a:stretch>
                  <a:fillRect l="-1190" r="-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oogle Shape;1028;p43"/>
          <p:cNvGrpSpPr/>
          <p:nvPr/>
        </p:nvGrpSpPr>
        <p:grpSpPr>
          <a:xfrm>
            <a:off x="4134750" y="929590"/>
            <a:ext cx="6918636" cy="7398468"/>
            <a:chOff x="7567300" y="1541100"/>
            <a:chExt cx="3167100" cy="3386750"/>
          </a:xfrm>
        </p:grpSpPr>
        <p:sp>
          <p:nvSpPr>
            <p:cNvPr id="1029" name="Google Shape;1029;p43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3" name="Google Shape;1033;p43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43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56" name="Google Shape;1056;p43"/>
          <p:cNvGrpSpPr/>
          <p:nvPr/>
        </p:nvGrpSpPr>
        <p:grpSpPr>
          <a:xfrm>
            <a:off x="1205502" y="1186951"/>
            <a:ext cx="2669484" cy="2555748"/>
            <a:chOff x="2005600" y="1271425"/>
            <a:chExt cx="1165950" cy="1261475"/>
          </a:xfrm>
        </p:grpSpPr>
        <p:sp>
          <p:nvSpPr>
            <p:cNvPr id="1057" name="Google Shape;1057;p43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061" name="Google Shape;1061;p43"/>
          <p:cNvSpPr txBox="1"/>
          <p:nvPr/>
        </p:nvSpPr>
        <p:spPr>
          <a:xfrm rot="-229024">
            <a:off x="1370129" y="2103234"/>
            <a:ext cx="2398144" cy="133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200" b="1" dirty="0">
                <a:ea typeface="Delius"/>
                <a:cs typeface="Delius"/>
                <a:sym typeface="Delius"/>
              </a:rPr>
              <a:t>KẾT LUẬN</a:t>
            </a:r>
            <a:endParaRPr sz="3200" b="1" dirty="0">
              <a:ea typeface="Delius"/>
              <a:cs typeface="Delius"/>
              <a:sym typeface="Delius"/>
            </a:endParaRPr>
          </a:p>
        </p:txBody>
      </p:sp>
      <p:sp>
        <p:nvSpPr>
          <p:cNvPr id="1062" name="Google Shape;1062;p43"/>
          <p:cNvSpPr/>
          <p:nvPr/>
        </p:nvSpPr>
        <p:spPr>
          <a:xfrm>
            <a:off x="5507823" y="3710672"/>
            <a:ext cx="4237532" cy="112333"/>
          </a:xfrm>
          <a:custGeom>
            <a:avLst/>
            <a:gdLst/>
            <a:ahLst/>
            <a:cxnLst/>
            <a:rect l="l" t="t" r="r" b="b"/>
            <a:pathLst>
              <a:path w="70011" h="3370" extrusionOk="0">
                <a:moveTo>
                  <a:pt x="45990" y="1"/>
                </a:moveTo>
                <a:cubicBezTo>
                  <a:pt x="45572" y="1"/>
                  <a:pt x="45132" y="1"/>
                  <a:pt x="44714" y="22"/>
                </a:cubicBezTo>
                <a:cubicBezTo>
                  <a:pt x="43647" y="63"/>
                  <a:pt x="42601" y="63"/>
                  <a:pt x="41534" y="84"/>
                </a:cubicBezTo>
                <a:cubicBezTo>
                  <a:pt x="40320" y="105"/>
                  <a:pt x="39127" y="105"/>
                  <a:pt x="37914" y="126"/>
                </a:cubicBezTo>
                <a:cubicBezTo>
                  <a:pt x="35989" y="189"/>
                  <a:pt x="34022" y="231"/>
                  <a:pt x="32076" y="294"/>
                </a:cubicBezTo>
                <a:lnTo>
                  <a:pt x="28707" y="377"/>
                </a:lnTo>
                <a:lnTo>
                  <a:pt x="22912" y="608"/>
                </a:lnTo>
                <a:cubicBezTo>
                  <a:pt x="21824" y="649"/>
                  <a:pt x="20777" y="691"/>
                  <a:pt x="19710" y="733"/>
                </a:cubicBezTo>
                <a:cubicBezTo>
                  <a:pt x="17702" y="838"/>
                  <a:pt x="15714" y="963"/>
                  <a:pt x="13705" y="1068"/>
                </a:cubicBezTo>
                <a:cubicBezTo>
                  <a:pt x="12617" y="1131"/>
                  <a:pt x="11550" y="1172"/>
                  <a:pt x="10483" y="1256"/>
                </a:cubicBezTo>
                <a:cubicBezTo>
                  <a:pt x="8495" y="1424"/>
                  <a:pt x="6487" y="1591"/>
                  <a:pt x="4499" y="1779"/>
                </a:cubicBezTo>
                <a:cubicBezTo>
                  <a:pt x="4080" y="1800"/>
                  <a:pt x="3620" y="1863"/>
                  <a:pt x="3181" y="1884"/>
                </a:cubicBezTo>
                <a:cubicBezTo>
                  <a:pt x="2323" y="1968"/>
                  <a:pt x="1465" y="2072"/>
                  <a:pt x="586" y="2177"/>
                </a:cubicBezTo>
                <a:cubicBezTo>
                  <a:pt x="544" y="2177"/>
                  <a:pt x="481" y="2198"/>
                  <a:pt x="440" y="2198"/>
                </a:cubicBezTo>
                <a:cubicBezTo>
                  <a:pt x="335" y="2219"/>
                  <a:pt x="251" y="2281"/>
                  <a:pt x="168" y="2365"/>
                </a:cubicBezTo>
                <a:cubicBezTo>
                  <a:pt x="63" y="2470"/>
                  <a:pt x="0" y="2616"/>
                  <a:pt x="0" y="2784"/>
                </a:cubicBezTo>
                <a:cubicBezTo>
                  <a:pt x="0" y="2930"/>
                  <a:pt x="42" y="3097"/>
                  <a:pt x="168" y="3202"/>
                </a:cubicBezTo>
                <a:cubicBezTo>
                  <a:pt x="272" y="3307"/>
                  <a:pt x="461" y="3369"/>
                  <a:pt x="586" y="3369"/>
                </a:cubicBezTo>
                <a:cubicBezTo>
                  <a:pt x="1632" y="3265"/>
                  <a:pt x="2658" y="3139"/>
                  <a:pt x="3704" y="3035"/>
                </a:cubicBezTo>
                <a:lnTo>
                  <a:pt x="6612" y="2804"/>
                </a:lnTo>
                <a:cubicBezTo>
                  <a:pt x="7658" y="2721"/>
                  <a:pt x="8704" y="2616"/>
                  <a:pt x="9772" y="2532"/>
                </a:cubicBezTo>
                <a:cubicBezTo>
                  <a:pt x="10190" y="2512"/>
                  <a:pt x="10608" y="2470"/>
                  <a:pt x="11048" y="2428"/>
                </a:cubicBezTo>
                <a:cubicBezTo>
                  <a:pt x="12701" y="2365"/>
                  <a:pt x="14333" y="2260"/>
                  <a:pt x="15965" y="2177"/>
                </a:cubicBezTo>
                <a:lnTo>
                  <a:pt x="19041" y="2009"/>
                </a:lnTo>
                <a:lnTo>
                  <a:pt x="20296" y="1947"/>
                </a:lnTo>
                <a:cubicBezTo>
                  <a:pt x="21907" y="1884"/>
                  <a:pt x="23539" y="1800"/>
                  <a:pt x="25150" y="1758"/>
                </a:cubicBezTo>
                <a:cubicBezTo>
                  <a:pt x="26155" y="1737"/>
                  <a:pt x="27117" y="1675"/>
                  <a:pt x="28101" y="1654"/>
                </a:cubicBezTo>
                <a:cubicBezTo>
                  <a:pt x="28456" y="1654"/>
                  <a:pt x="28770" y="1633"/>
                  <a:pt x="29105" y="1633"/>
                </a:cubicBezTo>
                <a:cubicBezTo>
                  <a:pt x="30863" y="1570"/>
                  <a:pt x="32599" y="1549"/>
                  <a:pt x="34357" y="1486"/>
                </a:cubicBezTo>
                <a:cubicBezTo>
                  <a:pt x="35319" y="1465"/>
                  <a:pt x="36324" y="1444"/>
                  <a:pt x="37286" y="1424"/>
                </a:cubicBezTo>
                <a:cubicBezTo>
                  <a:pt x="37621" y="1424"/>
                  <a:pt x="37998" y="1382"/>
                  <a:pt x="38332" y="1382"/>
                </a:cubicBezTo>
                <a:cubicBezTo>
                  <a:pt x="40132" y="1361"/>
                  <a:pt x="41952" y="1361"/>
                  <a:pt x="43772" y="1340"/>
                </a:cubicBezTo>
                <a:cubicBezTo>
                  <a:pt x="44902" y="1340"/>
                  <a:pt x="46032" y="1319"/>
                  <a:pt x="47141" y="1319"/>
                </a:cubicBezTo>
                <a:cubicBezTo>
                  <a:pt x="49066" y="1319"/>
                  <a:pt x="50991" y="1319"/>
                  <a:pt x="52895" y="1340"/>
                </a:cubicBezTo>
                <a:cubicBezTo>
                  <a:pt x="53272" y="1340"/>
                  <a:pt x="53669" y="1361"/>
                  <a:pt x="54025" y="1361"/>
                </a:cubicBezTo>
                <a:cubicBezTo>
                  <a:pt x="55113" y="1382"/>
                  <a:pt x="56159" y="1424"/>
                  <a:pt x="57226" y="1465"/>
                </a:cubicBezTo>
                <a:cubicBezTo>
                  <a:pt x="58000" y="1486"/>
                  <a:pt x="58817" y="1528"/>
                  <a:pt x="59612" y="1549"/>
                </a:cubicBezTo>
                <a:cubicBezTo>
                  <a:pt x="60177" y="1570"/>
                  <a:pt x="60721" y="1591"/>
                  <a:pt x="61306" y="1633"/>
                </a:cubicBezTo>
                <a:cubicBezTo>
                  <a:pt x="62959" y="1696"/>
                  <a:pt x="64612" y="1800"/>
                  <a:pt x="66265" y="1905"/>
                </a:cubicBezTo>
                <a:lnTo>
                  <a:pt x="67521" y="1988"/>
                </a:lnTo>
                <a:cubicBezTo>
                  <a:pt x="67981" y="2009"/>
                  <a:pt x="68441" y="2051"/>
                  <a:pt x="68881" y="2093"/>
                </a:cubicBezTo>
                <a:cubicBezTo>
                  <a:pt x="68964" y="2093"/>
                  <a:pt x="69027" y="2114"/>
                  <a:pt x="69090" y="2156"/>
                </a:cubicBezTo>
                <a:cubicBezTo>
                  <a:pt x="69148" y="2162"/>
                  <a:pt x="69204" y="2167"/>
                  <a:pt x="69259" y="2167"/>
                </a:cubicBezTo>
                <a:cubicBezTo>
                  <a:pt x="69380" y="2167"/>
                  <a:pt x="69491" y="2144"/>
                  <a:pt x="69592" y="2072"/>
                </a:cubicBezTo>
                <a:cubicBezTo>
                  <a:pt x="69760" y="1988"/>
                  <a:pt x="69864" y="1842"/>
                  <a:pt x="69906" y="1675"/>
                </a:cubicBezTo>
                <a:cubicBezTo>
                  <a:pt x="70011" y="1340"/>
                  <a:pt x="69801" y="963"/>
                  <a:pt x="69425" y="859"/>
                </a:cubicBezTo>
                <a:cubicBezTo>
                  <a:pt x="69132" y="796"/>
                  <a:pt x="68818" y="754"/>
                  <a:pt x="68525" y="712"/>
                </a:cubicBezTo>
                <a:cubicBezTo>
                  <a:pt x="68316" y="691"/>
                  <a:pt x="68107" y="649"/>
                  <a:pt x="67897" y="649"/>
                </a:cubicBezTo>
                <a:cubicBezTo>
                  <a:pt x="67479" y="608"/>
                  <a:pt x="67060" y="608"/>
                  <a:pt x="66663" y="545"/>
                </a:cubicBezTo>
                <a:cubicBezTo>
                  <a:pt x="65931" y="503"/>
                  <a:pt x="65135" y="482"/>
                  <a:pt x="64382" y="419"/>
                </a:cubicBezTo>
                <a:cubicBezTo>
                  <a:pt x="62876" y="336"/>
                  <a:pt x="61327" y="273"/>
                  <a:pt x="59779" y="189"/>
                </a:cubicBezTo>
                <a:cubicBezTo>
                  <a:pt x="59298" y="168"/>
                  <a:pt x="58775" y="168"/>
                  <a:pt x="58272" y="126"/>
                </a:cubicBezTo>
                <a:lnTo>
                  <a:pt x="54967" y="63"/>
                </a:lnTo>
                <a:cubicBezTo>
                  <a:pt x="54360" y="22"/>
                  <a:pt x="53732" y="22"/>
                  <a:pt x="531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TextBox 3"/>
          <p:cNvSpPr txBox="1"/>
          <p:nvPr/>
        </p:nvSpPr>
        <p:spPr>
          <a:xfrm>
            <a:off x="5071096" y="1674017"/>
            <a:ext cx="5369960" cy="187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 err="1"/>
              <a:t>Tỉ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của</a:t>
            </a:r>
            <a:r>
              <a:rPr lang="en-US" sz="2667" dirty="0"/>
              <a:t> </a:t>
            </a:r>
            <a:r>
              <a:rPr lang="en-US" sz="2667" dirty="0" err="1"/>
              <a:t>hai</a:t>
            </a:r>
            <a:r>
              <a:rPr lang="en-US" sz="2667" dirty="0"/>
              <a:t> </a:t>
            </a:r>
            <a:r>
              <a:rPr lang="en-US" sz="2667" dirty="0" err="1"/>
              <a:t>đại</a:t>
            </a:r>
            <a:r>
              <a:rPr lang="en-US" sz="2667" dirty="0"/>
              <a:t> </a:t>
            </a:r>
            <a:r>
              <a:rPr lang="en-US" sz="2667" dirty="0" err="1"/>
              <a:t>lượng</a:t>
            </a:r>
            <a:r>
              <a:rPr lang="en-US" sz="2667" dirty="0"/>
              <a:t> (</a:t>
            </a:r>
            <a:r>
              <a:rPr lang="en-US" sz="2667" dirty="0" err="1"/>
              <a:t>cùng</a:t>
            </a:r>
            <a:r>
              <a:rPr lang="en-US" sz="2667" dirty="0"/>
              <a:t> </a:t>
            </a:r>
            <a:r>
              <a:rPr lang="en-US" sz="2667" dirty="0" err="1"/>
              <a:t>loại</a:t>
            </a:r>
            <a:r>
              <a:rPr lang="en-US" sz="2667" dirty="0"/>
              <a:t> </a:t>
            </a:r>
            <a:r>
              <a:rPr lang="en-US" sz="2667" dirty="0" err="1"/>
              <a:t>và</a:t>
            </a:r>
            <a:r>
              <a:rPr lang="en-US" sz="2667" dirty="0"/>
              <a:t> </a:t>
            </a:r>
            <a:r>
              <a:rPr lang="en-US" sz="2667" dirty="0" err="1"/>
              <a:t>cùng</a:t>
            </a:r>
            <a:r>
              <a:rPr lang="en-US" sz="2667" dirty="0"/>
              <a:t> </a:t>
            </a:r>
            <a:r>
              <a:rPr lang="en-US" sz="2667" dirty="0" err="1"/>
              <a:t>đơn</a:t>
            </a:r>
            <a:r>
              <a:rPr lang="en-US" sz="2667" dirty="0"/>
              <a:t> </a:t>
            </a:r>
            <a:r>
              <a:rPr lang="en-US" sz="2667" dirty="0" err="1"/>
              <a:t>vị</a:t>
            </a:r>
            <a:r>
              <a:rPr lang="en-US" sz="2667" dirty="0"/>
              <a:t> </a:t>
            </a:r>
            <a:r>
              <a:rPr lang="en-US" sz="2667" dirty="0" err="1"/>
              <a:t>đo</a:t>
            </a:r>
            <a:r>
              <a:rPr lang="en-US" sz="2667" dirty="0"/>
              <a:t>) </a:t>
            </a:r>
            <a:r>
              <a:rPr lang="en-US" sz="2667" dirty="0" err="1"/>
              <a:t>là</a:t>
            </a:r>
            <a:r>
              <a:rPr lang="en-US" sz="2667" dirty="0"/>
              <a:t> </a:t>
            </a:r>
            <a:r>
              <a:rPr lang="en-US" sz="2667" dirty="0" err="1"/>
              <a:t>tỉ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giữa</a:t>
            </a:r>
            <a:r>
              <a:rPr lang="en-US" sz="2667" dirty="0"/>
              <a:t> </a:t>
            </a:r>
            <a:r>
              <a:rPr lang="en-US" sz="2667" dirty="0" err="1"/>
              <a:t>hai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đo</a:t>
            </a:r>
            <a:r>
              <a:rPr lang="en-US" sz="2667" dirty="0"/>
              <a:t> </a:t>
            </a:r>
            <a:r>
              <a:rPr lang="en-US" sz="2667" dirty="0" err="1"/>
              <a:t>của</a:t>
            </a:r>
            <a:r>
              <a:rPr lang="en-US" sz="2667" dirty="0"/>
              <a:t> </a:t>
            </a:r>
            <a:r>
              <a:rPr lang="en-US" sz="2667" dirty="0" err="1"/>
              <a:t>hai</a:t>
            </a:r>
            <a:r>
              <a:rPr lang="en-US" sz="2667" dirty="0"/>
              <a:t> </a:t>
            </a:r>
            <a:r>
              <a:rPr lang="en-US" sz="2667" dirty="0" err="1"/>
              <a:t>đại</a:t>
            </a:r>
            <a:r>
              <a:rPr lang="en-US" sz="2667" dirty="0"/>
              <a:t> </a:t>
            </a:r>
            <a:r>
              <a:rPr lang="en-US" sz="2667" dirty="0" err="1"/>
              <a:t>lượng</a:t>
            </a:r>
            <a:r>
              <a:rPr lang="en-US" sz="2667" dirty="0"/>
              <a:t> </a:t>
            </a:r>
            <a:r>
              <a:rPr lang="en-US" sz="2667" dirty="0" err="1"/>
              <a:t>đó</a:t>
            </a:r>
            <a:r>
              <a:rPr lang="en-US" sz="2667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71097" y="3823006"/>
            <a:ext cx="5386705" cy="2479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67" b="1" i="1" dirty="0">
                <a:solidFill>
                  <a:schemeClr val="accent4">
                    <a:lumMod val="75000"/>
                  </a:schemeClr>
                </a:solidFill>
              </a:rPr>
              <a:t>Lưu ý:</a:t>
            </a:r>
          </a:p>
          <a:p>
            <a:pPr algn="just">
              <a:lnSpc>
                <a:spcPct val="150000"/>
              </a:lnSpc>
            </a:pPr>
            <a:r>
              <a:rPr lang="vi-VN" sz="2667" dirty="0"/>
              <a:t>Tỉ số của hai đại lượng thể hiện độ lớn của đại lượng này so với đại lượng kia.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" grpId="0"/>
      <p:bldP spid="10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50"/>
          <p:cNvGrpSpPr/>
          <p:nvPr/>
        </p:nvGrpSpPr>
        <p:grpSpPr>
          <a:xfrm>
            <a:off x="3974320" y="-68114"/>
            <a:ext cx="7847811" cy="7967443"/>
            <a:chOff x="7567299" y="1541100"/>
            <a:chExt cx="3271844" cy="3386750"/>
          </a:xfrm>
        </p:grpSpPr>
        <p:sp>
          <p:nvSpPr>
            <p:cNvPr id="1223" name="Google Shape;1223;p50"/>
            <p:cNvSpPr/>
            <p:nvPr/>
          </p:nvSpPr>
          <p:spPr>
            <a:xfrm>
              <a:off x="7597074" y="1552100"/>
              <a:ext cx="3242069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7567299" y="1541100"/>
              <a:ext cx="3196874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7" name="Google Shape;1227;p50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8" name="Google Shape;1228;p50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4" name="Google Shape;1234;p50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47" name="Google Shape;1247;p50"/>
          <p:cNvGrpSpPr/>
          <p:nvPr/>
        </p:nvGrpSpPr>
        <p:grpSpPr>
          <a:xfrm rot="421726">
            <a:off x="217307" y="2439600"/>
            <a:ext cx="5522895" cy="4715208"/>
            <a:chOff x="-365541" y="942781"/>
            <a:chExt cx="4142171" cy="3337526"/>
          </a:xfrm>
        </p:grpSpPr>
        <p:sp>
          <p:nvSpPr>
            <p:cNvPr id="1248" name="Google Shape;1248;p50"/>
            <p:cNvSpPr/>
            <p:nvPr/>
          </p:nvSpPr>
          <p:spPr>
            <a:xfrm rot="-664392">
              <a:off x="-81235" y="1302043"/>
              <a:ext cx="3636879" cy="2653713"/>
            </a:xfrm>
            <a:prstGeom prst="rect">
              <a:avLst/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9" name="Google Shape;1249;p50"/>
            <p:cNvSpPr/>
            <p:nvPr/>
          </p:nvSpPr>
          <p:spPr>
            <a:xfrm rot="-664392">
              <a:off x="-144556" y="1267333"/>
              <a:ext cx="3636879" cy="2653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251" name="Google Shape;1251;p50"/>
          <p:cNvSpPr/>
          <p:nvPr/>
        </p:nvSpPr>
        <p:spPr>
          <a:xfrm rot="421726">
            <a:off x="1464353" y="2660213"/>
            <a:ext cx="1980937" cy="502275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rgbClr val="FF866A">
              <a:alpha val="765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257" name="Google Shape;1257;p50"/>
          <p:cNvGrpSpPr/>
          <p:nvPr/>
        </p:nvGrpSpPr>
        <p:grpSpPr>
          <a:xfrm>
            <a:off x="-366301" y="-1457266"/>
            <a:ext cx="2497949" cy="2379081"/>
            <a:chOff x="1938604" y="1358625"/>
            <a:chExt cx="1232946" cy="1174275"/>
          </a:xfrm>
        </p:grpSpPr>
        <p:sp>
          <p:nvSpPr>
            <p:cNvPr id="1258" name="Google Shape;1258;p50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2" name="Google Shape;1252;p50"/>
          <p:cNvGrpSpPr/>
          <p:nvPr/>
        </p:nvGrpSpPr>
        <p:grpSpPr>
          <a:xfrm>
            <a:off x="969230" y="602123"/>
            <a:ext cx="2156663" cy="2011492"/>
            <a:chOff x="2202650" y="2939175"/>
            <a:chExt cx="1146900" cy="1220125"/>
          </a:xfrm>
        </p:grpSpPr>
        <p:sp>
          <p:nvSpPr>
            <p:cNvPr id="43" name="Google Shape;1253;p50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254;p50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58CB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1255;p50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1256;p50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BA9EC5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TextBox 1"/>
          <p:cNvSpPr txBox="1"/>
          <p:nvPr/>
        </p:nvSpPr>
        <p:spPr>
          <a:xfrm rot="188959">
            <a:off x="1282066" y="1332701"/>
            <a:ext cx="1681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Ví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dụ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3</a:t>
            </a:r>
          </a:p>
        </p:txBody>
      </p:sp>
      <p:sp>
        <p:nvSpPr>
          <p:cNvPr id="6" name="TextBox 5"/>
          <p:cNvSpPr txBox="1"/>
          <p:nvPr/>
        </p:nvSpPr>
        <p:spPr>
          <a:xfrm rot="21332842">
            <a:off x="646186" y="3658641"/>
            <a:ext cx="4616521" cy="249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 err="1"/>
              <a:t>Đoạn</a:t>
            </a:r>
            <a:r>
              <a:rPr lang="en-US" sz="2667" dirty="0"/>
              <a:t> </a:t>
            </a:r>
            <a:r>
              <a:rPr lang="en-US" sz="2667" dirty="0" err="1"/>
              <a:t>thẳng</a:t>
            </a:r>
            <a:r>
              <a:rPr lang="en-US" sz="2667" dirty="0"/>
              <a:t> AB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độ</a:t>
            </a:r>
            <a:r>
              <a:rPr lang="en-US" sz="2667" dirty="0"/>
              <a:t> </a:t>
            </a:r>
            <a:r>
              <a:rPr lang="en-US" sz="2667" dirty="0" err="1"/>
              <a:t>dài</a:t>
            </a:r>
            <a:r>
              <a:rPr lang="en-US" sz="2667" dirty="0"/>
              <a:t> 9cm, </a:t>
            </a:r>
            <a:r>
              <a:rPr lang="en-US" sz="2667" dirty="0" err="1"/>
              <a:t>đoạn</a:t>
            </a:r>
            <a:r>
              <a:rPr lang="en-US" sz="2667" dirty="0"/>
              <a:t> </a:t>
            </a:r>
            <a:r>
              <a:rPr lang="en-US" sz="2667" dirty="0" err="1"/>
              <a:t>thẳng</a:t>
            </a:r>
            <a:r>
              <a:rPr lang="en-US" sz="2667" dirty="0"/>
              <a:t> CD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độ</a:t>
            </a:r>
            <a:r>
              <a:rPr lang="en-US" sz="2667" dirty="0"/>
              <a:t> </a:t>
            </a:r>
            <a:r>
              <a:rPr lang="en-US" sz="2667" dirty="0" err="1"/>
              <a:t>dài</a:t>
            </a:r>
            <a:r>
              <a:rPr lang="en-US" sz="2667" dirty="0"/>
              <a:t> 6cm. </a:t>
            </a:r>
            <a:r>
              <a:rPr lang="en-US" sz="2667" dirty="0" err="1"/>
              <a:t>Tính</a:t>
            </a:r>
            <a:r>
              <a:rPr lang="en-US" sz="2667" dirty="0"/>
              <a:t> </a:t>
            </a:r>
            <a:r>
              <a:rPr lang="en-US" sz="2667" dirty="0" err="1"/>
              <a:t>tỉ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độ</a:t>
            </a:r>
            <a:r>
              <a:rPr lang="en-US" sz="2667" dirty="0"/>
              <a:t> </a:t>
            </a:r>
            <a:r>
              <a:rPr lang="en-US" sz="2667" dirty="0" err="1"/>
              <a:t>dài</a:t>
            </a:r>
            <a:r>
              <a:rPr lang="en-US" sz="2667" dirty="0"/>
              <a:t> </a:t>
            </a:r>
            <a:r>
              <a:rPr lang="en-US" sz="2667" dirty="0" err="1"/>
              <a:t>của</a:t>
            </a:r>
            <a:r>
              <a:rPr lang="en-US" sz="2667" dirty="0"/>
              <a:t> </a:t>
            </a:r>
            <a:r>
              <a:rPr lang="en-US" sz="2667" dirty="0" err="1"/>
              <a:t>đoạn</a:t>
            </a:r>
            <a:r>
              <a:rPr lang="en-US" sz="2667" dirty="0"/>
              <a:t> </a:t>
            </a:r>
            <a:r>
              <a:rPr lang="en-US" sz="2667" dirty="0" err="1"/>
              <a:t>thẳng</a:t>
            </a:r>
            <a:r>
              <a:rPr lang="en-US" sz="2667" dirty="0"/>
              <a:t> AB </a:t>
            </a:r>
            <a:r>
              <a:rPr lang="en-US" sz="2667" dirty="0" err="1"/>
              <a:t>và</a:t>
            </a:r>
            <a:r>
              <a:rPr lang="en-US" sz="2667" dirty="0"/>
              <a:t> </a:t>
            </a:r>
            <a:r>
              <a:rPr lang="en-US" sz="2667" dirty="0" err="1"/>
              <a:t>đoạn</a:t>
            </a:r>
            <a:r>
              <a:rPr lang="en-US" sz="2667" dirty="0"/>
              <a:t> </a:t>
            </a:r>
            <a:r>
              <a:rPr lang="en-US" sz="2667" dirty="0" err="1"/>
              <a:t>thẳng</a:t>
            </a:r>
            <a:r>
              <a:rPr lang="en-US" sz="2667" dirty="0"/>
              <a:t> CD.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7421" y="263605"/>
            <a:ext cx="179455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C00000"/>
                </a:solidFill>
              </a:rPr>
              <a:t>Giải</a:t>
            </a:r>
            <a:endParaRPr lang="en-US" sz="2667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7980" y="992017"/>
            <a:ext cx="6974240" cy="126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/>
              <a:t>Ta </a:t>
            </a:r>
            <a:r>
              <a:rPr lang="en-US" sz="2667" dirty="0" err="1"/>
              <a:t>có</a:t>
            </a:r>
            <a:r>
              <a:rPr lang="en-US" sz="2667" dirty="0"/>
              <a:t>: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đo</a:t>
            </a:r>
            <a:r>
              <a:rPr lang="en-US" sz="2667" dirty="0"/>
              <a:t> </a:t>
            </a:r>
            <a:r>
              <a:rPr lang="en-US" sz="2667" dirty="0" err="1"/>
              <a:t>độ</a:t>
            </a:r>
            <a:r>
              <a:rPr lang="en-US" sz="2667" dirty="0"/>
              <a:t> </a:t>
            </a:r>
            <a:r>
              <a:rPr lang="en-US" sz="2667" dirty="0" err="1"/>
              <a:t>dài</a:t>
            </a:r>
            <a:r>
              <a:rPr lang="en-US" sz="2667" dirty="0"/>
              <a:t> </a:t>
            </a:r>
            <a:r>
              <a:rPr lang="en-US" sz="2667" dirty="0" err="1"/>
              <a:t>đoạn</a:t>
            </a:r>
            <a:r>
              <a:rPr lang="en-US" sz="2667" dirty="0"/>
              <a:t> </a:t>
            </a:r>
            <a:r>
              <a:rPr lang="en-US" sz="2667" dirty="0" err="1"/>
              <a:t>thẳng</a:t>
            </a:r>
            <a:r>
              <a:rPr lang="en-US" sz="2667" dirty="0"/>
              <a:t> AB </a:t>
            </a:r>
            <a:r>
              <a:rPr lang="en-US" sz="2667" dirty="0" err="1"/>
              <a:t>là</a:t>
            </a:r>
            <a:r>
              <a:rPr lang="en-US" sz="2667" dirty="0"/>
              <a:t> 9 (cm)</a:t>
            </a:r>
          </a:p>
          <a:p>
            <a:pPr algn="just">
              <a:lnSpc>
                <a:spcPct val="150000"/>
              </a:lnSpc>
            </a:pP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đo</a:t>
            </a:r>
            <a:r>
              <a:rPr lang="en-US" sz="2667" dirty="0"/>
              <a:t> </a:t>
            </a:r>
            <a:r>
              <a:rPr lang="en-US" sz="2667" dirty="0" err="1"/>
              <a:t>độ</a:t>
            </a:r>
            <a:r>
              <a:rPr lang="en-US" sz="2667" dirty="0"/>
              <a:t> </a:t>
            </a:r>
            <a:r>
              <a:rPr lang="en-US" sz="2667" dirty="0" err="1"/>
              <a:t>dài</a:t>
            </a:r>
            <a:r>
              <a:rPr lang="en-US" sz="2667" dirty="0"/>
              <a:t> </a:t>
            </a:r>
            <a:r>
              <a:rPr lang="en-US" sz="2667" dirty="0" err="1"/>
              <a:t>đoạn</a:t>
            </a:r>
            <a:r>
              <a:rPr lang="en-US" sz="2667" dirty="0"/>
              <a:t> </a:t>
            </a:r>
            <a:r>
              <a:rPr lang="en-US" sz="2667" dirty="0" err="1"/>
              <a:t>thẳng</a:t>
            </a:r>
            <a:r>
              <a:rPr lang="en-US" sz="2667" dirty="0"/>
              <a:t> CD </a:t>
            </a:r>
            <a:r>
              <a:rPr lang="en-US" sz="2667" dirty="0" err="1"/>
              <a:t>là</a:t>
            </a:r>
            <a:r>
              <a:rPr lang="en-US" sz="2667" dirty="0"/>
              <a:t> 6 (cm)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525878" y="2229939"/>
                <a:ext cx="5618769" cy="333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/>
                  <a:t>Vậy </a:t>
                </a:r>
                <a:r>
                  <a:rPr lang="en-US" sz="2667" dirty="0" err="1"/>
                  <a:t>tỉ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độ</a:t>
                </a:r>
                <a:r>
                  <a:rPr lang="en-US" sz="2667" dirty="0"/>
                  <a:t> </a:t>
                </a:r>
                <a:r>
                  <a:rPr lang="en-US" sz="2667" dirty="0" err="1"/>
                  <a:t>dài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của</a:t>
                </a:r>
                <a:r>
                  <a:rPr lang="en-US" sz="2667" dirty="0"/>
                  <a:t> </a:t>
                </a:r>
                <a:r>
                  <a:rPr lang="en-US" sz="2667" dirty="0" err="1"/>
                  <a:t>đoạn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thẳng</a:t>
                </a:r>
                <a:r>
                  <a:rPr lang="en-US" sz="2667" dirty="0"/>
                  <a:t> AB </a:t>
                </a:r>
                <a:r>
                  <a:rPr lang="en-US" sz="2667" dirty="0" err="1"/>
                  <a:t>và</a:t>
                </a:r>
                <a:r>
                  <a:rPr lang="en-US" sz="2667" dirty="0"/>
                  <a:t> </a:t>
                </a:r>
                <a:r>
                  <a:rPr lang="en-US" sz="2667" dirty="0" err="1"/>
                  <a:t>đoạn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thẳng</a:t>
                </a:r>
                <a:r>
                  <a:rPr lang="en-US" sz="2667" dirty="0"/>
                  <a:t> CD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𝐶𝐷</m:t>
                        </m:r>
                      </m:den>
                    </m:f>
                  </m:oMath>
                </a14:m>
                <a:r>
                  <a:rPr lang="en-US" sz="2667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67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67" dirty="0"/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/>
                  <a:t>Ta </a:t>
                </a:r>
                <a:r>
                  <a:rPr lang="en-US" sz="2667" dirty="0" err="1"/>
                  <a:t>còn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có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thể</a:t>
                </a:r>
                <a:r>
                  <a:rPr lang="en-US" sz="2667" dirty="0"/>
                  <a:t> </a:t>
                </a:r>
                <a:r>
                  <a:rPr lang="en-US" sz="2667" dirty="0" err="1"/>
                  <a:t>viết</a:t>
                </a:r>
                <a:r>
                  <a:rPr lang="en-US" sz="2667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67" dirty="0"/>
                  <a:t>AB : CD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67" dirty="0"/>
                  <a:t> </a:t>
                </a:r>
                <a:r>
                  <a:rPr lang="en-US" sz="2667" dirty="0" err="1"/>
                  <a:t>hoặc</a:t>
                </a:r>
                <a:r>
                  <a:rPr lang="en-US" sz="2667" dirty="0"/>
                  <a:t> AB : CD = 3 : 2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878" y="2229939"/>
                <a:ext cx="5618769" cy="3335016"/>
              </a:xfrm>
              <a:prstGeom prst="rect">
                <a:avLst/>
              </a:prstGeom>
              <a:blipFill>
                <a:blip r:embed="rId3"/>
                <a:stretch>
                  <a:fillRect l="-2061" r="-2061" b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" grpId="0" animBg="1"/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83659" y="397267"/>
            <a:ext cx="1260296" cy="6000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1520576" y="657546"/>
            <a:ext cx="9233043" cy="249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b="1" dirty="0" err="1">
                <a:solidFill>
                  <a:srgbClr val="C00000"/>
                </a:solidFill>
              </a:rPr>
              <a:t>Luyện</a:t>
            </a:r>
            <a:r>
              <a:rPr lang="en-US" sz="2667" b="1" dirty="0">
                <a:solidFill>
                  <a:srgbClr val="C00000"/>
                </a:solidFill>
              </a:rPr>
              <a:t> </a:t>
            </a:r>
            <a:r>
              <a:rPr lang="en-US" sz="2667" b="1" dirty="0" err="1">
                <a:solidFill>
                  <a:srgbClr val="C00000"/>
                </a:solidFill>
              </a:rPr>
              <a:t>tập</a:t>
            </a:r>
            <a:r>
              <a:rPr lang="en-US" sz="2667" b="1" dirty="0">
                <a:solidFill>
                  <a:srgbClr val="C00000"/>
                </a:solidFill>
              </a:rPr>
              <a:t> 2:</a:t>
            </a:r>
          </a:p>
          <a:p>
            <a:pPr algn="just">
              <a:lnSpc>
                <a:spcPct val="150000"/>
              </a:lnSpc>
            </a:pPr>
            <a:r>
              <a:rPr lang="en-US" sz="2667" dirty="0" err="1"/>
              <a:t>Trong</a:t>
            </a:r>
            <a:r>
              <a:rPr lang="en-US" sz="2667" dirty="0"/>
              <a:t> </a:t>
            </a:r>
            <a:r>
              <a:rPr lang="en-US" sz="2667" dirty="0" err="1"/>
              <a:t>không</a:t>
            </a:r>
            <a:r>
              <a:rPr lang="en-US" sz="2667" dirty="0"/>
              <a:t> </a:t>
            </a:r>
            <a:r>
              <a:rPr lang="en-US" sz="2667" dirty="0" err="1"/>
              <a:t>khí</a:t>
            </a:r>
            <a:r>
              <a:rPr lang="en-US" sz="2667" dirty="0"/>
              <a:t>, </a:t>
            </a:r>
            <a:r>
              <a:rPr lang="en-US" sz="2667" dirty="0" err="1"/>
              <a:t>ánh</a:t>
            </a:r>
            <a:r>
              <a:rPr lang="en-US" sz="2667" dirty="0"/>
              <a:t> </a:t>
            </a:r>
            <a:r>
              <a:rPr lang="en-US" sz="2667" dirty="0" err="1"/>
              <a:t>sáng</a:t>
            </a:r>
            <a:r>
              <a:rPr lang="en-US" sz="2667" dirty="0"/>
              <a:t> </a:t>
            </a:r>
            <a:r>
              <a:rPr lang="en-US" sz="2667" dirty="0" err="1"/>
              <a:t>chuyển</a:t>
            </a:r>
            <a:r>
              <a:rPr lang="en-US" sz="2667" dirty="0"/>
              <a:t> </a:t>
            </a:r>
            <a:r>
              <a:rPr lang="en-US" sz="2667" dirty="0" err="1"/>
              <a:t>động</a:t>
            </a:r>
            <a:r>
              <a:rPr lang="en-US" sz="2667" dirty="0"/>
              <a:t> </a:t>
            </a:r>
            <a:r>
              <a:rPr lang="en-US" sz="2667" dirty="0" err="1"/>
              <a:t>với</a:t>
            </a:r>
            <a:r>
              <a:rPr lang="en-US" sz="2667" dirty="0"/>
              <a:t> </a:t>
            </a:r>
            <a:r>
              <a:rPr lang="en-US" sz="2667" dirty="0" err="1"/>
              <a:t>vận</a:t>
            </a:r>
            <a:r>
              <a:rPr lang="en-US" sz="2667" dirty="0"/>
              <a:t> </a:t>
            </a:r>
            <a:r>
              <a:rPr lang="en-US" sz="2667" dirty="0" err="1"/>
              <a:t>tốc</a:t>
            </a:r>
            <a:r>
              <a:rPr lang="en-US" sz="2667" dirty="0"/>
              <a:t> </a:t>
            </a:r>
            <a:r>
              <a:rPr lang="en-US" sz="2667" dirty="0" err="1"/>
              <a:t>khoảng</a:t>
            </a:r>
            <a:r>
              <a:rPr lang="en-US" sz="2667" dirty="0"/>
              <a:t> 300 000 km/s, </a:t>
            </a:r>
            <a:r>
              <a:rPr lang="en-US" sz="2667" dirty="0" err="1"/>
              <a:t>còn</a:t>
            </a:r>
            <a:r>
              <a:rPr lang="en-US" sz="2667" dirty="0"/>
              <a:t> </a:t>
            </a:r>
            <a:r>
              <a:rPr lang="en-US" sz="2667" dirty="0" err="1"/>
              <a:t>âm</a:t>
            </a:r>
            <a:r>
              <a:rPr lang="en-US" sz="2667" dirty="0"/>
              <a:t> </a:t>
            </a:r>
            <a:r>
              <a:rPr lang="en-US" sz="2667" dirty="0" err="1"/>
              <a:t>thanh</a:t>
            </a:r>
            <a:r>
              <a:rPr lang="en-US" sz="2667" dirty="0"/>
              <a:t> </a:t>
            </a:r>
            <a:r>
              <a:rPr lang="en-US" sz="2667" dirty="0" err="1"/>
              <a:t>lan</a:t>
            </a:r>
            <a:r>
              <a:rPr lang="en-US" sz="2667" dirty="0"/>
              <a:t> </a:t>
            </a:r>
            <a:r>
              <a:rPr lang="en-US" sz="2667" dirty="0" err="1"/>
              <a:t>truyền</a:t>
            </a:r>
            <a:r>
              <a:rPr lang="en-US" sz="2667" dirty="0"/>
              <a:t> </a:t>
            </a:r>
            <a:r>
              <a:rPr lang="en-US" sz="2667" dirty="0" err="1"/>
              <a:t>với</a:t>
            </a:r>
            <a:r>
              <a:rPr lang="en-US" sz="2667" dirty="0"/>
              <a:t> </a:t>
            </a:r>
            <a:r>
              <a:rPr lang="en-US" sz="2667" dirty="0" err="1"/>
              <a:t>vận</a:t>
            </a:r>
            <a:r>
              <a:rPr lang="en-US" sz="2667" dirty="0"/>
              <a:t> </a:t>
            </a:r>
            <a:r>
              <a:rPr lang="en-US" sz="2667" dirty="0" err="1"/>
              <a:t>tốc</a:t>
            </a:r>
            <a:r>
              <a:rPr lang="en-US" sz="2667" dirty="0"/>
              <a:t> </a:t>
            </a:r>
            <a:r>
              <a:rPr lang="en-US" sz="2667" dirty="0" err="1"/>
              <a:t>khoảng</a:t>
            </a:r>
            <a:r>
              <a:rPr lang="en-US" sz="2667" dirty="0"/>
              <a:t> 343,2 m/s.</a:t>
            </a:r>
          </a:p>
          <a:p>
            <a:pPr algn="just">
              <a:lnSpc>
                <a:spcPct val="150000"/>
              </a:lnSpc>
            </a:pPr>
            <a:r>
              <a:rPr lang="en-US" sz="2667" dirty="0" err="1"/>
              <a:t>Tính</a:t>
            </a:r>
            <a:r>
              <a:rPr lang="en-US" sz="2667" dirty="0"/>
              <a:t> </a:t>
            </a:r>
            <a:r>
              <a:rPr lang="en-US" sz="2667" dirty="0" err="1"/>
              <a:t>tỉ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vận</a:t>
            </a:r>
            <a:r>
              <a:rPr lang="en-US" sz="2667" dirty="0"/>
              <a:t> </a:t>
            </a:r>
            <a:r>
              <a:rPr lang="en-US" sz="2667" dirty="0" err="1"/>
              <a:t>tốc</a:t>
            </a:r>
            <a:r>
              <a:rPr lang="en-US" sz="2667" dirty="0"/>
              <a:t> </a:t>
            </a:r>
            <a:r>
              <a:rPr lang="en-US" sz="2667" dirty="0" err="1"/>
              <a:t>ánh</a:t>
            </a:r>
            <a:r>
              <a:rPr lang="en-US" sz="2667" dirty="0"/>
              <a:t> </a:t>
            </a:r>
            <a:r>
              <a:rPr lang="en-US" sz="2667" dirty="0" err="1"/>
              <a:t>sáng</a:t>
            </a:r>
            <a:r>
              <a:rPr lang="en-US" sz="2667" dirty="0"/>
              <a:t> </a:t>
            </a:r>
            <a:r>
              <a:rPr lang="en-US" sz="2667" dirty="0" err="1"/>
              <a:t>và</a:t>
            </a:r>
            <a:r>
              <a:rPr lang="en-US" sz="2667" dirty="0"/>
              <a:t> </a:t>
            </a:r>
            <a:r>
              <a:rPr lang="en-US" sz="2667" dirty="0" err="1"/>
              <a:t>vận</a:t>
            </a:r>
            <a:r>
              <a:rPr lang="en-US" sz="2667" dirty="0"/>
              <a:t> </a:t>
            </a:r>
            <a:r>
              <a:rPr lang="en-US" sz="2667" dirty="0" err="1"/>
              <a:t>tốc</a:t>
            </a:r>
            <a:r>
              <a:rPr lang="en-US" sz="2667" dirty="0"/>
              <a:t> </a:t>
            </a:r>
            <a:r>
              <a:rPr lang="en-US" sz="2667" dirty="0" err="1"/>
              <a:t>âm</a:t>
            </a:r>
            <a:r>
              <a:rPr lang="en-US" sz="2667" dirty="0"/>
              <a:t> </a:t>
            </a:r>
            <a:r>
              <a:rPr lang="en-US" sz="2667" dirty="0" err="1"/>
              <a:t>thanh</a:t>
            </a:r>
            <a:r>
              <a:rPr lang="en-US" sz="2667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03" y="3785266"/>
            <a:ext cx="4757791" cy="4757791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9" name="Google Shape;1309;p52"/>
          <p:cNvGrpSpPr/>
          <p:nvPr/>
        </p:nvGrpSpPr>
        <p:grpSpPr>
          <a:xfrm>
            <a:off x="2534915" y="211245"/>
            <a:ext cx="7187384" cy="6199828"/>
            <a:chOff x="5092425" y="934275"/>
            <a:chExt cx="3793800" cy="3391958"/>
          </a:xfrm>
        </p:grpSpPr>
        <p:sp>
          <p:nvSpPr>
            <p:cNvPr id="1311" name="Google Shape;1311;p52"/>
            <p:cNvSpPr/>
            <p:nvPr/>
          </p:nvSpPr>
          <p:spPr>
            <a:xfrm>
              <a:off x="5092425" y="1072474"/>
              <a:ext cx="3793800" cy="325375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3" name="Google Shape;1313;p52"/>
            <p:cNvSpPr/>
            <p:nvPr/>
          </p:nvSpPr>
          <p:spPr>
            <a:xfrm>
              <a:off x="6111500" y="934275"/>
              <a:ext cx="1485703" cy="376706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866A">
                <a:alpha val="765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938390" y="884622"/>
                <a:ext cx="9007012" cy="4968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/>
                  <a:t>Ta </a:t>
                </a:r>
                <a:r>
                  <a:rPr lang="en-US" sz="2667" dirty="0" err="1"/>
                  <a:t>có</a:t>
                </a:r>
                <a:r>
                  <a:rPr lang="en-US" sz="2667" dirty="0"/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 err="1"/>
                  <a:t>Vận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tốc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chuyển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động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của</a:t>
                </a:r>
                <a:r>
                  <a:rPr lang="en-US" sz="2667" dirty="0"/>
                  <a:t> </a:t>
                </a:r>
                <a:r>
                  <a:rPr lang="en-US" sz="2667" dirty="0" err="1"/>
                  <a:t>ánh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sáng</a:t>
                </a:r>
                <a:r>
                  <a:rPr lang="en-US" sz="2667" dirty="0"/>
                  <a:t>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/>
                  <a:t> x = 300 000 km/s = 300 000 000 m/s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 err="1"/>
                  <a:t>Vận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tốc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chuyển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động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của</a:t>
                </a:r>
                <a:r>
                  <a:rPr lang="en-US" sz="2667" dirty="0"/>
                  <a:t> </a:t>
                </a:r>
                <a:r>
                  <a:rPr lang="en-US" sz="2667" dirty="0" err="1"/>
                  <a:t>âm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thanh</a:t>
                </a:r>
                <a:r>
                  <a:rPr lang="en-US" sz="2667" dirty="0"/>
                  <a:t>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/>
                  <a:t> y = 343,2 m/s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 err="1"/>
                  <a:t>Vậy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tỉ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của</a:t>
                </a:r>
                <a:r>
                  <a:rPr lang="en-US" sz="2667" dirty="0"/>
                  <a:t> </a:t>
                </a:r>
                <a:r>
                  <a:rPr lang="en-US" sz="2667" dirty="0" err="1"/>
                  <a:t>vận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tốc</a:t>
                </a:r>
                <a:r>
                  <a:rPr lang="en-US" sz="2667" dirty="0"/>
                  <a:t> </a:t>
                </a:r>
                <a:r>
                  <a:rPr lang="en-US" sz="2667" dirty="0" err="1"/>
                  <a:t>ánh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sáng</a:t>
                </a:r>
                <a:r>
                  <a:rPr lang="en-US" sz="2667" dirty="0"/>
                  <a:t> </a:t>
                </a:r>
                <a:r>
                  <a:rPr lang="en-US" sz="2667" dirty="0" err="1"/>
                  <a:t>và</a:t>
                </a:r>
                <a:r>
                  <a:rPr lang="en-US" sz="2667" dirty="0"/>
                  <a:t> </a:t>
                </a:r>
                <a:r>
                  <a:rPr lang="en-US" sz="2667" dirty="0" err="1"/>
                  <a:t>vận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tốc</a:t>
                </a:r>
                <a:r>
                  <a:rPr lang="en-US" sz="2667" dirty="0"/>
                  <a:t> </a:t>
                </a:r>
                <a:r>
                  <a:rPr lang="en-US" sz="2667" dirty="0" err="1"/>
                  <a:t>âm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thanh</a:t>
                </a:r>
                <a:r>
                  <a:rPr lang="en-US" sz="2667" dirty="0"/>
                  <a:t>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733" dirty="0"/>
                  <a:t>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667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300 000 000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343,2</m:t>
                        </m:r>
                      </m:den>
                    </m:f>
                  </m:oMath>
                </a14:m>
                <a:endParaRPr lang="en-US" sz="2667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390" y="884622"/>
                <a:ext cx="9007012" cy="4968668"/>
              </a:xfrm>
              <a:prstGeom prst="rect">
                <a:avLst/>
              </a:prstGeom>
              <a:blipFill>
                <a:blip r:embed="rId3"/>
                <a:stretch>
                  <a:fillRect l="-1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979" y="766176"/>
            <a:ext cx="2479496" cy="247949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41"/>
          <p:cNvSpPr/>
          <p:nvPr/>
        </p:nvSpPr>
        <p:spPr>
          <a:xfrm rot="-179577">
            <a:off x="1525817" y="1648539"/>
            <a:ext cx="4600283" cy="1762504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10" name="Google Shape;1010;p41"/>
          <p:cNvSpPr txBox="1">
            <a:spLocks noGrp="1"/>
          </p:cNvSpPr>
          <p:nvPr>
            <p:ph type="title"/>
          </p:nvPr>
        </p:nvSpPr>
        <p:spPr>
          <a:xfrm rot="-180143">
            <a:off x="1744682" y="2040798"/>
            <a:ext cx="4169724" cy="93297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n-lt"/>
              </a:rPr>
              <a:t>II. </a:t>
            </a:r>
            <a:r>
              <a:rPr lang="en-US" sz="3200" dirty="0" err="1">
                <a:latin typeface="+mn-lt"/>
              </a:rPr>
              <a:t>Tỉ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số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phần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trăm</a:t>
            </a:r>
            <a:endParaRPr sz="3200" dirty="0">
              <a:latin typeface="+mn-lt"/>
            </a:endParaRPr>
          </a:p>
        </p:txBody>
      </p:sp>
      <p:sp>
        <p:nvSpPr>
          <p:cNvPr id="1013" name="Google Shape;1013;p41"/>
          <p:cNvSpPr txBox="1">
            <a:spLocks noGrp="1"/>
          </p:cNvSpPr>
          <p:nvPr>
            <p:ph type="subTitle" idx="1"/>
          </p:nvPr>
        </p:nvSpPr>
        <p:spPr>
          <a:xfrm rot="-180143">
            <a:off x="1972103" y="3486726"/>
            <a:ext cx="4169724" cy="11459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>
              <a:lnSpc>
                <a:spcPct val="150000"/>
              </a:lnSpc>
            </a:pPr>
            <a:r>
              <a:rPr lang="en-US" sz="3200" b="1" dirty="0"/>
              <a:t>1. </a:t>
            </a:r>
            <a:r>
              <a:rPr lang="en-US" sz="3200" b="1" dirty="0" err="1"/>
              <a:t>Tỉ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phần</a:t>
            </a:r>
            <a:r>
              <a:rPr lang="en-US" sz="3200" b="1" dirty="0"/>
              <a:t> </a:t>
            </a:r>
            <a:r>
              <a:rPr lang="en-US" sz="3200" b="1" dirty="0" err="1"/>
              <a:t>trăm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endParaRPr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7013824" y="1074423"/>
            <a:ext cx="4835704" cy="4911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Google Shape;1251;p50"/>
          <p:cNvSpPr/>
          <p:nvPr/>
        </p:nvSpPr>
        <p:spPr>
          <a:xfrm rot="298211">
            <a:off x="8441209" y="823285"/>
            <a:ext cx="1980937" cy="502275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rgbClr val="FF866A">
              <a:alpha val="76540"/>
            </a:srgbClr>
          </a:solidFill>
          <a:ln>
            <a:noFill/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Rounded Rectangle 2"/>
          <p:cNvSpPr/>
          <p:nvPr/>
        </p:nvSpPr>
        <p:spPr>
          <a:xfrm>
            <a:off x="7430281" y="1283939"/>
            <a:ext cx="1150705" cy="6849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/>
              <a:t>HĐ3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42249" y="2083898"/>
            <a:ext cx="3979524" cy="126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 err="1"/>
              <a:t>Tính</a:t>
            </a:r>
            <a:r>
              <a:rPr lang="en-US" sz="2667" dirty="0"/>
              <a:t> </a:t>
            </a:r>
            <a:r>
              <a:rPr lang="en-US" sz="2667" dirty="0" err="1"/>
              <a:t>tỉ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phần</a:t>
            </a:r>
            <a:r>
              <a:rPr lang="en-US" sz="2667" dirty="0"/>
              <a:t> </a:t>
            </a:r>
            <a:r>
              <a:rPr lang="en-US" sz="2667" dirty="0" err="1"/>
              <a:t>trăm</a:t>
            </a:r>
            <a:r>
              <a:rPr lang="en-US" sz="2667" dirty="0"/>
              <a:t> </a:t>
            </a:r>
            <a:r>
              <a:rPr lang="en-US" sz="2667" dirty="0" err="1"/>
              <a:t>của</a:t>
            </a:r>
            <a:r>
              <a:rPr lang="en-US" sz="2667" dirty="0"/>
              <a:t> 3 </a:t>
            </a:r>
            <a:r>
              <a:rPr lang="en-US" sz="2667" dirty="0" err="1"/>
              <a:t>và</a:t>
            </a:r>
            <a:r>
              <a:rPr lang="en-US" sz="2667" dirty="0"/>
              <a:t>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430280" y="3666313"/>
                <a:ext cx="4295957" cy="1681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667" dirty="0"/>
                  <a:t>Bước 1: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67" dirty="0"/>
                  <a:t> </a:t>
                </a:r>
                <a:r>
                  <a:rPr lang="vi-VN" sz="2667" dirty="0"/>
                  <a:t>=</a:t>
                </a:r>
                <a:r>
                  <a:rPr lang="en-US" sz="2667" dirty="0"/>
                  <a:t> </a:t>
                </a:r>
                <a:r>
                  <a:rPr lang="vi-VN" sz="2667" dirty="0"/>
                  <a:t>0,6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667" dirty="0"/>
                  <a:t>Bước 2: 0,6 . 100% = 60%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280" y="3666313"/>
                <a:ext cx="4295957" cy="1681229"/>
              </a:xfrm>
              <a:prstGeom prst="rect">
                <a:avLst/>
              </a:prstGeom>
              <a:blipFill>
                <a:blip r:embed="rId3"/>
                <a:stretch>
                  <a:fillRect l="-2695" r="-14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989207" y="3263199"/>
            <a:ext cx="117810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rgbClr val="C00000"/>
                </a:solidFill>
              </a:rPr>
              <a:t>Giải</a:t>
            </a:r>
            <a:endParaRPr lang="en-US" sz="2667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" grpId="0"/>
      <p:bldP spid="3" grpId="0" animBg="1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8"/>
          <p:cNvGrpSpPr/>
          <p:nvPr/>
        </p:nvGrpSpPr>
        <p:grpSpPr>
          <a:xfrm rot="1291550">
            <a:off x="5739552" y="2018550"/>
            <a:ext cx="7131037" cy="8045857"/>
            <a:chOff x="510707" y="1257998"/>
            <a:chExt cx="5348578" cy="6034732"/>
          </a:xfrm>
        </p:grpSpPr>
        <p:grpSp>
          <p:nvGrpSpPr>
            <p:cNvPr id="1514" name="Google Shape;1514;p58"/>
            <p:cNvGrpSpPr/>
            <p:nvPr/>
          </p:nvGrpSpPr>
          <p:grpSpPr>
            <a:xfrm rot="-179539">
              <a:off x="658094" y="1385968"/>
              <a:ext cx="5053805" cy="5778793"/>
              <a:chOff x="1732250" y="435101"/>
              <a:chExt cx="5053990" cy="5779004"/>
            </a:xfrm>
          </p:grpSpPr>
          <p:sp>
            <p:nvSpPr>
              <p:cNvPr id="1515" name="Google Shape;1515;p58"/>
              <p:cNvSpPr/>
              <p:nvPr/>
            </p:nvSpPr>
            <p:spPr>
              <a:xfrm>
                <a:off x="2124240" y="542605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rgbClr val="918C7F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16" name="Google Shape;1516;p58"/>
              <p:cNvSpPr/>
              <p:nvPr/>
            </p:nvSpPr>
            <p:spPr>
              <a:xfrm>
                <a:off x="2008462" y="435101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17" name="Google Shape;1517;p58"/>
              <p:cNvSpPr/>
              <p:nvPr/>
            </p:nvSpPr>
            <p:spPr>
              <a:xfrm>
                <a:off x="2258861" y="940350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40"/>
                      <a:pt x="1358" y="6097"/>
                      <a:pt x="3048" y="6097"/>
                    </a:cubicBezTo>
                    <a:cubicBezTo>
                      <a:pt x="4739" y="6097"/>
                      <a:pt x="6096" y="4740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18" name="Google Shape;1518;p58"/>
              <p:cNvSpPr/>
              <p:nvPr/>
            </p:nvSpPr>
            <p:spPr>
              <a:xfrm>
                <a:off x="2258861" y="1747713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19" name="Google Shape;1519;p58"/>
              <p:cNvSpPr/>
              <p:nvPr/>
            </p:nvSpPr>
            <p:spPr>
              <a:xfrm>
                <a:off x="2258861" y="2627818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70"/>
                      <a:pt x="0" y="3048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48"/>
                    </a:cubicBezTo>
                    <a:cubicBezTo>
                      <a:pt x="6096" y="1370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0" name="Google Shape;1520;p58"/>
              <p:cNvSpPr/>
              <p:nvPr/>
            </p:nvSpPr>
            <p:spPr>
              <a:xfrm>
                <a:off x="2258861" y="3505348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0"/>
                    </a:moveTo>
                    <a:cubicBezTo>
                      <a:pt x="1358" y="0"/>
                      <a:pt x="0" y="1358"/>
                      <a:pt x="0" y="3048"/>
                    </a:cubicBezTo>
                    <a:cubicBezTo>
                      <a:pt x="0" y="4727"/>
                      <a:pt x="1358" y="6096"/>
                      <a:pt x="3048" y="6096"/>
                    </a:cubicBezTo>
                    <a:cubicBezTo>
                      <a:pt x="4739" y="6096"/>
                      <a:pt x="6096" y="4727"/>
                      <a:pt x="6096" y="3048"/>
                    </a:cubicBezTo>
                    <a:cubicBezTo>
                      <a:pt x="6096" y="1358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1" name="Google Shape;1521;p58"/>
              <p:cNvSpPr/>
              <p:nvPr/>
            </p:nvSpPr>
            <p:spPr>
              <a:xfrm>
                <a:off x="2258861" y="4389077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28"/>
                      <a:pt x="1358" y="6097"/>
                      <a:pt x="3048" y="6097"/>
                    </a:cubicBezTo>
                    <a:cubicBezTo>
                      <a:pt x="4739" y="6097"/>
                      <a:pt x="6096" y="4728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2" name="Google Shape;1522;p58"/>
              <p:cNvSpPr/>
              <p:nvPr/>
            </p:nvSpPr>
            <p:spPr>
              <a:xfrm>
                <a:off x="2258861" y="5334720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3" name="Google Shape;1523;p58"/>
              <p:cNvSpPr/>
              <p:nvPr/>
            </p:nvSpPr>
            <p:spPr>
              <a:xfrm>
                <a:off x="1732250" y="1000167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4" name="Google Shape;1524;p58"/>
              <p:cNvSpPr/>
              <p:nvPr/>
            </p:nvSpPr>
            <p:spPr>
              <a:xfrm>
                <a:off x="1732250" y="180853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5" name="Google Shape;1525;p58"/>
              <p:cNvSpPr/>
              <p:nvPr/>
            </p:nvSpPr>
            <p:spPr>
              <a:xfrm>
                <a:off x="1732250" y="2689164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43"/>
                    </a:cubicBezTo>
                    <a:cubicBezTo>
                      <a:pt x="15764" y="739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6" name="Google Shape;1526;p58"/>
              <p:cNvSpPr/>
              <p:nvPr/>
            </p:nvSpPr>
            <p:spPr>
              <a:xfrm>
                <a:off x="1732250" y="3566170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7" name="Google Shape;1527;p58"/>
              <p:cNvSpPr/>
              <p:nvPr/>
            </p:nvSpPr>
            <p:spPr>
              <a:xfrm>
                <a:off x="1732250" y="444937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1"/>
                    </a:moveTo>
                    <a:cubicBezTo>
                      <a:pt x="750" y="1"/>
                      <a:pt x="0" y="739"/>
                      <a:pt x="0" y="1656"/>
                    </a:cubicBezTo>
                    <a:cubicBezTo>
                      <a:pt x="0" y="2561"/>
                      <a:pt x="750" y="3299"/>
                      <a:pt x="1655" y="3299"/>
                    </a:cubicBezTo>
                    <a:lnTo>
                      <a:pt x="14109" y="3299"/>
                    </a:lnTo>
                    <a:cubicBezTo>
                      <a:pt x="15038" y="3299"/>
                      <a:pt x="15776" y="2561"/>
                      <a:pt x="15764" y="1656"/>
                    </a:cubicBezTo>
                    <a:cubicBezTo>
                      <a:pt x="15764" y="739"/>
                      <a:pt x="15026" y="1"/>
                      <a:pt x="14109" y="1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8" name="Google Shape;1528;p58"/>
              <p:cNvSpPr/>
              <p:nvPr/>
            </p:nvSpPr>
            <p:spPr>
              <a:xfrm>
                <a:off x="1732250" y="5395541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529" name="Google Shape;1529;p58"/>
            <p:cNvSpPr/>
            <p:nvPr/>
          </p:nvSpPr>
          <p:spPr>
            <a:xfrm rot="-179577">
              <a:off x="1674585" y="2082218"/>
              <a:ext cx="3450212" cy="2069661"/>
            </a:xfrm>
            <a:custGeom>
              <a:avLst/>
              <a:gdLst/>
              <a:ahLst/>
              <a:cxnLst/>
              <a:rect l="l" t="t" r="r" b="b"/>
              <a:pathLst>
                <a:path w="72713" h="41029" extrusionOk="0">
                  <a:moveTo>
                    <a:pt x="3478" y="0"/>
                  </a:moveTo>
                  <a:lnTo>
                    <a:pt x="1251" y="905"/>
                  </a:lnTo>
                  <a:lnTo>
                    <a:pt x="1" y="417"/>
                  </a:lnTo>
                  <a:lnTo>
                    <a:pt x="1" y="39433"/>
                  </a:lnTo>
                  <a:lnTo>
                    <a:pt x="1" y="40207"/>
                  </a:lnTo>
                  <a:lnTo>
                    <a:pt x="215" y="40124"/>
                  </a:lnTo>
                  <a:lnTo>
                    <a:pt x="2442" y="41029"/>
                  </a:lnTo>
                  <a:lnTo>
                    <a:pt x="4668" y="40124"/>
                  </a:lnTo>
                  <a:lnTo>
                    <a:pt x="6895" y="41029"/>
                  </a:lnTo>
                  <a:lnTo>
                    <a:pt x="9121" y="40124"/>
                  </a:lnTo>
                  <a:lnTo>
                    <a:pt x="11348" y="41029"/>
                  </a:lnTo>
                  <a:lnTo>
                    <a:pt x="13574" y="40124"/>
                  </a:lnTo>
                  <a:lnTo>
                    <a:pt x="15801" y="41029"/>
                  </a:lnTo>
                  <a:lnTo>
                    <a:pt x="18027" y="40124"/>
                  </a:lnTo>
                  <a:lnTo>
                    <a:pt x="20253" y="41029"/>
                  </a:lnTo>
                  <a:lnTo>
                    <a:pt x="22480" y="40124"/>
                  </a:lnTo>
                  <a:lnTo>
                    <a:pt x="24706" y="41029"/>
                  </a:lnTo>
                  <a:lnTo>
                    <a:pt x="26933" y="40124"/>
                  </a:lnTo>
                  <a:lnTo>
                    <a:pt x="29159" y="41029"/>
                  </a:lnTo>
                  <a:lnTo>
                    <a:pt x="31386" y="40124"/>
                  </a:lnTo>
                  <a:lnTo>
                    <a:pt x="33612" y="41029"/>
                  </a:lnTo>
                  <a:lnTo>
                    <a:pt x="35851" y="40124"/>
                  </a:lnTo>
                  <a:lnTo>
                    <a:pt x="38077" y="41029"/>
                  </a:lnTo>
                  <a:lnTo>
                    <a:pt x="40304" y="40124"/>
                  </a:lnTo>
                  <a:lnTo>
                    <a:pt x="42530" y="41029"/>
                  </a:lnTo>
                  <a:lnTo>
                    <a:pt x="44757" y="40124"/>
                  </a:lnTo>
                  <a:lnTo>
                    <a:pt x="46983" y="41029"/>
                  </a:lnTo>
                  <a:lnTo>
                    <a:pt x="49209" y="40124"/>
                  </a:lnTo>
                  <a:lnTo>
                    <a:pt x="51436" y="41029"/>
                  </a:lnTo>
                  <a:lnTo>
                    <a:pt x="53662" y="40124"/>
                  </a:lnTo>
                  <a:lnTo>
                    <a:pt x="55889" y="41029"/>
                  </a:lnTo>
                  <a:lnTo>
                    <a:pt x="58115" y="40124"/>
                  </a:lnTo>
                  <a:lnTo>
                    <a:pt x="60342" y="41029"/>
                  </a:lnTo>
                  <a:lnTo>
                    <a:pt x="62568" y="40124"/>
                  </a:lnTo>
                  <a:lnTo>
                    <a:pt x="64795" y="41029"/>
                  </a:lnTo>
                  <a:lnTo>
                    <a:pt x="67021" y="40124"/>
                  </a:lnTo>
                  <a:lnTo>
                    <a:pt x="69248" y="41029"/>
                  </a:lnTo>
                  <a:lnTo>
                    <a:pt x="71474" y="40124"/>
                  </a:lnTo>
                  <a:lnTo>
                    <a:pt x="72712" y="40612"/>
                  </a:lnTo>
                  <a:lnTo>
                    <a:pt x="72712" y="822"/>
                  </a:lnTo>
                  <a:lnTo>
                    <a:pt x="72510" y="905"/>
                  </a:lnTo>
                  <a:lnTo>
                    <a:pt x="70284" y="0"/>
                  </a:lnTo>
                  <a:lnTo>
                    <a:pt x="68057" y="905"/>
                  </a:lnTo>
                  <a:lnTo>
                    <a:pt x="65831" y="0"/>
                  </a:lnTo>
                  <a:lnTo>
                    <a:pt x="63604" y="905"/>
                  </a:lnTo>
                  <a:lnTo>
                    <a:pt x="61378" y="0"/>
                  </a:lnTo>
                  <a:lnTo>
                    <a:pt x="59151" y="905"/>
                  </a:lnTo>
                  <a:lnTo>
                    <a:pt x="56925" y="0"/>
                  </a:lnTo>
                  <a:lnTo>
                    <a:pt x="54698" y="905"/>
                  </a:lnTo>
                  <a:lnTo>
                    <a:pt x="52460" y="0"/>
                  </a:lnTo>
                  <a:lnTo>
                    <a:pt x="50233" y="905"/>
                  </a:lnTo>
                  <a:lnTo>
                    <a:pt x="48007" y="0"/>
                  </a:lnTo>
                  <a:lnTo>
                    <a:pt x="45780" y="905"/>
                  </a:lnTo>
                  <a:lnTo>
                    <a:pt x="43554" y="0"/>
                  </a:lnTo>
                  <a:lnTo>
                    <a:pt x="41328" y="905"/>
                  </a:lnTo>
                  <a:lnTo>
                    <a:pt x="39101" y="0"/>
                  </a:lnTo>
                  <a:lnTo>
                    <a:pt x="36875" y="905"/>
                  </a:lnTo>
                  <a:lnTo>
                    <a:pt x="34648" y="0"/>
                  </a:lnTo>
                  <a:lnTo>
                    <a:pt x="32422" y="905"/>
                  </a:lnTo>
                  <a:lnTo>
                    <a:pt x="30195" y="0"/>
                  </a:lnTo>
                  <a:lnTo>
                    <a:pt x="27969" y="905"/>
                  </a:lnTo>
                  <a:lnTo>
                    <a:pt x="25742" y="0"/>
                  </a:lnTo>
                  <a:lnTo>
                    <a:pt x="23516" y="905"/>
                  </a:lnTo>
                  <a:lnTo>
                    <a:pt x="21289" y="0"/>
                  </a:lnTo>
                  <a:lnTo>
                    <a:pt x="19063" y="905"/>
                  </a:lnTo>
                  <a:lnTo>
                    <a:pt x="16836" y="0"/>
                  </a:lnTo>
                  <a:lnTo>
                    <a:pt x="14610" y="905"/>
                  </a:lnTo>
                  <a:lnTo>
                    <a:pt x="12383" y="0"/>
                  </a:lnTo>
                  <a:lnTo>
                    <a:pt x="10157" y="905"/>
                  </a:lnTo>
                  <a:lnTo>
                    <a:pt x="7930" y="0"/>
                  </a:lnTo>
                  <a:lnTo>
                    <a:pt x="5704" y="905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rgbClr val="9D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30" name="Google Shape;1530;p58"/>
          <p:cNvGrpSpPr/>
          <p:nvPr/>
        </p:nvGrpSpPr>
        <p:grpSpPr>
          <a:xfrm>
            <a:off x="1673406" y="71448"/>
            <a:ext cx="8552015" cy="9145128"/>
            <a:chOff x="7567300" y="1541100"/>
            <a:chExt cx="3167100" cy="3386750"/>
          </a:xfrm>
        </p:grpSpPr>
        <p:sp>
          <p:nvSpPr>
            <p:cNvPr id="1531" name="Google Shape;1531;p58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2" name="Google Shape;1532;p58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3" name="Google Shape;1533;p58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4" name="Google Shape;1534;p58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5" name="Google Shape;1535;p58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6" name="Google Shape;1536;p58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7" name="Google Shape;1537;p58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8" name="Google Shape;1538;p58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9" name="Google Shape;1539;p58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0" name="Google Shape;1540;p58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1" name="Google Shape;1541;p58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2" name="Google Shape;1542;p58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3" name="Google Shape;1543;p58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4" name="Google Shape;1544;p58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5" name="Google Shape;1545;p58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6" name="Google Shape;1546;p58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7" name="Google Shape;1547;p58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8" name="Google Shape;1548;p58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9" name="Google Shape;1549;p58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0" name="Google Shape;1550;p58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53" name="Google Shape;1553;p58"/>
          <p:cNvGrpSpPr/>
          <p:nvPr/>
        </p:nvGrpSpPr>
        <p:grpSpPr>
          <a:xfrm>
            <a:off x="353533" y="-215603"/>
            <a:ext cx="2838233" cy="2141304"/>
            <a:chOff x="1938604" y="1358625"/>
            <a:chExt cx="1232946" cy="1174275"/>
          </a:xfrm>
        </p:grpSpPr>
        <p:sp>
          <p:nvSpPr>
            <p:cNvPr id="1554" name="Google Shape;1554;p58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5" name="Google Shape;1555;p58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6" name="Google Shape;1556;p58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7" name="Google Shape;1557;p58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53308" y="502987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KẾT LUẬN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544358" y="1406856"/>
                <a:ext cx="6959029" cy="4726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67" dirty="0"/>
                  <a:t>Tỉ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phần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trăm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của</a:t>
                </a:r>
                <a:r>
                  <a:rPr lang="en-US" sz="2667" dirty="0"/>
                  <a:t> a </a:t>
                </a:r>
                <a:r>
                  <a:rPr lang="en-US" sz="2667" dirty="0" err="1"/>
                  <a:t>và</a:t>
                </a:r>
                <a:r>
                  <a:rPr lang="en-US" sz="2667" dirty="0"/>
                  <a:t> b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667" dirty="0"/>
                  <a:t> . 100%</a:t>
                </a: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67" dirty="0" err="1"/>
                  <a:t>Để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tính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tỉ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phần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trăm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của</a:t>
                </a:r>
                <a:r>
                  <a:rPr lang="en-US" sz="2667" dirty="0"/>
                  <a:t> a </a:t>
                </a:r>
                <a:r>
                  <a:rPr lang="en-US" sz="2667" dirty="0" err="1"/>
                  <a:t>và</a:t>
                </a:r>
                <a:r>
                  <a:rPr lang="en-US" sz="2667" dirty="0"/>
                  <a:t> b, ta </a:t>
                </a:r>
                <a:r>
                  <a:rPr lang="en-US" sz="2667" dirty="0" err="1"/>
                  <a:t>làm</a:t>
                </a:r>
                <a:r>
                  <a:rPr lang="en-US" sz="2667" dirty="0"/>
                  <a:t> </a:t>
                </a:r>
                <a:r>
                  <a:rPr lang="en-US" sz="2667" dirty="0" err="1"/>
                  <a:t>như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sau</a:t>
                </a:r>
                <a:r>
                  <a:rPr lang="en-US" sz="2667" dirty="0"/>
                  <a:t>:</a:t>
                </a:r>
              </a:p>
              <a:p>
                <a:pPr marL="457189" indent="-457189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2667" dirty="0" err="1"/>
                  <a:t>Bước</a:t>
                </a:r>
                <a:r>
                  <a:rPr lang="en-US" sz="2667" dirty="0"/>
                  <a:t> 1. </a:t>
                </a:r>
                <a:r>
                  <a:rPr lang="en-US" sz="2667" dirty="0" err="1"/>
                  <a:t>Viết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tỉ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3200" dirty="0"/>
              </a:p>
              <a:p>
                <a:pPr marL="457189" indent="-457189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2667" dirty="0" err="1"/>
                  <a:t>Bước</a:t>
                </a:r>
                <a:r>
                  <a:rPr lang="en-US" sz="2667" dirty="0"/>
                  <a:t> 2. </a:t>
                </a:r>
                <a:r>
                  <a:rPr lang="en-US" sz="2667" dirty="0" err="1"/>
                  <a:t>Tính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 . 100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667" dirty="0"/>
                  <a:t> </a:t>
                </a:r>
                <a:r>
                  <a:rPr lang="en-US" sz="2667" dirty="0" err="1"/>
                  <a:t>và</a:t>
                </a:r>
                <a:r>
                  <a:rPr lang="en-US" sz="2667" dirty="0"/>
                  <a:t> </a:t>
                </a:r>
                <a:r>
                  <a:rPr lang="en-US" sz="2667" dirty="0" err="1"/>
                  <a:t>viết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thêm</a:t>
                </a:r>
                <a:r>
                  <a:rPr lang="en-US" sz="2667" dirty="0"/>
                  <a:t> % </a:t>
                </a:r>
                <a:r>
                  <a:rPr lang="en-US" sz="2667" dirty="0" err="1"/>
                  <a:t>vào</a:t>
                </a:r>
                <a:r>
                  <a:rPr lang="en-US" sz="2667" dirty="0"/>
                  <a:t>        </a:t>
                </a:r>
                <a:r>
                  <a:rPr lang="en-US" sz="2667" dirty="0" err="1"/>
                  <a:t>bên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phải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vừa</a:t>
                </a:r>
                <a:r>
                  <a:rPr lang="en-US" sz="2667" dirty="0"/>
                  <a:t> </a:t>
                </a:r>
                <a:r>
                  <a:rPr lang="en-US" sz="2667" dirty="0" err="1"/>
                  <a:t>nhận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được</a:t>
                </a:r>
                <a:endParaRPr lang="en-US" sz="2667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358" y="1406856"/>
                <a:ext cx="6959029" cy="4726230"/>
              </a:xfrm>
              <a:prstGeom prst="rect">
                <a:avLst/>
              </a:prstGeom>
              <a:blipFill>
                <a:blip r:embed="rId3"/>
                <a:stretch>
                  <a:fillRect l="-1489" r="-1576" b="-2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" name="Google Shape;1333;p54"/>
          <p:cNvGrpSpPr/>
          <p:nvPr/>
        </p:nvGrpSpPr>
        <p:grpSpPr>
          <a:xfrm>
            <a:off x="3477873" y="746058"/>
            <a:ext cx="7782603" cy="7398468"/>
            <a:chOff x="7567300" y="1541100"/>
            <a:chExt cx="3167100" cy="3386750"/>
          </a:xfrm>
        </p:grpSpPr>
        <p:sp>
          <p:nvSpPr>
            <p:cNvPr id="1334" name="Google Shape;1334;p54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5" name="Google Shape;1335;p54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6" name="Google Shape;1336;p54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7" name="Google Shape;1337;p54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8" name="Google Shape;1338;p54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9" name="Google Shape;1339;p54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0" name="Google Shape;1340;p54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1" name="Google Shape;1341;p54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2" name="Google Shape;1342;p54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3" name="Google Shape;1343;p54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4" name="Google Shape;1344;p54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5" name="Google Shape;1345;p54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6" name="Google Shape;1346;p54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7" name="Google Shape;1347;p54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8" name="Google Shape;1348;p54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9" name="Google Shape;1349;p54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0" name="Google Shape;1350;p54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1" name="Google Shape;1351;p54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2" name="Google Shape;1352;p54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3" name="Google Shape;1353;p54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11" name="Google Shape;1411;p54"/>
          <p:cNvGrpSpPr/>
          <p:nvPr/>
        </p:nvGrpSpPr>
        <p:grpSpPr>
          <a:xfrm>
            <a:off x="866572" y="449506"/>
            <a:ext cx="2470691" cy="2669637"/>
            <a:chOff x="705725" y="2072700"/>
            <a:chExt cx="1190350" cy="1286200"/>
          </a:xfrm>
        </p:grpSpPr>
        <p:sp>
          <p:nvSpPr>
            <p:cNvPr id="1412" name="Google Shape;1412;p5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3" name="Google Shape;1413;p5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4" name="Google Shape;1414;p5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5" name="Google Shape;1415;p5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" name="TextBox 2"/>
          <p:cNvSpPr txBox="1"/>
          <p:nvPr/>
        </p:nvSpPr>
        <p:spPr>
          <a:xfrm rot="21351542">
            <a:off x="1147739" y="1401987"/>
            <a:ext cx="1767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Lưu</a:t>
            </a:r>
            <a:r>
              <a:rPr lang="en-US" sz="3200" b="1" dirty="0"/>
              <a:t> ý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390535" y="1386897"/>
                <a:ext cx="6096000" cy="47589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667" dirty="0"/>
                  <a:t>Có hai cách tính</a:t>
                </a:r>
                <a:r>
                  <a:rPr lang="en-US" sz="2667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. 100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vi-VN" sz="2667" dirty="0"/>
                  <a:t> là: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667" dirty="0"/>
                  <a:t>• Chia a cho b để tìm thương (ở dạng số thập phân) rồi lấy thương đó nhân với 100.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667" dirty="0"/>
                  <a:t>• Nhân a với 100 rồi chia cho b, viết thương nhận được ở dạng số nguyên hoặc số thập phân. 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535" y="1386897"/>
                <a:ext cx="6096000" cy="4758931"/>
              </a:xfrm>
              <a:prstGeom prst="rect">
                <a:avLst/>
              </a:prstGeom>
              <a:blipFill>
                <a:blip r:embed="rId3"/>
                <a:stretch>
                  <a:fillRect l="-1900" r="-1900" b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37" y="2202843"/>
            <a:ext cx="2180723" cy="4399044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" name="Google Shape;1333;p54"/>
          <p:cNvGrpSpPr/>
          <p:nvPr/>
        </p:nvGrpSpPr>
        <p:grpSpPr>
          <a:xfrm>
            <a:off x="3477873" y="746058"/>
            <a:ext cx="7782603" cy="7398468"/>
            <a:chOff x="7567300" y="1541100"/>
            <a:chExt cx="3167100" cy="3386750"/>
          </a:xfrm>
        </p:grpSpPr>
        <p:sp>
          <p:nvSpPr>
            <p:cNvPr id="1334" name="Google Shape;1334;p54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5" name="Google Shape;1335;p54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6" name="Google Shape;1336;p54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7" name="Google Shape;1337;p54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8" name="Google Shape;1338;p54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9" name="Google Shape;1339;p54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0" name="Google Shape;1340;p54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1" name="Google Shape;1341;p54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2" name="Google Shape;1342;p54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3" name="Google Shape;1343;p54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4" name="Google Shape;1344;p54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5" name="Google Shape;1345;p54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6" name="Google Shape;1346;p54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7" name="Google Shape;1347;p54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8" name="Google Shape;1348;p54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9" name="Google Shape;1349;p54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0" name="Google Shape;1350;p54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1" name="Google Shape;1351;p54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2" name="Google Shape;1352;p54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3" name="Google Shape;1353;p54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11" name="Google Shape;1411;p54"/>
          <p:cNvGrpSpPr/>
          <p:nvPr/>
        </p:nvGrpSpPr>
        <p:grpSpPr>
          <a:xfrm>
            <a:off x="866572" y="449506"/>
            <a:ext cx="2470691" cy="2669637"/>
            <a:chOff x="705725" y="2072700"/>
            <a:chExt cx="1190350" cy="1286200"/>
          </a:xfrm>
        </p:grpSpPr>
        <p:sp>
          <p:nvSpPr>
            <p:cNvPr id="1412" name="Google Shape;1412;p5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3" name="Google Shape;1413;p5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4" name="Google Shape;1414;p5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5" name="Google Shape;1415;p5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" name="TextBox 2"/>
          <p:cNvSpPr txBox="1"/>
          <p:nvPr/>
        </p:nvSpPr>
        <p:spPr>
          <a:xfrm rot="21351542">
            <a:off x="1147739" y="1401987"/>
            <a:ext cx="1767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Lưu</a:t>
            </a:r>
            <a:r>
              <a:rPr lang="en-US" sz="3200" b="1" dirty="0"/>
              <a:t> ý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37" y="2202843"/>
            <a:ext cx="2180723" cy="43990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087427" y="1524344"/>
                <a:ext cx="6935495" cy="4576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667" dirty="0"/>
                  <a:t>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. 100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667" dirty="0"/>
                  <a:t> </a:t>
                </a:r>
                <a:r>
                  <a:rPr lang="vi-VN" sz="2667" dirty="0"/>
                  <a:t>không nhất thiết là số nguyên.</a:t>
                </a:r>
              </a:p>
              <a:p>
                <a:pPr marL="457189" indent="-457189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667" dirty="0"/>
                  <a:t>Khi t</a:t>
                </a:r>
                <a:r>
                  <a:rPr lang="en-US" sz="2667" dirty="0"/>
                  <a:t>ỉ</a:t>
                </a:r>
                <a:r>
                  <a:rPr lang="vi-VN" sz="2667" dirty="0"/>
                  <a:t> số</a:t>
                </a:r>
                <a:r>
                  <a:rPr lang="en-US" sz="2667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. 100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vi-VN" sz="2667" dirty="0"/>
                  <a:t> không là số nguyên thì ta thường viết tỉ số đó ở dạng số thập phân có hữu hạn chữ số sau dấu “,” (hoặc xấp xỉ bằng số thập phân có hữu hạn chữ số sau dấu “,”).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427" y="1524344"/>
                <a:ext cx="6935495" cy="4576125"/>
              </a:xfrm>
              <a:prstGeom prst="rect">
                <a:avLst/>
              </a:prstGeom>
              <a:blipFill>
                <a:blip r:embed="rId4"/>
                <a:stretch>
                  <a:fillRect l="-1495" r="-1759" b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76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018;p42"/>
          <p:cNvGrpSpPr/>
          <p:nvPr/>
        </p:nvGrpSpPr>
        <p:grpSpPr>
          <a:xfrm>
            <a:off x="1627445" y="255523"/>
            <a:ext cx="6879559" cy="6240472"/>
            <a:chOff x="669111" y="2002041"/>
            <a:chExt cx="2206497" cy="2001520"/>
          </a:xfrm>
        </p:grpSpPr>
        <p:sp>
          <p:nvSpPr>
            <p:cNvPr id="4" name="Google Shape;1019;p42"/>
            <p:cNvSpPr/>
            <p:nvPr/>
          </p:nvSpPr>
          <p:spPr>
            <a:xfrm>
              <a:off x="687560" y="2122303"/>
              <a:ext cx="2188048" cy="1881258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2F1932">
                <a:alpha val="25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" name="Google Shape;1020;p42"/>
            <p:cNvSpPr/>
            <p:nvPr/>
          </p:nvSpPr>
          <p:spPr>
            <a:xfrm>
              <a:off x="669111" y="2103853"/>
              <a:ext cx="2188048" cy="1881258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1021;p42"/>
            <p:cNvSpPr/>
            <p:nvPr/>
          </p:nvSpPr>
          <p:spPr>
            <a:xfrm>
              <a:off x="2169278" y="2002041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FF866A">
                <a:alpha val="79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1022;p42"/>
            <p:cNvSpPr/>
            <p:nvPr/>
          </p:nvSpPr>
          <p:spPr>
            <a:xfrm>
              <a:off x="1012877" y="2085403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FF866A">
                <a:alpha val="79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" name="Rectangle 7"/>
          <p:cNvSpPr/>
          <p:nvPr/>
        </p:nvSpPr>
        <p:spPr>
          <a:xfrm rot="21314571">
            <a:off x="2231118" y="1805535"/>
            <a:ext cx="5729737" cy="3104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67" dirty="0"/>
              <a:t>Khi tính tỉ số phần trăm của a và b mà phải làm tròn số thập phân thì ta làm theo cách thứ hai đã nêu ở trên: Nhân a với 100 rồi chia cho b và làm tròn số thập phân nhận được.</a:t>
            </a:r>
            <a:endParaRPr lang="en-US" sz="266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70" y="945317"/>
            <a:ext cx="2066953" cy="549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59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32"/>
          <p:cNvGrpSpPr/>
          <p:nvPr/>
        </p:nvGrpSpPr>
        <p:grpSpPr>
          <a:xfrm rot="-523570">
            <a:off x="383743" y="-4067881"/>
            <a:ext cx="6348995" cy="6789321"/>
            <a:chOff x="7567300" y="1541100"/>
            <a:chExt cx="3167100" cy="3386750"/>
          </a:xfrm>
        </p:grpSpPr>
        <p:sp>
          <p:nvSpPr>
            <p:cNvPr id="781" name="Google Shape;781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01" name="Google Shape;801;p32"/>
          <p:cNvGrpSpPr/>
          <p:nvPr/>
        </p:nvGrpSpPr>
        <p:grpSpPr>
          <a:xfrm rot="728172">
            <a:off x="-330559" y="4404131"/>
            <a:ext cx="2379035" cy="2378468"/>
            <a:chOff x="5448300" y="1526500"/>
            <a:chExt cx="1154925" cy="1154650"/>
          </a:xfrm>
        </p:grpSpPr>
        <p:sp>
          <p:nvSpPr>
            <p:cNvPr id="802" name="Google Shape;802;p32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05" name="Google Shape;805;p32"/>
          <p:cNvGrpSpPr/>
          <p:nvPr/>
        </p:nvGrpSpPr>
        <p:grpSpPr>
          <a:xfrm rot="624426">
            <a:off x="7026120" y="1901395"/>
            <a:ext cx="6349125" cy="6789460"/>
            <a:chOff x="7567300" y="1541100"/>
            <a:chExt cx="3167100" cy="3386750"/>
          </a:xfrm>
        </p:grpSpPr>
        <p:sp>
          <p:nvSpPr>
            <p:cNvPr id="806" name="Google Shape;806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26" name="Google Shape;826;p32"/>
          <p:cNvGrpSpPr/>
          <p:nvPr/>
        </p:nvGrpSpPr>
        <p:grpSpPr>
          <a:xfrm>
            <a:off x="1993258" y="361460"/>
            <a:ext cx="8293029" cy="7705339"/>
            <a:chOff x="1732250" y="435101"/>
            <a:chExt cx="5053990" cy="5779004"/>
          </a:xfrm>
        </p:grpSpPr>
        <p:sp>
          <p:nvSpPr>
            <p:cNvPr id="827" name="Google Shape;827;p32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42" name="Google Shape;842;p32"/>
          <p:cNvSpPr/>
          <p:nvPr/>
        </p:nvSpPr>
        <p:spPr>
          <a:xfrm>
            <a:off x="3393825" y="1127597"/>
            <a:ext cx="6164492" cy="4691567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" name="Google Shape;841;p32"/>
          <p:cNvSpPr txBox="1">
            <a:spLocks noGrp="1"/>
          </p:cNvSpPr>
          <p:nvPr>
            <p:ph type="subTitle" idx="1"/>
          </p:nvPr>
        </p:nvSpPr>
        <p:spPr>
          <a:xfrm>
            <a:off x="3549678" y="1687381"/>
            <a:ext cx="5767423" cy="120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800" b="1" dirty="0"/>
              <a:t>BÀI 9: TỈ SỐ.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800" b="1" dirty="0"/>
              <a:t>TỈ SỐ PHẦN TRĂM (Tiết 118)</a:t>
            </a:r>
            <a:endParaRPr sz="4800" b="1" dirty="0"/>
          </a:p>
        </p:txBody>
      </p:sp>
    </p:spTree>
    <p:extLst>
      <p:ext uri="{BB962C8B-B14F-4D97-AF65-F5344CB8AC3E}">
        <p14:creationId xmlns:p14="http://schemas.microsoft.com/office/powerpoint/2010/main" val="1054303430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9" name="Google Shape;1119;p46"/>
          <p:cNvGrpSpPr/>
          <p:nvPr/>
        </p:nvGrpSpPr>
        <p:grpSpPr>
          <a:xfrm rot="728172">
            <a:off x="3247848" y="5837626"/>
            <a:ext cx="2379035" cy="2378468"/>
            <a:chOff x="5448300" y="1526500"/>
            <a:chExt cx="1154925" cy="1154650"/>
          </a:xfrm>
        </p:grpSpPr>
        <p:sp>
          <p:nvSpPr>
            <p:cNvPr id="1120" name="Google Shape;1120;p46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1" name="Google Shape;1121;p46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2" name="Google Shape;1122;p46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14782" y="729634"/>
            <a:ext cx="4506929" cy="249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b="1" dirty="0" err="1">
                <a:solidFill>
                  <a:srgbClr val="C00000"/>
                </a:solidFill>
              </a:rPr>
              <a:t>Luyện</a:t>
            </a:r>
            <a:r>
              <a:rPr lang="en-US" sz="2667" b="1" dirty="0">
                <a:solidFill>
                  <a:srgbClr val="C00000"/>
                </a:solidFill>
              </a:rPr>
              <a:t> </a:t>
            </a:r>
            <a:r>
              <a:rPr lang="en-US" sz="2667" b="1" dirty="0" err="1">
                <a:solidFill>
                  <a:srgbClr val="C00000"/>
                </a:solidFill>
              </a:rPr>
              <a:t>tập</a:t>
            </a:r>
            <a:r>
              <a:rPr lang="en-US" sz="2667" b="1" dirty="0">
                <a:solidFill>
                  <a:srgbClr val="C00000"/>
                </a:solidFill>
              </a:rPr>
              <a:t> 3: </a:t>
            </a:r>
          </a:p>
          <a:p>
            <a:pPr algn="just">
              <a:lnSpc>
                <a:spcPct val="150000"/>
              </a:lnSpc>
            </a:pPr>
            <a:r>
              <a:rPr lang="en-US" sz="2667" dirty="0" err="1"/>
              <a:t>Tính</a:t>
            </a:r>
            <a:r>
              <a:rPr lang="en-US" sz="2667" dirty="0"/>
              <a:t> </a:t>
            </a:r>
            <a:r>
              <a:rPr lang="en-US" sz="2667" dirty="0" err="1"/>
              <a:t>tỉ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phần</a:t>
            </a:r>
            <a:r>
              <a:rPr lang="en-US" sz="2667" dirty="0"/>
              <a:t> </a:t>
            </a:r>
            <a:r>
              <a:rPr lang="en-US" sz="2667" dirty="0" err="1"/>
              <a:t>trăm</a:t>
            </a:r>
            <a:r>
              <a:rPr lang="en-US" sz="2667" dirty="0"/>
              <a:t> </a:t>
            </a:r>
            <a:r>
              <a:rPr lang="en-US" sz="2667" dirty="0" err="1"/>
              <a:t>của</a:t>
            </a:r>
            <a:r>
              <a:rPr lang="en-US" sz="2667" dirty="0"/>
              <a:t> a </a:t>
            </a:r>
            <a:r>
              <a:rPr lang="en-US" sz="2667" dirty="0" err="1"/>
              <a:t>và</a:t>
            </a:r>
            <a:r>
              <a:rPr lang="en-US" sz="2667" dirty="0"/>
              <a:t> b </a:t>
            </a:r>
            <a:r>
              <a:rPr lang="en-US" sz="2667" dirty="0" err="1"/>
              <a:t>với</a:t>
            </a:r>
            <a:r>
              <a:rPr lang="en-US" sz="2667" dirty="0"/>
              <a:t> b </a:t>
            </a:r>
            <a:r>
              <a:rPr lang="en-US" sz="2667" dirty="0" err="1"/>
              <a:t>lần</a:t>
            </a:r>
            <a:r>
              <a:rPr lang="en-US" sz="2667" dirty="0"/>
              <a:t> </a:t>
            </a:r>
            <a:r>
              <a:rPr lang="en-US" sz="2667" dirty="0" err="1"/>
              <a:t>lượt</a:t>
            </a:r>
            <a:r>
              <a:rPr lang="en-US" sz="2667" dirty="0"/>
              <a:t> </a:t>
            </a:r>
            <a:r>
              <a:rPr lang="en-US" sz="2667" dirty="0" err="1"/>
              <a:t>là</a:t>
            </a:r>
            <a:r>
              <a:rPr lang="en-US" sz="2667" dirty="0"/>
              <a:t> </a:t>
            </a:r>
            <a:r>
              <a:rPr lang="en-US" sz="2667" dirty="0" err="1"/>
              <a:t>các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sau</a:t>
            </a:r>
            <a:r>
              <a:rPr lang="en-US" sz="2667" dirty="0"/>
              <a:t>: 10; 100; 1 000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822039" y="1205500"/>
                <a:ext cx="3945276" cy="2961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.100%=10.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%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.100%=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%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.100%=0,1.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%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039" y="1205500"/>
                <a:ext cx="3945276" cy="29615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ular Callout 16"/>
          <p:cNvSpPr/>
          <p:nvPr/>
        </p:nvSpPr>
        <p:spPr>
          <a:xfrm>
            <a:off x="8116584" y="520558"/>
            <a:ext cx="1356187" cy="684943"/>
          </a:xfrm>
          <a:prstGeom prst="wedgeRoundRectCallout">
            <a:avLst>
              <a:gd name="adj1" fmla="val 60583"/>
              <a:gd name="adj2" fmla="val 4353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chemeClr val="bg1"/>
                </a:solidFill>
              </a:rPr>
              <a:t>Giải</a:t>
            </a:r>
            <a:endParaRPr lang="en-US" sz="2933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14782" y="3238954"/>
            <a:ext cx="4506929" cy="249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b="1" dirty="0" err="1">
                <a:solidFill>
                  <a:srgbClr val="C00000"/>
                </a:solidFill>
              </a:rPr>
              <a:t>Luyện</a:t>
            </a:r>
            <a:r>
              <a:rPr lang="en-US" sz="2667" b="1" dirty="0">
                <a:solidFill>
                  <a:srgbClr val="C00000"/>
                </a:solidFill>
              </a:rPr>
              <a:t> </a:t>
            </a:r>
            <a:r>
              <a:rPr lang="en-US" sz="2667" b="1" dirty="0" err="1">
                <a:solidFill>
                  <a:srgbClr val="C00000"/>
                </a:solidFill>
              </a:rPr>
              <a:t>tập</a:t>
            </a:r>
            <a:r>
              <a:rPr lang="en-US" sz="2667" b="1" dirty="0">
                <a:solidFill>
                  <a:srgbClr val="C00000"/>
                </a:solidFill>
              </a:rPr>
              <a:t> 4:</a:t>
            </a:r>
          </a:p>
          <a:p>
            <a:pPr algn="just">
              <a:lnSpc>
                <a:spcPct val="150000"/>
              </a:lnSpc>
            </a:pPr>
            <a:r>
              <a:rPr lang="en-US" sz="2667" dirty="0" err="1"/>
              <a:t>Tính</a:t>
            </a:r>
            <a:r>
              <a:rPr lang="en-US" sz="2667" dirty="0"/>
              <a:t> </a:t>
            </a:r>
            <a:r>
              <a:rPr lang="en-US" sz="2667" dirty="0" err="1"/>
              <a:t>tỉ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phần</a:t>
            </a:r>
            <a:r>
              <a:rPr lang="en-US" sz="2667" dirty="0"/>
              <a:t> </a:t>
            </a:r>
            <a:r>
              <a:rPr lang="en-US" sz="2667" dirty="0" err="1"/>
              <a:t>trăm</a:t>
            </a:r>
            <a:r>
              <a:rPr lang="en-US" sz="2667" dirty="0"/>
              <a:t> (</a:t>
            </a:r>
            <a:r>
              <a:rPr lang="en-US" sz="2667" dirty="0" err="1"/>
              <a:t>làm</a:t>
            </a:r>
            <a:r>
              <a:rPr lang="en-US" sz="2667" dirty="0"/>
              <a:t> </a:t>
            </a:r>
            <a:r>
              <a:rPr lang="en-US" sz="2667" dirty="0" err="1"/>
              <a:t>tròn</a:t>
            </a:r>
            <a:r>
              <a:rPr lang="en-US" sz="2667" dirty="0"/>
              <a:t> </a:t>
            </a:r>
            <a:r>
              <a:rPr lang="en-US" sz="2667" dirty="0" err="1"/>
              <a:t>đến</a:t>
            </a:r>
            <a:r>
              <a:rPr lang="en-US" sz="2667" dirty="0"/>
              <a:t> </a:t>
            </a:r>
            <a:r>
              <a:rPr lang="en-US" sz="2667" dirty="0" err="1"/>
              <a:t>hàng</a:t>
            </a:r>
            <a:r>
              <a:rPr lang="en-US" sz="2667" dirty="0"/>
              <a:t> </a:t>
            </a:r>
            <a:r>
              <a:rPr lang="en-US" sz="2667" dirty="0" err="1"/>
              <a:t>phần</a:t>
            </a:r>
            <a:r>
              <a:rPr lang="en-US" sz="2667" dirty="0"/>
              <a:t> </a:t>
            </a:r>
            <a:r>
              <a:rPr lang="en-US" sz="2667" dirty="0" err="1"/>
              <a:t>mười</a:t>
            </a:r>
            <a:r>
              <a:rPr lang="en-US" sz="2667" dirty="0"/>
              <a:t>) </a:t>
            </a:r>
            <a:r>
              <a:rPr lang="en-US" sz="2667" dirty="0" err="1"/>
              <a:t>của</a:t>
            </a:r>
            <a:r>
              <a:rPr lang="en-US" sz="2667" dirty="0"/>
              <a:t> 12 </a:t>
            </a:r>
            <a:r>
              <a:rPr lang="en-US" sz="2667" dirty="0" err="1"/>
              <a:t>và</a:t>
            </a:r>
            <a:r>
              <a:rPr lang="en-US" sz="2667" dirty="0"/>
              <a:t> 35.</a:t>
            </a:r>
          </a:p>
        </p:txBody>
      </p:sp>
      <p:sp>
        <p:nvSpPr>
          <p:cNvPr id="18" name="Curved Down Arrow 17"/>
          <p:cNvSpPr/>
          <p:nvPr/>
        </p:nvSpPr>
        <p:spPr>
          <a:xfrm rot="768805">
            <a:off x="5550877" y="1341017"/>
            <a:ext cx="1631644" cy="443873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5" name="Curved Down Arrow 44"/>
          <p:cNvSpPr/>
          <p:nvPr/>
        </p:nvSpPr>
        <p:spPr>
          <a:xfrm rot="892598">
            <a:off x="5532602" y="3830488"/>
            <a:ext cx="1631644" cy="443873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432605" y="4476375"/>
                <a:ext cx="5095984" cy="1669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/>
                  <a:t>Tỉ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phần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trăm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của</a:t>
                </a:r>
                <a:r>
                  <a:rPr lang="en-US" sz="2667" dirty="0"/>
                  <a:t> 12 </a:t>
                </a:r>
                <a:r>
                  <a:rPr lang="en-US" sz="2667" dirty="0" err="1"/>
                  <a:t>và</a:t>
                </a:r>
                <a:r>
                  <a:rPr lang="en-US" sz="2667" dirty="0"/>
                  <a:t> 35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12 . 100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667" dirty="0"/>
                  <a:t>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240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667" dirty="0"/>
                  <a:t>% ≈ 34,3%</a:t>
                </a: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605" y="4476375"/>
                <a:ext cx="5095984" cy="1669881"/>
              </a:xfrm>
              <a:prstGeom prst="rect">
                <a:avLst/>
              </a:prstGeom>
              <a:blipFill>
                <a:blip r:embed="rId4"/>
                <a:stretch>
                  <a:fillRect l="-2273" b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3" grpId="0"/>
      <p:bldP spid="18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57"/>
          <p:cNvSpPr/>
          <p:nvPr/>
        </p:nvSpPr>
        <p:spPr>
          <a:xfrm rot="1244805">
            <a:off x="2312182" y="3013322"/>
            <a:ext cx="1977108" cy="156157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478" name="Google Shape;1478;p57"/>
          <p:cNvGrpSpPr/>
          <p:nvPr/>
        </p:nvGrpSpPr>
        <p:grpSpPr>
          <a:xfrm>
            <a:off x="1121358" y="2072035"/>
            <a:ext cx="1808485" cy="1722427"/>
            <a:chOff x="1938604" y="1358625"/>
            <a:chExt cx="1232946" cy="1174275"/>
          </a:xfrm>
        </p:grpSpPr>
        <p:sp>
          <p:nvSpPr>
            <p:cNvPr id="1479" name="Google Shape;1479;p57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497" name="Google Shape;1497;p57"/>
          <p:cNvSpPr txBox="1"/>
          <p:nvPr/>
        </p:nvSpPr>
        <p:spPr>
          <a:xfrm>
            <a:off x="1263159" y="2443757"/>
            <a:ext cx="15296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733" b="1" dirty="0">
                <a:solidFill>
                  <a:srgbClr val="2F1932"/>
                </a:solidFill>
                <a:ea typeface="Delius"/>
                <a:cs typeface="Delius"/>
                <a:sym typeface="Delius"/>
              </a:rPr>
              <a:t>01</a:t>
            </a:r>
            <a:endParaRPr sz="3733" b="1" dirty="0">
              <a:solidFill>
                <a:srgbClr val="2F1932"/>
              </a:solidFill>
              <a:ea typeface="Delius"/>
              <a:cs typeface="Delius"/>
              <a:sym typeface="Deliu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00659" y="394151"/>
            <a:ext cx="1461504" cy="6003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Google Shape;1473;p57"/>
          <p:cNvSpPr txBox="1">
            <a:spLocks/>
          </p:cNvSpPr>
          <p:nvPr/>
        </p:nvSpPr>
        <p:spPr>
          <a:xfrm>
            <a:off x="3021326" y="702997"/>
            <a:ext cx="6920409" cy="14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vi-VN" sz="4267" dirty="0">
                <a:solidFill>
                  <a:srgbClr val="C00000"/>
                </a:solidFill>
                <a:latin typeface="+mn-lt"/>
              </a:rPr>
              <a:t>HƯỚNG DẪN VỀ NHÀ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506" y="3754433"/>
            <a:ext cx="2671281" cy="126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 err="1"/>
              <a:t>Ôn</a:t>
            </a:r>
            <a:r>
              <a:rPr lang="en-US" sz="2667" dirty="0"/>
              <a:t> </a:t>
            </a:r>
            <a:r>
              <a:rPr lang="en-US" sz="2667" dirty="0" err="1"/>
              <a:t>lại</a:t>
            </a:r>
            <a:r>
              <a:rPr lang="en-US" sz="2667" dirty="0"/>
              <a:t> </a:t>
            </a:r>
            <a:r>
              <a:rPr lang="en-US" sz="2667" dirty="0" err="1"/>
              <a:t>kiến</a:t>
            </a:r>
            <a:r>
              <a:rPr lang="en-US" sz="2667" dirty="0"/>
              <a:t> </a:t>
            </a:r>
            <a:r>
              <a:rPr lang="en-US" sz="2667" dirty="0" err="1"/>
              <a:t>thức</a:t>
            </a:r>
            <a:r>
              <a:rPr lang="en-US" sz="2667" dirty="0"/>
              <a:t> </a:t>
            </a:r>
            <a:r>
              <a:rPr lang="en-US" sz="2667" dirty="0" err="1"/>
              <a:t>đã</a:t>
            </a:r>
            <a:r>
              <a:rPr lang="en-US" sz="2667" dirty="0"/>
              <a:t> </a:t>
            </a:r>
            <a:r>
              <a:rPr lang="en-US" sz="2667" dirty="0" err="1"/>
              <a:t>học</a:t>
            </a:r>
            <a:endParaRPr lang="en-US" sz="2667" dirty="0"/>
          </a:p>
        </p:txBody>
      </p:sp>
      <p:sp>
        <p:nvSpPr>
          <p:cNvPr id="48" name="TextBox 47"/>
          <p:cNvSpPr txBox="1"/>
          <p:nvPr/>
        </p:nvSpPr>
        <p:spPr>
          <a:xfrm>
            <a:off x="5701821" y="3611135"/>
            <a:ext cx="3206687" cy="126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/>
              <a:t>Hoàn </a:t>
            </a:r>
            <a:r>
              <a:rPr lang="en-US" sz="2667" dirty="0" err="1"/>
              <a:t>thành</a:t>
            </a:r>
            <a:r>
              <a:rPr lang="en-US" sz="2667" dirty="0"/>
              <a:t> </a:t>
            </a:r>
            <a:r>
              <a:rPr lang="en-US" sz="2667" dirty="0" err="1"/>
              <a:t>các</a:t>
            </a:r>
            <a:r>
              <a:rPr lang="en-US" sz="2667" dirty="0"/>
              <a:t> </a:t>
            </a:r>
            <a:r>
              <a:rPr lang="en-US" sz="2667" dirty="0" err="1"/>
              <a:t>bài</a:t>
            </a:r>
            <a:r>
              <a:rPr lang="en-US" sz="2667" dirty="0"/>
              <a:t> </a:t>
            </a:r>
            <a:r>
              <a:rPr lang="en-US" sz="2667" dirty="0" err="1"/>
              <a:t>tập</a:t>
            </a:r>
            <a:r>
              <a:rPr lang="en-US" sz="2667" dirty="0"/>
              <a:t> </a:t>
            </a:r>
            <a:r>
              <a:rPr lang="en-US" sz="2667" dirty="0" err="1"/>
              <a:t>còn</a:t>
            </a:r>
            <a:r>
              <a:rPr lang="en-US" sz="2667" dirty="0"/>
              <a:t> </a:t>
            </a:r>
            <a:r>
              <a:rPr lang="en-US" sz="2667" dirty="0" err="1"/>
              <a:t>lại</a:t>
            </a:r>
            <a:r>
              <a:rPr lang="en-US" sz="2667" dirty="0"/>
              <a:t> SGK</a:t>
            </a:r>
          </a:p>
        </p:txBody>
      </p:sp>
      <p:sp>
        <p:nvSpPr>
          <p:cNvPr id="50" name="Google Shape;1475;p57"/>
          <p:cNvSpPr/>
          <p:nvPr/>
        </p:nvSpPr>
        <p:spPr>
          <a:xfrm rot="-657115">
            <a:off x="3893913" y="3302789"/>
            <a:ext cx="1977064" cy="156153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" name="Google Shape;1476;p57"/>
          <p:cNvSpPr/>
          <p:nvPr/>
        </p:nvSpPr>
        <p:spPr>
          <a:xfrm rot="-657115">
            <a:off x="5802415" y="2839597"/>
            <a:ext cx="1977064" cy="156153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7" name="Google Shape;1493;p57"/>
          <p:cNvGrpSpPr/>
          <p:nvPr/>
        </p:nvGrpSpPr>
        <p:grpSpPr>
          <a:xfrm rot="-161392">
            <a:off x="6492311" y="1920912"/>
            <a:ext cx="1739077" cy="1738509"/>
            <a:chOff x="5448300" y="1526500"/>
            <a:chExt cx="1154925" cy="1154650"/>
          </a:xfrm>
        </p:grpSpPr>
        <p:sp>
          <p:nvSpPr>
            <p:cNvPr id="58" name="Google Shape;1494;p57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1495;p57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1496;p57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2" name="Google Shape;1499;p57"/>
          <p:cNvSpPr txBox="1"/>
          <p:nvPr/>
        </p:nvSpPr>
        <p:spPr>
          <a:xfrm>
            <a:off x="6601736" y="2325945"/>
            <a:ext cx="15296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733" b="1" dirty="0">
                <a:solidFill>
                  <a:srgbClr val="2F1932"/>
                </a:solidFill>
                <a:ea typeface="Delius"/>
                <a:cs typeface="Delius"/>
                <a:sym typeface="Delius"/>
              </a:rPr>
              <a:t>02</a:t>
            </a:r>
            <a:endParaRPr sz="3733" b="1" dirty="0">
              <a:solidFill>
                <a:srgbClr val="2F1932"/>
              </a:solidFill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7" grpId="0" animBg="1"/>
      <p:bldP spid="1497" grpId="0"/>
      <p:bldP spid="4" grpId="0"/>
      <p:bldP spid="48" grpId="0"/>
      <p:bldP spid="50" grpId="0" animBg="1"/>
      <p:bldP spid="51" grpId="0" animBg="1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75" y="804384"/>
            <a:ext cx="1113459" cy="11134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7464" y="512275"/>
            <a:ext cx="4842553" cy="446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Số Pi được người Ba-bi-lon (Babylon) cổ đại phát hiện gần bốn nghìn năm trước và được biểu diễn bằng chữ cái Hy Lạp </a:t>
            </a:r>
            <a:r>
              <a:rPr lang="el-GR" sz="2400" dirty="0"/>
              <a:t>π </a:t>
            </a:r>
            <a:r>
              <a:rPr lang="vi-VN" sz="2400" dirty="0"/>
              <a:t>từ giữa thế kỉ XVIII. Số </a:t>
            </a:r>
            <a:r>
              <a:rPr lang="el-GR" sz="2400" dirty="0"/>
              <a:t>π </a:t>
            </a:r>
            <a:r>
              <a:rPr lang="vi-VN" sz="2400" dirty="0"/>
              <a:t>thể hiện mối liên hệ đặc biệt giữa độ dài của một đường tròn với độ dài đường kính của đường tròn đó.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37" y="4757792"/>
            <a:ext cx="2100209" cy="2100209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520665" y="1892148"/>
            <a:ext cx="4972692" cy="3493213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6986427" y="2469205"/>
            <a:ext cx="4041168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Mối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biệt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tròn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tròn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930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4"/>
          <p:cNvSpPr/>
          <p:nvPr/>
        </p:nvSpPr>
        <p:spPr>
          <a:xfrm>
            <a:off x="6990576" y="3357357"/>
            <a:ext cx="841200" cy="8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63" name="Google Shape;863;p34"/>
          <p:cNvSpPr/>
          <p:nvPr/>
        </p:nvSpPr>
        <p:spPr>
          <a:xfrm>
            <a:off x="6990576" y="1932673"/>
            <a:ext cx="841200" cy="8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64" name="Google Shape;864;p34"/>
          <p:cNvSpPr txBox="1">
            <a:spLocks noGrp="1"/>
          </p:cNvSpPr>
          <p:nvPr>
            <p:ph type="title"/>
          </p:nvPr>
        </p:nvSpPr>
        <p:spPr>
          <a:xfrm>
            <a:off x="1559998" y="2176693"/>
            <a:ext cx="3242868" cy="147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267" dirty="0">
                <a:latin typeface="+mn-lt"/>
              </a:rPr>
              <a:t>NỘI DUNG BÀI HỌC</a:t>
            </a:r>
            <a:endParaRPr sz="4267" dirty="0">
              <a:latin typeface="+mn-lt"/>
            </a:endParaRPr>
          </a:p>
        </p:txBody>
      </p:sp>
      <p:sp>
        <p:nvSpPr>
          <p:cNvPr id="866" name="Google Shape;866;p34"/>
          <p:cNvSpPr txBox="1">
            <a:spLocks noGrp="1"/>
          </p:cNvSpPr>
          <p:nvPr>
            <p:ph type="title" idx="2"/>
          </p:nvPr>
        </p:nvSpPr>
        <p:spPr>
          <a:xfrm>
            <a:off x="6931304" y="2044523"/>
            <a:ext cx="938800" cy="6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latin typeface="+mn-lt"/>
              </a:rPr>
              <a:t>01</a:t>
            </a:r>
            <a:endParaRPr dirty="0">
              <a:latin typeface="+mn-lt"/>
            </a:endParaRPr>
          </a:p>
        </p:txBody>
      </p:sp>
      <p:sp>
        <p:nvSpPr>
          <p:cNvPr id="869" name="Google Shape;869;p34"/>
          <p:cNvSpPr txBox="1">
            <a:spLocks noGrp="1"/>
          </p:cNvSpPr>
          <p:nvPr>
            <p:ph type="title" idx="5"/>
          </p:nvPr>
        </p:nvSpPr>
        <p:spPr>
          <a:xfrm>
            <a:off x="6931304" y="3465229"/>
            <a:ext cx="938800" cy="6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sp>
        <p:nvSpPr>
          <p:cNvPr id="877" name="Google Shape;877;p34"/>
          <p:cNvSpPr/>
          <p:nvPr/>
        </p:nvSpPr>
        <p:spPr>
          <a:xfrm>
            <a:off x="2127300" y="4000200"/>
            <a:ext cx="2338600" cy="166733"/>
          </a:xfrm>
          <a:custGeom>
            <a:avLst/>
            <a:gdLst/>
            <a:ahLst/>
            <a:cxnLst/>
            <a:rect l="l" t="t" r="r" b="b"/>
            <a:pathLst>
              <a:path w="70158" h="5002" extrusionOk="0">
                <a:moveTo>
                  <a:pt x="63671" y="1738"/>
                </a:moveTo>
                <a:cubicBezTo>
                  <a:pt x="63713" y="1821"/>
                  <a:pt x="63755" y="1863"/>
                  <a:pt x="63818" y="1905"/>
                </a:cubicBezTo>
                <a:cubicBezTo>
                  <a:pt x="63671" y="1905"/>
                  <a:pt x="63546" y="1947"/>
                  <a:pt x="63441" y="1947"/>
                </a:cubicBezTo>
                <a:cubicBezTo>
                  <a:pt x="63211" y="1947"/>
                  <a:pt x="62981" y="1968"/>
                  <a:pt x="62751" y="1968"/>
                </a:cubicBezTo>
                <a:cubicBezTo>
                  <a:pt x="61705" y="1989"/>
                  <a:pt x="60679" y="2051"/>
                  <a:pt x="59633" y="2072"/>
                </a:cubicBezTo>
                <a:cubicBezTo>
                  <a:pt x="59152" y="2093"/>
                  <a:pt x="58692" y="2114"/>
                  <a:pt x="58210" y="2114"/>
                </a:cubicBezTo>
                <a:cubicBezTo>
                  <a:pt x="57478" y="2114"/>
                  <a:pt x="56725" y="2156"/>
                  <a:pt x="55992" y="2156"/>
                </a:cubicBezTo>
                <a:cubicBezTo>
                  <a:pt x="54298" y="2177"/>
                  <a:pt x="52624" y="2198"/>
                  <a:pt x="50929" y="2219"/>
                </a:cubicBezTo>
                <a:cubicBezTo>
                  <a:pt x="47623" y="2282"/>
                  <a:pt x="44359" y="2323"/>
                  <a:pt x="41053" y="2386"/>
                </a:cubicBezTo>
                <a:cubicBezTo>
                  <a:pt x="38710" y="2407"/>
                  <a:pt x="36345" y="2491"/>
                  <a:pt x="34002" y="2574"/>
                </a:cubicBezTo>
                <a:cubicBezTo>
                  <a:pt x="30466" y="2679"/>
                  <a:pt x="26909" y="2742"/>
                  <a:pt x="23373" y="2846"/>
                </a:cubicBezTo>
                <a:cubicBezTo>
                  <a:pt x="22682" y="2888"/>
                  <a:pt x="21971" y="2909"/>
                  <a:pt x="21259" y="2951"/>
                </a:cubicBezTo>
                <a:cubicBezTo>
                  <a:pt x="19251" y="3056"/>
                  <a:pt x="17242" y="3139"/>
                  <a:pt x="15212" y="3244"/>
                </a:cubicBezTo>
                <a:cubicBezTo>
                  <a:pt x="13266" y="3349"/>
                  <a:pt x="11279" y="3432"/>
                  <a:pt x="9312" y="3537"/>
                </a:cubicBezTo>
                <a:cubicBezTo>
                  <a:pt x="9124" y="3537"/>
                  <a:pt x="8935" y="3558"/>
                  <a:pt x="8768" y="3558"/>
                </a:cubicBezTo>
                <a:cubicBezTo>
                  <a:pt x="9291" y="3516"/>
                  <a:pt x="9835" y="3474"/>
                  <a:pt x="10358" y="3432"/>
                </a:cubicBezTo>
                <a:cubicBezTo>
                  <a:pt x="12220" y="3307"/>
                  <a:pt x="14062" y="3139"/>
                  <a:pt x="15924" y="3014"/>
                </a:cubicBezTo>
                <a:cubicBezTo>
                  <a:pt x="16572" y="2951"/>
                  <a:pt x="17242" y="2909"/>
                  <a:pt x="17870" y="2846"/>
                </a:cubicBezTo>
                <a:cubicBezTo>
                  <a:pt x="18204" y="2826"/>
                  <a:pt x="18539" y="2805"/>
                  <a:pt x="18853" y="2805"/>
                </a:cubicBezTo>
                <a:cubicBezTo>
                  <a:pt x="20799" y="2700"/>
                  <a:pt x="22724" y="2574"/>
                  <a:pt x="24670" y="2470"/>
                </a:cubicBezTo>
                <a:cubicBezTo>
                  <a:pt x="25026" y="2428"/>
                  <a:pt x="25423" y="2407"/>
                  <a:pt x="25779" y="2386"/>
                </a:cubicBezTo>
                <a:cubicBezTo>
                  <a:pt x="26344" y="2365"/>
                  <a:pt x="26888" y="2323"/>
                  <a:pt x="27411" y="2323"/>
                </a:cubicBezTo>
                <a:lnTo>
                  <a:pt x="33374" y="2093"/>
                </a:lnTo>
                <a:cubicBezTo>
                  <a:pt x="33813" y="2072"/>
                  <a:pt x="34253" y="2072"/>
                  <a:pt x="34671" y="2051"/>
                </a:cubicBezTo>
                <a:lnTo>
                  <a:pt x="35027" y="2051"/>
                </a:lnTo>
                <a:cubicBezTo>
                  <a:pt x="35341" y="2051"/>
                  <a:pt x="35655" y="2051"/>
                  <a:pt x="35927" y="2010"/>
                </a:cubicBezTo>
                <a:cubicBezTo>
                  <a:pt x="37914" y="1968"/>
                  <a:pt x="39944" y="1947"/>
                  <a:pt x="41932" y="1884"/>
                </a:cubicBezTo>
                <a:cubicBezTo>
                  <a:pt x="42832" y="1863"/>
                  <a:pt x="43752" y="1842"/>
                  <a:pt x="44673" y="1842"/>
                </a:cubicBezTo>
                <a:cubicBezTo>
                  <a:pt x="47623" y="1800"/>
                  <a:pt x="50615" y="1779"/>
                  <a:pt x="53565" y="1758"/>
                </a:cubicBezTo>
                <a:cubicBezTo>
                  <a:pt x="56683" y="1758"/>
                  <a:pt x="59675" y="1738"/>
                  <a:pt x="62709" y="1738"/>
                </a:cubicBezTo>
                <a:close/>
                <a:moveTo>
                  <a:pt x="57248" y="1"/>
                </a:moveTo>
                <a:cubicBezTo>
                  <a:pt x="54549" y="1"/>
                  <a:pt x="51891" y="43"/>
                  <a:pt x="49192" y="64"/>
                </a:cubicBezTo>
                <a:cubicBezTo>
                  <a:pt x="47184" y="85"/>
                  <a:pt x="45154" y="105"/>
                  <a:pt x="43145" y="105"/>
                </a:cubicBezTo>
                <a:cubicBezTo>
                  <a:pt x="42267" y="105"/>
                  <a:pt x="41346" y="147"/>
                  <a:pt x="40446" y="168"/>
                </a:cubicBezTo>
                <a:cubicBezTo>
                  <a:pt x="38438" y="210"/>
                  <a:pt x="36429" y="252"/>
                  <a:pt x="34420" y="294"/>
                </a:cubicBezTo>
                <a:cubicBezTo>
                  <a:pt x="33834" y="294"/>
                  <a:pt x="33269" y="315"/>
                  <a:pt x="32684" y="315"/>
                </a:cubicBezTo>
                <a:cubicBezTo>
                  <a:pt x="32349" y="315"/>
                  <a:pt x="32035" y="336"/>
                  <a:pt x="31700" y="336"/>
                </a:cubicBezTo>
                <a:lnTo>
                  <a:pt x="25737" y="587"/>
                </a:lnTo>
                <a:cubicBezTo>
                  <a:pt x="25130" y="608"/>
                  <a:pt x="24523" y="629"/>
                  <a:pt x="23896" y="670"/>
                </a:cubicBezTo>
                <a:cubicBezTo>
                  <a:pt x="23561" y="670"/>
                  <a:pt x="23226" y="691"/>
                  <a:pt x="22870" y="712"/>
                </a:cubicBezTo>
                <a:cubicBezTo>
                  <a:pt x="20883" y="817"/>
                  <a:pt x="18937" y="922"/>
                  <a:pt x="16949" y="1026"/>
                </a:cubicBezTo>
                <a:cubicBezTo>
                  <a:pt x="15924" y="1068"/>
                  <a:pt x="14898" y="1131"/>
                  <a:pt x="13873" y="1214"/>
                </a:cubicBezTo>
                <a:cubicBezTo>
                  <a:pt x="12137" y="1319"/>
                  <a:pt x="10379" y="1424"/>
                  <a:pt x="8642" y="1549"/>
                </a:cubicBezTo>
                <a:cubicBezTo>
                  <a:pt x="7136" y="1654"/>
                  <a:pt x="5608" y="1738"/>
                  <a:pt x="4102" y="1800"/>
                </a:cubicBezTo>
                <a:cubicBezTo>
                  <a:pt x="3872" y="1842"/>
                  <a:pt x="3621" y="1842"/>
                  <a:pt x="3370" y="1863"/>
                </a:cubicBezTo>
                <a:cubicBezTo>
                  <a:pt x="2972" y="1884"/>
                  <a:pt x="2574" y="1884"/>
                  <a:pt x="2198" y="1905"/>
                </a:cubicBezTo>
                <a:cubicBezTo>
                  <a:pt x="1842" y="1947"/>
                  <a:pt x="1507" y="1947"/>
                  <a:pt x="1152" y="1947"/>
                </a:cubicBezTo>
                <a:cubicBezTo>
                  <a:pt x="1110" y="1863"/>
                  <a:pt x="1005" y="1779"/>
                  <a:pt x="942" y="1779"/>
                </a:cubicBezTo>
                <a:cubicBezTo>
                  <a:pt x="691" y="1800"/>
                  <a:pt x="482" y="1842"/>
                  <a:pt x="252" y="1863"/>
                </a:cubicBezTo>
                <a:cubicBezTo>
                  <a:pt x="147" y="1863"/>
                  <a:pt x="43" y="1905"/>
                  <a:pt x="22" y="2051"/>
                </a:cubicBezTo>
                <a:cubicBezTo>
                  <a:pt x="1" y="2177"/>
                  <a:pt x="64" y="2302"/>
                  <a:pt x="168" y="2323"/>
                </a:cubicBezTo>
                <a:cubicBezTo>
                  <a:pt x="273" y="2365"/>
                  <a:pt x="357" y="2386"/>
                  <a:pt x="461" y="2407"/>
                </a:cubicBezTo>
                <a:cubicBezTo>
                  <a:pt x="566" y="2428"/>
                  <a:pt x="650" y="2428"/>
                  <a:pt x="754" y="2428"/>
                </a:cubicBezTo>
                <a:cubicBezTo>
                  <a:pt x="984" y="2554"/>
                  <a:pt x="1256" y="2574"/>
                  <a:pt x="1507" y="2574"/>
                </a:cubicBezTo>
                <a:cubicBezTo>
                  <a:pt x="2072" y="2574"/>
                  <a:pt x="2637" y="2554"/>
                  <a:pt x="3181" y="2512"/>
                </a:cubicBezTo>
                <a:cubicBezTo>
                  <a:pt x="3432" y="2512"/>
                  <a:pt x="3642" y="2491"/>
                  <a:pt x="3872" y="2491"/>
                </a:cubicBezTo>
                <a:lnTo>
                  <a:pt x="6843" y="2344"/>
                </a:lnTo>
                <a:cubicBezTo>
                  <a:pt x="8056" y="2282"/>
                  <a:pt x="9228" y="2198"/>
                  <a:pt x="10442" y="2156"/>
                </a:cubicBezTo>
                <a:cubicBezTo>
                  <a:pt x="12137" y="2051"/>
                  <a:pt x="13831" y="1968"/>
                  <a:pt x="15526" y="1863"/>
                </a:cubicBezTo>
                <a:cubicBezTo>
                  <a:pt x="15924" y="1842"/>
                  <a:pt x="16321" y="1842"/>
                  <a:pt x="16719" y="1821"/>
                </a:cubicBezTo>
                <a:cubicBezTo>
                  <a:pt x="17702" y="1758"/>
                  <a:pt x="18707" y="1717"/>
                  <a:pt x="19690" y="1675"/>
                </a:cubicBezTo>
                <a:cubicBezTo>
                  <a:pt x="20694" y="1633"/>
                  <a:pt x="21678" y="1570"/>
                  <a:pt x="22682" y="1549"/>
                </a:cubicBezTo>
                <a:cubicBezTo>
                  <a:pt x="23059" y="1528"/>
                  <a:pt x="23456" y="1507"/>
                  <a:pt x="23854" y="1507"/>
                </a:cubicBezTo>
                <a:cubicBezTo>
                  <a:pt x="25423" y="1445"/>
                  <a:pt x="27013" y="1403"/>
                  <a:pt x="28583" y="1340"/>
                </a:cubicBezTo>
                <a:cubicBezTo>
                  <a:pt x="29545" y="1319"/>
                  <a:pt x="30528" y="1298"/>
                  <a:pt x="31512" y="1235"/>
                </a:cubicBezTo>
                <a:cubicBezTo>
                  <a:pt x="31909" y="1235"/>
                  <a:pt x="32265" y="1214"/>
                  <a:pt x="32663" y="1214"/>
                </a:cubicBezTo>
                <a:cubicBezTo>
                  <a:pt x="34190" y="1194"/>
                  <a:pt x="35717" y="1152"/>
                  <a:pt x="37245" y="1131"/>
                </a:cubicBezTo>
                <a:cubicBezTo>
                  <a:pt x="38751" y="1110"/>
                  <a:pt x="40258" y="1089"/>
                  <a:pt x="41764" y="1047"/>
                </a:cubicBezTo>
                <a:lnTo>
                  <a:pt x="45928" y="1047"/>
                </a:lnTo>
                <a:cubicBezTo>
                  <a:pt x="47477" y="1047"/>
                  <a:pt x="48983" y="1047"/>
                  <a:pt x="50531" y="1026"/>
                </a:cubicBezTo>
                <a:lnTo>
                  <a:pt x="55428" y="1026"/>
                </a:lnTo>
                <a:cubicBezTo>
                  <a:pt x="53063" y="1047"/>
                  <a:pt x="50678" y="1089"/>
                  <a:pt x="48334" y="1131"/>
                </a:cubicBezTo>
                <a:cubicBezTo>
                  <a:pt x="47330" y="1152"/>
                  <a:pt x="46368" y="1152"/>
                  <a:pt x="45384" y="1194"/>
                </a:cubicBezTo>
                <a:cubicBezTo>
                  <a:pt x="44966" y="1194"/>
                  <a:pt x="44505" y="1194"/>
                  <a:pt x="44087" y="1214"/>
                </a:cubicBezTo>
                <a:cubicBezTo>
                  <a:pt x="42664" y="1235"/>
                  <a:pt x="41241" y="1298"/>
                  <a:pt x="39798" y="1319"/>
                </a:cubicBezTo>
                <a:cubicBezTo>
                  <a:pt x="38166" y="1361"/>
                  <a:pt x="36513" y="1403"/>
                  <a:pt x="34860" y="1445"/>
                </a:cubicBezTo>
                <a:cubicBezTo>
                  <a:pt x="34567" y="1445"/>
                  <a:pt x="34316" y="1466"/>
                  <a:pt x="34023" y="1466"/>
                </a:cubicBezTo>
                <a:cubicBezTo>
                  <a:pt x="33144" y="1528"/>
                  <a:pt x="32265" y="1549"/>
                  <a:pt x="31386" y="1612"/>
                </a:cubicBezTo>
                <a:lnTo>
                  <a:pt x="26051" y="1842"/>
                </a:lnTo>
                <a:cubicBezTo>
                  <a:pt x="25779" y="1842"/>
                  <a:pt x="25528" y="1863"/>
                  <a:pt x="25256" y="1884"/>
                </a:cubicBezTo>
                <a:cubicBezTo>
                  <a:pt x="24398" y="1947"/>
                  <a:pt x="23519" y="2030"/>
                  <a:pt x="22640" y="2072"/>
                </a:cubicBezTo>
                <a:cubicBezTo>
                  <a:pt x="21071" y="2177"/>
                  <a:pt x="19544" y="2282"/>
                  <a:pt x="17974" y="2386"/>
                </a:cubicBezTo>
                <a:cubicBezTo>
                  <a:pt x="17556" y="2407"/>
                  <a:pt x="17095" y="2470"/>
                  <a:pt x="16677" y="2491"/>
                </a:cubicBezTo>
                <a:cubicBezTo>
                  <a:pt x="15694" y="2574"/>
                  <a:pt x="14689" y="2658"/>
                  <a:pt x="13706" y="2763"/>
                </a:cubicBezTo>
                <a:cubicBezTo>
                  <a:pt x="12450" y="2867"/>
                  <a:pt x="11153" y="2972"/>
                  <a:pt x="9898" y="3077"/>
                </a:cubicBezTo>
                <a:cubicBezTo>
                  <a:pt x="8161" y="3223"/>
                  <a:pt x="6383" y="3391"/>
                  <a:pt x="4625" y="3537"/>
                </a:cubicBezTo>
                <a:cubicBezTo>
                  <a:pt x="4207" y="3558"/>
                  <a:pt x="3788" y="3621"/>
                  <a:pt x="3349" y="3642"/>
                </a:cubicBezTo>
                <a:lnTo>
                  <a:pt x="1068" y="3872"/>
                </a:lnTo>
                <a:cubicBezTo>
                  <a:pt x="984" y="3872"/>
                  <a:pt x="901" y="3935"/>
                  <a:pt x="901" y="4039"/>
                </a:cubicBezTo>
                <a:cubicBezTo>
                  <a:pt x="901" y="4123"/>
                  <a:pt x="984" y="4186"/>
                  <a:pt x="1068" y="4186"/>
                </a:cubicBezTo>
                <a:cubicBezTo>
                  <a:pt x="1361" y="4186"/>
                  <a:pt x="1612" y="4227"/>
                  <a:pt x="1905" y="4227"/>
                </a:cubicBezTo>
                <a:cubicBezTo>
                  <a:pt x="1884" y="4290"/>
                  <a:pt x="1842" y="4374"/>
                  <a:pt x="1842" y="4458"/>
                </a:cubicBezTo>
                <a:cubicBezTo>
                  <a:pt x="1842" y="4751"/>
                  <a:pt x="2093" y="5002"/>
                  <a:pt x="2407" y="5002"/>
                </a:cubicBezTo>
                <a:cubicBezTo>
                  <a:pt x="4562" y="4876"/>
                  <a:pt x="6717" y="4709"/>
                  <a:pt x="8893" y="4604"/>
                </a:cubicBezTo>
                <a:cubicBezTo>
                  <a:pt x="10777" y="4541"/>
                  <a:pt x="12660" y="4437"/>
                  <a:pt x="14543" y="4353"/>
                </a:cubicBezTo>
                <a:cubicBezTo>
                  <a:pt x="16593" y="4248"/>
                  <a:pt x="18686" y="4144"/>
                  <a:pt x="20757" y="4060"/>
                </a:cubicBezTo>
                <a:cubicBezTo>
                  <a:pt x="21406" y="4039"/>
                  <a:pt x="22075" y="4018"/>
                  <a:pt x="22724" y="3955"/>
                </a:cubicBezTo>
                <a:cubicBezTo>
                  <a:pt x="22912" y="3955"/>
                  <a:pt x="23080" y="3935"/>
                  <a:pt x="23289" y="3935"/>
                </a:cubicBezTo>
                <a:cubicBezTo>
                  <a:pt x="26637" y="3851"/>
                  <a:pt x="29984" y="3746"/>
                  <a:pt x="33332" y="3663"/>
                </a:cubicBezTo>
                <a:cubicBezTo>
                  <a:pt x="35132" y="3621"/>
                  <a:pt x="36931" y="3558"/>
                  <a:pt x="38710" y="3537"/>
                </a:cubicBezTo>
                <a:cubicBezTo>
                  <a:pt x="39358" y="3516"/>
                  <a:pt x="39986" y="3516"/>
                  <a:pt x="40635" y="3495"/>
                </a:cubicBezTo>
                <a:lnTo>
                  <a:pt x="50908" y="3328"/>
                </a:lnTo>
                <a:lnTo>
                  <a:pt x="55302" y="3244"/>
                </a:lnTo>
                <a:cubicBezTo>
                  <a:pt x="56578" y="3223"/>
                  <a:pt x="57834" y="3223"/>
                  <a:pt x="59068" y="3181"/>
                </a:cubicBezTo>
                <a:cubicBezTo>
                  <a:pt x="60114" y="3139"/>
                  <a:pt x="61140" y="3098"/>
                  <a:pt x="62186" y="3077"/>
                </a:cubicBezTo>
                <a:cubicBezTo>
                  <a:pt x="62709" y="3035"/>
                  <a:pt x="63232" y="3035"/>
                  <a:pt x="63734" y="3014"/>
                </a:cubicBezTo>
                <a:lnTo>
                  <a:pt x="67270" y="2784"/>
                </a:lnTo>
                <a:lnTo>
                  <a:pt x="67270" y="2784"/>
                </a:lnTo>
                <a:cubicBezTo>
                  <a:pt x="67187" y="2888"/>
                  <a:pt x="67187" y="3035"/>
                  <a:pt x="67208" y="3139"/>
                </a:cubicBezTo>
                <a:cubicBezTo>
                  <a:pt x="67228" y="3286"/>
                  <a:pt x="67312" y="3391"/>
                  <a:pt x="67438" y="3432"/>
                </a:cubicBezTo>
                <a:cubicBezTo>
                  <a:pt x="67513" y="3478"/>
                  <a:pt x="67621" y="3512"/>
                  <a:pt x="67715" y="3512"/>
                </a:cubicBezTo>
                <a:cubicBezTo>
                  <a:pt x="67751" y="3512"/>
                  <a:pt x="67785" y="3507"/>
                  <a:pt x="67814" y="3495"/>
                </a:cubicBezTo>
                <a:cubicBezTo>
                  <a:pt x="68065" y="3391"/>
                  <a:pt x="68337" y="3286"/>
                  <a:pt x="68568" y="3181"/>
                </a:cubicBezTo>
                <a:lnTo>
                  <a:pt x="68547" y="3181"/>
                </a:lnTo>
                <a:cubicBezTo>
                  <a:pt x="68568" y="3181"/>
                  <a:pt x="68568" y="3139"/>
                  <a:pt x="68588" y="3139"/>
                </a:cubicBezTo>
                <a:cubicBezTo>
                  <a:pt x="68630" y="3139"/>
                  <a:pt x="68651" y="3118"/>
                  <a:pt x="68651" y="3118"/>
                </a:cubicBezTo>
                <a:lnTo>
                  <a:pt x="68630" y="3118"/>
                </a:lnTo>
                <a:cubicBezTo>
                  <a:pt x="68756" y="3077"/>
                  <a:pt x="68881" y="3014"/>
                  <a:pt x="69049" y="2930"/>
                </a:cubicBezTo>
                <a:cubicBezTo>
                  <a:pt x="69174" y="2888"/>
                  <a:pt x="69321" y="2805"/>
                  <a:pt x="69467" y="2763"/>
                </a:cubicBezTo>
                <a:cubicBezTo>
                  <a:pt x="69614" y="2679"/>
                  <a:pt x="69739" y="2595"/>
                  <a:pt x="69907" y="2512"/>
                </a:cubicBezTo>
                <a:cubicBezTo>
                  <a:pt x="70053" y="2449"/>
                  <a:pt x="70158" y="2240"/>
                  <a:pt x="70158" y="2051"/>
                </a:cubicBezTo>
                <a:cubicBezTo>
                  <a:pt x="70158" y="1947"/>
                  <a:pt x="70137" y="1863"/>
                  <a:pt x="70095" y="1758"/>
                </a:cubicBezTo>
                <a:cubicBezTo>
                  <a:pt x="70011" y="1654"/>
                  <a:pt x="69907" y="1528"/>
                  <a:pt x="69781" y="1507"/>
                </a:cubicBezTo>
                <a:cubicBezTo>
                  <a:pt x="69635" y="1466"/>
                  <a:pt x="69509" y="1445"/>
                  <a:pt x="69384" y="1445"/>
                </a:cubicBezTo>
                <a:lnTo>
                  <a:pt x="69300" y="1445"/>
                </a:lnTo>
                <a:cubicBezTo>
                  <a:pt x="69216" y="1445"/>
                  <a:pt x="69112" y="1445"/>
                  <a:pt x="69049" y="1466"/>
                </a:cubicBezTo>
                <a:cubicBezTo>
                  <a:pt x="68840" y="1507"/>
                  <a:pt x="68651" y="1528"/>
                  <a:pt x="68442" y="1528"/>
                </a:cubicBezTo>
                <a:cubicBezTo>
                  <a:pt x="68275" y="1528"/>
                  <a:pt x="68128" y="1549"/>
                  <a:pt x="67940" y="1549"/>
                </a:cubicBezTo>
                <a:cubicBezTo>
                  <a:pt x="67500" y="1570"/>
                  <a:pt x="67082" y="1612"/>
                  <a:pt x="66643" y="1654"/>
                </a:cubicBezTo>
                <a:cubicBezTo>
                  <a:pt x="66538" y="1654"/>
                  <a:pt x="66392" y="1675"/>
                  <a:pt x="66287" y="1675"/>
                </a:cubicBezTo>
                <a:cubicBezTo>
                  <a:pt x="66350" y="1633"/>
                  <a:pt x="66371" y="1570"/>
                  <a:pt x="66371" y="1528"/>
                </a:cubicBezTo>
                <a:cubicBezTo>
                  <a:pt x="66392" y="1466"/>
                  <a:pt x="66392" y="1424"/>
                  <a:pt x="66392" y="1361"/>
                </a:cubicBezTo>
                <a:cubicBezTo>
                  <a:pt x="66392" y="1340"/>
                  <a:pt x="66392" y="1298"/>
                  <a:pt x="66433" y="1256"/>
                </a:cubicBezTo>
                <a:cubicBezTo>
                  <a:pt x="66433" y="1214"/>
                  <a:pt x="66433" y="1152"/>
                  <a:pt x="66392" y="1131"/>
                </a:cubicBezTo>
                <a:cubicBezTo>
                  <a:pt x="66392" y="1131"/>
                  <a:pt x="66433" y="1131"/>
                  <a:pt x="66433" y="1110"/>
                </a:cubicBezTo>
                <a:cubicBezTo>
                  <a:pt x="66496" y="1047"/>
                  <a:pt x="66580" y="1005"/>
                  <a:pt x="66643" y="901"/>
                </a:cubicBezTo>
                <a:cubicBezTo>
                  <a:pt x="66684" y="817"/>
                  <a:pt x="66705" y="712"/>
                  <a:pt x="66705" y="608"/>
                </a:cubicBezTo>
                <a:cubicBezTo>
                  <a:pt x="66705" y="503"/>
                  <a:pt x="66684" y="419"/>
                  <a:pt x="66643" y="315"/>
                </a:cubicBezTo>
                <a:cubicBezTo>
                  <a:pt x="66601" y="294"/>
                  <a:pt x="66580" y="252"/>
                  <a:pt x="66559" y="210"/>
                </a:cubicBezTo>
                <a:cubicBezTo>
                  <a:pt x="66475" y="147"/>
                  <a:pt x="66392" y="105"/>
                  <a:pt x="66329" y="85"/>
                </a:cubicBezTo>
                <a:cubicBezTo>
                  <a:pt x="66161" y="43"/>
                  <a:pt x="65973" y="1"/>
                  <a:pt x="658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878" name="Google Shape;878;p34"/>
          <p:cNvGrpSpPr/>
          <p:nvPr/>
        </p:nvGrpSpPr>
        <p:grpSpPr>
          <a:xfrm rot="728172">
            <a:off x="40675" y="-469869"/>
            <a:ext cx="2379035" cy="2378468"/>
            <a:chOff x="5448300" y="1526500"/>
            <a:chExt cx="1154925" cy="1154650"/>
          </a:xfrm>
        </p:grpSpPr>
        <p:sp>
          <p:nvSpPr>
            <p:cNvPr id="879" name="Google Shape;879;p34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cxnSp>
        <p:nvCxnSpPr>
          <p:cNvPr id="882" name="Google Shape;882;p34"/>
          <p:cNvCxnSpPr/>
          <p:nvPr/>
        </p:nvCxnSpPr>
        <p:spPr>
          <a:xfrm>
            <a:off x="7022071" y="3065016"/>
            <a:ext cx="3868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3" name="Google Shape;883;p34"/>
          <p:cNvCxnSpPr/>
          <p:nvPr/>
        </p:nvCxnSpPr>
        <p:spPr>
          <a:xfrm>
            <a:off x="7022071" y="4489699"/>
            <a:ext cx="3868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Box 11"/>
          <p:cNvSpPr txBox="1"/>
          <p:nvPr/>
        </p:nvSpPr>
        <p:spPr>
          <a:xfrm>
            <a:off x="8013843" y="2093985"/>
            <a:ext cx="2877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Tỉ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endParaRPr lang="en-US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013843" y="3468252"/>
            <a:ext cx="330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Tỉ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phần</a:t>
            </a:r>
            <a:r>
              <a:rPr lang="en-US" sz="3200" b="1" dirty="0"/>
              <a:t> </a:t>
            </a:r>
            <a:r>
              <a:rPr lang="en-US" sz="3200" b="1" dirty="0" err="1"/>
              <a:t>trăm</a:t>
            </a:r>
            <a:endParaRPr lang="en-US" sz="32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 animBg="1"/>
      <p:bldP spid="863" grpId="0" animBg="1"/>
      <p:bldP spid="864" grpId="0"/>
      <p:bldP spid="866" grpId="0"/>
      <p:bldP spid="869" grpId="0"/>
      <p:bldP spid="877" grpId="0" animBg="1"/>
      <p:bldP spid="12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35"/>
          <p:cNvGrpSpPr/>
          <p:nvPr/>
        </p:nvGrpSpPr>
        <p:grpSpPr>
          <a:xfrm>
            <a:off x="780837" y="335461"/>
            <a:ext cx="2004889" cy="1815264"/>
            <a:chOff x="2005600" y="1271425"/>
            <a:chExt cx="1165950" cy="1261475"/>
          </a:xfrm>
        </p:grpSpPr>
        <p:sp>
          <p:nvSpPr>
            <p:cNvPr id="896" name="Google Shape;896;p35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" name="TextBox 3"/>
          <p:cNvSpPr txBox="1"/>
          <p:nvPr/>
        </p:nvSpPr>
        <p:spPr>
          <a:xfrm rot="21421429">
            <a:off x="1276351" y="1000171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HĐ1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7505" y="2356666"/>
            <a:ext cx="4150760" cy="187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 err="1"/>
              <a:t>Viết</a:t>
            </a:r>
            <a:r>
              <a:rPr lang="en-US" sz="2667" dirty="0"/>
              <a:t> </a:t>
            </a:r>
            <a:r>
              <a:rPr lang="en-US" sz="2667" dirty="0" err="1"/>
              <a:t>thương</a:t>
            </a:r>
            <a:r>
              <a:rPr lang="en-US" sz="2667" dirty="0"/>
              <a:t> </a:t>
            </a:r>
            <a:r>
              <a:rPr lang="en-US" sz="2667" dirty="0" err="1"/>
              <a:t>trong</a:t>
            </a:r>
            <a:r>
              <a:rPr lang="en-US" sz="2667" dirty="0"/>
              <a:t> </a:t>
            </a:r>
            <a:r>
              <a:rPr lang="en-US" sz="2667" dirty="0" err="1"/>
              <a:t>phép</a:t>
            </a:r>
            <a:r>
              <a:rPr lang="en-US" sz="2667" dirty="0"/>
              <a:t> chia </a:t>
            </a:r>
            <a:r>
              <a:rPr lang="en-US" sz="2667" dirty="0" err="1"/>
              <a:t>số</a:t>
            </a:r>
            <a:r>
              <a:rPr lang="en-US" sz="2667" dirty="0"/>
              <a:t> 1 000 </a:t>
            </a:r>
            <a:r>
              <a:rPr lang="en-US" sz="2667" dirty="0" err="1"/>
              <a:t>cho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10 </a:t>
            </a:r>
            <a:r>
              <a:rPr lang="en-US" sz="2667" dirty="0" err="1"/>
              <a:t>để</a:t>
            </a:r>
            <a:r>
              <a:rPr lang="en-US" sz="2667" dirty="0"/>
              <a:t> so </a:t>
            </a:r>
            <a:r>
              <a:rPr lang="en-US" sz="2667" dirty="0" err="1"/>
              <a:t>sánh</a:t>
            </a:r>
            <a:r>
              <a:rPr lang="en-US" sz="2667" dirty="0"/>
              <a:t> </a:t>
            </a:r>
            <a:r>
              <a:rPr lang="en-US" sz="2667" dirty="0" err="1"/>
              <a:t>chúng</a:t>
            </a:r>
            <a:r>
              <a:rPr lang="en-US" sz="2667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890" y="2499901"/>
            <a:ext cx="522637" cy="16833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685053" y="563555"/>
            <a:ext cx="4657616" cy="2749835"/>
          </a:xfrm>
          <a:prstGeom prst="wedgeRoundRectCallout">
            <a:avLst>
              <a:gd name="adj1" fmla="val -58292"/>
              <a:gd name="adj2" fmla="val 4442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67" dirty="0">
                <a:solidFill>
                  <a:schemeClr val="tx1"/>
                </a:solidFill>
              </a:rPr>
              <a:t>C</a:t>
            </a:r>
            <a:r>
              <a:rPr lang="vi-VN" sz="2667" dirty="0">
                <a:solidFill>
                  <a:schemeClr val="tx1"/>
                </a:solidFill>
              </a:rPr>
              <a:t>ăn cứ vào thương trong phép chia số 1000 cho 10, em có kết luận gì về quan hệ của hai số 1000 và 10?</a:t>
            </a:r>
            <a:endParaRPr lang="en-US" sz="2667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ular Callout 19"/>
              <p:cNvSpPr/>
              <p:nvPr/>
            </p:nvSpPr>
            <p:spPr>
              <a:xfrm>
                <a:off x="6548066" y="3671298"/>
                <a:ext cx="4589121" cy="2329487"/>
              </a:xfrm>
              <a:prstGeom prst="wedgeRoundRectCallout">
                <a:avLst>
                  <a:gd name="adj1" fmla="val 57590"/>
                  <a:gd name="adj2" fmla="val 42435"/>
                  <a:gd name="adj3" fmla="val 1666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solidFill>
                      <a:schemeClr val="tx1"/>
                    </a:solidFill>
                  </a:rPr>
                  <a:t>Thương 1 000 : 10 (</a:t>
                </a:r>
                <a:r>
                  <a:rPr lang="en-US" sz="2667" dirty="0" err="1">
                    <a:solidFill>
                      <a:schemeClr val="tx1"/>
                    </a:solidFill>
                  </a:rPr>
                  <a:t>cũng</a:t>
                </a:r>
                <a:r>
                  <a:rPr lang="en-US" sz="2667" dirty="0">
                    <a:solidFill>
                      <a:schemeClr val="tx1"/>
                    </a:solidFill>
                  </a:rPr>
                  <a:t> </a:t>
                </a:r>
                <a:r>
                  <a:rPr lang="en-US" sz="2667" dirty="0" err="1">
                    <a:solidFill>
                      <a:schemeClr val="tx1"/>
                    </a:solidFill>
                  </a:rPr>
                  <a:t>kí</a:t>
                </a:r>
                <a:r>
                  <a:rPr lang="en-US" sz="2667" dirty="0">
                    <a:solidFill>
                      <a:schemeClr val="tx1"/>
                    </a:solidFill>
                  </a:rPr>
                  <a:t> </a:t>
                </a:r>
                <a:r>
                  <a:rPr lang="en-US" sz="2667" dirty="0" err="1">
                    <a:solidFill>
                      <a:schemeClr val="tx1"/>
                    </a:solidFill>
                  </a:rPr>
                  <a:t>hiệu</a:t>
                </a:r>
                <a:r>
                  <a:rPr lang="en-US" sz="2667" dirty="0">
                    <a:solidFill>
                      <a:schemeClr val="tx1"/>
                    </a:solidFill>
                  </a:rPr>
                  <a:t> </a:t>
                </a:r>
                <a:r>
                  <a:rPr lang="en-US" sz="2667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2667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1 000</m:t>
                        </m:r>
                      </m:num>
                      <m:den>
                        <m:r>
                          <a:rPr lang="en-US" sz="2667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667" dirty="0">
                    <a:solidFill>
                      <a:schemeClr val="tx1"/>
                    </a:solidFill>
                  </a:rPr>
                  <a:t>) </a:t>
                </a:r>
                <a:r>
                  <a:rPr lang="en-US" sz="2667" dirty="0" err="1">
                    <a:solidFill>
                      <a:schemeClr val="tx1"/>
                    </a:solidFill>
                  </a:rPr>
                  <a:t>thể</a:t>
                </a:r>
                <a:r>
                  <a:rPr lang="en-US" sz="2667" dirty="0">
                    <a:solidFill>
                      <a:schemeClr val="tx1"/>
                    </a:solidFill>
                  </a:rPr>
                  <a:t> </a:t>
                </a:r>
                <a:r>
                  <a:rPr lang="en-US" sz="2667" dirty="0" err="1">
                    <a:solidFill>
                      <a:schemeClr val="tx1"/>
                    </a:solidFill>
                  </a:rPr>
                  <a:t>hiện</a:t>
                </a:r>
                <a:r>
                  <a:rPr lang="en-US" sz="2667" dirty="0">
                    <a:solidFill>
                      <a:schemeClr val="tx1"/>
                    </a:solidFill>
                  </a:rPr>
                  <a:t> </a:t>
                </a:r>
                <a:r>
                  <a:rPr lang="en-US" sz="2667" dirty="0" err="1">
                    <a:solidFill>
                      <a:schemeClr val="tx1"/>
                    </a:solidFill>
                  </a:rPr>
                  <a:t>sự</a:t>
                </a:r>
                <a:r>
                  <a:rPr lang="en-US" sz="2667" dirty="0">
                    <a:solidFill>
                      <a:schemeClr val="tx1"/>
                    </a:solidFill>
                  </a:rPr>
                  <a:t> so </a:t>
                </a:r>
                <a:r>
                  <a:rPr lang="en-US" sz="2667" dirty="0" err="1">
                    <a:solidFill>
                      <a:schemeClr val="tx1"/>
                    </a:solidFill>
                  </a:rPr>
                  <a:t>sánh</a:t>
                </a:r>
                <a:r>
                  <a:rPr lang="en-US" sz="2667" dirty="0">
                    <a:solidFill>
                      <a:schemeClr val="tx1"/>
                    </a:solidFill>
                  </a:rPr>
                  <a:t> </a:t>
                </a:r>
                <a:r>
                  <a:rPr lang="en-US" sz="2667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667" dirty="0">
                    <a:solidFill>
                      <a:schemeClr val="tx1"/>
                    </a:solidFill>
                  </a:rPr>
                  <a:t> 1 000 </a:t>
                </a:r>
                <a:r>
                  <a:rPr lang="en-US" sz="2667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sz="2667" dirty="0">
                    <a:solidFill>
                      <a:schemeClr val="tx1"/>
                    </a:solidFill>
                  </a:rPr>
                  <a:t> </a:t>
                </a:r>
                <a:r>
                  <a:rPr lang="en-US" sz="2667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667" dirty="0">
                    <a:solidFill>
                      <a:schemeClr val="tx1"/>
                    </a:solidFill>
                  </a:rPr>
                  <a:t> 10.</a:t>
                </a:r>
              </a:p>
            </p:txBody>
          </p:sp>
        </mc:Choice>
        <mc:Fallback>
          <p:sp>
            <p:nvSpPr>
              <p:cNvPr id="20" name="Rounded 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066" y="3671298"/>
                <a:ext cx="4589121" cy="2329487"/>
              </a:xfrm>
              <a:prstGeom prst="wedgeRoundRectCallout">
                <a:avLst>
                  <a:gd name="adj1" fmla="val 57590"/>
                  <a:gd name="adj2" fmla="val 42435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5383" r="7545" b="8006"/>
          <a:stretch/>
        </p:blipFill>
        <p:spPr>
          <a:xfrm>
            <a:off x="2191819" y="4460428"/>
            <a:ext cx="2506895" cy="1900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5" name="Google Shape;905;p36"/>
          <p:cNvGrpSpPr/>
          <p:nvPr/>
        </p:nvGrpSpPr>
        <p:grpSpPr>
          <a:xfrm>
            <a:off x="2636683" y="1007418"/>
            <a:ext cx="6918636" cy="7398468"/>
            <a:chOff x="7567300" y="1541100"/>
            <a:chExt cx="3167100" cy="3386750"/>
          </a:xfrm>
        </p:grpSpPr>
        <p:sp>
          <p:nvSpPr>
            <p:cNvPr id="906" name="Google Shape;906;p36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337341" y="514239"/>
            <a:ext cx="2224232" cy="2223701"/>
            <a:chOff x="5448300" y="1526500"/>
            <a:chExt cx="1154925" cy="1154650"/>
          </a:xfrm>
        </p:grpSpPr>
        <p:sp>
          <p:nvSpPr>
            <p:cNvPr id="927" name="Google Shape;927;p36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32" name="Google Shape;932;p36"/>
          <p:cNvSpPr txBox="1"/>
          <p:nvPr/>
        </p:nvSpPr>
        <p:spPr>
          <a:xfrm rot="180294">
            <a:off x="1432948" y="1164147"/>
            <a:ext cx="2047376" cy="947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667" b="1" dirty="0">
                <a:ea typeface="Delius"/>
                <a:cs typeface="Delius"/>
                <a:sym typeface="Delius"/>
              </a:rPr>
              <a:t>KẾT LUẬN</a:t>
            </a:r>
            <a:endParaRPr sz="2667" b="1" dirty="0">
              <a:ea typeface="Delius"/>
              <a:cs typeface="Delius"/>
              <a:sym typeface="Deliu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503756" y="2188921"/>
                <a:ext cx="5469008" cy="2627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dirty="0"/>
                  <a:t>Tỉ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của</a:t>
                </a:r>
                <a:r>
                  <a:rPr lang="en-US" sz="3200" dirty="0"/>
                  <a:t> a </a:t>
                </a:r>
                <a:r>
                  <a:rPr lang="en-US" sz="3200" dirty="0" err="1"/>
                  <a:t>và</a:t>
                </a:r>
                <a:r>
                  <a:rPr lang="en-US" sz="3200" dirty="0"/>
                  <a:t> b (b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3200" dirty="0"/>
                  <a:t> 0) </a:t>
                </a:r>
                <a:r>
                  <a:rPr lang="en-US" sz="3200" dirty="0" err="1"/>
                  <a:t>là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thương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trong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phép</a:t>
                </a:r>
                <a:r>
                  <a:rPr lang="en-US" sz="3200" dirty="0"/>
                  <a:t> chia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a </a:t>
                </a:r>
                <a:r>
                  <a:rPr lang="en-US" sz="3200" dirty="0" err="1"/>
                  <a:t>cho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b, </a:t>
                </a:r>
                <a:r>
                  <a:rPr lang="en-US" sz="3200" dirty="0" err="1"/>
                  <a:t>kí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hiệu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là</a:t>
                </a:r>
                <a:r>
                  <a:rPr lang="en-US" sz="3200" dirty="0"/>
                  <a:t> a : b </a:t>
                </a:r>
                <a:r>
                  <a:rPr lang="en-US" sz="3200" dirty="0" err="1"/>
                  <a:t>hoặc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756" y="2188921"/>
                <a:ext cx="5469008" cy="2627066"/>
              </a:xfrm>
              <a:prstGeom prst="rect">
                <a:avLst/>
              </a:prstGeom>
              <a:blipFill>
                <a:blip r:embed="rId3"/>
                <a:stretch>
                  <a:fillRect l="-2899" r="-2787" b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9" name="Google Shape;939;p37"/>
          <p:cNvGrpSpPr/>
          <p:nvPr/>
        </p:nvGrpSpPr>
        <p:grpSpPr>
          <a:xfrm>
            <a:off x="1072969" y="777092"/>
            <a:ext cx="1002233" cy="992433"/>
            <a:chOff x="5395463" y="832475"/>
            <a:chExt cx="751675" cy="744325"/>
          </a:xfrm>
        </p:grpSpPr>
        <p:sp>
          <p:nvSpPr>
            <p:cNvPr id="940" name="Google Shape;940;p37"/>
            <p:cNvSpPr/>
            <p:nvPr/>
          </p:nvSpPr>
          <p:spPr>
            <a:xfrm>
              <a:off x="5439438" y="869100"/>
              <a:ext cx="707700" cy="707700"/>
            </a:xfrm>
            <a:prstGeom prst="rect">
              <a:avLst/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5395463" y="832475"/>
              <a:ext cx="707700" cy="707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42" name="Google Shape;942;p37"/>
          <p:cNvSpPr txBox="1">
            <a:spLocks noGrp="1"/>
          </p:cNvSpPr>
          <p:nvPr>
            <p:ph type="title" idx="2"/>
          </p:nvPr>
        </p:nvSpPr>
        <p:spPr>
          <a:xfrm>
            <a:off x="1072968" y="968791"/>
            <a:ext cx="1002233" cy="6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3200" dirty="0">
                <a:solidFill>
                  <a:schemeClr val="lt1"/>
                </a:solidFill>
                <a:latin typeface="+mn-lt"/>
              </a:rPr>
              <a:t>VD:</a:t>
            </a:r>
            <a:endParaRPr sz="3200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77074" y="1942074"/>
                <a:ext cx="4995636" cy="2774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/>
                  <a:t>a) </a:t>
                </a:r>
                <a:r>
                  <a:rPr lang="en-US" sz="2667" dirty="0" err="1"/>
                  <a:t>Đọc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các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tỉ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sau</a:t>
                </a:r>
                <a:r>
                  <a:rPr lang="en-US" sz="2667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67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0,2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3,1</m:t>
                        </m:r>
                      </m:den>
                    </m:f>
                  </m:oMath>
                </a14:m>
                <a:endParaRPr lang="en-US" sz="2667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/>
                  <a:t>b) </a:t>
                </a:r>
                <a:r>
                  <a:rPr lang="en-US" sz="2667" dirty="0" err="1"/>
                  <a:t>Viết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các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tỉ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của</a:t>
                </a:r>
                <a:r>
                  <a:rPr lang="en-US" sz="2667" dirty="0"/>
                  <a:t>: 12 </a:t>
                </a:r>
                <a:r>
                  <a:rPr lang="en-US" sz="2667" dirty="0" err="1"/>
                  <a:t>và</a:t>
                </a:r>
                <a:r>
                  <a:rPr lang="en-US" sz="2667" dirty="0"/>
                  <a:t> -7;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67" dirty="0"/>
                  <a:t>  và 2,1.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074" y="1942074"/>
                <a:ext cx="4995636" cy="2774286"/>
              </a:xfrm>
              <a:prstGeom prst="rect">
                <a:avLst/>
              </a:prstGeom>
              <a:blipFill>
                <a:blip r:embed="rId3"/>
                <a:stretch>
                  <a:fillRect l="-2317" b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513816" y="399900"/>
                <a:ext cx="4883649" cy="5828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667" dirty="0"/>
                  <a:t>a)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667" dirty="0"/>
                  <a:t> được gọi là: tỉ số của 5 và 6</a:t>
                </a:r>
                <a:r>
                  <a:rPr lang="en-US" sz="2667" dirty="0"/>
                  <a:t>.</a:t>
                </a:r>
                <a:endParaRPr lang="vi-VN" sz="2667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667" dirty="0"/>
                  <a:t>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0,2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3,1</m:t>
                        </m:r>
                      </m:den>
                    </m:f>
                  </m:oMath>
                </a14:m>
                <a:r>
                  <a:rPr lang="en-US" sz="2667" dirty="0"/>
                  <a:t> </a:t>
                </a:r>
                <a:r>
                  <a:rPr lang="vi-VN" sz="2667" dirty="0"/>
                  <a:t>được gọi là: tỉ số của 0,2 và 3,1.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667" dirty="0"/>
                  <a:t>b) Tỉ số của 12 và -7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667" dirty="0"/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667" dirty="0"/>
                  <a:t>Tỉ số của</a:t>
                </a:r>
                <a:r>
                  <a:rPr lang="vi-VN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667" dirty="0"/>
                  <a:t> và 2,1 là:</a:t>
                </a:r>
                <a:r>
                  <a:rPr lang="en-US" sz="2667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2,1</m:t>
                        </m:r>
                      </m:den>
                    </m:f>
                  </m:oMath>
                </a14:m>
                <a:endParaRPr lang="vi-VN" sz="2667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816" y="399900"/>
                <a:ext cx="4883649" cy="5828840"/>
              </a:xfrm>
              <a:prstGeom prst="rect">
                <a:avLst/>
              </a:prstGeom>
              <a:blipFill>
                <a:blip r:embed="rId4"/>
                <a:stretch>
                  <a:fillRect l="-2372" r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rved Down Arrow 5"/>
          <p:cNvSpPr/>
          <p:nvPr/>
        </p:nvSpPr>
        <p:spPr>
          <a:xfrm rot="19770258">
            <a:off x="4553058" y="689331"/>
            <a:ext cx="2116437" cy="768908"/>
          </a:xfrm>
          <a:prstGeom prst="curvedDownArrow">
            <a:avLst>
              <a:gd name="adj1" fmla="val 8881"/>
              <a:gd name="adj2" fmla="val 36749"/>
              <a:gd name="adj3" fmla="val 3646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" grpId="0"/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48"/>
          <p:cNvSpPr/>
          <p:nvPr/>
        </p:nvSpPr>
        <p:spPr>
          <a:xfrm>
            <a:off x="6964967" y="1040308"/>
            <a:ext cx="4367541" cy="2223309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149" name="Google Shape;1149;p48"/>
          <p:cNvGrpSpPr/>
          <p:nvPr/>
        </p:nvGrpSpPr>
        <p:grpSpPr>
          <a:xfrm>
            <a:off x="6906634" y="981942"/>
            <a:ext cx="4367541" cy="2223309"/>
            <a:chOff x="5179975" y="849938"/>
            <a:chExt cx="3027750" cy="1554000"/>
          </a:xfrm>
        </p:grpSpPr>
        <p:sp>
          <p:nvSpPr>
            <p:cNvPr id="1150" name="Google Shape;1150;p48"/>
            <p:cNvSpPr/>
            <p:nvPr/>
          </p:nvSpPr>
          <p:spPr>
            <a:xfrm>
              <a:off x="5179975" y="849938"/>
              <a:ext cx="3027600" cy="1554000"/>
            </a:xfrm>
            <a:prstGeom prst="snip1Rect">
              <a:avLst>
                <a:gd name="adj" fmla="val 1501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7981525" y="849950"/>
              <a:ext cx="226200" cy="226200"/>
            </a:xfrm>
            <a:prstGeom prst="rtTriangle">
              <a:avLst/>
            </a:prstGeom>
            <a:solidFill>
              <a:srgbClr val="F19D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152" name="Google Shape;1152;p48"/>
          <p:cNvSpPr/>
          <p:nvPr/>
        </p:nvSpPr>
        <p:spPr>
          <a:xfrm>
            <a:off x="6964967" y="3655666"/>
            <a:ext cx="4367109" cy="2344441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153" name="Google Shape;1153;p48"/>
          <p:cNvGrpSpPr/>
          <p:nvPr/>
        </p:nvGrpSpPr>
        <p:grpSpPr>
          <a:xfrm>
            <a:off x="6906634" y="3597300"/>
            <a:ext cx="4367325" cy="2344441"/>
            <a:chOff x="5179975" y="849938"/>
            <a:chExt cx="3027750" cy="1554000"/>
          </a:xfrm>
        </p:grpSpPr>
        <p:sp>
          <p:nvSpPr>
            <p:cNvPr id="1154" name="Google Shape;1154;p48"/>
            <p:cNvSpPr/>
            <p:nvPr/>
          </p:nvSpPr>
          <p:spPr>
            <a:xfrm>
              <a:off x="5179975" y="849938"/>
              <a:ext cx="3027600" cy="1554000"/>
            </a:xfrm>
            <a:prstGeom prst="snip1Rect">
              <a:avLst>
                <a:gd name="adj" fmla="val 1501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7981525" y="849950"/>
              <a:ext cx="226200" cy="226200"/>
            </a:xfrm>
            <a:prstGeom prst="rtTriangle">
              <a:avLst/>
            </a:prstGeom>
            <a:solidFill>
              <a:srgbClr val="F19D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156" name="Google Shape;1156;p48"/>
          <p:cNvSpPr/>
          <p:nvPr/>
        </p:nvSpPr>
        <p:spPr>
          <a:xfrm>
            <a:off x="1190987" y="2291406"/>
            <a:ext cx="4252404" cy="3080089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157" name="Google Shape;1157;p48"/>
          <p:cNvGrpSpPr/>
          <p:nvPr/>
        </p:nvGrpSpPr>
        <p:grpSpPr>
          <a:xfrm>
            <a:off x="1132653" y="2233040"/>
            <a:ext cx="4252616" cy="3080089"/>
            <a:chOff x="5179975" y="849938"/>
            <a:chExt cx="3027751" cy="1554000"/>
          </a:xfrm>
        </p:grpSpPr>
        <p:sp>
          <p:nvSpPr>
            <p:cNvPr id="1158" name="Google Shape;1158;p48"/>
            <p:cNvSpPr/>
            <p:nvPr/>
          </p:nvSpPr>
          <p:spPr>
            <a:xfrm>
              <a:off x="5179975" y="849938"/>
              <a:ext cx="3027600" cy="1554000"/>
            </a:xfrm>
            <a:prstGeom prst="snip1Rect">
              <a:avLst>
                <a:gd name="adj" fmla="val 1501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7862193" y="849938"/>
              <a:ext cx="345533" cy="226212"/>
            </a:xfrm>
            <a:prstGeom prst="rtTriangle">
              <a:avLst/>
            </a:prstGeom>
            <a:solidFill>
              <a:srgbClr val="F19D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160" name="Google Shape;1160;p48"/>
          <p:cNvSpPr/>
          <p:nvPr/>
        </p:nvSpPr>
        <p:spPr>
          <a:xfrm>
            <a:off x="1646389" y="2010840"/>
            <a:ext cx="1980937" cy="502275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rgbClr val="58CBCA">
              <a:alpha val="804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61" name="Google Shape;1161;p48"/>
          <p:cNvSpPr/>
          <p:nvPr/>
        </p:nvSpPr>
        <p:spPr>
          <a:xfrm>
            <a:off x="6670068" y="741201"/>
            <a:ext cx="1980937" cy="502275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rgbClr val="58CBCA">
              <a:alpha val="804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62" name="Google Shape;1162;p48"/>
          <p:cNvSpPr/>
          <p:nvPr/>
        </p:nvSpPr>
        <p:spPr>
          <a:xfrm>
            <a:off x="7205068" y="3375100"/>
            <a:ext cx="1980937" cy="502275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rgbClr val="58CBCA">
              <a:alpha val="804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63" name="Google Shape;1163;p48"/>
          <p:cNvSpPr txBox="1">
            <a:spLocks noGrp="1"/>
          </p:cNvSpPr>
          <p:nvPr>
            <p:ph type="title"/>
          </p:nvPr>
        </p:nvSpPr>
        <p:spPr>
          <a:xfrm>
            <a:off x="1240396" y="890767"/>
            <a:ext cx="1595273" cy="7941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+mn-lt"/>
              </a:rPr>
              <a:t>Lưu</a:t>
            </a:r>
            <a:r>
              <a:rPr lang="en-US" sz="3200" dirty="0">
                <a:solidFill>
                  <a:srgbClr val="C00000"/>
                </a:solidFill>
                <a:latin typeface="+mn-lt"/>
              </a:rPr>
              <a:t> ý</a:t>
            </a:r>
            <a:r>
              <a:rPr lang="en-US" dirty="0">
                <a:solidFill>
                  <a:srgbClr val="C00000"/>
                </a:solidFill>
              </a:rPr>
              <a:t>:</a:t>
            </a:r>
            <a:endParaRPr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289886" y="2354731"/>
                <a:ext cx="3773969" cy="2861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667" dirty="0"/>
                  <a:t>Nếu tỉ số của a và b được viết dưới dạng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vi-VN" sz="2667" dirty="0"/>
                  <a:t> thì ta cũng gọi a là tử số và b là mẫu số.</a:t>
                </a:r>
                <a:endParaRPr lang="en-US" sz="2667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886" y="2354731"/>
                <a:ext cx="3773969" cy="2861617"/>
              </a:xfrm>
              <a:prstGeom prst="rect">
                <a:avLst/>
              </a:prstGeom>
              <a:blipFill>
                <a:blip r:embed="rId3"/>
                <a:stretch>
                  <a:fillRect l="-3069" r="-3069" b="-4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7051919" y="1075475"/>
                <a:ext cx="4117999" cy="2078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667" dirty="0"/>
                  <a:t>Tỉ số của số a và số b phải được viết theo đúng thứ tự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667" dirty="0"/>
                  <a:t> </a:t>
                </a:r>
                <a:r>
                  <a:rPr lang="vi-VN" sz="2667" dirty="0"/>
                  <a:t>hoặc a : b.</a:t>
                </a:r>
                <a:endParaRPr lang="en-US" sz="2667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919" y="1075475"/>
                <a:ext cx="4117999" cy="2078518"/>
              </a:xfrm>
              <a:prstGeom prst="rect">
                <a:avLst/>
              </a:prstGeom>
              <a:blipFill>
                <a:blip r:embed="rId4"/>
                <a:stretch>
                  <a:fillRect l="-2815" r="-2815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7089522" y="3570932"/>
                <a:ext cx="4117999" cy="2248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/>
                  <a:t>Tỉ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667" dirty="0"/>
                  <a:t>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 </a:t>
                </a:r>
                <a:r>
                  <a:rPr lang="en-US" sz="2667" dirty="0" err="1"/>
                  <a:t>phân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nếu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cả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tử</a:t>
                </a:r>
                <a:r>
                  <a:rPr lang="en-US" sz="2667" dirty="0"/>
                  <a:t> a </a:t>
                </a:r>
                <a:r>
                  <a:rPr lang="en-US" sz="2667" dirty="0" err="1"/>
                  <a:t>và</a:t>
                </a:r>
                <a:r>
                  <a:rPr lang="en-US" sz="2667" dirty="0"/>
                  <a:t> </a:t>
                </a:r>
                <a:r>
                  <a:rPr lang="en-US" sz="2667" dirty="0" err="1"/>
                  <a:t>mẫu</a:t>
                </a:r>
                <a:r>
                  <a:rPr lang="en-US" sz="2667" dirty="0"/>
                  <a:t> b </a:t>
                </a:r>
                <a:r>
                  <a:rPr lang="en-US" sz="2667" dirty="0" err="1"/>
                  <a:t>đều</a:t>
                </a:r>
                <a:r>
                  <a:rPr lang="en-US" sz="2667" dirty="0"/>
                  <a:t>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nguyên</a:t>
                </a:r>
                <a:r>
                  <a:rPr lang="en-US" sz="2667" dirty="0"/>
                  <a:t>.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522" y="3570932"/>
                <a:ext cx="4117999" cy="2248564"/>
              </a:xfrm>
              <a:prstGeom prst="rect">
                <a:avLst/>
              </a:prstGeom>
              <a:blipFill>
                <a:blip r:embed="rId5"/>
                <a:stretch>
                  <a:fillRect l="-2811" r="-2663" b="-6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" grpId="0" animBg="1"/>
      <p:bldP spid="1152" grpId="0" animBg="1"/>
      <p:bldP spid="1156" grpId="0" animBg="1"/>
      <p:bldP spid="1160" grpId="0" animBg="1"/>
      <p:bldP spid="1161" grpId="0" animBg="1"/>
      <p:bldP spid="1162" grpId="0" animBg="1"/>
      <p:bldP spid="1163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34274" y="835634"/>
            <a:ext cx="3465815" cy="7534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rgbClr val="C00000"/>
                </a:solidFill>
              </a:rPr>
              <a:t>Hoạt</a:t>
            </a:r>
            <a:r>
              <a:rPr lang="en-US" sz="2667" b="1" dirty="0">
                <a:solidFill>
                  <a:srgbClr val="C00000"/>
                </a:solidFill>
              </a:rPr>
              <a:t> </a:t>
            </a:r>
            <a:r>
              <a:rPr lang="en-US" sz="2667" b="1" dirty="0" err="1">
                <a:solidFill>
                  <a:srgbClr val="C00000"/>
                </a:solidFill>
              </a:rPr>
              <a:t>động</a:t>
            </a:r>
            <a:r>
              <a:rPr lang="en-US" sz="2667" b="1" dirty="0">
                <a:solidFill>
                  <a:srgbClr val="C00000"/>
                </a:solidFill>
              </a:rPr>
              <a:t> </a:t>
            </a:r>
            <a:r>
              <a:rPr lang="en-US" sz="2667" b="1" dirty="0" err="1">
                <a:solidFill>
                  <a:srgbClr val="C00000"/>
                </a:solidFill>
              </a:rPr>
              <a:t>cặp</a:t>
            </a:r>
            <a:r>
              <a:rPr lang="en-US" sz="2667" b="1" dirty="0">
                <a:solidFill>
                  <a:srgbClr val="C00000"/>
                </a:solidFill>
              </a:rPr>
              <a:t> </a:t>
            </a:r>
            <a:r>
              <a:rPr lang="en-US" sz="2667" b="1" dirty="0" err="1">
                <a:solidFill>
                  <a:srgbClr val="C00000"/>
                </a:solidFill>
              </a:rPr>
              <a:t>đôi</a:t>
            </a:r>
            <a:endParaRPr lang="en-US" sz="2667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00016" y="1876747"/>
                <a:ext cx="4534328" cy="3537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b="1" dirty="0">
                    <a:solidFill>
                      <a:srgbClr val="0070C0"/>
                    </a:solidFill>
                  </a:rPr>
                  <a:t>Luyện </a:t>
                </a:r>
                <a:r>
                  <a:rPr lang="en-US" sz="2667" b="1" dirty="0" err="1">
                    <a:solidFill>
                      <a:srgbClr val="0070C0"/>
                    </a:solidFill>
                  </a:rPr>
                  <a:t>tập</a:t>
                </a:r>
                <a:r>
                  <a:rPr lang="en-US" sz="2667" b="1" dirty="0">
                    <a:solidFill>
                      <a:srgbClr val="0070C0"/>
                    </a:solidFill>
                  </a:rPr>
                  <a:t> 1:</a:t>
                </a:r>
              </a:p>
              <a:p>
                <a:pPr marL="609585" indent="-609585" algn="just">
                  <a:lnSpc>
                    <a:spcPct val="150000"/>
                  </a:lnSpc>
                  <a:buAutoNum type="alphaLcParenR"/>
                </a:pPr>
                <a:r>
                  <a:rPr lang="en-US" sz="2667" dirty="0" err="1"/>
                  <a:t>Viết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tỉ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của</a:t>
                </a:r>
                <a:r>
                  <a:rPr lang="en-US" sz="2667" dirty="0"/>
                  <a:t> -5 </a:t>
                </a:r>
                <a:r>
                  <a:rPr lang="en-US" sz="2667" dirty="0" err="1"/>
                  <a:t>và</a:t>
                </a:r>
                <a:r>
                  <a:rPr lang="en-US" sz="2667" dirty="0"/>
                  <a:t> -7; 23,7 </a:t>
                </a:r>
                <a:r>
                  <a:rPr lang="en-US" sz="2667" dirty="0" err="1"/>
                  <a:t>và</a:t>
                </a:r>
                <a:r>
                  <a:rPr lang="en-US" sz="2667" dirty="0"/>
                  <a:t> 89,6; 4 </a:t>
                </a:r>
                <a:r>
                  <a:rPr lang="en-US" sz="2667" dirty="0" err="1"/>
                  <a:t>và</a:t>
                </a:r>
                <a:r>
                  <a:rPr lang="en-US" sz="2667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67" dirty="0"/>
              </a:p>
              <a:p>
                <a:pPr marL="609585" indent="-609585" algn="just">
                  <a:lnSpc>
                    <a:spcPct val="150000"/>
                  </a:lnSpc>
                  <a:buAutoNum type="alphaLcParenR"/>
                </a:pPr>
                <a:r>
                  <a:rPr lang="en-US" sz="2667" dirty="0" err="1"/>
                  <a:t>Trong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các</a:t>
                </a:r>
                <a:r>
                  <a:rPr lang="en-US" sz="2667" dirty="0"/>
                  <a:t> </a:t>
                </a:r>
                <a:r>
                  <a:rPr lang="en-US" sz="2667" dirty="0" err="1"/>
                  <a:t>tỉ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đã</a:t>
                </a:r>
                <a:r>
                  <a:rPr lang="en-US" sz="2667" dirty="0"/>
                  <a:t> </a:t>
                </a:r>
                <a:r>
                  <a:rPr lang="en-US" sz="2667" dirty="0" err="1"/>
                  <a:t>viết</a:t>
                </a:r>
                <a:r>
                  <a:rPr lang="en-US" sz="2667" dirty="0"/>
                  <a:t>, </a:t>
                </a:r>
                <a:r>
                  <a:rPr lang="en-US" sz="2667" dirty="0" err="1"/>
                  <a:t>tỉ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nào</a:t>
                </a:r>
                <a:r>
                  <a:rPr lang="en-US" sz="2667" dirty="0"/>
                  <a:t>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 </a:t>
                </a:r>
                <a:r>
                  <a:rPr lang="en-US" sz="2667" dirty="0" err="1"/>
                  <a:t>phân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?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016" y="1876747"/>
                <a:ext cx="4534328" cy="3537122"/>
              </a:xfrm>
              <a:prstGeom prst="rect">
                <a:avLst/>
              </a:prstGeom>
              <a:blipFill>
                <a:blip r:embed="rId3"/>
                <a:stretch>
                  <a:fillRect l="-2554" r="-2554" b="-3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loud 6"/>
          <p:cNvSpPr/>
          <p:nvPr/>
        </p:nvSpPr>
        <p:spPr>
          <a:xfrm>
            <a:off x="8054939" y="835632"/>
            <a:ext cx="1698660" cy="87672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chemeClr val="accent5">
                    <a:lumMod val="50000"/>
                  </a:schemeClr>
                </a:solidFill>
              </a:rPr>
              <a:t>Giải</a:t>
            </a:r>
            <a:endParaRPr lang="en-US" sz="2667" b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596008" y="1589073"/>
                <a:ext cx="6096000" cy="45516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/>
                  <a:t>a) </a:t>
                </a:r>
                <a:r>
                  <a:rPr lang="en-US" sz="2667" dirty="0" err="1"/>
                  <a:t>Tỉ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của</a:t>
                </a:r>
                <a:r>
                  <a:rPr lang="en-US" sz="2667" dirty="0"/>
                  <a:t> -5 </a:t>
                </a:r>
                <a:r>
                  <a:rPr lang="en-US" sz="2667" dirty="0" err="1"/>
                  <a:t>và</a:t>
                </a:r>
                <a:r>
                  <a:rPr lang="en-US" sz="2667" dirty="0"/>
                  <a:t> -7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endParaRPr lang="en-US" sz="2667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 err="1"/>
                  <a:t>Tỉ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của</a:t>
                </a:r>
                <a:r>
                  <a:rPr lang="en-US" sz="2667" dirty="0"/>
                  <a:t> 23,7 </a:t>
                </a:r>
                <a:r>
                  <a:rPr lang="en-US" sz="2667" dirty="0" err="1"/>
                  <a:t>và</a:t>
                </a:r>
                <a:r>
                  <a:rPr lang="en-US" sz="2667" dirty="0"/>
                  <a:t> 89,6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23,7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89,6</m:t>
                        </m:r>
                      </m:den>
                    </m:f>
                  </m:oMath>
                </a14:m>
                <a:r>
                  <a:rPr lang="en-US" sz="2667" dirty="0"/>
                  <a:t>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 err="1"/>
                  <a:t>Tỉ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của</a:t>
                </a:r>
                <a:r>
                  <a:rPr lang="en-US" sz="2667" dirty="0"/>
                  <a:t> 4 </a:t>
                </a:r>
                <a:r>
                  <a:rPr lang="en-US" sz="2667" dirty="0" err="1"/>
                  <a:t>và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667" dirty="0"/>
                  <a:t>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den>
                    </m:f>
                  </m:oMath>
                </a14:m>
                <a:endParaRPr lang="en-US" sz="2667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/>
                  <a:t>b) </a:t>
                </a:r>
                <a:r>
                  <a:rPr lang="en-US" sz="2667" dirty="0" err="1"/>
                  <a:t>Tỉ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667" dirty="0"/>
                  <a:t> </a:t>
                </a:r>
                <a:r>
                  <a:rPr lang="en-US" sz="2667" dirty="0" err="1"/>
                  <a:t>là</a:t>
                </a:r>
                <a:r>
                  <a:rPr lang="en-US" sz="2667" dirty="0"/>
                  <a:t> </a:t>
                </a:r>
                <a:r>
                  <a:rPr lang="en-US" sz="2667" dirty="0" err="1"/>
                  <a:t>phân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số</a:t>
                </a:r>
                <a:r>
                  <a:rPr lang="en-US" sz="2667" dirty="0"/>
                  <a:t>.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008" y="1589073"/>
                <a:ext cx="6096000" cy="4551631"/>
              </a:xfrm>
              <a:prstGeom prst="rect">
                <a:avLst/>
              </a:prstGeom>
              <a:blipFill>
                <a:blip r:embed="rId4"/>
                <a:stretch>
                  <a:fillRect l="-1900" b="-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1158</Words>
  <Application>Microsoft Office PowerPoint</Application>
  <PresentationFormat>Widescreen</PresentationFormat>
  <Paragraphs>101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Delius</vt:lpstr>
      <vt:lpstr>Roboto Condensed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VD:</vt:lpstr>
      <vt:lpstr>Lưu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Tỉ số phần trăm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Tran Kim</dc:creator>
  <cp:lastModifiedBy>Thanh Tran Kim</cp:lastModifiedBy>
  <cp:revision>1</cp:revision>
  <dcterms:created xsi:type="dcterms:W3CDTF">2024-05-25T09:17:47Z</dcterms:created>
  <dcterms:modified xsi:type="dcterms:W3CDTF">2024-05-25T09:19:17Z</dcterms:modified>
</cp:coreProperties>
</file>