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65" r:id="rId3"/>
    <p:sldId id="259" r:id="rId4"/>
    <p:sldId id="277" r:id="rId5"/>
    <p:sldId id="261" r:id="rId6"/>
    <p:sldId id="270" r:id="rId7"/>
    <p:sldId id="284" r:id="rId8"/>
    <p:sldId id="285" r:id="rId9"/>
    <p:sldId id="262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1" autoAdjust="0"/>
    <p:restoredTop sz="94660"/>
  </p:normalViewPr>
  <p:slideViewPr>
    <p:cSldViewPr snapToGrid="0">
      <p:cViewPr varScale="1">
        <p:scale>
          <a:sx n="38" d="100"/>
          <a:sy n="38" d="100"/>
        </p:scale>
        <p:origin x="67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2ED3C-5EF8-402F-A41A-97B05BE7A7D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D096-9B43-4452-8967-A0D70702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1C0057-A28F-4E9A-A4AA-7AB7745A1594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68BBC3F-57D5-4A48-B2C4-7853D9121911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BAFE6-99EC-4155-8610-80B7AA841B0C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9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5777-02BA-4B96-9D12-8336F935D3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44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257082F-141E-4C19-A82F-2F943EE81E8C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3FD3-A66A-ABA6-A7FD-A4CFE927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39EBD-5EE8-76AB-9D8D-AA18FD61B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F2D9-A5C6-F2B6-DE33-EF6B9EF8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B749-C349-6F59-F6E3-4147713A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1A79-211D-36C7-6438-F7279835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58A3-3C6F-77D2-0AE0-822AF92D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1DCC-53AE-2511-458B-F2CD5854C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07CE4-E82E-67B5-603A-77D106AA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2C97E-43FA-FEB9-9D52-95F24A6F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1B31B-DE4B-01E0-E919-F95D7157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4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CDDD0-E8DE-925E-2D9C-C75067F63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11EBD-9D20-E8FE-6024-DCD4C8AE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8D7A4-0A5E-FE48-8648-C57E19EB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471E-24BF-A5DC-DC4B-888754C8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3DEAA-6F72-3332-0078-69BF99E4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970"/>
      </p:ext>
    </p:extLst>
  </p:cSld>
  <p:clrMapOvr>
    <a:masterClrMapping/>
  </p:clrMapOvr>
  <p:transition spd="slow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018535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561E-2A59-48E0-4662-E3DCC036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22AB-339C-93FE-4A9A-BE039635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08F33-8E06-5B55-0CB1-62151CD3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27A91-BDFA-48DB-1AEE-A84571CF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34C78-C03B-3D49-5059-E8B77973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D552-6B8D-EEFC-6D73-284E7550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1669E-7D5A-3987-67C8-DECD1A21E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B119B-1C1C-04A8-452D-6112A654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8D9AE-15E0-07AC-0C3A-690A448A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523A-0E3A-CF8C-7141-2F6E2080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7AFE-3BEE-8D2A-3E73-0E7130BE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83A5-840D-B7D1-4AA8-8B6B0C96D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9A300-AB63-FB88-1635-AA8C2E8C6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3581D-87A9-807B-3A82-4843B1E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50663-49DC-7C39-F3EC-74DA62E5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7444-F42F-1014-CC5C-DD08D1A0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BE3F-8DB7-25E2-4F09-F9F1021A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FB141-7CA2-134E-6235-D2FEA998D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96CF1-F2AD-D697-BE89-0308253DD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3674E-14BD-3A92-6046-65182F3E9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34E1D-6F79-D2FC-46C1-83885672C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E8035-4CE4-B230-932F-28D3DEAD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1935C-A543-ED52-2E49-A2A66A4C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ADFD7-A21A-45BD-EA4F-1D7F2C1F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CD49-2DB6-777E-C411-E0F68E59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30472-FAB5-6D3D-017C-184AFEBB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D79DC-1A3A-D312-3190-2D4FF0D5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C4512-11C1-23C0-7CB6-B9696EF3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ABF47-221F-944A-2C4F-C1D3C4D0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FE93C-80B1-BC79-E964-00526F3F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11B8F-7A31-A6CF-89DB-ED115A9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3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3407-D420-0AD3-4F9F-9FEE322F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4367-F10B-AA37-1A4C-17D0E503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FF70-2D7F-81F4-9EFE-B5C5A703F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C2AB8-186C-FFD8-D752-28AA3989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41EF3-BB49-24F8-A63A-FF07398B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EF1F7-389F-2AE7-EE1D-7ABDA322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E910-17A7-17D6-CE48-CEE83188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129A1-E592-3175-A9FD-7DC0FA257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3D180-C565-DBA7-0F67-31A77A72E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34E4A-7E16-CC31-6529-34E18CAB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0F6DB-0833-07EF-AB26-5B36CB84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FDACD-8E60-92D3-980E-A88F8B71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36E1F-09EB-7816-9FF2-18317220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DDA5D-943C-6561-4652-1EFC24135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CF3BB-38AC-21D9-4B41-BCCA5560F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5DB1-A9D4-4A23-A4B6-A5712868CB1A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5E7-F7A6-1CFC-5673-1D0739AC8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98F6E-E0C3-2BCA-A4EF-546D41CCB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9397-1B9B-4DCE-B3F1-417EDB57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648202" y="4165600"/>
            <a:ext cx="2895598" cy="547360"/>
            <a:chOff x="4648202" y="4165600"/>
            <a:chExt cx="2895598" cy="547360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04331" y="4189740"/>
              <a:ext cx="118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ea typeface="汉仪夏日体W" panose="00020600040101010101" pitchFamily="18" charset="-122"/>
                </a:rPr>
                <a:t>Hello!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39100" y="-215248"/>
            <a:ext cx="8313797" cy="4404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73: Thu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thập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diễn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A9BBE2-E5F8-8DEF-1FA5-BFB23D47FE7D}"/>
              </a:ext>
            </a:extLst>
          </p:cNvPr>
          <p:cNvSpPr txBox="1"/>
          <p:nvPr/>
        </p:nvSpPr>
        <p:spPr>
          <a:xfrm>
            <a:off x="3676262" y="2556588"/>
            <a:ext cx="526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SGK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0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748578" y="248788"/>
            <a:ext cx="4927600" cy="707886"/>
            <a:chOff x="3632200" y="425718"/>
            <a:chExt cx="4927600" cy="70788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02456" y="425718"/>
              <a:ext cx="3187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KHỞI ĐỘNG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8688" y="828839"/>
            <a:ext cx="6930565" cy="427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4574" y="5058880"/>
            <a:ext cx="849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BIỂU ĐỒ DÂN SỐ NĂM 2018 CỦA  CÁC TỈNH Ở TÂY NGUYÊN</a:t>
            </a:r>
            <a:endParaRPr lang="vi-VN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0406" y="5428212"/>
            <a:ext cx="10540539" cy="977329"/>
          </a:xfrm>
          <a:prstGeom prst="roundRect">
            <a:avLst/>
          </a:prstGeom>
          <a:solidFill>
            <a:srgbClr val="FFC0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tỉnh</a:t>
            </a:r>
            <a:r>
              <a:rPr lang="en-US" sz="2400" b="1" dirty="0">
                <a:solidFill>
                  <a:srgbClr val="002060"/>
                </a:solidFill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</a:rPr>
              <a:t>khu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Nguyên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tỉnh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nhất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dirty="0" err="1">
                <a:solidFill>
                  <a:srgbClr val="002060"/>
                </a:solidFill>
              </a:rPr>
              <a:t>Tỉnh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ít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nhất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  <a:p>
            <a:pPr algn="ctr">
              <a:lnSpc>
                <a:spcPct val="120000"/>
              </a:lnSpc>
            </a:pPr>
            <a:endParaRPr lang="vi-VN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3950" y="1530293"/>
            <a:ext cx="8002359" cy="930275"/>
            <a:chOff x="1654404" y="1425576"/>
            <a:chExt cx="8002359" cy="930275"/>
          </a:xfrm>
        </p:grpSpPr>
        <p:sp>
          <p:nvSpPr>
            <p:cNvPr id="31" name="MH_Other_1"/>
            <p:cNvSpPr/>
            <p:nvPr>
              <p:custDataLst>
                <p:tags r:id="rId6"/>
              </p:custDataLst>
            </p:nvPr>
          </p:nvSpPr>
          <p:spPr>
            <a:xfrm>
              <a:off x="1654404" y="1425576"/>
              <a:ext cx="800235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7"/>
              </p:custDataLst>
            </p:nvPr>
          </p:nvSpPr>
          <p:spPr>
            <a:xfrm>
              <a:off x="8174038" y="1528763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sz="3600" kern="0" dirty="0">
                  <a:ln w="18415" cmpd="sng">
                    <a:noFill/>
                    <a:prstDash val="solid"/>
                  </a:ln>
                  <a:solidFill>
                    <a:schemeClr val="accent1"/>
                  </a:solidFill>
                  <a:ea typeface="幼圆" panose="02010509060101010101" pitchFamily="49" charset="-122"/>
                  <a:cs typeface="Times New Roman" pitchFamily="18" charset="0"/>
                </a:rPr>
                <a:t>I</a:t>
              </a:r>
            </a:p>
          </p:txBody>
        </p:sp>
        <p:sp>
          <p:nvSpPr>
            <p:cNvPr id="33" name="MH_SubTitle_1"/>
            <p:cNvSpPr/>
            <p:nvPr>
              <p:custDataLst>
                <p:tags r:id="rId8"/>
              </p:custDataLst>
            </p:nvPr>
          </p:nvSpPr>
          <p:spPr>
            <a:xfrm>
              <a:off x="1888761" y="1612900"/>
              <a:ext cx="6805978" cy="515938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b="1" kern="0" dirty="0">
                  <a:solidFill>
                    <a:srgbClr val="C00000"/>
                  </a:solidFill>
                  <a:ea typeface="幼圆" panose="02010509060101010101" pitchFamily="49" charset="-122"/>
                  <a:cs typeface="Arial" pitchFamily="34" charset="0"/>
                </a:rPr>
                <a:t>THU THẬP, TỔ CHỨC, PHÂN TÍCH VÀ XỬ LÍ DỮ LIỆU</a:t>
              </a:r>
            </a:p>
          </p:txBody>
        </p:sp>
        <p:sp>
          <p:nvSpPr>
            <p:cNvPr id="34" name="MH_Other_3"/>
            <p:cNvSpPr/>
            <p:nvPr>
              <p:custDataLst>
                <p:tags r:id="rId9"/>
              </p:custDataLst>
            </p:nvPr>
          </p:nvSpPr>
          <p:spPr>
            <a:xfrm>
              <a:off x="8050214" y="1641476"/>
              <a:ext cx="592137" cy="460375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2981" y="3708227"/>
            <a:ext cx="8064299" cy="930275"/>
            <a:chOff x="1592464" y="2490789"/>
            <a:chExt cx="8064299" cy="930275"/>
          </a:xfrm>
        </p:grpSpPr>
        <p:sp>
          <p:nvSpPr>
            <p:cNvPr id="37" name="MH_Other_4"/>
            <p:cNvSpPr/>
            <p:nvPr>
              <p:custDataLst>
                <p:tags r:id="rId2"/>
              </p:custDataLst>
            </p:nvPr>
          </p:nvSpPr>
          <p:spPr>
            <a:xfrm>
              <a:off x="1592464" y="2490789"/>
              <a:ext cx="806429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38" name="MH_Other_5"/>
            <p:cNvSpPr/>
            <p:nvPr>
              <p:custDataLst>
                <p:tags r:id="rId3"/>
              </p:custDataLst>
            </p:nvPr>
          </p:nvSpPr>
          <p:spPr>
            <a:xfrm>
              <a:off x="8174038" y="2593975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>
                  <a:ln w="18415" cmpd="sng">
                    <a:noFill/>
                    <a:prstDash val="solid"/>
                  </a:ln>
                  <a:solidFill>
                    <a:schemeClr val="accent2"/>
                  </a:solidFill>
                  <a:ea typeface="幼圆" panose="02010509060101010101" pitchFamily="49" charset="-122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39" name="MH_SubTitle_2"/>
            <p:cNvSpPr/>
            <p:nvPr>
              <p:custDataLst>
                <p:tags r:id="rId4"/>
              </p:custDataLst>
            </p:nvPr>
          </p:nvSpPr>
          <p:spPr>
            <a:xfrm>
              <a:off x="1888761" y="2678114"/>
              <a:ext cx="6874916" cy="515937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>
                  <a:solidFill>
                    <a:schemeClr val="accent6">
                      <a:lumMod val="50000"/>
                    </a:schemeClr>
                  </a:solidFill>
                  <a:ea typeface="幼圆" panose="02010509060101010101" pitchFamily="49" charset="-122"/>
                  <a:cs typeface="Arial" pitchFamily="34" charset="0"/>
                </a:rPr>
                <a:t>BIỂU DIỄN DỮ LIỆU</a:t>
              </a:r>
            </a:p>
          </p:txBody>
        </p:sp>
        <p:sp>
          <p:nvSpPr>
            <p:cNvPr id="40" name="MH_Other_6"/>
            <p:cNvSpPr/>
            <p:nvPr>
              <p:custDataLst>
                <p:tags r:id="rId5"/>
              </p:custDataLst>
            </p:nvPr>
          </p:nvSpPr>
          <p:spPr>
            <a:xfrm>
              <a:off x="8050214" y="2705101"/>
              <a:ext cx="592137" cy="46196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909073" y="2645916"/>
            <a:ext cx="3011377" cy="795553"/>
          </a:xfrm>
          <a:prstGeom prst="roundRect">
            <a:avLst/>
          </a:prstGeom>
          <a:solidFill>
            <a:srgbClr val="F2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1.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liệu</a:t>
            </a:r>
            <a:endParaRPr lang="vi-VN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8948713" y="3892696"/>
            <a:ext cx="3011377" cy="7955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2.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endParaRPr lang="vi-VN" sz="2800" b="1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8453455" y="3043693"/>
            <a:ext cx="455618" cy="66453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 flipV="1">
            <a:off x="8546309" y="4290473"/>
            <a:ext cx="402404" cy="8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8462" y="165891"/>
            <a:ext cx="5735782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254238" y="4630484"/>
            <a:ext cx="851662" cy="98090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27307" y="5308779"/>
            <a:ext cx="3011377" cy="7955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3.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cột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12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28969" y="2967163"/>
            <a:ext cx="9934061" cy="1642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THU THẬP, TỔ CHỨC, PHÂN TÍCH VÀ XỬ LÍ DỮ LIỆU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3940" y="1746096"/>
            <a:ext cx="288412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Bài 1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-343768" y="-33142"/>
            <a:ext cx="2892893" cy="24902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5023">
            <a:off x="9253519" y="-6456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60" y="4754693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6015" y="371744"/>
            <a:ext cx="9743546" cy="661719"/>
            <a:chOff x="1136015" y="371744"/>
            <a:chExt cx="9743546" cy="661719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67926" y="425718"/>
              <a:ext cx="8256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I. THU THẬP. TỔ CHỨC, PHÂN TÍCH VÀ XỬ LÍ DỮ LIỆU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276" y="1223962"/>
            <a:ext cx="1056351" cy="571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174" y="1237426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,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chép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ở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40480" y="2272386"/>
            <a:ext cx="36243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đôi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887" y="2992385"/>
            <a:ext cx="105138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i="1" u="sng" dirty="0" err="1"/>
              <a:t>hoàn</a:t>
            </a:r>
            <a:r>
              <a:rPr lang="en-US" sz="2400" i="1" u="sng" dirty="0"/>
              <a:t> </a:t>
            </a:r>
            <a:r>
              <a:rPr lang="en-US" sz="2400" i="1" u="sng" dirty="0" err="1"/>
              <a:t>thành</a:t>
            </a:r>
            <a:r>
              <a:rPr lang="en-US" sz="2400" i="1" u="sng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HĐ1 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i="1" u="sng" dirty="0" err="1"/>
              <a:t>lấy</a:t>
            </a:r>
            <a:r>
              <a:rPr lang="en-US" sz="2400" i="1" u="sng" dirty="0"/>
              <a:t>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.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0887" y="3961312"/>
            <a:ext cx="508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00728" y="4550074"/>
            <a:ext cx="10434381" cy="1883978"/>
            <a:chOff x="1916630" y="695101"/>
            <a:chExt cx="14273441" cy="3168623"/>
          </a:xfrm>
          <a:solidFill>
            <a:srgbClr val="CCFF66"/>
          </a:solidFill>
        </p:grpSpPr>
        <p:grpSp>
          <p:nvGrpSpPr>
            <p:cNvPr id="48" name="Group 3"/>
            <p:cNvGrpSpPr/>
            <p:nvPr/>
          </p:nvGrpSpPr>
          <p:grpSpPr>
            <a:xfrm>
              <a:off x="1975799" y="695101"/>
              <a:ext cx="14214272" cy="3168623"/>
              <a:chOff x="329482" y="10"/>
              <a:chExt cx="17913300" cy="8105587"/>
            </a:xfrm>
            <a:grpFill/>
          </p:grpSpPr>
          <p:grpSp>
            <p:nvGrpSpPr>
              <p:cNvPr id="50" name="Group 4"/>
              <p:cNvGrpSpPr/>
              <p:nvPr/>
            </p:nvGrpSpPr>
            <p:grpSpPr>
              <a:xfrm>
                <a:off x="1108646" y="281638"/>
                <a:ext cx="17134134" cy="7823959"/>
                <a:chOff x="668340" y="0"/>
                <a:chExt cx="10329192" cy="4716619"/>
              </a:xfrm>
              <a:grpFill/>
            </p:grpSpPr>
            <p:sp>
              <p:nvSpPr>
                <p:cNvPr id="53" name="Freeform 5"/>
                <p:cNvSpPr/>
                <p:nvPr/>
              </p:nvSpPr>
              <p:spPr>
                <a:xfrm>
                  <a:off x="668340" y="0"/>
                  <a:ext cx="10329192" cy="4716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51" name="Group 6"/>
              <p:cNvGrpSpPr/>
              <p:nvPr/>
            </p:nvGrpSpPr>
            <p:grpSpPr>
              <a:xfrm>
                <a:off x="329482" y="10"/>
                <a:ext cx="17913300" cy="8105587"/>
                <a:chOff x="-4212" y="6"/>
                <a:chExt cx="10825341" cy="4898358"/>
              </a:xfrm>
              <a:grpFill/>
            </p:grpSpPr>
            <p:sp>
              <p:nvSpPr>
                <p:cNvPr id="52" name="Freeform 7"/>
                <p:cNvSpPr/>
                <p:nvPr/>
              </p:nvSpPr>
              <p:spPr>
                <a:xfrm>
                  <a:off x="-4212" y="6"/>
                  <a:ext cx="10825341" cy="489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6630" y="741983"/>
              <a:ext cx="1022990" cy="922483"/>
            </a:xfrm>
            <a:prstGeom prst="ellipse">
              <a:avLst/>
            </a:prstGeom>
            <a:grpFill/>
          </p:spPr>
        </p:pic>
      </p:grpSp>
      <p:sp>
        <p:nvSpPr>
          <p:cNvPr id="54" name="Rectangle 53"/>
          <p:cNvSpPr/>
          <p:nvPr/>
        </p:nvSpPr>
        <p:spPr>
          <a:xfrm>
            <a:off x="1754249" y="4550074"/>
            <a:ext cx="9510439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46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92213" y="124535"/>
            <a:ext cx="3225689" cy="941957"/>
            <a:chOff x="3632200" y="425718"/>
            <a:chExt cx="4927600" cy="646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03634" y="425718"/>
              <a:ext cx="1847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17" name="MH_Other_5"/>
          <p:cNvSpPr/>
          <p:nvPr>
            <p:custDataLst>
              <p:tags r:id="rId2"/>
            </p:custDataLst>
          </p:nvPr>
        </p:nvSpPr>
        <p:spPr>
          <a:xfrm rot="18900000">
            <a:off x="85579" y="39553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18" name="MH_Other_6"/>
          <p:cNvSpPr/>
          <p:nvPr>
            <p:custDataLst>
              <p:tags r:id="rId3"/>
            </p:custDataLst>
          </p:nvPr>
        </p:nvSpPr>
        <p:spPr>
          <a:xfrm rot="2149474">
            <a:off x="2740552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92" y="302371"/>
            <a:ext cx="326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714" y="934274"/>
            <a:ext cx="1100406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: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lông</a:t>
            </a:r>
            <a:r>
              <a:rPr lang="en-US" sz="2400" dirty="0"/>
              <a:t>;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;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;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.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,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6A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0569" y="2871149"/>
            <a:ext cx="1141512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30000"/>
              </a:lnSpc>
              <a:buAutoNum type="alphaLcParenR"/>
            </a:pP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6A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480" y="3873731"/>
            <a:ext cx="11271300" cy="2214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</a:rPr>
              <a:t>Lớp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tin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lớp</a:t>
            </a:r>
            <a:r>
              <a:rPr lang="en-US" sz="2400" dirty="0">
                <a:solidFill>
                  <a:schemeClr val="tx1"/>
                </a:solidFill>
              </a:rPr>
              <a:t>  6A.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Đối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kê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thao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cầu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lông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bàn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nhịp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điệu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</a:t>
            </a:r>
            <a:r>
              <a:rPr lang="en-US" sz="2400" dirty="0">
                <a:solidFill>
                  <a:schemeClr val="tx1"/>
                </a:solidFill>
              </a:rPr>
              <a:t>.  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Tiêu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kê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9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build="allAtOnce"/>
      <p:bldP spid="9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934" y="410067"/>
            <a:ext cx="109173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tưởng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6A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  <a:r>
              <a:rPr lang="en-US" sz="2000" dirty="0" err="1"/>
              <a:t>có</a:t>
            </a:r>
            <a:r>
              <a:rPr lang="en-US" sz="2000" dirty="0"/>
              <a:t> 18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r>
              <a:rPr lang="en-US" sz="2000" dirty="0"/>
              <a:t>; </a:t>
            </a:r>
            <a:r>
              <a:rPr lang="en-US" sz="2000" dirty="0" err="1"/>
              <a:t>có</a:t>
            </a:r>
            <a:r>
              <a:rPr lang="en-US" sz="2000" dirty="0"/>
              <a:t> 10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; </a:t>
            </a:r>
            <a:r>
              <a:rPr lang="en-US" sz="2000" dirty="0" err="1"/>
              <a:t>có</a:t>
            </a:r>
            <a:r>
              <a:rPr lang="en-US" sz="2000" dirty="0"/>
              <a:t> 6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nhịp</a:t>
            </a:r>
            <a:r>
              <a:rPr lang="en-US" sz="2000" dirty="0"/>
              <a:t> </a:t>
            </a:r>
            <a:r>
              <a:rPr lang="en-US" sz="2000" dirty="0" err="1"/>
              <a:t>điệu</a:t>
            </a:r>
            <a:r>
              <a:rPr lang="en-US" sz="2000" dirty="0"/>
              <a:t>; </a:t>
            </a:r>
            <a:r>
              <a:rPr lang="en-US" sz="2000" dirty="0" err="1"/>
              <a:t>có</a:t>
            </a:r>
            <a:r>
              <a:rPr lang="en-US" sz="2000" dirty="0"/>
              <a:t> 30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. </a:t>
            </a:r>
            <a:r>
              <a:rPr lang="en-US" sz="2000" dirty="0" err="1"/>
              <a:t>Dãy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liệt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?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6974" y="2277687"/>
                <a:ext cx="11271300" cy="22148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học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6A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thống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trưởng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18 + 10  6 + 30 = 64 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học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trưởng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sĩ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64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học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6A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quá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lớn</a:t>
                </a:r>
                <a:r>
                  <a:rPr lang="en-US" sz="2400" dirty="0">
                    <a:solidFill>
                      <a:schemeClr val="tx1"/>
                    </a:solidFill>
                  </a:rPr>
                  <a:t> so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thực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tế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4" y="2277687"/>
                <a:ext cx="11271300" cy="2214835"/>
              </a:xfrm>
              <a:prstGeom prst="rect">
                <a:avLst/>
              </a:prstGeom>
              <a:blipFill>
                <a:blip r:embed="rId3"/>
                <a:stretch>
                  <a:fillRect l="-756" r="-81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937162" y="4326267"/>
            <a:ext cx="6350924" cy="2186074"/>
            <a:chOff x="2854035" y="4492522"/>
            <a:chExt cx="6350924" cy="2186074"/>
          </a:xfrm>
        </p:grpSpPr>
        <p:sp>
          <p:nvSpPr>
            <p:cNvPr id="7" name="Rounded Rectangle 6"/>
            <p:cNvSpPr/>
            <p:nvPr/>
          </p:nvSpPr>
          <p:spPr>
            <a:xfrm>
              <a:off x="2854035" y="4883047"/>
              <a:ext cx="6350924" cy="1795549"/>
            </a:xfrm>
            <a:prstGeom prst="roundRect">
              <a:avLst/>
            </a:prstGeom>
            <a:solidFill>
              <a:srgbClr val="F9D1A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Ta </a:t>
              </a:r>
              <a:r>
                <a:rPr lang="en-US" sz="2400" dirty="0" err="1">
                  <a:solidFill>
                    <a:schemeClr val="tx1"/>
                  </a:solidFill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nhận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được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tính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hợp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lí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dữ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liệu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thống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kê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theo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những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tiêu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chí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đơn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giản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4035" y="4492522"/>
              <a:ext cx="495300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9573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2522" y="391756"/>
            <a:ext cx="3816016" cy="888404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-587501" y="163196"/>
            <a:ext cx="5295816" cy="955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886" y="1512916"/>
            <a:ext cx="1128868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tháng</a:t>
            </a:r>
            <a:r>
              <a:rPr lang="en-US" sz="2800" dirty="0"/>
              <a:t>,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Cloud Callout 4"/>
          <p:cNvSpPr/>
          <p:nvPr/>
        </p:nvSpPr>
        <p:spPr>
          <a:xfrm>
            <a:off x="5220393" y="2427316"/>
            <a:ext cx="6655723" cy="1845426"/>
          </a:xfrm>
          <a:prstGeom prst="cloudCallout">
            <a:avLst>
              <a:gd name="adj1" fmla="val -65176"/>
              <a:gd name="adj2" fmla="val 7343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hãy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tượng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tiêu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thống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kê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vi-VN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13" y="3791989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082030" y="2575544"/>
            <a:ext cx="3623386" cy="727454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63287" y="3239163"/>
            <a:ext cx="100085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/>
              <a:t>4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4 </a:t>
            </a:r>
            <a:r>
              <a:rPr lang="en-US" sz="2400" dirty="0" err="1"/>
              <a:t>nhóm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3287" y="4289250"/>
            <a:ext cx="90608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42519" y="4872524"/>
          <a:ext cx="11633596" cy="1594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164933757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991951845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506712507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3516859023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949129605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1942950817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392731995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3362869608"/>
                    </a:ext>
                  </a:extLst>
                </a:gridCol>
              </a:tblGrid>
              <a:tr h="68037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Tháng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sinh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9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Tên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thành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viên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1376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74923" y="338636"/>
            <a:ext cx="2144683" cy="523221"/>
            <a:chOff x="4185645" y="1619395"/>
            <a:chExt cx="3580623" cy="427367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76777" y="1619395"/>
              <a:ext cx="2272688" cy="42736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Ví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dụ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2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28" name="MH_Other_5"/>
          <p:cNvSpPr/>
          <p:nvPr>
            <p:custDataLst>
              <p:tags r:id="rId2"/>
            </p:custDataLst>
          </p:nvPr>
        </p:nvSpPr>
        <p:spPr>
          <a:xfrm rot="18900000">
            <a:off x="-204873" y="374776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9" name="MH_Other_6"/>
          <p:cNvSpPr/>
          <p:nvPr>
            <p:custDataLst>
              <p:tags r:id="rId3"/>
            </p:custDataLst>
          </p:nvPr>
        </p:nvSpPr>
        <p:spPr>
          <a:xfrm rot="2149474">
            <a:off x="1457217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9606" y="554805"/>
            <a:ext cx="1022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6D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90264" y="970650"/>
            <a:ext cx="916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9, 8, 10, 6, 6, 4, 3, 7, 9, 6, 5, 5, 8, 8, 7, 7, 5, 7, 8, 6.</a:t>
            </a:r>
            <a:endParaRPr lang="vi-VN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890263" y="1487390"/>
            <a:ext cx="916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7, 7, 9, 5, 6, 8, 5, 5, 9, 9, 6, 7, 5, 7, 6, 6, 3, 5, 7, 9.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4553" y="1848160"/>
            <a:ext cx="1102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28993" y="2457212"/>
          <a:ext cx="11509278" cy="1528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164933757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991951845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506712507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3516859023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949129605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1942950817"/>
                    </a:ext>
                  </a:extLst>
                </a:gridCol>
              </a:tblGrid>
              <a:tr h="6803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Điểm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9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học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sinh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61118" y="3248386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928363" y="3272906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025643" y="3291180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048109" y="3291180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23458" y="3292828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142075" y="3263103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5920" y="3221381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9261821" y="3272905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275666" y="329117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1355787" y="3221380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910500" y="3182314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35388" y="3160012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54035" y="3224461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7487" y="3224461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5206" y="3235192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38926" y="3222940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5629" y="3222940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70365" y="3248386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73867" y="3272905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32300" y="3237294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8564" y="4106873"/>
            <a:ext cx="1145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So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6D,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8564" y="4605574"/>
            <a:ext cx="1154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Tổng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lớp</a:t>
            </a:r>
            <a:r>
              <a:rPr lang="en-US" sz="2400" b="1" dirty="0">
                <a:solidFill>
                  <a:srgbClr val="002060"/>
                </a:solidFill>
              </a:rPr>
              <a:t> 6D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: 0 + 0 + 2 + 1 + 8 + 8 + 9 + 5 + 6 + 1 = 40 (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847" y="5093500"/>
            <a:ext cx="1154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sz="2400" b="1" dirty="0">
                <a:solidFill>
                  <a:srgbClr val="002060"/>
                </a:solidFill>
              </a:rPr>
              <a:t>  TB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: 0 + 0 +2 + 1 = 3 (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8564" y="5689588"/>
                <a:ext cx="11549707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Tỉ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phần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trăm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học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sinh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dưới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TB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. 100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= 7.5%</a:t>
                </a:r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4" y="5689588"/>
                <a:ext cx="11549707" cy="995144"/>
              </a:xfrm>
              <a:prstGeom prst="rect">
                <a:avLst/>
              </a:prstGeom>
              <a:blipFill>
                <a:blip r:embed="rId6"/>
                <a:stretch>
                  <a:fillRect l="-792" t="-4268" b="-4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61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/>
      <p:bldP spid="6" grpId="0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3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43" grpId="0"/>
      <p:bldP spid="56" grpId="0"/>
      <p:bldP spid="5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QiTTB#"/>
  <p:tag name="MH_LAYOUT" val="SubTitleDesc"/>
  <p:tag name="MH" val="2017070210173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54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07021018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7070210170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1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964</Words>
  <Application>Microsoft Office PowerPoint</Application>
  <PresentationFormat>Widescreen</PresentationFormat>
  <Paragraphs>108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幼圆</vt:lpstr>
      <vt:lpstr>汉仪夏日体W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2</cp:revision>
  <dcterms:created xsi:type="dcterms:W3CDTF">2024-05-25T02:08:26Z</dcterms:created>
  <dcterms:modified xsi:type="dcterms:W3CDTF">2024-05-25T02:19:13Z</dcterms:modified>
</cp:coreProperties>
</file>