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86" r:id="rId3"/>
    <p:sldId id="280" r:id="rId4"/>
    <p:sldId id="260" r:id="rId5"/>
    <p:sldId id="288" r:id="rId6"/>
    <p:sldId id="289" r:id="rId7"/>
    <p:sldId id="290" r:id="rId8"/>
    <p:sldId id="263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3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D82C-7406-4443-9B21-F35542849778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DD8D2-AE96-41B1-883C-15FFEB38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8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0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2F6A2D-718B-4801-84EF-7854E4E3EA25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5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1DDF2F63-F752-450F-BD8D-9EE0FE72D944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29AE-56B9-0114-90F2-BB3692A3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942EC-A736-87AB-9563-7A4B70D78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80A35-A464-A75F-06F7-03DE3BC2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BB743-51F6-FEDC-94EE-299ED164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ABD60-F9B4-EC71-10C3-78473A30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4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47FF-EBAF-3DDC-2983-8AA407DF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FDB94-B4BD-180A-5E01-3F0455612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2A850-DE24-42A6-DD9B-51B0A3B6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4241-926B-8115-AA7B-67FC53FB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F9167-820D-53BA-E870-C58C2BF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C3933-FDAF-C9B2-5F75-11F7B2917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90850-443B-6C76-645B-703CEAE6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F74D-96EE-3039-39FA-D05E41A4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471AB-8EAA-6001-06FC-07A47579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90E2-C52F-66E0-A0E3-DB623AA2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36609"/>
      </p:ext>
    </p:extLst>
  </p:cSld>
  <p:clrMapOvr>
    <a:masterClrMapping/>
  </p:clrMapOvr>
  <p:transition spd="slow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66505"/>
      </p:ext>
    </p:extLst>
  </p:cSld>
  <p:clrMapOvr>
    <a:masterClrMapping/>
  </p:clrMapOvr>
  <p:transition spd="slow" advTm="1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64047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632D-0577-0BE8-ABAA-34231B61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18A9-31BF-3891-86DD-B4A57A77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35469-7B49-6DA7-7591-B9C519FF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3105-F0E3-8FD9-FD95-68822FE7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B57A-ADB9-C608-3AA2-BF7261B9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282E-5789-2F03-E225-371CA917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825FF-DC95-819C-CFBB-8294E8801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49D7A-9FEA-51D5-9BF7-B06C33F8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B8BA-6D30-045E-6A96-B77C1803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4989C-30E9-2C2D-415C-DCE5AB47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5A83-0759-64B8-5264-87749BFA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9F78-2C98-A772-D8A6-39ABB1A78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6D90A-2D0B-C5FB-8471-E1D84C1D8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EA08-EF1E-60B7-2750-F1D5E791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767F6-C289-DC2D-0AD6-885B0493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41872-EFD3-A9A9-D85F-5A915CF0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4AF1-BA9B-4CC6-703C-EA71CDCC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CB5EC-AF7F-9019-7C61-F4CDBF0D3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1C3A1-729A-D973-73F5-D7D244BC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D8AB0-3D70-9859-D25A-608DA1071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4FFA3-5A37-3DF9-8961-873764FC8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6976F-64B0-7F39-B171-C3E0B1F3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1CABC-9615-504C-4A47-60413ADD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4D3A7-2D81-319E-95AA-9E7BDF3E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96D7-8698-C5C7-CE60-BBD7DE14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7D4A3-C5D9-AA27-1F72-5E08BC72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B1B81-AC36-EC11-D57A-19A6473C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5BB93-3570-9E4A-253C-9DA1A819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D8C48-E06E-6645-CB13-E80838A6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5B320-DAA0-BE04-5618-994C3051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D9D94-98C6-09C7-990E-62D5B527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C06B-AB95-86E6-C10B-4FC405BA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1F6B6-2561-3823-30A1-24CEDA7C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909E3-17DB-E372-55EA-08E3AE2F3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465CC-B633-BBE4-B74A-F5457DD6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8B85C-3618-EE7D-8393-D00C78F0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E0CF1-C980-D134-A6C0-25F2FE8D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C3D2-3D50-E76E-275D-7B90F536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102A4-859D-EA10-2A7D-3B8FBE21F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C8561-5AD5-8B3F-C0F0-E6C260A21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D3047-6F69-D160-8057-920793A4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11FE4-0D81-F0FC-19F5-F03CEBF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DDC4-4EFE-BFCB-74D8-3DEF376A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92C89-3668-393F-68A1-8564C377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E4DD1-F6F3-2C95-1D13-44229E12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36B18-EFD3-C945-EFDE-1B30551CB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F58D-4F83-4E42-B967-57F33C09FCD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BB6B-B04D-485C-5A0F-368C05530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18B1-2BFF-5528-2175-5D620E25F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49E1-6267-4536-8EF0-1CBD476C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221" y="548640"/>
            <a:ext cx="9085957" cy="4404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74: Thu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thập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diễn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p:transition spd="slow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A9BBE2-E5F8-8DEF-1FA5-BFB23D47FE7D}"/>
              </a:ext>
            </a:extLst>
          </p:cNvPr>
          <p:cNvSpPr txBox="1"/>
          <p:nvPr/>
        </p:nvSpPr>
        <p:spPr>
          <a:xfrm>
            <a:off x="3676262" y="2556588"/>
            <a:ext cx="526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 SGK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0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392214" y="168103"/>
            <a:ext cx="1702594" cy="815247"/>
          </a:xfrm>
          <a:custGeom>
            <a:avLst/>
            <a:gdLst>
              <a:gd name="T0" fmla="*/ 3696 w 3696"/>
              <a:gd name="T1" fmla="*/ 364 h 364"/>
              <a:gd name="T2" fmla="*/ 0 w 3696"/>
              <a:gd name="T3" fmla="*/ 364 h 364"/>
              <a:gd name="T4" fmla="*/ 163 w 3696"/>
              <a:gd name="T5" fmla="*/ 183 h 364"/>
              <a:gd name="T6" fmla="*/ 0 w 3696"/>
              <a:gd name="T7" fmla="*/ 0 h 364"/>
              <a:gd name="T8" fmla="*/ 3696 w 3696"/>
              <a:gd name="T9" fmla="*/ 0 h 364"/>
              <a:gd name="T10" fmla="*/ 3502 w 3696"/>
              <a:gd name="T11" fmla="*/ 183 h 364"/>
              <a:gd name="T12" fmla="*/ 3696 w 3696"/>
              <a:gd name="T13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96" h="364">
                <a:moveTo>
                  <a:pt x="3696" y="364"/>
                </a:moveTo>
                <a:lnTo>
                  <a:pt x="0" y="364"/>
                </a:lnTo>
                <a:lnTo>
                  <a:pt x="163" y="183"/>
                </a:lnTo>
                <a:lnTo>
                  <a:pt x="0" y="0"/>
                </a:lnTo>
                <a:lnTo>
                  <a:pt x="3696" y="0"/>
                </a:lnTo>
                <a:lnTo>
                  <a:pt x="3502" y="183"/>
                </a:lnTo>
                <a:lnTo>
                  <a:pt x="3696" y="3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" name="MH_Other_5"/>
          <p:cNvSpPr/>
          <p:nvPr>
            <p:custDataLst>
              <p:tags r:id="rId1"/>
            </p:custDataLst>
          </p:nvPr>
        </p:nvSpPr>
        <p:spPr>
          <a:xfrm rot="18900000">
            <a:off x="-92840" y="32397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</a:endParaRPr>
          </a:p>
        </p:txBody>
      </p:sp>
      <p:sp>
        <p:nvSpPr>
          <p:cNvPr id="6" name="MH_Other_6"/>
          <p:cNvSpPr/>
          <p:nvPr>
            <p:custDataLst>
              <p:tags r:id="rId2"/>
            </p:custDataLst>
          </p:nvPr>
        </p:nvSpPr>
        <p:spPr>
          <a:xfrm rot="2149474">
            <a:off x="1291475" y="213149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77" y="355367"/>
            <a:ext cx="236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315" y="228238"/>
            <a:ext cx="99396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Xếp loại thi đua ba tổ lao động của một đội sản xuất được thống kê như sau (đơn vị: người).</a:t>
            </a:r>
            <a:endParaRPr lang="vi-VN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0794" y="1305108"/>
          <a:ext cx="7367008" cy="209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52">
                  <a:extLst>
                    <a:ext uri="{9D8B030D-6E8A-4147-A177-3AD203B41FA5}">
                      <a16:colId xmlns:a16="http://schemas.microsoft.com/office/drawing/2014/main" val="2806334127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610184419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3588055674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3759003178"/>
                    </a:ext>
                  </a:extLst>
                </a:gridCol>
              </a:tblGrid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Giỏi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Khá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Đạt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21152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17371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11799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1337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" y="3497833"/>
            <a:ext cx="620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" y="3999328"/>
            <a:ext cx="10540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giỏi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khá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12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0567" y="4731655"/>
            <a:ext cx="762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giỏi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: 8 + 9 + 7 =  24 (</a:t>
            </a:r>
            <a:r>
              <a:rPr lang="en-US" sz="2000" dirty="0" err="1">
                <a:solidFill>
                  <a:srgbClr val="002060"/>
                </a:solidFill>
              </a:rPr>
              <a:t>người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0567" y="5162542"/>
            <a:ext cx="881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: 3 + 2 + 4 + 1 + 1 + 1 =  12 (</a:t>
            </a:r>
            <a:r>
              <a:rPr lang="en-US" sz="2000" dirty="0" err="1">
                <a:solidFill>
                  <a:srgbClr val="002060"/>
                </a:solidFill>
              </a:rPr>
              <a:t>người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315" y="5562652"/>
            <a:ext cx="9177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giỏi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nhiều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24 - 12=  12 (</a:t>
            </a:r>
            <a:r>
              <a:rPr lang="en-US" sz="2000" dirty="0" err="1">
                <a:solidFill>
                  <a:srgbClr val="002060"/>
                </a:solidFill>
              </a:rPr>
              <a:t>người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7858" y="6212371"/>
            <a:ext cx="917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Vậy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báo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đội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trưởng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đúng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8833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944600" y="701357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14" y="395231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7820607" y="898473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4" y="3892981"/>
            <a:ext cx="1803546" cy="1958471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1128969" y="2967163"/>
            <a:ext cx="9934061" cy="83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BIỂU DIỄN DỮ LIỆU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5689480" y="1746096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II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9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4843" y="476132"/>
            <a:ext cx="11149013" cy="10525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ta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ở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.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528437" y="1713438"/>
            <a:ext cx="3613898" cy="7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065293" y="3701653"/>
            <a:ext cx="0" cy="310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60895" y="3701653"/>
            <a:ext cx="0" cy="310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8687" y="3493081"/>
            <a:ext cx="269081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670470" y="3521167"/>
            <a:ext cx="294560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514510" y="3521167"/>
            <a:ext cx="294560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4843" y="4273153"/>
            <a:ext cx="315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endParaRPr lang="vi-VN" dirty="0"/>
          </a:p>
        </p:txBody>
      </p:sp>
      <p:sp>
        <p:nvSpPr>
          <p:cNvPr id="35" name="Rectangle 34"/>
          <p:cNvSpPr/>
          <p:nvPr/>
        </p:nvSpPr>
        <p:spPr>
          <a:xfrm>
            <a:off x="164516" y="3917513"/>
            <a:ext cx="41374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Nhiệm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vụ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1: 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Tìm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hiểu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bảng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liệu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sát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bảng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liệu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trang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6,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mô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tả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bảng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liệu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đó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26871" y="3949413"/>
            <a:ext cx="3773442" cy="2498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Nhiệm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vụ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2: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Tìm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hiểu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biểu</a:t>
            </a:r>
            <a:r>
              <a:rPr lang="en-US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đồ</a:t>
            </a:r>
            <a:r>
              <a:rPr lang="en-US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tranh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2400" dirty="0" err="1"/>
              <a:t>Quan</a:t>
            </a:r>
            <a:r>
              <a:rPr lang="en-GB" sz="2400" dirty="0"/>
              <a:t> </a:t>
            </a:r>
            <a:r>
              <a:rPr lang="en-GB" sz="2400" dirty="0" err="1"/>
              <a:t>sát</a:t>
            </a:r>
            <a:r>
              <a:rPr lang="en-GB" sz="2400" dirty="0"/>
              <a:t> </a:t>
            </a:r>
            <a:r>
              <a:rPr lang="en-GB" sz="2400" dirty="0" err="1"/>
              <a:t>biểu</a:t>
            </a:r>
            <a:r>
              <a:rPr lang="en-GB" sz="2400" dirty="0"/>
              <a:t> </a:t>
            </a:r>
            <a:r>
              <a:rPr lang="en-GB" sz="2400" dirty="0" err="1"/>
              <a:t>đồ</a:t>
            </a:r>
            <a:r>
              <a:rPr lang="en-GB" sz="2400" dirty="0"/>
              <a:t> </a:t>
            </a:r>
            <a:r>
              <a:rPr lang="en-GB" sz="2400" dirty="0" err="1"/>
              <a:t>tranh</a:t>
            </a:r>
            <a:r>
              <a:rPr lang="en-GB" sz="2400" dirty="0"/>
              <a:t> ở </a:t>
            </a:r>
            <a:r>
              <a:rPr lang="en-GB" sz="2400" dirty="0" err="1"/>
              <a:t>hình</a:t>
            </a:r>
            <a:r>
              <a:rPr lang="en-GB" sz="2400" dirty="0"/>
              <a:t> 1 </a:t>
            </a:r>
            <a:r>
              <a:rPr lang="en-GB" sz="2400" dirty="0" err="1"/>
              <a:t>trang</a:t>
            </a:r>
            <a:r>
              <a:rPr lang="en-GB" sz="2400" dirty="0"/>
              <a:t> 6, </a:t>
            </a:r>
            <a:r>
              <a:rPr lang="en-GB" sz="2400" dirty="0" err="1"/>
              <a:t>đọc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mô</a:t>
            </a:r>
            <a:r>
              <a:rPr lang="en-GB" sz="2400" dirty="0"/>
              <a:t> </a:t>
            </a:r>
            <a:r>
              <a:rPr lang="en-GB" sz="2400" dirty="0" err="1"/>
              <a:t>tả</a:t>
            </a:r>
            <a:r>
              <a:rPr lang="en-GB" sz="2400" dirty="0"/>
              <a:t> </a:t>
            </a:r>
            <a:r>
              <a:rPr lang="en-GB" sz="2400" dirty="0" err="1"/>
              <a:t>biểu</a:t>
            </a:r>
            <a:r>
              <a:rPr lang="en-GB" sz="2400" dirty="0"/>
              <a:t> </a:t>
            </a:r>
            <a:r>
              <a:rPr lang="en-GB" sz="2400" dirty="0" err="1"/>
              <a:t>đồ</a:t>
            </a:r>
            <a:r>
              <a:rPr lang="en-GB" sz="2400" dirty="0"/>
              <a:t> </a:t>
            </a:r>
            <a:r>
              <a:rPr lang="en-GB" sz="2400" dirty="0" err="1"/>
              <a:t>đó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8284368" y="3982832"/>
            <a:ext cx="335518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Nhiệm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vụ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3: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Tìm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hiểu</a:t>
            </a:r>
            <a:r>
              <a:rPr lang="en-GB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biểu</a:t>
            </a:r>
            <a:r>
              <a:rPr lang="en-US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đồ</a:t>
            </a:r>
            <a:r>
              <a:rPr lang="en-US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cột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2400" dirty="0" err="1"/>
              <a:t>Quan</a:t>
            </a:r>
            <a:r>
              <a:rPr lang="en-GB" sz="2400" dirty="0"/>
              <a:t> </a:t>
            </a:r>
            <a:r>
              <a:rPr lang="en-GB" sz="2400" dirty="0" err="1"/>
              <a:t>sát</a:t>
            </a:r>
            <a:r>
              <a:rPr lang="en-GB" sz="2400" dirty="0"/>
              <a:t> </a:t>
            </a:r>
            <a:r>
              <a:rPr lang="en-GB" sz="2400" dirty="0" err="1"/>
              <a:t>biểu</a:t>
            </a:r>
            <a:r>
              <a:rPr lang="en-GB" sz="2400" dirty="0"/>
              <a:t> </a:t>
            </a:r>
            <a:r>
              <a:rPr lang="en-GB" sz="2400" dirty="0" err="1"/>
              <a:t>đồ</a:t>
            </a:r>
            <a:r>
              <a:rPr lang="en-GB" sz="2400" dirty="0"/>
              <a:t> </a:t>
            </a:r>
            <a:r>
              <a:rPr lang="en-GB" sz="2400" dirty="0" err="1"/>
              <a:t>cột</a:t>
            </a:r>
            <a:r>
              <a:rPr lang="en-GB" sz="2400" dirty="0"/>
              <a:t> ở </a:t>
            </a:r>
            <a:r>
              <a:rPr lang="en-GB" sz="2400" dirty="0" err="1"/>
              <a:t>hình</a:t>
            </a:r>
            <a:r>
              <a:rPr lang="en-GB" sz="2400" dirty="0"/>
              <a:t> 2 </a:t>
            </a:r>
            <a:r>
              <a:rPr lang="en-GB" sz="2400" dirty="0" err="1"/>
              <a:t>trang</a:t>
            </a:r>
            <a:r>
              <a:rPr lang="en-GB" sz="2400" dirty="0"/>
              <a:t> 7, </a:t>
            </a:r>
            <a:r>
              <a:rPr lang="en-GB" sz="2400" dirty="0" err="1"/>
              <a:t>đọc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mô</a:t>
            </a:r>
            <a:r>
              <a:rPr lang="en-GB" sz="2400" dirty="0"/>
              <a:t> </a:t>
            </a:r>
            <a:r>
              <a:rPr lang="en-GB" sz="2400" dirty="0" err="1"/>
              <a:t>tả</a:t>
            </a:r>
            <a:r>
              <a:rPr lang="en-GB" sz="2400" dirty="0"/>
              <a:t> </a:t>
            </a:r>
            <a:r>
              <a:rPr lang="en-GB" sz="2400" dirty="0" err="1"/>
              <a:t>biểu</a:t>
            </a:r>
            <a:r>
              <a:rPr lang="en-GB" sz="2400" dirty="0"/>
              <a:t> </a:t>
            </a:r>
            <a:r>
              <a:rPr lang="en-GB" sz="2400" dirty="0" err="1"/>
              <a:t>đồ</a:t>
            </a:r>
            <a:r>
              <a:rPr lang="en-GB" sz="2400" dirty="0"/>
              <a:t> </a:t>
            </a:r>
            <a:r>
              <a:rPr lang="en-GB" sz="2400" dirty="0" err="1"/>
              <a:t>cột</a:t>
            </a:r>
            <a:r>
              <a:rPr lang="en-GB" sz="2400" dirty="0"/>
              <a:t> </a:t>
            </a:r>
            <a:r>
              <a:rPr lang="en-GB" sz="2400" dirty="0" err="1"/>
              <a:t>đó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5282873" y="2677242"/>
            <a:ext cx="2105026" cy="464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 </a:t>
            </a:r>
            <a:r>
              <a:rPr lang="en-US" sz="2400" b="1" dirty="0" err="1"/>
              <a:t>phút</a:t>
            </a:r>
            <a:endParaRPr lang="vi-VN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2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 animBg="1"/>
      <p:bldP spid="33" grpId="0" animBg="1"/>
      <p:bldP spid="34" grpId="0" animBg="1"/>
      <p:bldP spid="35" grpId="0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07" y="855741"/>
            <a:ext cx="1267991" cy="679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898" y="855741"/>
            <a:ext cx="97345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1, 2, 3, 4, 5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lô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20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6898" y="2090422"/>
          <a:ext cx="8534402" cy="136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839">
                  <a:extLst>
                    <a:ext uri="{9D8B030D-6E8A-4147-A177-3AD203B41FA5}">
                      <a16:colId xmlns:a16="http://schemas.microsoft.com/office/drawing/2014/main" val="3762364091"/>
                    </a:ext>
                  </a:extLst>
                </a:gridCol>
                <a:gridCol w="1336232">
                  <a:extLst>
                    <a:ext uri="{9D8B030D-6E8A-4147-A177-3AD203B41FA5}">
                      <a16:colId xmlns:a16="http://schemas.microsoft.com/office/drawing/2014/main" val="3324444372"/>
                    </a:ext>
                  </a:extLst>
                </a:gridCol>
                <a:gridCol w="1194114">
                  <a:extLst>
                    <a:ext uri="{9D8B030D-6E8A-4147-A177-3AD203B41FA5}">
                      <a16:colId xmlns:a16="http://schemas.microsoft.com/office/drawing/2014/main" val="158356937"/>
                    </a:ext>
                  </a:extLst>
                </a:gridCol>
                <a:gridCol w="1334597">
                  <a:extLst>
                    <a:ext uri="{9D8B030D-6E8A-4147-A177-3AD203B41FA5}">
                      <a16:colId xmlns:a16="http://schemas.microsoft.com/office/drawing/2014/main" val="583750179"/>
                    </a:ext>
                  </a:extLst>
                </a:gridCol>
                <a:gridCol w="1106310">
                  <a:extLst>
                    <a:ext uri="{9D8B030D-6E8A-4147-A177-3AD203B41FA5}">
                      <a16:colId xmlns:a16="http://schemas.microsoft.com/office/drawing/2014/main" val="2531058304"/>
                    </a:ext>
                  </a:extLst>
                </a:gridCol>
                <a:gridCol w="1106310">
                  <a:extLst>
                    <a:ext uri="{9D8B030D-6E8A-4147-A177-3AD203B41FA5}">
                      <a16:colId xmlns:a16="http://schemas.microsoft.com/office/drawing/2014/main" val="893162704"/>
                    </a:ext>
                  </a:extLst>
                </a:gridCol>
              </a:tblGrid>
              <a:tr h="6830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13901"/>
                  </a:ext>
                </a:extLst>
              </a:tr>
              <a:tr h="6830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thập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phân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</a:t>
                      </a:r>
                      <a:endParaRPr lang="vi-V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279683"/>
                  </a:ext>
                </a:extLst>
              </a:tr>
            </a:tbl>
          </a:graphicData>
        </a:graphic>
      </p:graphicFrame>
      <p:grpSp>
        <p:nvGrpSpPr>
          <p:cNvPr id="5" name="组合 12"/>
          <p:cNvGrpSpPr/>
          <p:nvPr/>
        </p:nvGrpSpPr>
        <p:grpSpPr>
          <a:xfrm>
            <a:off x="3803649" y="180125"/>
            <a:ext cx="4927600" cy="646331"/>
            <a:chOff x="3632199" y="313475"/>
            <a:chExt cx="4927600" cy="646331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32199" y="362358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文本框 16"/>
            <p:cNvSpPr txBox="1"/>
            <p:nvPr/>
          </p:nvSpPr>
          <p:spPr>
            <a:xfrm>
              <a:off x="4310895" y="313475"/>
              <a:ext cx="3570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1.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Bảng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số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liệu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.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32902" y="3712470"/>
            <a:ext cx="1022032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, ta </a:t>
            </a:r>
            <a:r>
              <a:rPr lang="en-US" sz="2400" dirty="0" err="1"/>
              <a:t>thấy</a:t>
            </a:r>
            <a:r>
              <a:rPr lang="en-US" sz="24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400" dirty="0"/>
              <a:t>+ </a:t>
            </a:r>
            <a:r>
              <a:rPr lang="en-US" sz="2400" b="1" u="sng" dirty="0" err="1"/>
              <a:t>Đối</a:t>
            </a:r>
            <a:r>
              <a:rPr lang="en-US" sz="2400" b="1" u="sng" dirty="0"/>
              <a:t> </a:t>
            </a:r>
            <a:r>
              <a:rPr lang="en-US" sz="2400" b="1" u="sng" dirty="0" err="1"/>
              <a:t>tượng</a:t>
            </a:r>
            <a:r>
              <a:rPr lang="en-US" sz="2400" b="1" u="sng" dirty="0"/>
              <a:t> </a:t>
            </a:r>
            <a:r>
              <a:rPr lang="en-US" sz="2400" b="1" u="sng" dirty="0" err="1"/>
              <a:t>thống</a:t>
            </a:r>
            <a:r>
              <a:rPr lang="en-US" sz="2400" b="1" u="sng" dirty="0"/>
              <a:t> </a:t>
            </a:r>
            <a:r>
              <a:rPr lang="en-US" sz="2400" b="1" u="sng" dirty="0" err="1"/>
              <a:t>kê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1, 2, 3, 4, 5.</a:t>
            </a:r>
          </a:p>
          <a:p>
            <a:pPr algn="just">
              <a:lnSpc>
                <a:spcPct val="130000"/>
              </a:lnSpc>
            </a:pPr>
            <a:r>
              <a:rPr lang="en-US" sz="2400" dirty="0"/>
              <a:t>+ </a:t>
            </a:r>
            <a:r>
              <a:rPr lang="en-US" sz="2400" b="1" u="sng" dirty="0" err="1"/>
              <a:t>Tiêu</a:t>
            </a:r>
            <a:r>
              <a:rPr lang="en-US" sz="2400" b="1" u="sng" dirty="0"/>
              <a:t> </a:t>
            </a:r>
            <a:r>
              <a:rPr lang="en-US" sz="2400" b="1" u="sng" dirty="0" err="1"/>
              <a:t>chí</a:t>
            </a:r>
            <a:r>
              <a:rPr lang="en-US" sz="2400" b="1" u="sng" dirty="0"/>
              <a:t> </a:t>
            </a:r>
            <a:r>
              <a:rPr lang="en-US" sz="2400" b="1" u="sng" dirty="0" err="1"/>
              <a:t>thống</a:t>
            </a:r>
            <a:r>
              <a:rPr lang="en-US" sz="2400" b="1" u="sng" dirty="0"/>
              <a:t> </a:t>
            </a:r>
            <a:r>
              <a:rPr lang="en-US" sz="2400" b="1" u="sng" dirty="0" err="1"/>
              <a:t>kê</a:t>
            </a:r>
            <a:r>
              <a:rPr lang="en-US" sz="2400" b="1" u="sng" dirty="0"/>
              <a:t>: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/>
              <a:t>+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liệu</a:t>
            </a:r>
            <a:r>
              <a:rPr lang="en-US" sz="2400" i="1" dirty="0"/>
              <a:t> </a:t>
            </a:r>
            <a:r>
              <a:rPr lang="en-US" sz="2400" i="1" dirty="0" err="1"/>
              <a:t>thống</a:t>
            </a:r>
            <a:r>
              <a:rPr lang="en-US" sz="2400" i="1" dirty="0"/>
              <a:t> </a:t>
            </a:r>
            <a:r>
              <a:rPr lang="en-US" sz="2400" i="1" dirty="0" err="1"/>
              <a:t>kê</a:t>
            </a:r>
            <a:r>
              <a:rPr lang="en-US" sz="2400" i="1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,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ở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(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).</a:t>
            </a:r>
          </a:p>
          <a:p>
            <a:pPr algn="just">
              <a:lnSpc>
                <a:spcPct val="13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64317708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3803649" y="229008"/>
            <a:ext cx="4927600" cy="577850"/>
          </a:xfrm>
          <a:custGeom>
            <a:avLst/>
            <a:gdLst>
              <a:gd name="T0" fmla="*/ 3696 w 3696"/>
              <a:gd name="T1" fmla="*/ 364 h 364"/>
              <a:gd name="T2" fmla="*/ 0 w 3696"/>
              <a:gd name="T3" fmla="*/ 364 h 364"/>
              <a:gd name="T4" fmla="*/ 163 w 3696"/>
              <a:gd name="T5" fmla="*/ 183 h 364"/>
              <a:gd name="T6" fmla="*/ 0 w 3696"/>
              <a:gd name="T7" fmla="*/ 0 h 364"/>
              <a:gd name="T8" fmla="*/ 3696 w 3696"/>
              <a:gd name="T9" fmla="*/ 0 h 364"/>
              <a:gd name="T10" fmla="*/ 3502 w 3696"/>
              <a:gd name="T11" fmla="*/ 183 h 364"/>
              <a:gd name="T12" fmla="*/ 3696 w 3696"/>
              <a:gd name="T13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96" h="364">
                <a:moveTo>
                  <a:pt x="3696" y="364"/>
                </a:moveTo>
                <a:lnTo>
                  <a:pt x="0" y="364"/>
                </a:lnTo>
                <a:lnTo>
                  <a:pt x="163" y="183"/>
                </a:lnTo>
                <a:lnTo>
                  <a:pt x="0" y="0"/>
                </a:lnTo>
                <a:lnTo>
                  <a:pt x="3696" y="0"/>
                </a:lnTo>
                <a:lnTo>
                  <a:pt x="3502" y="183"/>
                </a:lnTo>
                <a:lnTo>
                  <a:pt x="3696" y="36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413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文本框 16"/>
          <p:cNvSpPr txBox="1"/>
          <p:nvPr/>
        </p:nvSpPr>
        <p:spPr>
          <a:xfrm>
            <a:off x="4431054" y="180125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2.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Biểu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đồ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tranh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5" y="1040853"/>
            <a:ext cx="1187450" cy="64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7525" y="1020842"/>
            <a:ext cx="972502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2020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siêu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3209" y="2246501"/>
          <a:ext cx="4903791" cy="366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391">
                  <a:extLst>
                    <a:ext uri="{9D8B030D-6E8A-4147-A177-3AD203B41FA5}">
                      <a16:colId xmlns:a16="http://schemas.microsoft.com/office/drawing/2014/main" val="2471656026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69600094"/>
                    </a:ext>
                  </a:extLst>
                </a:gridCol>
              </a:tblGrid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57976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Tháng</a:t>
                      </a:r>
                      <a:r>
                        <a:rPr lang="en-US" sz="2000" b="1" baseline="0" dirty="0"/>
                        <a:t> 2</a:t>
                      </a:r>
                      <a:endParaRPr lang="vi-VN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57236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Tháng</a:t>
                      </a:r>
                      <a:r>
                        <a:rPr lang="en-US" sz="2000" b="1" baseline="0" dirty="0"/>
                        <a:t> 3</a:t>
                      </a:r>
                      <a:endParaRPr lang="vi-VN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671199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Tháng</a:t>
                      </a:r>
                      <a:r>
                        <a:rPr lang="en-US" sz="2000" b="1" baseline="0" dirty="0"/>
                        <a:t> 4</a:t>
                      </a:r>
                      <a:endParaRPr lang="vi-VN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095202"/>
                  </a:ext>
                </a:extLst>
              </a:tr>
              <a:tr h="732367">
                <a:tc gridSpan="2"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7718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400" y="2193957"/>
            <a:ext cx="803065" cy="759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851" y="2900832"/>
            <a:ext cx="803065" cy="759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7651" y="2900832"/>
            <a:ext cx="803065" cy="759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736" y="2900832"/>
            <a:ext cx="803065" cy="7594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625" y="2900832"/>
            <a:ext cx="803065" cy="759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851" y="3617729"/>
            <a:ext cx="803065" cy="759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7651" y="3617729"/>
            <a:ext cx="803065" cy="7594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67736" y="3665850"/>
            <a:ext cx="803065" cy="759420"/>
          </a:xfrm>
          <a:custGeom>
            <a:avLst/>
            <a:gdLst>
              <a:gd name="connsiteX0" fmla="*/ 402575 w 803065"/>
              <a:gd name="connsiteY0" fmla="*/ 68618 h 759420"/>
              <a:gd name="connsiteX1" fmla="*/ 402575 w 803065"/>
              <a:gd name="connsiteY1" fmla="*/ 738734 h 759420"/>
              <a:gd name="connsiteX2" fmla="*/ 740712 w 803065"/>
              <a:gd name="connsiteY2" fmla="*/ 738734 h 759420"/>
              <a:gd name="connsiteX3" fmla="*/ 740712 w 803065"/>
              <a:gd name="connsiteY3" fmla="*/ 68618 h 759420"/>
              <a:gd name="connsiteX4" fmla="*/ 0 w 803065"/>
              <a:gd name="connsiteY4" fmla="*/ 0 h 759420"/>
              <a:gd name="connsiteX5" fmla="*/ 803065 w 803065"/>
              <a:gd name="connsiteY5" fmla="*/ 0 h 759420"/>
              <a:gd name="connsiteX6" fmla="*/ 803065 w 803065"/>
              <a:gd name="connsiteY6" fmla="*/ 759420 h 759420"/>
              <a:gd name="connsiteX7" fmla="*/ 0 w 803065"/>
              <a:gd name="connsiteY7" fmla="*/ 759420 h 7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065" h="759420">
                <a:moveTo>
                  <a:pt x="402575" y="68618"/>
                </a:moveTo>
                <a:lnTo>
                  <a:pt x="402575" y="738734"/>
                </a:lnTo>
                <a:lnTo>
                  <a:pt x="740712" y="738734"/>
                </a:lnTo>
                <a:lnTo>
                  <a:pt x="740712" y="68618"/>
                </a:lnTo>
                <a:close/>
                <a:moveTo>
                  <a:pt x="0" y="0"/>
                </a:moveTo>
                <a:lnTo>
                  <a:pt x="803065" y="0"/>
                </a:lnTo>
                <a:lnTo>
                  <a:pt x="803065" y="759420"/>
                </a:lnTo>
                <a:lnTo>
                  <a:pt x="0" y="759420"/>
                </a:lnTo>
                <a:close/>
              </a:path>
            </a:pathLst>
          </a:cu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851" y="4425270"/>
            <a:ext cx="803065" cy="7594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7651" y="4425270"/>
            <a:ext cx="803065" cy="7594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951" y="5138043"/>
            <a:ext cx="803065" cy="7594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95726" y="5361847"/>
            <a:ext cx="157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: 10 </a:t>
            </a:r>
            <a:r>
              <a:rPr lang="en-US" sz="2000" dirty="0" err="1">
                <a:solidFill>
                  <a:srgbClr val="002060"/>
                </a:solidFill>
              </a:rPr>
              <a:t>tấn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59724" y="5064092"/>
            <a:ext cx="803065" cy="759420"/>
          </a:xfrm>
          <a:custGeom>
            <a:avLst/>
            <a:gdLst>
              <a:gd name="connsiteX0" fmla="*/ 402575 w 803065"/>
              <a:gd name="connsiteY0" fmla="*/ 68618 h 759420"/>
              <a:gd name="connsiteX1" fmla="*/ 402575 w 803065"/>
              <a:gd name="connsiteY1" fmla="*/ 738734 h 759420"/>
              <a:gd name="connsiteX2" fmla="*/ 740712 w 803065"/>
              <a:gd name="connsiteY2" fmla="*/ 738734 h 759420"/>
              <a:gd name="connsiteX3" fmla="*/ 740712 w 803065"/>
              <a:gd name="connsiteY3" fmla="*/ 68618 h 759420"/>
              <a:gd name="connsiteX4" fmla="*/ 0 w 803065"/>
              <a:gd name="connsiteY4" fmla="*/ 0 h 759420"/>
              <a:gd name="connsiteX5" fmla="*/ 803065 w 803065"/>
              <a:gd name="connsiteY5" fmla="*/ 0 h 759420"/>
              <a:gd name="connsiteX6" fmla="*/ 803065 w 803065"/>
              <a:gd name="connsiteY6" fmla="*/ 759420 h 759420"/>
              <a:gd name="connsiteX7" fmla="*/ 0 w 803065"/>
              <a:gd name="connsiteY7" fmla="*/ 759420 h 7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065" h="759420">
                <a:moveTo>
                  <a:pt x="402575" y="68618"/>
                </a:moveTo>
                <a:lnTo>
                  <a:pt x="402575" y="738734"/>
                </a:lnTo>
                <a:lnTo>
                  <a:pt x="740712" y="738734"/>
                </a:lnTo>
                <a:lnTo>
                  <a:pt x="740712" y="68618"/>
                </a:lnTo>
                <a:close/>
                <a:moveTo>
                  <a:pt x="0" y="0"/>
                </a:moveTo>
                <a:lnTo>
                  <a:pt x="803065" y="0"/>
                </a:lnTo>
                <a:lnTo>
                  <a:pt x="803065" y="759420"/>
                </a:lnTo>
                <a:lnTo>
                  <a:pt x="0" y="759420"/>
                </a:lnTo>
                <a:close/>
              </a:path>
            </a:pathLst>
          </a:custGeom>
        </p:spPr>
      </p:pic>
      <p:sp>
        <p:nvSpPr>
          <p:cNvPr id="25" name="TextBox 24"/>
          <p:cNvSpPr txBox="1"/>
          <p:nvPr/>
        </p:nvSpPr>
        <p:spPr>
          <a:xfrm>
            <a:off x="3836209" y="5286920"/>
            <a:ext cx="157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: 5 </a:t>
            </a:r>
            <a:r>
              <a:rPr lang="en-US" sz="2000" dirty="0" err="1">
                <a:solidFill>
                  <a:srgbClr val="002060"/>
                </a:solidFill>
              </a:rPr>
              <a:t>tấn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9742" y="2193957"/>
            <a:ext cx="59959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đồ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tranh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thấy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</a:rPr>
              <a:t>+ </a:t>
            </a:r>
            <a:r>
              <a:rPr lang="en-US" sz="2000" b="1" u="sng" dirty="0" err="1">
                <a:solidFill>
                  <a:srgbClr val="002060"/>
                </a:solidFill>
              </a:rPr>
              <a:t>Đối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tượng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thống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kê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bốn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tháng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đầu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năm</a:t>
            </a:r>
            <a:r>
              <a:rPr lang="en-US" sz="2000" dirty="0">
                <a:solidFill>
                  <a:srgbClr val="002060"/>
                </a:solidFill>
              </a:rPr>
              <a:t> 2020: </a:t>
            </a:r>
            <a:r>
              <a:rPr lang="en-US" sz="2000" dirty="0" err="1">
                <a:solidFill>
                  <a:srgbClr val="002060"/>
                </a:solidFill>
              </a:rPr>
              <a:t>tháng</a:t>
            </a:r>
            <a:r>
              <a:rPr lang="en-US" sz="2000" dirty="0">
                <a:solidFill>
                  <a:srgbClr val="002060"/>
                </a:solidFill>
              </a:rPr>
              <a:t> 1, </a:t>
            </a:r>
            <a:r>
              <a:rPr lang="en-US" sz="2000" dirty="0" err="1">
                <a:solidFill>
                  <a:srgbClr val="002060"/>
                </a:solidFill>
              </a:rPr>
              <a:t>tháng</a:t>
            </a:r>
            <a:r>
              <a:rPr lang="en-US" sz="2000" dirty="0">
                <a:solidFill>
                  <a:srgbClr val="002060"/>
                </a:solidFill>
              </a:rPr>
              <a:t> 2, </a:t>
            </a:r>
            <a:r>
              <a:rPr lang="en-US" sz="2000" dirty="0" err="1">
                <a:solidFill>
                  <a:srgbClr val="002060"/>
                </a:solidFill>
              </a:rPr>
              <a:t>tháng</a:t>
            </a:r>
            <a:r>
              <a:rPr lang="en-US" sz="2000" dirty="0">
                <a:solidFill>
                  <a:srgbClr val="002060"/>
                </a:solidFill>
              </a:rPr>
              <a:t> 3, </a:t>
            </a:r>
            <a:r>
              <a:rPr lang="en-US" sz="2000" dirty="0" err="1">
                <a:solidFill>
                  <a:srgbClr val="002060"/>
                </a:solidFill>
              </a:rPr>
              <a:t>tháng</a:t>
            </a:r>
            <a:r>
              <a:rPr lang="en-US" sz="2000" dirty="0">
                <a:solidFill>
                  <a:srgbClr val="002060"/>
                </a:solidFill>
              </a:rPr>
              <a:t> 4.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</a:rPr>
              <a:t>+ </a:t>
            </a:r>
            <a:r>
              <a:rPr lang="en-US" sz="2000" b="1" u="sng" dirty="0" err="1">
                <a:solidFill>
                  <a:srgbClr val="002060"/>
                </a:solidFill>
              </a:rPr>
              <a:t>Tiêu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chí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thống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kê</a:t>
            </a:r>
            <a:r>
              <a:rPr lang="en-US" sz="2000" b="1" u="sng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tấn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táo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mỗi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tháng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</a:rPr>
              <a:t>+ </a:t>
            </a:r>
            <a:r>
              <a:rPr lang="en-US" sz="2000" dirty="0" err="1">
                <a:solidFill>
                  <a:srgbClr val="002060"/>
                </a:solidFill>
              </a:rPr>
              <a:t>Ứng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mỗi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tượng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thống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kê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liệu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thống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kê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theo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chí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lần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lượt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diễn</a:t>
            </a:r>
            <a:r>
              <a:rPr lang="en-US" sz="2000" dirty="0">
                <a:solidFill>
                  <a:srgbClr val="002060"/>
                </a:solidFill>
              </a:rPr>
              <a:t> ở </a:t>
            </a:r>
            <a:r>
              <a:rPr lang="en-US" sz="2000" dirty="0" err="1">
                <a:solidFill>
                  <a:srgbClr val="002060"/>
                </a:solidFill>
              </a:rPr>
              <a:t>dòng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tương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ứng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17554" y="5473768"/>
            <a:ext cx="177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+ </a:t>
            </a:r>
            <a:r>
              <a:rPr lang="en-US" sz="2000" dirty="0" err="1">
                <a:solidFill>
                  <a:srgbClr val="002060"/>
                </a:solidFill>
              </a:rPr>
              <a:t>Biểu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tượng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6555" y="5341889"/>
            <a:ext cx="567431" cy="5365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0177" y="5486975"/>
            <a:ext cx="40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để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chỉ</a:t>
            </a:r>
            <a:r>
              <a:rPr lang="en-US" sz="2000" dirty="0">
                <a:solidFill>
                  <a:srgbClr val="002060"/>
                </a:solidFill>
              </a:rPr>
              <a:t> 10 </a:t>
            </a:r>
            <a:r>
              <a:rPr lang="en-US" sz="2000" dirty="0" err="1">
                <a:solidFill>
                  <a:srgbClr val="002060"/>
                </a:solidFill>
              </a:rPr>
              <a:t>tấn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táo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tượng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092159" y="5307768"/>
            <a:ext cx="611523" cy="578288"/>
          </a:xfrm>
          <a:custGeom>
            <a:avLst/>
            <a:gdLst>
              <a:gd name="connsiteX0" fmla="*/ 402575 w 803065"/>
              <a:gd name="connsiteY0" fmla="*/ 68618 h 759420"/>
              <a:gd name="connsiteX1" fmla="*/ 402575 w 803065"/>
              <a:gd name="connsiteY1" fmla="*/ 738734 h 759420"/>
              <a:gd name="connsiteX2" fmla="*/ 740712 w 803065"/>
              <a:gd name="connsiteY2" fmla="*/ 738734 h 759420"/>
              <a:gd name="connsiteX3" fmla="*/ 740712 w 803065"/>
              <a:gd name="connsiteY3" fmla="*/ 68618 h 759420"/>
              <a:gd name="connsiteX4" fmla="*/ 0 w 803065"/>
              <a:gd name="connsiteY4" fmla="*/ 0 h 759420"/>
              <a:gd name="connsiteX5" fmla="*/ 803065 w 803065"/>
              <a:gd name="connsiteY5" fmla="*/ 0 h 759420"/>
              <a:gd name="connsiteX6" fmla="*/ 803065 w 803065"/>
              <a:gd name="connsiteY6" fmla="*/ 759420 h 759420"/>
              <a:gd name="connsiteX7" fmla="*/ 0 w 803065"/>
              <a:gd name="connsiteY7" fmla="*/ 759420 h 7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065" h="759420">
                <a:moveTo>
                  <a:pt x="402575" y="68618"/>
                </a:moveTo>
                <a:lnTo>
                  <a:pt x="402575" y="738734"/>
                </a:lnTo>
                <a:lnTo>
                  <a:pt x="740712" y="738734"/>
                </a:lnTo>
                <a:lnTo>
                  <a:pt x="740712" y="68618"/>
                </a:lnTo>
                <a:close/>
                <a:moveTo>
                  <a:pt x="0" y="0"/>
                </a:moveTo>
                <a:lnTo>
                  <a:pt x="803065" y="0"/>
                </a:lnTo>
                <a:lnTo>
                  <a:pt x="803065" y="759420"/>
                </a:lnTo>
                <a:lnTo>
                  <a:pt x="0" y="759420"/>
                </a:lnTo>
                <a:close/>
              </a:path>
            </a:pathLst>
          </a:custGeom>
        </p:spPr>
      </p:pic>
      <p:sp>
        <p:nvSpPr>
          <p:cNvPr id="32" name="TextBox 31"/>
          <p:cNvSpPr txBox="1"/>
          <p:nvPr/>
        </p:nvSpPr>
        <p:spPr>
          <a:xfrm>
            <a:off x="5359742" y="6029948"/>
            <a:ext cx="336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để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chỉ</a:t>
            </a:r>
            <a:r>
              <a:rPr lang="en-US" sz="2000" dirty="0">
                <a:solidFill>
                  <a:srgbClr val="002060"/>
                </a:solidFill>
              </a:rPr>
              <a:t> 5 </a:t>
            </a:r>
            <a:r>
              <a:rPr lang="en-US" sz="2000" dirty="0" err="1">
                <a:solidFill>
                  <a:srgbClr val="002060"/>
                </a:solidFill>
              </a:rPr>
              <a:t>tấn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táo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3" grpId="0"/>
      <p:bldP spid="25" grpId="0"/>
      <p:bldP spid="26" grpId="0" build="allAtOnce"/>
      <p:bldP spid="27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3803649" y="229008"/>
            <a:ext cx="4927600" cy="577850"/>
          </a:xfrm>
          <a:custGeom>
            <a:avLst/>
            <a:gdLst>
              <a:gd name="T0" fmla="*/ 3696 w 3696"/>
              <a:gd name="T1" fmla="*/ 364 h 364"/>
              <a:gd name="T2" fmla="*/ 0 w 3696"/>
              <a:gd name="T3" fmla="*/ 364 h 364"/>
              <a:gd name="T4" fmla="*/ 163 w 3696"/>
              <a:gd name="T5" fmla="*/ 183 h 364"/>
              <a:gd name="T6" fmla="*/ 0 w 3696"/>
              <a:gd name="T7" fmla="*/ 0 h 364"/>
              <a:gd name="T8" fmla="*/ 3696 w 3696"/>
              <a:gd name="T9" fmla="*/ 0 h 364"/>
              <a:gd name="T10" fmla="*/ 3502 w 3696"/>
              <a:gd name="T11" fmla="*/ 183 h 364"/>
              <a:gd name="T12" fmla="*/ 3696 w 3696"/>
              <a:gd name="T13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96" h="364">
                <a:moveTo>
                  <a:pt x="3696" y="364"/>
                </a:moveTo>
                <a:lnTo>
                  <a:pt x="0" y="364"/>
                </a:lnTo>
                <a:lnTo>
                  <a:pt x="163" y="183"/>
                </a:lnTo>
                <a:lnTo>
                  <a:pt x="0" y="0"/>
                </a:lnTo>
                <a:lnTo>
                  <a:pt x="3696" y="0"/>
                </a:lnTo>
                <a:lnTo>
                  <a:pt x="3502" y="183"/>
                </a:lnTo>
                <a:lnTo>
                  <a:pt x="3696" y="36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413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文本框 16"/>
          <p:cNvSpPr txBox="1"/>
          <p:nvPr/>
        </p:nvSpPr>
        <p:spPr>
          <a:xfrm>
            <a:off x="4661886" y="180125"/>
            <a:ext cx="321113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3. Biểu đồ cột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7FEFF"/>
              </a:clrFrom>
              <a:clrTo>
                <a:srgbClr val="F7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59" y="748230"/>
            <a:ext cx="974038" cy="548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3197" y="808734"/>
            <a:ext cx="1001758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2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2019.</a:t>
            </a:r>
            <a:endParaRPr lang="vi-VN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60" y="2042654"/>
            <a:ext cx="7966794" cy="3745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1623" y="1638826"/>
            <a:ext cx="72697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đồ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cột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thấy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</a:rPr>
              <a:t>+ </a:t>
            </a:r>
            <a:r>
              <a:rPr lang="en-US" sz="2000" b="1" u="sng" dirty="0" err="1">
                <a:solidFill>
                  <a:srgbClr val="002060"/>
                </a:solidFill>
              </a:rPr>
              <a:t>Đối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tượng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thống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kê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quốc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Kỳ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Liên</a:t>
            </a:r>
            <a:r>
              <a:rPr lang="en-US" sz="2000" dirty="0">
                <a:solidFill>
                  <a:srgbClr val="002060"/>
                </a:solidFill>
              </a:rPr>
              <a:t> Bang </a:t>
            </a:r>
            <a:r>
              <a:rPr lang="en-US" sz="2000" dirty="0" err="1">
                <a:solidFill>
                  <a:srgbClr val="002060"/>
                </a:solidFill>
              </a:rPr>
              <a:t>Nga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Nhật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Bản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Việt</a:t>
            </a:r>
            <a:r>
              <a:rPr lang="en-US" sz="2000" dirty="0">
                <a:solidFill>
                  <a:srgbClr val="002060"/>
                </a:solidFill>
              </a:rPr>
              <a:t> Nam, </a:t>
            </a:r>
            <a:r>
              <a:rPr lang="en-US" sz="2000" dirty="0" err="1">
                <a:solidFill>
                  <a:srgbClr val="002060"/>
                </a:solidFill>
              </a:rPr>
              <a:t>Hàn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Quốc</a:t>
            </a:r>
            <a:r>
              <a:rPr lang="en-US" sz="2000" dirty="0">
                <a:solidFill>
                  <a:srgbClr val="002060"/>
                </a:solidFill>
              </a:rPr>
              <a:t>, Australia, Malaysia.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tượng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này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lượt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diễn</a:t>
            </a:r>
            <a:r>
              <a:rPr lang="en-US" sz="2000" dirty="0">
                <a:solidFill>
                  <a:srgbClr val="002060"/>
                </a:solidFill>
              </a:rPr>
              <a:t> ở </a:t>
            </a:r>
            <a:r>
              <a:rPr lang="en-US" sz="2000" dirty="0" err="1">
                <a:solidFill>
                  <a:srgbClr val="002060"/>
                </a:solidFill>
              </a:rPr>
              <a:t>trục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nằm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ngang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</a:rPr>
              <a:t>+ </a:t>
            </a:r>
            <a:r>
              <a:rPr lang="en-US" sz="2000" b="1" u="sng" dirty="0" err="1">
                <a:solidFill>
                  <a:srgbClr val="002060"/>
                </a:solidFill>
              </a:rPr>
              <a:t>Tiêu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chí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thống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kê</a:t>
            </a:r>
            <a:r>
              <a:rPr lang="en-US" sz="2000" b="1" u="sng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dân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mỗi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nước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</a:rPr>
              <a:t>+ </a:t>
            </a:r>
            <a:r>
              <a:rPr lang="en-US" sz="2000" dirty="0" err="1">
                <a:solidFill>
                  <a:srgbClr val="002060"/>
                </a:solidFill>
              </a:rPr>
              <a:t>Ứng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mỗi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tượng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thống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kê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liệu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thống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kê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theo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chí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lần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lượt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biểu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diễn</a:t>
            </a:r>
            <a:r>
              <a:rPr lang="en-US" sz="2000" dirty="0">
                <a:solidFill>
                  <a:srgbClr val="002060"/>
                </a:solidFill>
              </a:rPr>
              <a:t> ở </a:t>
            </a:r>
            <a:r>
              <a:rPr lang="en-US" sz="2000" dirty="0" err="1">
                <a:solidFill>
                  <a:srgbClr val="002060"/>
                </a:solidFill>
              </a:rPr>
              <a:t>trục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thẳng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đứng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975875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18"/>
          <p:cNvGrpSpPr/>
          <p:nvPr/>
        </p:nvGrpSpPr>
        <p:grpSpPr>
          <a:xfrm>
            <a:off x="174923" y="338636"/>
            <a:ext cx="2144683" cy="523221"/>
            <a:chOff x="4185645" y="1619395"/>
            <a:chExt cx="3580623" cy="427367"/>
          </a:xfrm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2" name="文本框 20"/>
            <p:cNvSpPr txBox="1"/>
            <p:nvPr/>
          </p:nvSpPr>
          <p:spPr>
            <a:xfrm>
              <a:off x="4776777" y="1619395"/>
              <a:ext cx="2272688" cy="42736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Ví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dụ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4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33" name="MH_Other_5"/>
          <p:cNvSpPr/>
          <p:nvPr>
            <p:custDataLst>
              <p:tags r:id="rId2"/>
            </p:custDataLst>
          </p:nvPr>
        </p:nvSpPr>
        <p:spPr>
          <a:xfrm rot="18900000">
            <a:off x="-204873" y="374776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34" name="MH_Other_6"/>
          <p:cNvSpPr/>
          <p:nvPr>
            <p:custDataLst>
              <p:tags r:id="rId3"/>
            </p:custDataLst>
          </p:nvPr>
        </p:nvSpPr>
        <p:spPr>
          <a:xfrm rot="2149474">
            <a:off x="1457217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593" y="236023"/>
            <a:ext cx="8794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nghị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,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uống</a:t>
            </a:r>
            <a:r>
              <a:rPr lang="en-US" sz="2000" dirty="0"/>
              <a:t>: </a:t>
            </a:r>
            <a:r>
              <a:rPr lang="en-US" sz="2000" dirty="0" err="1"/>
              <a:t>nước</a:t>
            </a:r>
            <a:r>
              <a:rPr lang="en-US" sz="2000" dirty="0"/>
              <a:t> cam,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dừa</a:t>
            </a:r>
            <a:r>
              <a:rPr lang="en-US" sz="2000" dirty="0"/>
              <a:t>,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chanh</a:t>
            </a:r>
            <a:r>
              <a:rPr lang="en-US" sz="2000" dirty="0"/>
              <a:t>,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dưa</a:t>
            </a:r>
            <a:r>
              <a:rPr lang="en-US" sz="2000" dirty="0"/>
              <a:t> </a:t>
            </a:r>
            <a:r>
              <a:rPr lang="en-US" sz="2000" dirty="0" err="1"/>
              <a:t>hấu</a:t>
            </a:r>
            <a:r>
              <a:rPr lang="en-US" sz="2000" dirty="0"/>
              <a:t>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uống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uống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9125" y="1792563"/>
            <a:ext cx="347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3214954" y="1757425"/>
            <a:ext cx="515389" cy="4772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?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46725" y="1811484"/>
            <a:ext cx="202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1913" y="2446311"/>
          <a:ext cx="4279624" cy="29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826">
                  <a:extLst>
                    <a:ext uri="{9D8B030D-6E8A-4147-A177-3AD203B41FA5}">
                      <a16:colId xmlns:a16="http://schemas.microsoft.com/office/drawing/2014/main" val="419894284"/>
                    </a:ext>
                  </a:extLst>
                </a:gridCol>
                <a:gridCol w="2440798">
                  <a:extLst>
                    <a:ext uri="{9D8B030D-6E8A-4147-A177-3AD203B41FA5}">
                      <a16:colId xmlns:a16="http://schemas.microsoft.com/office/drawing/2014/main" val="2070610751"/>
                    </a:ext>
                  </a:extLst>
                </a:gridCol>
              </a:tblGrid>
              <a:tr h="589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Loại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2060"/>
                          </a:solidFill>
                        </a:rPr>
                        <a:t>uống</a:t>
                      </a:r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2060"/>
                          </a:solidFill>
                        </a:rPr>
                        <a:t>chọn</a:t>
                      </a:r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69196"/>
                  </a:ext>
                </a:extLst>
              </a:tr>
              <a:tr h="589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cam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27245"/>
                  </a:ext>
                </a:extLst>
              </a:tr>
              <a:tr h="589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Nước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dừa</a:t>
                      </a:r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80525"/>
                  </a:ext>
                </a:extLst>
              </a:tr>
              <a:tr h="589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Nước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chanh</a:t>
                      </a:r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97668"/>
                  </a:ext>
                </a:extLst>
              </a:tr>
              <a:tr h="589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Nước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dưa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hấu</a:t>
                      </a:r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98974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71240" y="3107175"/>
            <a:ext cx="58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387622" y="3757995"/>
            <a:ext cx="58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404490" y="4319328"/>
            <a:ext cx="58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404489" y="4897027"/>
            <a:ext cx="58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7898" y="1930823"/>
            <a:ext cx="6582025" cy="4116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2477" y="3025645"/>
            <a:ext cx="62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7309" y="3673016"/>
            <a:ext cx="62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53649" y="4231282"/>
            <a:ext cx="62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07678" y="4836864"/>
            <a:ext cx="62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1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35" grpId="0"/>
      <p:bldP spid="7" grpId="0"/>
      <p:bldP spid="7" grpId="1"/>
      <p:bldP spid="37" grpId="0"/>
      <p:bldP spid="37" grpId="1"/>
      <p:bldP spid="38" grpId="0"/>
      <p:bldP spid="38" grpId="1"/>
      <p:bldP spid="39" grpId="0"/>
      <p:bldP spid="39" grpId="1"/>
      <p:bldP spid="9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166" y="379141"/>
            <a:ext cx="10883591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b)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,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họp</a:t>
            </a:r>
            <a:r>
              <a:rPr lang="en-US" sz="2800" dirty="0"/>
              <a:t>.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rằng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40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.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2166" y="2141033"/>
            <a:ext cx="1034833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liệu</a:t>
            </a:r>
            <a:r>
              <a:rPr lang="en-US" sz="2800" b="1" dirty="0"/>
              <a:t> ta </a:t>
            </a:r>
            <a:r>
              <a:rPr lang="en-US" sz="2800" b="1" dirty="0" err="1"/>
              <a:t>thấy</a:t>
            </a:r>
            <a:r>
              <a:rPr lang="en-US" sz="2800" b="1" dirty="0"/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39 </a:t>
            </a:r>
            <a:r>
              <a:rPr lang="en-US" sz="2800" b="1" dirty="0" err="1">
                <a:solidFill>
                  <a:srgbClr val="002060"/>
                </a:solidFill>
              </a:rPr>
              <a:t>đại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hội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nghị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800" b="1" dirty="0" err="1"/>
              <a:t>Vậy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</a:t>
            </a:r>
            <a:r>
              <a:rPr lang="en-US" sz="2800" b="1" dirty="0" err="1"/>
              <a:t>báo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thư</a:t>
            </a:r>
            <a:r>
              <a:rPr lang="en-US" sz="2800" b="1" dirty="0"/>
              <a:t> </a:t>
            </a:r>
            <a:r>
              <a:rPr lang="en-US" sz="2800" b="1" dirty="0" err="1"/>
              <a:t>kí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.</a:t>
            </a:r>
            <a:endParaRPr lang="vi-VN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014113" y="3857818"/>
            <a:ext cx="7524438" cy="2365701"/>
            <a:chOff x="2854035" y="4492522"/>
            <a:chExt cx="7524438" cy="2365701"/>
          </a:xfrm>
        </p:grpSpPr>
        <p:sp>
          <p:nvSpPr>
            <p:cNvPr id="6" name="Rounded Rectangle 5"/>
            <p:cNvSpPr/>
            <p:nvPr/>
          </p:nvSpPr>
          <p:spPr>
            <a:xfrm>
              <a:off x="2854035" y="4883047"/>
              <a:ext cx="7524438" cy="1975176"/>
            </a:xfrm>
            <a:prstGeom prst="roundRect">
              <a:avLst/>
            </a:prstGeom>
            <a:solidFill>
              <a:srgbClr val="F9D1A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en-US" sz="2800" dirty="0" err="1">
                  <a:solidFill>
                    <a:schemeClr val="tx1"/>
                  </a:solidFill>
                </a:rPr>
                <a:t>Dựa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vào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bảng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thống</a:t>
              </a:r>
              <a:r>
                <a:rPr lang="en-US" sz="2800" dirty="0">
                  <a:solidFill>
                    <a:schemeClr val="tx1"/>
                  </a:solidFill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</a:rPr>
                <a:t>kê</a:t>
              </a:r>
              <a:r>
                <a:rPr lang="en-US" sz="2800" dirty="0">
                  <a:solidFill>
                    <a:schemeClr val="tx1"/>
                  </a:solidFill>
                </a:rPr>
                <a:t>, ta </a:t>
              </a:r>
              <a:r>
                <a:rPr lang="en-US" sz="2800" dirty="0" err="1">
                  <a:solidFill>
                    <a:schemeClr val="tx1"/>
                  </a:solidFill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bác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bỏ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kết</a:t>
              </a:r>
              <a:r>
                <a:rPr lang="en-US" sz="2800" dirty="0">
                  <a:solidFill>
                    <a:schemeClr val="tx1"/>
                  </a:solidFill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đã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nêu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ra.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4035" y="4492522"/>
              <a:ext cx="495300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70702101648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ShuJTB#"/>
  <p:tag name="MH_LAYOUT" val="SubTitleTextDesc"/>
  <p:tag name="MH" val="20170702101710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941</Words>
  <Application>Microsoft Office PowerPoint</Application>
  <PresentationFormat>Widescreen</PresentationFormat>
  <Paragraphs>116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汉仪夏日体W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2</cp:revision>
  <dcterms:created xsi:type="dcterms:W3CDTF">2024-05-25T02:13:46Z</dcterms:created>
  <dcterms:modified xsi:type="dcterms:W3CDTF">2024-05-25T02:21:27Z</dcterms:modified>
</cp:coreProperties>
</file>