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95" r:id="rId9"/>
    <p:sldId id="297" r:id="rId10"/>
    <p:sldId id="302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F83EC-E0B4-4183-BC82-D114971F0CF8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A99A1-A3ED-401E-B78D-4EA26408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442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1798-D617-0F03-48BA-ED0903360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A5477-8259-36A6-8CF3-7B694B7A3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8338E-EF0F-1237-C9F6-67953A71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3B2B-0F7D-487E-9FE8-3970144DCDA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0E3AB-98B9-60CE-EE0E-0EF89280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7F941-972F-4D13-A631-56D1C697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EC29-1CC6-4EA0-A1C9-24AC4B38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3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97EE-DF73-5F8A-7BD5-1C8DB6A21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B4002-1A74-2A81-0E3F-53D51FCA9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351EF-1783-3399-84E3-D19914C0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3B2B-0F7D-487E-9FE8-3970144DCDA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29D04-ABED-CED6-EBCA-2FD38524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7CAE3-4523-B4D4-531F-8CA80855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EC29-1CC6-4EA0-A1C9-24AC4B38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0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680213-BC0C-FA78-05CE-F1D46ED66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565CD-C55B-7E01-0607-21BC51FF1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62579-3B56-41F3-5F69-85EE5754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3B2B-0F7D-487E-9FE8-3970144DCDA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EBF42-F94F-2D37-0922-DD9931A2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A45B9-72C1-15B1-FE49-9E7536D4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EC29-1CC6-4EA0-A1C9-24AC4B38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05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922967" y="2655767"/>
            <a:ext cx="63460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466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2470756" y="2112527"/>
            <a:ext cx="1868209" cy="7012940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7853022" y="-2267573"/>
            <a:ext cx="1868209" cy="7012940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4104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838633" y="782633"/>
            <a:ext cx="8012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838633" y="2108200"/>
            <a:ext cx="3889200" cy="4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9pPr>
          </a:lstStyle>
          <a:p>
            <a:endParaRPr dirty="0"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4962177" y="2108200"/>
            <a:ext cx="3889200" cy="4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9pPr>
          </a:lstStyle>
          <a:p>
            <a:endParaRPr dirty="0"/>
          </a:p>
        </p:txBody>
      </p:sp>
      <p:grpSp>
        <p:nvGrpSpPr>
          <p:cNvPr id="277" name="Google Shape;277;p6"/>
          <p:cNvGrpSpPr/>
          <p:nvPr/>
        </p:nvGrpSpPr>
        <p:grpSpPr>
          <a:xfrm>
            <a:off x="9477656" y="-77473"/>
            <a:ext cx="1868209" cy="7012940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602668" y="1055949"/>
            <a:ext cx="389219" cy="483595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86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1207133" y="3838333"/>
            <a:ext cx="6872000" cy="13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1207133" y="5091301"/>
            <a:ext cx="68720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28" name="Google Shape;128;p3"/>
          <p:cNvGrpSpPr/>
          <p:nvPr/>
        </p:nvGrpSpPr>
        <p:grpSpPr>
          <a:xfrm>
            <a:off x="9451789" y="-77473"/>
            <a:ext cx="1868209" cy="7012940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254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3026433" y="2882400"/>
            <a:ext cx="6139200" cy="10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SzPts val="3000"/>
              <a:buChar char="✢"/>
              <a:defRPr sz="40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9pPr>
          </a:lstStyle>
          <a:p>
            <a:endParaRPr dirty="0"/>
          </a:p>
        </p:txBody>
      </p:sp>
      <p:grpSp>
        <p:nvGrpSpPr>
          <p:cNvPr id="187" name="Google Shape;187;p4"/>
          <p:cNvGrpSpPr/>
          <p:nvPr/>
        </p:nvGrpSpPr>
        <p:grpSpPr>
          <a:xfrm>
            <a:off x="1070642" y="4215339"/>
            <a:ext cx="10017689" cy="2053595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8918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838633" y="782633"/>
            <a:ext cx="8012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838633" y="2006600"/>
            <a:ext cx="8012800" cy="4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 dirty="0"/>
          </a:p>
        </p:txBody>
      </p:sp>
      <p:grpSp>
        <p:nvGrpSpPr>
          <p:cNvPr id="211" name="Google Shape;211;p5"/>
          <p:cNvGrpSpPr/>
          <p:nvPr/>
        </p:nvGrpSpPr>
        <p:grpSpPr>
          <a:xfrm>
            <a:off x="9477656" y="-77473"/>
            <a:ext cx="1868209" cy="7012940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602668" y="1055949"/>
            <a:ext cx="389219" cy="483595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8681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10619833" y="-101604"/>
            <a:ext cx="1368967" cy="5138864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203199" y="1820729"/>
            <a:ext cx="1368967" cy="5138864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357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43F4-DCD8-17E1-D059-B28C335B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C524-980D-3D2E-654C-FEDA6ED5C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E470C-6D31-4957-7E18-6FB517A1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3B2B-0F7D-487E-9FE8-3970144DCDA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93AAA-8402-29E5-DF8A-35DDB851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D1D51-A1F8-8A15-2DEC-83C4D6E9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EC29-1CC6-4EA0-A1C9-24AC4B38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7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E368-D9E7-6309-95E1-0F51BA86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83E64-8C5E-4352-1666-C21A1500D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27C41-A6C0-C7AD-D301-CB48EAC6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3B2B-0F7D-487E-9FE8-3970144DCDA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80A6F-CC20-81DB-E1BF-17EEE1DE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A527B-6547-5A73-8D04-0BDEE9FE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EC29-1CC6-4EA0-A1C9-24AC4B38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3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A472-4800-547A-8C93-59FD81209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626CA-ADA7-A783-E49F-30D146EF7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BEC02-2E67-EA5B-F609-C3C65AA63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7BFD5-1C7F-81F0-881E-7569D391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3B2B-0F7D-487E-9FE8-3970144DCDA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05ED1-4397-31DC-54A2-07C3C5CF4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A1691-19A5-75BD-CF83-C0DFA141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EC29-1CC6-4EA0-A1C9-24AC4B38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5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F3DE-C9FD-FCFB-661B-5A19C05E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75E2E-80FA-CB15-E0AC-3868E1D8E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0FEE4-8E46-56EB-A27E-A42DA6A7D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0D726-54A7-587F-FEDB-CAD06E57A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46A48-1D9B-344A-08D4-5537C6B2D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4504B-FCA4-A469-6AC3-D55F4C32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3B2B-0F7D-487E-9FE8-3970144DCDA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489C0-B278-B04F-9EA3-FEDB44EB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F9D2D0-49E0-4F92-9A85-E7FEA11A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EC29-1CC6-4EA0-A1C9-24AC4B38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9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7C82-7CD6-3B8E-C245-67D50052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C67BB-3778-77D7-D0F7-7EF58D41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3B2B-0F7D-487E-9FE8-3970144DCDA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BD69B-650C-4A67-28EB-21AE4321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317CC-B547-E326-73F1-227946C2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EC29-1CC6-4EA0-A1C9-24AC4B38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8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918BC4-8BCC-EDDD-51E0-735219864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3B2B-0F7D-487E-9FE8-3970144DCDA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B32DB-9B26-4334-3556-60537BFC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64A66-82B9-2AF8-8BAA-AEE263A6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EC29-1CC6-4EA0-A1C9-24AC4B38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6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C789-6230-BA6C-A810-E1F0DED9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27D8-966B-DDB5-05E3-670318D37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83BD5-F80E-1CAE-808F-57FCB041A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DE021-7026-B727-AF91-425D9B55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3B2B-0F7D-487E-9FE8-3970144DCDA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451A5-CE9E-54E4-63C4-4E456FDC5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37855-AD3F-0227-8B0F-76C94B65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EC29-1CC6-4EA0-A1C9-24AC4B38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2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3BF20-25E3-DE16-32FD-168F97FE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847047-28F0-9613-DFCA-9EEC9FE94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FE44A-2B22-DB5F-7334-8242BFA8A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E5A8D-6F0F-4D4A-4563-2EA69D97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3B2B-0F7D-487E-9FE8-3970144DCDA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E3865-D755-0F26-0927-FF3793E9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E47FC-068F-10B6-D76C-6712ED99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EC29-1CC6-4EA0-A1C9-24AC4B38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14A7CA-ABE8-2DC0-2127-21C0B17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B6892-CBB5-CC8C-BAF0-ED5F666D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A307B-709C-6593-27BD-2BCA52A8F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F3B2B-0F7D-487E-9FE8-3970144DCDA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1FAF3-5BCD-BEF8-BF13-54E050EE0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2F07E-E0A3-3B7E-6765-3B6C153D9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EC29-1CC6-4EA0-A1C9-24AC4B38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7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381713" y="2011661"/>
            <a:ext cx="9568083" cy="256608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361123" y="816360"/>
            <a:ext cx="9120611" cy="94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u="sng" dirty="0">
                <a:solidFill>
                  <a:srgbClr val="0070C0"/>
                </a:solidFill>
              </a:rPr>
              <a:t>- </a:t>
            </a:r>
            <a:r>
              <a:rPr lang="en-US" sz="2400" b="1" i="1" u="sng" dirty="0" err="1">
                <a:solidFill>
                  <a:srgbClr val="0070C0"/>
                </a:solidFill>
              </a:rPr>
              <a:t>Nhiệm</a:t>
            </a:r>
            <a:r>
              <a:rPr lang="en-US" sz="2400" b="1" i="1" u="sng" dirty="0">
                <a:solidFill>
                  <a:srgbClr val="0070C0"/>
                </a:solidFill>
              </a:rPr>
              <a:t> </a:t>
            </a:r>
            <a:r>
              <a:rPr lang="en-US" sz="2400" b="1" i="1" u="sng" dirty="0" err="1">
                <a:solidFill>
                  <a:srgbClr val="0070C0"/>
                </a:solidFill>
              </a:rPr>
              <a:t>vụ</a:t>
            </a:r>
            <a:r>
              <a:rPr lang="en-US" sz="2400" b="1" i="1" u="sng" dirty="0">
                <a:solidFill>
                  <a:srgbClr val="0070C0"/>
                </a:solidFill>
              </a:rPr>
              <a:t>: </a:t>
            </a:r>
            <a:r>
              <a:rPr lang="en-US" sz="2400" i="1" dirty="0" err="1"/>
              <a:t>Hoạt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 </a:t>
            </a:r>
            <a:r>
              <a:rPr lang="en-US" sz="2400" i="1" dirty="0" err="1"/>
              <a:t>theo</a:t>
            </a:r>
            <a:r>
              <a:rPr lang="en-US" sz="2400" i="1" dirty="0"/>
              <a:t> </a:t>
            </a:r>
            <a:r>
              <a:rPr lang="en-US" sz="2400" i="1" dirty="0" err="1"/>
              <a:t>tổ</a:t>
            </a:r>
            <a:r>
              <a:rPr lang="en-US" sz="2400" i="1" dirty="0"/>
              <a:t>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hoàn</a:t>
            </a:r>
            <a:r>
              <a:rPr lang="en-US" sz="2400" i="1" dirty="0"/>
              <a:t> </a:t>
            </a:r>
            <a:r>
              <a:rPr lang="en-US" sz="2400" i="1" dirty="0" err="1"/>
              <a:t>thành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tập</a:t>
            </a:r>
            <a:r>
              <a:rPr lang="en-US" sz="2400" i="1" dirty="0"/>
              <a:t> </a:t>
            </a:r>
            <a:r>
              <a:rPr lang="en-US" sz="2400" i="1" dirty="0" err="1"/>
              <a:t>sau</a:t>
            </a:r>
            <a:r>
              <a:rPr lang="en-US" sz="2400" i="1" dirty="0"/>
              <a:t> </a:t>
            </a:r>
            <a:r>
              <a:rPr lang="en-US" sz="2400" i="1" dirty="0" err="1"/>
              <a:t>vào</a:t>
            </a:r>
            <a:r>
              <a:rPr lang="en-US" sz="2400" i="1" dirty="0"/>
              <a:t> </a:t>
            </a:r>
            <a:r>
              <a:rPr lang="en-US" sz="2400" i="1" dirty="0" err="1"/>
              <a:t>bảng</a:t>
            </a:r>
            <a:r>
              <a:rPr lang="en-US" sz="2400" i="1" dirty="0"/>
              <a:t> </a:t>
            </a:r>
            <a:r>
              <a:rPr lang="en-US" sz="2400" i="1" dirty="0" err="1"/>
              <a:t>nhóm</a:t>
            </a:r>
            <a:r>
              <a:rPr lang="en-US" sz="2400" i="1" dirty="0"/>
              <a:t> </a:t>
            </a:r>
            <a:r>
              <a:rPr lang="en-US" sz="2400" i="1" dirty="0" err="1"/>
              <a:t>theo</a:t>
            </a:r>
            <a:r>
              <a:rPr lang="en-US" sz="2400" i="1" dirty="0"/>
              <a:t> PP </a:t>
            </a:r>
            <a:r>
              <a:rPr lang="en-US" sz="2400" i="1" dirty="0" err="1"/>
              <a:t>khăn</a:t>
            </a:r>
            <a:r>
              <a:rPr lang="en-US" sz="2400" i="1" dirty="0"/>
              <a:t> </a:t>
            </a:r>
            <a:r>
              <a:rPr lang="en-US" sz="2400" i="1" dirty="0" err="1"/>
              <a:t>trải</a:t>
            </a:r>
            <a:r>
              <a:rPr lang="en-US" sz="2400" i="1" dirty="0"/>
              <a:t> </a:t>
            </a:r>
            <a:r>
              <a:rPr lang="en-US" sz="2400" i="1" dirty="0" err="1"/>
              <a:t>bàn</a:t>
            </a:r>
            <a:r>
              <a:rPr lang="en-US" sz="2400" i="1" dirty="0"/>
              <a:t>:</a:t>
            </a:r>
            <a:endParaRPr lang="vi-VN" sz="24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81173" y="1772134"/>
                <a:ext cx="10424547" cy="1344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2400" b="1" dirty="0" err="1">
                    <a:ea typeface="Calibri" panose="020F0502020204030204" pitchFamily="34" charset="0"/>
                  </a:rPr>
                  <a:t>Câu</a:t>
                </a:r>
                <a:r>
                  <a:rPr lang="en-GB" sz="2400" b="1" dirty="0">
                    <a:ea typeface="Calibri" panose="020F0502020204030204" pitchFamily="34" charset="0"/>
                  </a:rPr>
                  <a:t> 1:</a:t>
                </a:r>
                <a:r>
                  <a:rPr lang="en-GB" sz="2400" dirty="0"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ea typeface="Calibri" panose="020F0502020204030204" pitchFamily="34" charset="0"/>
                  </a:rPr>
                  <a:t>Tìm</a:t>
                </a:r>
                <a:r>
                  <a:rPr lang="en-GB" sz="2400" dirty="0"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ea typeface="Calibri" panose="020F0502020204030204" pitchFamily="34" charset="0"/>
                  </a:rPr>
                  <a:t>nguyên</a:t>
                </a:r>
                <a:r>
                  <a:rPr lang="en-GB" sz="2400" dirty="0">
                    <a:ea typeface="Calibri" panose="020F0502020204030204" pitchFamily="34" charset="0"/>
                  </a:rPr>
                  <a:t> x </a:t>
                </a:r>
                <a:r>
                  <a:rPr lang="en-GB" sz="2400" dirty="0" err="1">
                    <a:ea typeface="Calibri" panose="020F0502020204030204" pitchFamily="34" charset="0"/>
                  </a:rPr>
                  <a:t>thỏa</a:t>
                </a:r>
                <a:r>
                  <a:rPr lang="en-GB" sz="2400" dirty="0"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ea typeface="Calibri" panose="020F0502020204030204" pitchFamily="34" charset="0"/>
                  </a:rPr>
                  <a:t>mãn</a:t>
                </a:r>
                <a:endParaRPr lang="en-US" sz="2400" dirty="0">
                  <a:ea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2400" dirty="0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2 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ea typeface="Calibri" panose="020F0502020204030204" pitchFamily="34" charset="0"/>
                  </a:rPr>
                  <a:t>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6 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ea typeface="Calibri" panose="020F0502020204030204" pitchFamily="34" charset="0"/>
                  </a:rPr>
                  <a:t>                     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400" dirty="0"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400" dirty="0">
                    <a:ea typeface="Calibri" panose="020F0502020204030204" pitchFamily="34" charset="0"/>
                  </a:rPr>
                  <a:t>                          </a:t>
                </a:r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73" y="1772134"/>
                <a:ext cx="10424547" cy="1344022"/>
              </a:xfrm>
              <a:prstGeom prst="rect">
                <a:avLst/>
              </a:prstGeom>
              <a:blipFill>
                <a:blip r:embed="rId2"/>
                <a:stretch>
                  <a:fillRect l="-936" t="-455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18713" y="3051161"/>
                <a:ext cx="10549467" cy="1578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b="1" dirty="0" err="1"/>
                  <a:t>Câu</a:t>
                </a:r>
                <a:r>
                  <a:rPr lang="en-GB" sz="2400" b="1" dirty="0"/>
                  <a:t> 2: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Lớp</a:t>
                </a:r>
                <a:r>
                  <a:rPr lang="en-GB" sz="2400" dirty="0"/>
                  <a:t> 6A </a:t>
                </a:r>
                <a:r>
                  <a:rPr lang="en-GB" sz="2400" dirty="0" err="1"/>
                  <a:t>có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học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sinh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thích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bóng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rổ</a:t>
                </a:r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học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sinh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thích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cầu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lông</a:t>
                </a:r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học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sinh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thích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cờ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vua</a:t>
                </a:r>
                <a:r>
                  <a:rPr lang="en-GB" sz="2400" dirty="0"/>
                  <a:t>,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học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sinh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còn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lại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thích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bóng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bàn</a:t>
                </a:r>
                <a:r>
                  <a:rPr lang="en-GB" sz="2400" dirty="0"/>
                  <a:t>. </a:t>
                </a:r>
                <a:r>
                  <a:rPr lang="en-GB" sz="2400" dirty="0" err="1"/>
                  <a:t>Hỏi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môn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thể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thao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nào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được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nhiều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bạn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lớp</a:t>
                </a:r>
                <a:r>
                  <a:rPr lang="en-GB" sz="2400" dirty="0"/>
                  <a:t> 6A </a:t>
                </a:r>
                <a:r>
                  <a:rPr lang="en-GB" sz="2400" dirty="0" err="1"/>
                  <a:t>thích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nhất</a:t>
                </a:r>
                <a:r>
                  <a:rPr lang="en-GB" sz="2400" dirty="0"/>
                  <a:t>?</a:t>
                </a:r>
                <a:r>
                  <a:rPr lang="en-GB" sz="2400" dirty="0">
                    <a:ea typeface="Calibri" panose="020F0502020204030204" pitchFamily="34" charset="0"/>
                  </a:rPr>
                  <a:t>                          </a:t>
                </a:r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13" y="3051161"/>
                <a:ext cx="10549467" cy="1578702"/>
              </a:xfrm>
              <a:prstGeom prst="rect">
                <a:avLst/>
              </a:prstGeom>
              <a:blipFill>
                <a:blip r:embed="rId3"/>
                <a:stretch>
                  <a:fillRect l="-925" r="-925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4072467" y="81386"/>
            <a:ext cx="4394200" cy="7991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11070379" y="81386"/>
            <a:ext cx="1070683" cy="9922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18713" y="4660149"/>
                <a:ext cx="10549467" cy="2207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b="1" dirty="0" err="1"/>
                  <a:t>Câu</a:t>
                </a:r>
                <a:r>
                  <a:rPr lang="en-GB" sz="2400" b="1" dirty="0"/>
                  <a:t> 3:</a:t>
                </a:r>
                <a:r>
                  <a:rPr lang="en-GB" sz="2400" dirty="0"/>
                  <a:t> Ba </a:t>
                </a:r>
                <a:r>
                  <a:rPr lang="en-GB" sz="2400" dirty="0" err="1"/>
                  <a:t>lớp</a:t>
                </a:r>
                <a:r>
                  <a:rPr lang="en-GB" sz="2400" dirty="0"/>
                  <a:t> 6A, 6B, 6C </a:t>
                </a:r>
                <a:r>
                  <a:rPr lang="en-GB" sz="2400" dirty="0" err="1"/>
                  <a:t>có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học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sinh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bằng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nhau</a:t>
                </a:r>
                <a:r>
                  <a:rPr lang="en-GB" sz="2400" dirty="0"/>
                  <a:t>. </a:t>
                </a:r>
                <a:r>
                  <a:rPr lang="en-GB" sz="2400" dirty="0" err="1"/>
                  <a:t>Biết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lớp</a:t>
                </a:r>
                <a:r>
                  <a:rPr lang="en-GB" sz="2400" dirty="0"/>
                  <a:t> 6A </a:t>
                </a:r>
                <a:r>
                  <a:rPr lang="en-GB" sz="2400" dirty="0" err="1"/>
                  <a:t>có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học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sinh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nữ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chiếm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học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sinh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cả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lớp</a:t>
                </a:r>
                <a:r>
                  <a:rPr lang="en-GB" sz="2400" dirty="0"/>
                  <a:t>, </a:t>
                </a:r>
                <a:r>
                  <a:rPr lang="en-GB" sz="2400" dirty="0" err="1"/>
                  <a:t>lớp</a:t>
                </a:r>
                <a:r>
                  <a:rPr lang="en-GB" sz="2400" dirty="0"/>
                  <a:t> 6B </a:t>
                </a:r>
                <a:r>
                  <a:rPr lang="en-GB" sz="2400" dirty="0" err="1"/>
                  <a:t>có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học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sinh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nữ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chiếm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học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sinh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cả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lớp</a:t>
                </a:r>
                <a:r>
                  <a:rPr lang="en-GB" sz="2400" dirty="0"/>
                  <a:t>, </a:t>
                </a:r>
                <a:r>
                  <a:rPr lang="en-GB" sz="2400" dirty="0" err="1"/>
                  <a:t>lớp</a:t>
                </a:r>
                <a:r>
                  <a:rPr lang="en-GB" sz="2400" dirty="0"/>
                  <a:t> 6C </a:t>
                </a:r>
                <a:r>
                  <a:rPr lang="en-GB" sz="2400" dirty="0" err="1"/>
                  <a:t>có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học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sinh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nữ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chiếm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học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sinh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cả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lớp</a:t>
                </a:r>
                <a:r>
                  <a:rPr lang="en-GB" sz="2400" dirty="0"/>
                  <a:t>. </a:t>
                </a:r>
                <a:r>
                  <a:rPr lang="en-GB" sz="2400" dirty="0" err="1"/>
                  <a:t>Hỏi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lớp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nào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nhiều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học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sinh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nữ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nhất</a:t>
                </a:r>
                <a:r>
                  <a:rPr lang="en-GB" sz="2400" dirty="0"/>
                  <a:t>?</a:t>
                </a:r>
                <a:endParaRPr lang="en-US" sz="24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13" y="4660149"/>
                <a:ext cx="10549467" cy="2207720"/>
              </a:xfrm>
              <a:prstGeom prst="rect">
                <a:avLst/>
              </a:prstGeom>
              <a:blipFill>
                <a:blip r:embed="rId4"/>
                <a:stretch>
                  <a:fillRect l="-925" t="-275" r="-925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9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allAtOnce"/>
      <p:bldP spid="6" grpId="0" animBg="1"/>
      <p:bldP spid="7" grpId="0" animBg="1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5"/>
          <p:cNvSpPr txBox="1">
            <a:spLocks noGrp="1"/>
          </p:cNvSpPr>
          <p:nvPr>
            <p:ph type="ctrTitle" idx="4294967295"/>
          </p:nvPr>
        </p:nvSpPr>
        <p:spPr>
          <a:xfrm>
            <a:off x="3302000" y="203200"/>
            <a:ext cx="5926667" cy="9313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4267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4267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2" name="Google Shape;862;p35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11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880533" y="1768756"/>
            <a:ext cx="9804400" cy="3220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3733" dirty="0">
                <a:ea typeface="Calibri" panose="020F0502020204030204" pitchFamily="34" charset="0"/>
              </a:rPr>
              <a:t>-</a:t>
            </a:r>
            <a:r>
              <a:rPr lang="vi-VN" sz="3733" dirty="0">
                <a:ea typeface="Calibri" panose="020F0502020204030204" pitchFamily="34" charset="0"/>
              </a:rPr>
              <a:t> Hoàn thành bài tập </a:t>
            </a:r>
            <a:r>
              <a:rPr lang="en-GB" sz="3733" dirty="0" err="1">
                <a:ea typeface="Calibri" panose="020F0502020204030204" pitchFamily="34" charset="0"/>
              </a:rPr>
              <a:t>còn</a:t>
            </a:r>
            <a:r>
              <a:rPr lang="en-GB" sz="3733" dirty="0">
                <a:ea typeface="Calibri" panose="020F0502020204030204" pitchFamily="34" charset="0"/>
              </a:rPr>
              <a:t> </a:t>
            </a:r>
            <a:r>
              <a:rPr lang="en-GB" sz="3733" dirty="0" err="1">
                <a:ea typeface="Calibri" panose="020F0502020204030204" pitchFamily="34" charset="0"/>
              </a:rPr>
              <a:t>lại</a:t>
            </a:r>
            <a:r>
              <a:rPr lang="vi-VN" sz="3733" dirty="0">
                <a:ea typeface="Calibri" panose="020F0502020204030204" pitchFamily="34" charset="0"/>
              </a:rPr>
              <a:t> trong </a:t>
            </a:r>
            <a:r>
              <a:rPr lang="en-GB" sz="3733" dirty="0">
                <a:ea typeface="Calibri" panose="020F0502020204030204" pitchFamily="34" charset="0"/>
              </a:rPr>
              <a:t>SGK </a:t>
            </a:r>
            <a:r>
              <a:rPr lang="en-GB" sz="3733" dirty="0" err="1">
                <a:ea typeface="Calibri" panose="020F0502020204030204" pitchFamily="34" charset="0"/>
              </a:rPr>
              <a:t>và</a:t>
            </a:r>
            <a:r>
              <a:rPr lang="en-GB" sz="3733" dirty="0">
                <a:ea typeface="Calibri" panose="020F0502020204030204" pitchFamily="34" charset="0"/>
              </a:rPr>
              <a:t> </a:t>
            </a:r>
            <a:r>
              <a:rPr lang="en-GB" sz="3733" dirty="0" err="1">
                <a:ea typeface="Calibri" panose="020F0502020204030204" pitchFamily="34" charset="0"/>
              </a:rPr>
              <a:t>các</a:t>
            </a:r>
            <a:r>
              <a:rPr lang="en-GB" sz="3733" dirty="0">
                <a:ea typeface="Calibri" panose="020F0502020204030204" pitchFamily="34" charset="0"/>
              </a:rPr>
              <a:t> </a:t>
            </a:r>
            <a:r>
              <a:rPr lang="en-GB" sz="3733" dirty="0" err="1">
                <a:ea typeface="Calibri" panose="020F0502020204030204" pitchFamily="34" charset="0"/>
              </a:rPr>
              <a:t>bài</a:t>
            </a:r>
            <a:r>
              <a:rPr lang="en-GB" sz="3733" dirty="0">
                <a:ea typeface="Calibri" panose="020F0502020204030204" pitchFamily="34" charset="0"/>
              </a:rPr>
              <a:t> </a:t>
            </a:r>
            <a:r>
              <a:rPr lang="en-GB" sz="3733" dirty="0" err="1">
                <a:ea typeface="Calibri" panose="020F0502020204030204" pitchFamily="34" charset="0"/>
              </a:rPr>
              <a:t>tập</a:t>
            </a:r>
            <a:r>
              <a:rPr lang="en-GB" sz="3733" dirty="0">
                <a:ea typeface="Calibri" panose="020F0502020204030204" pitchFamily="34" charset="0"/>
              </a:rPr>
              <a:t> </a:t>
            </a:r>
            <a:r>
              <a:rPr lang="en-GB" sz="3733" dirty="0" err="1">
                <a:ea typeface="Calibri" panose="020F0502020204030204" pitchFamily="34" charset="0"/>
              </a:rPr>
              <a:t>trong</a:t>
            </a:r>
            <a:r>
              <a:rPr lang="en-GB" sz="3733" dirty="0">
                <a:ea typeface="Calibri" panose="020F0502020204030204" pitchFamily="34" charset="0"/>
              </a:rPr>
              <a:t> SBT.</a:t>
            </a:r>
            <a:endParaRPr lang="en-US" sz="3733" dirty="0"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733" dirty="0">
                <a:ea typeface="Calibri" panose="020F0502020204030204" pitchFamily="34" charset="0"/>
              </a:rPr>
              <a:t>- Chuẩn bị bài mới “</a:t>
            </a:r>
            <a:r>
              <a:rPr lang="en-GB" sz="3733" b="1" dirty="0" err="1">
                <a:ea typeface="Calibri" panose="020F0502020204030204" pitchFamily="34" charset="0"/>
              </a:rPr>
              <a:t>Phép</a:t>
            </a:r>
            <a:r>
              <a:rPr lang="en-GB" sz="3733" b="1" dirty="0">
                <a:ea typeface="Calibri" panose="020F0502020204030204" pitchFamily="34" charset="0"/>
              </a:rPr>
              <a:t> </a:t>
            </a:r>
            <a:r>
              <a:rPr lang="en-GB" sz="3733" b="1" dirty="0" err="1">
                <a:ea typeface="Calibri" panose="020F0502020204030204" pitchFamily="34" charset="0"/>
              </a:rPr>
              <a:t>cộng</a:t>
            </a:r>
            <a:r>
              <a:rPr lang="en-GB" sz="3733" b="1" dirty="0">
                <a:ea typeface="Calibri" panose="020F0502020204030204" pitchFamily="34" charset="0"/>
              </a:rPr>
              <a:t>, </a:t>
            </a:r>
            <a:r>
              <a:rPr lang="en-GB" sz="3733" b="1" dirty="0" err="1">
                <a:ea typeface="Calibri" panose="020F0502020204030204" pitchFamily="34" charset="0"/>
              </a:rPr>
              <a:t>phép</a:t>
            </a:r>
            <a:r>
              <a:rPr lang="en-GB" sz="3733" b="1" dirty="0">
                <a:ea typeface="Calibri" panose="020F0502020204030204" pitchFamily="34" charset="0"/>
              </a:rPr>
              <a:t> </a:t>
            </a:r>
            <a:r>
              <a:rPr lang="en-GB" sz="3733" b="1" dirty="0" err="1">
                <a:ea typeface="Calibri" panose="020F0502020204030204" pitchFamily="34" charset="0"/>
              </a:rPr>
              <a:t>trừ</a:t>
            </a:r>
            <a:r>
              <a:rPr lang="en-GB" sz="3733" b="1" dirty="0">
                <a:ea typeface="Calibri" panose="020F0502020204030204" pitchFamily="34" charset="0"/>
              </a:rPr>
              <a:t> </a:t>
            </a:r>
            <a:r>
              <a:rPr lang="en-GB" sz="3733" b="1" dirty="0" err="1">
                <a:ea typeface="Calibri" panose="020F0502020204030204" pitchFamily="34" charset="0"/>
              </a:rPr>
              <a:t>phân</a:t>
            </a:r>
            <a:r>
              <a:rPr lang="en-GB" sz="3733" b="1" dirty="0">
                <a:ea typeface="Calibri" panose="020F0502020204030204" pitchFamily="34" charset="0"/>
              </a:rPr>
              <a:t> </a:t>
            </a:r>
            <a:r>
              <a:rPr lang="en-GB" sz="3733" b="1" dirty="0" err="1">
                <a:ea typeface="Calibri" panose="020F0502020204030204" pitchFamily="34" charset="0"/>
              </a:rPr>
              <a:t>số</a:t>
            </a:r>
            <a:r>
              <a:rPr lang="vi-VN" sz="3733" dirty="0">
                <a:ea typeface="Calibri" panose="020F0502020204030204" pitchFamily="34" charset="0"/>
              </a:rPr>
              <a:t>”.</a:t>
            </a:r>
            <a:endParaRPr lang="en-US" sz="3733" dirty="0"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 sz="2667"/>
              <a:pPr/>
              <a:t>2</a:t>
            </a:fld>
            <a:endParaRPr sz="2667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loud Callout 6"/>
              <p:cNvSpPr/>
              <p:nvPr/>
            </p:nvSpPr>
            <p:spPr>
              <a:xfrm>
                <a:off x="626533" y="1405467"/>
                <a:ext cx="9482667" cy="20828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667" dirty="0">
                    <a:solidFill>
                      <a:schemeClr val="tx1">
                        <a:lumMod val="50000"/>
                      </a:schemeClr>
                    </a:solidFill>
                  </a:rPr>
                  <a:t>Ta </a:t>
                </a:r>
                <a:r>
                  <a:rPr lang="en-GB" sz="2667" dirty="0" err="1">
                    <a:solidFill>
                      <a:schemeClr val="tx1">
                        <a:lumMod val="50000"/>
                      </a:schemeClr>
                    </a:solidFill>
                  </a:rPr>
                  <a:t>đã</a:t>
                </a:r>
                <a:r>
                  <a:rPr lang="en-GB" sz="2667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667" dirty="0" err="1">
                    <a:solidFill>
                      <a:schemeClr val="tx1">
                        <a:lumMod val="50000"/>
                      </a:schemeClr>
                    </a:solidFill>
                  </a:rPr>
                  <a:t>biết</a:t>
                </a:r>
                <a:r>
                  <a:rPr lang="en-GB" sz="2667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67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667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667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667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67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667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667" dirty="0">
                    <a:solidFill>
                      <a:schemeClr val="tx1">
                        <a:lumMod val="50000"/>
                      </a:schemeClr>
                    </a:solidFill>
                  </a:rPr>
                  <a:t>. </a:t>
                </a:r>
                <a:r>
                  <a:rPr lang="en-GB" sz="2667" dirty="0" err="1">
                    <a:solidFill>
                      <a:schemeClr val="tx1">
                        <a:lumMod val="50000"/>
                      </a:schemeClr>
                    </a:solidFill>
                  </a:rPr>
                  <a:t>Phải</a:t>
                </a:r>
                <a:r>
                  <a:rPr lang="en-GB" sz="2667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667" dirty="0" err="1">
                    <a:solidFill>
                      <a:schemeClr val="tx1">
                        <a:lumMod val="50000"/>
                      </a:schemeClr>
                    </a:solidFill>
                  </a:rPr>
                  <a:t>chăng</a:t>
                </a:r>
                <a:r>
                  <a:rPr lang="en-GB" sz="2667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67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667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GB" sz="2667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667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67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667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schemeClr val="tx1">
                        <a:lumMod val="50000"/>
                      </a:schemeClr>
                    </a:solidFill>
                  </a:rPr>
                  <a:t> ?</a:t>
                </a:r>
              </a:p>
              <a:p>
                <a:pPr algn="ctr"/>
                <a:endParaRPr lang="vi-VN" sz="2667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3" y="1405467"/>
                <a:ext cx="9482667" cy="20828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884" y="3488267"/>
            <a:ext cx="2998112" cy="32131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4885" y="146626"/>
            <a:ext cx="9984316" cy="985020"/>
            <a:chOff x="93663" y="109969"/>
            <a:chExt cx="7488237" cy="738765"/>
          </a:xfrm>
        </p:grpSpPr>
        <p:sp>
          <p:nvSpPr>
            <p:cNvPr id="6" name="Rounded Rectangle 5"/>
            <p:cNvSpPr/>
            <p:nvPr/>
          </p:nvSpPr>
          <p:spPr>
            <a:xfrm>
              <a:off x="787400" y="298303"/>
              <a:ext cx="6794500" cy="533400"/>
            </a:xfrm>
            <a:prstGeom prst="round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7" i="1" dirty="0" err="1">
                  <a:solidFill>
                    <a:srgbClr val="002060"/>
                  </a:solidFill>
                </a:rPr>
                <a:t>Hãy</a:t>
              </a:r>
              <a:r>
                <a:rPr lang="en-US" sz="2667" i="1" dirty="0">
                  <a:solidFill>
                    <a:srgbClr val="002060"/>
                  </a:solidFill>
                </a:rPr>
                <a:t> </a:t>
              </a:r>
              <a:r>
                <a:rPr lang="en-US" sz="2667" i="1" dirty="0" err="1">
                  <a:solidFill>
                    <a:srgbClr val="002060"/>
                  </a:solidFill>
                </a:rPr>
                <a:t>nêu</a:t>
              </a:r>
              <a:r>
                <a:rPr lang="en-US" sz="2667" i="1" dirty="0">
                  <a:solidFill>
                    <a:srgbClr val="002060"/>
                  </a:solidFill>
                </a:rPr>
                <a:t> </a:t>
              </a:r>
              <a:r>
                <a:rPr lang="en-US" sz="2667" i="1" dirty="0" err="1">
                  <a:solidFill>
                    <a:srgbClr val="002060"/>
                  </a:solidFill>
                </a:rPr>
                <a:t>quy</a:t>
              </a:r>
              <a:r>
                <a:rPr lang="en-US" sz="2667" i="1" dirty="0">
                  <a:solidFill>
                    <a:srgbClr val="002060"/>
                  </a:solidFill>
                </a:rPr>
                <a:t> </a:t>
              </a:r>
              <a:r>
                <a:rPr lang="en-US" sz="2667" i="1" dirty="0" err="1">
                  <a:solidFill>
                    <a:srgbClr val="002060"/>
                  </a:solidFill>
                </a:rPr>
                <a:t>tắc</a:t>
              </a:r>
              <a:r>
                <a:rPr lang="en-US" sz="2667" i="1" dirty="0">
                  <a:solidFill>
                    <a:srgbClr val="002060"/>
                  </a:solidFill>
                </a:rPr>
                <a:t> so </a:t>
              </a:r>
              <a:r>
                <a:rPr lang="en-US" sz="2667" i="1" dirty="0" err="1">
                  <a:solidFill>
                    <a:srgbClr val="002060"/>
                  </a:solidFill>
                </a:rPr>
                <a:t>sánh</a:t>
              </a:r>
              <a:r>
                <a:rPr lang="en-US" sz="2667" i="1" dirty="0">
                  <a:solidFill>
                    <a:srgbClr val="002060"/>
                  </a:solidFill>
                </a:rPr>
                <a:t> </a:t>
              </a:r>
              <a:r>
                <a:rPr lang="en-US" sz="2667" i="1" dirty="0" err="1">
                  <a:solidFill>
                    <a:srgbClr val="002060"/>
                  </a:solidFill>
                </a:rPr>
                <a:t>hai</a:t>
              </a:r>
              <a:r>
                <a:rPr lang="en-US" sz="2667" i="1" dirty="0">
                  <a:solidFill>
                    <a:srgbClr val="002060"/>
                  </a:solidFill>
                </a:rPr>
                <a:t> </a:t>
              </a:r>
              <a:r>
                <a:rPr lang="en-US" sz="2667" i="1" dirty="0" err="1">
                  <a:solidFill>
                    <a:srgbClr val="002060"/>
                  </a:solidFill>
                </a:rPr>
                <a:t>phân</a:t>
              </a:r>
              <a:r>
                <a:rPr lang="en-US" sz="2667" i="1" dirty="0">
                  <a:solidFill>
                    <a:srgbClr val="002060"/>
                  </a:solidFill>
                </a:rPr>
                <a:t> </a:t>
              </a:r>
              <a:r>
                <a:rPr lang="en-US" sz="2667" i="1" dirty="0" err="1">
                  <a:solidFill>
                    <a:srgbClr val="002060"/>
                  </a:solidFill>
                </a:rPr>
                <a:t>số</a:t>
              </a:r>
              <a:r>
                <a:rPr lang="en-US" sz="2667" i="1" dirty="0">
                  <a:solidFill>
                    <a:srgbClr val="002060"/>
                  </a:solidFill>
                </a:rPr>
                <a:t> </a:t>
              </a:r>
              <a:r>
                <a:rPr lang="en-US" sz="2667" i="1" dirty="0" err="1">
                  <a:solidFill>
                    <a:srgbClr val="002060"/>
                  </a:solidFill>
                </a:rPr>
                <a:t>đã</a:t>
              </a:r>
              <a:r>
                <a:rPr lang="en-US" sz="2667" i="1" dirty="0">
                  <a:solidFill>
                    <a:srgbClr val="002060"/>
                  </a:solidFill>
                </a:rPr>
                <a:t> </a:t>
              </a:r>
              <a:r>
                <a:rPr lang="en-US" sz="2667" i="1" dirty="0" err="1">
                  <a:solidFill>
                    <a:srgbClr val="002060"/>
                  </a:solidFill>
                </a:rPr>
                <a:t>học</a:t>
              </a:r>
              <a:r>
                <a:rPr lang="en-US" sz="2667" i="1" dirty="0">
                  <a:solidFill>
                    <a:srgbClr val="002060"/>
                  </a:solidFill>
                </a:rPr>
                <a:t> ở </a:t>
              </a:r>
              <a:r>
                <a:rPr lang="en-US" sz="2667" i="1" dirty="0" err="1">
                  <a:solidFill>
                    <a:srgbClr val="002060"/>
                  </a:solidFill>
                </a:rPr>
                <a:t>tiểu</a:t>
              </a:r>
              <a:r>
                <a:rPr lang="en-US" sz="2667" i="1" dirty="0">
                  <a:solidFill>
                    <a:srgbClr val="002060"/>
                  </a:solidFill>
                </a:rPr>
                <a:t> </a:t>
              </a:r>
              <a:r>
                <a:rPr lang="en-US" sz="2667" i="1" dirty="0" err="1">
                  <a:solidFill>
                    <a:srgbClr val="002060"/>
                  </a:solidFill>
                </a:rPr>
                <a:t>học</a:t>
              </a:r>
              <a:r>
                <a:rPr lang="en-US" sz="2667" i="1" dirty="0">
                  <a:solidFill>
                    <a:srgbClr val="002060"/>
                  </a:solidFill>
                </a:rPr>
                <a:t>. </a:t>
              </a:r>
              <a:endParaRPr lang="vi-VN" sz="2667" i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663" y="109969"/>
              <a:ext cx="583087" cy="738765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4633981" y="5779136"/>
            <a:ext cx="750666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i="1" dirty="0">
                <a:solidFill>
                  <a:srgbClr val="C00000"/>
                </a:solidFill>
                <a:ea typeface="Calibri" panose="020F0502020204030204" pitchFamily="34" charset="0"/>
              </a:rPr>
              <a:t>So sánh hai phân số với tử và mẫu là số nguyên có gì khác không? </a:t>
            </a:r>
            <a:endParaRPr lang="vi-VN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400" y="93907"/>
            <a:ext cx="1893200" cy="189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6" name="Google Shape;656;p15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161690" y="2148133"/>
            <a:ext cx="9868620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rgbClr val="002060"/>
                </a:solidFill>
              </a:rPr>
              <a:t>TIÊT 98. BÀI 2 </a:t>
            </a:r>
          </a:p>
          <a:p>
            <a:pPr algn="ctr"/>
            <a:r>
              <a:rPr lang="en-US" sz="5333" b="1" dirty="0">
                <a:solidFill>
                  <a:srgbClr val="FF0000"/>
                </a:solidFill>
              </a:rPr>
              <a:t>SO SÁNH CÁC PHÂN SỐ. HỖN SỐ DƯƠNG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6"/>
          <p:cNvSpPr txBox="1">
            <a:spLocks noGrp="1"/>
          </p:cNvSpPr>
          <p:nvPr>
            <p:ph type="ctrTitle"/>
          </p:nvPr>
        </p:nvSpPr>
        <p:spPr>
          <a:xfrm>
            <a:off x="299051" y="0"/>
            <a:ext cx="7134683" cy="8297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 sz="4267" b="1" dirty="0">
              <a:solidFill>
                <a:srgbClr val="7030A0"/>
              </a:solidFill>
              <a:latin typeface="+mn-lt"/>
              <a:ea typeface="Neuton"/>
              <a:sym typeface="Neuton"/>
            </a:endParaRPr>
          </a:p>
          <a:p>
            <a:r>
              <a:rPr lang="en" sz="4267" b="1" dirty="0">
                <a:solidFill>
                  <a:srgbClr val="7030A0"/>
                </a:solidFill>
                <a:latin typeface="+mn-lt"/>
              </a:rPr>
              <a:t>I. SO SÁNH CÁC PHÂN SỐ</a:t>
            </a:r>
            <a:endParaRPr sz="4267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052" y="829733"/>
            <a:ext cx="660208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0070C0"/>
                </a:solidFill>
              </a:rPr>
              <a:t>1. So </a:t>
            </a:r>
            <a:r>
              <a:rPr lang="en-US" sz="3733" dirty="0" err="1">
                <a:solidFill>
                  <a:srgbClr val="0070C0"/>
                </a:solidFill>
              </a:rPr>
              <a:t>sánh</a:t>
            </a:r>
            <a:r>
              <a:rPr lang="en-US" sz="3733" dirty="0">
                <a:solidFill>
                  <a:srgbClr val="0070C0"/>
                </a:solidFill>
              </a:rPr>
              <a:t> </a:t>
            </a:r>
            <a:r>
              <a:rPr lang="en-US" sz="3733" dirty="0" err="1">
                <a:solidFill>
                  <a:srgbClr val="0070C0"/>
                </a:solidFill>
              </a:rPr>
              <a:t>hai</a:t>
            </a:r>
            <a:r>
              <a:rPr lang="en-US" sz="3733" dirty="0">
                <a:solidFill>
                  <a:srgbClr val="0070C0"/>
                </a:solidFill>
              </a:rPr>
              <a:t> </a:t>
            </a:r>
            <a:r>
              <a:rPr lang="en-US" sz="3733" dirty="0" err="1">
                <a:solidFill>
                  <a:srgbClr val="0070C0"/>
                </a:solidFill>
              </a:rPr>
              <a:t>phân</a:t>
            </a:r>
            <a:r>
              <a:rPr lang="en-US" sz="3733" dirty="0">
                <a:solidFill>
                  <a:srgbClr val="0070C0"/>
                </a:solidFill>
              </a:rPr>
              <a:t> </a:t>
            </a:r>
            <a:r>
              <a:rPr lang="en-US" sz="3733" dirty="0" err="1">
                <a:solidFill>
                  <a:srgbClr val="0070C0"/>
                </a:solidFill>
              </a:rPr>
              <a:t>số</a:t>
            </a:r>
            <a:endParaRPr lang="vi-VN" sz="3733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051" y="1659467"/>
            <a:ext cx="1040867" cy="510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3424" y="1607087"/>
            <a:ext cx="423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 </a:t>
            </a:r>
            <a:r>
              <a:rPr lang="en-US" sz="3200" dirty="0" err="1"/>
              <a:t>sánh</a:t>
            </a:r>
            <a:r>
              <a:rPr lang="en-US" sz="3200" dirty="0"/>
              <a:t>:</a:t>
            </a:r>
            <a:endParaRPr lang="vi-V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99051" y="2489201"/>
            <a:ext cx="327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 -3 </a:t>
            </a:r>
            <a:r>
              <a:rPr lang="en-US" sz="3200" dirty="0" err="1"/>
              <a:t>và</a:t>
            </a:r>
            <a:r>
              <a:rPr lang="en-US" sz="3200" dirty="0"/>
              <a:t> 2</a:t>
            </a:r>
            <a:endParaRPr lang="vi-VN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208784" y="2489201"/>
            <a:ext cx="327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 -8 </a:t>
            </a:r>
            <a:r>
              <a:rPr lang="en-US" sz="3200" dirty="0" err="1"/>
              <a:t>và</a:t>
            </a:r>
            <a:r>
              <a:rPr lang="en-US" sz="3200" dirty="0"/>
              <a:t> -5</a:t>
            </a:r>
            <a:endParaRPr lang="vi-V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84925" y="2876703"/>
            <a:ext cx="232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>
                <a:solidFill>
                  <a:srgbClr val="C00000"/>
                </a:solidFill>
              </a:rPr>
              <a:t>Giải</a:t>
            </a:r>
            <a:r>
              <a:rPr lang="en-US" sz="3200" b="1" i="1" u="sng" dirty="0">
                <a:solidFill>
                  <a:srgbClr val="C00000"/>
                </a:solidFill>
              </a:rPr>
              <a:t>:</a:t>
            </a:r>
            <a:endParaRPr lang="vi-VN" sz="3200" b="1" i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725" y="3790067"/>
            <a:ext cx="3132667" cy="1957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/>
              <a:t>a) </a:t>
            </a:r>
            <a:r>
              <a:rPr lang="en-US" sz="3200" dirty="0" err="1"/>
              <a:t>Có</a:t>
            </a:r>
            <a:r>
              <a:rPr lang="en-US" sz="3200" dirty="0"/>
              <a:t> -3 &lt; 0 </a:t>
            </a:r>
          </a:p>
          <a:p>
            <a:pPr algn="just">
              <a:lnSpc>
                <a:spcPct val="130000"/>
              </a:lnSpc>
            </a:pPr>
            <a:r>
              <a:rPr lang="en-US" sz="3200" dirty="0" err="1"/>
              <a:t>mà</a:t>
            </a:r>
            <a:r>
              <a:rPr lang="en-US" sz="3200" dirty="0"/>
              <a:t> 0 &lt; 2</a:t>
            </a:r>
          </a:p>
          <a:p>
            <a:pPr algn="just">
              <a:lnSpc>
                <a:spcPct val="130000"/>
              </a:lnSpc>
            </a:pPr>
            <a:r>
              <a:rPr lang="en-US" sz="3200" b="1" dirty="0"/>
              <a:t>=&gt; -3 &lt; 2</a:t>
            </a:r>
            <a:endParaRPr lang="vi-VN" sz="3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7733" y="3800034"/>
            <a:ext cx="0" cy="30579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6757" y="4062490"/>
            <a:ext cx="3132667" cy="1317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/>
              <a:t>b) </a:t>
            </a:r>
            <a:r>
              <a:rPr lang="en-US" sz="3200" dirty="0" err="1"/>
              <a:t>Có</a:t>
            </a:r>
            <a:r>
              <a:rPr lang="en-US" sz="3200" dirty="0"/>
              <a:t> 8 &gt; 5 </a:t>
            </a:r>
          </a:p>
          <a:p>
            <a:pPr algn="just">
              <a:lnSpc>
                <a:spcPct val="130000"/>
              </a:lnSpc>
            </a:pPr>
            <a:r>
              <a:rPr lang="en-US" sz="3200" b="1" dirty="0"/>
              <a:t>=&gt; -8 &lt; -5</a:t>
            </a:r>
            <a:endParaRPr lang="vi-V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" grpId="0"/>
      <p:bldP spid="3" grpId="0"/>
      <p:bldP spid="5" grpId="0"/>
      <p:bldP spid="8" grpId="0"/>
      <p:bldP spid="9" grpId="0"/>
      <p:bldP spid="6" grpId="0"/>
      <p:bldP spid="7" grpId="0" build="allAtOnce"/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5182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2402" y="-389467"/>
                <a:ext cx="11921065" cy="5313333"/>
              </a:xfrm>
            </p:spPr>
            <p:txBody>
              <a:bodyPr/>
              <a:lstStyle/>
              <a:p>
                <a:pPr algn="just"/>
                <a:r>
                  <a:rPr lang="en-GB" sz="3200" dirty="0">
                    <a:solidFill>
                      <a:schemeClr val="tx2">
                        <a:lumMod val="10000"/>
                      </a:schemeClr>
                    </a:solidFill>
                  </a:rPr>
                  <a:t>Trong </a:t>
                </a:r>
                <a:r>
                  <a:rPr lang="en-GB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hai</a:t>
                </a:r>
                <a:r>
                  <a:rPr lang="en-GB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khác</a:t>
                </a:r>
                <a:r>
                  <a:rPr lang="en-GB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nhau</a:t>
                </a:r>
                <a:r>
                  <a:rPr lang="en-GB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luôn</a:t>
                </a:r>
                <a:r>
                  <a:rPr lang="en-GB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có</a:t>
                </a:r>
                <a:r>
                  <a:rPr lang="en-GB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một</a:t>
                </a:r>
                <a:r>
                  <a:rPr lang="en-GB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GB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GB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kia</a:t>
                </a:r>
                <a:r>
                  <a:rPr lang="en-GB" sz="3200" dirty="0">
                    <a:solidFill>
                      <a:schemeClr val="tx2">
                        <a:lumMod val="10000"/>
                      </a:schemeClr>
                    </a:solidFill>
                  </a:rPr>
                  <a:t>:</a:t>
                </a:r>
                <a:endParaRPr lang="en-US" sz="32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32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32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,ta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32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32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32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f>
                      <m:fPr>
                        <m:ctrlP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32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lớn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dương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âm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32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và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32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32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10000"/>
                      </a:schemeClr>
                    </a:solidFill>
                  </a:rPr>
                  <a:t>thì</a:t>
                </a:r>
                <a:r>
                  <a:rPr lang="en-US" sz="32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32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32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marL="50799" indent="0" algn="just">
                  <a:buNone/>
                </a:pPr>
                <a:endParaRPr lang="vi-VN" sz="3200" dirty="0"/>
              </a:p>
            </p:txBody>
          </p:sp>
        </mc:Choice>
        <mc:Fallback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2" y="-389467"/>
                <a:ext cx="11921065" cy="5313333"/>
              </a:xfrm>
              <a:blipFill>
                <a:blip r:embed="rId3"/>
                <a:stretch>
                  <a:fillRect l="-1022" r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"/>
          <p:cNvSpPr txBox="1">
            <a:spLocks noGrp="1"/>
          </p:cNvSpPr>
          <p:nvPr>
            <p:ph type="title"/>
          </p:nvPr>
        </p:nvSpPr>
        <p:spPr>
          <a:xfrm>
            <a:off x="550767" y="254000"/>
            <a:ext cx="6781367" cy="63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3200" b="1" dirty="0">
                <a:solidFill>
                  <a:srgbClr val="005A9E"/>
                </a:solidFill>
              </a:rPr>
              <a:t>2. Cách so sánh hai phân số</a:t>
            </a:r>
            <a:endParaRPr sz="3200" b="1" dirty="0">
              <a:solidFill>
                <a:srgbClr val="005A9E"/>
              </a:solidFill>
            </a:endParaRPr>
          </a:p>
        </p:txBody>
      </p:sp>
      <p:sp>
        <p:nvSpPr>
          <p:cNvPr id="675" name="Google Shape;675;p1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5767" y="893806"/>
            <a:ext cx="1277992" cy="5667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650026" y="889201"/>
                <a:ext cx="3199967" cy="680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67" dirty="0"/>
                  <a:t>So </a:t>
                </a:r>
                <a:r>
                  <a:rPr lang="en-US" sz="2667" dirty="0" err="1"/>
                  <a:t>sánh</a:t>
                </a:r>
                <a:r>
                  <a:rPr lang="en-US" sz="2667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667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026" y="889201"/>
                <a:ext cx="3199967" cy="680507"/>
              </a:xfrm>
              <a:prstGeom prst="rect">
                <a:avLst/>
              </a:prstGeom>
              <a:blipFill>
                <a:blip r:embed="rId4"/>
                <a:stretch>
                  <a:fillRect l="-3619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0767" y="1765226"/>
                <a:ext cx="8331200" cy="690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 dirty="0"/>
                  <a:t>Các </a:t>
                </a:r>
                <a:r>
                  <a:rPr lang="en-US" sz="2667" b="1" dirty="0" err="1"/>
                  <a:t>bước</a:t>
                </a:r>
                <a:r>
                  <a:rPr lang="en-US" sz="2667" b="1" dirty="0"/>
                  <a:t> so </a:t>
                </a:r>
                <a:r>
                  <a:rPr lang="en-US" sz="2667" b="1" dirty="0" err="1"/>
                  <a:t>sánh</a:t>
                </a:r>
                <a:r>
                  <a:rPr lang="en-US" sz="2667" b="1" dirty="0"/>
                  <a:t> </a:t>
                </a:r>
                <a:r>
                  <a:rPr lang="en-US" sz="2667" b="1" dirty="0" err="1"/>
                  <a:t>hai</a:t>
                </a:r>
                <a:r>
                  <a:rPr lang="en-US" sz="2667" b="1" dirty="0"/>
                  <a:t> </a:t>
                </a:r>
                <a:r>
                  <a:rPr lang="en-US" sz="2667" b="1" dirty="0" err="1"/>
                  <a:t>phân</a:t>
                </a:r>
                <a:r>
                  <a:rPr lang="en-US" sz="2667" b="1" dirty="0"/>
                  <a:t> </a:t>
                </a:r>
                <a:r>
                  <a:rPr lang="en-US" sz="2667" b="1" dirty="0" err="1"/>
                  <a:t>số</a:t>
                </a:r>
                <a:r>
                  <a:rPr lang="en-US" sz="2667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667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67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667" b="1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67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667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667" b="1" dirty="0"/>
                  <a:t>:</a:t>
                </a:r>
                <a:endParaRPr lang="vi-VN" sz="2667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67" y="1765226"/>
                <a:ext cx="8331200" cy="690958"/>
              </a:xfrm>
              <a:prstGeom prst="rect">
                <a:avLst/>
              </a:prstGeom>
              <a:blipFill>
                <a:blip r:embed="rId5"/>
                <a:stretch>
                  <a:fillRect l="-1390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3699" y="2421661"/>
            <a:ext cx="9524568" cy="11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67" dirty="0"/>
              <a:t>- </a:t>
            </a:r>
            <a:r>
              <a:rPr lang="en-US" sz="2667" b="1" u="sng" dirty="0" err="1"/>
              <a:t>Nhiệm</a:t>
            </a:r>
            <a:r>
              <a:rPr lang="en-US" sz="2667" b="1" u="sng" dirty="0"/>
              <a:t> </a:t>
            </a:r>
            <a:r>
              <a:rPr lang="en-US" sz="2667" b="1" u="sng" dirty="0" err="1"/>
              <a:t>vụ</a:t>
            </a:r>
            <a:r>
              <a:rPr lang="en-US" sz="2667" b="1" u="sng" dirty="0"/>
              <a:t>:</a:t>
            </a:r>
            <a:r>
              <a:rPr lang="en-US" sz="2667" b="1" dirty="0"/>
              <a:t> </a:t>
            </a:r>
            <a:r>
              <a:rPr lang="en-US" sz="2667" dirty="0" err="1"/>
              <a:t>Nghiên</a:t>
            </a:r>
            <a:r>
              <a:rPr lang="en-US" sz="2667" dirty="0"/>
              <a:t> </a:t>
            </a:r>
            <a:r>
              <a:rPr lang="en-US" sz="2667" dirty="0" err="1"/>
              <a:t>cứu</a:t>
            </a:r>
            <a:r>
              <a:rPr lang="en-US" sz="2667" dirty="0"/>
              <a:t> </a:t>
            </a:r>
            <a:r>
              <a:rPr lang="en-US" sz="2667" dirty="0" err="1"/>
              <a:t>các</a:t>
            </a:r>
            <a:r>
              <a:rPr lang="en-US" sz="2667" dirty="0"/>
              <a:t> </a:t>
            </a:r>
            <a:r>
              <a:rPr lang="en-US" sz="2667" dirty="0" err="1"/>
              <a:t>bước</a:t>
            </a:r>
            <a:r>
              <a:rPr lang="en-US" sz="2667" dirty="0"/>
              <a:t> so </a:t>
            </a:r>
            <a:r>
              <a:rPr lang="en-US" sz="2667" dirty="0" err="1"/>
              <a:t>sánh</a:t>
            </a:r>
            <a:r>
              <a:rPr lang="en-US" sz="2667" dirty="0"/>
              <a:t> </a:t>
            </a:r>
            <a:r>
              <a:rPr lang="en-US" sz="2667" dirty="0" err="1"/>
              <a:t>hai</a:t>
            </a:r>
            <a:r>
              <a:rPr lang="en-US" sz="2667" dirty="0"/>
              <a:t> </a:t>
            </a:r>
            <a:r>
              <a:rPr lang="en-US" sz="2667" dirty="0" err="1"/>
              <a:t>phân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trong</a:t>
            </a:r>
            <a:r>
              <a:rPr lang="en-US" sz="2667" dirty="0"/>
              <a:t> SGK – tr31.</a:t>
            </a:r>
            <a:endParaRPr lang="vi-VN" sz="2667" dirty="0"/>
          </a:p>
        </p:txBody>
      </p:sp>
      <p:sp>
        <p:nvSpPr>
          <p:cNvPr id="11" name="TextBox 10"/>
          <p:cNvSpPr txBox="1"/>
          <p:nvPr/>
        </p:nvSpPr>
        <p:spPr>
          <a:xfrm>
            <a:off x="313699" y="3570281"/>
            <a:ext cx="9524568" cy="5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67" dirty="0"/>
              <a:t>- </a:t>
            </a:r>
            <a:r>
              <a:rPr lang="en-US" sz="2667" b="1" u="sng" dirty="0" err="1"/>
              <a:t>Thời</a:t>
            </a:r>
            <a:r>
              <a:rPr lang="en-US" sz="2667" b="1" u="sng" dirty="0"/>
              <a:t> </a:t>
            </a:r>
            <a:r>
              <a:rPr lang="en-US" sz="2667" b="1" u="sng" dirty="0" err="1"/>
              <a:t>gian</a:t>
            </a:r>
            <a:r>
              <a:rPr lang="en-US" sz="2667" b="1" u="sng" dirty="0"/>
              <a:t>:</a:t>
            </a:r>
            <a:r>
              <a:rPr lang="en-US" sz="2667" b="1" dirty="0"/>
              <a:t>  </a:t>
            </a:r>
            <a:r>
              <a:rPr lang="en-US" sz="2667" dirty="0"/>
              <a:t>3 </a:t>
            </a:r>
            <a:r>
              <a:rPr lang="en-US" sz="2667" dirty="0" err="1"/>
              <a:t>phút</a:t>
            </a:r>
            <a:r>
              <a:rPr lang="en-US" sz="2667" dirty="0"/>
              <a:t>.</a:t>
            </a:r>
            <a:endParaRPr lang="vi-VN" sz="2667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377505"/>
            <a:ext cx="1109534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67" i="1" dirty="0" err="1">
                <a:solidFill>
                  <a:srgbClr val="002060"/>
                </a:solidFill>
              </a:rPr>
              <a:t>Bước</a:t>
            </a:r>
            <a:r>
              <a:rPr lang="en-US" sz="2667" i="1" dirty="0">
                <a:solidFill>
                  <a:srgbClr val="002060"/>
                </a:solidFill>
              </a:rPr>
              <a:t> 1: 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(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dương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).</a:t>
            </a:r>
            <a:endParaRPr lang="vi-VN" sz="2667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127574" y="2847667"/>
                <a:ext cx="8491633" cy="246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667" dirty="0"/>
              </a:p>
              <a:p>
                <a:pPr>
                  <a:lnSpc>
                    <a:spcPct val="120000"/>
                  </a:lnSpc>
                </a:pPr>
                <a:r>
                  <a:rPr lang="en-US" sz="2667" dirty="0" err="1"/>
                  <a:t>Có</a:t>
                </a:r>
                <a:r>
                  <a:rPr lang="en-US" sz="2667" dirty="0"/>
                  <a:t>: BCNN (5, 9) = 45.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667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 . 9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5 .  9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667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9 . 5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</a:p>
              <a:p>
                <a:pPr>
                  <a:lnSpc>
                    <a:spcPct val="120000"/>
                  </a:lnSpc>
                </a:pPr>
                <a:endParaRPr lang="vi-VN" sz="2667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574" y="2847667"/>
                <a:ext cx="8491633" cy="2465098"/>
              </a:xfrm>
              <a:prstGeom prst="rect">
                <a:avLst/>
              </a:prstGeom>
              <a:blipFill>
                <a:blip r:embed="rId6"/>
                <a:stretch>
                  <a:fillRect l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12483" y="4748608"/>
            <a:ext cx="11933549" cy="5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67" i="1" dirty="0" err="1">
                <a:solidFill>
                  <a:srgbClr val="002060"/>
                </a:solidFill>
              </a:rPr>
              <a:t>Bước</a:t>
            </a:r>
            <a:r>
              <a:rPr lang="en-US" sz="2667" i="1" dirty="0">
                <a:solidFill>
                  <a:srgbClr val="002060"/>
                </a:solidFill>
              </a:rPr>
              <a:t> 2:  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So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thì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i="1" dirty="0" err="1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667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2667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604176" y="5412504"/>
                <a:ext cx="8491633" cy="1261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667" dirty="0"/>
                  <a:t>Ta </a:t>
                </a:r>
                <a:r>
                  <a:rPr lang="en-US" sz="2667" dirty="0" err="1"/>
                  <a:t>có</a:t>
                </a:r>
                <a:r>
                  <a:rPr lang="en-US" sz="2667" dirty="0"/>
                  <a:t>: -18 &gt; -25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667" dirty="0" err="1"/>
                  <a:t>Vậy</a:t>
                </a: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667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667" dirty="0"/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67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  <a:endParaRPr lang="vi-VN" sz="2667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76" y="5412504"/>
                <a:ext cx="8491633" cy="1261627"/>
              </a:xfrm>
              <a:prstGeom prst="rect">
                <a:avLst/>
              </a:prstGeom>
              <a:blipFill>
                <a:blip r:embed="rId7"/>
                <a:stretch>
                  <a:fillRect l="-1364" t="-966" b="-5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/>
      <p:bldP spid="4" grpId="0"/>
      <p:bldP spid="5" grpId="0"/>
      <p:bldP spid="7" grpId="0"/>
      <p:bldP spid="7" grpId="1"/>
      <p:bldP spid="11" grpId="0"/>
      <p:bldP spid="11" grpId="1"/>
      <p:bldP spid="8" grpId="0"/>
      <p:bldP spid="9" grpId="0" build="allAtOnce"/>
      <p:bldP spid="14" grpId="0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401562" y="-209810"/>
            <a:ext cx="3371057" cy="10351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1.</a:t>
            </a:r>
            <a:endParaRPr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944483" y="140798"/>
            <a:ext cx="6165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 </a:t>
            </a:r>
            <a:r>
              <a:rPr lang="en-US" sz="3200" dirty="0" err="1"/>
              <a:t>sánh</a:t>
            </a:r>
            <a:r>
              <a:rPr lang="en-US" sz="3200" dirty="0"/>
              <a:t>:</a:t>
            </a:r>
            <a:endParaRPr lang="vi-VN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90114" y="1063725"/>
                <a:ext cx="3082505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vi-VN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14" y="1063725"/>
                <a:ext cx="3082505" cy="788742"/>
              </a:xfrm>
              <a:prstGeom prst="rect">
                <a:avLst/>
              </a:prstGeom>
              <a:blipFill>
                <a:blip r:embed="rId3"/>
                <a:stretch>
                  <a:fillRect l="-4941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464061" y="1106958"/>
                <a:ext cx="3082505" cy="79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vi-VN" sz="3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061" y="1106958"/>
                <a:ext cx="3082505" cy="798295"/>
              </a:xfrm>
              <a:prstGeom prst="rect">
                <a:avLst/>
              </a:prstGeom>
              <a:blipFill>
                <a:blip r:embed="rId4"/>
                <a:stretch>
                  <a:fillRect l="-4941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4875136" y="2901603"/>
            <a:ext cx="0" cy="3683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42802" y="1959253"/>
            <a:ext cx="1702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Giải</a:t>
            </a:r>
            <a:r>
              <a:rPr lang="en-US" sz="3200" b="1" u="sng" dirty="0"/>
              <a:t>:</a:t>
            </a:r>
            <a:endParaRPr lang="vi-VN" sz="32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3289" y="2571337"/>
                <a:ext cx="4544249" cy="4302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2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3200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3200" dirty="0"/>
              </a:p>
              <a:p>
                <a:pPr algn="just">
                  <a:lnSpc>
                    <a:spcPct val="130000"/>
                  </a:lnSpc>
                </a:pPr>
                <a:r>
                  <a:rPr lang="en-GB" sz="3200" dirty="0" err="1"/>
                  <a:t>Vì</a:t>
                </a:r>
                <a:r>
                  <a:rPr lang="en-GB" sz="3200" dirty="0"/>
                  <a:t> - 7 &gt; - 8 </a:t>
                </a:r>
                <a:r>
                  <a:rPr lang="en-GB" sz="3200" dirty="0" err="1"/>
                  <a:t>nên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3200" dirty="0"/>
              </a:p>
              <a:p>
                <a:pPr algn="just">
                  <a:lnSpc>
                    <a:spcPct val="130000"/>
                  </a:lnSpc>
                </a:pPr>
                <a:r>
                  <a:rPr lang="en-GB" sz="3200" dirty="0" err="1"/>
                  <a:t>Vậy</a:t>
                </a:r>
                <a:r>
                  <a:rPr lang="en-GB" sz="32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:pPr algn="just">
                  <a:lnSpc>
                    <a:spcPct val="130000"/>
                  </a:lnSpc>
                </a:pPr>
                <a:endParaRPr lang="en-US" sz="3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9" y="2571337"/>
                <a:ext cx="4544249" cy="4302075"/>
              </a:xfrm>
              <a:prstGeom prst="rect">
                <a:avLst/>
              </a:prstGeom>
              <a:blipFill>
                <a:blip r:embed="rId5"/>
                <a:stretch>
                  <a:fillRect l="-3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347471" y="2571338"/>
                <a:ext cx="5562492" cy="4255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2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US" sz="3200" dirty="0"/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−5 .  4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3 .  4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/>
                  <a:t>  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−5 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−5 .  3 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4 .  3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3200" dirty="0"/>
                  <a:t> </a:t>
                </a:r>
                <a:endParaRPr lang="en-US" sz="3200" dirty="0"/>
              </a:p>
              <a:p>
                <a:r>
                  <a:rPr lang="en-GB" sz="3200" dirty="0" err="1"/>
                  <a:t>Vì</a:t>
                </a:r>
                <a:r>
                  <a:rPr lang="en-GB" sz="3200" dirty="0"/>
                  <a:t> -20 &lt; - 15 </a:t>
                </a:r>
                <a:r>
                  <a:rPr lang="en-GB" sz="3200" dirty="0" err="1"/>
                  <a:t>nên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:r>
                  <a:rPr lang="en-US" sz="3200" dirty="0" err="1"/>
                  <a:t>Vậy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471" y="2571338"/>
                <a:ext cx="5562492" cy="4255011"/>
              </a:xfrm>
              <a:prstGeom prst="rect">
                <a:avLst/>
              </a:prstGeom>
              <a:blipFill>
                <a:blip r:embed="rId6"/>
                <a:stretch>
                  <a:fillRect l="-2738" b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0" grpId="0"/>
      <p:bldP spid="11" grpId="0"/>
      <p:bldP spid="12" grpId="0" build="allAtOnce"/>
      <p:bldP spid="1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90286" y="1"/>
            <a:ext cx="6928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II. HỖN SỐ DƯƠNG</a:t>
            </a:r>
            <a:endParaRPr lang="vi-VN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61" b="88608" l="5634" r="92958">
                        <a14:foregroundMark x1="16197" y1="44304" x2="16197" y2="44304"/>
                        <a14:foregroundMark x1="16197" y1="27848" x2="16197" y2="27848"/>
                        <a14:foregroundMark x1="16197" y1="77215" x2="16197" y2="77215"/>
                        <a14:foregroundMark x1="16197" y1="55696" x2="16197" y2="55696"/>
                        <a14:foregroundMark x1="12676" y1="62025" x2="12676" y2="62025"/>
                        <a14:foregroundMark x1="6338" y1="64557" x2="6338" y2="64557"/>
                        <a14:foregroundMark x1="57042" y1="49367" x2="57042" y2="49367"/>
                        <a14:foregroundMark x1="71127" y1="50633" x2="71127" y2="50633"/>
                        <a14:foregroundMark x1="83803" y1="44304" x2="83803" y2="44304"/>
                        <a14:foregroundMark x1="85211" y1="64557" x2="85211" y2="64557"/>
                        <a14:foregroundMark x1="85211" y1="73418" x2="85211" y2="73418"/>
                        <a14:foregroundMark x1="73944" y1="79747" x2="70423" y2="79747"/>
                        <a14:foregroundMark x1="54930" y1="79747" x2="54930" y2="79747"/>
                        <a14:foregroundMark x1="78169" y1="39241" x2="78169" y2="39241"/>
                        <a14:foregroundMark x1="82394" y1="34177" x2="82394" y2="34177"/>
                        <a14:foregroundMark x1="92958" y1="59494" x2="92958" y2="59494"/>
                        <a14:backgroundMark x1="14789" y1="65823" x2="14789" y2="658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286" y="449661"/>
            <a:ext cx="1404625" cy="7814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38200" y="1012827"/>
                <a:ext cx="10210800" cy="221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09585" indent="-609585" algn="just">
                  <a:lnSpc>
                    <a:spcPct val="130000"/>
                  </a:lnSpc>
                  <a:buAutoNum type="alphaLcParenR"/>
                </a:pPr>
                <a:r>
                  <a:rPr lang="en-US" sz="3200" dirty="0"/>
                  <a:t>Tìm </a:t>
                </a:r>
                <a:r>
                  <a:rPr lang="en-US" sz="3200" dirty="0" err="1"/>
                  <a:t>thương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trong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phép</a:t>
                </a:r>
                <a:r>
                  <a:rPr lang="en-US" sz="3200" dirty="0"/>
                  <a:t> chia 7 </a:t>
                </a:r>
                <a:r>
                  <a:rPr lang="en-US" sz="3200" dirty="0" err="1"/>
                  <a:t>cho</a:t>
                </a:r>
                <a:r>
                  <a:rPr lang="en-US" sz="3200" dirty="0"/>
                  <a:t> 4.</a:t>
                </a:r>
              </a:p>
              <a:p>
                <a:pPr marL="609585" indent="-609585" algn="just">
                  <a:lnSpc>
                    <a:spcPct val="130000"/>
                  </a:lnSpc>
                  <a:buAutoNum type="alphaLcParenR"/>
                </a:pPr>
                <a:r>
                  <a:rPr lang="en-US" sz="3200" dirty="0" err="1"/>
                  <a:t>Viết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phân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dưới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dạng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tổng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một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nguyên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phân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bé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hơn</a:t>
                </a:r>
                <a:r>
                  <a:rPr lang="en-US" sz="3200" dirty="0"/>
                  <a:t> 1.</a:t>
                </a:r>
                <a:endParaRPr lang="vi-VN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12827"/>
                <a:ext cx="10210800" cy="2219518"/>
              </a:xfrm>
              <a:prstGeom prst="rect">
                <a:avLst/>
              </a:prstGeom>
              <a:blipFill>
                <a:blip r:embed="rId4"/>
                <a:stretch>
                  <a:fillRect l="-1612" r="-1493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10198" y="3099709"/>
            <a:ext cx="180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/>
              <a:t>Giải</a:t>
            </a:r>
            <a:r>
              <a:rPr lang="en-US" sz="3200" b="1" u="sng" dirty="0"/>
              <a:t>:</a:t>
            </a:r>
            <a:endParaRPr lang="vi-VN" sz="32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60194" y="3629650"/>
                <a:ext cx="12308245" cy="2367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3733" dirty="0">
                    <a:ea typeface="Calibri" panose="020F0502020204030204" pitchFamily="34" charset="0"/>
                  </a:rPr>
                  <a:t>Ta </a:t>
                </a:r>
                <a:r>
                  <a:rPr lang="en-GB" sz="3733" dirty="0" err="1">
                    <a:ea typeface="Calibri" panose="020F0502020204030204" pitchFamily="34" charset="0"/>
                  </a:rPr>
                  <a:t>có</a:t>
                </a:r>
                <a:r>
                  <a:rPr lang="en-GB" sz="3733" dirty="0">
                    <a:ea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GB" sz="3733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GB" sz="3733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733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 + 3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733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733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733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733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733" dirty="0">
                    <a:ea typeface="Calibri" panose="020F0502020204030204" pitchFamily="34" charset="0"/>
                  </a:rPr>
                  <a:t>, </a:t>
                </a:r>
                <a:r>
                  <a:rPr lang="en-US" sz="3733" dirty="0" err="1">
                    <a:ea typeface="Calibri" panose="020F0502020204030204" pitchFamily="34" charset="0"/>
                  </a:rPr>
                  <a:t>còn</a:t>
                </a:r>
                <a:r>
                  <a:rPr lang="en-US" sz="3733" dirty="0">
                    <a:ea typeface="Calibri" panose="020F0502020204030204" pitchFamily="34" charset="0"/>
                  </a:rPr>
                  <a:t> </a:t>
                </a:r>
                <a:r>
                  <a:rPr lang="en-US" sz="3733" dirty="0" err="1">
                    <a:ea typeface="Calibri" panose="020F0502020204030204" pitchFamily="34" charset="0"/>
                  </a:rPr>
                  <a:t>được</a:t>
                </a:r>
                <a:r>
                  <a:rPr lang="en-US" sz="3733" dirty="0">
                    <a:ea typeface="Calibri" panose="020F0502020204030204" pitchFamily="34" charset="0"/>
                  </a:rPr>
                  <a:t> </a:t>
                </a:r>
                <a:r>
                  <a:rPr lang="en-US" sz="3733" dirty="0" err="1">
                    <a:ea typeface="Calibri" panose="020F0502020204030204" pitchFamily="34" charset="0"/>
                  </a:rPr>
                  <a:t>viết</a:t>
                </a:r>
                <a:r>
                  <a:rPr lang="en-US" sz="3733" dirty="0">
                    <a:ea typeface="Calibri" panose="020F0502020204030204" pitchFamily="34" charset="0"/>
                  </a:rPr>
                  <a:t> </a:t>
                </a:r>
                <a:r>
                  <a:rPr lang="en-US" sz="3733" dirty="0" err="1">
                    <a:ea typeface="Calibri" panose="020F0502020204030204" pitchFamily="34" charset="0"/>
                  </a:rPr>
                  <a:t>là</a:t>
                </a:r>
                <a:r>
                  <a:rPr lang="en-US" sz="3733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33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733" dirty="0"/>
                  <a:t>.</a:t>
                </a:r>
              </a:p>
              <a:p>
                <a:pPr algn="just">
                  <a:lnSpc>
                    <a:spcPct val="13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733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73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733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733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733" dirty="0" err="1"/>
                  <a:t>là</a:t>
                </a:r>
                <a:r>
                  <a:rPr lang="en-US" sz="3733" dirty="0"/>
                  <a:t> </a:t>
                </a:r>
                <a:r>
                  <a:rPr lang="en-US" sz="3733" dirty="0" err="1"/>
                  <a:t>một</a:t>
                </a:r>
                <a:r>
                  <a:rPr lang="en-US" sz="3733" dirty="0"/>
                  <a:t> </a:t>
                </a:r>
                <a:r>
                  <a:rPr lang="en-US" sz="3733" dirty="0" err="1"/>
                  <a:t>hỗn</a:t>
                </a:r>
                <a:r>
                  <a:rPr lang="en-US" sz="3733" dirty="0"/>
                  <a:t> </a:t>
                </a:r>
                <a:r>
                  <a:rPr lang="en-US" sz="3733" dirty="0" err="1"/>
                  <a:t>số</a:t>
                </a:r>
                <a:r>
                  <a:rPr lang="en-US" sz="3733" dirty="0"/>
                  <a:t> </a:t>
                </a:r>
                <a:r>
                  <a:rPr lang="en-US" sz="3733" dirty="0" err="1"/>
                  <a:t>và</a:t>
                </a:r>
                <a:r>
                  <a:rPr lang="en-US" sz="3733" dirty="0"/>
                  <a:t> </a:t>
                </a:r>
                <a:r>
                  <a:rPr lang="en-US" sz="3733" dirty="0" err="1"/>
                  <a:t>đọc</a:t>
                </a:r>
                <a:r>
                  <a:rPr lang="en-US" sz="3733" dirty="0"/>
                  <a:t> </a:t>
                </a:r>
                <a:r>
                  <a:rPr lang="en-US" sz="3733" dirty="0" err="1"/>
                  <a:t>là</a:t>
                </a:r>
                <a:r>
                  <a:rPr lang="en-US" sz="3733" i="1" dirty="0"/>
                  <a:t> </a:t>
                </a:r>
                <a:r>
                  <a:rPr lang="en-US" sz="3733" b="1" dirty="0"/>
                  <a:t>“</a:t>
                </a:r>
                <a:r>
                  <a:rPr lang="en-US" sz="3733" b="1" dirty="0" err="1"/>
                  <a:t>một</a:t>
                </a:r>
                <a:r>
                  <a:rPr lang="en-US" sz="3733" b="1" dirty="0"/>
                  <a:t> </a:t>
                </a:r>
                <a:r>
                  <a:rPr lang="en-US" sz="3733" b="1" dirty="0" err="1"/>
                  <a:t>ba</a:t>
                </a:r>
                <a:r>
                  <a:rPr lang="en-US" sz="3733" b="1" dirty="0"/>
                  <a:t> </a:t>
                </a:r>
                <a:r>
                  <a:rPr lang="en-US" sz="3733" b="1" dirty="0" err="1"/>
                  <a:t>phần</a:t>
                </a:r>
                <a:r>
                  <a:rPr lang="en-US" sz="3733" b="1" dirty="0"/>
                  <a:t> </a:t>
                </a:r>
                <a:r>
                  <a:rPr lang="en-US" sz="3733" b="1" dirty="0" err="1"/>
                  <a:t>tư</a:t>
                </a:r>
                <a:r>
                  <a:rPr lang="en-US" sz="3733" b="1" dirty="0"/>
                  <a:t>”.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4" y="3629650"/>
                <a:ext cx="12308245" cy="2367508"/>
              </a:xfrm>
              <a:prstGeom prst="rect">
                <a:avLst/>
              </a:prstGeom>
              <a:blipFill>
                <a:blip r:embed="rId5"/>
                <a:stretch>
                  <a:fillRect l="-1585" b="-4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6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401562" y="-209810"/>
            <a:ext cx="3371057" cy="10351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2.</a:t>
            </a:r>
            <a:endParaRPr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944483" y="140798"/>
            <a:ext cx="6165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 </a:t>
            </a:r>
            <a:r>
              <a:rPr lang="en-US" sz="3200" dirty="0" err="1"/>
              <a:t>sánh</a:t>
            </a:r>
            <a:r>
              <a:rPr lang="en-US" sz="3200" dirty="0"/>
              <a:t>:</a:t>
            </a:r>
            <a:endParaRPr lang="vi-VN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01562" y="819547"/>
                <a:ext cx="10037839" cy="79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a) </a:t>
                </a:r>
                <a:r>
                  <a:rPr lang="en-US" sz="3200" dirty="0" err="1"/>
                  <a:t>Viết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mỗi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phân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sau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thành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hỗn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vi-VN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62" y="819547"/>
                <a:ext cx="10037839" cy="790216"/>
              </a:xfrm>
              <a:prstGeom prst="rect">
                <a:avLst/>
              </a:prstGeom>
              <a:blipFill>
                <a:blip r:embed="rId3"/>
                <a:stretch>
                  <a:fillRect l="-157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01561" y="1854718"/>
                <a:ext cx="10037839" cy="1283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b) </a:t>
                </a:r>
                <a:r>
                  <a:rPr lang="en-US" sz="3200" dirty="0" err="1"/>
                  <a:t>Viết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mỗi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hỗn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sau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thành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phân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 ;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pPr algn="ctr"/>
                <a:endParaRPr lang="vi-VN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61" y="1854718"/>
                <a:ext cx="10037839" cy="1283236"/>
              </a:xfrm>
              <a:prstGeom prst="rect">
                <a:avLst/>
              </a:prstGeom>
              <a:blipFill>
                <a:blip r:embed="rId4"/>
                <a:stretch>
                  <a:fillRect l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721074" y="2594750"/>
            <a:ext cx="1702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Giải</a:t>
            </a:r>
            <a:r>
              <a:rPr lang="en-US" sz="3200" b="1" u="sng" dirty="0"/>
              <a:t>:</a:t>
            </a:r>
            <a:endParaRPr lang="vi-VN" sz="32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9119" y="3210304"/>
                <a:ext cx="3756628" cy="948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09585" indent="-609585" algn="just">
                  <a:lnSpc>
                    <a:spcPct val="130000"/>
                  </a:lnSpc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3 .  4 + 2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9" y="3210304"/>
                <a:ext cx="3756628" cy="948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740816" y="3201122"/>
                <a:ext cx="3962400" cy="1589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=4+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=4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pPr algn="just">
                  <a:lnSpc>
                    <a:spcPct val="130000"/>
                  </a:lnSpc>
                </a:pPr>
                <a:endParaRPr lang="en-US" sz="32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16" y="3201122"/>
                <a:ext cx="3962400" cy="15894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5572213" y="3281116"/>
            <a:ext cx="1" cy="3385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08180" y="4900443"/>
                <a:ext cx="2638505" cy="1093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 .  3 + 1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333" dirty="0"/>
                  <a:t> </a:t>
                </a: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80" y="4900443"/>
                <a:ext cx="2638505" cy="10931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674745" y="4458442"/>
                <a:ext cx="3683000" cy="1563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=3+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8000" dirty="0"/>
                  <a:t> </a:t>
                </a: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745" y="4458442"/>
                <a:ext cx="3683000" cy="1563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638285" y="3242276"/>
                <a:ext cx="6553716" cy="945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200" dirty="0"/>
                  <a:t>b)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 =2+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i="1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285" y="3242276"/>
                <a:ext cx="6553716" cy="945452"/>
              </a:xfrm>
              <a:prstGeom prst="rect">
                <a:avLst/>
              </a:prstGeom>
              <a:blipFill>
                <a:blip r:embed="rId9"/>
                <a:stretch>
                  <a:fillRect l="-2419" b="-10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769287" y="3821475"/>
                <a:ext cx="3683000" cy="1092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 .  4 + 3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333" dirty="0"/>
                  <a:t>  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287" y="3821475"/>
                <a:ext cx="3683000" cy="10926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078081" y="4896850"/>
                <a:ext cx="2564613" cy="913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 =5+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333" dirty="0"/>
                  <a:t>  </a:t>
                </a:r>
                <a:endParaRPr lang="vi-VN" sz="5333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081" y="4896850"/>
                <a:ext cx="2564613" cy="9130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6743629" y="5813805"/>
                <a:ext cx="2945615" cy="913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 .  6 + 1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333" dirty="0"/>
                  <a:t> </a:t>
                </a:r>
                <a:endParaRPr lang="vi-VN" sz="5333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629" y="5813805"/>
                <a:ext cx="2945615" cy="9130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5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3" grpId="0"/>
      <p:bldP spid="14" grpId="0"/>
      <p:bldP spid="15" grpId="0" build="allAtOnce"/>
      <p:bldP spid="2" grpId="0"/>
      <p:bldP spid="21" grpId="0" build="allAtOnce"/>
      <p:bldP spid="23" grpId="0" build="allAtOnce"/>
      <p:bldP spid="24" grpId="0" build="allAtOnce"/>
      <p:bldP spid="26" grpId="0" build="allAtOnce"/>
      <p:bldP spid="9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792</Words>
  <Application>Microsoft Office PowerPoint</Application>
  <PresentationFormat>Widescreen</PresentationFormat>
  <Paragraphs>87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CHÀO MỪNG CÁC EM ĐẾN VỚI TIẾT HỌC!</vt:lpstr>
      <vt:lpstr>PowerPoint Presentation</vt:lpstr>
      <vt:lpstr>PowerPoint Presentation</vt:lpstr>
      <vt:lpstr> I. SO SÁNH CÁC PHÂN SỐ</vt:lpstr>
      <vt:lpstr>PowerPoint Presentation</vt:lpstr>
      <vt:lpstr>2. Cách so sánh hai phân số</vt:lpstr>
      <vt:lpstr>Luyện tập 1.</vt:lpstr>
      <vt:lpstr>PowerPoint Presentation</vt:lpstr>
      <vt:lpstr>Luyện tập 2.</vt:lpstr>
      <vt:lpstr>PowerPoint Presentation</vt:lpstr>
      <vt:lpstr>HƯỚNG DẪN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Thanh Tran Kim</dc:creator>
  <cp:lastModifiedBy>Thanh Tran Kim</cp:lastModifiedBy>
  <cp:revision>1</cp:revision>
  <dcterms:created xsi:type="dcterms:W3CDTF">2024-05-25T06:42:32Z</dcterms:created>
  <dcterms:modified xsi:type="dcterms:W3CDTF">2024-05-25T06:44:11Z</dcterms:modified>
</cp:coreProperties>
</file>