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2" r:id="rId2"/>
    <p:sldId id="267" r:id="rId3"/>
    <p:sldId id="285" r:id="rId4"/>
    <p:sldId id="261" r:id="rId5"/>
    <p:sldId id="262" r:id="rId6"/>
    <p:sldId id="269" r:id="rId7"/>
    <p:sldId id="297" r:id="rId8"/>
    <p:sldId id="268" r:id="rId9"/>
    <p:sldId id="301" r:id="rId10"/>
    <p:sldId id="263" r:id="rId11"/>
    <p:sldId id="270" r:id="rId12"/>
    <p:sldId id="298" r:id="rId13"/>
    <p:sldId id="264" r:id="rId14"/>
    <p:sldId id="271" r:id="rId15"/>
    <p:sldId id="272" r:id="rId16"/>
    <p:sldId id="299" r:id="rId17"/>
    <p:sldId id="300" r:id="rId18"/>
    <p:sldId id="265" r:id="rId19"/>
    <p:sldId id="292" r:id="rId20"/>
    <p:sldId id="293" r:id="rId21"/>
    <p:sldId id="294" r:id="rId22"/>
    <p:sldId id="295" r:id="rId23"/>
    <p:sldId id="296" r:id="rId24"/>
    <p:sldId id="303" r:id="rId25"/>
    <p:sldId id="277" r:id="rId26"/>
    <p:sldId id="266" r:id="rId27"/>
    <p:sldId id="2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346A0-595B-4E76-9DBD-AC33E0EED6F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8DCA2-0A9E-4AA0-94F1-4E8FB8F84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185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161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857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607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237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372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524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691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494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003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60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14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441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955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</a:t>
            </a:r>
            <a:r>
              <a:rPr lang="en-US" altLang="zh-CN" baseline="0"/>
              <a:t> cho HS thực hiện hoạt động 4 để vừa kiểm tra HS cách vẽ hình vừa gợi mở vào phần chu vi, diện tích hình bình hành.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077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382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220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908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707FD-617F-BB5D-5C53-3C7784D23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642206-0023-BAB6-9206-5D3843207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E899D2-3014-254B-B4A5-C146322C2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44A-84DF-4C3B-A4B2-D5F7BA396BD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2CA338-BD6A-6103-B904-576C28B6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688CF2-FBAB-5701-9250-CE9CCB248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06A3-8832-4880-A03A-B5178848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66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BDBE9-2B35-A883-0B5A-D5B91C68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E0F489-6B6E-DB93-6597-A02364080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5F158D-E026-9451-F1F2-C67081FC4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44A-84DF-4C3B-A4B2-D5F7BA396BD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1528D7-C6AC-7B13-58EF-C681F79D6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E71EF8-2377-6B19-DB74-001C1993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06A3-8832-4880-A03A-B5178848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2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0E63535-FCCF-E466-2540-D209288E96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43A347-02B4-2DAE-698C-981365E9D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9E2166-FEA4-64D0-2C6F-54EAFAF47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44A-84DF-4C3B-A4B2-D5F7BA396BD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F08218-8B30-0F27-5B31-8344F5AC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399284-8835-3EE3-5755-CC4AF6BB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06A3-8832-4880-A03A-B5178848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28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3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2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2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:a16="http://schemas.microsoft.com/office/drawing/2014/main" xmlns="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:a16="http://schemas.microsoft.com/office/drawing/2014/main" xmlns="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7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26F1FD33-3E1B-493C-8B07-98C86545CC6A}"/>
              </a:ext>
            </a:extLst>
          </p:cNvPr>
          <p:cNvSpPr/>
          <p:nvPr userDrawn="1"/>
        </p:nvSpPr>
        <p:spPr>
          <a:xfrm flipV="1">
            <a:off x="2159914" y="6052672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98AC44AF-2CA6-4388-95E2-6D63D493B18C}"/>
              </a:ext>
            </a:extLst>
          </p:cNvPr>
          <p:cNvSpPr/>
          <p:nvPr userDrawn="1"/>
        </p:nvSpPr>
        <p:spPr>
          <a:xfrm>
            <a:off x="5966765" y="6095467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64E02545-AB75-49F2-B11A-D29C29779F87}"/>
              </a:ext>
            </a:extLst>
          </p:cNvPr>
          <p:cNvSpPr/>
          <p:nvPr userDrawn="1"/>
        </p:nvSpPr>
        <p:spPr>
          <a:xfrm>
            <a:off x="4744317" y="5971066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D54E0882-87E9-4F87-AFD2-7381FF227E32}"/>
              </a:ext>
            </a:extLst>
          </p:cNvPr>
          <p:cNvSpPr/>
          <p:nvPr userDrawn="1"/>
        </p:nvSpPr>
        <p:spPr>
          <a:xfrm>
            <a:off x="9263129" y="5799033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2FC42E85-2E1C-4FC2-88BE-C1B101D59B40}"/>
              </a:ext>
            </a:extLst>
          </p:cNvPr>
          <p:cNvSpPr/>
          <p:nvPr userDrawn="1"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FF8B0D4-CD01-4DAE-89E5-3F2E1A70F66A}"/>
              </a:ext>
            </a:extLst>
          </p:cNvPr>
          <p:cNvSpPr/>
          <p:nvPr userDrawn="1"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775F9D08-9557-45F8-98DF-60919E4C2794}"/>
              </a:ext>
            </a:extLst>
          </p:cNvPr>
          <p:cNvSpPr/>
          <p:nvPr userDrawn="1"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29616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99230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2C56E7-8ED7-9017-990D-7069469A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733CEE-9FCD-2E50-5363-A5FEA6056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65D2F2-082F-D115-AA80-14035685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44A-84DF-4C3B-A4B2-D5F7BA396BD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0DB838-98B5-E58C-7DA7-65A7D709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15BD9D-A949-0CED-7F42-29FDB77A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06A3-8832-4880-A03A-B5178848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2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E7DB94-9257-6252-90A7-DF21F3A86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A8D034-A28F-F012-577F-FCFCE4D12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8C32FD-EB5C-4320-57C6-DA3B2FA9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44A-84DF-4C3B-A4B2-D5F7BA396BD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8D587A-5BF4-D393-B961-A3D33553D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BBB564-46DC-23E0-82BE-FCCE9B98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06A3-8832-4880-A03A-B5178848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25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27411B-6CA0-CAD9-529F-107C85440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C3FD06-0781-0944-5EA3-213FBF45A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D472CB-B99D-65C6-3878-A7D884A0A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BB65F6-D973-C708-60CA-15A141A4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44A-84DF-4C3B-A4B2-D5F7BA396BD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D6C358-C8DE-A07C-CD7D-30C3C9FD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A722A8-9EDB-D477-AB4C-64E2214D6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06A3-8832-4880-A03A-B5178848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2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0D6554-DD44-F84A-BA4C-C83CE34F7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606A3C-49C1-D2CE-04FE-C2E2FBEF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0E6849-EAE1-D911-14C4-D00628A83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47CCA05-797C-65D3-CECA-04AE5BEA0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3F92E61-1795-3618-A576-43B7CBCA1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9E5E1B4-06AD-2CA2-390C-8CF30F20A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44A-84DF-4C3B-A4B2-D5F7BA396BD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F7B2DA2-DBA4-5EDD-A422-017FF192F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815A1C-8AC4-E0FD-2840-2EAD47490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06A3-8832-4880-A03A-B5178848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6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39B887-3671-C6DC-1EB6-C7FCDCF91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F389F28-3733-5BBC-6337-509FB9DFB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44A-84DF-4C3B-A4B2-D5F7BA396BD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0BB2592-0460-5C72-94B4-FDD26B168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12E8929-E044-C266-A00C-D13A5CC0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06A3-8832-4880-A03A-B5178848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2CEE60-4D40-757D-8745-151798B67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44A-84DF-4C3B-A4B2-D5F7BA396BD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E9B6D71-107E-F7BE-F901-A5940F718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0F27BB-1416-8E3C-CA68-83DECF3A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06A3-8832-4880-A03A-B5178848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3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678E2F-7D0B-274E-379E-8F32967A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EE0C68-A9C2-F51F-4DA3-13CB6B9F8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A3F9BA-07A2-3F44-5D97-0B8910DDA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C27F82-175C-FC5D-45D7-292E8CE7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44A-84DF-4C3B-A4B2-D5F7BA396BD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739026-C178-7A28-D6B4-3811219E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C684EC-8D6F-A230-8B4E-55618E16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06A3-8832-4880-A03A-B5178848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7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79C4A9-E67D-8DD4-27C2-8249C54C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444EC7-30DD-596F-8599-8788FA21E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210DED-9B2B-FBAD-EDDD-D31A82F3C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4F6034-49A3-144A-9F41-D93E367B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44A-84DF-4C3B-A4B2-D5F7BA396BD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AF3F0A-2C22-B663-ABB7-FEB2E26F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FC26BE-A697-BDB1-1E6A-D4307D84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006A3-8832-4880-A03A-B5178848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4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0BB30A-0AAD-F6BD-D091-77D50AEC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01A1B4-E508-8D7D-1722-50E22CD1A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8A55A1-1339-F2FD-2C26-C09D29DC80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2044A-84DF-4C3B-A4B2-D5F7BA396BD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D49B6D-D28A-0A17-359E-ADC73462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7AED25-F53C-A32D-0575-1BE830A2E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006A3-8832-4880-A03A-B51788486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9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.emf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0.png"/><Relationship Id="rId5" Type="http://schemas.openxmlformats.org/officeDocument/2006/relationships/image" Target="../media/image39.png"/><Relationship Id="rId4" Type="http://schemas.openxmlformats.org/officeDocument/2006/relationships/image" Target="../media/image38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7.gif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4.xm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62.tmp"/><Relationship Id="rId2" Type="http://schemas.openxmlformats.org/officeDocument/2006/relationships/audio" Target="../media/audio1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audio" Target="../media/audio4.wav"/><Relationship Id="rId15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3.png"/><Relationship Id="rId18" Type="http://schemas.openxmlformats.org/officeDocument/2006/relationships/image" Target="../media/image62.tmp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image" Target="../media/image64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10" Type="http://schemas.openxmlformats.org/officeDocument/2006/relationships/image" Target="../media/image55.png"/><Relationship Id="rId4" Type="http://schemas.openxmlformats.org/officeDocument/2006/relationships/audio" Target="../media/audio4.wav"/><Relationship Id="rId9" Type="http://schemas.openxmlformats.org/officeDocument/2006/relationships/image" Target="../media/image54.png"/><Relationship Id="rId1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12" Type="http://schemas.openxmlformats.org/officeDocument/2006/relationships/image" Target="../media/image68.png"/><Relationship Id="rId17" Type="http://schemas.openxmlformats.org/officeDocument/2006/relationships/image" Target="../media/image63.tmp"/><Relationship Id="rId2" Type="http://schemas.openxmlformats.org/officeDocument/2006/relationships/audio" Target="../media/audio1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69.png"/><Relationship Id="rId5" Type="http://schemas.openxmlformats.org/officeDocument/2006/relationships/audio" Target="../media/audio3.wav"/><Relationship Id="rId15" Type="http://schemas.openxmlformats.org/officeDocument/2006/relationships/image" Target="../media/image72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6.png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12" Type="http://schemas.openxmlformats.org/officeDocument/2006/relationships/image" Target="../media/image74.png"/><Relationship Id="rId2" Type="http://schemas.openxmlformats.org/officeDocument/2006/relationships/audio" Target="../media/audio1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75.png"/><Relationship Id="rId5" Type="http://schemas.openxmlformats.org/officeDocument/2006/relationships/audio" Target="../media/audio3.wav"/><Relationship Id="rId15" Type="http://schemas.openxmlformats.org/officeDocument/2006/relationships/image" Target="../media/image78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11" Type="http://schemas.openxmlformats.org/officeDocument/2006/relationships/image" Target="../media/image84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1.png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hyperlink" Target="http://www.allwhitebackground.com/colorful-background-images.html" TargetMode="Externa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11" Type="http://schemas.openxmlformats.org/officeDocument/2006/relationships/image" Target="../media/image14.png"/><Relationship Id="rId5" Type="http://schemas.openxmlformats.org/officeDocument/2006/relationships/hyperlink" Target="https://www.publicdomainpictures.net/en/view-image.php?image=317882&amp;picture=abstract-background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0.jpeg"/><Relationship Id="rId9" Type="http://schemas.openxmlformats.org/officeDocument/2006/relationships/hyperlink" Target="https://www.wisc-online.com/assetrepository/viewasset?id=1508" TargetMode="Externa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xmlns="" id="{20063C5E-7AEA-49B0-B373-4705240A5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45" y="1404006"/>
            <a:ext cx="676924" cy="811262"/>
          </a:xfrm>
          <a:prstGeom prst="rect">
            <a:avLst/>
          </a:prstGeom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xmlns="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28" y="4862275"/>
            <a:ext cx="863725" cy="901210"/>
          </a:xfrm>
          <a:prstGeom prst="rect">
            <a:avLst/>
          </a:prstGeom>
        </p:spPr>
      </p:pic>
      <p:sp>
        <p:nvSpPr>
          <p:cNvPr id="4" name="矩形: 圆角 38">
            <a:extLst>
              <a:ext uri="{FF2B5EF4-FFF2-40B4-BE49-F238E27FC236}">
                <a16:creationId xmlns:a16="http://schemas.microsoft.com/office/drawing/2014/main" xmlns="" id="{282B2151-24AA-4F12-8AC5-9479FC7E83F2}"/>
              </a:ext>
            </a:extLst>
          </p:cNvPr>
          <p:cNvSpPr/>
          <p:nvPr/>
        </p:nvSpPr>
        <p:spPr>
          <a:xfrm>
            <a:off x="4538400" y="5432571"/>
            <a:ext cx="3279747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2">
            <a:extLst>
              <a:ext uri="{FF2B5EF4-FFF2-40B4-BE49-F238E27FC236}">
                <a16:creationId xmlns:a16="http://schemas.microsoft.com/office/drawing/2014/main" xmlns="" id="{B43D718F-D90E-4063-840B-301832F834ED}"/>
              </a:ext>
            </a:extLst>
          </p:cNvPr>
          <p:cNvSpPr/>
          <p:nvPr/>
        </p:nvSpPr>
        <p:spPr>
          <a:xfrm>
            <a:off x="3832896" y="5673678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39">
            <a:extLst>
              <a:ext uri="{FF2B5EF4-FFF2-40B4-BE49-F238E27FC236}">
                <a16:creationId xmlns:a16="http://schemas.microsoft.com/office/drawing/2014/main" xmlns="" id="{7166B9A7-88A8-4025-8F58-C4035DA28392}"/>
              </a:ext>
            </a:extLst>
          </p:cNvPr>
          <p:cNvSpPr/>
          <p:nvPr/>
        </p:nvSpPr>
        <p:spPr>
          <a:xfrm>
            <a:off x="8059502" y="5305246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44">
            <a:extLst>
              <a:ext uri="{FF2B5EF4-FFF2-40B4-BE49-F238E27FC236}">
                <a16:creationId xmlns:a16="http://schemas.microsoft.com/office/drawing/2014/main" xmlns="" id="{FE22CE39-3B53-44C8-82F0-C6C9A2F569E8}"/>
              </a:ext>
            </a:extLst>
          </p:cNvPr>
          <p:cNvSpPr/>
          <p:nvPr/>
        </p:nvSpPr>
        <p:spPr>
          <a:xfrm>
            <a:off x="7644711" y="2383714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45">
            <a:extLst>
              <a:ext uri="{FF2B5EF4-FFF2-40B4-BE49-F238E27FC236}">
                <a16:creationId xmlns:a16="http://schemas.microsoft.com/office/drawing/2014/main" xmlns="" id="{36F82A61-639F-4BE6-B4FE-E99E7023C92A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48">
            <a:extLst>
              <a:ext uri="{FF2B5EF4-FFF2-40B4-BE49-F238E27FC236}">
                <a16:creationId xmlns:a16="http://schemas.microsoft.com/office/drawing/2014/main" xmlns="" id="{800912F0-56A2-43AC-A77B-9BCC31210BFC}"/>
              </a:ext>
            </a:extLst>
          </p:cNvPr>
          <p:cNvSpPr/>
          <p:nvPr/>
        </p:nvSpPr>
        <p:spPr>
          <a:xfrm>
            <a:off x="1679646" y="4258499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50">
            <a:extLst>
              <a:ext uri="{FF2B5EF4-FFF2-40B4-BE49-F238E27FC236}">
                <a16:creationId xmlns:a16="http://schemas.microsoft.com/office/drawing/2014/main" xmlns="" id="{F5B2E83C-5A52-46C7-83E7-AA349AA3BF55}"/>
              </a:ext>
            </a:extLst>
          </p:cNvPr>
          <p:cNvSpPr/>
          <p:nvPr/>
        </p:nvSpPr>
        <p:spPr>
          <a:xfrm>
            <a:off x="2322351" y="6055550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1584078" y="824033"/>
            <a:ext cx="8005406" cy="1169988"/>
            <a:chOff x="662" y="148"/>
            <a:chExt cx="4139" cy="737"/>
          </a:xfrm>
        </p:grpSpPr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662" y="148"/>
              <a:ext cx="4139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ĐÀO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HUYỆN…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THCS …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2254" y="884"/>
              <a:ext cx="1296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文本框 43">
            <a:extLst>
              <a:ext uri="{FF2B5EF4-FFF2-40B4-BE49-F238E27FC236}">
                <a16:creationId xmlns:a16="http://schemas.microsoft.com/office/drawing/2014/main" xmlns="" id="{91547EE9-4FD9-4F42-A504-5CE41655ECA8}"/>
              </a:ext>
            </a:extLst>
          </p:cNvPr>
          <p:cNvSpPr txBox="1"/>
          <p:nvPr/>
        </p:nvSpPr>
        <p:spPr>
          <a:xfrm>
            <a:off x="1970922" y="2735903"/>
            <a:ext cx="8482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zh-CN" sz="3600"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TIẾT …BÀI 3: HÌNH BÌNH HÀNH (Tiết 2)</a:t>
            </a:r>
            <a:endParaRPr kumimoji="1" lang="zh-CN" altLang="en-US" sz="3600" dirty="0"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499772" y="4293631"/>
            <a:ext cx="4640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4505556" y="4966847"/>
            <a:ext cx="48953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3000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>
            <a:extLst>
              <a:ext uri="{FF2B5EF4-FFF2-40B4-BE49-F238E27FC236}">
                <a16:creationId xmlns:a16="http://schemas.microsoft.com/office/drawing/2014/main" xmlns="" id="{FC4BC7EF-389A-48C0-8420-BCA19A82E911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056AD1AC-B6DC-4EEF-9A9E-1FE0AC114D4D}"/>
              </a:ext>
            </a:extLst>
          </p:cNvPr>
          <p:cNvSpPr/>
          <p:nvPr/>
        </p:nvSpPr>
        <p:spPr>
          <a:xfrm>
            <a:off x="2562896" y="3189845"/>
            <a:ext cx="6796832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AF6765D3-DA13-4DDF-8A61-73A9814E7FAF}"/>
              </a:ext>
            </a:extLst>
          </p:cNvPr>
          <p:cNvSpPr/>
          <p:nvPr/>
        </p:nvSpPr>
        <p:spPr>
          <a:xfrm>
            <a:off x="2137893" y="2918591"/>
            <a:ext cx="6864439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 descr="图片包含 玩具, 玩偶&#10;&#10;自动生成的说明">
            <a:extLst>
              <a:ext uri="{FF2B5EF4-FFF2-40B4-BE49-F238E27FC236}">
                <a16:creationId xmlns:a16="http://schemas.microsoft.com/office/drawing/2014/main" xmlns="" id="{37CBF8EE-D299-42C8-A248-F4E3C24AD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988" y="2774604"/>
            <a:ext cx="1146341" cy="2697181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3159EAD8-FAD9-4364-96D0-C4A842F74D3C}"/>
              </a:ext>
            </a:extLst>
          </p:cNvPr>
          <p:cNvSpPr txBox="1"/>
          <p:nvPr/>
        </p:nvSpPr>
        <p:spPr>
          <a:xfrm>
            <a:off x="2137893" y="3181298"/>
            <a:ext cx="7221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 THÀNH KIẾN THỨC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0F7D3162-A1BB-4929-AC3C-692D399B923E}"/>
              </a:ext>
            </a:extLst>
          </p:cNvPr>
          <p:cNvSpPr/>
          <p:nvPr/>
        </p:nvSpPr>
        <p:spPr>
          <a:xfrm>
            <a:off x="5640600" y="1524185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8000" dirty="0">
              <a:solidFill>
                <a:srgbClr val="295AA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37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8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410" y="1452948"/>
            <a:ext cx="3048260" cy="2414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906" y="1452947"/>
            <a:ext cx="1287246" cy="2414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5710" y="135913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96051" y="231731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523" y="1467890"/>
            <a:ext cx="3048260" cy="241476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269286" y="132323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28642" y="236281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3791" y="227046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0" name="矩形 3">
            <a:extLst>
              <a:ext uri="{FF2B5EF4-FFF2-40B4-BE49-F238E27FC236}">
                <a16:creationId xmlns:a16="http://schemas.microsoft.com/office/drawing/2014/main" xmlns="" id="{35EAC6F3-02DC-48C3-B4B5-0C9533BAC1AC}"/>
              </a:ext>
            </a:extLst>
          </p:cNvPr>
          <p:cNvSpPr/>
          <p:nvPr/>
        </p:nvSpPr>
        <p:spPr>
          <a:xfrm>
            <a:off x="1627954" y="579206"/>
            <a:ext cx="9523440" cy="729541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1">
            <a:extLst>
              <a:ext uri="{FF2B5EF4-FFF2-40B4-BE49-F238E27FC236}">
                <a16:creationId xmlns:a16="http://schemas.microsoft.com/office/drawing/2014/main" xmlns="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" y="579206"/>
            <a:ext cx="642516" cy="670401"/>
          </a:xfrm>
          <a:prstGeom prst="rect">
            <a:avLst/>
          </a:prstGeom>
        </p:spPr>
      </p:pic>
      <p:sp>
        <p:nvSpPr>
          <p:cNvPr id="42" name="文本框 2">
            <a:extLst>
              <a:ext uri="{FF2B5EF4-FFF2-40B4-BE49-F238E27FC236}">
                <a16:creationId xmlns:a16="http://schemas.microsoft.com/office/drawing/2014/main" xmlns="" id="{C7E55CC8-800B-4F7D-80EC-3FA202C30BB5}"/>
              </a:ext>
            </a:extLst>
          </p:cNvPr>
          <p:cNvSpPr txBox="1"/>
          <p:nvPr/>
        </p:nvSpPr>
        <p:spPr>
          <a:xfrm>
            <a:off x="1627954" y="622018"/>
            <a:ext cx="10746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CHU VI VÀ DIỆN TÍCH HÌNH BÌNH HÀNH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889862" y="1698523"/>
            <a:ext cx="900000" cy="575718"/>
            <a:chOff x="139220" y="666171"/>
            <a:chExt cx="1378037" cy="823843"/>
          </a:xfrm>
        </p:grpSpPr>
        <p:grpSp>
          <p:nvGrpSpPr>
            <p:cNvPr id="44" name="Group 43"/>
            <p:cNvGrpSpPr/>
            <p:nvPr/>
          </p:nvGrpSpPr>
          <p:grpSpPr>
            <a:xfrm>
              <a:off x="139220" y="717282"/>
              <a:ext cx="1378037" cy="772732"/>
              <a:chOff x="478087" y="1283444"/>
              <a:chExt cx="1378037" cy="772732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890209" y="1429071"/>
                <a:ext cx="965915" cy="504756"/>
              </a:xfrm>
              <a:prstGeom prst="round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78087" y="1283444"/>
                <a:ext cx="772732" cy="772732"/>
              </a:xfrm>
              <a:prstGeom prst="ellipse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600435" y="1405792"/>
                <a:ext cx="528035" cy="528035"/>
              </a:xfrm>
              <a:prstGeom prst="rect">
                <a:avLst/>
              </a:prstGeom>
              <a:solidFill>
                <a:sysClr val="window" lastClr="FFFFFF"/>
              </a:solidFill>
              <a:ln w="28575">
                <a:noFill/>
              </a:ln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884452" y="666171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74441" y="4041798"/>
                <a:ext cx="1012973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BCIH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28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 diện tích hình bình hành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8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diện tích hình chữ nhật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𝐵𝐶𝐼𝐻</m:t>
                    </m:r>
                  </m:oMath>
                </a14:m>
                <a:r>
                  <a:rPr lang="en-US" sz="28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bằng nhau</a:t>
                </a:r>
              </a:p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441" y="4041798"/>
                <a:ext cx="10129730" cy="1815882"/>
              </a:xfrm>
              <a:prstGeom prst="rect">
                <a:avLst/>
              </a:prstGeom>
              <a:blipFill rotWithShape="0">
                <a:blip r:embed="rId8"/>
                <a:stretch>
                  <a:fillRect l="-1264" t="-335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8940947" y="2413662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26786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7" grpId="0"/>
      <p:bldP spid="29" grpId="0"/>
      <p:bldP spid="8" grpId="0"/>
      <p:bldP spid="40" grpId="0" animBg="1"/>
      <p:bldP spid="42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45" y="1406402"/>
            <a:ext cx="4885898" cy="270802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17908" y="3817170"/>
            <a:ext cx="9395686" cy="25886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矩形 3">
            <a:extLst>
              <a:ext uri="{FF2B5EF4-FFF2-40B4-BE49-F238E27FC236}">
                <a16:creationId xmlns:a16="http://schemas.microsoft.com/office/drawing/2014/main" xmlns="" id="{35EAC6F3-02DC-48C3-B4B5-0C9533BAC1AC}"/>
              </a:ext>
            </a:extLst>
          </p:cNvPr>
          <p:cNvSpPr/>
          <p:nvPr/>
        </p:nvSpPr>
        <p:spPr>
          <a:xfrm>
            <a:off x="1627954" y="579206"/>
            <a:ext cx="9523440" cy="729541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" y="579206"/>
            <a:ext cx="642516" cy="670401"/>
          </a:xfrm>
          <a:prstGeom prst="rect">
            <a:avLst/>
          </a:prstGeom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C7E55CC8-800B-4F7D-80EC-3FA202C30BB5}"/>
              </a:ext>
            </a:extLst>
          </p:cNvPr>
          <p:cNvSpPr txBox="1"/>
          <p:nvPr/>
        </p:nvSpPr>
        <p:spPr>
          <a:xfrm>
            <a:off x="1627954" y="622018"/>
            <a:ext cx="10746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CHU VI VÀ DIỆN TÍCH HÌNH BÌNH HÀNH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9268" y="4114422"/>
                <a:ext cx="9034846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2(</m:t>
                    </m:r>
                    <m:r>
                      <a:rPr lang="en-US" sz="2800" i="1" dirty="0" err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i="1" dirty="0" err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 dirty="0" err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800" i="1" dirty="0" err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i="1" dirty="0" err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dirty="0" err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268" y="4114422"/>
                <a:ext cx="9034846" cy="1815882"/>
              </a:xfrm>
              <a:prstGeom prst="rect">
                <a:avLst/>
              </a:prstGeom>
              <a:blipFill rotWithShape="0">
                <a:blip r:embed="rId4"/>
                <a:stretch>
                  <a:fillRect l="-1417" t="-3691" r="-270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2578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>
            <a:extLst>
              <a:ext uri="{FF2B5EF4-FFF2-40B4-BE49-F238E27FC236}">
                <a16:creationId xmlns:a16="http://schemas.microsoft.com/office/drawing/2014/main" xmlns="" id="{FC4BC7EF-389A-48C0-8420-BCA19A82E911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056AD1AC-B6DC-4EEF-9A9E-1FE0AC114D4D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AF6765D3-DA13-4DDF-8A61-73A9814E7FAF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 descr="图片包含 玩具, 玩偶&#10;&#10;自动生成的说明">
            <a:extLst>
              <a:ext uri="{FF2B5EF4-FFF2-40B4-BE49-F238E27FC236}">
                <a16:creationId xmlns:a16="http://schemas.microsoft.com/office/drawing/2014/main" xmlns="" id="{37CBF8EE-D299-42C8-A248-F4E3C24AD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988" y="2774604"/>
            <a:ext cx="1146341" cy="2697181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3159EAD8-FAD9-4364-96D0-C4A842F74D3C}"/>
              </a:ext>
            </a:extLst>
          </p:cNvPr>
          <p:cNvSpPr txBox="1"/>
          <p:nvPr/>
        </p:nvSpPr>
        <p:spPr>
          <a:xfrm>
            <a:off x="3740108" y="3049994"/>
            <a:ext cx="5103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TẬP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0F7D3162-A1BB-4929-AC3C-692D399B923E}"/>
              </a:ext>
            </a:extLst>
          </p:cNvPr>
          <p:cNvSpPr/>
          <p:nvPr/>
        </p:nvSpPr>
        <p:spPr>
          <a:xfrm>
            <a:off x="5640600" y="1524185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8000" dirty="0">
              <a:solidFill>
                <a:srgbClr val="295AA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060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8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20358" y="1250502"/>
                <a:ext cx="6297769" cy="135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1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Hãy tính diện tích hình bình hành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hình 27. Biết rằng đồ dài mỗi cạnh ô vuông là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358" y="1250502"/>
                <a:ext cx="6297769" cy="1352282"/>
              </a:xfrm>
              <a:prstGeom prst="rect">
                <a:avLst/>
              </a:prstGeom>
              <a:blipFill rotWithShape="0">
                <a:blip r:embed="rId3"/>
                <a:stretch>
                  <a:fillRect l="-1932" t="-4911" r="-1932" b="-12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110" y="901521"/>
            <a:ext cx="4107450" cy="2297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09009" y="3199312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27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3814" y="2676092"/>
            <a:ext cx="80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13345" y="4902868"/>
            <a:ext cx="1531365" cy="1531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640893" y="3199312"/>
                <a:ext cx="4683077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𝑀𝑄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6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𝑁𝐿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3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893" y="3199312"/>
                <a:ext cx="4683077" cy="954107"/>
              </a:xfrm>
              <a:prstGeom prst="rect">
                <a:avLst/>
              </a:prstGeom>
              <a:blipFill rotWithShape="0">
                <a:blip r:embed="rId6"/>
                <a:stretch>
                  <a:fillRect l="-2604" t="-7051" r="-1823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40893" y="4144821"/>
                <a:ext cx="5934638" cy="990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6.3=18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893" y="4144821"/>
                <a:ext cx="5934638" cy="990977"/>
              </a:xfrm>
              <a:prstGeom prst="rect">
                <a:avLst/>
              </a:prstGeom>
              <a:blipFill rotWithShape="0">
                <a:blip r:embed="rId7"/>
                <a:stretch>
                  <a:fillRect l="-2053" t="-6790" r="-1027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3">
            <a:extLst>
              <a:ext uri="{FF2B5EF4-FFF2-40B4-BE49-F238E27FC236}">
                <a16:creationId xmlns:a16="http://schemas.microsoft.com/office/drawing/2014/main" xmlns="" id="{35EAC6F3-02DC-48C3-B4B5-0C9533BAC1AC}"/>
              </a:ext>
            </a:extLst>
          </p:cNvPr>
          <p:cNvSpPr/>
          <p:nvPr/>
        </p:nvSpPr>
        <p:spPr>
          <a:xfrm>
            <a:off x="920358" y="623077"/>
            <a:ext cx="3337743" cy="4968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 1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1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043188" y="901521"/>
                <a:ext cx="10019764" cy="135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2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Hình bình hành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chu vi là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biết độ dài cạnh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Hãy tìm độ dài cạnh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hình bình hành đó.</a:t>
                </a: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188" y="901521"/>
                <a:ext cx="10019764" cy="1352282"/>
              </a:xfrm>
              <a:prstGeom prst="rect">
                <a:avLst/>
              </a:prstGeom>
              <a:blipFill rotWithShape="0">
                <a:blip r:embed="rId3"/>
                <a:stretch>
                  <a:fillRect l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13345" y="4902868"/>
            <a:ext cx="1531365" cy="153136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652158" y="2521545"/>
            <a:ext cx="80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228045" y="3165489"/>
                <a:ext cx="7503144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 độ dài 2 cạnh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20:2=10 (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dài cạnh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 – 4 = 6 (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045" y="3165489"/>
                <a:ext cx="7503144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1625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2329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xmlns="" id="{35EAC6F3-02DC-48C3-B4B5-0C9533BAC1AC}"/>
              </a:ext>
            </a:extLst>
          </p:cNvPr>
          <p:cNvSpPr/>
          <p:nvPr/>
        </p:nvSpPr>
        <p:spPr>
          <a:xfrm>
            <a:off x="920358" y="623077"/>
            <a:ext cx="3337743" cy="4968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 2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55510" y="1306956"/>
                <a:ext cx="1004930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1: Bạn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khung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𝑃𝑄𝑅𝑆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18 </m:t>
                    </m:r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𝑃𝑆</m:t>
                    </m:r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13 </m:t>
                    </m:r>
                    <m:r>
                      <a:rPr lang="en-US" sz="2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viền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khung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Hoa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510" y="1306956"/>
                <a:ext cx="10049301" cy="1384995"/>
              </a:xfrm>
              <a:prstGeom prst="rect">
                <a:avLst/>
              </a:prstGeom>
              <a:blipFill rotWithShape="0">
                <a:blip r:embed="rId2"/>
                <a:stretch>
                  <a:fillRect l="-1274" t="-4386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721" y="2365817"/>
            <a:ext cx="4762050" cy="2892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189" y="2691951"/>
            <a:ext cx="80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37549" y="3239440"/>
                <a:ext cx="5266134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viền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khung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𝑃𝑄𝑅𝑆</m:t>
                    </m:r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400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PQRS 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defTabSz="914400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18+13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=62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cm)</a:t>
                </a:r>
              </a:p>
              <a:p>
                <a:pPr defTabSz="914400"/>
                <a:r>
                  <a:rPr lang="en-US" sz="2400" b="1" dirty="0">
                    <a:solidFill>
                      <a:srgbClr val="000000"/>
                    </a:solidFill>
                    <a:latin typeface="Times New Roman"/>
                  </a:rPr>
                  <a:t> </a:t>
                </a:r>
              </a:p>
              <a:p>
                <a:pPr defTabSz="914400"/>
                <a:endParaRPr lang="en-US" dirty="0">
                  <a:solidFill>
                    <a:srgbClr val="000000"/>
                  </a:solidFill>
                  <a:latin typeface="Times New Roman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549" y="3239440"/>
                <a:ext cx="5266134" cy="2462213"/>
              </a:xfrm>
              <a:prstGeom prst="rect">
                <a:avLst/>
              </a:prstGeom>
              <a:blipFill rotWithShape="0">
                <a:blip r:embed="rId5"/>
                <a:stretch>
                  <a:fillRect l="-2315" t="-2475" r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13345" y="4902868"/>
            <a:ext cx="1531365" cy="153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15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55510" y="849756"/>
                <a:ext cx="1004930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400"/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2: </a:t>
                </a:r>
                <a:r>
                  <a:rPr lang="en-US" sz="2800">
                    <a:solidFill>
                      <a:prstClr val="black"/>
                    </a:solidFill>
                    <a:latin typeface="Times New Roman"/>
                    <a:cs typeface="Times New Roman" pitchFamily="18" charset="0"/>
                  </a:rPr>
                  <a:t>Cho hình bình hành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𝐴𝐵𝐶𝐷</m:t>
                    </m:r>
                  </m:oMath>
                </a14:m>
                <a:r>
                  <a:rPr lang="en-US" sz="2800">
                    <a:solidFill>
                      <a:prstClr val="black"/>
                    </a:solidFill>
                    <a:latin typeface="Times New Roman"/>
                    <a:cs typeface="Times New Roman" pitchFamily="18" charset="0"/>
                  </a:rPr>
                  <a:t> có chiều dài cạnh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𝐶𝐷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= 8 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r>
                  <a:rPr lang="en-US" sz="2800">
                    <a:solidFill>
                      <a:prstClr val="black"/>
                    </a:solidFill>
                    <a:latin typeface="Times New Roman"/>
                    <a:cs typeface="Times New Roman" pitchFamily="18" charset="0"/>
                  </a:rPr>
                  <a:t>, cạnh bên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𝐴𝐷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= 6 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prstClr val="black"/>
                    </a:solidFill>
                    <a:latin typeface="Times New Roman"/>
                    <a:cs typeface="Times New Roman" pitchFamily="18" charset="0"/>
                  </a:rPr>
                  <a:t>và chiều cao nối từ đỉnh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en-US" sz="2800">
                    <a:solidFill>
                      <a:prstClr val="black"/>
                    </a:solidFill>
                    <a:latin typeface="Times New Roman"/>
                    <a:cs typeface="Times New Roman" pitchFamily="18" charset="0"/>
                  </a:rPr>
                  <a:t> xuống cạnh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𝐶𝐷</m:t>
                    </m:r>
                  </m:oMath>
                </a14:m>
                <a:r>
                  <a:rPr lang="en-US" sz="2800">
                    <a:solidFill>
                      <a:prstClr val="black"/>
                    </a:solidFill>
                    <a:latin typeface="Times New Roman"/>
                    <a:cs typeface="Times New Roman" pitchFamily="18" charset="0"/>
                  </a:rPr>
                  <a:t> dài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5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r>
                  <a:rPr lang="en-US" sz="2800">
                    <a:solidFill>
                      <a:prstClr val="black"/>
                    </a:solidFill>
                    <a:latin typeface="Times New Roman"/>
                    <a:cs typeface="Times New Roman" pitchFamily="18" charset="0"/>
                  </a:rPr>
                  <a:t>. Tính chu vi, diện tích của hình bình hành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𝐴𝐵𝐶𝐷</m:t>
                    </m:r>
                  </m:oMath>
                </a14:m>
                <a:r>
                  <a:rPr lang="en-US" sz="2800">
                    <a:solidFill>
                      <a:prstClr val="black"/>
                    </a:solidFill>
                    <a:latin typeface="Times New Roman"/>
                    <a:cs typeface="Times New Roman" pitchFamily="18" charset="0"/>
                  </a:rPr>
                  <a:t>?</a:t>
                </a:r>
              </a:p>
              <a:p>
                <a:pPr defTabSz="914400"/>
                <a:endPara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510" y="849756"/>
                <a:ext cx="10049301" cy="1815882"/>
              </a:xfrm>
              <a:prstGeom prst="rect">
                <a:avLst/>
              </a:prstGeom>
              <a:blipFill rotWithShape="0">
                <a:blip r:embed="rId2"/>
                <a:stretch>
                  <a:fillRect l="-1274" t="-3356" r="-1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238" y="2512480"/>
            <a:ext cx="4600573" cy="2834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70836" y="2404028"/>
            <a:ext cx="80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55510" y="3221491"/>
                <a:ext cx="490813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 vi hình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6+8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=28 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510" y="3221491"/>
                <a:ext cx="4908138" cy="954107"/>
              </a:xfrm>
              <a:prstGeom prst="rect">
                <a:avLst/>
              </a:prstGeom>
              <a:blipFill>
                <a:blip r:embed="rId4"/>
                <a:stretch>
                  <a:fillRect l="-2609" t="-6369" r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5510" y="4254397"/>
                <a:ext cx="5265609" cy="990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bình hành ABCD là: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=5.8=40(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510" y="4254397"/>
                <a:ext cx="5265609" cy="990977"/>
              </a:xfrm>
              <a:prstGeom prst="rect">
                <a:avLst/>
              </a:prstGeom>
              <a:blipFill rotWithShape="0">
                <a:blip r:embed="rId5"/>
                <a:stretch>
                  <a:fillRect l="-2433" t="-6790" r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0" y="5238296"/>
            <a:ext cx="1591170" cy="15958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2957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>
            <a:extLst>
              <a:ext uri="{FF2B5EF4-FFF2-40B4-BE49-F238E27FC236}">
                <a16:creationId xmlns:a16="http://schemas.microsoft.com/office/drawing/2014/main" xmlns="" id="{FC4BC7EF-389A-48C0-8420-BCA19A82E911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056AD1AC-B6DC-4EEF-9A9E-1FE0AC114D4D}"/>
              </a:ext>
            </a:extLst>
          </p:cNvPr>
          <p:cNvSpPr/>
          <p:nvPr/>
        </p:nvSpPr>
        <p:spPr>
          <a:xfrm>
            <a:off x="3439236" y="3189845"/>
            <a:ext cx="5302833" cy="1245677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AF6765D3-DA13-4DDF-8A61-73A9814E7FAF}"/>
              </a:ext>
            </a:extLst>
          </p:cNvPr>
          <p:cNvSpPr/>
          <p:nvPr/>
        </p:nvSpPr>
        <p:spPr>
          <a:xfrm>
            <a:off x="3189664" y="2918591"/>
            <a:ext cx="5356170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 descr="图片包含 玩具, 玩偶&#10;&#10;自动生成的说明">
            <a:extLst>
              <a:ext uri="{FF2B5EF4-FFF2-40B4-BE49-F238E27FC236}">
                <a16:creationId xmlns:a16="http://schemas.microsoft.com/office/drawing/2014/main" xmlns="" id="{37CBF8EE-D299-42C8-A248-F4E3C24AD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988" y="2774604"/>
            <a:ext cx="1146341" cy="2697181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3159EAD8-FAD9-4364-96D0-C4A842F74D3C}"/>
              </a:ext>
            </a:extLst>
          </p:cNvPr>
          <p:cNvSpPr txBox="1"/>
          <p:nvPr/>
        </p:nvSpPr>
        <p:spPr>
          <a:xfrm>
            <a:off x="3531858" y="3048543"/>
            <a:ext cx="5263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0F7D3162-A1BB-4929-AC3C-692D399B923E}"/>
              </a:ext>
            </a:extLst>
          </p:cNvPr>
          <p:cNvSpPr/>
          <p:nvPr/>
        </p:nvSpPr>
        <p:spPr>
          <a:xfrm>
            <a:off x="5640600" y="1524185"/>
            <a:ext cx="13869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rgbClr val="295A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8000" dirty="0">
              <a:solidFill>
                <a:srgbClr val="295A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9633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8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75FE17B7-0B29-42F7-9F5D-E9FC82F61E90}"/>
              </a:ext>
            </a:extLst>
          </p:cNvPr>
          <p:cNvSpPr/>
          <p:nvPr/>
        </p:nvSpPr>
        <p:spPr>
          <a:xfrm>
            <a:off x="9911737" y="126098"/>
            <a:ext cx="2245784" cy="1232065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AE8F67B-0360-4E64-A353-BF62688823B3}"/>
              </a:ext>
            </a:extLst>
          </p:cNvPr>
          <p:cNvSpPr/>
          <p:nvPr/>
        </p:nvSpPr>
        <p:spPr>
          <a:xfrm>
            <a:off x="3489694" y="230852"/>
            <a:ext cx="5707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632561" y="-135827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7208439" y="3615869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E429FBD-C62A-4B78-B188-3CE5FC4520CC}"/>
              </a:ext>
            </a:extLst>
          </p:cNvPr>
          <p:cNvSpPr/>
          <p:nvPr/>
        </p:nvSpPr>
        <p:spPr>
          <a:xfrm>
            <a:off x="2994394" y="846347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8F5499-AF3E-E666-1886-5DBF5BDFDD2E}"/>
              </a:ext>
            </a:extLst>
          </p:cNvPr>
          <p:cNvSpPr txBox="1"/>
          <p:nvPr/>
        </p:nvSpPr>
        <p:spPr>
          <a:xfrm>
            <a:off x="3412670" y="2449949"/>
            <a:ext cx="69064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sút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26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5EAC6F3-02DC-48C3-B4B5-0C9533BAC1AC}"/>
              </a:ext>
            </a:extLst>
          </p:cNvPr>
          <p:cNvSpPr/>
          <p:nvPr/>
        </p:nvSpPr>
        <p:spPr>
          <a:xfrm>
            <a:off x="1835726" y="931834"/>
            <a:ext cx="6110845" cy="852348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55" y="931834"/>
            <a:ext cx="663999" cy="69281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7E55CC8-800B-4F7D-80EC-3FA202C30BB5}"/>
              </a:ext>
            </a:extLst>
          </p:cNvPr>
          <p:cNvSpPr txBox="1"/>
          <p:nvPr/>
        </p:nvSpPr>
        <p:spPr>
          <a:xfrm>
            <a:off x="1826986" y="1039875"/>
            <a:ext cx="5912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3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A. THIẾT BỊ VÀ DẠY HỌC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2954" y="2190102"/>
            <a:ext cx="7924800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eaLnBrk="0" hangingPunct="0">
              <a:spcAft>
                <a:spcPts val="80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ê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sung).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CD458B6-D56F-44A8-8B13-744797EA0168}"/>
              </a:ext>
            </a:extLst>
          </p:cNvPr>
          <p:cNvSpPr/>
          <p:nvPr/>
        </p:nvSpPr>
        <p:spPr>
          <a:xfrm>
            <a:off x="1835726" y="3742354"/>
            <a:ext cx="8451607" cy="1539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SGK,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ê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 tam giác đều bằng nhau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40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106679" y="3731399"/>
                <a:ext cx="11978640" cy="1546383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Chu vi hình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" y="3731399"/>
                <a:ext cx="11978640" cy="154638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106679" y="5294308"/>
                <a:ext cx="5693639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" y="5294308"/>
                <a:ext cx="5693639" cy="720000"/>
              </a:xfrm>
              <a:prstGeom prst="rect">
                <a:avLst/>
              </a:prstGeom>
              <a:blipFill rotWithShape="0">
                <a:blip r:embed="rId12"/>
                <a:stretch>
                  <a:fillRect b="-92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106678" y="6143909"/>
                <a:ext cx="5693639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8" y="6143909"/>
                <a:ext cx="5693639" cy="720000"/>
              </a:xfrm>
              <a:prstGeom prst="rect">
                <a:avLst/>
              </a:prstGeom>
              <a:blipFill rotWithShape="0">
                <a:blip r:embed="rId13"/>
                <a:stretch>
                  <a:fillRect b="-93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6391680" y="5280660"/>
                <a:ext cx="5693639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</m:d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680" y="5280660"/>
                <a:ext cx="5693639" cy="720000"/>
              </a:xfrm>
              <a:prstGeom prst="rect">
                <a:avLst/>
              </a:prstGeom>
              <a:blipFill rotWithShape="0">
                <a:blip r:embed="rId14"/>
                <a:stretch>
                  <a:fillRect b="-101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6391679" y="6121086"/>
                <a:ext cx="5693639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679" y="6121086"/>
                <a:ext cx="5693639" cy="720000"/>
              </a:xfrm>
              <a:prstGeom prst="rect">
                <a:avLst/>
              </a:prstGeom>
              <a:blipFill rotWithShape="0">
                <a:blip r:embed="rId15"/>
                <a:stretch>
                  <a:fillRect b="-101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54" y="3731400"/>
            <a:ext cx="2568409" cy="1489047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326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1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2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106679" y="3720661"/>
                <a:ext cx="11978640" cy="1499786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" y="3720661"/>
                <a:ext cx="11978640" cy="149978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106679" y="5307953"/>
                <a:ext cx="5693639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2200">
                    <a:solidFill>
                      <a:prstClr val="white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ahoma" panose="020B0604030504040204" pitchFamily="34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ahoma" panose="020B0604030504040204" pitchFamily="34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ahoma" panose="020B0604030504040204" pitchFamily="34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2800">
                  <a:solidFill>
                    <a:prstClr val="white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" y="5307953"/>
                <a:ext cx="5693639" cy="720000"/>
              </a:xfrm>
              <a:prstGeom prst="rect">
                <a:avLst/>
              </a:prstGeom>
              <a:blipFill rotWithShape="0">
                <a:blip r:embed="rId13"/>
                <a:stretch>
                  <a:fillRect b="-101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6391680" y="6115459"/>
                <a:ext cx="5693639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280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680" y="6115459"/>
                <a:ext cx="5693639" cy="720000"/>
              </a:xfrm>
              <a:prstGeom prst="rect">
                <a:avLst/>
              </a:prstGeom>
              <a:blipFill rotWithShape="0">
                <a:blip r:embed="rId14"/>
                <a:stretch>
                  <a:fillRect b="-93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6391680" y="5307953"/>
                <a:ext cx="5693639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680" y="5307953"/>
                <a:ext cx="5693639" cy="720000"/>
              </a:xfrm>
              <a:prstGeom prst="rect">
                <a:avLst/>
              </a:prstGeom>
              <a:blipFill rotWithShape="0">
                <a:blip r:embed="rId15"/>
                <a:stretch>
                  <a:fillRect b="-93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106679" y="6138000"/>
                <a:ext cx="5693639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" y="6138000"/>
                <a:ext cx="5693639" cy="720000"/>
              </a:xfrm>
              <a:prstGeom prst="rect">
                <a:avLst/>
              </a:prstGeom>
              <a:blipFill rotWithShape="0">
                <a:blip r:embed="rId16"/>
                <a:stretch>
                  <a:fillRect b="-93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5" y="13194"/>
            <a:ext cx="2889754" cy="1414395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54" y="3731400"/>
            <a:ext cx="2568409" cy="14890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753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106679" y="3684895"/>
                <a:ext cx="11978640" cy="1514902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400">
                  <a:defRPr/>
                </a:pP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" y="3684895"/>
                <a:ext cx="11978640" cy="1514902"/>
              </a:xfrm>
              <a:prstGeom prst="rect">
                <a:avLst/>
              </a:prstGeom>
              <a:blipFill rotWithShape="0">
                <a:blip r:embed="rId11"/>
                <a:stretch>
                  <a:fillRect l="-10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106679" y="5294302"/>
                <a:ext cx="5693639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=31,5</m:t>
                    </m:r>
                    <m:sSup>
                      <m:sSup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" y="5294302"/>
                <a:ext cx="5693639" cy="720000"/>
              </a:xfrm>
              <a:prstGeom prst="rect">
                <a:avLst/>
              </a:prstGeom>
              <a:blipFill rotWithShape="0">
                <a:blip r:embed="rId12"/>
                <a:stretch>
                  <a:fillRect b="-92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106678" y="6143904"/>
                <a:ext cx="5693639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280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=28</m:t>
                    </m:r>
                    <m:sSup>
                      <m:sSup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8" y="6143904"/>
                <a:ext cx="5693639" cy="720000"/>
              </a:xfrm>
              <a:prstGeom prst="rect">
                <a:avLst/>
              </a:prstGeom>
              <a:blipFill rotWithShape="0">
                <a:blip r:embed="rId13"/>
                <a:stretch>
                  <a:fillRect b="-8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6391680" y="5294302"/>
                <a:ext cx="5693639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=28</m:t>
                    </m:r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680" y="5294302"/>
                <a:ext cx="5693639" cy="720000"/>
              </a:xfrm>
              <a:prstGeom prst="rect">
                <a:avLst/>
              </a:prstGeom>
              <a:blipFill rotWithShape="0">
                <a:blip r:embed="rId14"/>
                <a:stretch>
                  <a:fillRect b="-92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6391679" y="6121081"/>
                <a:ext cx="5693639" cy="7200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=18</m:t>
                    </m:r>
                    <m:sSup>
                      <m:sSup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679" y="6121081"/>
                <a:ext cx="5693639" cy="720000"/>
              </a:xfrm>
              <a:prstGeom prst="rect">
                <a:avLst/>
              </a:prstGeom>
              <a:blipFill rotWithShape="0">
                <a:blip r:embed="rId15"/>
                <a:stretch>
                  <a:fillRect b="-101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976" y="3446826"/>
            <a:ext cx="3405342" cy="1739419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554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91" y="82944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13" y="1261646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106679" y="3720661"/>
                <a:ext cx="11978640" cy="103849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4: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,5 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𝑑𝑚</m:t>
                    </m:r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" y="3720661"/>
                <a:ext cx="11978640" cy="1038499"/>
              </a:xfrm>
              <a:prstGeom prst="rect">
                <a:avLst/>
              </a:prstGeom>
              <a:blipFill rotWithShape="0">
                <a:blip r:embed="rId11"/>
                <a:stretch>
                  <a:fillRect t="-1170" r="-51" b="-11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106679" y="4843924"/>
                <a:ext cx="5693639" cy="89067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=2,5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" y="4843924"/>
                <a:ext cx="5693639" cy="89067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106678" y="5884597"/>
                <a:ext cx="5693639" cy="89067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=25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8" y="5884597"/>
                <a:ext cx="5693639" cy="890674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6391680" y="4843924"/>
                <a:ext cx="5693639" cy="89067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=2,5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680" y="4843924"/>
                <a:ext cx="5693639" cy="890674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6391679" y="5861774"/>
                <a:ext cx="5693639" cy="89067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=25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679" y="5861774"/>
                <a:ext cx="5693639" cy="890674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94" y="122250"/>
            <a:ext cx="2889754" cy="14143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588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58" y="3415905"/>
            <a:ext cx="4152697" cy="177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766" y="1228299"/>
            <a:ext cx="4419115" cy="252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4142">
            <a:off x="1402218" y="2817018"/>
            <a:ext cx="6634803" cy="176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19" y="2131618"/>
            <a:ext cx="3840198" cy="25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727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5EAC6F3-02DC-48C3-B4B5-0C9533BAC1AC}"/>
              </a:ext>
            </a:extLst>
          </p:cNvPr>
          <p:cNvSpPr/>
          <p:nvPr/>
        </p:nvSpPr>
        <p:spPr>
          <a:xfrm>
            <a:off x="4094562" y="660285"/>
            <a:ext cx="3755177" cy="638034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50" y="660285"/>
            <a:ext cx="476140" cy="49680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7E55CC8-800B-4F7D-80EC-3FA202C30BB5}"/>
              </a:ext>
            </a:extLst>
          </p:cNvPr>
          <p:cNvSpPr txBox="1"/>
          <p:nvPr/>
        </p:nvSpPr>
        <p:spPr>
          <a:xfrm>
            <a:off x="4094562" y="717692"/>
            <a:ext cx="401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" name="Group 209">
            <a:extLst>
              <a:ext uri="{FF2B5EF4-FFF2-40B4-BE49-F238E27FC236}">
                <a16:creationId xmlns:a16="http://schemas.microsoft.com/office/drawing/2014/main" xmlns="" id="{6192DFE7-730F-4277-A881-C19C10EBB4D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8776" y="2213918"/>
            <a:ext cx="2673584" cy="2668128"/>
            <a:chOff x="2925" y="1094"/>
            <a:chExt cx="980" cy="978"/>
          </a:xfrm>
        </p:grpSpPr>
        <p:sp>
          <p:nvSpPr>
            <p:cNvPr id="20" name="AutoShape 208">
              <a:extLst>
                <a:ext uri="{FF2B5EF4-FFF2-40B4-BE49-F238E27FC236}">
                  <a16:creationId xmlns:a16="http://schemas.microsoft.com/office/drawing/2014/main" xmlns="" id="{BDD83249-B26F-4D3A-B64B-1596E62F795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25" y="1094"/>
              <a:ext cx="980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10">
              <a:extLst>
                <a:ext uri="{FF2B5EF4-FFF2-40B4-BE49-F238E27FC236}">
                  <a16:creationId xmlns:a16="http://schemas.microsoft.com/office/drawing/2014/main" xmlns="" id="{D2D79CD1-29A7-421F-92B3-179874086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" y="1217"/>
              <a:ext cx="666" cy="834"/>
            </a:xfrm>
            <a:custGeom>
              <a:avLst/>
              <a:gdLst>
                <a:gd name="T0" fmla="*/ 2153 w 2399"/>
                <a:gd name="T1" fmla="*/ 3002 h 3002"/>
                <a:gd name="T2" fmla="*/ 245 w 2399"/>
                <a:gd name="T3" fmla="*/ 3002 h 3002"/>
                <a:gd name="T4" fmla="*/ 0 w 2399"/>
                <a:gd name="T5" fmla="*/ 2756 h 3002"/>
                <a:gd name="T6" fmla="*/ 0 w 2399"/>
                <a:gd name="T7" fmla="*/ 0 h 3002"/>
                <a:gd name="T8" fmla="*/ 2399 w 2399"/>
                <a:gd name="T9" fmla="*/ 0 h 3002"/>
                <a:gd name="T10" fmla="*/ 2399 w 2399"/>
                <a:gd name="T11" fmla="*/ 2756 h 3002"/>
                <a:gd name="T12" fmla="*/ 2153 w 2399"/>
                <a:gd name="T13" fmla="*/ 3002 h 3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9" h="3002">
                  <a:moveTo>
                    <a:pt x="2153" y="3002"/>
                  </a:moveTo>
                  <a:cubicBezTo>
                    <a:pt x="245" y="3002"/>
                    <a:pt x="245" y="3002"/>
                    <a:pt x="245" y="3002"/>
                  </a:cubicBezTo>
                  <a:cubicBezTo>
                    <a:pt x="110" y="3002"/>
                    <a:pt x="0" y="2892"/>
                    <a:pt x="0" y="27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99" y="0"/>
                    <a:pt x="2399" y="0"/>
                    <a:pt x="2399" y="0"/>
                  </a:cubicBezTo>
                  <a:cubicBezTo>
                    <a:pt x="2399" y="2756"/>
                    <a:pt x="2399" y="2756"/>
                    <a:pt x="2399" y="2756"/>
                  </a:cubicBezTo>
                  <a:cubicBezTo>
                    <a:pt x="2399" y="2892"/>
                    <a:pt x="2289" y="3002"/>
                    <a:pt x="2153" y="3002"/>
                  </a:cubicBezTo>
                  <a:close/>
                </a:path>
              </a:pathLst>
            </a:custGeom>
            <a:solidFill>
              <a:srgbClr val="295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22" name="Freeform 211">
              <a:extLst>
                <a:ext uri="{FF2B5EF4-FFF2-40B4-BE49-F238E27FC236}">
                  <a16:creationId xmlns:a16="http://schemas.microsoft.com/office/drawing/2014/main" xmlns="" id="{ED7CD0B6-9FF8-4451-AA9C-E4F555E4F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" y="1217"/>
              <a:ext cx="666" cy="834"/>
            </a:xfrm>
            <a:custGeom>
              <a:avLst/>
              <a:gdLst>
                <a:gd name="T0" fmla="*/ 2153 w 2399"/>
                <a:gd name="T1" fmla="*/ 3002 h 3002"/>
                <a:gd name="T2" fmla="*/ 245 w 2399"/>
                <a:gd name="T3" fmla="*/ 3002 h 3002"/>
                <a:gd name="T4" fmla="*/ 0 w 2399"/>
                <a:gd name="T5" fmla="*/ 2756 h 3002"/>
                <a:gd name="T6" fmla="*/ 0 w 2399"/>
                <a:gd name="T7" fmla="*/ 0 h 3002"/>
                <a:gd name="T8" fmla="*/ 2399 w 2399"/>
                <a:gd name="T9" fmla="*/ 0 h 3002"/>
                <a:gd name="T10" fmla="*/ 2399 w 2399"/>
                <a:gd name="T11" fmla="*/ 2756 h 3002"/>
                <a:gd name="T12" fmla="*/ 2153 w 2399"/>
                <a:gd name="T13" fmla="*/ 3002 h 3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9" h="3002">
                  <a:moveTo>
                    <a:pt x="2153" y="3002"/>
                  </a:moveTo>
                  <a:cubicBezTo>
                    <a:pt x="245" y="3002"/>
                    <a:pt x="245" y="3002"/>
                    <a:pt x="245" y="3002"/>
                  </a:cubicBezTo>
                  <a:cubicBezTo>
                    <a:pt x="110" y="3002"/>
                    <a:pt x="0" y="2892"/>
                    <a:pt x="0" y="27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99" y="0"/>
                    <a:pt x="2399" y="0"/>
                    <a:pt x="2399" y="0"/>
                  </a:cubicBezTo>
                  <a:cubicBezTo>
                    <a:pt x="2399" y="2756"/>
                    <a:pt x="2399" y="2756"/>
                    <a:pt x="2399" y="2756"/>
                  </a:cubicBezTo>
                  <a:cubicBezTo>
                    <a:pt x="2399" y="2892"/>
                    <a:pt x="2289" y="3002"/>
                    <a:pt x="2153" y="3002"/>
                  </a:cubicBezTo>
                  <a:close/>
                </a:path>
              </a:pathLst>
            </a:custGeom>
            <a:noFill/>
            <a:ln w="666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Rectangle 212">
              <a:extLst>
                <a:ext uri="{FF2B5EF4-FFF2-40B4-BE49-F238E27FC236}">
                  <a16:creationId xmlns:a16="http://schemas.microsoft.com/office/drawing/2014/main" xmlns="" id="{19B4ED62-079F-430F-A1C6-B814E1F62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2" y="1218"/>
              <a:ext cx="623" cy="48"/>
            </a:xfrm>
            <a:prstGeom prst="rect">
              <a:avLst/>
            </a:prstGeom>
            <a:solidFill>
              <a:srgbClr val="2C9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3">
              <a:extLst>
                <a:ext uri="{FF2B5EF4-FFF2-40B4-BE49-F238E27FC236}">
                  <a16:creationId xmlns:a16="http://schemas.microsoft.com/office/drawing/2014/main" xmlns="" id="{23CE6EA7-BC0A-4B34-A02E-CDB42C459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2" y="1115"/>
              <a:ext cx="663" cy="104"/>
            </a:xfrm>
            <a:custGeom>
              <a:avLst/>
              <a:gdLst>
                <a:gd name="T0" fmla="*/ 0 w 2388"/>
                <a:gd name="T1" fmla="*/ 375 h 375"/>
                <a:gd name="T2" fmla="*/ 0 w 2388"/>
                <a:gd name="T3" fmla="*/ 358 h 375"/>
                <a:gd name="T4" fmla="*/ 27 w 2388"/>
                <a:gd name="T5" fmla="*/ 207 h 375"/>
                <a:gd name="T6" fmla="*/ 42 w 2388"/>
                <a:gd name="T7" fmla="*/ 134 h 375"/>
                <a:gd name="T8" fmla="*/ 205 w 2388"/>
                <a:gd name="T9" fmla="*/ 0 h 375"/>
                <a:gd name="T10" fmla="*/ 2184 w 2388"/>
                <a:gd name="T11" fmla="*/ 0 h 375"/>
                <a:gd name="T12" fmla="*/ 2347 w 2388"/>
                <a:gd name="T13" fmla="*/ 134 h 375"/>
                <a:gd name="T14" fmla="*/ 2361 w 2388"/>
                <a:gd name="T15" fmla="*/ 207 h 375"/>
                <a:gd name="T16" fmla="*/ 2388 w 2388"/>
                <a:gd name="T17" fmla="*/ 358 h 375"/>
                <a:gd name="T18" fmla="*/ 2388 w 2388"/>
                <a:gd name="T19" fmla="*/ 375 h 375"/>
                <a:gd name="T20" fmla="*/ 0 w 2388"/>
                <a:gd name="T21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8" h="375">
                  <a:moveTo>
                    <a:pt x="0" y="375"/>
                  </a:moveTo>
                  <a:cubicBezTo>
                    <a:pt x="0" y="375"/>
                    <a:pt x="0" y="368"/>
                    <a:pt x="0" y="358"/>
                  </a:cubicBezTo>
                  <a:cubicBezTo>
                    <a:pt x="0" y="349"/>
                    <a:pt x="12" y="281"/>
                    <a:pt x="27" y="207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56" y="60"/>
                    <a:pt x="130" y="0"/>
                    <a:pt x="205" y="0"/>
                  </a:cubicBezTo>
                  <a:cubicBezTo>
                    <a:pt x="2184" y="0"/>
                    <a:pt x="2184" y="0"/>
                    <a:pt x="2184" y="0"/>
                  </a:cubicBezTo>
                  <a:cubicBezTo>
                    <a:pt x="2259" y="0"/>
                    <a:pt x="2332" y="60"/>
                    <a:pt x="2347" y="134"/>
                  </a:cubicBezTo>
                  <a:cubicBezTo>
                    <a:pt x="2361" y="207"/>
                    <a:pt x="2361" y="207"/>
                    <a:pt x="2361" y="207"/>
                  </a:cubicBezTo>
                  <a:cubicBezTo>
                    <a:pt x="2376" y="281"/>
                    <a:pt x="2388" y="349"/>
                    <a:pt x="2388" y="358"/>
                  </a:cubicBezTo>
                  <a:cubicBezTo>
                    <a:pt x="2388" y="368"/>
                    <a:pt x="2388" y="375"/>
                    <a:pt x="2388" y="375"/>
                  </a:cubicBezTo>
                  <a:lnTo>
                    <a:pt x="0" y="375"/>
                  </a:lnTo>
                  <a:close/>
                </a:path>
              </a:pathLst>
            </a:custGeom>
            <a:solidFill>
              <a:srgbClr val="CDE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4">
              <a:extLst>
                <a:ext uri="{FF2B5EF4-FFF2-40B4-BE49-F238E27FC236}">
                  <a16:creationId xmlns:a16="http://schemas.microsoft.com/office/drawing/2014/main" xmlns="" id="{FD9BF609-D22A-4B9A-A1A4-869E9E1C0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2" y="1115"/>
              <a:ext cx="663" cy="104"/>
            </a:xfrm>
            <a:custGeom>
              <a:avLst/>
              <a:gdLst>
                <a:gd name="T0" fmla="*/ 270 w 2388"/>
                <a:gd name="T1" fmla="*/ 375 h 375"/>
                <a:gd name="T2" fmla="*/ 0 w 2388"/>
                <a:gd name="T3" fmla="*/ 375 h 375"/>
                <a:gd name="T4" fmla="*/ 0 w 2388"/>
                <a:gd name="T5" fmla="*/ 358 h 375"/>
                <a:gd name="T6" fmla="*/ 27 w 2388"/>
                <a:gd name="T7" fmla="*/ 207 h 375"/>
                <a:gd name="T8" fmla="*/ 42 w 2388"/>
                <a:gd name="T9" fmla="*/ 134 h 375"/>
                <a:gd name="T10" fmla="*/ 205 w 2388"/>
                <a:gd name="T11" fmla="*/ 0 h 375"/>
                <a:gd name="T12" fmla="*/ 2184 w 2388"/>
                <a:gd name="T13" fmla="*/ 0 h 375"/>
                <a:gd name="T14" fmla="*/ 2347 w 2388"/>
                <a:gd name="T15" fmla="*/ 134 h 375"/>
                <a:gd name="T16" fmla="*/ 2361 w 2388"/>
                <a:gd name="T17" fmla="*/ 207 h 375"/>
                <a:gd name="T18" fmla="*/ 2388 w 2388"/>
                <a:gd name="T19" fmla="*/ 358 h 375"/>
                <a:gd name="T20" fmla="*/ 2388 w 2388"/>
                <a:gd name="T21" fmla="*/ 375 h 375"/>
                <a:gd name="T22" fmla="*/ 565 w 2388"/>
                <a:gd name="T23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88" h="375">
                  <a:moveTo>
                    <a:pt x="270" y="375"/>
                  </a:moveTo>
                  <a:cubicBezTo>
                    <a:pt x="0" y="375"/>
                    <a:pt x="0" y="375"/>
                    <a:pt x="0" y="375"/>
                  </a:cubicBezTo>
                  <a:cubicBezTo>
                    <a:pt x="0" y="375"/>
                    <a:pt x="0" y="368"/>
                    <a:pt x="0" y="358"/>
                  </a:cubicBezTo>
                  <a:cubicBezTo>
                    <a:pt x="0" y="349"/>
                    <a:pt x="12" y="281"/>
                    <a:pt x="27" y="207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56" y="60"/>
                    <a:pt x="130" y="0"/>
                    <a:pt x="205" y="0"/>
                  </a:cubicBezTo>
                  <a:cubicBezTo>
                    <a:pt x="2184" y="0"/>
                    <a:pt x="2184" y="0"/>
                    <a:pt x="2184" y="0"/>
                  </a:cubicBezTo>
                  <a:cubicBezTo>
                    <a:pt x="2259" y="0"/>
                    <a:pt x="2332" y="60"/>
                    <a:pt x="2347" y="134"/>
                  </a:cubicBezTo>
                  <a:cubicBezTo>
                    <a:pt x="2361" y="207"/>
                    <a:pt x="2361" y="207"/>
                    <a:pt x="2361" y="207"/>
                  </a:cubicBezTo>
                  <a:cubicBezTo>
                    <a:pt x="2376" y="281"/>
                    <a:pt x="2388" y="349"/>
                    <a:pt x="2388" y="358"/>
                  </a:cubicBezTo>
                  <a:cubicBezTo>
                    <a:pt x="2388" y="368"/>
                    <a:pt x="2388" y="375"/>
                    <a:pt x="2388" y="375"/>
                  </a:cubicBezTo>
                  <a:cubicBezTo>
                    <a:pt x="565" y="375"/>
                    <a:pt x="565" y="375"/>
                    <a:pt x="565" y="375"/>
                  </a:cubicBezTo>
                </a:path>
              </a:pathLst>
            </a:custGeom>
            <a:noFill/>
            <a:ln w="666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5">
              <a:extLst>
                <a:ext uri="{FF2B5EF4-FFF2-40B4-BE49-F238E27FC236}">
                  <a16:creationId xmlns:a16="http://schemas.microsoft.com/office/drawing/2014/main" xmlns="" id="{4158DF3F-04CF-4C5C-A787-9803E35CC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" y="1404"/>
              <a:ext cx="363" cy="468"/>
            </a:xfrm>
            <a:custGeom>
              <a:avLst/>
              <a:gdLst>
                <a:gd name="T0" fmla="*/ 1274 w 1311"/>
                <a:gd name="T1" fmla="*/ 164 h 1683"/>
                <a:gd name="T2" fmla="*/ 1082 w 1311"/>
                <a:gd name="T3" fmla="*/ 22 h 1683"/>
                <a:gd name="T4" fmla="*/ 987 w 1311"/>
                <a:gd name="T5" fmla="*/ 36 h 1683"/>
                <a:gd name="T6" fmla="*/ 43 w 1311"/>
                <a:gd name="T7" fmla="*/ 1310 h 1683"/>
                <a:gd name="T8" fmla="*/ 0 w 1311"/>
                <a:gd name="T9" fmla="*/ 1683 h 1683"/>
                <a:gd name="T10" fmla="*/ 344 w 1311"/>
                <a:gd name="T11" fmla="*/ 1534 h 1683"/>
                <a:gd name="T12" fmla="*/ 1288 w 1311"/>
                <a:gd name="T13" fmla="*/ 260 h 1683"/>
                <a:gd name="T14" fmla="*/ 1274 w 1311"/>
                <a:gd name="T15" fmla="*/ 164 h 1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1" h="1683">
                  <a:moveTo>
                    <a:pt x="1274" y="164"/>
                  </a:moveTo>
                  <a:cubicBezTo>
                    <a:pt x="1082" y="22"/>
                    <a:pt x="1082" y="22"/>
                    <a:pt x="1082" y="22"/>
                  </a:cubicBezTo>
                  <a:cubicBezTo>
                    <a:pt x="1052" y="0"/>
                    <a:pt x="1009" y="6"/>
                    <a:pt x="987" y="36"/>
                  </a:cubicBezTo>
                  <a:cubicBezTo>
                    <a:pt x="43" y="1310"/>
                    <a:pt x="43" y="1310"/>
                    <a:pt x="43" y="1310"/>
                  </a:cubicBezTo>
                  <a:cubicBezTo>
                    <a:pt x="0" y="1683"/>
                    <a:pt x="0" y="1683"/>
                    <a:pt x="0" y="1683"/>
                  </a:cubicBezTo>
                  <a:cubicBezTo>
                    <a:pt x="344" y="1534"/>
                    <a:pt x="344" y="1534"/>
                    <a:pt x="344" y="1534"/>
                  </a:cubicBezTo>
                  <a:cubicBezTo>
                    <a:pt x="1288" y="260"/>
                    <a:pt x="1288" y="260"/>
                    <a:pt x="1288" y="260"/>
                  </a:cubicBezTo>
                  <a:cubicBezTo>
                    <a:pt x="1311" y="230"/>
                    <a:pt x="1304" y="187"/>
                    <a:pt x="1274" y="164"/>
                  </a:cubicBezTo>
                  <a:close/>
                </a:path>
              </a:pathLst>
            </a:custGeom>
            <a:solidFill>
              <a:srgbClr val="295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6">
              <a:extLst>
                <a:ext uri="{FF2B5EF4-FFF2-40B4-BE49-F238E27FC236}">
                  <a16:creationId xmlns:a16="http://schemas.microsoft.com/office/drawing/2014/main" xmlns="" id="{E6676E9C-8ECC-4A43-8B56-6C5C1C08E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" y="1404"/>
              <a:ext cx="353" cy="372"/>
            </a:xfrm>
            <a:custGeom>
              <a:avLst/>
              <a:gdLst>
                <a:gd name="T0" fmla="*/ 1235 w 1272"/>
                <a:gd name="T1" fmla="*/ 164 h 1340"/>
                <a:gd name="T2" fmla="*/ 1043 w 1272"/>
                <a:gd name="T3" fmla="*/ 22 h 1340"/>
                <a:gd name="T4" fmla="*/ 948 w 1272"/>
                <a:gd name="T5" fmla="*/ 36 h 1340"/>
                <a:gd name="T6" fmla="*/ 4 w 1272"/>
                <a:gd name="T7" fmla="*/ 1310 h 1340"/>
                <a:gd name="T8" fmla="*/ 0 w 1272"/>
                <a:gd name="T9" fmla="*/ 1340 h 1340"/>
                <a:gd name="T10" fmla="*/ 803 w 1272"/>
                <a:gd name="T11" fmla="*/ 257 h 1340"/>
                <a:gd name="T12" fmla="*/ 899 w 1272"/>
                <a:gd name="T13" fmla="*/ 242 h 1340"/>
                <a:gd name="T14" fmla="*/ 1090 w 1272"/>
                <a:gd name="T15" fmla="*/ 385 h 1340"/>
                <a:gd name="T16" fmla="*/ 1118 w 1272"/>
                <a:gd name="T17" fmla="*/ 437 h 1340"/>
                <a:gd name="T18" fmla="*/ 1249 w 1272"/>
                <a:gd name="T19" fmla="*/ 260 h 1340"/>
                <a:gd name="T20" fmla="*/ 1235 w 1272"/>
                <a:gd name="T21" fmla="*/ 164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72" h="1340">
                  <a:moveTo>
                    <a:pt x="1235" y="164"/>
                  </a:moveTo>
                  <a:cubicBezTo>
                    <a:pt x="1043" y="22"/>
                    <a:pt x="1043" y="22"/>
                    <a:pt x="1043" y="22"/>
                  </a:cubicBezTo>
                  <a:cubicBezTo>
                    <a:pt x="1013" y="0"/>
                    <a:pt x="970" y="6"/>
                    <a:pt x="948" y="36"/>
                  </a:cubicBezTo>
                  <a:cubicBezTo>
                    <a:pt x="4" y="1310"/>
                    <a:pt x="4" y="1310"/>
                    <a:pt x="4" y="1310"/>
                  </a:cubicBezTo>
                  <a:cubicBezTo>
                    <a:pt x="0" y="1340"/>
                    <a:pt x="0" y="1340"/>
                    <a:pt x="0" y="1340"/>
                  </a:cubicBezTo>
                  <a:cubicBezTo>
                    <a:pt x="803" y="257"/>
                    <a:pt x="803" y="257"/>
                    <a:pt x="803" y="257"/>
                  </a:cubicBezTo>
                  <a:cubicBezTo>
                    <a:pt x="826" y="226"/>
                    <a:pt x="868" y="220"/>
                    <a:pt x="899" y="242"/>
                  </a:cubicBezTo>
                  <a:cubicBezTo>
                    <a:pt x="1090" y="385"/>
                    <a:pt x="1090" y="385"/>
                    <a:pt x="1090" y="385"/>
                  </a:cubicBezTo>
                  <a:cubicBezTo>
                    <a:pt x="1108" y="397"/>
                    <a:pt x="1117" y="417"/>
                    <a:pt x="1118" y="437"/>
                  </a:cubicBezTo>
                  <a:cubicBezTo>
                    <a:pt x="1249" y="260"/>
                    <a:pt x="1249" y="260"/>
                    <a:pt x="1249" y="260"/>
                  </a:cubicBezTo>
                  <a:cubicBezTo>
                    <a:pt x="1272" y="230"/>
                    <a:pt x="1265" y="187"/>
                    <a:pt x="1235" y="164"/>
                  </a:cubicBezTo>
                  <a:close/>
                </a:path>
              </a:pathLst>
            </a:custGeom>
            <a:solidFill>
              <a:srgbClr val="2C9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7">
              <a:extLst>
                <a:ext uri="{FF2B5EF4-FFF2-40B4-BE49-F238E27FC236}">
                  <a16:creationId xmlns:a16="http://schemas.microsoft.com/office/drawing/2014/main" xmlns="" id="{40A6A9F0-1FDB-43F0-AF03-C4FFD7196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" y="1404"/>
              <a:ext cx="363" cy="468"/>
            </a:xfrm>
            <a:custGeom>
              <a:avLst/>
              <a:gdLst>
                <a:gd name="T0" fmla="*/ 1019 w 1311"/>
                <a:gd name="T1" fmla="*/ 623 h 1683"/>
                <a:gd name="T2" fmla="*/ 1288 w 1311"/>
                <a:gd name="T3" fmla="*/ 260 h 1683"/>
                <a:gd name="T4" fmla="*/ 1274 w 1311"/>
                <a:gd name="T5" fmla="*/ 164 h 1683"/>
                <a:gd name="T6" fmla="*/ 1082 w 1311"/>
                <a:gd name="T7" fmla="*/ 22 h 1683"/>
                <a:gd name="T8" fmla="*/ 987 w 1311"/>
                <a:gd name="T9" fmla="*/ 36 h 1683"/>
                <a:gd name="T10" fmla="*/ 43 w 1311"/>
                <a:gd name="T11" fmla="*/ 1310 h 1683"/>
                <a:gd name="T12" fmla="*/ 0 w 1311"/>
                <a:gd name="T13" fmla="*/ 1683 h 1683"/>
                <a:gd name="T14" fmla="*/ 344 w 1311"/>
                <a:gd name="T15" fmla="*/ 1534 h 1683"/>
                <a:gd name="T16" fmla="*/ 792 w 1311"/>
                <a:gd name="T17" fmla="*/ 930 h 1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1" h="1683">
                  <a:moveTo>
                    <a:pt x="1019" y="623"/>
                  </a:moveTo>
                  <a:cubicBezTo>
                    <a:pt x="1288" y="260"/>
                    <a:pt x="1288" y="260"/>
                    <a:pt x="1288" y="260"/>
                  </a:cubicBezTo>
                  <a:cubicBezTo>
                    <a:pt x="1311" y="230"/>
                    <a:pt x="1304" y="187"/>
                    <a:pt x="1274" y="164"/>
                  </a:cubicBezTo>
                  <a:cubicBezTo>
                    <a:pt x="1082" y="22"/>
                    <a:pt x="1082" y="22"/>
                    <a:pt x="1082" y="22"/>
                  </a:cubicBezTo>
                  <a:cubicBezTo>
                    <a:pt x="1052" y="0"/>
                    <a:pt x="1009" y="6"/>
                    <a:pt x="987" y="36"/>
                  </a:cubicBezTo>
                  <a:cubicBezTo>
                    <a:pt x="43" y="1310"/>
                    <a:pt x="43" y="1310"/>
                    <a:pt x="43" y="1310"/>
                  </a:cubicBezTo>
                  <a:cubicBezTo>
                    <a:pt x="0" y="1683"/>
                    <a:pt x="0" y="1683"/>
                    <a:pt x="0" y="1683"/>
                  </a:cubicBezTo>
                  <a:cubicBezTo>
                    <a:pt x="344" y="1534"/>
                    <a:pt x="344" y="1534"/>
                    <a:pt x="344" y="1534"/>
                  </a:cubicBezTo>
                  <a:cubicBezTo>
                    <a:pt x="792" y="930"/>
                    <a:pt x="792" y="930"/>
                    <a:pt x="792" y="930"/>
                  </a:cubicBezTo>
                </a:path>
              </a:pathLst>
            </a:custGeom>
            <a:noFill/>
            <a:ln w="666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8">
              <a:extLst>
                <a:ext uri="{FF2B5EF4-FFF2-40B4-BE49-F238E27FC236}">
                  <a16:creationId xmlns:a16="http://schemas.microsoft.com/office/drawing/2014/main" xmlns="" id="{26C2A8D1-3ABC-480B-A114-045204CD2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" y="1733"/>
              <a:ext cx="99" cy="87"/>
            </a:xfrm>
            <a:custGeom>
              <a:avLst/>
              <a:gdLst>
                <a:gd name="T0" fmla="*/ 76 w 99"/>
                <a:gd name="T1" fmla="*/ 87 h 87"/>
                <a:gd name="T2" fmla="*/ 0 w 99"/>
                <a:gd name="T3" fmla="*/ 30 h 87"/>
                <a:gd name="T4" fmla="*/ 23 w 99"/>
                <a:gd name="T5" fmla="*/ 0 h 87"/>
                <a:gd name="T6" fmla="*/ 99 w 99"/>
                <a:gd name="T7" fmla="*/ 56 h 87"/>
                <a:gd name="T8" fmla="*/ 76 w 99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87">
                  <a:moveTo>
                    <a:pt x="76" y="87"/>
                  </a:moveTo>
                  <a:lnTo>
                    <a:pt x="0" y="30"/>
                  </a:lnTo>
                  <a:lnTo>
                    <a:pt x="23" y="0"/>
                  </a:lnTo>
                  <a:lnTo>
                    <a:pt x="99" y="56"/>
                  </a:lnTo>
                  <a:lnTo>
                    <a:pt x="76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Rectangle 219">
              <a:extLst>
                <a:ext uri="{FF2B5EF4-FFF2-40B4-BE49-F238E27FC236}">
                  <a16:creationId xmlns:a16="http://schemas.microsoft.com/office/drawing/2014/main" xmlns="" id="{31D343DF-A350-4AE9-BFE4-B80432063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9" y="1340"/>
              <a:ext cx="284" cy="161"/>
            </a:xfrm>
            <a:prstGeom prst="rect">
              <a:avLst/>
            </a:prstGeom>
            <a:solidFill>
              <a:srgbClr val="295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20">
              <a:extLst>
                <a:ext uri="{FF2B5EF4-FFF2-40B4-BE49-F238E27FC236}">
                  <a16:creationId xmlns:a16="http://schemas.microsoft.com/office/drawing/2014/main" xmlns="" id="{433957AC-8539-4630-B6FC-DD0A439206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0" y="1321"/>
              <a:ext cx="322" cy="199"/>
            </a:xfrm>
            <a:custGeom>
              <a:avLst/>
              <a:gdLst>
                <a:gd name="T0" fmla="*/ 284 w 322"/>
                <a:gd name="T1" fmla="*/ 38 h 199"/>
                <a:gd name="T2" fmla="*/ 284 w 322"/>
                <a:gd name="T3" fmla="*/ 161 h 199"/>
                <a:gd name="T4" fmla="*/ 38 w 322"/>
                <a:gd name="T5" fmla="*/ 161 h 199"/>
                <a:gd name="T6" fmla="*/ 38 w 322"/>
                <a:gd name="T7" fmla="*/ 38 h 199"/>
                <a:gd name="T8" fmla="*/ 284 w 322"/>
                <a:gd name="T9" fmla="*/ 38 h 199"/>
                <a:gd name="T10" fmla="*/ 322 w 322"/>
                <a:gd name="T11" fmla="*/ 0 h 199"/>
                <a:gd name="T12" fmla="*/ 0 w 322"/>
                <a:gd name="T13" fmla="*/ 0 h 199"/>
                <a:gd name="T14" fmla="*/ 0 w 322"/>
                <a:gd name="T15" fmla="*/ 199 h 199"/>
                <a:gd name="T16" fmla="*/ 322 w 322"/>
                <a:gd name="T17" fmla="*/ 199 h 199"/>
                <a:gd name="T18" fmla="*/ 322 w 322"/>
                <a:gd name="T19" fmla="*/ 0 h 199"/>
                <a:gd name="T20" fmla="*/ 322 w 322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2" h="199">
                  <a:moveTo>
                    <a:pt x="284" y="38"/>
                  </a:moveTo>
                  <a:lnTo>
                    <a:pt x="284" y="161"/>
                  </a:lnTo>
                  <a:lnTo>
                    <a:pt x="38" y="161"/>
                  </a:lnTo>
                  <a:lnTo>
                    <a:pt x="38" y="38"/>
                  </a:lnTo>
                  <a:lnTo>
                    <a:pt x="284" y="38"/>
                  </a:lnTo>
                  <a:close/>
                  <a:moveTo>
                    <a:pt x="322" y="0"/>
                  </a:moveTo>
                  <a:lnTo>
                    <a:pt x="0" y="0"/>
                  </a:lnTo>
                  <a:lnTo>
                    <a:pt x="0" y="199"/>
                  </a:lnTo>
                  <a:lnTo>
                    <a:pt x="322" y="199"/>
                  </a:lnTo>
                  <a:lnTo>
                    <a:pt x="322" y="0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21">
              <a:extLst>
                <a:ext uri="{FF2B5EF4-FFF2-40B4-BE49-F238E27FC236}">
                  <a16:creationId xmlns:a16="http://schemas.microsoft.com/office/drawing/2014/main" xmlns="" id="{BC959833-1A14-491A-B56F-01C42A85A4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0" y="1321"/>
              <a:ext cx="322" cy="199"/>
            </a:xfrm>
            <a:custGeom>
              <a:avLst/>
              <a:gdLst>
                <a:gd name="T0" fmla="*/ 284 w 322"/>
                <a:gd name="T1" fmla="*/ 38 h 199"/>
                <a:gd name="T2" fmla="*/ 284 w 322"/>
                <a:gd name="T3" fmla="*/ 161 h 199"/>
                <a:gd name="T4" fmla="*/ 38 w 322"/>
                <a:gd name="T5" fmla="*/ 161 h 199"/>
                <a:gd name="T6" fmla="*/ 38 w 322"/>
                <a:gd name="T7" fmla="*/ 38 h 199"/>
                <a:gd name="T8" fmla="*/ 284 w 322"/>
                <a:gd name="T9" fmla="*/ 38 h 199"/>
                <a:gd name="T10" fmla="*/ 322 w 322"/>
                <a:gd name="T11" fmla="*/ 0 h 199"/>
                <a:gd name="T12" fmla="*/ 0 w 322"/>
                <a:gd name="T13" fmla="*/ 0 h 199"/>
                <a:gd name="T14" fmla="*/ 0 w 322"/>
                <a:gd name="T15" fmla="*/ 199 h 199"/>
                <a:gd name="T16" fmla="*/ 322 w 322"/>
                <a:gd name="T17" fmla="*/ 199 h 199"/>
                <a:gd name="T18" fmla="*/ 322 w 322"/>
                <a:gd name="T19" fmla="*/ 0 h 199"/>
                <a:gd name="T20" fmla="*/ 322 w 322"/>
                <a:gd name="T2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2" h="199">
                  <a:moveTo>
                    <a:pt x="284" y="38"/>
                  </a:moveTo>
                  <a:lnTo>
                    <a:pt x="284" y="161"/>
                  </a:lnTo>
                  <a:lnTo>
                    <a:pt x="38" y="161"/>
                  </a:lnTo>
                  <a:lnTo>
                    <a:pt x="38" y="38"/>
                  </a:lnTo>
                  <a:lnTo>
                    <a:pt x="284" y="38"/>
                  </a:lnTo>
                  <a:moveTo>
                    <a:pt x="322" y="0"/>
                  </a:moveTo>
                  <a:lnTo>
                    <a:pt x="0" y="0"/>
                  </a:lnTo>
                  <a:lnTo>
                    <a:pt x="0" y="199"/>
                  </a:lnTo>
                  <a:lnTo>
                    <a:pt x="322" y="199"/>
                  </a:lnTo>
                  <a:lnTo>
                    <a:pt x="322" y="0"/>
                  </a:lnTo>
                  <a:lnTo>
                    <a:pt x="3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22">
              <a:extLst>
                <a:ext uri="{FF2B5EF4-FFF2-40B4-BE49-F238E27FC236}">
                  <a16:creationId xmlns:a16="http://schemas.microsoft.com/office/drawing/2014/main" xmlns="" id="{E999872D-769E-44E9-9476-1740F87A6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1397"/>
              <a:ext cx="199" cy="95"/>
            </a:xfrm>
            <a:custGeom>
              <a:avLst/>
              <a:gdLst>
                <a:gd name="T0" fmla="*/ 205 w 717"/>
                <a:gd name="T1" fmla="*/ 341 h 341"/>
                <a:gd name="T2" fmla="*/ 0 w 717"/>
                <a:gd name="T3" fmla="*/ 170 h 341"/>
                <a:gd name="T4" fmla="*/ 205 w 717"/>
                <a:gd name="T5" fmla="*/ 0 h 341"/>
                <a:gd name="T6" fmla="*/ 512 w 717"/>
                <a:gd name="T7" fmla="*/ 0 h 341"/>
                <a:gd name="T8" fmla="*/ 717 w 717"/>
                <a:gd name="T9" fmla="*/ 170 h 341"/>
                <a:gd name="T10" fmla="*/ 512 w 717"/>
                <a:gd name="T11" fmla="*/ 341 h 341"/>
                <a:gd name="T12" fmla="*/ 205 w 717"/>
                <a:gd name="T13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7" h="341">
                  <a:moveTo>
                    <a:pt x="205" y="341"/>
                  </a:moveTo>
                  <a:cubicBezTo>
                    <a:pt x="92" y="341"/>
                    <a:pt x="0" y="264"/>
                    <a:pt x="0" y="170"/>
                  </a:cubicBezTo>
                  <a:cubicBezTo>
                    <a:pt x="0" y="76"/>
                    <a:pt x="92" y="0"/>
                    <a:pt x="205" y="0"/>
                  </a:cubicBezTo>
                  <a:cubicBezTo>
                    <a:pt x="512" y="0"/>
                    <a:pt x="512" y="0"/>
                    <a:pt x="512" y="0"/>
                  </a:cubicBezTo>
                  <a:cubicBezTo>
                    <a:pt x="625" y="0"/>
                    <a:pt x="717" y="76"/>
                    <a:pt x="717" y="170"/>
                  </a:cubicBezTo>
                  <a:cubicBezTo>
                    <a:pt x="717" y="264"/>
                    <a:pt x="625" y="341"/>
                    <a:pt x="512" y="341"/>
                  </a:cubicBezTo>
                  <a:lnTo>
                    <a:pt x="205" y="341"/>
                  </a:lnTo>
                  <a:close/>
                </a:path>
              </a:pathLst>
            </a:custGeom>
            <a:solidFill>
              <a:srgbClr val="295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3">
              <a:extLst>
                <a:ext uri="{FF2B5EF4-FFF2-40B4-BE49-F238E27FC236}">
                  <a16:creationId xmlns:a16="http://schemas.microsoft.com/office/drawing/2014/main" xmlns="" id="{3E9F69ED-4885-415A-990A-8022622BA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1587"/>
              <a:ext cx="199" cy="94"/>
            </a:xfrm>
            <a:custGeom>
              <a:avLst/>
              <a:gdLst>
                <a:gd name="T0" fmla="*/ 205 w 717"/>
                <a:gd name="T1" fmla="*/ 341 h 341"/>
                <a:gd name="T2" fmla="*/ 0 w 717"/>
                <a:gd name="T3" fmla="*/ 171 h 341"/>
                <a:gd name="T4" fmla="*/ 205 w 717"/>
                <a:gd name="T5" fmla="*/ 0 h 341"/>
                <a:gd name="T6" fmla="*/ 512 w 717"/>
                <a:gd name="T7" fmla="*/ 0 h 341"/>
                <a:gd name="T8" fmla="*/ 717 w 717"/>
                <a:gd name="T9" fmla="*/ 171 h 341"/>
                <a:gd name="T10" fmla="*/ 512 w 717"/>
                <a:gd name="T11" fmla="*/ 341 h 341"/>
                <a:gd name="T12" fmla="*/ 205 w 717"/>
                <a:gd name="T13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7" h="341">
                  <a:moveTo>
                    <a:pt x="205" y="341"/>
                  </a:moveTo>
                  <a:cubicBezTo>
                    <a:pt x="92" y="341"/>
                    <a:pt x="0" y="265"/>
                    <a:pt x="0" y="171"/>
                  </a:cubicBezTo>
                  <a:cubicBezTo>
                    <a:pt x="0" y="77"/>
                    <a:pt x="92" y="0"/>
                    <a:pt x="205" y="0"/>
                  </a:cubicBezTo>
                  <a:cubicBezTo>
                    <a:pt x="512" y="0"/>
                    <a:pt x="512" y="0"/>
                    <a:pt x="512" y="0"/>
                  </a:cubicBezTo>
                  <a:cubicBezTo>
                    <a:pt x="625" y="0"/>
                    <a:pt x="717" y="77"/>
                    <a:pt x="717" y="171"/>
                  </a:cubicBezTo>
                  <a:cubicBezTo>
                    <a:pt x="717" y="265"/>
                    <a:pt x="625" y="341"/>
                    <a:pt x="512" y="341"/>
                  </a:cubicBezTo>
                  <a:lnTo>
                    <a:pt x="205" y="341"/>
                  </a:lnTo>
                  <a:close/>
                </a:path>
              </a:pathLst>
            </a:custGeom>
            <a:solidFill>
              <a:srgbClr val="295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4">
              <a:extLst>
                <a:ext uri="{FF2B5EF4-FFF2-40B4-BE49-F238E27FC236}">
                  <a16:creationId xmlns:a16="http://schemas.microsoft.com/office/drawing/2014/main" xmlns="" id="{0F6FE31E-4F6D-4E70-857D-83BB8F456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1776"/>
              <a:ext cx="199" cy="95"/>
            </a:xfrm>
            <a:custGeom>
              <a:avLst/>
              <a:gdLst>
                <a:gd name="T0" fmla="*/ 205 w 717"/>
                <a:gd name="T1" fmla="*/ 341 h 341"/>
                <a:gd name="T2" fmla="*/ 0 w 717"/>
                <a:gd name="T3" fmla="*/ 171 h 341"/>
                <a:gd name="T4" fmla="*/ 205 w 717"/>
                <a:gd name="T5" fmla="*/ 0 h 341"/>
                <a:gd name="T6" fmla="*/ 512 w 717"/>
                <a:gd name="T7" fmla="*/ 0 h 341"/>
                <a:gd name="T8" fmla="*/ 717 w 717"/>
                <a:gd name="T9" fmla="*/ 171 h 341"/>
                <a:gd name="T10" fmla="*/ 512 w 717"/>
                <a:gd name="T11" fmla="*/ 341 h 341"/>
                <a:gd name="T12" fmla="*/ 205 w 717"/>
                <a:gd name="T13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7" h="341">
                  <a:moveTo>
                    <a:pt x="205" y="341"/>
                  </a:moveTo>
                  <a:cubicBezTo>
                    <a:pt x="92" y="341"/>
                    <a:pt x="0" y="265"/>
                    <a:pt x="0" y="171"/>
                  </a:cubicBezTo>
                  <a:cubicBezTo>
                    <a:pt x="0" y="77"/>
                    <a:pt x="92" y="0"/>
                    <a:pt x="205" y="0"/>
                  </a:cubicBezTo>
                  <a:cubicBezTo>
                    <a:pt x="512" y="0"/>
                    <a:pt x="512" y="0"/>
                    <a:pt x="512" y="0"/>
                  </a:cubicBezTo>
                  <a:cubicBezTo>
                    <a:pt x="625" y="0"/>
                    <a:pt x="717" y="77"/>
                    <a:pt x="717" y="171"/>
                  </a:cubicBezTo>
                  <a:cubicBezTo>
                    <a:pt x="717" y="265"/>
                    <a:pt x="625" y="341"/>
                    <a:pt x="512" y="341"/>
                  </a:cubicBezTo>
                  <a:lnTo>
                    <a:pt x="205" y="341"/>
                  </a:lnTo>
                  <a:close/>
                </a:path>
              </a:pathLst>
            </a:custGeom>
            <a:solidFill>
              <a:srgbClr val="295A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5">
              <a:extLst>
                <a:ext uri="{FF2B5EF4-FFF2-40B4-BE49-F238E27FC236}">
                  <a16:creationId xmlns:a16="http://schemas.microsoft.com/office/drawing/2014/main" xmlns="" id="{5C497504-63BE-4214-B293-419BAD180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1397"/>
              <a:ext cx="199" cy="95"/>
            </a:xfrm>
            <a:custGeom>
              <a:avLst/>
              <a:gdLst>
                <a:gd name="T0" fmla="*/ 205 w 717"/>
                <a:gd name="T1" fmla="*/ 341 h 341"/>
                <a:gd name="T2" fmla="*/ 0 w 717"/>
                <a:gd name="T3" fmla="*/ 170 h 341"/>
                <a:gd name="T4" fmla="*/ 205 w 717"/>
                <a:gd name="T5" fmla="*/ 0 h 341"/>
                <a:gd name="T6" fmla="*/ 512 w 717"/>
                <a:gd name="T7" fmla="*/ 0 h 341"/>
                <a:gd name="T8" fmla="*/ 717 w 717"/>
                <a:gd name="T9" fmla="*/ 170 h 341"/>
                <a:gd name="T10" fmla="*/ 512 w 717"/>
                <a:gd name="T11" fmla="*/ 341 h 341"/>
                <a:gd name="T12" fmla="*/ 205 w 717"/>
                <a:gd name="T13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7" h="341">
                  <a:moveTo>
                    <a:pt x="205" y="341"/>
                  </a:moveTo>
                  <a:cubicBezTo>
                    <a:pt x="92" y="341"/>
                    <a:pt x="0" y="264"/>
                    <a:pt x="0" y="170"/>
                  </a:cubicBezTo>
                  <a:cubicBezTo>
                    <a:pt x="0" y="76"/>
                    <a:pt x="92" y="0"/>
                    <a:pt x="205" y="0"/>
                  </a:cubicBezTo>
                  <a:cubicBezTo>
                    <a:pt x="512" y="0"/>
                    <a:pt x="512" y="0"/>
                    <a:pt x="512" y="0"/>
                  </a:cubicBezTo>
                  <a:cubicBezTo>
                    <a:pt x="625" y="0"/>
                    <a:pt x="717" y="76"/>
                    <a:pt x="717" y="170"/>
                  </a:cubicBezTo>
                  <a:cubicBezTo>
                    <a:pt x="717" y="264"/>
                    <a:pt x="625" y="341"/>
                    <a:pt x="512" y="341"/>
                  </a:cubicBezTo>
                  <a:lnTo>
                    <a:pt x="205" y="341"/>
                  </a:lnTo>
                  <a:close/>
                </a:path>
              </a:pathLst>
            </a:custGeom>
            <a:noFill/>
            <a:ln w="666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6">
              <a:extLst>
                <a:ext uri="{FF2B5EF4-FFF2-40B4-BE49-F238E27FC236}">
                  <a16:creationId xmlns:a16="http://schemas.microsoft.com/office/drawing/2014/main" xmlns="" id="{544F3870-A1F5-4287-A723-F91F73ABC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1587"/>
              <a:ext cx="199" cy="94"/>
            </a:xfrm>
            <a:custGeom>
              <a:avLst/>
              <a:gdLst>
                <a:gd name="T0" fmla="*/ 205 w 717"/>
                <a:gd name="T1" fmla="*/ 341 h 341"/>
                <a:gd name="T2" fmla="*/ 0 w 717"/>
                <a:gd name="T3" fmla="*/ 171 h 341"/>
                <a:gd name="T4" fmla="*/ 205 w 717"/>
                <a:gd name="T5" fmla="*/ 0 h 341"/>
                <a:gd name="T6" fmla="*/ 512 w 717"/>
                <a:gd name="T7" fmla="*/ 0 h 341"/>
                <a:gd name="T8" fmla="*/ 717 w 717"/>
                <a:gd name="T9" fmla="*/ 171 h 341"/>
                <a:gd name="T10" fmla="*/ 512 w 717"/>
                <a:gd name="T11" fmla="*/ 341 h 341"/>
                <a:gd name="T12" fmla="*/ 205 w 717"/>
                <a:gd name="T13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7" h="341">
                  <a:moveTo>
                    <a:pt x="205" y="341"/>
                  </a:moveTo>
                  <a:cubicBezTo>
                    <a:pt x="92" y="341"/>
                    <a:pt x="0" y="265"/>
                    <a:pt x="0" y="171"/>
                  </a:cubicBezTo>
                  <a:cubicBezTo>
                    <a:pt x="0" y="77"/>
                    <a:pt x="92" y="0"/>
                    <a:pt x="205" y="0"/>
                  </a:cubicBezTo>
                  <a:cubicBezTo>
                    <a:pt x="512" y="0"/>
                    <a:pt x="512" y="0"/>
                    <a:pt x="512" y="0"/>
                  </a:cubicBezTo>
                  <a:cubicBezTo>
                    <a:pt x="625" y="0"/>
                    <a:pt x="717" y="77"/>
                    <a:pt x="717" y="171"/>
                  </a:cubicBezTo>
                  <a:cubicBezTo>
                    <a:pt x="717" y="265"/>
                    <a:pt x="625" y="341"/>
                    <a:pt x="512" y="341"/>
                  </a:cubicBezTo>
                  <a:lnTo>
                    <a:pt x="205" y="341"/>
                  </a:lnTo>
                  <a:close/>
                </a:path>
              </a:pathLst>
            </a:custGeom>
            <a:noFill/>
            <a:ln w="666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7">
              <a:extLst>
                <a:ext uri="{FF2B5EF4-FFF2-40B4-BE49-F238E27FC236}">
                  <a16:creationId xmlns:a16="http://schemas.microsoft.com/office/drawing/2014/main" xmlns="" id="{0807AAC6-196C-4922-814C-65CC826ED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1776"/>
              <a:ext cx="199" cy="95"/>
            </a:xfrm>
            <a:custGeom>
              <a:avLst/>
              <a:gdLst>
                <a:gd name="T0" fmla="*/ 205 w 717"/>
                <a:gd name="T1" fmla="*/ 341 h 341"/>
                <a:gd name="T2" fmla="*/ 0 w 717"/>
                <a:gd name="T3" fmla="*/ 171 h 341"/>
                <a:gd name="T4" fmla="*/ 205 w 717"/>
                <a:gd name="T5" fmla="*/ 0 h 341"/>
                <a:gd name="T6" fmla="*/ 512 w 717"/>
                <a:gd name="T7" fmla="*/ 0 h 341"/>
                <a:gd name="T8" fmla="*/ 717 w 717"/>
                <a:gd name="T9" fmla="*/ 171 h 341"/>
                <a:gd name="T10" fmla="*/ 512 w 717"/>
                <a:gd name="T11" fmla="*/ 341 h 341"/>
                <a:gd name="T12" fmla="*/ 205 w 717"/>
                <a:gd name="T13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7" h="341">
                  <a:moveTo>
                    <a:pt x="205" y="341"/>
                  </a:moveTo>
                  <a:cubicBezTo>
                    <a:pt x="92" y="341"/>
                    <a:pt x="0" y="265"/>
                    <a:pt x="0" y="171"/>
                  </a:cubicBezTo>
                  <a:cubicBezTo>
                    <a:pt x="0" y="77"/>
                    <a:pt x="92" y="0"/>
                    <a:pt x="205" y="0"/>
                  </a:cubicBezTo>
                  <a:cubicBezTo>
                    <a:pt x="512" y="0"/>
                    <a:pt x="512" y="0"/>
                    <a:pt x="512" y="0"/>
                  </a:cubicBezTo>
                  <a:cubicBezTo>
                    <a:pt x="625" y="0"/>
                    <a:pt x="717" y="77"/>
                    <a:pt x="717" y="171"/>
                  </a:cubicBezTo>
                  <a:cubicBezTo>
                    <a:pt x="717" y="265"/>
                    <a:pt x="625" y="341"/>
                    <a:pt x="512" y="341"/>
                  </a:cubicBezTo>
                  <a:lnTo>
                    <a:pt x="205" y="341"/>
                  </a:lnTo>
                  <a:close/>
                </a:path>
              </a:pathLst>
            </a:custGeom>
            <a:noFill/>
            <a:ln w="666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8">
              <a:extLst>
                <a:ext uri="{FF2B5EF4-FFF2-40B4-BE49-F238E27FC236}">
                  <a16:creationId xmlns:a16="http://schemas.microsoft.com/office/drawing/2014/main" xmlns="" id="{615A7C2E-E899-4618-A841-D305AD76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" y="1577"/>
              <a:ext cx="256" cy="0"/>
            </a:xfrm>
            <a:custGeom>
              <a:avLst/>
              <a:gdLst>
                <a:gd name="T0" fmla="*/ 0 w 256"/>
                <a:gd name="T1" fmla="*/ 256 w 256"/>
                <a:gd name="T2" fmla="*/ 0 w 25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6">
                  <a:moveTo>
                    <a:pt x="0" y="0"/>
                  </a:moveTo>
                  <a:lnTo>
                    <a:pt x="2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Line 229">
              <a:extLst>
                <a:ext uri="{FF2B5EF4-FFF2-40B4-BE49-F238E27FC236}">
                  <a16:creationId xmlns:a16="http://schemas.microsoft.com/office/drawing/2014/main" xmlns="" id="{4651E4E6-3EA5-45C0-8D94-48F0080743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0" y="1577"/>
              <a:ext cx="256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Rectangle 230">
              <a:extLst>
                <a:ext uri="{FF2B5EF4-FFF2-40B4-BE49-F238E27FC236}">
                  <a16:creationId xmlns:a16="http://schemas.microsoft.com/office/drawing/2014/main" xmlns="" id="{0F1A7C73-83BF-4EBF-8837-BB810EE9D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" y="1558"/>
              <a:ext cx="256" cy="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31">
              <a:extLst>
                <a:ext uri="{FF2B5EF4-FFF2-40B4-BE49-F238E27FC236}">
                  <a16:creationId xmlns:a16="http://schemas.microsoft.com/office/drawing/2014/main" xmlns="" id="{F8C808B6-B5BE-4801-A1A1-8DAE6F451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" y="1644"/>
              <a:ext cx="170" cy="0"/>
            </a:xfrm>
            <a:custGeom>
              <a:avLst/>
              <a:gdLst>
                <a:gd name="T0" fmla="*/ 0 w 170"/>
                <a:gd name="T1" fmla="*/ 170 w 170"/>
                <a:gd name="T2" fmla="*/ 0 w 1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70">
                  <a:moveTo>
                    <a:pt x="0" y="0"/>
                  </a:moveTo>
                  <a:lnTo>
                    <a:pt x="1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Line 232">
              <a:extLst>
                <a:ext uri="{FF2B5EF4-FFF2-40B4-BE49-F238E27FC236}">
                  <a16:creationId xmlns:a16="http://schemas.microsoft.com/office/drawing/2014/main" xmlns="" id="{BF060AE2-07D3-4CD2-ABBF-D8CD5934DA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0" y="1644"/>
              <a:ext cx="17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Rectangle 233">
              <a:extLst>
                <a:ext uri="{FF2B5EF4-FFF2-40B4-BE49-F238E27FC236}">
                  <a16:creationId xmlns:a16="http://schemas.microsoft.com/office/drawing/2014/main" xmlns="" id="{7E84248C-2DA5-461A-8C95-FA8DD7CFC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" y="1624"/>
              <a:ext cx="170" cy="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4">
              <a:extLst>
                <a:ext uri="{FF2B5EF4-FFF2-40B4-BE49-F238E27FC236}">
                  <a16:creationId xmlns:a16="http://schemas.microsoft.com/office/drawing/2014/main" xmlns="" id="{1C7FB905-D659-455B-9A53-D123BFCAB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167"/>
              <a:ext cx="618" cy="0"/>
            </a:xfrm>
            <a:custGeom>
              <a:avLst/>
              <a:gdLst>
                <a:gd name="T0" fmla="*/ 0 w 618"/>
                <a:gd name="T1" fmla="*/ 618 w 618"/>
                <a:gd name="T2" fmla="*/ 0 w 6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18">
                  <a:moveTo>
                    <a:pt x="0" y="0"/>
                  </a:moveTo>
                  <a:lnTo>
                    <a:pt x="6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Line 235">
              <a:extLst>
                <a:ext uri="{FF2B5EF4-FFF2-40B4-BE49-F238E27FC236}">
                  <a16:creationId xmlns:a16="http://schemas.microsoft.com/office/drawing/2014/main" xmlns="" id="{4F4DD3ED-38C1-40B1-850A-9064138FA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8" y="1167"/>
              <a:ext cx="61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6">
              <a:extLst>
                <a:ext uri="{FF2B5EF4-FFF2-40B4-BE49-F238E27FC236}">
                  <a16:creationId xmlns:a16="http://schemas.microsoft.com/office/drawing/2014/main" xmlns="" id="{CFBE11F5-6D75-4FFD-96CD-E2745839B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" y="1154"/>
              <a:ext cx="653" cy="26"/>
            </a:xfrm>
            <a:custGeom>
              <a:avLst/>
              <a:gdLst>
                <a:gd name="T0" fmla="*/ 2289 w 2354"/>
                <a:gd name="T1" fmla="*/ 94 h 94"/>
                <a:gd name="T2" fmla="*/ 64 w 2354"/>
                <a:gd name="T3" fmla="*/ 94 h 94"/>
                <a:gd name="T4" fmla="*/ 0 w 2354"/>
                <a:gd name="T5" fmla="*/ 47 h 94"/>
                <a:gd name="T6" fmla="*/ 64 w 2354"/>
                <a:gd name="T7" fmla="*/ 0 h 94"/>
                <a:gd name="T8" fmla="*/ 2289 w 2354"/>
                <a:gd name="T9" fmla="*/ 0 h 94"/>
                <a:gd name="T10" fmla="*/ 2354 w 2354"/>
                <a:gd name="T11" fmla="*/ 47 h 94"/>
                <a:gd name="T12" fmla="*/ 2289 w 2354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4" h="94">
                  <a:moveTo>
                    <a:pt x="2289" y="94"/>
                  </a:moveTo>
                  <a:cubicBezTo>
                    <a:pt x="64" y="94"/>
                    <a:pt x="64" y="94"/>
                    <a:pt x="64" y="94"/>
                  </a:cubicBezTo>
                  <a:cubicBezTo>
                    <a:pt x="29" y="94"/>
                    <a:pt x="0" y="73"/>
                    <a:pt x="0" y="47"/>
                  </a:cubicBezTo>
                  <a:cubicBezTo>
                    <a:pt x="0" y="21"/>
                    <a:pt x="29" y="0"/>
                    <a:pt x="64" y="0"/>
                  </a:cubicBezTo>
                  <a:cubicBezTo>
                    <a:pt x="2289" y="0"/>
                    <a:pt x="2289" y="0"/>
                    <a:pt x="2289" y="0"/>
                  </a:cubicBezTo>
                  <a:cubicBezTo>
                    <a:pt x="2325" y="0"/>
                    <a:pt x="2354" y="21"/>
                    <a:pt x="2354" y="47"/>
                  </a:cubicBezTo>
                  <a:cubicBezTo>
                    <a:pt x="2354" y="73"/>
                    <a:pt x="2325" y="94"/>
                    <a:pt x="2289" y="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3433034" y="1298319"/>
                <a:ext cx="8304754" cy="4401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Tx/>
                  <a:buChar char="-"/>
                </a:pP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Viết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lại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chu vi,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cao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ứng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dirty="0" err="1">
                    <a:latin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bài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tập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b="1" dirty="0" err="1">
                    <a:latin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latin typeface="Times New Roman" panose="02020603050405020304" pitchFamily="18" charset="0"/>
                  </a:rPr>
                  <a:t> 1: </a:t>
                </a:r>
                <a:r>
                  <a:rPr lang="en-US" sz="2800" dirty="0">
                    <a:latin typeface="Times New Roman" panose="02020603050405020304" pitchFamily="18" charset="0"/>
                  </a:rPr>
                  <a:t>Cho hình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chu vi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480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gấp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lần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liền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kề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nó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chiều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</a:rPr>
                  <a:t> hình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b="1" dirty="0" err="1">
                    <a:latin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latin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mảnh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bìa</a:t>
                </a:r>
                <a:r>
                  <a:rPr lang="en-US" sz="2800" dirty="0">
                    <a:latin typeface="Times New Roman" panose="02020603050405020304" pitchFamily="18" charset="0"/>
                  </a:rPr>
                  <a:t> hình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14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chiều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cao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tương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ứng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mảnh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bìa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</a:rPr>
                  <a:t>+ </a:t>
                </a:r>
                <a:r>
                  <a:rPr lang="en-US" sz="2800" b="1" dirty="0" err="1">
                    <a:latin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latin typeface="Times New Roman" panose="02020603050405020304" pitchFamily="18" charset="0"/>
                  </a:rPr>
                  <a:t> 1, 2 SGK </a:t>
                </a:r>
                <a:r>
                  <a:rPr lang="en-US" sz="2800" b="1" dirty="0" err="1">
                    <a:latin typeface="Times New Roman" panose="02020603050405020304" pitchFamily="18" charset="0"/>
                  </a:rPr>
                  <a:t>trang</a:t>
                </a:r>
                <a:r>
                  <a:rPr lang="en-US" sz="2800" b="1" dirty="0">
                    <a:latin typeface="Times New Roman" panose="02020603050405020304" pitchFamily="18" charset="0"/>
                  </a:rPr>
                  <a:t> 104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034" y="1298319"/>
                <a:ext cx="8304754" cy="4401205"/>
              </a:xfrm>
              <a:prstGeom prst="rect">
                <a:avLst/>
              </a:prstGeom>
              <a:blipFill>
                <a:blip r:embed="rId4"/>
                <a:stretch>
                  <a:fillRect l="-1468" t="-1524" b="-2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6431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FCE4943-0DAD-4370-BA72-347C97CD11F6}"/>
              </a:ext>
            </a:extLst>
          </p:cNvPr>
          <p:cNvSpPr/>
          <p:nvPr/>
        </p:nvSpPr>
        <p:spPr>
          <a:xfrm>
            <a:off x="3888147" y="4851367"/>
            <a:ext cx="2512653" cy="565634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7878F43-44B3-49E3-8A8D-D357BC384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036C5E-528E-4F4F-81AF-16F60F10B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2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9" name="图片 8" descr="图片包含 玩具, 玩偶&#10;&#10;自动生成的说明">
            <a:extLst>
              <a:ext uri="{FF2B5EF4-FFF2-40B4-BE49-F238E27FC236}">
                <a16:creationId xmlns:a16="http://schemas.microsoft.com/office/drawing/2014/main" xmlns="" id="{59DB6CC5-B8F6-45A6-BD19-DB0EEDE6F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30" y="1584234"/>
            <a:ext cx="2246741" cy="52862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BA23D6B-3ED8-4207-86F4-F05907A7E1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72" y="736088"/>
            <a:ext cx="2253122" cy="225504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0063C5E-7AEA-49B0-B373-4705240A54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88" y="1758848"/>
            <a:ext cx="676924" cy="811262"/>
          </a:xfrm>
          <a:prstGeom prst="rect">
            <a:avLst/>
          </a:prstGeom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:a16="http://schemas.microsoft.com/office/drawing/2014/main" xmlns="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71" y="5217117"/>
            <a:ext cx="863725" cy="901210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:a16="http://schemas.microsoft.com/office/drawing/2014/main" xmlns="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6570" y="-609614"/>
            <a:ext cx="1233491" cy="24130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CA2E288-6485-41F5-9D90-A7CFFCE8DE90}"/>
              </a:ext>
            </a:extLst>
          </p:cNvPr>
          <p:cNvSpPr txBox="1"/>
          <p:nvPr/>
        </p:nvSpPr>
        <p:spPr>
          <a:xfrm>
            <a:off x="962378" y="2055989"/>
            <a:ext cx="8168783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12000" b="1" dirty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THANKS</a:t>
            </a:r>
            <a:endParaRPr lang="zh-CN" altLang="en-US" sz="12000" b="1" dirty="0">
              <a:solidFill>
                <a:srgbClr val="2A59A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26ABD5C6-13D6-40B3-9DB4-E2EEC47A10F5}"/>
              </a:ext>
            </a:extLst>
          </p:cNvPr>
          <p:cNvSpPr/>
          <p:nvPr/>
        </p:nvSpPr>
        <p:spPr>
          <a:xfrm>
            <a:off x="3741116" y="4702665"/>
            <a:ext cx="2512653" cy="565634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xmlns="" id="{282B2151-24AA-4F12-8AC5-9479FC7E83F2}"/>
              </a:ext>
            </a:extLst>
          </p:cNvPr>
          <p:cNvSpPr/>
          <p:nvPr/>
        </p:nvSpPr>
        <p:spPr>
          <a:xfrm>
            <a:off x="4579343" y="5787413"/>
            <a:ext cx="3279747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xmlns="" id="{B43D718F-D90E-4063-840B-301832F834ED}"/>
              </a:ext>
            </a:extLst>
          </p:cNvPr>
          <p:cNvSpPr/>
          <p:nvPr/>
        </p:nvSpPr>
        <p:spPr>
          <a:xfrm>
            <a:off x="3873839" y="6028520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xmlns="" id="{7166B9A7-88A8-4025-8F58-C4035DA28392}"/>
              </a:ext>
            </a:extLst>
          </p:cNvPr>
          <p:cNvSpPr/>
          <p:nvPr/>
        </p:nvSpPr>
        <p:spPr>
          <a:xfrm>
            <a:off x="8100445" y="566008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xmlns="" id="{FE22CE39-3B53-44C8-82F0-C6C9A2F569E8}"/>
              </a:ext>
            </a:extLst>
          </p:cNvPr>
          <p:cNvSpPr/>
          <p:nvPr/>
        </p:nvSpPr>
        <p:spPr>
          <a:xfrm>
            <a:off x="7685654" y="2738556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xmlns="" id="{36F82A61-639F-4BE6-B4FE-E99E7023C92A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xmlns="" id="{800912F0-56A2-43AC-A77B-9BCC31210BFC}"/>
              </a:ext>
            </a:extLst>
          </p:cNvPr>
          <p:cNvSpPr/>
          <p:nvPr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xmlns="" id="{F5B2E83C-5A52-46C7-83E7-AA349AA3BF55}"/>
              </a:ext>
            </a:extLst>
          </p:cNvPr>
          <p:cNvSpPr/>
          <p:nvPr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xmlns="" id="{4A717E45-474E-4438-A51E-C2C9ED27C09D}"/>
              </a:ext>
            </a:extLst>
          </p:cNvPr>
          <p:cNvSpPr/>
          <p:nvPr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89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05719" y="1078173"/>
            <a:ext cx="10466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 3: Nhà bác An có một thửa ruộng như hình vẽ. Em hãy giúp bác An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tính diện tích thửa ruộng này nhé!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74" y="2032280"/>
            <a:ext cx="4343697" cy="384859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898" y="2032280"/>
            <a:ext cx="4343473" cy="38484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022371" y="3335512"/>
            <a:ext cx="56187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Gợi ý: Tính diện tích hình bình hành,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thang vuông, tam giác vuông.</a:t>
            </a:r>
          </a:p>
        </p:txBody>
      </p:sp>
    </p:spTree>
    <p:extLst>
      <p:ext uri="{BB962C8B-B14F-4D97-AF65-F5344CB8AC3E}">
        <p14:creationId xmlns:p14="http://schemas.microsoft.com/office/powerpoint/2010/main" val="2896189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5EAC6F3-02DC-48C3-B4B5-0C9533BAC1AC}"/>
              </a:ext>
            </a:extLst>
          </p:cNvPr>
          <p:cNvSpPr/>
          <p:nvPr/>
        </p:nvSpPr>
        <p:spPr>
          <a:xfrm>
            <a:off x="1779151" y="635261"/>
            <a:ext cx="3552476" cy="852348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20" y="661370"/>
            <a:ext cx="663999" cy="69281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7E55CC8-800B-4F7D-80EC-3FA202C30BB5}"/>
              </a:ext>
            </a:extLst>
          </p:cNvPr>
          <p:cNvSpPr txBox="1"/>
          <p:nvPr/>
        </p:nvSpPr>
        <p:spPr>
          <a:xfrm>
            <a:off x="1779151" y="769411"/>
            <a:ext cx="5912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320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CHÚ THÍCH</a:t>
            </a:r>
            <a:endParaRPr lang="zh-CN" altLang="en-US" sz="320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20349" r="20345" b="-4"/>
          <a:stretch/>
        </p:blipFill>
        <p:spPr>
          <a:xfrm>
            <a:off x="1779151" y="2582658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17382" r="20120" b="2"/>
          <a:stretch/>
        </p:blipFill>
        <p:spPr>
          <a:xfrm>
            <a:off x="4143798" y="2147953"/>
            <a:ext cx="3634088" cy="363408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36012" r="14448" b="2"/>
          <a:stretch/>
        </p:blipFill>
        <p:spPr>
          <a:xfrm>
            <a:off x="7170887" y="2208932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36" y="2318268"/>
            <a:ext cx="2581038" cy="2581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509604" y="2880885"/>
            <a:ext cx="2350589" cy="23505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91" y="2902116"/>
            <a:ext cx="2082307" cy="2082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2843" y="1598766"/>
            <a:ext cx="2700762" cy="1847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1205" y="834449"/>
            <a:ext cx="2700762" cy="1847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06277" y="1224329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BA23D6B-3ED8-4207-86F4-F05907A7E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33" y="676133"/>
            <a:ext cx="2253122" cy="22550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7878F43-44B3-49E3-8A8D-D357BC384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036C5E-528E-4F4F-81AF-16F60F10B7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2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0063C5E-7AEA-49B0-B373-4705240A54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81" y="985117"/>
            <a:ext cx="676924" cy="811262"/>
          </a:xfrm>
          <a:prstGeom prst="rect">
            <a:avLst/>
          </a:prstGeom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:a16="http://schemas.microsoft.com/office/drawing/2014/main" xmlns="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49" y="1520198"/>
            <a:ext cx="623684" cy="650751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:a16="http://schemas.microsoft.com/office/drawing/2014/main" xmlns="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7326" y="-450369"/>
            <a:ext cx="900451" cy="1761561"/>
          </a:xfrm>
          <a:prstGeom prst="rect">
            <a:avLst/>
          </a:prstGeom>
        </p:spPr>
      </p:pic>
      <p:sp>
        <p:nvSpPr>
          <p:cNvPr id="39" name="矩形: 圆角 38">
            <a:extLst>
              <a:ext uri="{FF2B5EF4-FFF2-40B4-BE49-F238E27FC236}">
                <a16:creationId xmlns:a16="http://schemas.microsoft.com/office/drawing/2014/main" xmlns="" id="{282B2151-24AA-4F12-8AC5-9479FC7E83F2}"/>
              </a:ext>
            </a:extLst>
          </p:cNvPr>
          <p:cNvSpPr/>
          <p:nvPr/>
        </p:nvSpPr>
        <p:spPr>
          <a:xfrm flipV="1">
            <a:off x="2177026" y="5261423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xmlns="" id="{B43D718F-D90E-4063-840B-301832F834ED}"/>
              </a:ext>
            </a:extLst>
          </p:cNvPr>
          <p:cNvSpPr/>
          <p:nvPr/>
        </p:nvSpPr>
        <p:spPr>
          <a:xfrm>
            <a:off x="3081619" y="5658297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xmlns="" id="{7166B9A7-88A8-4025-8F58-C4035DA28392}"/>
              </a:ext>
            </a:extLst>
          </p:cNvPr>
          <p:cNvSpPr/>
          <p:nvPr/>
        </p:nvSpPr>
        <p:spPr>
          <a:xfrm>
            <a:off x="4761429" y="5179817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xmlns="" id="{FE22CE39-3B53-44C8-82F0-C6C9A2F569E8}"/>
              </a:ext>
            </a:extLst>
          </p:cNvPr>
          <p:cNvSpPr/>
          <p:nvPr/>
        </p:nvSpPr>
        <p:spPr>
          <a:xfrm>
            <a:off x="9263129" y="5799033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xmlns="" id="{36F82A61-639F-4BE6-B4FE-E99E7023C92A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xmlns="" id="{800912F0-56A2-43AC-A77B-9BCC31210BFC}"/>
              </a:ext>
            </a:extLst>
          </p:cNvPr>
          <p:cNvSpPr/>
          <p:nvPr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xmlns="" id="{F5B2E83C-5A52-46C7-83E7-AA349AA3BF55}"/>
              </a:ext>
            </a:extLst>
          </p:cNvPr>
          <p:cNvSpPr/>
          <p:nvPr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xmlns="" id="{4A717E45-474E-4438-A51E-C2C9ED27C09D}"/>
              </a:ext>
            </a:extLst>
          </p:cNvPr>
          <p:cNvSpPr/>
          <p:nvPr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FCE4943-0DAD-4370-BA72-347C97CD11F6}"/>
              </a:ext>
            </a:extLst>
          </p:cNvPr>
          <p:cNvSpPr/>
          <p:nvPr/>
        </p:nvSpPr>
        <p:spPr>
          <a:xfrm>
            <a:off x="1401099" y="2642285"/>
            <a:ext cx="3053246" cy="1322255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26ABD5C6-13D6-40B3-9DB4-E2EEC47A10F5}"/>
              </a:ext>
            </a:extLst>
          </p:cNvPr>
          <p:cNvSpPr/>
          <p:nvPr/>
        </p:nvSpPr>
        <p:spPr>
          <a:xfrm>
            <a:off x="1024167" y="2459058"/>
            <a:ext cx="3166630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C966D086-7FBE-4502-B1E4-D4DAB4595E8F}"/>
              </a:ext>
            </a:extLst>
          </p:cNvPr>
          <p:cNvSpPr txBox="1"/>
          <p:nvPr/>
        </p:nvSpPr>
        <p:spPr>
          <a:xfrm>
            <a:off x="6397317" y="3734627"/>
            <a:ext cx="411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360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r>
              <a:rPr lang="en-US" altLang="zh-CN" sz="3600">
                <a:solidFill>
                  <a:srgbClr val="FEDD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Luyện tập</a:t>
            </a:r>
            <a:endParaRPr lang="zh-CN" altLang="en-US" sz="3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4C03B972-5EB7-4A18-8FEB-6D06AC3D4B63}"/>
              </a:ext>
            </a:extLst>
          </p:cNvPr>
          <p:cNvSpPr txBox="1"/>
          <p:nvPr/>
        </p:nvSpPr>
        <p:spPr>
          <a:xfrm>
            <a:off x="6373030" y="2561798"/>
            <a:ext cx="5420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360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r>
              <a:rPr lang="en-US" altLang="zh-CN" sz="3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Hình thành kiến thức</a:t>
            </a:r>
            <a:endParaRPr lang="zh-CN" altLang="en-US" sz="3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2AA559B9-7B5C-4A59-998F-9DAF7A5667B9}"/>
              </a:ext>
            </a:extLst>
          </p:cNvPr>
          <p:cNvSpPr txBox="1"/>
          <p:nvPr/>
        </p:nvSpPr>
        <p:spPr>
          <a:xfrm>
            <a:off x="6397317" y="4805532"/>
            <a:ext cx="411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360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  </a:t>
            </a:r>
            <a:r>
              <a:rPr lang="en-US" altLang="zh-CN" sz="3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Vận dụng</a:t>
            </a:r>
            <a:endParaRPr lang="zh-CN" altLang="en-US" sz="3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E9A99881-C5ED-4FB5-9584-C842AC06CC43}"/>
              </a:ext>
            </a:extLst>
          </p:cNvPr>
          <p:cNvSpPr/>
          <p:nvPr/>
        </p:nvSpPr>
        <p:spPr>
          <a:xfrm>
            <a:off x="1259876" y="2473932"/>
            <a:ext cx="27154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CẤU TRÚC </a:t>
            </a:r>
          </a:p>
          <a:p>
            <a:pPr algn="ctr"/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HỌC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2DF9E9F-4B5D-4EDA-83D4-B0BF54EA9F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94" y="2688289"/>
            <a:ext cx="623684" cy="65075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776BB298-657D-43D8-A823-FD18821A8B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94" y="3786902"/>
            <a:ext cx="623684" cy="65075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CC06E2D2-F01A-4860-B33A-35ADA515ED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93" y="4783715"/>
            <a:ext cx="623684" cy="650751"/>
          </a:xfrm>
          <a:prstGeom prst="rect">
            <a:avLst/>
          </a:prstGeom>
        </p:spPr>
      </p:pic>
      <p:sp>
        <p:nvSpPr>
          <p:cNvPr id="36" name="文本框 29">
            <a:extLst>
              <a:ext uri="{FF2B5EF4-FFF2-40B4-BE49-F238E27FC236}">
                <a16:creationId xmlns:a16="http://schemas.microsoft.com/office/drawing/2014/main" xmlns="" id="{4C03B972-5EB7-4A18-8FEB-6D06AC3D4B63}"/>
              </a:ext>
            </a:extLst>
          </p:cNvPr>
          <p:cNvSpPr txBox="1"/>
          <p:nvPr/>
        </p:nvSpPr>
        <p:spPr>
          <a:xfrm>
            <a:off x="6470426" y="1434322"/>
            <a:ext cx="5420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360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r>
              <a:rPr lang="en-US" altLang="zh-CN" sz="36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Khởi động</a:t>
            </a:r>
            <a:endParaRPr lang="zh-CN" altLang="en-US" sz="3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21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9" grpId="0"/>
      <p:bldP spid="30" grpId="0"/>
      <p:bldP spid="31" grpId="0"/>
      <p:bldP spid="32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>
            <a:extLst>
              <a:ext uri="{FF2B5EF4-FFF2-40B4-BE49-F238E27FC236}">
                <a16:creationId xmlns:a16="http://schemas.microsoft.com/office/drawing/2014/main" xmlns="" id="{FC4BC7EF-389A-48C0-8420-BCA19A82E911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056AD1AC-B6DC-4EEF-9A9E-1FE0AC114D4D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AF6765D3-DA13-4DDF-8A61-73A9814E7FAF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 descr="图片包含 玩具, 玩偶&#10;&#10;自动生成的说明">
            <a:extLst>
              <a:ext uri="{FF2B5EF4-FFF2-40B4-BE49-F238E27FC236}">
                <a16:creationId xmlns:a16="http://schemas.microsoft.com/office/drawing/2014/main" xmlns="" id="{37CBF8EE-D299-42C8-A248-F4E3C24AD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988" y="2774604"/>
            <a:ext cx="1146341" cy="2697181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3159EAD8-FAD9-4364-96D0-C4A842F74D3C}"/>
              </a:ext>
            </a:extLst>
          </p:cNvPr>
          <p:cNvSpPr txBox="1"/>
          <p:nvPr/>
        </p:nvSpPr>
        <p:spPr>
          <a:xfrm>
            <a:off x="3617355" y="3011240"/>
            <a:ext cx="5365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0F7D3162-A1BB-4929-AC3C-692D399B923E}"/>
              </a:ext>
            </a:extLst>
          </p:cNvPr>
          <p:cNvSpPr/>
          <p:nvPr/>
        </p:nvSpPr>
        <p:spPr>
          <a:xfrm>
            <a:off x="5640600" y="1524185"/>
            <a:ext cx="151355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r>
              <a:rPr lang="en-US" altLang="zh-CN" sz="8000" dirty="0">
                <a:solidFill>
                  <a:srgbClr val="295A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8000" dirty="0">
              <a:solidFill>
                <a:srgbClr val="295A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2431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8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876" y="1308747"/>
            <a:ext cx="3273286" cy="5186786"/>
          </a:xfrm>
          <a:prstGeom prst="rect">
            <a:avLst/>
          </a:prstGeom>
        </p:spPr>
      </p:pic>
      <p:pic>
        <p:nvPicPr>
          <p:cNvPr id="5" name="Đồng hồ đếm ngược 3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9356" y="5903594"/>
            <a:ext cx="1558829" cy="8768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26" y="5290495"/>
            <a:ext cx="1567505" cy="1567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08546" y="1933276"/>
                <a:ext cx="6202339" cy="3970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𝐵𝐻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𝐴𝐷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𝐴𝐵𝐻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thang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𝐵𝐶𝐻𝐷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𝐴𝐵𝐻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thang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𝐵𝐶𝐻𝐷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46" y="1933276"/>
                <a:ext cx="6202339" cy="3970318"/>
              </a:xfrm>
              <a:prstGeom prst="rect">
                <a:avLst/>
              </a:prstGeom>
              <a:blipFill rotWithShape="0">
                <a:blip r:embed="rId8"/>
                <a:stretch>
                  <a:fillRect l="-1967" t="-1536" r="-1180" b="-3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9079606" y="5718220"/>
            <a:ext cx="656822" cy="45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81645" y="367321"/>
            <a:ext cx="4875421" cy="1378226"/>
            <a:chOff x="1525379" y="702365"/>
            <a:chExt cx="4875421" cy="1378226"/>
          </a:xfrm>
        </p:grpSpPr>
        <p:sp>
          <p:nvSpPr>
            <p:cNvPr id="10" name="7-Point Star 9"/>
            <p:cNvSpPr/>
            <p:nvPr/>
          </p:nvSpPr>
          <p:spPr>
            <a:xfrm>
              <a:off x="1525379" y="702365"/>
              <a:ext cx="4875421" cy="1378226"/>
            </a:xfrm>
            <a:prstGeom prst="star7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07965" y="1129868"/>
              <a:ext cx="24144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HÀNH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437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527" y="1120927"/>
            <a:ext cx="3048260" cy="2414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23" y="1120926"/>
            <a:ext cx="1287246" cy="2414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606" y="1120926"/>
            <a:ext cx="3048260" cy="2414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102" y="1120925"/>
            <a:ext cx="1287246" cy="2414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606" y="1120925"/>
            <a:ext cx="3048260" cy="2414765"/>
          </a:xfrm>
          <a:prstGeom prst="rect">
            <a:avLst/>
          </a:prstGeom>
        </p:spPr>
      </p:pic>
      <p:sp>
        <p:nvSpPr>
          <p:cNvPr id="11" name="Text Box 25"/>
          <p:cNvSpPr txBox="1">
            <a:spLocks noChangeArrowheads="1"/>
          </p:cNvSpPr>
          <p:nvPr/>
        </p:nvSpPr>
        <p:spPr bwMode="auto">
          <a:xfrm rot="5400000">
            <a:off x="6877317" y="1031183"/>
            <a:ext cx="990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Times New Roman"/>
                <a:sym typeface="Wingdings 2" pitchFamily="18" charset="2"/>
              </a:rPr>
              <a:t>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542021" y="4074324"/>
            <a:ext cx="8628845" cy="1287888"/>
            <a:chOff x="1408777" y="4319790"/>
            <a:chExt cx="8628845" cy="1287888"/>
          </a:xfrm>
        </p:grpSpPr>
        <p:sp>
          <p:nvSpPr>
            <p:cNvPr id="20" name="Rounded Rectangle 19"/>
            <p:cNvSpPr/>
            <p:nvPr/>
          </p:nvSpPr>
          <p:spPr>
            <a:xfrm>
              <a:off x="1408777" y="4319790"/>
              <a:ext cx="8628845" cy="12878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13416" y="4486681"/>
                  <a:ext cx="801956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Diện tích hình bình hành 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𝐴𝐵𝐶𝐷</m:t>
                      </m:r>
                    </m:oMath>
                  </a14:m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và diện tích hình chữ </a:t>
                  </a:r>
                </a:p>
                <a:p>
                  <a:pPr algn="ctr"/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nhật 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𝐼𝐻</m:t>
                      </m:r>
                    </m:oMath>
                  </a14:m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bằng nhau</a:t>
                  </a: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3416" y="4486681"/>
                  <a:ext cx="8019568" cy="95410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597" t="-7051" r="-76" b="-173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10-Point Star 23"/>
          <p:cNvSpPr/>
          <p:nvPr/>
        </p:nvSpPr>
        <p:spPr>
          <a:xfrm>
            <a:off x="1718515" y="3492147"/>
            <a:ext cx="8147713" cy="2661313"/>
          </a:xfrm>
          <a:prstGeom prst="star10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4995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2.5E-6 0.2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00046 L 0.19818 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14" y="2189145"/>
            <a:ext cx="1246351" cy="130044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7E55CC8-800B-4F7D-80EC-3FA202C30BB5}"/>
              </a:ext>
            </a:extLst>
          </p:cNvPr>
          <p:cNvSpPr txBox="1"/>
          <p:nvPr/>
        </p:nvSpPr>
        <p:spPr>
          <a:xfrm>
            <a:off x="3201065" y="2597034"/>
            <a:ext cx="315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01 Teacher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6922" y="1961711"/>
            <a:ext cx="6190159" cy="1736833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… BÀI 3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 (tiết 2)</a:t>
            </a:r>
          </a:p>
        </p:txBody>
      </p:sp>
    </p:spTree>
    <p:extLst>
      <p:ext uri="{BB962C8B-B14F-4D97-AF65-F5344CB8AC3E}">
        <p14:creationId xmlns:p14="http://schemas.microsoft.com/office/powerpoint/2010/main" val="3010119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68" y="2522211"/>
            <a:ext cx="6930101" cy="359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790" y="472055"/>
            <a:ext cx="6738014" cy="24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17" y="2837490"/>
            <a:ext cx="5456475" cy="25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63" y="721790"/>
            <a:ext cx="5943646" cy="25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58" y="1525747"/>
            <a:ext cx="3719337" cy="298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29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1097</Words>
  <Application>Microsoft Office PowerPoint</Application>
  <PresentationFormat>Widescreen</PresentationFormat>
  <Paragraphs>139</Paragraphs>
  <Slides>27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微软雅黑</vt:lpstr>
      <vt:lpstr>等线</vt:lpstr>
      <vt:lpstr>Arial</vt:lpstr>
      <vt:lpstr>Calibri</vt:lpstr>
      <vt:lpstr>Calibri Light</vt:lpstr>
      <vt:lpstr>Cambria Math</vt:lpstr>
      <vt:lpstr>Tahoma</vt:lpstr>
      <vt:lpstr>Times New Roman</vt:lpstr>
      <vt:lpstr>Wingdings 2</vt:lpstr>
      <vt:lpstr>zihun7hao-wennuantongzhiti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Tran Kim</dc:creator>
  <cp:lastModifiedBy>Microsoft account</cp:lastModifiedBy>
  <cp:revision>2</cp:revision>
  <dcterms:created xsi:type="dcterms:W3CDTF">2023-10-09T01:02:26Z</dcterms:created>
  <dcterms:modified xsi:type="dcterms:W3CDTF">2024-10-23T08:20:27Z</dcterms:modified>
</cp:coreProperties>
</file>