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16" r:id="rId3"/>
    <p:sldId id="317" r:id="rId4"/>
    <p:sldId id="303" r:id="rId5"/>
    <p:sldId id="305" r:id="rId6"/>
    <p:sldId id="306" r:id="rId7"/>
    <p:sldId id="308" r:id="rId8"/>
    <p:sldId id="310" r:id="rId9"/>
    <p:sldId id="311" r:id="rId10"/>
    <p:sldId id="313" r:id="rId11"/>
    <p:sldId id="314" r:id="rId12"/>
    <p:sldId id="315" r:id="rId13"/>
    <p:sldId id="318" r:id="rId14"/>
    <p:sldId id="319" r:id="rId15"/>
    <p:sldId id="320" r:id="rId16"/>
    <p:sldId id="321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4B33C-3BA2-44F3-8D9D-91454AED6F30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2FC31-3923-4E52-A333-2D73CE3D6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3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17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2E4B19-4C37-B906-A3AE-E313E0E55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DE1EEE-B54F-047A-728F-82071D162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E7BE5D-D995-262B-DF54-7978AF21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F1AA0F-2727-6DF8-AB4D-B2CA9CE1D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F18759-A320-E059-D995-38DBFE0F3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9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9E10F-98B9-EA54-1EA0-301F4D6F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2BD4060-2E63-42A7-39FE-AC46A13B3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D416A5-428B-E938-C05E-0F8A2CA0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A7C659-8D7F-657A-84F9-9FF1B854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D047523-6ED9-BD93-D969-4A3804AF6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53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D693CD-8371-3163-4060-0530ED061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24679E-8940-2BB8-99B6-65D907321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1C7F90-E2D7-7CC6-DF77-6EC0296AF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41F843-0C09-AE19-A9B9-255BEF1E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F567C7-407B-1CB0-CB4D-80BADFD53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3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EB95DC-3202-77C5-D60A-7BCE424EA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C40674-BBBE-5090-7BCB-88396273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EB0377-240C-69E4-F9A0-E6B1453CC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B352D6-23CB-7EF9-8B71-5F627135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1D18ECF-1A21-9D0F-3D1C-81C05525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1AE072-E5A0-34FE-0A59-7BCAB541F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E36EA7-C235-853F-8607-6387E3948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8DAF64-DE41-F90E-75B1-7F24C38F9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90D73E-C6DA-32F0-7B57-4E1461368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4C9C2C-C9FC-A2E5-D38D-B1DB9261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7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98C5DF-9B78-6731-3E39-90CD78AD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6D2E6C-59DB-ED53-23B0-1AD1DD8D1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3C37E9C-0545-B6D9-445F-657305B7A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004F02-A730-761C-8526-01D92ED2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CE04C21-3B48-122A-681F-D73CF6F4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4B17E6-7138-9EC9-6685-4A48FD18E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1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9A134C-5B4F-DEFF-66D7-8930F668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F805823-193C-2253-D631-2210669A0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D8D18BD-2843-5B15-E304-CB68DDF80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CAAD81A-D705-65F7-541B-87024EC29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0BEFEDA-1507-CD52-D44D-A9C75ADDAF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D2BB141-3FA1-FC95-D867-6FEEA4E1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C8AD60-A9BC-E75C-AD28-31408F820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571B329-B13B-A3A0-2C40-638C1FD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9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1E2A8D-5D22-F705-5B6A-C3AF8C2E4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47451C-EA56-4005-CFC4-D4F03CCE6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D4249B7-F1B4-B862-B0FB-12921ADE3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9EAFB8-449E-A5F8-B3A3-3168CEDEB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0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6FDA03A-5833-FA02-0F26-E4D681076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92922BF-9B32-92A3-F4E0-5E767406F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A51DE65-0D21-EAE8-AEC1-D45E4500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5F24C-2E30-9753-AF79-614B17CD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0B1561-DDC6-B32F-E3A7-822C16F50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D63FBB-075A-F79D-4D1B-19AAA8904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13FE251-7517-728D-73F6-5FBB4B07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2E1F038-0C43-424C-A541-C717A063E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CF73B3-4F5D-F853-456B-A9083ED50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1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57A3E1-64B1-90F6-9EF8-B0BB61E6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1300F1F-AA96-289A-78A1-50E5A9C42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C5D9CC4-1041-5530-C03C-59D3D73F0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625F5A-6923-0266-E5D1-EF4F70B94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3790F3-BA29-76AE-16DF-093F695C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BD0DA2E-F498-ADE5-A1FC-1915F749E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2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E07C617-371F-8B4B-781C-9A09144F2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8F5E872-9C6D-393D-1FC8-106E2115C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0F2CB0D-0B84-CD60-B97D-A91E04F68B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76D98-58B8-4EAB-B411-840B5F2CC3BD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C80646-D3B8-30F1-588D-898E852B5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64CED5-09D8-8D29-F340-B44BF9B8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E0B0-B4F6-41F3-8C56-63667D5E17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8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8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1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1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7.xml"/><Relationship Id="rId5" Type="http://schemas.openxmlformats.org/officeDocument/2006/relationships/slide" Target="slide26.xml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4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23.png"/><Relationship Id="rId7" Type="http://schemas.openxmlformats.org/officeDocument/2006/relationships/image" Target="../media/image19.jpg"/><Relationship Id="rId12" Type="http://schemas.openxmlformats.org/officeDocument/2006/relationships/image" Target="../media/image1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6.jpg"/><Relationship Id="rId5" Type="http://schemas.openxmlformats.org/officeDocument/2006/relationships/image" Target="../media/image12.jpg"/><Relationship Id="rId10" Type="http://schemas.openxmlformats.org/officeDocument/2006/relationships/image" Target="../media/image14.jpg"/><Relationship Id="rId4" Type="http://schemas.openxmlformats.org/officeDocument/2006/relationships/image" Target="../media/image24.png"/><Relationship Id="rId9" Type="http://schemas.openxmlformats.org/officeDocument/2006/relationships/image" Target="../media/image25.png"/><Relationship Id="rId1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4301188" y="642707"/>
            <a:ext cx="3667153" cy="773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931373" y="1924990"/>
            <a:ext cx="817881" cy="1113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1840497" y="3091229"/>
            <a:ext cx="908757" cy="1098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1901081" y="4287760"/>
            <a:ext cx="817881" cy="9163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grpSp>
        <p:nvGrpSpPr>
          <p:cNvPr id="12" name="object 12"/>
          <p:cNvGrpSpPr/>
          <p:nvPr/>
        </p:nvGrpSpPr>
        <p:grpSpPr>
          <a:xfrm>
            <a:off x="2859510" y="1956262"/>
            <a:ext cx="6776741" cy="3693523"/>
            <a:chOff x="1211369" y="1244751"/>
            <a:chExt cx="7466965" cy="4069715"/>
          </a:xfrm>
        </p:grpSpPr>
        <p:sp>
          <p:nvSpPr>
            <p:cNvPr id="13" name="object 13"/>
            <p:cNvSpPr/>
            <p:nvPr/>
          </p:nvSpPr>
          <p:spPr>
            <a:xfrm>
              <a:off x="1214151" y="1247532"/>
              <a:ext cx="4130428" cy="11181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4" name="object 14"/>
            <p:cNvSpPr/>
            <p:nvPr/>
          </p:nvSpPr>
          <p:spPr>
            <a:xfrm>
              <a:off x="1214151" y="1247532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4151" y="2424078"/>
              <a:ext cx="4130428" cy="11181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14151" y="2424078"/>
              <a:ext cx="4130675" cy="1118235"/>
            </a:xfrm>
            <a:custGeom>
              <a:avLst/>
              <a:gdLst/>
              <a:ahLst/>
              <a:cxnLst/>
              <a:rect l="l" t="t" r="r" b="b"/>
              <a:pathLst>
                <a:path w="4130675" h="1118235">
                  <a:moveTo>
                    <a:pt x="0" y="559068"/>
                  </a:moveTo>
                  <a:lnTo>
                    <a:pt x="558956" y="0"/>
                  </a:lnTo>
                  <a:lnTo>
                    <a:pt x="558956" y="279478"/>
                  </a:lnTo>
                  <a:lnTo>
                    <a:pt x="4130428" y="279478"/>
                  </a:lnTo>
                  <a:lnTo>
                    <a:pt x="4130428" y="838546"/>
                  </a:lnTo>
                  <a:lnTo>
                    <a:pt x="558956" y="838546"/>
                  </a:lnTo>
                  <a:lnTo>
                    <a:pt x="558956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3641" y="1977603"/>
              <a:ext cx="792708" cy="8761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8" name="object 18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3579593" y="0"/>
                  </a:move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lnTo>
                    <a:pt x="3579593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19" name="object 19"/>
            <p:cNvSpPr/>
            <p:nvPr/>
          </p:nvSpPr>
          <p:spPr>
            <a:xfrm>
              <a:off x="3692408" y="1848322"/>
              <a:ext cx="4138929" cy="1118235"/>
            </a:xfrm>
            <a:custGeom>
              <a:avLst/>
              <a:gdLst/>
              <a:ahLst/>
              <a:cxnLst/>
              <a:rect l="l" t="t" r="r" b="b"/>
              <a:pathLst>
                <a:path w="4138929" h="1118235">
                  <a:moveTo>
                    <a:pt x="4138772" y="559068"/>
                  </a:moveTo>
                  <a:lnTo>
                    <a:pt x="3579593" y="0"/>
                  </a:lnTo>
                  <a:lnTo>
                    <a:pt x="3579593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579593" y="838546"/>
                  </a:lnTo>
                  <a:lnTo>
                    <a:pt x="3579593" y="1118136"/>
                  </a:lnTo>
                  <a:lnTo>
                    <a:pt x="4138772" y="559068"/>
                  </a:lnTo>
                  <a:close/>
                </a:path>
              </a:pathLst>
            </a:custGeom>
            <a:ln w="5562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0" name="object 20"/>
            <p:cNvSpPr/>
            <p:nvPr/>
          </p:nvSpPr>
          <p:spPr>
            <a:xfrm>
              <a:off x="1222495" y="3600625"/>
              <a:ext cx="4122084" cy="11181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1" name="object 21"/>
            <p:cNvSpPr/>
            <p:nvPr/>
          </p:nvSpPr>
          <p:spPr>
            <a:xfrm>
              <a:off x="1222495" y="3600625"/>
              <a:ext cx="4122420" cy="1118235"/>
            </a:xfrm>
            <a:custGeom>
              <a:avLst/>
              <a:gdLst/>
              <a:ahLst/>
              <a:cxnLst/>
              <a:rect l="l" t="t" r="r" b="b"/>
              <a:pathLst>
                <a:path w="4122420" h="1118235">
                  <a:moveTo>
                    <a:pt x="0" y="559068"/>
                  </a:moveTo>
                  <a:lnTo>
                    <a:pt x="559068" y="0"/>
                  </a:lnTo>
                  <a:lnTo>
                    <a:pt x="559068" y="279478"/>
                  </a:lnTo>
                  <a:lnTo>
                    <a:pt x="4122084" y="279478"/>
                  </a:lnTo>
                  <a:lnTo>
                    <a:pt x="4122084" y="838546"/>
                  </a:lnTo>
                  <a:lnTo>
                    <a:pt x="559068" y="838546"/>
                  </a:lnTo>
                  <a:lnTo>
                    <a:pt x="559068" y="1118136"/>
                  </a:lnTo>
                  <a:lnTo>
                    <a:pt x="0" y="559068"/>
                  </a:lnTo>
                  <a:close/>
                </a:path>
              </a:pathLst>
            </a:custGeom>
            <a:ln w="556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2" name="object 22"/>
            <p:cNvSpPr/>
            <p:nvPr/>
          </p:nvSpPr>
          <p:spPr>
            <a:xfrm>
              <a:off x="7843641" y="3129116"/>
              <a:ext cx="792708" cy="87615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3" name="object 23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3554560" y="0"/>
                  </a:move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lnTo>
                    <a:pt x="3554560" y="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4" name="object 24"/>
            <p:cNvSpPr/>
            <p:nvPr/>
          </p:nvSpPr>
          <p:spPr>
            <a:xfrm>
              <a:off x="3717441" y="2983146"/>
              <a:ext cx="4130675" cy="1151890"/>
            </a:xfrm>
            <a:custGeom>
              <a:avLst/>
              <a:gdLst/>
              <a:ahLst/>
              <a:cxnLst/>
              <a:rect l="l" t="t" r="r" b="b"/>
              <a:pathLst>
                <a:path w="4130675" h="1151889">
                  <a:moveTo>
                    <a:pt x="4130428" y="575756"/>
                  </a:moveTo>
                  <a:lnTo>
                    <a:pt x="3554560" y="0"/>
                  </a:lnTo>
                  <a:lnTo>
                    <a:pt x="3554560" y="287822"/>
                  </a:lnTo>
                  <a:lnTo>
                    <a:pt x="0" y="287822"/>
                  </a:lnTo>
                  <a:lnTo>
                    <a:pt x="0" y="863579"/>
                  </a:lnTo>
                  <a:lnTo>
                    <a:pt x="3554560" y="863579"/>
                  </a:lnTo>
                  <a:lnTo>
                    <a:pt x="3554560" y="1151513"/>
                  </a:lnTo>
                  <a:lnTo>
                    <a:pt x="4130428" y="575756"/>
                  </a:lnTo>
                  <a:close/>
                </a:path>
              </a:pathLst>
            </a:custGeom>
            <a:ln w="556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60330" y="4263941"/>
              <a:ext cx="817741" cy="90118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6" name="object 26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3646459" y="0"/>
                  </a:move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lnTo>
                    <a:pt x="3646459" y="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92408" y="4193070"/>
              <a:ext cx="4205605" cy="1118235"/>
            </a:xfrm>
            <a:custGeom>
              <a:avLst/>
              <a:gdLst/>
              <a:ahLst/>
              <a:cxnLst/>
              <a:rect l="l" t="t" r="r" b="b"/>
              <a:pathLst>
                <a:path w="4205605" h="1118235">
                  <a:moveTo>
                    <a:pt x="4205527" y="559068"/>
                  </a:moveTo>
                  <a:lnTo>
                    <a:pt x="3646459" y="0"/>
                  </a:lnTo>
                  <a:lnTo>
                    <a:pt x="3646459" y="279478"/>
                  </a:lnTo>
                  <a:lnTo>
                    <a:pt x="0" y="279478"/>
                  </a:lnTo>
                  <a:lnTo>
                    <a:pt x="0" y="838546"/>
                  </a:lnTo>
                  <a:lnTo>
                    <a:pt x="3646459" y="838546"/>
                  </a:lnTo>
                  <a:lnTo>
                    <a:pt x="3646459" y="1118080"/>
                  </a:lnTo>
                  <a:lnTo>
                    <a:pt x="4205527" y="559068"/>
                  </a:lnTo>
                  <a:close/>
                </a:path>
              </a:pathLst>
            </a:custGeom>
            <a:ln w="5562">
              <a:solidFill>
                <a:srgbClr val="006FC0"/>
              </a:solidFill>
            </a:ln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278900" y="2300332"/>
            <a:ext cx="5253574" cy="3066034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6994">
              <a:spcBef>
                <a:spcPts val="123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sz="2178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HỎI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825298" indent="2707003">
              <a:lnSpc>
                <a:spcPct val="157700"/>
              </a:lnSpc>
              <a:spcBef>
                <a:spcPts val="204"/>
              </a:spcBef>
            </a:pP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sz="2178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 KHÁM PHÁ </a:t>
            </a: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sz="2178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0549" marR="4611" indent="785532">
              <a:lnSpc>
                <a:spcPts val="4275"/>
              </a:lnSpc>
              <a:spcBef>
                <a:spcPts val="258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THỨC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sz="2178" spc="-1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sz="2178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6736">
              <a:spcBef>
                <a:spcPts val="1203"/>
              </a:spcBef>
            </a:pPr>
            <a:r>
              <a:rPr sz="2178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</a:t>
            </a:r>
            <a:r>
              <a:rPr sz="2178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VẬN</a:t>
            </a:r>
            <a:r>
              <a:rPr sz="2178" spc="-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78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sz="2178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919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70671" y="673075"/>
            <a:ext cx="9904221" cy="882616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11527">
              <a:spcBef>
                <a:spcPts val="1693"/>
              </a:spcBef>
            </a:pPr>
            <a:r>
              <a:rPr sz="2400" b="1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7): 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Liệt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kê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mỗi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4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>
              <a:spcBef>
                <a:spcPts val="1030"/>
              </a:spcBef>
            </a:pP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0671" y="3401158"/>
            <a:ext cx="10128736" cy="962412"/>
          </a:xfrm>
          <a:prstGeom prst="rect">
            <a:avLst/>
          </a:prstGeom>
        </p:spPr>
        <p:txBody>
          <a:bodyPr vert="horz" wrap="square" lIns="0" tIns="49562" rIns="0" bIns="0" rtlCol="0">
            <a:spAutoFit/>
          </a:bodyPr>
          <a:lstStyle/>
          <a:p>
            <a:pPr marL="11527" marR="4611" indent="-576">
              <a:lnSpc>
                <a:spcPct val="130000"/>
              </a:lnSpc>
              <a:spcBef>
                <a:spcPts val="390"/>
              </a:spcBef>
            </a:pPr>
            <a:r>
              <a:rPr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r>
              <a:rPr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nhật;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vuông;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hành;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 giác;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sz="2400" spc="46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9475" y="1941342"/>
            <a:ext cx="1678297" cy="8721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13871" y="1941342"/>
            <a:ext cx="872196" cy="87219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5247249" y="1941342"/>
            <a:ext cx="2110154" cy="872196"/>
          </a:xfrm>
          <a:prstGeom prst="parallelogram">
            <a:avLst>
              <a:gd name="adj" fmla="val 63710"/>
            </a:avLst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/>
          <p:cNvSpPr/>
          <p:nvPr/>
        </p:nvSpPr>
        <p:spPr>
          <a:xfrm>
            <a:off x="7540283" y="1941342"/>
            <a:ext cx="1730326" cy="872196"/>
          </a:xfrm>
          <a:prstGeom prst="triangle">
            <a:avLst>
              <a:gd name="adj" fmla="val 2561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rapezoid 13"/>
          <p:cNvSpPr/>
          <p:nvPr/>
        </p:nvSpPr>
        <p:spPr>
          <a:xfrm>
            <a:off x="9551961" y="1941342"/>
            <a:ext cx="1547446" cy="872196"/>
          </a:xfrm>
          <a:prstGeom prst="trapezoid">
            <a:avLst>
              <a:gd name="adj" fmla="val 52419"/>
            </a:avLst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70671" y="4563088"/>
            <a:ext cx="917085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>
              <a:lnSpc>
                <a:spcPct val="130000"/>
              </a:lnSpc>
              <a:spcBef>
                <a:spcPts val="1044"/>
              </a:spcBef>
            </a:pP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spc="-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400" spc="5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671" y="5179130"/>
            <a:ext cx="8023700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025">
              <a:lnSpc>
                <a:spcPct val="130000"/>
              </a:lnSpc>
              <a:spcBef>
                <a:spcPts val="1089"/>
              </a:spcBef>
              <a:tabLst>
                <a:tab pos="4369127" algn="l"/>
              </a:tabLst>
            </a:pPr>
            <a:r>
              <a:rPr lang="en-US" sz="2400" spc="-54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	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N; H; A; </a:t>
            </a:r>
            <a:r>
              <a:rPr lang="en-US"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T;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R;</a:t>
            </a:r>
            <a:r>
              <a:rPr lang="en-US" sz="2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896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Administrator\Downloads\ANH DAY EM BE\MOI NHAT\46a8aa45d190da84ab19196b40ca17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942" y="0"/>
            <a:ext cx="6984609" cy="220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331293" y="2950274"/>
            <a:ext cx="9452821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 phần tử của một tập  hợp được viết trong hai dấu ngoặc nhọn {}, cách nhau bởi “;”.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phần tử được liệt kê một lần, thứ tự liệt kê tùy ý.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11"/>
          <p:cNvSpPr/>
          <p:nvPr/>
        </p:nvSpPr>
        <p:spPr>
          <a:xfrm>
            <a:off x="1001485" y="2651658"/>
            <a:ext cx="751841" cy="8582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6" name="TextBox 5"/>
          <p:cNvSpPr txBox="1"/>
          <p:nvPr/>
        </p:nvSpPr>
        <p:spPr>
          <a:xfrm>
            <a:off x="872197" y="1730326"/>
            <a:ext cx="2996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04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54260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60" y="1716260"/>
            <a:ext cx="1039689" cy="544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" r="3939"/>
          <a:stretch/>
        </p:blipFill>
        <p:spPr>
          <a:xfrm>
            <a:off x="437398" y="4134286"/>
            <a:ext cx="1372853" cy="1540800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810251" y="1535847"/>
            <a:ext cx="9525406" cy="1382279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{2; 3; 5; 7}.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loud 1"/>
              <p:cNvSpPr/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solidFill>
                <a:srgbClr val="FF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2 là phần tử của tập hợp B.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2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4 không là phần tử của tập hợp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viết 4 </a:t>
                </a:r>
                <a14:m>
                  <m:oMath xmlns:m="http://schemas.openxmlformats.org/officeDocument/2006/math">
                    <m:r>
                      <a:rPr lang="vi-VN" sz="26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vi-VN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đọc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</a:p>
              <a:p>
                <a:pPr algn="ctr"/>
                <a:endPara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loud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499" y="2918126"/>
                <a:ext cx="8796471" cy="3221416"/>
              </a:xfrm>
              <a:prstGeom prst="cloud">
                <a:avLst/>
              </a:prstGeom>
              <a:blipFill rotWithShape="0">
                <a:blip r:embed="rId4"/>
                <a:stretch>
                  <a:fillRect/>
                </a:stretch>
              </a:blip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6658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1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Alternate Process 8"/>
          <p:cNvSpPr/>
          <p:nvPr/>
        </p:nvSpPr>
        <p:spPr>
          <a:xfrm>
            <a:off x="10062080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6234606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Flowchart: Alternate Process 5"/>
          <p:cNvSpPr/>
          <p:nvPr/>
        </p:nvSpPr>
        <p:spPr>
          <a:xfrm>
            <a:off x="2555844" y="3241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8"/>
              <p:cNvSpPr txBox="1"/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3335" algn="just">
                  <a:lnSpc>
                    <a:spcPct val="150000"/>
                  </a:lnSpc>
                  <a:spcBef>
                    <a:spcPts val="1905"/>
                  </a:spcBef>
                </a:pPr>
                <a:r>
                  <a:rPr lang="vi-VN" sz="2600" b="1" i="1" spc="3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 </a:t>
                </a:r>
                <a:r>
                  <a:rPr lang="vi-VN" sz="2600" b="1" i="1" spc="1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r>
                  <a:rPr lang="vi-VN" sz="2600" b="1" i="1" spc="1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vi-VN" sz="2600" b="1" i="1" spc="1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(SGK/tr</a:t>
                </a:r>
                <a:r>
                  <a:rPr lang="vi-VN" sz="2600" b="1" i="1" spc="7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600" b="1" i="1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6): </a:t>
                </a:r>
                <a:r>
                  <a:rPr lang="vi-VN" sz="2600" spc="3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vi-VN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tập hợp gồm các tháng dương lịch có 30 ngày.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Chọn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2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vi-VN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endParaRPr lang="vi-VN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700" algn="ctr">
                  <a:lnSpc>
                    <a:spcPct val="150000"/>
                  </a:lnSpc>
                  <a:spcBef>
                    <a:spcPts val="1225"/>
                  </a:spcBef>
                  <a:tabLst>
                    <a:tab pos="880744" algn="l"/>
                  </a:tabLst>
                </a:pP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        H		b)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        H		c) </a:t>
                </a:r>
                <a:r>
                  <a:rPr lang="en-US" sz="2600" spc="5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600" spc="5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12         H </a:t>
                </a:r>
              </a:p>
            </p:txBody>
          </p:sp>
        </mc:Choice>
        <mc:Fallback xmlns="">
          <p:sp>
            <p:nvSpPr>
              <p:cNvPr id="4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129" y="1765999"/>
                <a:ext cx="10227214" cy="2064027"/>
              </a:xfrm>
              <a:prstGeom prst="rect">
                <a:avLst/>
              </a:prstGeom>
              <a:blipFill rotWithShape="0">
                <a:blip r:embed="rId2"/>
                <a:stretch>
                  <a:fillRect l="-2027" r="-2147" b="-5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Flowchart: Alternate Process 11"/>
              <p:cNvSpPr/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Flowchart: Alternate Process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3910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Flowchart: Alternate Process 12"/>
              <p:cNvSpPr/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Flowchart: Alternate Process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06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Alternate Process 6"/>
          <p:cNvSpPr/>
          <p:nvPr/>
        </p:nvSpPr>
        <p:spPr>
          <a:xfrm>
            <a:off x="6688438" y="2479560"/>
            <a:ext cx="522514" cy="508000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Flowchart: Alternate Process 10"/>
              <p:cNvSpPr/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Flowchart: Alternate Proces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844" y="3241560"/>
                <a:ext cx="522514" cy="508000"/>
              </a:xfrm>
              <a:prstGeom prst="flowChartAlternateProcess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15"/>
          <p:cNvSpPr txBox="1">
            <a:spLocks noChangeArrowheads="1"/>
          </p:cNvSpPr>
          <p:nvPr/>
        </p:nvSpPr>
        <p:spPr bwMode="gray">
          <a:xfrm>
            <a:off x="570460" y="763318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71600" y="4084026"/>
            <a:ext cx="949084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5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spc="5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là tập hợp gồm các tháng dương lịch có 30 ngày 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5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= {Tháng 4; Tháng 6; Tháng 9; Tháng 11}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699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6" grpId="0" animBg="1"/>
      <p:bldP spid="4" grpId="0"/>
      <p:bldP spid="12" grpId="0" animBg="1"/>
      <p:bldP spid="13" grpId="0" animBg="1"/>
      <p:bldP spid="7" grpId="0" animBg="1"/>
      <p:bldP spid="11" grpId="0" animBg="1"/>
      <p:bldP spid="5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658491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353198" y="5396247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3024952" y="3191414"/>
            <a:ext cx="5977382" cy="2204833"/>
          </a:xfrm>
          <a:prstGeom prst="cloud">
            <a:avLst/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là: 0; 2; 4; 6; 8.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viết: A = { 0; 2; 4; 6; 8}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429000"/>
            <a:ext cx="2842122" cy="198458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</a:t>
            </a:r>
            <a:r>
              <a:rPr lang="vi-VN" sz="2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</a:t>
            </a:r>
            <a:r>
              <a:rPr lang="vi-VN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tập  hợp</a:t>
            </a:r>
            <a:r>
              <a:rPr lang="en-US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object 11"/>
          <p:cNvSpPr/>
          <p:nvPr/>
        </p:nvSpPr>
        <p:spPr>
          <a:xfrm>
            <a:off x="13238124" y="30931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5415087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48148E-6 L -0.25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-0.21823 4.07407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44167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83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07407E-6 L -0.440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05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44558 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31824" y="62208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107" y="1741909"/>
            <a:ext cx="1116422" cy="608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1365" y="312232"/>
            <a:ext cx="2219635" cy="2038635"/>
          </a:xfrm>
          <a:prstGeom prst="rect">
            <a:avLst/>
          </a:prstGeom>
        </p:spPr>
      </p:pic>
      <p:sp>
        <p:nvSpPr>
          <p:cNvPr id="7" name="object 20"/>
          <p:cNvSpPr txBox="1"/>
          <p:nvPr/>
        </p:nvSpPr>
        <p:spPr>
          <a:xfrm>
            <a:off x="1436529" y="16149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20"/>
          <p:cNvSpPr txBox="1"/>
          <p:nvPr/>
        </p:nvSpPr>
        <p:spPr>
          <a:xfrm>
            <a:off x="878318" y="2164519"/>
            <a:ext cx="9525406" cy="73594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ct val="150000"/>
              </a:lnSpc>
              <a:spcBef>
                <a:spcPts val="699"/>
              </a:spcBef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" r="3939"/>
          <a:stretch/>
        </p:blipFill>
        <p:spPr>
          <a:xfrm>
            <a:off x="3143134" y="5413584"/>
            <a:ext cx="999131" cy="112135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2829698" y="3205268"/>
            <a:ext cx="6921667" cy="2495780"/>
          </a:xfrm>
          <a:prstGeom prst="cloud">
            <a:avLst/>
          </a:prstGeom>
          <a:solidFill>
            <a:srgbClr val="FFCC99"/>
          </a:solidFill>
          <a:ln>
            <a:solidFill>
              <a:srgbClr val="FF99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của tập hợp A là các số tự nhiên chẵn nhỏ hơn 10. 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viết: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{ x</a:t>
            </a:r>
            <a:r>
              <a:rPr lang="en-US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 x là số tự nhiên chẵn, x &lt; 10}</a:t>
            </a:r>
            <a:endParaRPr lang="en-US" sz="2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2192000" y="3952539"/>
            <a:ext cx="1156693" cy="6825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3696237" y="3225800"/>
            <a:ext cx="2280363" cy="2819400"/>
          </a:xfrm>
          <a:prstGeom prst="roundRect">
            <a:avLst/>
          </a:prstGeom>
          <a:solidFill>
            <a:srgbClr val="EBCFE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hợp A được cho theo cách chỉ ra </a:t>
            </a:r>
            <a:r>
              <a:rPr lang="vi-VN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đặc trưng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 các phần tử của tập 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1"/>
          <p:cNvSpPr/>
          <p:nvPr/>
        </p:nvSpPr>
        <p:spPr>
          <a:xfrm>
            <a:off x="13238124" y="2889935"/>
            <a:ext cx="751841" cy="8582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11381508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-0.25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21823 4.44444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11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3849 2.59259E-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07407E-6 L -0.38151 4.07407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76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L -0.36875 3.703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0" grpId="0" animBg="1"/>
      <p:bldP spid="10" grpId="1" animBg="1"/>
      <p:bldP spid="11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16081" y="3408977"/>
            <a:ext cx="10812751" cy="1184786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 3 &lt;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18}.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879865" y="1601022"/>
            <a:ext cx="8560924" cy="1673503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hai cách cho một tập hợp: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Liệt kê các phần tử của tập 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tính chất đặc trưng cho các phần tử của tập hợp.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33910" y="1306457"/>
            <a:ext cx="691904" cy="5760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>
              <a:lnSpc>
                <a:spcPct val="150000"/>
              </a:lnSpc>
            </a:pPr>
            <a:endParaRPr sz="1634"/>
          </a:p>
        </p:txBody>
      </p:sp>
      <p:sp>
        <p:nvSpPr>
          <p:cNvPr id="7" name="AutoShape 15"/>
          <p:cNvSpPr txBox="1">
            <a:spLocks noChangeArrowheads="1"/>
          </p:cNvSpPr>
          <p:nvPr/>
        </p:nvSpPr>
        <p:spPr bwMode="gray">
          <a:xfrm>
            <a:off x="681455" y="378109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6"/>
          <p:cNvSpPr txBox="1"/>
          <p:nvPr/>
        </p:nvSpPr>
        <p:spPr>
          <a:xfrm>
            <a:off x="716080" y="5232045"/>
            <a:ext cx="10812751" cy="63078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tr7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en-US"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en-US" sz="2400" b="1" i="1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6080" y="4728215"/>
            <a:ext cx="3651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527">
              <a:lnSpc>
                <a:spcPct val="150000"/>
              </a:lnSpc>
              <a:spcBef>
                <a:spcPts val="1116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= {4; 7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10; 13; 16}</a:t>
            </a:r>
          </a:p>
        </p:txBody>
      </p:sp>
      <p:sp>
        <p:nvSpPr>
          <p:cNvPr id="3" name="Rectangle 2"/>
          <p:cNvSpPr/>
          <p:nvPr/>
        </p:nvSpPr>
        <p:spPr>
          <a:xfrm>
            <a:off x="681454" y="5971067"/>
            <a:ext cx="962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{0; 2}</a:t>
            </a:r>
          </a:p>
        </p:txBody>
      </p:sp>
    </p:spTree>
    <p:extLst>
      <p:ext uri="{BB962C8B-B14F-4D97-AF65-F5344CB8AC3E}">
        <p14:creationId xmlns:p14="http://schemas.microsoft.com/office/powerpoint/2010/main" val="7606454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9" grpId="0" animBg="1"/>
      <p:bldP spid="7" grpId="0" animBg="1"/>
      <p:bldP spid="8" grpId="0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:a16="http://schemas.microsoft.com/office/drawing/2014/main" xmlns="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62232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chemeClr val="bg1"/>
                </a:solidFill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0529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1: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M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0 </a:t>
            </a:r>
            <a:r>
              <a:rPr lang="en-US" sz="3200" b="1" dirty="0" err="1">
                <a:solidFill>
                  <a:srgbClr val="002060"/>
                </a:solidFill>
              </a:rPr>
              <a:t>và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nhỏ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hơn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r>
              <a:rPr lang="en-US" sz="3200" b="1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M = {1; 2; 3; 4; 5}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3" y="285423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M = {1;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M = {0; 1; 2; 3; 4}</a:t>
            </a: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97768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1888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021" y="118521"/>
            <a:ext cx="6739479" cy="6739479"/>
          </a:xfrm>
          <a:prstGeom prst="rect">
            <a:avLst/>
          </a:prstGeom>
        </p:spPr>
      </p:pic>
      <p:sp>
        <p:nvSpPr>
          <p:cNvPr id="35" name="object 9"/>
          <p:cNvSpPr txBox="1">
            <a:spLocks/>
          </p:cNvSpPr>
          <p:nvPr/>
        </p:nvSpPr>
        <p:spPr>
          <a:xfrm>
            <a:off x="5692875" y="630267"/>
            <a:ext cx="6285731" cy="627773"/>
          </a:xfrm>
          <a:prstGeom prst="rect">
            <a:avLst/>
          </a:prstGeom>
        </p:spPr>
        <p:txBody>
          <a:bodyPr vert="horz" wrap="square" lIns="0" tIns="12102" rIns="0" bIns="0" rtlCol="0" anchor="b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527">
              <a:lnSpc>
                <a:spcPct val="100000"/>
              </a:lnSpc>
              <a:spcBef>
                <a:spcPts val="95"/>
              </a:spcBef>
            </a:pPr>
            <a:r>
              <a:rPr lang="vi-VN" sz="4000" b="1" spc="-9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000" b="1" spc="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I: SỐ </a:t>
            </a:r>
            <a:r>
              <a:rPr lang="vi-VN" sz="4000" b="1" spc="-27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4000" b="1" spc="-236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spc="-5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vi-V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bject 10"/>
          <p:cNvSpPr txBox="1"/>
          <p:nvPr/>
        </p:nvSpPr>
        <p:spPr>
          <a:xfrm>
            <a:off x="6157409" y="1762768"/>
            <a:ext cx="5792993" cy="3321745"/>
          </a:xfrm>
          <a:prstGeom prst="rect">
            <a:avLst/>
          </a:prstGeom>
        </p:spPr>
        <p:txBody>
          <a:bodyPr vert="horz" wrap="square" lIns="0" tIns="15560" rIns="0" bIns="0" rtlCol="0">
            <a:spAutoFit/>
          </a:bodyPr>
          <a:lstStyle/>
          <a:p>
            <a:pPr marL="262228" indent="-251278">
              <a:spcBef>
                <a:spcPts val="123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4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2228" indent="-251278">
              <a:spcBef>
                <a:spcPts val="1688"/>
              </a:spcBef>
              <a:buSzPct val="95833"/>
              <a:buFont typeface="Wingdings"/>
              <a:buChar char=""/>
              <a:tabLst>
                <a:tab pos="262805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tập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sz="2400" b="1" spc="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743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hệ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400" b="1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hết;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8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400" b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sz="2400" b="1" spc="5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7151" indent="-326201">
              <a:spcBef>
                <a:spcPts val="1684"/>
              </a:spcBef>
              <a:buSzPct val="95833"/>
              <a:buFont typeface="Wingdings"/>
              <a:buChar char=""/>
              <a:tabLst>
                <a:tab pos="337727" algn="l"/>
              </a:tabLst>
            </a:pPr>
            <a:r>
              <a:rPr sz="2400" b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Uớc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 </a:t>
            </a:r>
            <a:r>
              <a:rPr sz="2400" b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bội</a:t>
            </a:r>
            <a:r>
              <a:rPr sz="2400" b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713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00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002060"/>
                </a:solidFill>
              </a:rPr>
              <a:t>Câu</a:t>
            </a:r>
            <a:r>
              <a:rPr lang="en-US" sz="3200" b="1" dirty="0">
                <a:solidFill>
                  <a:srgbClr val="002060"/>
                </a:solidFill>
              </a:rPr>
              <a:t> 2: </a:t>
            </a:r>
            <a:r>
              <a:rPr lang="en-US" sz="3200" b="1" dirty="0" err="1">
                <a:solidFill>
                  <a:srgbClr val="002060"/>
                </a:solidFill>
              </a:rPr>
              <a:t>Tập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hợp</a:t>
            </a:r>
            <a:r>
              <a:rPr lang="en-US" sz="3200" b="1" dirty="0">
                <a:solidFill>
                  <a:srgbClr val="002060"/>
                </a:solidFill>
              </a:rPr>
              <a:t> P </a:t>
            </a:r>
            <a:r>
              <a:rPr lang="en-US" sz="3200" b="1" dirty="0" err="1">
                <a:solidFill>
                  <a:srgbClr val="002060"/>
                </a:solidFill>
              </a:rPr>
              <a:t>các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số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tự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nhiên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không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vượt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quá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là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C. P = {1; 2; 3; 4}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1" y="1415327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A. P = {0; 1; 2; 3; 4}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7030A0"/>
                </a:solidFill>
              </a:rPr>
              <a:t>B. P = {0; 1; 2; 3}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657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3539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478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xmlns="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3: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khẳng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định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sai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xmlns="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C) M = {x | x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nhiên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Calibri" panose="020F0502020204030204"/>
              </a:rPr>
              <a:t>khác</a:t>
            </a: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 0}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xmlns="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B) a = {A}</a:t>
            </a: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xmlns="" id="{E0489B79-CF00-4A69-A4C8-D55A1D195BF1}"/>
              </a:ext>
            </a:extLst>
          </p:cNvPr>
          <p:cNvSpPr/>
          <p:nvPr/>
        </p:nvSpPr>
        <p:spPr>
          <a:xfrm>
            <a:off x="1944912" y="1411876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>
              <a:defRPr/>
            </a:pPr>
            <a:r>
              <a:rPr lang="en-US" sz="3200" b="1" dirty="0">
                <a:solidFill>
                  <a:srgbClr val="7030A0"/>
                </a:solidFill>
                <a:latin typeface="Calibri" panose="020F0502020204030204"/>
              </a:rPr>
              <a:t>A) H = {H}</a:t>
            </a: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683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:a16="http://schemas.microsoft.com/office/drawing/2014/main" xmlns="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25538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:a16="http://schemas.microsoft.com/office/drawing/2014/main" xmlns="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:a16="http://schemas.microsoft.com/office/drawing/2014/main" xmlns="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55517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22871" y="945382"/>
            <a:ext cx="9144000" cy="1088822"/>
          </a:xfrm>
        </p:spPr>
        <p:txBody>
          <a:bodyPr/>
          <a:lstStyle/>
          <a:p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Hướng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dẫn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về</a:t>
            </a:r>
            <a:r>
              <a:rPr lang="en-US" b="1" dirty="0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ZapfChancery-Medium" panose="00000400000000000000" pitchFamily="2" charset="0"/>
                <a:ea typeface="ZapfChancery-Medium" panose="00000400000000000000" pitchFamily="2" charset="0"/>
                <a:cs typeface="ZapfChancery-Medium" panose="00000400000000000000" pitchFamily="2" charset="0"/>
              </a:rPr>
              <a:t>nhà</a:t>
            </a:r>
            <a:endParaRPr lang="en-US" b="1" dirty="0">
              <a:solidFill>
                <a:srgbClr val="C00000"/>
              </a:solidFill>
              <a:latin typeface="ZapfChancery-Medium" panose="00000400000000000000" pitchFamily="2" charset="0"/>
              <a:ea typeface="ZapfChancery-Medium" panose="00000400000000000000" pitchFamily="2" charset="0"/>
              <a:cs typeface="ZapfChancery-Medium" panose="000004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8C567C-BFC1-E38F-F4A9-A3FD4A36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26" y="2504220"/>
            <a:ext cx="11105536" cy="2834696"/>
          </a:xfrm>
          <a:prstGeom prst="rect">
            <a:avLst/>
          </a:prstGeom>
        </p:spPr>
      </p:pic>
      <p:pic>
        <p:nvPicPr>
          <p:cNvPr id="6" name="图片 15">
            <a:extLst>
              <a:ext uri="{FF2B5EF4-FFF2-40B4-BE49-F238E27FC236}">
                <a16:creationId xmlns:a16="http://schemas.microsoft.com/office/drawing/2014/main" xmlns="" id="{2A7CB895-E1CB-6B87-DE2B-F7760AA7C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07" y="-294764"/>
            <a:ext cx="3119285" cy="311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7727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5917" y="2148114"/>
            <a:ext cx="7188430" cy="682172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I: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08011" y="3052702"/>
            <a:ext cx="6916336" cy="142804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049" y="118521"/>
            <a:ext cx="6739479" cy="67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71061" y="1360104"/>
            <a:ext cx="9239364" cy="382672"/>
          </a:xfrm>
          <a:prstGeom prst="rect">
            <a:avLst/>
          </a:prstGeom>
        </p:spPr>
        <p:txBody>
          <a:bodyPr vert="horz" wrap="square" lIns="0" tIns="46104" rIns="0" bIns="0" rtlCol="0">
            <a:spAutoFit/>
          </a:bodyPr>
          <a:lstStyle/>
          <a:p>
            <a:pPr marL="11527" marR="4611">
              <a:lnSpc>
                <a:spcPct val="91400"/>
              </a:lnSpc>
              <a:spcBef>
                <a:spcPts val="363"/>
              </a:spcBef>
            </a:pP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Hãy </a:t>
            </a:r>
            <a:r>
              <a:rPr sz="2400" spc="-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chọn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bộ  sưu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(bao gồm 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400" spc="-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object 6"/>
          <p:cNvSpPr/>
          <p:nvPr/>
        </p:nvSpPr>
        <p:spPr>
          <a:xfrm>
            <a:off x="1139179" y="2259345"/>
            <a:ext cx="1166238" cy="18705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7" name="object 7"/>
          <p:cNvSpPr/>
          <p:nvPr/>
        </p:nvSpPr>
        <p:spPr>
          <a:xfrm>
            <a:off x="3245565" y="2259345"/>
            <a:ext cx="1098081" cy="18856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8" name="object 8"/>
          <p:cNvSpPr/>
          <p:nvPr/>
        </p:nvSpPr>
        <p:spPr>
          <a:xfrm>
            <a:off x="9125984" y="4588755"/>
            <a:ext cx="1469158" cy="13707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9" name="object 9"/>
          <p:cNvSpPr/>
          <p:nvPr/>
        </p:nvSpPr>
        <p:spPr>
          <a:xfrm>
            <a:off x="1139179" y="4407005"/>
            <a:ext cx="1053450" cy="155245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0" name="object 10"/>
          <p:cNvSpPr/>
          <p:nvPr/>
        </p:nvSpPr>
        <p:spPr>
          <a:xfrm>
            <a:off x="2918830" y="4615261"/>
            <a:ext cx="1491877" cy="132527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1" name="object 11"/>
          <p:cNvSpPr/>
          <p:nvPr/>
        </p:nvSpPr>
        <p:spPr>
          <a:xfrm>
            <a:off x="7197867" y="4607689"/>
            <a:ext cx="1469158" cy="13328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2" name="object 12"/>
          <p:cNvSpPr/>
          <p:nvPr/>
        </p:nvSpPr>
        <p:spPr>
          <a:xfrm>
            <a:off x="7184773" y="2259344"/>
            <a:ext cx="1143301" cy="168154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3" name="object 13"/>
          <p:cNvSpPr/>
          <p:nvPr/>
        </p:nvSpPr>
        <p:spPr>
          <a:xfrm>
            <a:off x="9125984" y="2223976"/>
            <a:ext cx="1090509" cy="1673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4" name="object 14"/>
          <p:cNvSpPr/>
          <p:nvPr/>
        </p:nvSpPr>
        <p:spPr>
          <a:xfrm>
            <a:off x="5024119" y="4615261"/>
            <a:ext cx="1447547" cy="1325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5" name="object 15"/>
          <p:cNvSpPr/>
          <p:nvPr/>
        </p:nvSpPr>
        <p:spPr>
          <a:xfrm>
            <a:off x="5146544" y="2259344"/>
            <a:ext cx="1090509" cy="1620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1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34782764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969908" y="1222244"/>
            <a:ext cx="8968962" cy="410218"/>
          </a:xfrm>
          <a:prstGeom prst="rect">
            <a:avLst/>
          </a:prstGeom>
        </p:spPr>
        <p:txBody>
          <a:bodyPr vert="horz" wrap="square" lIns="0" tIns="88751" rIns="0" bIns="0" rtlCol="0">
            <a:spAutoFit/>
          </a:bodyPr>
          <a:lstStyle/>
          <a:p>
            <a:pPr marL="11527" marR="4611">
              <a:lnSpc>
                <a:spcPts val="2451"/>
              </a:lnSpc>
              <a:spcBef>
                <a:spcPts val="699"/>
              </a:spcBef>
            </a:pPr>
            <a:r>
              <a:rPr sz="28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sz="2800" b="1" spc="-77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quả:</a:t>
            </a:r>
            <a:r>
              <a:rPr sz="2800" b="1" spc="-18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sz="2800" spc="-1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sz="28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</a:t>
            </a:r>
            <a:r>
              <a:rPr sz="2800" spc="-3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sz="2800" spc="-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8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đề 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42090" y="3760214"/>
            <a:ext cx="3112494" cy="4165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3" name="object 23"/>
          <p:cNvSpPr txBox="1"/>
          <p:nvPr/>
        </p:nvSpPr>
        <p:spPr>
          <a:xfrm>
            <a:off x="2442090" y="3808764"/>
            <a:ext cx="3112610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7430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CĐ1: </a:t>
            </a:r>
            <a:r>
              <a:rPr sz="2178" dirty="0">
                <a:latin typeface="Arial"/>
                <a:cs typeface="Arial"/>
              </a:rPr>
              <a:t>Hình </a:t>
            </a:r>
            <a:r>
              <a:rPr sz="2178" spc="9" dirty="0">
                <a:latin typeface="Arial"/>
                <a:cs typeface="Arial"/>
              </a:rPr>
              <a:t>ảnh Bác</a:t>
            </a:r>
            <a:r>
              <a:rPr sz="2178" spc="132" dirty="0">
                <a:latin typeface="Arial"/>
                <a:cs typeface="Arial"/>
              </a:rPr>
              <a:t> </a:t>
            </a:r>
            <a:r>
              <a:rPr sz="2178" spc="32" dirty="0">
                <a:latin typeface="Arial"/>
                <a:cs typeface="Arial"/>
              </a:rPr>
              <a:t>Hồ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705677" y="3760214"/>
            <a:ext cx="2499083" cy="4165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5" name="object 25"/>
          <p:cNvSpPr txBox="1"/>
          <p:nvPr/>
        </p:nvSpPr>
        <p:spPr>
          <a:xfrm>
            <a:off x="6711296" y="3794688"/>
            <a:ext cx="2499424" cy="365417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29968" rIns="0" bIns="0" rtlCol="0">
            <a:spAutoFit/>
          </a:bodyPr>
          <a:lstStyle/>
          <a:p>
            <a:pPr marL="69159">
              <a:spcBef>
                <a:spcPts val="236"/>
              </a:spcBef>
            </a:pPr>
            <a:r>
              <a:rPr sz="2178" spc="27" dirty="0">
                <a:latin typeface="Arial"/>
                <a:cs typeface="Arial"/>
              </a:rPr>
              <a:t>CĐ2: </a:t>
            </a:r>
            <a:r>
              <a:rPr sz="2178" spc="9" dirty="0">
                <a:latin typeface="Arial"/>
                <a:cs typeface="Arial"/>
              </a:rPr>
              <a:t>Các </a:t>
            </a:r>
            <a:r>
              <a:rPr sz="2178" spc="-14" dirty="0">
                <a:latin typeface="Arial"/>
                <a:cs typeface="Arial"/>
              </a:rPr>
              <a:t>loài</a:t>
            </a:r>
            <a:r>
              <a:rPr sz="2178" spc="127" dirty="0">
                <a:latin typeface="Arial"/>
                <a:cs typeface="Arial"/>
              </a:rPr>
              <a:t> </a:t>
            </a:r>
            <a:r>
              <a:rPr sz="2178" spc="36" dirty="0">
                <a:latin typeface="Arial"/>
                <a:cs typeface="Arial"/>
              </a:rPr>
              <a:t>hoa</a:t>
            </a:r>
            <a:endParaRPr sz="2178" dirty="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975874" y="5160662"/>
            <a:ext cx="3734180" cy="4165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7" name="object 27"/>
          <p:cNvSpPr txBox="1"/>
          <p:nvPr/>
        </p:nvSpPr>
        <p:spPr>
          <a:xfrm>
            <a:off x="6975873" y="5186944"/>
            <a:ext cx="3734180" cy="370072"/>
          </a:xfrm>
          <a:prstGeom prst="rect">
            <a:avLst/>
          </a:prstGeom>
          <a:ln w="5562">
            <a:solidFill>
              <a:srgbClr val="EC7C30"/>
            </a:solidFill>
          </a:ln>
        </p:spPr>
        <p:txBody>
          <a:bodyPr vert="horz" wrap="square" lIns="0" tIns="34578" rIns="0" bIns="0" rtlCol="0">
            <a:spAutoFit/>
          </a:bodyPr>
          <a:lstStyle/>
          <a:p>
            <a:pPr marL="72617">
              <a:spcBef>
                <a:spcPts val="272"/>
              </a:spcBef>
            </a:pPr>
            <a:r>
              <a:rPr sz="2178" spc="27" dirty="0">
                <a:latin typeface="Arial"/>
                <a:cs typeface="Arial"/>
              </a:rPr>
              <a:t>CĐ3: </a:t>
            </a:r>
            <a:r>
              <a:rPr sz="2178" spc="14" dirty="0">
                <a:latin typeface="Arial"/>
                <a:cs typeface="Arial"/>
              </a:rPr>
              <a:t>Danh </a:t>
            </a:r>
            <a:r>
              <a:rPr sz="2178" spc="-23" dirty="0">
                <a:latin typeface="Arial"/>
                <a:cs typeface="Arial"/>
              </a:rPr>
              <a:t>lam </a:t>
            </a:r>
            <a:r>
              <a:rPr sz="2178" spc="9" dirty="0">
                <a:latin typeface="Arial"/>
                <a:cs typeface="Arial"/>
              </a:rPr>
              <a:t>thắng</a:t>
            </a:r>
            <a:r>
              <a:rPr sz="2178" spc="263" dirty="0">
                <a:latin typeface="Arial"/>
                <a:cs typeface="Arial"/>
              </a:rPr>
              <a:t> </a:t>
            </a:r>
            <a:r>
              <a:rPr sz="2178" spc="18" dirty="0">
                <a:latin typeface="Arial"/>
                <a:cs typeface="Arial"/>
              </a:rPr>
              <a:t>cảnh</a:t>
            </a:r>
            <a:endParaRPr sz="2178" dirty="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816903" y="2294792"/>
            <a:ext cx="2484440" cy="1424044"/>
            <a:chOff x="1727270" y="1768995"/>
            <a:chExt cx="2737485" cy="1569085"/>
          </a:xfrm>
        </p:grpSpPr>
        <p:sp>
          <p:nvSpPr>
            <p:cNvPr id="29" name="object 29"/>
            <p:cNvSpPr/>
            <p:nvPr/>
          </p:nvSpPr>
          <p:spPr>
            <a:xfrm>
              <a:off x="1727270" y="1768995"/>
              <a:ext cx="976283" cy="15687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0" name="object 30"/>
            <p:cNvSpPr/>
            <p:nvPr/>
          </p:nvSpPr>
          <p:spPr>
            <a:xfrm>
              <a:off x="2628454" y="1794028"/>
              <a:ext cx="901184" cy="154369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1" name="object 31"/>
            <p:cNvSpPr/>
            <p:nvPr/>
          </p:nvSpPr>
          <p:spPr>
            <a:xfrm>
              <a:off x="3462884" y="1777340"/>
              <a:ext cx="1001315" cy="1535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6618484" y="2343869"/>
            <a:ext cx="2673467" cy="1371024"/>
            <a:chOff x="5941141" y="1785684"/>
            <a:chExt cx="2945765" cy="1510665"/>
          </a:xfrm>
        </p:grpSpPr>
        <p:sp>
          <p:nvSpPr>
            <p:cNvPr id="33" name="object 33"/>
            <p:cNvSpPr/>
            <p:nvPr/>
          </p:nvSpPr>
          <p:spPr>
            <a:xfrm>
              <a:off x="5941141" y="1794028"/>
              <a:ext cx="1001315" cy="150197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875703" y="1785684"/>
              <a:ext cx="2010976" cy="15103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1741539" y="4892324"/>
            <a:ext cx="5074344" cy="1211964"/>
            <a:chOff x="542379" y="4631090"/>
            <a:chExt cx="5591175" cy="1335405"/>
          </a:xfrm>
        </p:grpSpPr>
        <p:sp>
          <p:nvSpPr>
            <p:cNvPr id="36" name="object 36"/>
            <p:cNvSpPr/>
            <p:nvPr/>
          </p:nvSpPr>
          <p:spPr>
            <a:xfrm>
              <a:off x="542379" y="4647779"/>
              <a:ext cx="1410186" cy="131839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7" name="object 37"/>
            <p:cNvSpPr/>
            <p:nvPr/>
          </p:nvSpPr>
          <p:spPr>
            <a:xfrm>
              <a:off x="1910844" y="4664467"/>
              <a:ext cx="1426875" cy="126833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8" name="object 38"/>
            <p:cNvSpPr/>
            <p:nvPr/>
          </p:nvSpPr>
          <p:spPr>
            <a:xfrm>
              <a:off x="3295998" y="4631090"/>
              <a:ext cx="1443563" cy="131005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  <p:sp>
          <p:nvSpPr>
            <p:cNvPr id="39" name="object 39"/>
            <p:cNvSpPr/>
            <p:nvPr/>
          </p:nvSpPr>
          <p:spPr>
            <a:xfrm>
              <a:off x="4714529" y="4664467"/>
              <a:ext cx="1418530" cy="12599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634"/>
            </a:p>
          </p:txBody>
        </p:sp>
      </p:grpSp>
      <p:sp>
        <p:nvSpPr>
          <p:cNvPr id="44" name="object 2"/>
          <p:cNvSpPr/>
          <p:nvPr/>
        </p:nvSpPr>
        <p:spPr>
          <a:xfrm>
            <a:off x="3826412" y="239152"/>
            <a:ext cx="4635616" cy="762294"/>
          </a:xfrm>
          <a:custGeom>
            <a:avLst/>
            <a:gdLst/>
            <a:ahLst/>
            <a:cxnLst/>
            <a:rect l="l" t="t" r="r" b="b"/>
            <a:pathLst>
              <a:path w="4289425" h="575945">
                <a:moveTo>
                  <a:pt x="4192955" y="0"/>
                </a:moveTo>
                <a:lnTo>
                  <a:pt x="95959" y="0"/>
                </a:lnTo>
                <a:lnTo>
                  <a:pt x="58609" y="7539"/>
                </a:lnTo>
                <a:lnTo>
                  <a:pt x="28107" y="28106"/>
                </a:lnTo>
                <a:lnTo>
                  <a:pt x="7541" y="58623"/>
                </a:lnTo>
                <a:lnTo>
                  <a:pt x="0" y="96015"/>
                </a:lnTo>
                <a:lnTo>
                  <a:pt x="0" y="479741"/>
                </a:lnTo>
                <a:lnTo>
                  <a:pt x="7541" y="517132"/>
                </a:lnTo>
                <a:lnTo>
                  <a:pt x="28107" y="547650"/>
                </a:lnTo>
                <a:lnTo>
                  <a:pt x="58609" y="568217"/>
                </a:lnTo>
                <a:lnTo>
                  <a:pt x="95959" y="575756"/>
                </a:lnTo>
                <a:lnTo>
                  <a:pt x="4192955" y="575756"/>
                </a:lnTo>
                <a:lnTo>
                  <a:pt x="4230346" y="568217"/>
                </a:lnTo>
                <a:lnTo>
                  <a:pt x="4260863" y="547650"/>
                </a:lnTo>
                <a:lnTo>
                  <a:pt x="4281430" y="517132"/>
                </a:lnTo>
                <a:lnTo>
                  <a:pt x="4288970" y="479741"/>
                </a:lnTo>
                <a:lnTo>
                  <a:pt x="4288970" y="96015"/>
                </a:lnTo>
                <a:lnTo>
                  <a:pt x="4281430" y="58623"/>
                </a:lnTo>
                <a:lnTo>
                  <a:pt x="4260863" y="28106"/>
                </a:lnTo>
                <a:lnTo>
                  <a:pt x="4230346" y="7539"/>
                </a:lnTo>
                <a:lnTo>
                  <a:pt x="4192955" y="0"/>
                </a:lnTo>
                <a:close/>
              </a:path>
            </a:pathLst>
          </a:custGeom>
          <a:solidFill>
            <a:srgbClr val="FFD246"/>
          </a:solid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45" name="object 3"/>
          <p:cNvSpPr txBox="1">
            <a:spLocks noGrp="1"/>
          </p:cNvSpPr>
          <p:nvPr>
            <p:ph type="title"/>
          </p:nvPr>
        </p:nvSpPr>
        <p:spPr>
          <a:xfrm>
            <a:off x="3902648" y="415626"/>
            <a:ext cx="4537968" cy="446599"/>
          </a:xfrm>
          <a:prstGeom prst="rect">
            <a:avLst/>
          </a:prstGeom>
        </p:spPr>
        <p:txBody>
          <a:bodyPr vert="horz" wrap="square" lIns="0" tIns="15560" rIns="0" bIns="0" rtlCol="0" anchor="b">
            <a:spAutoFit/>
          </a:bodyPr>
          <a:lstStyle/>
          <a:p>
            <a:pPr marL="11527">
              <a:lnSpc>
                <a:spcPct val="100000"/>
              </a:lnSpc>
              <a:spcBef>
                <a:spcPts val="123"/>
              </a:spcBef>
            </a:pP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</a:t>
            </a:r>
            <a:r>
              <a:rPr sz="2800" b="1" spc="-54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7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object 9"/>
          <p:cNvSpPr/>
          <p:nvPr/>
        </p:nvSpPr>
        <p:spPr>
          <a:xfrm>
            <a:off x="932208" y="978043"/>
            <a:ext cx="817881" cy="11132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</p:spTree>
    <p:extLst>
      <p:ext uri="{BB962C8B-B14F-4D97-AF65-F5344CB8AC3E}">
        <p14:creationId xmlns:p14="http://schemas.microsoft.com/office/powerpoint/2010/main" val="2371325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ví dụ về tập hợp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5" y="1903970"/>
            <a:ext cx="3808561" cy="27251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2956" y="5077725"/>
            <a:ext cx="3425938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học sinh lớp 6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Picture 5" descr="Nông dân Mỹ: Đặt trứng gà theo cách này để giữ được độ tươi - Trí Thức V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589" y="1903970"/>
            <a:ext cx="3241498" cy="27524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4669082" y="5077725"/>
            <a:ext cx="353959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các quả trứng trong khay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4326" y="1903970"/>
            <a:ext cx="3352013" cy="272511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19692" y="5031558"/>
            <a:ext cx="2777663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 hợp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hồ</a:t>
            </a:r>
            <a:endParaRPr lang="en-US" sz="2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8704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015608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17786" y="1491171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0" name="Right Arrow 39"/>
          <p:cNvSpPr/>
          <p:nvPr/>
        </p:nvSpPr>
        <p:spPr>
          <a:xfrm>
            <a:off x="1732673" y="232820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Alternate Process 41"/>
          <p:cNvSpPr/>
          <p:nvPr/>
        </p:nvSpPr>
        <p:spPr>
          <a:xfrm>
            <a:off x="2382130" y="2152354"/>
            <a:ext cx="5819335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617786" y="3105436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4" name="Right Arrow 43"/>
          <p:cNvSpPr/>
          <p:nvPr/>
        </p:nvSpPr>
        <p:spPr>
          <a:xfrm>
            <a:off x="1732673" y="3912483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lowchart: Alternate Process 44"/>
          <p:cNvSpPr/>
          <p:nvPr/>
        </p:nvSpPr>
        <p:spPr>
          <a:xfrm>
            <a:off x="2382128" y="3777722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vi-VN" sz="2400" spc="34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17785" y="4795789"/>
            <a:ext cx="61475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1732672" y="5715380"/>
            <a:ext cx="534572" cy="309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Alternate Process 47"/>
          <p:cNvSpPr/>
          <p:nvPr/>
        </p:nvSpPr>
        <p:spPr>
          <a:xfrm>
            <a:off x="2382128" y="5539531"/>
            <a:ext cx="5819337" cy="71745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50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/>
      <p:bldP spid="40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480849" y="3758105"/>
            <a:ext cx="10812751" cy="1539178"/>
          </a:xfrm>
          <a:prstGeom prst="rect">
            <a:avLst/>
          </a:prstGeom>
        </p:spPr>
        <p:txBody>
          <a:bodyPr vert="horz" wrap="square" lIns="0" tIns="141770" rIns="0" bIns="0" rtlCol="0">
            <a:spAutoFit/>
          </a:bodyPr>
          <a:lstStyle/>
          <a:p>
            <a:pPr marL="11527">
              <a:spcBef>
                <a:spcPts val="1116"/>
              </a:spcBef>
            </a:pP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dụ </a:t>
            </a:r>
            <a:r>
              <a:rPr sz="2400" b="1" i="1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400" b="1" i="1" spc="18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i="1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sz="2400" b="1" i="1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sz="2400" b="1" i="1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sz="2400" spc="2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sz="2400" spc="3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sz="2400" spc="2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spc="2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15"/>
          <p:cNvSpPr txBox="1">
            <a:spLocks noChangeArrowheads="1"/>
          </p:cNvSpPr>
          <p:nvPr/>
        </p:nvSpPr>
        <p:spPr bwMode="gray">
          <a:xfrm>
            <a:off x="570460" y="275312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480851" y="1547450"/>
            <a:ext cx="9309069" cy="2039817"/>
          </a:xfrm>
          <a:prstGeom prst="round2DiagRect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02">
              <a:lnSpc>
                <a:spcPts val="2559"/>
              </a:lnSpc>
            </a:pP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400" spc="35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b="1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</a:t>
            </a:r>
            <a:r>
              <a:rPr lang="vi-VN" sz="2400" b="1" i="1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dụ: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400" spc="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09502" marR="2093792">
              <a:lnSpc>
                <a:spcPts val="3639"/>
              </a:lnSpc>
              <a:spcBef>
                <a:spcPts val="236"/>
              </a:spcBef>
            </a:pP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spc="-9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iết: </a:t>
            </a:r>
            <a:r>
              <a:rPr lang="en-US" sz="2400" spc="-36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spc="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={</a:t>
            </a:r>
            <a:r>
              <a:rPr lang="vi-VN" sz="2400" spc="-4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</a:t>
            </a:r>
            <a:r>
              <a:rPr lang="vi-VN" sz="2400" spc="-2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1;</a:t>
            </a:r>
            <a:r>
              <a:rPr lang="vi-VN" sz="2400" spc="-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4}.</a:t>
            </a:r>
          </a:p>
          <a:p>
            <a:pPr marL="109502">
              <a:spcBef>
                <a:spcPts val="740"/>
              </a:spcBef>
            </a:pPr>
            <a:r>
              <a:rPr lang="en-US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0; 1; 2; 3;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</a:t>
            </a:r>
            <a:r>
              <a:rPr lang="vi-VN" sz="2400" spc="23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</a:t>
            </a:r>
            <a:r>
              <a:rPr lang="vi-VN" sz="2400" spc="-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vi-VN" sz="2400" spc="9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400" b="1" spc="32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vi-VN" sz="24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 </a:t>
            </a:r>
            <a:r>
              <a:rPr lang="vi-VN" sz="2400" spc="27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400" spc="-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vi-VN" sz="2400" spc="14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spc="29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400" spc="18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4897" y="1252885"/>
            <a:ext cx="691904" cy="6285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34"/>
          </a:p>
        </p:txBody>
      </p:sp>
      <p:sp>
        <p:nvSpPr>
          <p:cNvPr id="2" name="Rectangle 1"/>
          <p:cNvSpPr/>
          <p:nvPr/>
        </p:nvSpPr>
        <p:spPr>
          <a:xfrm>
            <a:off x="1480848" y="5463906"/>
            <a:ext cx="9275821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527" marR="1235067">
              <a:lnSpc>
                <a:spcPct val="139300"/>
              </a:lnSpc>
              <a:spcBef>
                <a:spcPts val="5"/>
              </a:spcBef>
            </a:pPr>
            <a:r>
              <a:rPr lang="en-US" sz="2400" b="1" spc="9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spc="9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spc="2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spc="-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1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32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spc="32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spc="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spc="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065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3" grpId="0" animBg="1"/>
      <p:bldP spid="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 txBox="1">
            <a:spLocks noChangeArrowheads="1"/>
          </p:cNvSpPr>
          <p:nvPr/>
        </p:nvSpPr>
        <p:spPr bwMode="gray">
          <a:xfrm>
            <a:off x="570460" y="708850"/>
            <a:ext cx="4789331" cy="811213"/>
          </a:xfrm>
          <a:prstGeom prst="roundRect">
            <a:avLst>
              <a:gd name="adj" fmla="val 49106"/>
            </a:avLst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 w="28575">
            <a:solidFill>
              <a:schemeClr val="bg1"/>
            </a:solidFill>
            <a:round/>
          </a:ln>
        </p:spPr>
        <p:txBody>
          <a:bodyPr vert="horz" wrap="none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itchFamily="34" charset="0"/>
              <a:buNone/>
              <a:defRPr sz="3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600" b="1" spc="23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600" b="1" spc="23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27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spc="27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32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spc="32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600" b="1" spc="18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4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1" spc="-95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spc="18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858129" y="2207439"/>
            <a:ext cx="10227214" cy="41742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905"/>
              </a:spcBef>
            </a:pPr>
            <a:r>
              <a:rPr sz="2600" b="1" i="1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sz="2600" b="1" i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1 </a:t>
            </a:r>
            <a:r>
              <a:rPr sz="2600"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(SGK/tr</a:t>
            </a:r>
            <a:r>
              <a:rPr sz="2600" b="1" i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6):</a:t>
            </a:r>
            <a:r>
              <a:rPr lang="en-US" sz="2600" b="1" i="1" spc="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sz="26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hợp </a:t>
            </a:r>
            <a:r>
              <a:rPr sz="2600" i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</a:t>
            </a:r>
            <a:r>
              <a:rPr sz="26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 </a:t>
            </a:r>
            <a:r>
              <a:rPr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-3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sz="26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3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sz="26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sz="2600" spc="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600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70959" y="3145956"/>
            <a:ext cx="73380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b="1" spc="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hợp </a:t>
            </a: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vi-VN" sz="26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gồm các số tự nhiên lẻ nhỏ hơn 10 là:  </a:t>
            </a:r>
          </a:p>
          <a:p>
            <a:pPr marL="12700" algn="ctr">
              <a:lnSpc>
                <a:spcPct val="100000"/>
              </a:lnSpc>
              <a:spcBef>
                <a:spcPts val="1225"/>
              </a:spcBef>
              <a:tabLst>
                <a:tab pos="880744" algn="l"/>
              </a:tabLst>
            </a:pPr>
            <a:r>
              <a:rPr lang="vi-VN" sz="2600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</a:t>
            </a:r>
            <a:r>
              <a:rPr lang="vi-VN" sz="2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{1; 3; 5; 7; 9}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571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1253</Words>
  <Application>Microsoft Office PowerPoint</Application>
  <PresentationFormat>Widescreen</PresentationFormat>
  <Paragraphs>132</Paragraphs>
  <Slides>27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Cambria Math</vt:lpstr>
      <vt:lpstr>Times New Roman</vt:lpstr>
      <vt:lpstr>Wingdings</vt:lpstr>
      <vt:lpstr>ZapfChancery-Medium</vt:lpstr>
      <vt:lpstr>Office Theme</vt:lpstr>
      <vt:lpstr>PowerPoint Presentation</vt:lpstr>
      <vt:lpstr>PowerPoint Presentation</vt:lpstr>
      <vt:lpstr>CHƯƠNG I: SỐ TỰ NHIÊN</vt:lpstr>
      <vt:lpstr>HOẠT ĐỘNG KHỞI ĐỘNG</vt:lpstr>
      <vt:lpstr>HOẠT ĐỘNG KHỞI ĐỘNG</vt:lpstr>
      <vt:lpstr>Hình ảnh ví dụ về tập hợp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Tran Kim</dc:creator>
  <cp:lastModifiedBy>Microsoft account</cp:lastModifiedBy>
  <cp:revision>1</cp:revision>
  <dcterms:created xsi:type="dcterms:W3CDTF">2023-09-04T17:41:19Z</dcterms:created>
  <dcterms:modified xsi:type="dcterms:W3CDTF">2024-10-23T08:14:09Z</dcterms:modified>
</cp:coreProperties>
</file>