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24" r:id="rId2"/>
    <p:sldId id="325" r:id="rId3"/>
    <p:sldId id="309" r:id="rId4"/>
    <p:sldId id="326" r:id="rId5"/>
    <p:sldId id="304" r:id="rId6"/>
    <p:sldId id="313" r:id="rId7"/>
    <p:sldId id="327" r:id="rId8"/>
    <p:sldId id="314" r:id="rId9"/>
    <p:sldId id="303" r:id="rId10"/>
    <p:sldId id="328" r:id="rId11"/>
    <p:sldId id="266" r:id="rId12"/>
    <p:sldId id="315" r:id="rId13"/>
    <p:sldId id="317" r:id="rId14"/>
    <p:sldId id="316" r:id="rId15"/>
    <p:sldId id="318" r:id="rId16"/>
    <p:sldId id="323" r:id="rId17"/>
    <p:sldId id="279" r:id="rId18"/>
    <p:sldId id="320" r:id="rId19"/>
    <p:sldId id="321" r:id="rId20"/>
    <p:sldId id="322" r:id="rId21"/>
    <p:sldId id="308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BF4FEC-FF06-4B7F-AD43-C5D7DBFDA041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E397F0-E88A-4385-B609-D017888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306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4068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676DCBF-7F33-4FE3-8BE1-AABA559D790D}" type="slidenum">
              <a:rPr lang="en-US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159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57534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AC7894C-94BF-11AF-A621-5BFE89EC4F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DE8DA13-5DF6-E60E-F956-A524E77350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C0B0509-7526-1A18-C974-004EC88CE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8223E-EDBF-42A0-8657-741CD35BA8DA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B1DA30B-E5D5-9135-D5A9-B16059086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C86A02C-1CC7-24B9-67BA-FC7EBD6CB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0486B-4451-4F4E-91A5-AEC6F1214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485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D236C4-964F-49DB-EAA1-19058A8A5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9E33812-8406-AC17-810E-1566E1C762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4A4BB55-EC63-4077-1E95-AC57718A7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8223E-EDBF-42A0-8657-741CD35BA8DA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4EDE966-130F-3A72-666D-9EEA3180C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46D4B58-3505-1ED4-A7A2-B6ED14F5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0486B-4451-4F4E-91A5-AEC6F1214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172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EF37EFE-4F0B-A35D-FBB5-18589E7DBC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D83B3BF-F728-66E7-196B-8B3B30675D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53FB1FA-356A-8403-5252-8654F2795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8223E-EDBF-42A0-8657-741CD35BA8DA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A2B53FA-4896-ED65-9722-67EF818BA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68EC7E6-718C-D2F4-4C5D-1FBA32D6B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0486B-4451-4F4E-91A5-AEC6F1214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670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ADF750-7F8C-F391-2EB3-002E7CE55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286A7BA-24AD-F5BE-BF81-7D9B98A88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20B6346-4CC0-3C95-FF5E-18CB52A86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8223E-EDBF-42A0-8657-741CD35BA8DA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508FCAF-615D-46AC-3387-E787139E1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2DB7C13-D2F3-46F3-6873-3E5374B05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0486B-4451-4F4E-91A5-AEC6F1214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02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03B0B2-BD66-F395-61E3-E6BD80E42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DCD5765-13B3-D29F-98B2-A4B6607EA6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9EDD211-A4DE-0239-110C-3B84500B0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8223E-EDBF-42A0-8657-741CD35BA8DA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74957B-BB52-DD6F-5FF9-DC6EF2F27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BA9E48E-DFD3-54F9-5759-5776581F0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0486B-4451-4F4E-91A5-AEC6F1214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058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31749C-1EE9-E253-DDC3-914A9401A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7C937F2-7F3A-C2D7-E2AD-171D89D63C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2C6FA87-3E6D-0289-D9C7-918702093D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751FBF1-E958-6ABD-56AB-06FFEF6FE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8223E-EDBF-42A0-8657-741CD35BA8DA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174B7B4-95D2-2C18-FFC2-7C9C4756E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7675BD3-0F75-C524-3B33-E71860B67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0486B-4451-4F4E-91A5-AEC6F1214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934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323E90-51D1-ADB1-F052-B7CAED6C4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C270D37-D590-1956-40D1-A0E7F19B94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DDF7D93-A835-327F-1966-09FA583D4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19A98B7E-8EBD-950D-9A7B-23920973CB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EE6D8FD-9F86-9073-466C-351FD77555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63D3FF0-9E75-4AC7-8FF7-B2136B1C6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8223E-EDBF-42A0-8657-741CD35BA8DA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28EE03E0-D05D-E82E-9BC4-192066682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3806D05-E31C-E741-9B3F-6722A9418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0486B-4451-4F4E-91A5-AEC6F1214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607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7DFD79-28E7-E74A-405B-A8ED7E2FD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F803086-7256-AD06-85B6-60BE2F149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8223E-EDBF-42A0-8657-741CD35BA8DA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0561A0E-252C-03F9-115A-EAF702205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AC45BC1-35AA-CE35-8FAB-658F22369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0486B-4451-4F4E-91A5-AEC6F1214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52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EB1AB691-6291-C5F5-BF10-8A07C457A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8223E-EDBF-42A0-8657-741CD35BA8DA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EE7D3AFF-3749-A80C-B825-2D980DE1E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E6E3CFD-0074-9877-BD58-EE940229E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0486B-4451-4F4E-91A5-AEC6F1214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336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76099B-2333-049B-2F12-9D6B10EC4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A402DC5-9319-16F7-AF26-657B76ADD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E1EA06F-13A9-99F5-D6C6-B2D2113545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AECC097-9375-7A4D-95D4-691BA0FAF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8223E-EDBF-42A0-8657-741CD35BA8DA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DCF6F15-D59E-F5A0-694E-97CE525F8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1CC1B29-35AB-984C-5765-E54AF704B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0486B-4451-4F4E-91A5-AEC6F1214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896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D4EE6B-8B11-A44A-C9C3-19A6519F5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8E3451C0-64C6-D001-3E8B-F47D5A9AB6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7DC84A6-1C48-3B5D-2640-F09F41F27B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E4A3778-4C89-751B-CAFC-626BC9F23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8223E-EDBF-42A0-8657-741CD35BA8DA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8A7DB38-B111-89BF-BAA6-F096D2792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C6439D9-D5E0-9AAC-778B-100A7BA69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0486B-4451-4F4E-91A5-AEC6F1214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703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3C943E3-393A-4CCA-2690-9C5BA4E47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7745C3F-DEF2-99B2-40B2-89F76E3CDE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900AC82-24DF-3DA5-FDC9-16E434BC77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8223E-EDBF-42A0-8657-741CD35BA8DA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A1EE8DE-2174-CBF5-F437-9343E01459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B3323C8-8F49-A0B6-3663-A717E85331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0486B-4451-4F4E-91A5-AEC6F1214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415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7.png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9.bin"/><Relationship Id="rId12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7.bin"/><Relationship Id="rId10" Type="http://schemas.openxmlformats.org/officeDocument/2006/relationships/oleObject" Target="../embeddings/oleObject11.bin"/><Relationship Id="rId4" Type="http://schemas.openxmlformats.org/officeDocument/2006/relationships/image" Target="../media/image4.wmf"/><Relationship Id="rId9" Type="http://schemas.openxmlformats.org/officeDocument/2006/relationships/image" Target="../media/image1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png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4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19.xml"/><Relationship Id="rId7" Type="http://schemas.openxmlformats.org/officeDocument/2006/relationships/image" Target="../media/image2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gif"/><Relationship Id="rId5" Type="http://schemas.openxmlformats.org/officeDocument/2006/relationships/image" Target="../media/image19.gif"/><Relationship Id="rId4" Type="http://schemas.openxmlformats.org/officeDocument/2006/relationships/image" Target="../media/image18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6.png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jpg"/><Relationship Id="rId5" Type="http://schemas.openxmlformats.org/officeDocument/2006/relationships/image" Target="../media/image4.w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935502" y="820615"/>
            <a:ext cx="10435882" cy="310661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Lớp 6A có 6 tổ học sinh. Để tổ chức liên hoan cho lớp, cô Ngân đã mua 42 chiếc bánh ngọt và 45 quả quýt. </a:t>
            </a:r>
          </a:p>
          <a:p>
            <a:pPr algn="l"/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Cô Ngân có thể chia đều 42 chiếc bánh ngọt cho 6 tổ được không?</a:t>
            </a:r>
          </a:p>
          <a:p>
            <a:pPr algn="l"/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Cô Ngân có thể chia đều 45 quả quýt cho 6 tổ được không?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A06B5912-6D12-4588-9522-58E09A45A34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2041" y="4538906"/>
            <a:ext cx="2433955" cy="16903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61907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494B865-F7F7-472E-99EA-35563D22790B}"/>
              </a:ext>
            </a:extLst>
          </p:cNvPr>
          <p:cNvSpPr txBox="1"/>
          <p:nvPr/>
        </p:nvSpPr>
        <p:spPr>
          <a:xfrm>
            <a:off x="948690" y="1154430"/>
            <a:ext cx="10172700" cy="15696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vi-VN" sz="3200" dirty="0"/>
              <a:t>BT: </a:t>
            </a:r>
          </a:p>
          <a:p>
            <a:pPr marL="514350" indent="-514350">
              <a:buAutoNum type="alphaLcParenR"/>
            </a:pPr>
            <a:r>
              <a:rPr lang="vi-VN" sz="3200" dirty="0"/>
              <a:t>Thực hiện các phép tính: 0.9; 1.9; 2.9; 3.9; 4.9; 5.9; 6.9</a:t>
            </a:r>
          </a:p>
          <a:p>
            <a:pPr marL="514350" indent="-514350">
              <a:buAutoNum type="alphaLcParenR"/>
            </a:pPr>
            <a:r>
              <a:rPr lang="vi-VN" sz="3200" dirty="0"/>
              <a:t>Chỉ ra 7 bội của 9</a:t>
            </a:r>
          </a:p>
        </p:txBody>
      </p:sp>
    </p:spTree>
    <p:extLst>
      <p:ext uri="{BB962C8B-B14F-4D97-AF65-F5344CB8AC3E}">
        <p14:creationId xmlns:p14="http://schemas.microsoft.com/office/powerpoint/2010/main" val="25565750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6651" y="651717"/>
            <a:ext cx="88146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b="1" dirty="0">
                <a:ln w="12700">
                  <a:solidFill>
                    <a:srgbClr val="212121">
                      <a:satMod val="155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3600" b="1" dirty="0" err="1">
                <a:ln w="12700">
                  <a:solidFill>
                    <a:srgbClr val="212121">
                      <a:satMod val="155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b="1" dirty="0">
                <a:ln w="12700">
                  <a:solidFill>
                    <a:srgbClr val="212121">
                      <a:satMod val="155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n w="12700">
                  <a:solidFill>
                    <a:srgbClr val="212121">
                      <a:satMod val="155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b="1" dirty="0">
                <a:ln w="12700">
                  <a:solidFill>
                    <a:srgbClr val="212121">
                      <a:satMod val="155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n w="12700">
                  <a:solidFill>
                    <a:srgbClr val="212121">
                      <a:satMod val="155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bội</a:t>
            </a:r>
            <a:endParaRPr lang="en-US" sz="3600" b="1" dirty="0">
              <a:ln w="12700">
                <a:solidFill>
                  <a:srgbClr val="212121">
                    <a:satMod val="155000"/>
                  </a:srgb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993946" y="2360054"/>
            <a:ext cx="10340788" cy="13665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0000CC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0000CC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0000CC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0000CC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0000CC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0000CC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0000CC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0000CC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0000CC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  <a:tab pos="2743200" algn="ctr"/>
                <a:tab pos="3086100" algn="l"/>
                <a:tab pos="5486400" algn="r"/>
              </a:tabLst>
            </a:pPr>
            <a:r>
              <a:rPr lang="en-US" sz="4000" u="sng" dirty="0" err="1">
                <a:solidFill>
                  <a:srgbClr val="212121"/>
                </a:solidFill>
              </a:rPr>
              <a:t>Quy</a:t>
            </a:r>
            <a:r>
              <a:rPr lang="en-US" sz="4000" u="sng" dirty="0">
                <a:solidFill>
                  <a:srgbClr val="212121"/>
                </a:solidFill>
              </a:rPr>
              <a:t> </a:t>
            </a:r>
            <a:r>
              <a:rPr lang="en-US" sz="4000" u="sng" dirty="0" err="1">
                <a:solidFill>
                  <a:srgbClr val="212121"/>
                </a:solidFill>
              </a:rPr>
              <a:t>tắc</a:t>
            </a:r>
            <a:r>
              <a:rPr lang="en-US" sz="3200" dirty="0">
                <a:solidFill>
                  <a:srgbClr val="212121"/>
                </a:solidFill>
              </a:rPr>
              <a:t>: </a:t>
            </a:r>
            <a:r>
              <a:rPr lang="vi-VN" sz="3200" i="1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Muốn tìm bội của một số khác 0 ta lấy số đó nhân lần lượt với 0; 1; 2; 3; ....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3487" y="4319318"/>
            <a:ext cx="2454096" cy="157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244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2540000" y="1727200"/>
            <a:ext cx="2286000" cy="641350"/>
            <a:chOff x="384" y="336"/>
            <a:chExt cx="1440" cy="404"/>
          </a:xfrm>
        </p:grpSpPr>
        <p:sp>
          <p:nvSpPr>
            <p:cNvPr id="53251" name="Text Box 2"/>
            <p:cNvSpPr txBox="1">
              <a:spLocks noChangeArrowheads="1"/>
            </p:cNvSpPr>
            <p:nvPr/>
          </p:nvSpPr>
          <p:spPr bwMode="auto">
            <a:xfrm>
              <a:off x="384" y="336"/>
              <a:ext cx="96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sz="3600" b="1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7 . </a:t>
              </a:r>
              <a:r>
                <a:rPr lang="en-US" sz="3600" b="1" dirty="0">
                  <a:solidFill>
                    <a:srgbClr val="0000CC"/>
                  </a:solidFill>
                  <a:latin typeface="Times New Roman" panose="02020603050405020304" pitchFamily="18" charset="0"/>
                </a:rPr>
                <a:t>0</a:t>
              </a:r>
              <a:r>
                <a:rPr lang="en-US" sz="3600" b="1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=</a:t>
              </a:r>
            </a:p>
          </p:txBody>
        </p:sp>
        <p:sp>
          <p:nvSpPr>
            <p:cNvPr id="53252" name="Text Box 9"/>
            <p:cNvSpPr txBox="1">
              <a:spLocks noChangeArrowheads="1"/>
            </p:cNvSpPr>
            <p:nvPr/>
          </p:nvSpPr>
          <p:spPr bwMode="auto">
            <a:xfrm>
              <a:off x="1488" y="336"/>
              <a:ext cx="33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sz="36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0</a:t>
              </a:r>
            </a:p>
          </p:txBody>
        </p:sp>
      </p:grp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2540000" y="2214563"/>
            <a:ext cx="2286000" cy="641350"/>
            <a:chOff x="384" y="643"/>
            <a:chExt cx="1440" cy="404"/>
          </a:xfrm>
        </p:grpSpPr>
        <p:sp>
          <p:nvSpPr>
            <p:cNvPr id="53254" name="Text Box 3"/>
            <p:cNvSpPr txBox="1">
              <a:spLocks noChangeArrowheads="1"/>
            </p:cNvSpPr>
            <p:nvPr/>
          </p:nvSpPr>
          <p:spPr bwMode="auto">
            <a:xfrm>
              <a:off x="384" y="643"/>
              <a:ext cx="96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sz="3600" b="1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7 . </a:t>
              </a:r>
              <a:r>
                <a:rPr lang="en-US" sz="3600" b="1" dirty="0">
                  <a:solidFill>
                    <a:srgbClr val="0000CC"/>
                  </a:solidFill>
                  <a:latin typeface="Times New Roman" panose="02020603050405020304" pitchFamily="18" charset="0"/>
                </a:rPr>
                <a:t>1</a:t>
              </a:r>
              <a:r>
                <a:rPr lang="en-US" sz="3600" b="1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=</a:t>
              </a:r>
            </a:p>
          </p:txBody>
        </p:sp>
        <p:sp>
          <p:nvSpPr>
            <p:cNvPr id="53255" name="Text Box 10"/>
            <p:cNvSpPr txBox="1">
              <a:spLocks noChangeArrowheads="1"/>
            </p:cNvSpPr>
            <p:nvPr/>
          </p:nvSpPr>
          <p:spPr bwMode="auto">
            <a:xfrm>
              <a:off x="1488" y="643"/>
              <a:ext cx="33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sz="36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7</a:t>
              </a:r>
            </a:p>
          </p:txBody>
        </p:sp>
      </p:grp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2540000" y="2717800"/>
            <a:ext cx="2514600" cy="717550"/>
            <a:chOff x="384" y="960"/>
            <a:chExt cx="1584" cy="452"/>
          </a:xfrm>
        </p:grpSpPr>
        <p:sp>
          <p:nvSpPr>
            <p:cNvPr id="53257" name="Text Box 4"/>
            <p:cNvSpPr txBox="1">
              <a:spLocks noChangeArrowheads="1"/>
            </p:cNvSpPr>
            <p:nvPr/>
          </p:nvSpPr>
          <p:spPr bwMode="auto">
            <a:xfrm>
              <a:off x="384" y="1008"/>
              <a:ext cx="96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sz="3600" b="1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7 . </a:t>
              </a:r>
              <a:r>
                <a:rPr lang="en-US" sz="3600" b="1" dirty="0">
                  <a:solidFill>
                    <a:srgbClr val="0000CC"/>
                  </a:solidFill>
                  <a:latin typeface="Times New Roman" panose="02020603050405020304" pitchFamily="18" charset="0"/>
                </a:rPr>
                <a:t>2</a:t>
              </a:r>
              <a:r>
                <a:rPr lang="en-US" sz="3600" b="1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=</a:t>
              </a:r>
            </a:p>
          </p:txBody>
        </p:sp>
        <p:sp>
          <p:nvSpPr>
            <p:cNvPr id="53258" name="Text Box 11"/>
            <p:cNvSpPr txBox="1">
              <a:spLocks noChangeArrowheads="1"/>
            </p:cNvSpPr>
            <p:nvPr/>
          </p:nvSpPr>
          <p:spPr bwMode="auto">
            <a:xfrm>
              <a:off x="1488" y="960"/>
              <a:ext cx="48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sz="36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14</a:t>
              </a:r>
            </a:p>
          </p:txBody>
        </p:sp>
      </p:grp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2540000" y="3251201"/>
            <a:ext cx="2514600" cy="671513"/>
            <a:chOff x="384" y="1296"/>
            <a:chExt cx="1584" cy="423"/>
          </a:xfrm>
        </p:grpSpPr>
        <p:sp>
          <p:nvSpPr>
            <p:cNvPr id="53260" name="Text Box 5"/>
            <p:cNvSpPr txBox="1">
              <a:spLocks noChangeArrowheads="1"/>
            </p:cNvSpPr>
            <p:nvPr/>
          </p:nvSpPr>
          <p:spPr bwMode="auto">
            <a:xfrm>
              <a:off x="384" y="1315"/>
              <a:ext cx="96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sz="3600" b="1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7 . </a:t>
              </a:r>
              <a:r>
                <a:rPr lang="en-US" sz="3600" b="1" dirty="0">
                  <a:solidFill>
                    <a:srgbClr val="0000CC"/>
                  </a:solidFill>
                  <a:latin typeface="Times New Roman" panose="02020603050405020304" pitchFamily="18" charset="0"/>
                </a:rPr>
                <a:t>3</a:t>
              </a:r>
              <a:r>
                <a:rPr lang="en-US" sz="3600" b="1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=</a:t>
              </a:r>
            </a:p>
          </p:txBody>
        </p:sp>
        <p:sp>
          <p:nvSpPr>
            <p:cNvPr id="53261" name="Text Box 12"/>
            <p:cNvSpPr txBox="1">
              <a:spLocks noChangeArrowheads="1"/>
            </p:cNvSpPr>
            <p:nvPr/>
          </p:nvSpPr>
          <p:spPr bwMode="auto">
            <a:xfrm>
              <a:off x="1488" y="1296"/>
              <a:ext cx="48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sz="36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21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2540685" y="3890963"/>
            <a:ext cx="2590115" cy="641350"/>
            <a:chOff x="446" y="1699"/>
            <a:chExt cx="1570" cy="404"/>
          </a:xfrm>
        </p:grpSpPr>
        <p:sp>
          <p:nvSpPr>
            <p:cNvPr id="53263" name="Text Box 6"/>
            <p:cNvSpPr txBox="1">
              <a:spLocks noChangeArrowheads="1"/>
            </p:cNvSpPr>
            <p:nvPr/>
          </p:nvSpPr>
          <p:spPr bwMode="auto">
            <a:xfrm>
              <a:off x="446" y="1699"/>
              <a:ext cx="89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sz="3600" b="1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7 . </a:t>
              </a:r>
              <a:r>
                <a:rPr lang="en-US" sz="3600" b="1" dirty="0">
                  <a:solidFill>
                    <a:srgbClr val="0000CC"/>
                  </a:solidFill>
                  <a:latin typeface="Times New Roman" panose="02020603050405020304" pitchFamily="18" charset="0"/>
                </a:rPr>
                <a:t>4</a:t>
              </a:r>
              <a:r>
                <a:rPr lang="en-US" sz="3600" b="1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=</a:t>
              </a:r>
            </a:p>
          </p:txBody>
        </p:sp>
        <p:sp>
          <p:nvSpPr>
            <p:cNvPr id="53264" name="Text Box 13"/>
            <p:cNvSpPr txBox="1">
              <a:spLocks noChangeArrowheads="1"/>
            </p:cNvSpPr>
            <p:nvPr/>
          </p:nvSpPr>
          <p:spPr bwMode="auto">
            <a:xfrm>
              <a:off x="1488" y="1699"/>
              <a:ext cx="52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sz="36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28</a:t>
              </a:r>
            </a:p>
          </p:txBody>
        </p:sp>
      </p:grpSp>
      <p:grpSp>
        <p:nvGrpSpPr>
          <p:cNvPr id="7" name="Group 35"/>
          <p:cNvGrpSpPr>
            <a:grpSpLocks/>
          </p:cNvGrpSpPr>
          <p:nvPr/>
        </p:nvGrpSpPr>
        <p:grpSpPr bwMode="auto">
          <a:xfrm>
            <a:off x="2540684" y="4424363"/>
            <a:ext cx="2590115" cy="641350"/>
            <a:chOff x="432" y="2035"/>
            <a:chExt cx="1584" cy="404"/>
          </a:xfrm>
        </p:grpSpPr>
        <p:sp>
          <p:nvSpPr>
            <p:cNvPr id="53266" name="Text Box 7"/>
            <p:cNvSpPr txBox="1">
              <a:spLocks noChangeArrowheads="1"/>
            </p:cNvSpPr>
            <p:nvPr/>
          </p:nvSpPr>
          <p:spPr bwMode="auto">
            <a:xfrm>
              <a:off x="432" y="2035"/>
              <a:ext cx="96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sz="3600" b="1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7 . </a:t>
              </a:r>
              <a:r>
                <a:rPr lang="en-US" sz="3600" b="1" dirty="0">
                  <a:solidFill>
                    <a:srgbClr val="0000CC"/>
                  </a:solidFill>
                  <a:latin typeface="Times New Roman" panose="02020603050405020304" pitchFamily="18" charset="0"/>
                </a:rPr>
                <a:t>5</a:t>
              </a:r>
              <a:r>
                <a:rPr lang="en-US" sz="3600" b="1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=</a:t>
              </a:r>
            </a:p>
          </p:txBody>
        </p:sp>
        <p:sp>
          <p:nvSpPr>
            <p:cNvPr id="53267" name="Text Box 14"/>
            <p:cNvSpPr txBox="1">
              <a:spLocks noChangeArrowheads="1"/>
            </p:cNvSpPr>
            <p:nvPr/>
          </p:nvSpPr>
          <p:spPr bwMode="auto">
            <a:xfrm>
              <a:off x="1488" y="2035"/>
              <a:ext cx="52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sz="36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35</a:t>
              </a:r>
            </a:p>
          </p:txBody>
        </p:sp>
      </p:grp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2692400" y="4927600"/>
            <a:ext cx="1447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sz="3600" b="1">
                <a:solidFill>
                  <a:prstClr val="black"/>
                </a:solidFill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4783139" y="4438650"/>
            <a:ext cx="37433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</a:rPr>
              <a:t> (</a:t>
            </a:r>
            <a:r>
              <a:rPr lang="en-US" i="1">
                <a:solidFill>
                  <a:prstClr val="black"/>
                </a:solidFill>
                <a:latin typeface="Times New Roman" panose="02020603050405020304" pitchFamily="18" charset="0"/>
              </a:rPr>
              <a:t>Loại vì 35&gt;30</a:t>
            </a:r>
            <a:r>
              <a:rPr lang="en-US" b="1">
                <a:solidFill>
                  <a:prstClr val="black"/>
                </a:solidFill>
                <a:latin typeface="Times New Roman" panose="02020603050405020304" pitchFamily="18" charset="0"/>
              </a:rPr>
              <a:t>)</a:t>
            </a:r>
            <a:endParaRPr lang="en-US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9" name="Group 25"/>
          <p:cNvGrpSpPr>
            <a:grpSpLocks/>
          </p:cNvGrpSpPr>
          <p:nvPr/>
        </p:nvGrpSpPr>
        <p:grpSpPr bwMode="auto">
          <a:xfrm>
            <a:off x="4673600" y="2032000"/>
            <a:ext cx="1981200" cy="2743200"/>
            <a:chOff x="1728" y="528"/>
            <a:chExt cx="1248" cy="1728"/>
          </a:xfrm>
        </p:grpSpPr>
        <p:sp>
          <p:nvSpPr>
            <p:cNvPr id="53271" name="Line 18"/>
            <p:cNvSpPr>
              <a:spLocks noChangeShapeType="1"/>
            </p:cNvSpPr>
            <p:nvPr/>
          </p:nvSpPr>
          <p:spPr bwMode="auto">
            <a:xfrm>
              <a:off x="1728" y="528"/>
              <a:ext cx="1248" cy="72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3272" name="Line 19"/>
            <p:cNvSpPr>
              <a:spLocks noChangeShapeType="1"/>
            </p:cNvSpPr>
            <p:nvPr/>
          </p:nvSpPr>
          <p:spPr bwMode="auto">
            <a:xfrm>
              <a:off x="1728" y="816"/>
              <a:ext cx="1248" cy="43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3273" name="Line 20"/>
            <p:cNvSpPr>
              <a:spLocks noChangeShapeType="1"/>
            </p:cNvSpPr>
            <p:nvPr/>
          </p:nvSpPr>
          <p:spPr bwMode="auto">
            <a:xfrm>
              <a:off x="1920" y="1200"/>
              <a:ext cx="1056" cy="4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3274" name="Line 21"/>
            <p:cNvSpPr>
              <a:spLocks noChangeShapeType="1"/>
            </p:cNvSpPr>
            <p:nvPr/>
          </p:nvSpPr>
          <p:spPr bwMode="auto">
            <a:xfrm flipV="1">
              <a:off x="1920" y="1248"/>
              <a:ext cx="1056" cy="28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3275" name="Line 22"/>
            <p:cNvSpPr>
              <a:spLocks noChangeShapeType="1"/>
            </p:cNvSpPr>
            <p:nvPr/>
          </p:nvSpPr>
          <p:spPr bwMode="auto">
            <a:xfrm flipV="1">
              <a:off x="1920" y="1248"/>
              <a:ext cx="1056" cy="72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3276" name="Line 24"/>
            <p:cNvSpPr>
              <a:spLocks noChangeShapeType="1"/>
            </p:cNvSpPr>
            <p:nvPr/>
          </p:nvSpPr>
          <p:spPr bwMode="auto">
            <a:xfrm flipV="1">
              <a:off x="1920" y="1248"/>
              <a:ext cx="1056" cy="1008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round/>
                  <a:headEnd/>
                  <a:tailEnd type="triangle" w="med" len="med"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53278" name="Text Box 30"/>
          <p:cNvSpPr txBox="1">
            <a:spLocks noChangeArrowheads="1"/>
          </p:cNvSpPr>
          <p:nvPr/>
        </p:nvSpPr>
        <p:spPr bwMode="auto">
          <a:xfrm>
            <a:off x="1982395" y="619264"/>
            <a:ext cx="107442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err="1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Ví</a:t>
            </a:r>
            <a:r>
              <a:rPr lang="en-US" sz="4000" b="1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dụ</a:t>
            </a:r>
            <a:r>
              <a:rPr lang="en-US" sz="4000" b="1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2: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Tìm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bội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nhỏ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hơn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30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vi-VN" sz="3200" b="1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7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1" name="AutoShape 34"/>
          <p:cNvSpPr>
            <a:spLocks noChangeArrowheads="1"/>
          </p:cNvSpPr>
          <p:nvPr/>
        </p:nvSpPr>
        <p:spPr bwMode="auto">
          <a:xfrm>
            <a:off x="6502400" y="1828800"/>
            <a:ext cx="3684588" cy="2451100"/>
          </a:xfrm>
          <a:prstGeom prst="star32">
            <a:avLst>
              <a:gd name="adj" fmla="val 45000"/>
            </a:avLst>
          </a:prstGeom>
          <a:solidFill>
            <a:srgbClr val="99FF33"/>
          </a:solidFill>
          <a:ln w="9525">
            <a:solidFill>
              <a:srgbClr val="993366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bội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53487" y="4624118"/>
            <a:ext cx="2454096" cy="157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1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3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3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2" grpId="0" autoUpdateAnimBg="0"/>
      <p:bldP spid="14353" grpId="0" build="p" autoUpdateAnimBg="0"/>
      <p:bldP spid="3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850327" y="962514"/>
            <a:ext cx="1447800" cy="641350"/>
            <a:chOff x="480" y="384"/>
            <a:chExt cx="912" cy="404"/>
          </a:xfrm>
        </p:grpSpPr>
        <p:sp>
          <p:nvSpPr>
            <p:cNvPr id="56323" name="Text Box 2"/>
            <p:cNvSpPr txBox="1">
              <a:spLocks noChangeArrowheads="1"/>
            </p:cNvSpPr>
            <p:nvPr/>
          </p:nvSpPr>
          <p:spPr bwMode="auto">
            <a:xfrm>
              <a:off x="480" y="384"/>
              <a:ext cx="91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sz="36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8</a:t>
              </a:r>
              <a:r>
                <a:rPr lang="en-US" sz="3600" b="1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    </a:t>
              </a:r>
              <a:r>
                <a:rPr lang="en-US" sz="36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</a:t>
              </a:r>
              <a:r>
                <a:rPr lang="en-US" sz="3600" b="1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</a:t>
              </a:r>
            </a:p>
          </p:txBody>
        </p:sp>
        <p:graphicFrame>
          <p:nvGraphicFramePr>
            <p:cNvPr id="56324" name="Object 4"/>
            <p:cNvGraphicFramePr>
              <a:graphicFrameLocks noChangeAspect="1"/>
            </p:cNvGraphicFramePr>
            <p:nvPr/>
          </p:nvGraphicFramePr>
          <p:xfrm>
            <a:off x="720" y="384"/>
            <a:ext cx="144" cy="3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4" name="Equation" r:id="rId3" imgW="76101" imgH="190252" progId="Equation.DSMT4">
                    <p:embed/>
                  </p:oleObj>
                </mc:Choice>
                <mc:Fallback>
                  <p:oleObj name="Equation" r:id="rId3" imgW="76101" imgH="190252" progId="Equation.DSMT4">
                    <p:embed/>
                    <p:pic>
                      <p:nvPicPr>
                        <p:cNvPr id="56324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0" y="384"/>
                          <a:ext cx="144" cy="3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871271" y="1603864"/>
            <a:ext cx="1447800" cy="641350"/>
            <a:chOff x="518" y="772"/>
            <a:chExt cx="912" cy="404"/>
          </a:xfrm>
        </p:grpSpPr>
        <p:graphicFrame>
          <p:nvGraphicFramePr>
            <p:cNvPr id="56326" name="Object 3"/>
            <p:cNvGraphicFramePr>
              <a:graphicFrameLocks noChangeAspect="1"/>
            </p:cNvGraphicFramePr>
            <p:nvPr/>
          </p:nvGraphicFramePr>
          <p:xfrm>
            <a:off x="720" y="816"/>
            <a:ext cx="144" cy="3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5" name="Equation" r:id="rId5" imgW="76101" imgH="190252" progId="Equation.DSMT4">
                    <p:embed/>
                  </p:oleObj>
                </mc:Choice>
                <mc:Fallback>
                  <p:oleObj name="Equation" r:id="rId5" imgW="76101" imgH="190252" progId="Equation.DSMT4">
                    <p:embed/>
                    <p:pic>
                      <p:nvPicPr>
                        <p:cNvPr id="56326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0" y="816"/>
                          <a:ext cx="144" cy="3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6327" name="Text Box 5"/>
            <p:cNvSpPr txBox="1">
              <a:spLocks noChangeArrowheads="1"/>
            </p:cNvSpPr>
            <p:nvPr/>
          </p:nvSpPr>
          <p:spPr bwMode="auto">
            <a:xfrm>
              <a:off x="518" y="772"/>
              <a:ext cx="91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sz="36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8   </a:t>
              </a:r>
              <a:r>
                <a:rPr lang="en-US" sz="3600" b="1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 </a:t>
              </a:r>
              <a:r>
                <a:rPr lang="en-US" sz="36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 </a:t>
              </a:r>
            </a:p>
          </p:txBody>
        </p:sp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871271" y="2819400"/>
            <a:ext cx="1447800" cy="641350"/>
            <a:chOff x="361" y="614"/>
            <a:chExt cx="912" cy="404"/>
          </a:xfrm>
        </p:grpSpPr>
        <p:graphicFrame>
          <p:nvGraphicFramePr>
            <p:cNvPr id="56329" name="Object 9"/>
            <p:cNvGraphicFramePr>
              <a:graphicFrameLocks noChangeAspect="1"/>
            </p:cNvGraphicFramePr>
            <p:nvPr/>
          </p:nvGraphicFramePr>
          <p:xfrm>
            <a:off x="683" y="636"/>
            <a:ext cx="144" cy="3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6" name="Equation" r:id="rId6" imgW="76101" imgH="190252" progId="Equation.DSMT4">
                    <p:embed/>
                  </p:oleObj>
                </mc:Choice>
                <mc:Fallback>
                  <p:oleObj name="Equation" r:id="rId6" imgW="76101" imgH="190252" progId="Equation.DSMT4">
                    <p:embed/>
                    <p:pic>
                      <p:nvPicPr>
                        <p:cNvPr id="56329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3" y="636"/>
                          <a:ext cx="144" cy="3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6330" name="Text Box 10"/>
            <p:cNvSpPr txBox="1">
              <a:spLocks noChangeArrowheads="1"/>
            </p:cNvSpPr>
            <p:nvPr/>
          </p:nvSpPr>
          <p:spPr bwMode="auto">
            <a:xfrm>
              <a:off x="361" y="614"/>
              <a:ext cx="91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sz="36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8</a:t>
              </a:r>
              <a:r>
                <a:rPr lang="en-US" sz="3600" b="1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     </a:t>
              </a:r>
              <a:r>
                <a:rPr lang="en-US" sz="36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4</a:t>
              </a:r>
            </a:p>
          </p:txBody>
        </p:sp>
      </p:grp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1984959" y="5492727"/>
            <a:ext cx="1447800" cy="641350"/>
            <a:chOff x="336" y="554"/>
            <a:chExt cx="912" cy="404"/>
          </a:xfrm>
        </p:grpSpPr>
        <p:graphicFrame>
          <p:nvGraphicFramePr>
            <p:cNvPr id="56332" name="Object 12"/>
            <p:cNvGraphicFramePr>
              <a:graphicFrameLocks noChangeAspect="1"/>
            </p:cNvGraphicFramePr>
            <p:nvPr/>
          </p:nvGraphicFramePr>
          <p:xfrm>
            <a:off x="645" y="576"/>
            <a:ext cx="144" cy="3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7" name="Equation" r:id="rId7" imgW="76101" imgH="190252" progId="Equation.DSMT4">
                    <p:embed/>
                  </p:oleObj>
                </mc:Choice>
                <mc:Fallback>
                  <p:oleObj name="Equation" r:id="rId7" imgW="76101" imgH="190252" progId="Equation.DSMT4">
                    <p:embed/>
                    <p:pic>
                      <p:nvPicPr>
                        <p:cNvPr id="56332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5" y="576"/>
                          <a:ext cx="144" cy="3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6333" name="Text Box 13"/>
            <p:cNvSpPr txBox="1">
              <a:spLocks noChangeArrowheads="1"/>
            </p:cNvSpPr>
            <p:nvPr/>
          </p:nvSpPr>
          <p:spPr bwMode="auto">
            <a:xfrm>
              <a:off x="336" y="554"/>
              <a:ext cx="91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sz="36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8  </a:t>
              </a:r>
              <a:r>
                <a:rPr lang="en-US" sz="3600" b="1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  </a:t>
              </a:r>
              <a:r>
                <a:rPr lang="en-US" sz="36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8</a:t>
              </a:r>
            </a:p>
          </p:txBody>
        </p: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1861169" y="2230301"/>
            <a:ext cx="1524000" cy="673375"/>
            <a:chOff x="278" y="998"/>
            <a:chExt cx="960" cy="404"/>
          </a:xfrm>
        </p:grpSpPr>
        <p:grpSp>
          <p:nvGrpSpPr>
            <p:cNvPr id="56335" name="Group 14"/>
            <p:cNvGrpSpPr>
              <a:grpSpLocks/>
            </p:cNvGrpSpPr>
            <p:nvPr/>
          </p:nvGrpSpPr>
          <p:grpSpPr bwMode="auto">
            <a:xfrm>
              <a:off x="484" y="1010"/>
              <a:ext cx="287" cy="379"/>
              <a:chOff x="772" y="3122"/>
              <a:chExt cx="287" cy="379"/>
            </a:xfrm>
          </p:grpSpPr>
          <p:graphicFrame>
            <p:nvGraphicFramePr>
              <p:cNvPr id="56336" name="Object 15"/>
              <p:cNvGraphicFramePr>
                <a:graphicFrameLocks noChangeAspect="1"/>
              </p:cNvGraphicFramePr>
              <p:nvPr/>
            </p:nvGraphicFramePr>
            <p:xfrm>
              <a:off x="830" y="3122"/>
              <a:ext cx="207" cy="37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78" name="Equation" r:id="rId8" imgW="76101" imgH="190252" progId="Equation.DSMT4">
                      <p:embed/>
                    </p:oleObj>
                  </mc:Choice>
                  <mc:Fallback>
                    <p:oleObj name="Equation" r:id="rId8" imgW="76101" imgH="190252" progId="Equation.DSMT4">
                      <p:embed/>
                      <p:pic>
                        <p:nvPicPr>
                          <p:cNvPr id="56336" name="Object 1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30" y="3122"/>
                            <a:ext cx="207" cy="379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56337" name="Line 16"/>
              <p:cNvSpPr>
                <a:spLocks noChangeShapeType="1"/>
              </p:cNvSpPr>
              <p:nvPr/>
            </p:nvSpPr>
            <p:spPr bwMode="auto">
              <a:xfrm flipH="1">
                <a:off x="772" y="3152"/>
                <a:ext cx="287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56338" name="Text Box 17"/>
            <p:cNvSpPr txBox="1">
              <a:spLocks noChangeArrowheads="1"/>
            </p:cNvSpPr>
            <p:nvPr/>
          </p:nvSpPr>
          <p:spPr bwMode="auto">
            <a:xfrm>
              <a:off x="278" y="998"/>
              <a:ext cx="96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sz="36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8     3</a:t>
              </a:r>
            </a:p>
          </p:txBody>
        </p:sp>
      </p:grpSp>
      <p:grpSp>
        <p:nvGrpSpPr>
          <p:cNvPr id="8" name="Group 20"/>
          <p:cNvGrpSpPr>
            <a:grpSpLocks/>
          </p:cNvGrpSpPr>
          <p:nvPr/>
        </p:nvGrpSpPr>
        <p:grpSpPr bwMode="auto">
          <a:xfrm>
            <a:off x="1903052" y="3453693"/>
            <a:ext cx="1524000" cy="658811"/>
            <a:chOff x="330" y="883"/>
            <a:chExt cx="960" cy="415"/>
          </a:xfrm>
        </p:grpSpPr>
        <p:grpSp>
          <p:nvGrpSpPr>
            <p:cNvPr id="56340" name="Group 21"/>
            <p:cNvGrpSpPr>
              <a:grpSpLocks/>
            </p:cNvGrpSpPr>
            <p:nvPr/>
          </p:nvGrpSpPr>
          <p:grpSpPr bwMode="auto">
            <a:xfrm>
              <a:off x="537" y="883"/>
              <a:ext cx="295" cy="408"/>
              <a:chOff x="825" y="2995"/>
              <a:chExt cx="295" cy="408"/>
            </a:xfrm>
          </p:grpSpPr>
          <p:graphicFrame>
            <p:nvGraphicFramePr>
              <p:cNvPr id="56341" name="Object 22"/>
              <p:cNvGraphicFramePr>
                <a:graphicFrameLocks noChangeAspect="1"/>
              </p:cNvGraphicFramePr>
              <p:nvPr/>
            </p:nvGraphicFramePr>
            <p:xfrm>
              <a:off x="897" y="2995"/>
              <a:ext cx="223" cy="40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79" name="Equation" r:id="rId10" imgW="76101" imgH="190252" progId="Equation.DSMT4">
                      <p:embed/>
                    </p:oleObj>
                  </mc:Choice>
                  <mc:Fallback>
                    <p:oleObj name="Equation" r:id="rId10" imgW="76101" imgH="190252" progId="Equation.DSMT4">
                      <p:embed/>
                      <p:pic>
                        <p:nvPicPr>
                          <p:cNvPr id="56341" name="Object 2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97" y="2995"/>
                            <a:ext cx="223" cy="40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56342" name="Line 23"/>
              <p:cNvSpPr>
                <a:spLocks noChangeShapeType="1"/>
              </p:cNvSpPr>
              <p:nvPr/>
            </p:nvSpPr>
            <p:spPr bwMode="auto">
              <a:xfrm flipH="1">
                <a:off x="825" y="3064"/>
                <a:ext cx="287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56343" name="Text Box 24"/>
            <p:cNvSpPr txBox="1">
              <a:spLocks noChangeArrowheads="1"/>
            </p:cNvSpPr>
            <p:nvPr/>
          </p:nvSpPr>
          <p:spPr bwMode="auto">
            <a:xfrm>
              <a:off x="330" y="894"/>
              <a:ext cx="96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sz="36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8      5</a:t>
              </a:r>
            </a:p>
          </p:txBody>
        </p:sp>
      </p:grpSp>
      <p:grpSp>
        <p:nvGrpSpPr>
          <p:cNvPr id="10" name="Group 25"/>
          <p:cNvGrpSpPr>
            <a:grpSpLocks/>
          </p:cNvGrpSpPr>
          <p:nvPr/>
        </p:nvGrpSpPr>
        <p:grpSpPr bwMode="auto">
          <a:xfrm>
            <a:off x="1941514" y="4112420"/>
            <a:ext cx="1524000" cy="701676"/>
            <a:chOff x="287" y="902"/>
            <a:chExt cx="960" cy="442"/>
          </a:xfrm>
        </p:grpSpPr>
        <p:grpSp>
          <p:nvGrpSpPr>
            <p:cNvPr id="56345" name="Group 26"/>
            <p:cNvGrpSpPr>
              <a:grpSpLocks/>
            </p:cNvGrpSpPr>
            <p:nvPr/>
          </p:nvGrpSpPr>
          <p:grpSpPr bwMode="auto">
            <a:xfrm>
              <a:off x="542" y="902"/>
              <a:ext cx="287" cy="422"/>
              <a:chOff x="830" y="3014"/>
              <a:chExt cx="287" cy="422"/>
            </a:xfrm>
          </p:grpSpPr>
          <p:graphicFrame>
            <p:nvGraphicFramePr>
              <p:cNvPr id="56346" name="Object 27"/>
              <p:cNvGraphicFramePr>
                <a:graphicFrameLocks noChangeAspect="1"/>
              </p:cNvGraphicFramePr>
              <p:nvPr/>
            </p:nvGraphicFramePr>
            <p:xfrm>
              <a:off x="872" y="3014"/>
              <a:ext cx="230" cy="42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80" name="Equation" r:id="rId11" imgW="76101" imgH="190252" progId="Equation.DSMT4">
                      <p:embed/>
                    </p:oleObj>
                  </mc:Choice>
                  <mc:Fallback>
                    <p:oleObj name="Equation" r:id="rId11" imgW="76101" imgH="190252" progId="Equation.DSMT4">
                      <p:embed/>
                      <p:pic>
                        <p:nvPicPr>
                          <p:cNvPr id="56346" name="Object 2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72" y="3014"/>
                            <a:ext cx="230" cy="42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56347" name="Line 28"/>
              <p:cNvSpPr>
                <a:spLocks noChangeShapeType="1"/>
              </p:cNvSpPr>
              <p:nvPr/>
            </p:nvSpPr>
            <p:spPr bwMode="auto">
              <a:xfrm flipH="1">
                <a:off x="830" y="3073"/>
                <a:ext cx="287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56348" name="Text Box 29"/>
            <p:cNvSpPr txBox="1">
              <a:spLocks noChangeArrowheads="1"/>
            </p:cNvSpPr>
            <p:nvPr/>
          </p:nvSpPr>
          <p:spPr bwMode="auto">
            <a:xfrm>
              <a:off x="287" y="940"/>
              <a:ext cx="96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sz="36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8      6</a:t>
              </a:r>
            </a:p>
          </p:txBody>
        </p:sp>
      </p:grpSp>
      <p:grpSp>
        <p:nvGrpSpPr>
          <p:cNvPr id="12" name="Group 30"/>
          <p:cNvGrpSpPr>
            <a:grpSpLocks/>
          </p:cNvGrpSpPr>
          <p:nvPr/>
        </p:nvGrpSpPr>
        <p:grpSpPr bwMode="auto">
          <a:xfrm>
            <a:off x="1984470" y="4819515"/>
            <a:ext cx="1524000" cy="641351"/>
            <a:chOff x="396" y="940"/>
            <a:chExt cx="960" cy="404"/>
          </a:xfrm>
        </p:grpSpPr>
        <p:grpSp>
          <p:nvGrpSpPr>
            <p:cNvPr id="56350" name="Group 31"/>
            <p:cNvGrpSpPr>
              <a:grpSpLocks/>
            </p:cNvGrpSpPr>
            <p:nvPr/>
          </p:nvGrpSpPr>
          <p:grpSpPr bwMode="auto">
            <a:xfrm>
              <a:off x="602" y="966"/>
              <a:ext cx="287" cy="352"/>
              <a:chOff x="890" y="3078"/>
              <a:chExt cx="287" cy="352"/>
            </a:xfrm>
          </p:grpSpPr>
          <p:graphicFrame>
            <p:nvGraphicFramePr>
              <p:cNvPr id="56351" name="Object 32"/>
              <p:cNvGraphicFramePr>
                <a:graphicFrameLocks noChangeAspect="1"/>
              </p:cNvGraphicFramePr>
              <p:nvPr/>
            </p:nvGraphicFramePr>
            <p:xfrm>
              <a:off x="956" y="3078"/>
              <a:ext cx="192" cy="35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81" name="Equation" r:id="rId12" imgW="76101" imgH="190252" progId="Equation.DSMT4">
                      <p:embed/>
                    </p:oleObj>
                  </mc:Choice>
                  <mc:Fallback>
                    <p:oleObj name="Equation" r:id="rId12" imgW="76101" imgH="190252" progId="Equation.DSMT4">
                      <p:embed/>
                      <p:pic>
                        <p:nvPicPr>
                          <p:cNvPr id="56351" name="Object 3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956" y="3078"/>
                            <a:ext cx="192" cy="35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56352" name="Line 33"/>
              <p:cNvSpPr>
                <a:spLocks noChangeShapeType="1"/>
              </p:cNvSpPr>
              <p:nvPr/>
            </p:nvSpPr>
            <p:spPr bwMode="auto">
              <a:xfrm flipH="1">
                <a:off x="890" y="3120"/>
                <a:ext cx="287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56353" name="Text Box 34"/>
            <p:cNvSpPr txBox="1">
              <a:spLocks noChangeArrowheads="1"/>
            </p:cNvSpPr>
            <p:nvPr/>
          </p:nvSpPr>
          <p:spPr bwMode="auto">
            <a:xfrm>
              <a:off x="396" y="940"/>
              <a:ext cx="96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sz="36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8      7</a:t>
              </a:r>
            </a:p>
          </p:txBody>
        </p:sp>
      </p:grpSp>
      <p:sp>
        <p:nvSpPr>
          <p:cNvPr id="17451" name="AutoShape 43"/>
          <p:cNvSpPr>
            <a:spLocks noChangeArrowheads="1"/>
          </p:cNvSpPr>
          <p:nvPr/>
        </p:nvSpPr>
        <p:spPr bwMode="auto">
          <a:xfrm>
            <a:off x="6217781" y="912650"/>
            <a:ext cx="4179277" cy="2895600"/>
          </a:xfrm>
          <a:prstGeom prst="star24">
            <a:avLst>
              <a:gd name="adj" fmla="val 37500"/>
            </a:avLst>
          </a:prstGeom>
          <a:solidFill>
            <a:srgbClr val="FF0000"/>
          </a:solidFill>
          <a:ln w="9525">
            <a:solidFill>
              <a:srgbClr val="0000CC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36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prstClr val="white"/>
                </a:solidFill>
                <a:latin typeface="Times New Roman" panose="02020603050405020304" pitchFamily="18" charset="0"/>
              </a:rPr>
              <a:t>Đây</a:t>
            </a:r>
            <a:r>
              <a:rPr lang="en-US" sz="3600" b="1" dirty="0">
                <a:solidFill>
                  <a:prstClr val="white"/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prstClr val="white"/>
                </a:solidFill>
                <a:latin typeface="Times New Roman" panose="02020603050405020304" pitchFamily="18" charset="0"/>
              </a:rPr>
              <a:t>là</a:t>
            </a:r>
            <a:endParaRPr lang="en-US" sz="3600" b="1" dirty="0">
              <a:solidFill>
                <a:prstClr val="white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3600" b="1" dirty="0" err="1">
                <a:solidFill>
                  <a:prstClr val="white"/>
                </a:solidFill>
                <a:latin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prstClr val="white"/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prstClr val="white"/>
                </a:solidFill>
                <a:latin typeface="Times New Roman" panose="02020603050405020304" pitchFamily="18" charset="0"/>
              </a:rPr>
              <a:t>ước</a:t>
            </a:r>
            <a:r>
              <a:rPr lang="en-US" sz="3600" b="1" dirty="0">
                <a:solidFill>
                  <a:prstClr val="white"/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prstClr val="white"/>
                </a:solidFill>
                <a:latin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prstClr val="white"/>
                </a:solidFill>
                <a:latin typeface="Times New Roman" panose="02020603050405020304" pitchFamily="18" charset="0"/>
              </a:rPr>
              <a:t> 8</a:t>
            </a:r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170010" y="4495091"/>
            <a:ext cx="2454096" cy="1578514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>
            <a:off x="3427052" y="1371600"/>
            <a:ext cx="2786179" cy="92870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432759" y="1924539"/>
            <a:ext cx="2780472" cy="37576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3582745" y="2360450"/>
            <a:ext cx="2630486" cy="83977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3385169" y="2345284"/>
            <a:ext cx="2780472" cy="351309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9450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7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5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63"/>
          <p:cNvGraphicFramePr>
            <a:graphicFrameLocks noChangeAspect="1"/>
          </p:cNvGraphicFramePr>
          <p:nvPr/>
        </p:nvGraphicFramePr>
        <p:xfrm>
          <a:off x="5943600" y="236220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4" imgW="114151" imgH="215619" progId="Equation.3">
                  <p:embed/>
                </p:oleObj>
              </mc:Choice>
              <mc:Fallback>
                <p:oleObj name="Equation" r:id="rId4" imgW="114151" imgH="215619" progId="Equation.3">
                  <p:embed/>
                  <p:pic>
                    <p:nvPicPr>
                      <p:cNvPr id="2050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236220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7" name="Picture 3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413375"/>
            <a:ext cx="1143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64" name="Group 44"/>
          <p:cNvGrpSpPr>
            <a:grpSpLocks/>
          </p:cNvGrpSpPr>
          <p:nvPr/>
        </p:nvGrpSpPr>
        <p:grpSpPr bwMode="auto">
          <a:xfrm>
            <a:off x="2474913" y="7013575"/>
            <a:ext cx="2514600" cy="579438"/>
            <a:chOff x="432" y="2371"/>
            <a:chExt cx="1584" cy="365"/>
          </a:xfrm>
        </p:grpSpPr>
        <p:sp>
          <p:nvSpPr>
            <p:cNvPr id="2072" name="Text Box 25"/>
            <p:cNvSpPr txBox="1">
              <a:spLocks noChangeArrowheads="1"/>
            </p:cNvSpPr>
            <p:nvPr/>
          </p:nvSpPr>
          <p:spPr bwMode="auto">
            <a:xfrm>
              <a:off x="432" y="2371"/>
              <a:ext cx="96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en-US" sz="3200" b="1">
                <a:solidFill>
                  <a:prstClr val="black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073" name="Text Box 26"/>
            <p:cNvSpPr txBox="1">
              <a:spLocks noChangeArrowheads="1"/>
            </p:cNvSpPr>
            <p:nvPr/>
          </p:nvSpPr>
          <p:spPr bwMode="auto">
            <a:xfrm>
              <a:off x="1488" y="2371"/>
              <a:ext cx="52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en-US" sz="3200" b="1">
                <a:solidFill>
                  <a:prstClr val="black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35" name="Rectangle 34"/>
          <p:cNvSpPr/>
          <p:nvPr/>
        </p:nvSpPr>
        <p:spPr>
          <a:xfrm>
            <a:off x="456716" y="620045"/>
            <a:ext cx="51262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b="1" dirty="0">
                <a:ln w="12700">
                  <a:solidFill>
                    <a:srgbClr val="212121">
                      <a:satMod val="155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*) </a:t>
            </a:r>
            <a:r>
              <a:rPr lang="en-US" sz="3600" b="1" dirty="0" err="1">
                <a:ln w="12700">
                  <a:solidFill>
                    <a:srgbClr val="212121">
                      <a:satMod val="155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b="1" dirty="0">
                <a:ln w="12700">
                  <a:solidFill>
                    <a:srgbClr val="212121">
                      <a:satMod val="155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n w="12700">
                  <a:solidFill>
                    <a:srgbClr val="212121">
                      <a:satMod val="155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b="1" dirty="0">
                <a:ln w="12700">
                  <a:solidFill>
                    <a:srgbClr val="212121">
                      <a:satMod val="155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n w="12700">
                  <a:solidFill>
                    <a:srgbClr val="212121">
                      <a:satMod val="155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3600" b="1" dirty="0">
                <a:ln w="12700">
                  <a:solidFill>
                    <a:srgbClr val="212121">
                      <a:satMod val="155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2" name="Text Box 15"/>
          <p:cNvSpPr txBox="1">
            <a:spLocks noChangeArrowheads="1"/>
          </p:cNvSpPr>
          <p:nvPr/>
        </p:nvSpPr>
        <p:spPr bwMode="auto">
          <a:xfrm>
            <a:off x="711853" y="2023901"/>
            <a:ext cx="10692093" cy="15696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sz="3200" b="1" u="sng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Quy</a:t>
            </a:r>
            <a:r>
              <a:rPr lang="en-US" sz="3200" b="1" u="sng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u="sng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tắc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: </a:t>
            </a:r>
            <a:r>
              <a:rPr lang="en-US" sz="3200" b="1" i="1" dirty="0">
                <a:solidFill>
                  <a:prstClr val="black"/>
                </a:solidFill>
                <a:latin typeface="Times New Roman" panose="02020603050405020304" pitchFamily="18" charset="0"/>
              </a:rPr>
              <a:t>Ta </a:t>
            </a:r>
            <a:r>
              <a:rPr lang="en-US" sz="3200" b="1" i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có</a:t>
            </a:r>
            <a:r>
              <a:rPr lang="en-US" sz="3200" b="1" i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thể</a:t>
            </a:r>
            <a:r>
              <a:rPr lang="en-US" sz="3200" b="1" i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tìm</a:t>
            </a:r>
            <a:r>
              <a:rPr lang="en-US" sz="3200" b="1" i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các</a:t>
            </a:r>
            <a:r>
              <a:rPr lang="en-US" sz="3200" b="1" i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ước</a:t>
            </a:r>
            <a:r>
              <a:rPr lang="en-US" sz="3200" b="1" i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của</a:t>
            </a:r>
            <a:r>
              <a:rPr lang="en-US" sz="3200" b="1" i="1" dirty="0">
                <a:solidFill>
                  <a:prstClr val="black"/>
                </a:solidFill>
                <a:latin typeface="Times New Roman" panose="02020603050405020304" pitchFamily="18" charset="0"/>
              </a:rPr>
              <a:t> a (a &gt;1) </a:t>
            </a:r>
            <a:r>
              <a:rPr lang="en-US" sz="3200" b="1" i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bằng</a:t>
            </a:r>
            <a:r>
              <a:rPr lang="en-US" sz="3200" b="1" i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cách</a:t>
            </a:r>
            <a:r>
              <a:rPr lang="en-US" sz="3200" b="1" i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lần</a:t>
            </a:r>
            <a:r>
              <a:rPr lang="en-US" sz="3200" b="1" i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lượt</a:t>
            </a:r>
            <a:r>
              <a:rPr lang="en-US" sz="3200" b="1" i="1" dirty="0">
                <a:solidFill>
                  <a:prstClr val="black"/>
                </a:solidFill>
                <a:latin typeface="Times New Roman" panose="02020603050405020304" pitchFamily="18" charset="0"/>
              </a:rPr>
              <a:t> chia a </a:t>
            </a:r>
            <a:r>
              <a:rPr lang="en-US" sz="3200" b="1" i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cho</a:t>
            </a:r>
            <a:r>
              <a:rPr lang="en-US" sz="3200" b="1" i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các</a:t>
            </a:r>
            <a:r>
              <a:rPr lang="en-US" sz="3200" b="1" i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số</a:t>
            </a:r>
            <a:r>
              <a:rPr lang="en-US" sz="3200" b="1" i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tự</a:t>
            </a:r>
            <a:r>
              <a:rPr lang="en-US" sz="3200" b="1" i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nhiên</a:t>
            </a:r>
            <a:r>
              <a:rPr lang="en-US" sz="3200" b="1" i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từ</a:t>
            </a:r>
            <a:r>
              <a:rPr lang="en-US" sz="3200" b="1" i="1" dirty="0">
                <a:solidFill>
                  <a:prstClr val="black"/>
                </a:solidFill>
                <a:latin typeface="Times New Roman" panose="02020603050405020304" pitchFamily="18" charset="0"/>
              </a:rPr>
              <a:t> 1 </a:t>
            </a:r>
            <a:r>
              <a:rPr lang="en-US" sz="3200" b="1" i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đến</a:t>
            </a:r>
            <a:r>
              <a:rPr lang="en-US" sz="3200" b="1" i="1" dirty="0">
                <a:solidFill>
                  <a:prstClr val="black"/>
                </a:solidFill>
                <a:latin typeface="Times New Roman" panose="02020603050405020304" pitchFamily="18" charset="0"/>
              </a:rPr>
              <a:t> a </a:t>
            </a:r>
            <a:r>
              <a:rPr lang="en-US" sz="3200" b="1" i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để</a:t>
            </a:r>
            <a:r>
              <a:rPr lang="en-US" sz="3200" b="1" i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xét</a:t>
            </a:r>
            <a:r>
              <a:rPr lang="en-US" sz="3200" b="1" i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xem</a:t>
            </a:r>
            <a:r>
              <a:rPr lang="en-US" sz="3200" b="1" i="1" dirty="0">
                <a:solidFill>
                  <a:prstClr val="black"/>
                </a:solidFill>
                <a:latin typeface="Times New Roman" panose="02020603050405020304" pitchFamily="18" charset="0"/>
              </a:rPr>
              <a:t> a chia </a:t>
            </a:r>
            <a:r>
              <a:rPr lang="en-US" sz="3200" b="1" i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hết</a:t>
            </a:r>
            <a:r>
              <a:rPr lang="en-US" sz="3200" b="1" i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cho</a:t>
            </a:r>
            <a:r>
              <a:rPr lang="en-US" sz="3200" b="1" i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những</a:t>
            </a:r>
            <a:r>
              <a:rPr lang="en-US" sz="3200" b="1" i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số</a:t>
            </a:r>
            <a:r>
              <a:rPr lang="en-US" sz="3200" b="1" i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nào</a:t>
            </a:r>
            <a:r>
              <a:rPr lang="en-US" sz="3200" b="1" i="1" dirty="0">
                <a:solidFill>
                  <a:prstClr val="black"/>
                </a:solidFill>
                <a:latin typeface="Times New Roman" panose="02020603050405020304" pitchFamily="18" charset="0"/>
              </a:rPr>
              <a:t>, </a:t>
            </a:r>
            <a:r>
              <a:rPr lang="en-US" sz="3200" b="1" i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khi</a:t>
            </a:r>
            <a:r>
              <a:rPr lang="en-US" sz="3200" b="1" i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đó</a:t>
            </a:r>
            <a:r>
              <a:rPr lang="en-US" sz="3200" b="1" i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các</a:t>
            </a:r>
            <a:r>
              <a:rPr lang="en-US" sz="3200" b="1" i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số</a:t>
            </a:r>
            <a:r>
              <a:rPr lang="en-US" sz="3200" b="1" i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ấy</a:t>
            </a:r>
            <a:r>
              <a:rPr lang="en-US" sz="3200" b="1" i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là</a:t>
            </a:r>
            <a:r>
              <a:rPr lang="en-US" sz="3200" b="1" i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ước</a:t>
            </a:r>
            <a:r>
              <a:rPr lang="en-US" sz="3200" b="1" i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của</a:t>
            </a:r>
            <a:r>
              <a:rPr lang="en-US" sz="3200" b="1" i="1" dirty="0">
                <a:solidFill>
                  <a:prstClr val="black"/>
                </a:solidFill>
                <a:latin typeface="Times New Roman" panose="02020603050405020304" pitchFamily="18" charset="0"/>
              </a:rPr>
              <a:t> a.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53487" y="4624118"/>
            <a:ext cx="2454096" cy="157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9781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3015" y="742225"/>
            <a:ext cx="1051939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4:</a:t>
            </a:r>
            <a:endParaRPr lang="vi-V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các số là ước của 15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76184" y="2419057"/>
            <a:ext cx="11811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endParaRPr lang="en-US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8316" y="4767481"/>
            <a:ext cx="2454096" cy="157851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73015" y="3124587"/>
            <a:ext cx="95328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chia 15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15, ta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15 chia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1, 3, 5, 15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1, 3, 5, 15 là ước của 15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     </a:t>
            </a:r>
          </a:p>
        </p:txBody>
      </p:sp>
    </p:spTree>
    <p:extLst>
      <p:ext uri="{BB962C8B-B14F-4D97-AF65-F5344CB8AC3E}">
        <p14:creationId xmlns:p14="http://schemas.microsoft.com/office/powerpoint/2010/main" val="622513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201616" y="558166"/>
            <a:ext cx="7549662" cy="825158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b="1" u="sng" dirty="0" err="1">
                <a:solidFill>
                  <a:srgbClr val="FF0000"/>
                </a:solidFill>
              </a:rPr>
              <a:t>Chú</a:t>
            </a:r>
            <a:r>
              <a:rPr lang="en-US" b="1" u="sng" dirty="0">
                <a:solidFill>
                  <a:srgbClr val="FF0000"/>
                </a:solidFill>
              </a:rPr>
              <a:t> ý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83857" y="4389656"/>
            <a:ext cx="2454096" cy="1578514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301262" y="1871150"/>
            <a:ext cx="8991599" cy="2518506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l"/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0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0.</a:t>
            </a:r>
          </a:p>
          <a:p>
            <a:pPr algn="l"/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0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1.</a:t>
            </a:r>
          </a:p>
          <a:p>
            <a:pPr marL="457200" indent="-457200" algn="l">
              <a:buFontTx/>
              <a:buChar char="-"/>
            </a:pP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>
              <a:buFontTx/>
              <a:buChar char="-"/>
            </a:pP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>
              <a:buFontTx/>
              <a:buChar char="-"/>
            </a:pPr>
            <a:endParaRPr lang="en-US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4593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5" name="Picture 3" descr="Co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318" y="2246314"/>
            <a:ext cx="3207265" cy="1385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397" name="Picture 5" descr="Cov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5485" y="2939257"/>
            <a:ext cx="3349618" cy="2576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402" name="Picture 10" descr="Cov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2649" y="1245822"/>
            <a:ext cx="3540327" cy="2714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403" name="Picture 11" descr="Cov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4119" y="2490790"/>
            <a:ext cx="2163762" cy="155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ounded Rectangle 1"/>
          <p:cNvSpPr/>
          <p:nvPr/>
        </p:nvSpPr>
        <p:spPr>
          <a:xfrm>
            <a:off x="8756884" y="4221714"/>
            <a:ext cx="2954215" cy="1956348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0, 1, 2, 3,…</a:t>
            </a:r>
          </a:p>
          <a:p>
            <a:pPr algn="ctr"/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a.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9105103" y="515815"/>
            <a:ext cx="2605997" cy="2423442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chia a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STN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a.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a chia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a.</a:t>
            </a:r>
          </a:p>
          <a:p>
            <a:pPr algn="ctr"/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92369" y="2603134"/>
            <a:ext cx="3141785" cy="1957143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 chia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b,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096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9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9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9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9"/>
          <p:cNvSpPr txBox="1"/>
          <p:nvPr/>
        </p:nvSpPr>
        <p:spPr>
          <a:xfrm>
            <a:off x="3089323" y="622531"/>
            <a:ext cx="495270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FFFF00"/>
              </a:buClr>
              <a:buSzPts val="3600"/>
              <a:buFont typeface="Times New Roman"/>
              <a:buNone/>
            </a:pPr>
            <a:r>
              <a:rPr lang="en-US" sz="3600" b="1" kern="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HOẠT ĐỘNG NHÓM</a:t>
            </a:r>
            <a:endParaRPr sz="3600" b="1" kern="0" dirty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3" name="Google Shape;183;p9"/>
          <p:cNvSpPr/>
          <p:nvPr/>
        </p:nvSpPr>
        <p:spPr>
          <a:xfrm>
            <a:off x="1470855" y="1248186"/>
            <a:ext cx="8554721" cy="4682650"/>
          </a:xfrm>
          <a:prstGeom prst="roundRect">
            <a:avLst>
              <a:gd name="adj" fmla="val 16667"/>
            </a:avLst>
          </a:prstGeom>
          <a:solidFill>
            <a:srgbClr val="548135"/>
          </a:solidFill>
          <a:ln w="57150" cap="flat" cmpd="sng">
            <a:solidFill>
              <a:srgbClr val="FFFF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742950" indent="-742950">
              <a:buClr>
                <a:srgbClr val="FFFFFF"/>
              </a:buClr>
              <a:buSzPts val="4000"/>
              <a:buFont typeface="Calibri"/>
              <a:buAutoNum type="arabicPeriod"/>
            </a:pPr>
            <a:r>
              <a:rPr lang="en-US" sz="3200" kern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Mỗi</a:t>
            </a:r>
            <a:r>
              <a:rPr lang="en-US" sz="3200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kern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nhóm</a:t>
            </a:r>
            <a:r>
              <a:rPr lang="en-US" sz="3200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kern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cử</a:t>
            </a:r>
            <a:r>
              <a:rPr lang="en-US" sz="3200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kern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ra</a:t>
            </a:r>
            <a:r>
              <a:rPr lang="en-US" sz="3200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1 </a:t>
            </a:r>
            <a:r>
              <a:rPr lang="en-US" sz="3200" kern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trưởng</a:t>
            </a:r>
            <a:r>
              <a:rPr lang="en-US" sz="3200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kern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nhóm</a:t>
            </a:r>
            <a:r>
              <a:rPr lang="en-US" sz="3200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200" kern="0" dirty="0">
              <a:solidFill>
                <a:srgbClr val="000000"/>
              </a:solidFill>
              <a:cs typeface="Arial"/>
              <a:sym typeface="Arial"/>
            </a:endParaRPr>
          </a:p>
          <a:p>
            <a:pPr marL="742950" indent="-742950">
              <a:buClr>
                <a:srgbClr val="FFFFFF"/>
              </a:buClr>
              <a:buSzPts val="4000"/>
              <a:buFont typeface="Calibri"/>
              <a:buAutoNum type="arabicPeriod"/>
            </a:pPr>
            <a:r>
              <a:rPr lang="en-US" sz="3200" kern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Các</a:t>
            </a:r>
            <a:r>
              <a:rPr lang="en-US" sz="3200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kern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nhóm</a:t>
            </a:r>
            <a:r>
              <a:rPr lang="en-US" sz="3200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kern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thảo</a:t>
            </a:r>
            <a:r>
              <a:rPr lang="en-US" sz="3200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kern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luận</a:t>
            </a:r>
            <a:r>
              <a:rPr lang="en-US" sz="3200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kern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và</a:t>
            </a:r>
            <a:r>
              <a:rPr lang="en-US" sz="3200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kern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trình</a:t>
            </a:r>
            <a:r>
              <a:rPr lang="en-US" sz="3200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kern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bày</a:t>
            </a:r>
            <a:r>
              <a:rPr lang="en-US" sz="3200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kern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vào</a:t>
            </a:r>
            <a:r>
              <a:rPr lang="en-US" sz="3200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kern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bảng</a:t>
            </a:r>
            <a:r>
              <a:rPr lang="en-US" sz="3200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kern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nhóm</a:t>
            </a:r>
            <a:r>
              <a:rPr lang="en-US" sz="3200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kern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nhiệm</a:t>
            </a:r>
            <a:r>
              <a:rPr lang="en-US" sz="3200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kern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vụ</a:t>
            </a:r>
            <a:r>
              <a:rPr lang="en-US" sz="3200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kern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dưới</a:t>
            </a:r>
            <a:r>
              <a:rPr lang="en-US" sz="3200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kern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đây</a:t>
            </a:r>
            <a:r>
              <a:rPr lang="en-US" sz="3200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200" kern="0" dirty="0">
              <a:solidFill>
                <a:srgbClr val="000000"/>
              </a:solidFill>
              <a:cs typeface="Arial"/>
              <a:sym typeface="Arial"/>
            </a:endParaRPr>
          </a:p>
          <a:p>
            <a:pPr marL="742950" indent="-742950">
              <a:buClr>
                <a:srgbClr val="FFFFFF"/>
              </a:buClr>
              <a:buSzPts val="4000"/>
              <a:buFont typeface="Calibri"/>
              <a:buAutoNum type="arabicPeriod"/>
            </a:pPr>
            <a:r>
              <a:rPr lang="en-US" sz="3200" kern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Sau</a:t>
            </a:r>
            <a:r>
              <a:rPr lang="en-US" sz="3200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kern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khi</a:t>
            </a:r>
            <a:r>
              <a:rPr lang="en-US" sz="3200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kern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hoạt</a:t>
            </a:r>
            <a:r>
              <a:rPr lang="en-US" sz="3200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kern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động</a:t>
            </a:r>
            <a:r>
              <a:rPr lang="en-US" sz="3200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kern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nhóm</a:t>
            </a:r>
            <a:r>
              <a:rPr lang="en-US" sz="3200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kern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xong</a:t>
            </a:r>
            <a:r>
              <a:rPr lang="en-US" sz="3200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3200" kern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các</a:t>
            </a:r>
            <a:r>
              <a:rPr lang="en-US" sz="3200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kern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nhóm</a:t>
            </a:r>
            <a:r>
              <a:rPr lang="en-US" sz="3200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kern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ngồi</a:t>
            </a:r>
            <a:r>
              <a:rPr lang="en-US" sz="3200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kern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tại</a:t>
            </a:r>
            <a:r>
              <a:rPr lang="en-US" sz="3200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kern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chỗ</a:t>
            </a:r>
            <a:r>
              <a:rPr lang="en-US" sz="3200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3200" kern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giáo</a:t>
            </a:r>
            <a:r>
              <a:rPr lang="en-US" sz="3200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kern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viên</a:t>
            </a:r>
            <a:r>
              <a:rPr lang="en-US" sz="3200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kern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sẽ</a:t>
            </a:r>
            <a:r>
              <a:rPr lang="en-US" sz="3200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kern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chọn</a:t>
            </a:r>
            <a:r>
              <a:rPr lang="en-US" sz="3200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kern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và</a:t>
            </a:r>
            <a:r>
              <a:rPr lang="en-US" sz="3200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kern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mời</a:t>
            </a:r>
            <a:r>
              <a:rPr lang="en-US" sz="3200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1 </a:t>
            </a:r>
            <a:r>
              <a:rPr lang="en-US" sz="3200" kern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bạn</a:t>
            </a:r>
            <a:r>
              <a:rPr lang="en-US" sz="3200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kern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bất</a:t>
            </a:r>
            <a:r>
              <a:rPr lang="en-US" sz="3200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kern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kỳ</a:t>
            </a:r>
            <a:r>
              <a:rPr lang="en-US" sz="3200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kern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trong</a:t>
            </a:r>
            <a:r>
              <a:rPr lang="en-US" sz="3200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1 </a:t>
            </a:r>
            <a:r>
              <a:rPr lang="en-US" sz="3200" kern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nhóm</a:t>
            </a:r>
            <a:r>
              <a:rPr lang="en-US" sz="3200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kern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lên</a:t>
            </a:r>
            <a:r>
              <a:rPr lang="en-US" sz="3200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kern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trình</a:t>
            </a:r>
            <a:r>
              <a:rPr lang="en-US" sz="3200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kern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bày</a:t>
            </a:r>
            <a:r>
              <a:rPr lang="en-US" sz="3200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kern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để</a:t>
            </a:r>
            <a:r>
              <a:rPr lang="en-US" sz="3200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kern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lấy</a:t>
            </a:r>
            <a:r>
              <a:rPr lang="en-US" sz="3200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kern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điểm</a:t>
            </a:r>
            <a:r>
              <a:rPr lang="en-US" sz="3200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kern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cho</a:t>
            </a:r>
            <a:r>
              <a:rPr lang="en-US" sz="3200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kern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cả</a:t>
            </a:r>
            <a:r>
              <a:rPr lang="en-US" sz="3200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kern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nhóm</a:t>
            </a:r>
            <a:r>
              <a:rPr lang="en-US" sz="3200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br>
              <a:rPr lang="en-US" sz="3200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kern="0" dirty="0" err="1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Chúc</a:t>
            </a:r>
            <a:r>
              <a:rPr lang="en-US" sz="3200" kern="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kern="0" dirty="0" err="1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các</a:t>
            </a:r>
            <a:r>
              <a:rPr lang="en-US" sz="3200" kern="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kern="0" dirty="0" err="1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em</a:t>
            </a:r>
            <a:r>
              <a:rPr lang="en-US" sz="3200" kern="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kern="0" dirty="0" err="1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hoàn</a:t>
            </a:r>
            <a:r>
              <a:rPr lang="en-US" sz="3200" kern="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kern="0" dirty="0" err="1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thành</a:t>
            </a:r>
            <a:r>
              <a:rPr lang="en-US" sz="3200" kern="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kern="0" dirty="0" err="1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tốt</a:t>
            </a:r>
            <a:r>
              <a:rPr lang="en-US" sz="3200" kern="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kern="0" dirty="0" err="1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nhiệm</a:t>
            </a:r>
            <a:r>
              <a:rPr lang="en-US" sz="3200" kern="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kern="0" dirty="0" err="1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vụ</a:t>
            </a:r>
            <a:r>
              <a:rPr lang="en-US" sz="3200" kern="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200" kern="0" dirty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618762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75939" y="2296587"/>
            <a:ext cx="97399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bội</a:t>
            </a:r>
            <a:r>
              <a:rPr lang="en-US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50 </a:t>
            </a:r>
            <a:r>
              <a:rPr lang="en-US" sz="36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75939" y="1222622"/>
            <a:ext cx="85129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68396" y="3529370"/>
            <a:ext cx="97385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3487" y="4424826"/>
            <a:ext cx="2454096" cy="157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535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68509" y="927102"/>
            <a:ext cx="20867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20: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5EFE643-C1DE-4C95-99D5-399EFDE739BF}"/>
              </a:ext>
            </a:extLst>
          </p:cNvPr>
          <p:cNvSpPr txBox="1"/>
          <p:nvPr/>
        </p:nvSpPr>
        <p:spPr>
          <a:xfrm>
            <a:off x="1068509" y="1693506"/>
            <a:ext cx="117117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 HỆ CHIA HẾT. TÍNH CHẤT CHIA HẾT</a:t>
            </a:r>
          </a:p>
        </p:txBody>
      </p:sp>
    </p:spTree>
    <p:extLst>
      <p:ext uri="{BB962C8B-B14F-4D97-AF65-F5344CB8AC3E}">
        <p14:creationId xmlns:p14="http://schemas.microsoft.com/office/powerpoint/2010/main" val="278088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63819" y="1716642"/>
            <a:ext cx="67262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1; 2; 4; 5; 10; 20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63819" y="2991689"/>
            <a:ext cx="88864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0; 4; 8; 12; 16; 20; 24; 28; 32; 36; 40; 44; 48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81050" y="5047818"/>
            <a:ext cx="67742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6; 4; 2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3487" y="4624118"/>
            <a:ext cx="2454096" cy="15785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270862" y="2333170"/>
            <a:ext cx="97399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bội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50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233892" y="899456"/>
            <a:ext cx="8512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337742" y="3708990"/>
            <a:ext cx="97385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</a:p>
        </p:txBody>
      </p:sp>
    </p:spTree>
    <p:extLst>
      <p:ext uri="{BB962C8B-B14F-4D97-AF65-F5344CB8AC3E}">
        <p14:creationId xmlns:p14="http://schemas.microsoft.com/office/powerpoint/2010/main" val="356751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3" grpId="0"/>
      <p:bldP spid="14" grpId="0"/>
      <p:bldP spid="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5"/>
          <p:cNvSpPr>
            <a:spLocks noChangeArrowheads="1"/>
          </p:cNvSpPr>
          <p:nvPr/>
        </p:nvSpPr>
        <p:spPr bwMode="auto">
          <a:xfrm>
            <a:off x="1838325" y="1738316"/>
            <a:ext cx="8324850" cy="1398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00"/>
                </a:solidFill>
              </a:rPr>
              <a:t/>
            </a:r>
            <a:br>
              <a:rPr lang="en-US" altLang="en-US" sz="2800">
                <a:solidFill>
                  <a:srgbClr val="000000"/>
                </a:solidFill>
              </a:rPr>
            </a:b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973016" y="3517837"/>
            <a:ext cx="9198705" cy="74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indent="450215">
              <a:lnSpc>
                <a:spcPct val="115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nl-NL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3.Tìm hiểu trước phần 2: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chia hết.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4580" name="Group 7"/>
          <p:cNvGrpSpPr>
            <a:grpSpLocks/>
          </p:cNvGrpSpPr>
          <p:nvPr/>
        </p:nvGrpSpPr>
        <p:grpSpPr bwMode="auto">
          <a:xfrm>
            <a:off x="3111500" y="273053"/>
            <a:ext cx="6534150" cy="752475"/>
            <a:chOff x="900" y="2892"/>
            <a:chExt cx="4092" cy="607"/>
          </a:xfrm>
        </p:grpSpPr>
        <p:pic>
          <p:nvPicPr>
            <p:cNvPr id="24597" name="Picture 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0" y="2892"/>
              <a:ext cx="4092" cy="607"/>
            </a:xfrm>
            <a:prstGeom prst="rect">
              <a:avLst/>
            </a:prstGeom>
            <a:solidFill>
              <a:srgbClr val="00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598" name="Text Box 9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937" y="3024"/>
              <a:ext cx="3911" cy="4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FF66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None/>
              </a:pPr>
              <a:r>
                <a:rPr lang="en-US" altLang="en-US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Hướng</a:t>
              </a:r>
              <a:r>
                <a:rPr lang="en-US" altLang="en-US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dẫn</a:t>
              </a:r>
              <a:r>
                <a:rPr lang="en-US" altLang="en-US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tự</a:t>
              </a:r>
              <a:r>
                <a:rPr lang="en-US" altLang="en-US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học</a:t>
              </a:r>
              <a:r>
                <a:rPr lang="en-US" altLang="en-US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ở </a:t>
              </a:r>
              <a:r>
                <a:rPr lang="en-US" altLang="en-US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nhà</a:t>
              </a:r>
              <a:r>
                <a:rPr lang="en-US" altLang="en-US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</p:grp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973015" y="1738193"/>
            <a:ext cx="8207499" cy="658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indent="450215">
              <a:lnSpc>
                <a:spcPct val="115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nl-NL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Ôn tập lại kiến thức về quan</a:t>
            </a:r>
            <a:r>
              <a:rPr lang="vi-VN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hệ chia hết</a:t>
            </a:r>
            <a:r>
              <a:rPr lang="nl-NL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973016" y="2548903"/>
            <a:ext cx="8956430" cy="613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indent="450215">
              <a:lnSpc>
                <a:spcPct val="115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nl-NL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Làm các bài tập </a:t>
            </a:r>
            <a:r>
              <a:rPr lang="vi-VN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1; 2; 3 (sgk)</a:t>
            </a:r>
            <a:r>
              <a:rPr lang="nl-NL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4588" name="Picture 20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8152" y="1674750"/>
            <a:ext cx="1285875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9" name="Picture 23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5124450"/>
            <a:ext cx="220980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90" name="Picture 24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334000"/>
            <a:ext cx="16764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91" name="Picture 2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41" y="6108700"/>
            <a:ext cx="5202237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4592" name="Group 26"/>
          <p:cNvGrpSpPr>
            <a:grpSpLocks/>
          </p:cNvGrpSpPr>
          <p:nvPr/>
        </p:nvGrpSpPr>
        <p:grpSpPr bwMode="auto">
          <a:xfrm>
            <a:off x="168812" y="85726"/>
            <a:ext cx="11788726" cy="6634163"/>
            <a:chOff x="54" y="54"/>
            <a:chExt cx="5630" cy="4179"/>
          </a:xfrm>
        </p:grpSpPr>
        <p:sp>
          <p:nvSpPr>
            <p:cNvPr id="24593" name="Line 27"/>
            <p:cNvSpPr>
              <a:spLocks noChangeShapeType="1"/>
            </p:cNvSpPr>
            <p:nvPr/>
          </p:nvSpPr>
          <p:spPr bwMode="auto">
            <a:xfrm>
              <a:off x="103" y="4233"/>
              <a:ext cx="5513" cy="0"/>
            </a:xfrm>
            <a:prstGeom prst="line">
              <a:avLst/>
            </a:prstGeom>
            <a:noFill/>
            <a:ln w="76200" cmpd="tri">
              <a:solidFill>
                <a:srgbClr val="9900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.VnTime"/>
              </a:endParaRPr>
            </a:p>
          </p:txBody>
        </p:sp>
        <p:sp>
          <p:nvSpPr>
            <p:cNvPr id="24594" name="Line 28"/>
            <p:cNvSpPr>
              <a:spLocks noChangeShapeType="1"/>
            </p:cNvSpPr>
            <p:nvPr/>
          </p:nvSpPr>
          <p:spPr bwMode="auto">
            <a:xfrm>
              <a:off x="54" y="128"/>
              <a:ext cx="0" cy="4014"/>
            </a:xfrm>
            <a:prstGeom prst="line">
              <a:avLst/>
            </a:prstGeom>
            <a:noFill/>
            <a:ln w="76200" cmpd="tri">
              <a:solidFill>
                <a:srgbClr val="9900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.VnTime"/>
              </a:endParaRPr>
            </a:p>
          </p:txBody>
        </p:sp>
        <p:sp>
          <p:nvSpPr>
            <p:cNvPr id="24595" name="Line 29"/>
            <p:cNvSpPr>
              <a:spLocks noChangeShapeType="1"/>
            </p:cNvSpPr>
            <p:nvPr/>
          </p:nvSpPr>
          <p:spPr bwMode="auto">
            <a:xfrm>
              <a:off x="5684" y="137"/>
              <a:ext cx="0" cy="4014"/>
            </a:xfrm>
            <a:prstGeom prst="line">
              <a:avLst/>
            </a:prstGeom>
            <a:noFill/>
            <a:ln w="76200" cmpd="tri">
              <a:solidFill>
                <a:srgbClr val="9900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.VnTime"/>
              </a:endParaRPr>
            </a:p>
          </p:txBody>
        </p:sp>
        <p:sp>
          <p:nvSpPr>
            <p:cNvPr id="24596" name="Line 30"/>
            <p:cNvSpPr>
              <a:spLocks noChangeShapeType="1"/>
            </p:cNvSpPr>
            <p:nvPr/>
          </p:nvSpPr>
          <p:spPr bwMode="auto">
            <a:xfrm>
              <a:off x="112" y="54"/>
              <a:ext cx="5513" cy="0"/>
            </a:xfrm>
            <a:prstGeom prst="line">
              <a:avLst/>
            </a:prstGeom>
            <a:noFill/>
            <a:ln w="76200" cmpd="tri">
              <a:solidFill>
                <a:srgbClr val="9900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.VnTime"/>
              </a:endParaRPr>
            </a:p>
          </p:txBody>
        </p:sp>
      </p:grpSp>
      <p:pic>
        <p:nvPicPr>
          <p:cNvPr id="21" name="Picture 2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801448" y="4061410"/>
            <a:ext cx="2454096" cy="157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349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8" grpId="0"/>
      <p:bldP spid="28682" grpId="0"/>
      <p:bldP spid="2868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229415" y="656409"/>
            <a:ext cx="7170824" cy="4572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4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4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775" y="1355123"/>
            <a:ext cx="1637421" cy="1945312"/>
          </a:xfrm>
          <a:prstGeom prst="rect">
            <a:avLst/>
          </a:prstGeom>
        </p:spPr>
      </p:pic>
      <p:sp>
        <p:nvSpPr>
          <p:cNvPr id="5" name="AutoShape 4"/>
          <p:cNvSpPr>
            <a:spLocks noChangeArrowheads="1"/>
          </p:cNvSpPr>
          <p:nvPr/>
        </p:nvSpPr>
        <p:spPr bwMode="gray">
          <a:xfrm>
            <a:off x="2301413" y="1506838"/>
            <a:ext cx="7311510" cy="1428627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DDDDDD">
                  <a:gamma/>
                  <a:tint val="36471"/>
                  <a:invGamma/>
                </a:srgbClr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FFFFFF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49521" y="1467081"/>
            <a:ext cx="1681051" cy="1721396"/>
          </a:xfrm>
          <a:prstGeom prst="rect">
            <a:avLst/>
          </a:prstGeom>
        </p:spPr>
      </p:pic>
      <p:sp>
        <p:nvSpPr>
          <p:cNvPr id="10" name="AutoShape 11"/>
          <p:cNvSpPr>
            <a:spLocks noChangeArrowheads="1"/>
          </p:cNvSpPr>
          <p:nvPr/>
        </p:nvSpPr>
        <p:spPr bwMode="gray">
          <a:xfrm>
            <a:off x="1433486" y="3931536"/>
            <a:ext cx="7803823" cy="1911164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DDDDDD">
                  <a:gamma/>
                  <a:tint val="39216"/>
                  <a:invGamma/>
                </a:srgbClr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FFFFFF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2373158" y="1764988"/>
            <a:ext cx="7170824" cy="755474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1749985" y="4139363"/>
            <a:ext cx="7170824" cy="755474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53091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066800" y="4835262"/>
            <a:ext cx="7170824" cy="4572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059" y="1235898"/>
            <a:ext cx="926672" cy="13168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027912" y="1540779"/>
            <a:ext cx="68581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chia </a:t>
            </a:r>
            <a:r>
              <a:rPr lang="en-US" sz="3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?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304984" y="714093"/>
            <a:ext cx="7170824" cy="4572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762983" y="4778112"/>
          <a:ext cx="2286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4" imgW="76101" imgH="190252" progId="Equation.DSMT4">
                  <p:embed/>
                </p:oleObj>
              </mc:Choice>
              <mc:Fallback>
                <p:oleObj name="Equation" r:id="rId4" imgW="76101" imgH="190252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2983" y="4778112"/>
                        <a:ext cx="2286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928450" y="4835262"/>
          <a:ext cx="257175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6" imgW="126720" imgH="228600" progId="Equation.DSMT4">
                  <p:embed/>
                </p:oleObj>
              </mc:Choice>
              <mc:Fallback>
                <p:oleObj name="Equation" r:id="rId6" imgW="126720" imgH="22860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8450" y="4835262"/>
                        <a:ext cx="257175" cy="471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66800" y="2436088"/>
            <a:ext cx="10187354" cy="24006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3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3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(b ≠ 0).</a:t>
            </a:r>
          </a:p>
          <a:p>
            <a:r>
              <a:rPr lang="en-US" sz="3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3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 </a:t>
            </a:r>
            <a:r>
              <a:rPr lang="en-US" sz="3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= kb </a:t>
            </a:r>
            <a:r>
              <a:rPr lang="en-US" sz="3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chia </a:t>
            </a:r>
            <a:r>
              <a:rPr lang="en-US" sz="3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3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3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 b.</a:t>
            </a:r>
          </a:p>
          <a:p>
            <a:r>
              <a:rPr lang="en-US" sz="3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b, ta </a:t>
            </a:r>
            <a:r>
              <a:rPr lang="en-US" sz="3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3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  b.</a:t>
            </a:r>
            <a:endParaRPr lang="vi-VN" sz="3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3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a chia hết cho b, ta nói a là bội của b và b là ước của a.</a:t>
            </a:r>
            <a:endParaRPr lang="en-US" sz="3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2997119" y="3405584"/>
          <a:ext cx="240323" cy="4966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8" imgW="76101" imgH="190252" progId="Equation.DSMT4">
                  <p:embed/>
                </p:oleObj>
              </mc:Choice>
              <mc:Fallback>
                <p:oleObj name="Equation" r:id="rId8" imgW="76101" imgH="190252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7119" y="3405584"/>
                        <a:ext cx="240323" cy="4966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7633067" y="3791928"/>
          <a:ext cx="257175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9" imgW="126890" imgH="228402" progId="Equation.DSMT4">
                  <p:embed/>
                </p:oleObj>
              </mc:Choice>
              <mc:Fallback>
                <p:oleObj name="Equation" r:id="rId9" imgW="126890" imgH="228402" progId="Equation.DSMT4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33067" y="3791928"/>
                        <a:ext cx="257175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63283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999" y="1404457"/>
            <a:ext cx="926672" cy="13168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987061" y="1720980"/>
            <a:ext cx="88274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nào chia hết cho 8, số nào không chia hết cho 8 trong các số sau: 32; 26; 48; 0</a:t>
            </a:r>
            <a:endParaRPr lang="en-US" sz="3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53487" y="4448272"/>
            <a:ext cx="2454096" cy="157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737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AutoShape 11"/>
          <p:cNvSpPr>
            <a:spLocks noChangeArrowheads="1"/>
          </p:cNvSpPr>
          <p:nvPr/>
        </p:nvSpPr>
        <p:spPr bwMode="gray">
          <a:xfrm>
            <a:off x="480644" y="924676"/>
            <a:ext cx="11101756" cy="2619599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DDDDDD">
                  <a:gamma/>
                  <a:tint val="39216"/>
                  <a:invGamma/>
                </a:srgbClr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FFFFFF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715109" y="1043354"/>
            <a:ext cx="10609384" cy="1477108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l"/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 ngày và tháng sinh của em dưới dạng ngày a và tháng b. </a:t>
            </a:r>
          </a:p>
          <a:p>
            <a:pPr algn="l"/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 ra 1 ước của a và 2 bội của b.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AutoShape 11"/>
          <p:cNvSpPr>
            <a:spLocks noChangeArrowheads="1"/>
          </p:cNvSpPr>
          <p:nvPr/>
        </p:nvSpPr>
        <p:spPr bwMode="gray">
          <a:xfrm>
            <a:off x="480644" y="3739662"/>
            <a:ext cx="11101756" cy="2074985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DDDDDD">
                  <a:gamma/>
                  <a:tint val="39216"/>
                  <a:invGamma/>
                </a:srgbClr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FFFFFF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715109" y="3629884"/>
            <a:ext cx="10609381" cy="2055808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l"/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 23 tháng 5. </a:t>
            </a:r>
          </a:p>
          <a:p>
            <a:pPr algn="l"/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 ước của 23 là 23</a:t>
            </a:r>
          </a:p>
          <a:p>
            <a:pPr algn="l"/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bội của 5 là 0 và 5.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562918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066950-C691-422E-AA49-3B4401542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vi-VN" sz="3200" dirty="0"/>
              <a:t>Ví dụ 2: </a:t>
            </a:r>
            <a:br>
              <a:rPr lang="vi-VN" sz="3200" dirty="0"/>
            </a:br>
            <a:r>
              <a:rPr lang="vi-VN" sz="3200" dirty="0"/>
              <a:t>a) Chỉ ra 2 số là bội của 7</a:t>
            </a:r>
            <a:br>
              <a:rPr lang="vi-VN" sz="3200" dirty="0"/>
            </a:br>
            <a:r>
              <a:rPr lang="vi-VN" sz="3200" dirty="0"/>
              <a:t>b) Chỉ ra 2 số là ước của 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D8656D-DCFA-43F2-9249-EA7B18462C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lphaLcParenR"/>
            </a:pPr>
            <a:r>
              <a:rPr lang="vi-VN" sz="3200" dirty="0"/>
              <a:t>Chẳng hạn, 0 và 7 là hai bội của 7</a:t>
            </a:r>
          </a:p>
          <a:p>
            <a:pPr marL="514350" indent="-514350">
              <a:buAutoNum type="alphaLcParenR"/>
            </a:pPr>
            <a:r>
              <a:rPr lang="vi-VN" sz="3200" dirty="0"/>
              <a:t>Chẳng hạn, 1 và 12 là hai ước của 12</a:t>
            </a:r>
          </a:p>
        </p:txBody>
      </p:sp>
    </p:spTree>
    <p:extLst>
      <p:ext uri="{BB962C8B-B14F-4D97-AF65-F5344CB8AC3E}">
        <p14:creationId xmlns:p14="http://schemas.microsoft.com/office/powerpoint/2010/main" val="2943797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7891" y="241300"/>
            <a:ext cx="9334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0892" y="1758463"/>
            <a:ext cx="8862646" cy="4103076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907323" y="651717"/>
            <a:ext cx="65939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b="1" dirty="0" err="1">
                <a:ln w="12700">
                  <a:solidFill>
                    <a:srgbClr val="212121">
                      <a:satMod val="155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b="1" dirty="0">
                <a:ln w="12700">
                  <a:solidFill>
                    <a:srgbClr val="212121">
                      <a:satMod val="155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n w="12700">
                  <a:solidFill>
                    <a:srgbClr val="212121">
                      <a:satMod val="155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600" b="1" dirty="0">
                <a:ln w="12700">
                  <a:solidFill>
                    <a:srgbClr val="212121">
                      <a:satMod val="155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3600" b="1" dirty="0" err="1">
                <a:ln w="12700">
                  <a:solidFill>
                    <a:srgbClr val="212121">
                      <a:satMod val="155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600" b="1" dirty="0">
                <a:ln w="12700">
                  <a:solidFill>
                    <a:srgbClr val="212121">
                      <a:satMod val="155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n w="12700">
                  <a:solidFill>
                    <a:srgbClr val="212121">
                      <a:satMod val="155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>
                <a:ln w="12700">
                  <a:solidFill>
                    <a:srgbClr val="212121">
                      <a:satMod val="155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n w="12700">
                  <a:solidFill>
                    <a:srgbClr val="212121">
                      <a:satMod val="155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nhỉ</a:t>
            </a:r>
            <a:r>
              <a:rPr lang="en-US" sz="3600" b="1" dirty="0">
                <a:ln w="12700">
                  <a:solidFill>
                    <a:srgbClr val="212121">
                      <a:satMod val="155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87663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9380" y="857187"/>
            <a:ext cx="1355481" cy="1435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4302370" y="1891388"/>
            <a:ext cx="618978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600" b="1" dirty="0">
                <a:ln w="12700">
                  <a:solidFill>
                    <a:srgbClr val="212121">
                      <a:satMod val="155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err="1">
                <a:ln w="12700">
                  <a:solidFill>
                    <a:srgbClr val="212121">
                      <a:satMod val="155000"/>
                    </a:srgb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dirty="0">
                <a:ln w="12700">
                  <a:solidFill>
                    <a:srgbClr val="212121">
                      <a:satMod val="155000"/>
                    </a:srgb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n w="12700">
                  <a:solidFill>
                    <a:srgbClr val="212121">
                      <a:satMod val="155000"/>
                    </a:srgb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600" dirty="0">
                <a:ln w="12700">
                  <a:solidFill>
                    <a:srgbClr val="212121">
                      <a:satMod val="155000"/>
                    </a:srgb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n w="12700">
                  <a:solidFill>
                    <a:srgbClr val="212121">
                      <a:satMod val="155000"/>
                    </a:srgb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600" dirty="0">
                <a:ln w="12700">
                  <a:solidFill>
                    <a:srgbClr val="212121">
                      <a:satMod val="155000"/>
                    </a:srgb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n w="12700">
                  <a:solidFill>
                    <a:srgbClr val="212121">
                      <a:satMod val="155000"/>
                    </a:srgb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600" dirty="0">
                <a:ln w="12700">
                  <a:solidFill>
                    <a:srgbClr val="212121">
                      <a:satMod val="155000"/>
                    </a:srgb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n w="12700">
                  <a:solidFill>
                    <a:srgbClr val="212121">
                      <a:satMod val="155000"/>
                    </a:srgb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dirty="0">
                <a:ln w="12700">
                  <a:solidFill>
                    <a:srgbClr val="212121">
                      <a:satMod val="155000"/>
                    </a:srgb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en-US" sz="3600" dirty="0" err="1">
                <a:ln w="12700">
                  <a:solidFill>
                    <a:srgbClr val="212121">
                      <a:satMod val="155000"/>
                    </a:srgb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600" dirty="0">
                <a:ln w="12700">
                  <a:solidFill>
                    <a:srgbClr val="212121">
                      <a:satMod val="155000"/>
                    </a:srgb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15   5 </a:t>
            </a:r>
            <a:r>
              <a:rPr lang="en-US" sz="3600" dirty="0" err="1">
                <a:ln w="12700">
                  <a:solidFill>
                    <a:srgbClr val="212121">
                      <a:satMod val="155000"/>
                    </a:srgb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600" dirty="0">
                <a:ln w="12700">
                  <a:solidFill>
                    <a:srgbClr val="212121">
                      <a:satMod val="155000"/>
                    </a:srgb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3600" dirty="0" err="1">
                <a:ln w="12700">
                  <a:solidFill>
                    <a:srgbClr val="212121">
                      <a:satMod val="155000"/>
                    </a:srgb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>
                <a:ln w="12700">
                  <a:solidFill>
                    <a:srgbClr val="212121">
                      <a:satMod val="155000"/>
                    </a:srgb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n w="12700">
                  <a:solidFill>
                    <a:srgbClr val="212121">
                      <a:satMod val="155000"/>
                    </a:srgb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3600" dirty="0">
                <a:ln w="12700">
                  <a:solidFill>
                    <a:srgbClr val="212121">
                      <a:satMod val="155000"/>
                    </a:srgb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n w="12700">
                  <a:solidFill>
                    <a:srgbClr val="212121">
                      <a:satMod val="155000"/>
                    </a:srgb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>
                <a:ln w="12700">
                  <a:solidFill>
                    <a:srgbClr val="212121">
                      <a:satMod val="155000"/>
                    </a:srgb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15.</a:t>
            </a:r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5482735" y="2520217"/>
          <a:ext cx="2286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4" imgW="76101" imgH="190252" progId="Equation.DSMT4">
                  <p:embed/>
                </p:oleObj>
              </mc:Choice>
              <mc:Fallback>
                <p:oleObj name="Equation" r:id="rId4" imgW="76101" imgH="190252" progId="Equation.DSMT4">
                  <p:embed/>
                  <p:pic>
                    <p:nvPicPr>
                      <p:cNvPr id="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2735" y="2520217"/>
                        <a:ext cx="2286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831" y="2609084"/>
            <a:ext cx="3481754" cy="218049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853487" y="4624118"/>
            <a:ext cx="2454096" cy="157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253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1001</Words>
  <Application>Microsoft Office PowerPoint</Application>
  <PresentationFormat>Widescreen</PresentationFormat>
  <Paragraphs>99</Paragraphs>
  <Slides>21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.VnTime</vt:lpstr>
      <vt:lpstr>Arial</vt:lpstr>
      <vt:lpstr>Calibri</vt:lpstr>
      <vt:lpstr>Calibri Light</vt:lpstr>
      <vt:lpstr>Tahoma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Ví dụ 2:  a) Chỉ ra 2 số là bội của 7 b) Chỉ ra 2 số là ước của 12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Thanh Tran Kim</dc:creator>
  <cp:lastModifiedBy>Microsoft account</cp:lastModifiedBy>
  <cp:revision>2</cp:revision>
  <dcterms:created xsi:type="dcterms:W3CDTF">2023-10-10T02:29:07Z</dcterms:created>
  <dcterms:modified xsi:type="dcterms:W3CDTF">2024-10-23T08:19:37Z</dcterms:modified>
</cp:coreProperties>
</file>