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324" r:id="rId2"/>
    <p:sldId id="325" r:id="rId3"/>
    <p:sldId id="309" r:id="rId4"/>
    <p:sldId id="326" r:id="rId5"/>
    <p:sldId id="304" r:id="rId6"/>
    <p:sldId id="313" r:id="rId7"/>
    <p:sldId id="327" r:id="rId8"/>
    <p:sldId id="314" r:id="rId9"/>
    <p:sldId id="303" r:id="rId10"/>
    <p:sldId id="328" r:id="rId11"/>
    <p:sldId id="266" r:id="rId12"/>
    <p:sldId id="315" r:id="rId13"/>
    <p:sldId id="317" r:id="rId14"/>
    <p:sldId id="316" r:id="rId15"/>
    <p:sldId id="318" r:id="rId16"/>
    <p:sldId id="323" r:id="rId17"/>
    <p:sldId id="279" r:id="rId18"/>
    <p:sldId id="320" r:id="rId19"/>
    <p:sldId id="321" r:id="rId20"/>
    <p:sldId id="322" r:id="rId21"/>
    <p:sldId id="30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2" autoAdjust="0"/>
    <p:restoredTop sz="94660"/>
  </p:normalViewPr>
  <p:slideViewPr>
    <p:cSldViewPr snapToGrid="0">
      <p:cViewPr varScale="1">
        <p:scale>
          <a:sx n="74" d="100"/>
          <a:sy n="74" d="100"/>
        </p:scale>
        <p:origin x="3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BF4FEC-FF06-4B7F-AD43-C5D7DBFDA041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E397F0-E88A-4385-B609-D017888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63065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vi-VN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254068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/>
          </a:p>
        </p:txBody>
      </p:sp>
      <p:sp>
        <p:nvSpPr>
          <p:cNvPr id="2048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4676DCBF-7F33-4FE3-8BE1-AABA559D790D}" type="slidenum">
              <a:rPr lang="en-US">
                <a:solidFill>
                  <a:prstClr val="black"/>
                </a:solidFill>
              </a:rPr>
              <a:pPr/>
              <a:t>14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41599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0" name="Google Shape;180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575345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AC7894C-94BF-11AF-A621-5BFE89EC4F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DE8DA13-5DF6-E60E-F956-A524E773500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C0B0509-7526-1A18-C974-004EC88CE9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B1DA30B-E5D5-9135-D5A9-B160590864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86A02C-1CC7-24B9-67BA-FC7EBD6CB9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485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8D236C4-964F-49DB-EAA1-19058A8A55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29E33812-8406-AC17-810E-1566E1C7620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64A4BB55-EC63-4077-1E95-AC57718A77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F4EDE966-130F-3A72-666D-9EEA3180C7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46D4B58-3505-1ED4-A7A2-B6ED14F5F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1729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8EF37EFE-4F0B-A35D-FBB5-18589E7DBC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D83B3BF-F728-66E7-196B-8B3B30675D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53FB1FA-356A-8403-5252-8654F27959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3A2B53FA-4896-ED65-9722-67EF818BA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68EC7E6-718C-D2F4-4C5D-1FBA32D6BB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6700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AADF750-7F8C-F391-2EB3-002E7CE556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286A7BA-24AD-F5BE-BF81-7D9B98A886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0B6346-4CC0-3C95-FF5E-18CB52A865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D508FCAF-615D-46AC-3387-E787139E12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2DB7C13-D2F3-46F3-6873-3E5374B05E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102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03B0B2-BD66-F395-61E3-E6BD80E42E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DCD5765-13B3-D29F-98B2-A4B6607EA6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9EDD211-A4DE-0239-110C-3B84500B0C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474957B-BB52-DD6F-5FF9-DC6EF2F27C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A9E48E-DFD3-54F9-5759-5776581F0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058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31749C-1EE9-E253-DDC3-914A9401A7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7C937F2-7F3A-C2D7-E2AD-171D89D63C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12C6FA87-3E6D-0289-D9C7-918702093D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7751FBF1-E958-6ABD-56AB-06FFEF6FE8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174B7B4-95D2-2C18-FFC2-7C9C4756EB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7675BD3-0F75-C524-3B33-E71860B67B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3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B323E90-51D1-ADB1-F052-B7CAED6C4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C270D37-D590-1956-40D1-A0E7F19B94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2DDF7D93-A835-327F-1966-09FA583D44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19A98B7E-8EBD-950D-9A7B-23920973CB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EE6D8FD-9F86-9073-466C-351FD7755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863D3FF0-9E75-4AC7-8FF7-B2136B1C6D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28EE03E0-D05D-E82E-9BC4-192066682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B3806D05-E31C-E741-9B3F-6722A9418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607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7DFD79-28E7-E74A-405B-A8ED7E2FD6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F803086-7256-AD06-85B6-60BE2F149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10561A0E-252C-03F9-115A-EAF7022053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0AC45BC1-35AA-CE35-8FAB-658F22369C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52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EB1AB691-6291-C5F5-BF10-8A07C457A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EE7D3AFF-3749-A80C-B825-2D980DE1E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E6E3CFD-0074-9877-BD58-EE940229E8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336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B76099B-2333-049B-2F12-9D6B10EC42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A402DC5-9319-16F7-AF26-657B76ADD0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E1EA06F-13A9-99F5-D6C6-B2D2113545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8AECC097-9375-7A4D-95D4-691BA0FAF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1DCF6F15-D59E-F5A0-694E-97CE525F8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1CC1B29-35AB-984C-5765-E54AF704B1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8896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8D4EE6B-8B11-A44A-C9C3-19A6519F5D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8E3451C0-64C6-D001-3E8B-F47D5A9AB6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7DC84A6-1C48-3B5D-2640-F09F41F27B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E4A3778-4C89-751B-CAFC-626BC9F23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8A7DB38-B111-89BF-BAA6-F096D27922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C6439D9-D5E0-9AAC-778B-100A7BA69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070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3C943E3-393A-4CCA-2690-9C5BA4E47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745C3F-DEF2-99B2-40B2-89F76E3CD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900AC82-24DF-3DA5-FDC9-16E434BC772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78223E-EDBF-42A0-8657-741CD35BA8DA}" type="datetimeFigureOut">
              <a:rPr lang="en-US" smtClean="0"/>
              <a:t>10/23/2024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CA1EE8DE-2174-CBF5-F437-9343E014598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B3323C8-8F49-A0B6-3663-A717E85331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0486B-4451-4F4E-91A5-AEC6F12147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3415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13" Type="http://schemas.openxmlformats.org/officeDocument/2006/relationships/image" Target="../media/image7.png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9.bin"/><Relationship Id="rId12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2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1.bin"/><Relationship Id="rId4" Type="http://schemas.openxmlformats.org/officeDocument/2006/relationships/image" Target="../media/image4.wmf"/><Relationship Id="rId9" Type="http://schemas.openxmlformats.org/officeDocument/2006/relationships/image" Target="../media/image11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7.png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4.bin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slide" Target="slide19.xml"/><Relationship Id="rId7" Type="http://schemas.openxmlformats.org/officeDocument/2006/relationships/image" Target="../media/image21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0.gif"/><Relationship Id="rId5" Type="http://schemas.openxmlformats.org/officeDocument/2006/relationships/image" Target="../media/image19.gif"/><Relationship Id="rId4" Type="http://schemas.openxmlformats.org/officeDocument/2006/relationships/image" Target="../media/image18.gi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image" Target="../media/image6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4.wmf"/><Relationship Id="rId4" Type="http://schemas.openxmlformats.org/officeDocument/2006/relationships/oleObject" Target="../embeddings/oleObject1.bin"/><Relationship Id="rId9" Type="http://schemas.openxmlformats.org/officeDocument/2006/relationships/oleObject" Target="../embeddings/oleObject4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7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jpg"/><Relationship Id="rId5" Type="http://schemas.openxmlformats.org/officeDocument/2006/relationships/image" Target="../media/image4.wmf"/><Relationship Id="rId4" Type="http://schemas.openxmlformats.org/officeDocument/2006/relationships/oleObject" Target="../embeddings/oleObject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935502" y="820615"/>
            <a:ext cx="10435882" cy="3106616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Lớp 6A có 6 tổ học sinh. Để tổ chức liên hoan cho lớp, cô Ngân đã mua 42 chiếc bánh ngọt và 45 quả quýt. </a:t>
            </a:r>
          </a:p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Ngân có thể chia đều 42 chiếc bánh ngọt cho 6 tổ được không?</a:t>
            </a:r>
          </a:p>
          <a:p>
            <a:pPr algn="l"/>
            <a:r>
              <a:rPr lang="vi-VN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Cô Ngân có thể chia đều 45 quả quýt cho 6 tổ được không?</a:t>
            </a:r>
            <a:endParaRPr lang="en-US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06B5912-6D12-4588-9522-58E09A45A34C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92041" y="4538906"/>
            <a:ext cx="2433955" cy="16903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619071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494B865-F7F7-472E-99EA-35563D22790B}"/>
              </a:ext>
            </a:extLst>
          </p:cNvPr>
          <p:cNvSpPr txBox="1"/>
          <p:nvPr/>
        </p:nvSpPr>
        <p:spPr>
          <a:xfrm>
            <a:off x="948690" y="1154430"/>
            <a:ext cx="10172700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vi-VN" sz="3200" dirty="0"/>
              <a:t>BT: </a:t>
            </a:r>
          </a:p>
          <a:p>
            <a:pPr marL="514350" indent="-514350">
              <a:buAutoNum type="alphaLcParenR"/>
            </a:pPr>
            <a:r>
              <a:rPr lang="vi-VN" sz="3200" dirty="0"/>
              <a:t>Thực hiện các phép tính: 0.9; 1.9; 2.9; 3.9; 4.9; 5.9; 6.9</a:t>
            </a:r>
          </a:p>
          <a:p>
            <a:pPr marL="514350" indent="-514350">
              <a:buAutoNum type="alphaLcParenR"/>
            </a:pPr>
            <a:r>
              <a:rPr lang="vi-VN" sz="3200" dirty="0"/>
              <a:t>Chỉ ra 7 bội của 9</a:t>
            </a:r>
          </a:p>
        </p:txBody>
      </p:sp>
    </p:spTree>
    <p:extLst>
      <p:ext uri="{BB962C8B-B14F-4D97-AF65-F5344CB8AC3E}">
        <p14:creationId xmlns:p14="http://schemas.microsoft.com/office/powerpoint/2010/main" val="2556575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6651" y="651717"/>
            <a:ext cx="881463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      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bội</a:t>
            </a:r>
            <a:endParaRPr lang="en-US" sz="3600" b="1" dirty="0">
              <a:ln w="12700">
                <a:solidFill>
                  <a:srgbClr val="212121">
                    <a:satMod val="155000"/>
                  </a:srgbClr>
                </a:solidFill>
                <a:prstDash val="solid"/>
              </a:ln>
              <a:solidFill>
                <a:srgbClr val="C0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 Box 8"/>
          <p:cNvSpPr txBox="1">
            <a:spLocks noChangeArrowheads="1"/>
          </p:cNvSpPr>
          <p:nvPr/>
        </p:nvSpPr>
        <p:spPr bwMode="auto">
          <a:xfrm>
            <a:off x="993946" y="2360054"/>
            <a:ext cx="10340788" cy="136652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b="1" kern="1200">
                <a:solidFill>
                  <a:srgbClr val="0000CC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tabLst>
                <a:tab pos="457200" algn="l"/>
                <a:tab pos="2743200" algn="ctr"/>
                <a:tab pos="3086100" algn="l"/>
                <a:tab pos="5486400" algn="r"/>
              </a:tabLst>
            </a:pPr>
            <a:r>
              <a:rPr lang="en-US" sz="4000" u="sng" dirty="0" err="1">
                <a:solidFill>
                  <a:srgbClr val="212121"/>
                </a:solidFill>
              </a:rPr>
              <a:t>Quy</a:t>
            </a:r>
            <a:r>
              <a:rPr lang="en-US" sz="4000" u="sng" dirty="0">
                <a:solidFill>
                  <a:srgbClr val="212121"/>
                </a:solidFill>
              </a:rPr>
              <a:t> </a:t>
            </a:r>
            <a:r>
              <a:rPr lang="en-US" sz="4000" u="sng" dirty="0" err="1">
                <a:solidFill>
                  <a:srgbClr val="212121"/>
                </a:solidFill>
              </a:rPr>
              <a:t>tắc</a:t>
            </a:r>
            <a:r>
              <a:rPr lang="en-US" sz="3200" dirty="0">
                <a:solidFill>
                  <a:srgbClr val="212121"/>
                </a:solidFill>
              </a:rPr>
              <a:t>: </a:t>
            </a:r>
            <a:r>
              <a:rPr lang="vi-VN" sz="3200" i="1" dirty="0">
                <a:solidFill>
                  <a:schemeClr val="tx1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Muốn tìm bội của một số khác 0 ta lấy số đó nhân lần lượt với 0; 1; 2; 3; ....</a:t>
            </a:r>
            <a:endParaRPr lang="en-US" dirty="0">
              <a:solidFill>
                <a:schemeClr val="tx1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3193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424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0"/>
          <p:cNvGrpSpPr>
            <a:grpSpLocks/>
          </p:cNvGrpSpPr>
          <p:nvPr/>
        </p:nvGrpSpPr>
        <p:grpSpPr bwMode="auto">
          <a:xfrm>
            <a:off x="2540000" y="1727200"/>
            <a:ext cx="2286000" cy="641350"/>
            <a:chOff x="384" y="336"/>
            <a:chExt cx="1440" cy="404"/>
          </a:xfrm>
        </p:grpSpPr>
        <p:sp>
          <p:nvSpPr>
            <p:cNvPr id="53251" name="Text Box 2"/>
            <p:cNvSpPr txBox="1">
              <a:spLocks noChangeArrowheads="1"/>
            </p:cNvSpPr>
            <p:nvPr/>
          </p:nvSpPr>
          <p:spPr bwMode="auto">
            <a:xfrm>
              <a:off x="384" y="336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0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2" name="Text Box 9"/>
            <p:cNvSpPr txBox="1">
              <a:spLocks noChangeArrowheads="1"/>
            </p:cNvSpPr>
            <p:nvPr/>
          </p:nvSpPr>
          <p:spPr bwMode="auto">
            <a:xfrm>
              <a:off x="1488" y="336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0</a:t>
              </a:r>
            </a:p>
          </p:txBody>
        </p:sp>
      </p:grpSp>
      <p:grpSp>
        <p:nvGrpSpPr>
          <p:cNvPr id="3" name="Group 31"/>
          <p:cNvGrpSpPr>
            <a:grpSpLocks/>
          </p:cNvGrpSpPr>
          <p:nvPr/>
        </p:nvGrpSpPr>
        <p:grpSpPr bwMode="auto">
          <a:xfrm>
            <a:off x="2540000" y="2214563"/>
            <a:ext cx="2286000" cy="641350"/>
            <a:chOff x="384" y="643"/>
            <a:chExt cx="1440" cy="404"/>
          </a:xfrm>
        </p:grpSpPr>
        <p:sp>
          <p:nvSpPr>
            <p:cNvPr id="53254" name="Text Box 3"/>
            <p:cNvSpPr txBox="1">
              <a:spLocks noChangeArrowheads="1"/>
            </p:cNvSpPr>
            <p:nvPr/>
          </p:nvSpPr>
          <p:spPr bwMode="auto">
            <a:xfrm>
              <a:off x="384" y="643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5" name="Text Box 10"/>
            <p:cNvSpPr txBox="1">
              <a:spLocks noChangeArrowheads="1"/>
            </p:cNvSpPr>
            <p:nvPr/>
          </p:nvSpPr>
          <p:spPr bwMode="auto">
            <a:xfrm>
              <a:off x="1488" y="643"/>
              <a:ext cx="336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7</a:t>
              </a:r>
            </a:p>
          </p:txBody>
        </p:sp>
      </p:grpSp>
      <p:grpSp>
        <p:nvGrpSpPr>
          <p:cNvPr id="4" name="Group 32"/>
          <p:cNvGrpSpPr>
            <a:grpSpLocks/>
          </p:cNvGrpSpPr>
          <p:nvPr/>
        </p:nvGrpSpPr>
        <p:grpSpPr bwMode="auto">
          <a:xfrm>
            <a:off x="2540000" y="2717800"/>
            <a:ext cx="2514600" cy="717550"/>
            <a:chOff x="384" y="960"/>
            <a:chExt cx="1584" cy="452"/>
          </a:xfrm>
        </p:grpSpPr>
        <p:sp>
          <p:nvSpPr>
            <p:cNvPr id="53257" name="Text Box 4"/>
            <p:cNvSpPr txBox="1">
              <a:spLocks noChangeArrowheads="1"/>
            </p:cNvSpPr>
            <p:nvPr/>
          </p:nvSpPr>
          <p:spPr bwMode="auto">
            <a:xfrm>
              <a:off x="384" y="100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2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58" name="Text Box 11"/>
            <p:cNvSpPr txBox="1">
              <a:spLocks noChangeArrowheads="1"/>
            </p:cNvSpPr>
            <p:nvPr/>
          </p:nvSpPr>
          <p:spPr bwMode="auto">
            <a:xfrm>
              <a:off x="1488" y="960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14</a:t>
              </a:r>
            </a:p>
          </p:txBody>
        </p:sp>
      </p:grpSp>
      <p:grpSp>
        <p:nvGrpSpPr>
          <p:cNvPr id="5" name="Group 33"/>
          <p:cNvGrpSpPr>
            <a:grpSpLocks/>
          </p:cNvGrpSpPr>
          <p:nvPr/>
        </p:nvGrpSpPr>
        <p:grpSpPr bwMode="auto">
          <a:xfrm>
            <a:off x="2540000" y="3251201"/>
            <a:ext cx="2514600" cy="671513"/>
            <a:chOff x="384" y="1296"/>
            <a:chExt cx="1584" cy="423"/>
          </a:xfrm>
        </p:grpSpPr>
        <p:sp>
          <p:nvSpPr>
            <p:cNvPr id="53260" name="Text Box 5"/>
            <p:cNvSpPr txBox="1">
              <a:spLocks noChangeArrowheads="1"/>
            </p:cNvSpPr>
            <p:nvPr/>
          </p:nvSpPr>
          <p:spPr bwMode="auto">
            <a:xfrm>
              <a:off x="384" y="1315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3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1" name="Text Box 12"/>
            <p:cNvSpPr txBox="1">
              <a:spLocks noChangeArrowheads="1"/>
            </p:cNvSpPr>
            <p:nvPr/>
          </p:nvSpPr>
          <p:spPr bwMode="auto">
            <a:xfrm>
              <a:off x="1488" y="1296"/>
              <a:ext cx="48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21</a:t>
              </a:r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2540685" y="3890963"/>
            <a:ext cx="2590115" cy="641350"/>
            <a:chOff x="446" y="1699"/>
            <a:chExt cx="1570" cy="404"/>
          </a:xfrm>
        </p:grpSpPr>
        <p:sp>
          <p:nvSpPr>
            <p:cNvPr id="53263" name="Text Box 6"/>
            <p:cNvSpPr txBox="1">
              <a:spLocks noChangeArrowheads="1"/>
            </p:cNvSpPr>
            <p:nvPr/>
          </p:nvSpPr>
          <p:spPr bwMode="auto">
            <a:xfrm>
              <a:off x="446" y="1699"/>
              <a:ext cx="89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4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4" name="Text Box 13"/>
            <p:cNvSpPr txBox="1">
              <a:spLocks noChangeArrowheads="1"/>
            </p:cNvSpPr>
            <p:nvPr/>
          </p:nvSpPr>
          <p:spPr bwMode="auto">
            <a:xfrm>
              <a:off x="1488" y="1699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28</a:t>
              </a:r>
            </a:p>
          </p:txBody>
        </p:sp>
      </p:grpSp>
      <p:grpSp>
        <p:nvGrpSpPr>
          <p:cNvPr id="7" name="Group 35"/>
          <p:cNvGrpSpPr>
            <a:grpSpLocks/>
          </p:cNvGrpSpPr>
          <p:nvPr/>
        </p:nvGrpSpPr>
        <p:grpSpPr bwMode="auto">
          <a:xfrm>
            <a:off x="2540684" y="4424363"/>
            <a:ext cx="2590115" cy="641350"/>
            <a:chOff x="432" y="2035"/>
            <a:chExt cx="1584" cy="404"/>
          </a:xfrm>
        </p:grpSpPr>
        <p:sp>
          <p:nvSpPr>
            <p:cNvPr id="53266" name="Text Box 7"/>
            <p:cNvSpPr txBox="1">
              <a:spLocks noChangeArrowheads="1"/>
            </p:cNvSpPr>
            <p:nvPr/>
          </p:nvSpPr>
          <p:spPr bwMode="auto">
            <a:xfrm>
              <a:off x="432" y="2035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7 . </a:t>
              </a:r>
              <a:r>
                <a:rPr lang="en-US" sz="3600" b="1" dirty="0">
                  <a:solidFill>
                    <a:srgbClr val="0000CC"/>
                  </a:solidFill>
                  <a:latin typeface="Times New Roman" panose="02020603050405020304" pitchFamily="18" charset="0"/>
                </a:rPr>
                <a:t>5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=</a:t>
              </a:r>
            </a:p>
          </p:txBody>
        </p:sp>
        <p:sp>
          <p:nvSpPr>
            <p:cNvPr id="53267" name="Text Box 14"/>
            <p:cNvSpPr txBox="1">
              <a:spLocks noChangeArrowheads="1"/>
            </p:cNvSpPr>
            <p:nvPr/>
          </p:nvSpPr>
          <p:spPr bwMode="auto">
            <a:xfrm>
              <a:off x="1488" y="2035"/>
              <a:ext cx="528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35</a:t>
              </a:r>
            </a:p>
          </p:txBody>
        </p:sp>
      </p:grpSp>
      <p:sp>
        <p:nvSpPr>
          <p:cNvPr id="14352" name="Text Box 16"/>
          <p:cNvSpPr txBox="1">
            <a:spLocks noChangeArrowheads="1"/>
          </p:cNvSpPr>
          <p:nvPr/>
        </p:nvSpPr>
        <p:spPr bwMode="auto">
          <a:xfrm>
            <a:off x="2692400" y="4927600"/>
            <a:ext cx="14478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sz="3600" b="1">
                <a:solidFill>
                  <a:prstClr val="black"/>
                </a:solidFill>
                <a:latin typeface="Times New Roman" panose="02020603050405020304" pitchFamily="18" charset="0"/>
              </a:rPr>
              <a:t>…</a:t>
            </a:r>
          </a:p>
        </p:txBody>
      </p:sp>
      <p:sp>
        <p:nvSpPr>
          <p:cNvPr id="14353" name="Text Box 17"/>
          <p:cNvSpPr txBox="1">
            <a:spLocks noChangeArrowheads="1"/>
          </p:cNvSpPr>
          <p:nvPr/>
        </p:nvSpPr>
        <p:spPr bwMode="auto">
          <a:xfrm>
            <a:off x="4783139" y="4438650"/>
            <a:ext cx="3743325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>
                <a:solidFill>
                  <a:prstClr val="black"/>
                </a:solidFill>
                <a:latin typeface="Times New Roman" panose="02020603050405020304" pitchFamily="18" charset="0"/>
              </a:rPr>
              <a:t> (</a:t>
            </a:r>
            <a:r>
              <a:rPr lang="en-US" i="1">
                <a:solidFill>
                  <a:prstClr val="black"/>
                </a:solidFill>
                <a:latin typeface="Times New Roman" panose="02020603050405020304" pitchFamily="18" charset="0"/>
              </a:rPr>
              <a:t>Loại vì 35&gt;30</a:t>
            </a:r>
            <a:r>
              <a:rPr lang="en-US" b="1">
                <a:solidFill>
                  <a:prstClr val="black"/>
                </a:solidFill>
                <a:latin typeface="Times New Roman" panose="02020603050405020304" pitchFamily="18" charset="0"/>
              </a:rPr>
              <a:t>)</a:t>
            </a:r>
            <a:endParaRPr lang="en-US">
              <a:solidFill>
                <a:prstClr val="black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9" name="Group 25"/>
          <p:cNvGrpSpPr>
            <a:grpSpLocks/>
          </p:cNvGrpSpPr>
          <p:nvPr/>
        </p:nvGrpSpPr>
        <p:grpSpPr bwMode="auto">
          <a:xfrm>
            <a:off x="4673600" y="2032000"/>
            <a:ext cx="1981200" cy="2743200"/>
            <a:chOff x="1728" y="528"/>
            <a:chExt cx="1248" cy="1728"/>
          </a:xfrm>
        </p:grpSpPr>
        <p:sp>
          <p:nvSpPr>
            <p:cNvPr id="53271" name="Line 18"/>
            <p:cNvSpPr>
              <a:spLocks noChangeShapeType="1"/>
            </p:cNvSpPr>
            <p:nvPr/>
          </p:nvSpPr>
          <p:spPr bwMode="auto">
            <a:xfrm>
              <a:off x="1728" y="528"/>
              <a:ext cx="1248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2" name="Line 19"/>
            <p:cNvSpPr>
              <a:spLocks noChangeShapeType="1"/>
            </p:cNvSpPr>
            <p:nvPr/>
          </p:nvSpPr>
          <p:spPr bwMode="auto">
            <a:xfrm>
              <a:off x="1728" y="816"/>
              <a:ext cx="1248" cy="43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3" name="Line 20"/>
            <p:cNvSpPr>
              <a:spLocks noChangeShapeType="1"/>
            </p:cNvSpPr>
            <p:nvPr/>
          </p:nvSpPr>
          <p:spPr bwMode="auto">
            <a:xfrm>
              <a:off x="1920" y="1200"/>
              <a:ext cx="1056" cy="4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4" name="Line 21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2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5" name="Line 22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720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  <p:sp>
          <p:nvSpPr>
            <p:cNvPr id="53276" name="Line 24"/>
            <p:cNvSpPr>
              <a:spLocks noChangeShapeType="1"/>
            </p:cNvSpPr>
            <p:nvPr/>
          </p:nvSpPr>
          <p:spPr bwMode="auto">
            <a:xfrm flipV="1">
              <a:off x="1920" y="1248"/>
              <a:ext cx="1056" cy="1008"/>
            </a:xfrm>
            <a:prstGeom prst="line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FF0000"/>
                  </a:solidFill>
                  <a:round/>
                  <a:headEnd/>
                  <a:tailEnd type="triangle" w="med" len="med"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prstClr val="black"/>
                </a:solidFill>
              </a:endParaRPr>
            </a:p>
          </p:txBody>
        </p:sp>
      </p:grpSp>
      <p:sp>
        <p:nvSpPr>
          <p:cNvPr id="53278" name="Text Box 30"/>
          <p:cNvSpPr txBox="1">
            <a:spLocks noChangeArrowheads="1"/>
          </p:cNvSpPr>
          <p:nvPr/>
        </p:nvSpPr>
        <p:spPr bwMode="auto">
          <a:xfrm>
            <a:off x="1982395" y="619264"/>
            <a:ext cx="1074420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Ví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dụ</a:t>
            </a:r>
            <a:r>
              <a:rPr lang="en-US" sz="40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2: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Tìm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bội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 </a:t>
            </a:r>
            <a:r>
              <a:rPr lang="vi-VN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7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31" name="AutoShape 34"/>
          <p:cNvSpPr>
            <a:spLocks noChangeArrowheads="1"/>
          </p:cNvSpPr>
          <p:nvPr/>
        </p:nvSpPr>
        <p:spPr bwMode="auto">
          <a:xfrm>
            <a:off x="6502400" y="1828800"/>
            <a:ext cx="3684588" cy="2451100"/>
          </a:xfrm>
          <a:prstGeom prst="star32">
            <a:avLst>
              <a:gd name="adj" fmla="val 45000"/>
            </a:avLst>
          </a:prstGeom>
          <a:solidFill>
            <a:srgbClr val="99FF33"/>
          </a:solidFill>
          <a:ln w="9525">
            <a:solidFill>
              <a:srgbClr val="993366"/>
            </a:solidFill>
            <a:miter lim="800000"/>
            <a:headEnd/>
            <a:tailEnd/>
          </a:ln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/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Đây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30 </a:t>
            </a:r>
            <a:r>
              <a:rPr lang="en-US" sz="32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</a:t>
            </a:r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2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300"/>
                                        <p:tgtEl>
                                          <p:spTgt spid="14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435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52" grpId="0" autoUpdateAnimBg="0"/>
      <p:bldP spid="14353" grpId="0" build="p" autoUpdateAnimBg="0"/>
      <p:bldP spid="31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850327" y="962514"/>
            <a:ext cx="1447800" cy="641350"/>
            <a:chOff x="480" y="384"/>
            <a:chExt cx="912" cy="404"/>
          </a:xfrm>
        </p:grpSpPr>
        <p:sp>
          <p:nvSpPr>
            <p:cNvPr id="56323" name="Text Box 2"/>
            <p:cNvSpPr txBox="1">
              <a:spLocks noChangeArrowheads="1"/>
            </p:cNvSpPr>
            <p:nvPr/>
          </p:nvSpPr>
          <p:spPr bwMode="auto">
            <a:xfrm>
              <a:off x="480" y="38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1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</a:t>
              </a:r>
            </a:p>
          </p:txBody>
        </p:sp>
        <p:graphicFrame>
          <p:nvGraphicFramePr>
            <p:cNvPr id="56324" name="Object 4"/>
            <p:cNvGraphicFramePr>
              <a:graphicFrameLocks noChangeAspect="1"/>
            </p:cNvGraphicFramePr>
            <p:nvPr/>
          </p:nvGraphicFramePr>
          <p:xfrm>
            <a:off x="720" y="384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4" name="Equation" r:id="rId3" imgW="76101" imgH="190252" progId="Equation.DSMT4">
                    <p:embed/>
                  </p:oleObj>
                </mc:Choice>
                <mc:Fallback>
                  <p:oleObj name="Equation" r:id="rId3" imgW="76101" imgH="190252" progId="Equation.DSMT4">
                    <p:embed/>
                    <p:pic>
                      <p:nvPicPr>
                        <p:cNvPr id="56324" name="Object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384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  <p:grpSp>
        <p:nvGrpSpPr>
          <p:cNvPr id="3" name="Group 7"/>
          <p:cNvGrpSpPr>
            <a:grpSpLocks/>
          </p:cNvGrpSpPr>
          <p:nvPr/>
        </p:nvGrpSpPr>
        <p:grpSpPr bwMode="auto">
          <a:xfrm>
            <a:off x="1871271" y="1603864"/>
            <a:ext cx="1447800" cy="641350"/>
            <a:chOff x="518" y="772"/>
            <a:chExt cx="912" cy="404"/>
          </a:xfrm>
        </p:grpSpPr>
        <p:graphicFrame>
          <p:nvGraphicFramePr>
            <p:cNvPr id="56326" name="Object 3"/>
            <p:cNvGraphicFramePr>
              <a:graphicFrameLocks noChangeAspect="1"/>
            </p:cNvGraphicFramePr>
            <p:nvPr/>
          </p:nvGraphicFramePr>
          <p:xfrm>
            <a:off x="720" y="81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5" name="Equation" r:id="rId5" imgW="76101" imgH="190252" progId="Equation.DSMT4">
                    <p:embed/>
                  </p:oleObj>
                </mc:Choice>
                <mc:Fallback>
                  <p:oleObj name="Equation" r:id="rId5" imgW="76101" imgH="190252" progId="Equation.DSMT4">
                    <p:embed/>
                    <p:pic>
                      <p:nvPicPr>
                        <p:cNvPr id="56326" name="Object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20" y="81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27" name="Text Box 5"/>
            <p:cNvSpPr txBox="1">
              <a:spLocks noChangeArrowheads="1"/>
            </p:cNvSpPr>
            <p:nvPr/>
          </p:nvSpPr>
          <p:spPr bwMode="auto">
            <a:xfrm>
              <a:off x="518" y="772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2 </a:t>
              </a:r>
            </a:p>
          </p:txBody>
        </p:sp>
      </p:grpSp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71271" y="2819400"/>
            <a:ext cx="1447800" cy="641350"/>
            <a:chOff x="361" y="614"/>
            <a:chExt cx="912" cy="404"/>
          </a:xfrm>
        </p:grpSpPr>
        <p:graphicFrame>
          <p:nvGraphicFramePr>
            <p:cNvPr id="56329" name="Object 9"/>
            <p:cNvGraphicFramePr>
              <a:graphicFrameLocks noChangeAspect="1"/>
            </p:cNvGraphicFramePr>
            <p:nvPr/>
          </p:nvGraphicFramePr>
          <p:xfrm>
            <a:off x="683" y="63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6" name="Equation" r:id="rId6" imgW="76101" imgH="190252" progId="Equation.DSMT4">
                    <p:embed/>
                  </p:oleObj>
                </mc:Choice>
                <mc:Fallback>
                  <p:oleObj name="Equation" r:id="rId6" imgW="76101" imgH="190252" progId="Equation.DSMT4">
                    <p:embed/>
                    <p:pic>
                      <p:nvPicPr>
                        <p:cNvPr id="56329" name="Object 9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83" y="63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0" name="Text Box 10"/>
            <p:cNvSpPr txBox="1">
              <a:spLocks noChangeArrowheads="1"/>
            </p:cNvSpPr>
            <p:nvPr/>
          </p:nvSpPr>
          <p:spPr bwMode="auto">
            <a:xfrm>
              <a:off x="361" y="61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4</a:t>
              </a:r>
            </a:p>
          </p:txBody>
        </p:sp>
      </p:grpSp>
      <p:grpSp>
        <p:nvGrpSpPr>
          <p:cNvPr id="5" name="Group 11"/>
          <p:cNvGrpSpPr>
            <a:grpSpLocks/>
          </p:cNvGrpSpPr>
          <p:nvPr/>
        </p:nvGrpSpPr>
        <p:grpSpPr bwMode="auto">
          <a:xfrm>
            <a:off x="1984959" y="5492727"/>
            <a:ext cx="1447800" cy="641350"/>
            <a:chOff x="336" y="554"/>
            <a:chExt cx="912" cy="404"/>
          </a:xfrm>
        </p:grpSpPr>
        <p:graphicFrame>
          <p:nvGraphicFramePr>
            <p:cNvPr id="56332" name="Object 12"/>
            <p:cNvGraphicFramePr>
              <a:graphicFrameLocks noChangeAspect="1"/>
            </p:cNvGraphicFramePr>
            <p:nvPr/>
          </p:nvGraphicFramePr>
          <p:xfrm>
            <a:off x="645" y="576"/>
            <a:ext cx="144" cy="36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77" name="Equation" r:id="rId7" imgW="76101" imgH="190252" progId="Equation.DSMT4">
                    <p:embed/>
                  </p:oleObj>
                </mc:Choice>
                <mc:Fallback>
                  <p:oleObj name="Equation" r:id="rId7" imgW="76101" imgH="190252" progId="Equation.DSMT4">
                    <p:embed/>
                    <p:pic>
                      <p:nvPicPr>
                        <p:cNvPr id="56332" name="Object 1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645" y="576"/>
                          <a:ext cx="144" cy="36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ffectLst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  <a:ext uri="{AF507438-7753-43E0-B8FC-AC1667EBCBE1}">
                            <a14:hiddenEffects xmlns:a14="http://schemas.microsoft.com/office/drawing/2010/main">
                              <a:effectLst>
                                <a:outerShdw dist="35921" dir="2700000" algn="ctr" rotWithShape="0">
                                  <a:srgbClr val="808080"/>
                                </a:outerShdw>
                              </a:effectLst>
                            </a14:hiddenEffects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6333" name="Text Box 13"/>
            <p:cNvSpPr txBox="1">
              <a:spLocks noChangeArrowheads="1"/>
            </p:cNvSpPr>
            <p:nvPr/>
          </p:nvSpPr>
          <p:spPr bwMode="auto">
            <a:xfrm>
              <a:off x="336" y="554"/>
              <a:ext cx="912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</a:t>
              </a:r>
              <a:r>
                <a:rPr lang="en-US" sz="3600" b="1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   </a:t>
              </a:r>
              <a:r>
                <a:rPr lang="en-US" sz="3600" b="1" dirty="0">
                  <a:solidFill>
                    <a:srgbClr val="FF0000"/>
                  </a:solidFill>
                  <a:latin typeface="Times New Roman" panose="02020603050405020304" pitchFamily="18" charset="0"/>
                </a:rPr>
                <a:t>8</a:t>
              </a:r>
            </a:p>
          </p:txBody>
        </p:sp>
      </p:grpSp>
      <p:grpSp>
        <p:nvGrpSpPr>
          <p:cNvPr id="6" name="Group 19"/>
          <p:cNvGrpSpPr>
            <a:grpSpLocks/>
          </p:cNvGrpSpPr>
          <p:nvPr/>
        </p:nvGrpSpPr>
        <p:grpSpPr bwMode="auto">
          <a:xfrm>
            <a:off x="1861169" y="2230301"/>
            <a:ext cx="1524000" cy="673375"/>
            <a:chOff x="278" y="998"/>
            <a:chExt cx="960" cy="404"/>
          </a:xfrm>
        </p:grpSpPr>
        <p:grpSp>
          <p:nvGrpSpPr>
            <p:cNvPr id="56335" name="Group 14"/>
            <p:cNvGrpSpPr>
              <a:grpSpLocks/>
            </p:cNvGrpSpPr>
            <p:nvPr/>
          </p:nvGrpSpPr>
          <p:grpSpPr bwMode="auto">
            <a:xfrm>
              <a:off x="484" y="1010"/>
              <a:ext cx="287" cy="379"/>
              <a:chOff x="772" y="3122"/>
              <a:chExt cx="287" cy="379"/>
            </a:xfrm>
          </p:grpSpPr>
          <p:graphicFrame>
            <p:nvGraphicFramePr>
              <p:cNvPr id="56336" name="Object 15"/>
              <p:cNvGraphicFramePr>
                <a:graphicFrameLocks noChangeAspect="1"/>
              </p:cNvGraphicFramePr>
              <p:nvPr/>
            </p:nvGraphicFramePr>
            <p:xfrm>
              <a:off x="830" y="3122"/>
              <a:ext cx="207" cy="379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8" name="Equation" r:id="rId8" imgW="76101" imgH="190252" progId="Equation.DSMT4">
                      <p:embed/>
                    </p:oleObj>
                  </mc:Choice>
                  <mc:Fallback>
                    <p:oleObj name="Equation" r:id="rId8" imgW="76101" imgH="190252" progId="Equation.DSMT4">
                      <p:embed/>
                      <p:pic>
                        <p:nvPicPr>
                          <p:cNvPr id="56336" name="Object 15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30" y="3122"/>
                            <a:ext cx="207" cy="379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37" name="Line 16"/>
              <p:cNvSpPr>
                <a:spLocks noChangeShapeType="1"/>
              </p:cNvSpPr>
              <p:nvPr/>
            </p:nvSpPr>
            <p:spPr bwMode="auto">
              <a:xfrm flipH="1">
                <a:off x="772" y="3152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38" name="Text Box 17"/>
            <p:cNvSpPr txBox="1">
              <a:spLocks noChangeArrowheads="1"/>
            </p:cNvSpPr>
            <p:nvPr/>
          </p:nvSpPr>
          <p:spPr bwMode="auto">
            <a:xfrm>
              <a:off x="278" y="998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8     3</a:t>
              </a:r>
            </a:p>
          </p:txBody>
        </p:sp>
      </p:grpSp>
      <p:grpSp>
        <p:nvGrpSpPr>
          <p:cNvPr id="8" name="Group 20"/>
          <p:cNvGrpSpPr>
            <a:grpSpLocks/>
          </p:cNvGrpSpPr>
          <p:nvPr/>
        </p:nvGrpSpPr>
        <p:grpSpPr bwMode="auto">
          <a:xfrm>
            <a:off x="1903052" y="3453693"/>
            <a:ext cx="1524000" cy="658811"/>
            <a:chOff x="330" y="883"/>
            <a:chExt cx="960" cy="415"/>
          </a:xfrm>
        </p:grpSpPr>
        <p:grpSp>
          <p:nvGrpSpPr>
            <p:cNvPr id="56340" name="Group 21"/>
            <p:cNvGrpSpPr>
              <a:grpSpLocks/>
            </p:cNvGrpSpPr>
            <p:nvPr/>
          </p:nvGrpSpPr>
          <p:grpSpPr bwMode="auto">
            <a:xfrm>
              <a:off x="537" y="883"/>
              <a:ext cx="295" cy="408"/>
              <a:chOff x="825" y="2995"/>
              <a:chExt cx="295" cy="408"/>
            </a:xfrm>
          </p:grpSpPr>
          <p:graphicFrame>
            <p:nvGraphicFramePr>
              <p:cNvPr id="56341" name="Object 22"/>
              <p:cNvGraphicFramePr>
                <a:graphicFrameLocks noChangeAspect="1"/>
              </p:cNvGraphicFramePr>
              <p:nvPr/>
            </p:nvGraphicFramePr>
            <p:xfrm>
              <a:off x="897" y="2995"/>
              <a:ext cx="223" cy="408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79" name="Equation" r:id="rId10" imgW="76101" imgH="190252" progId="Equation.DSMT4">
                      <p:embed/>
                    </p:oleObj>
                  </mc:Choice>
                  <mc:Fallback>
                    <p:oleObj name="Equation" r:id="rId10" imgW="76101" imgH="190252" progId="Equation.DSMT4">
                      <p:embed/>
                      <p:pic>
                        <p:nvPicPr>
                          <p:cNvPr id="56341" name="Object 2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97" y="2995"/>
                            <a:ext cx="223" cy="408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2" name="Line 23"/>
              <p:cNvSpPr>
                <a:spLocks noChangeShapeType="1"/>
              </p:cNvSpPr>
              <p:nvPr/>
            </p:nvSpPr>
            <p:spPr bwMode="auto">
              <a:xfrm flipH="1">
                <a:off x="825" y="3064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43" name="Text Box 24"/>
            <p:cNvSpPr txBox="1">
              <a:spLocks noChangeArrowheads="1"/>
            </p:cNvSpPr>
            <p:nvPr/>
          </p:nvSpPr>
          <p:spPr bwMode="auto">
            <a:xfrm>
              <a:off x="330" y="894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8      5</a:t>
              </a:r>
            </a:p>
          </p:txBody>
        </p:sp>
      </p:grpSp>
      <p:grpSp>
        <p:nvGrpSpPr>
          <p:cNvPr id="10" name="Group 25"/>
          <p:cNvGrpSpPr>
            <a:grpSpLocks/>
          </p:cNvGrpSpPr>
          <p:nvPr/>
        </p:nvGrpSpPr>
        <p:grpSpPr bwMode="auto">
          <a:xfrm>
            <a:off x="1941514" y="4112420"/>
            <a:ext cx="1524000" cy="701676"/>
            <a:chOff x="287" y="902"/>
            <a:chExt cx="960" cy="442"/>
          </a:xfrm>
        </p:grpSpPr>
        <p:grpSp>
          <p:nvGrpSpPr>
            <p:cNvPr id="56345" name="Group 26"/>
            <p:cNvGrpSpPr>
              <a:grpSpLocks/>
            </p:cNvGrpSpPr>
            <p:nvPr/>
          </p:nvGrpSpPr>
          <p:grpSpPr bwMode="auto">
            <a:xfrm>
              <a:off x="542" y="902"/>
              <a:ext cx="287" cy="422"/>
              <a:chOff x="830" y="3014"/>
              <a:chExt cx="287" cy="422"/>
            </a:xfrm>
          </p:grpSpPr>
          <p:graphicFrame>
            <p:nvGraphicFramePr>
              <p:cNvPr id="56346" name="Object 27"/>
              <p:cNvGraphicFramePr>
                <a:graphicFrameLocks noChangeAspect="1"/>
              </p:cNvGraphicFramePr>
              <p:nvPr/>
            </p:nvGraphicFramePr>
            <p:xfrm>
              <a:off x="872" y="3014"/>
              <a:ext cx="230" cy="42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0" name="Equation" r:id="rId11" imgW="76101" imgH="190252" progId="Equation.DSMT4">
                      <p:embed/>
                    </p:oleObj>
                  </mc:Choice>
                  <mc:Fallback>
                    <p:oleObj name="Equation" r:id="rId11" imgW="76101" imgH="190252" progId="Equation.DSMT4">
                      <p:embed/>
                      <p:pic>
                        <p:nvPicPr>
                          <p:cNvPr id="56346" name="Object 27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872" y="3014"/>
                            <a:ext cx="230" cy="42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47" name="Line 28"/>
              <p:cNvSpPr>
                <a:spLocks noChangeShapeType="1"/>
              </p:cNvSpPr>
              <p:nvPr/>
            </p:nvSpPr>
            <p:spPr bwMode="auto">
              <a:xfrm flipH="1">
                <a:off x="830" y="3073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48" name="Text Box 29"/>
            <p:cNvSpPr txBox="1">
              <a:spLocks noChangeArrowheads="1"/>
            </p:cNvSpPr>
            <p:nvPr/>
          </p:nvSpPr>
          <p:spPr bwMode="auto">
            <a:xfrm>
              <a:off x="287" y="94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8      6</a:t>
              </a:r>
            </a:p>
          </p:txBody>
        </p:sp>
      </p:grpSp>
      <p:grpSp>
        <p:nvGrpSpPr>
          <p:cNvPr id="12" name="Group 30"/>
          <p:cNvGrpSpPr>
            <a:grpSpLocks/>
          </p:cNvGrpSpPr>
          <p:nvPr/>
        </p:nvGrpSpPr>
        <p:grpSpPr bwMode="auto">
          <a:xfrm>
            <a:off x="1984470" y="4819515"/>
            <a:ext cx="1524000" cy="641351"/>
            <a:chOff x="396" y="940"/>
            <a:chExt cx="960" cy="404"/>
          </a:xfrm>
        </p:grpSpPr>
        <p:grpSp>
          <p:nvGrpSpPr>
            <p:cNvPr id="56350" name="Group 31"/>
            <p:cNvGrpSpPr>
              <a:grpSpLocks/>
            </p:cNvGrpSpPr>
            <p:nvPr/>
          </p:nvGrpSpPr>
          <p:grpSpPr bwMode="auto">
            <a:xfrm>
              <a:off x="602" y="966"/>
              <a:ext cx="287" cy="352"/>
              <a:chOff x="890" y="3078"/>
              <a:chExt cx="287" cy="352"/>
            </a:xfrm>
          </p:grpSpPr>
          <p:graphicFrame>
            <p:nvGraphicFramePr>
              <p:cNvPr id="56351" name="Object 32"/>
              <p:cNvGraphicFramePr>
                <a:graphicFrameLocks noChangeAspect="1"/>
              </p:cNvGraphicFramePr>
              <p:nvPr/>
            </p:nvGraphicFramePr>
            <p:xfrm>
              <a:off x="956" y="3078"/>
              <a:ext cx="192" cy="352"/>
            </p:xfrm>
            <a:graphic>
              <a:graphicData uri="http://schemas.openxmlformats.org/presentationml/2006/ole">
                <mc:AlternateContent xmlns:mc="http://schemas.openxmlformats.org/markup-compatibility/2006">
                  <mc:Choice xmlns:v="urn:schemas-microsoft-com:vml" Requires="v">
                    <p:oleObj spid="_x0000_s3081" name="Equation" r:id="rId12" imgW="76101" imgH="190252" progId="Equation.DSMT4">
                      <p:embed/>
                    </p:oleObj>
                  </mc:Choice>
                  <mc:Fallback>
                    <p:oleObj name="Equation" r:id="rId12" imgW="76101" imgH="190252" progId="Equation.DSMT4">
                      <p:embed/>
                      <p:pic>
                        <p:nvPicPr>
                          <p:cNvPr id="56351" name="Object 32"/>
                          <p:cNvPicPr>
                            <a:picLocks noChangeAspect="1" noChangeArrowheads="1"/>
                          </p:cNvPicPr>
                          <p:nvPr/>
                        </p:nvPicPr>
                        <p:blipFill>
                          <a:blip r:embed="rId9">
                            <a:extLst>
                              <a:ext uri="{28A0092B-C50C-407E-A947-70E740481C1C}">
                                <a14:useLocalDpi xmlns:a14="http://schemas.microsoft.com/office/drawing/2010/main" val="0"/>
                              </a:ext>
                            </a:extLst>
                          </a:blip>
                          <a:srcRect/>
                          <a:stretch>
                            <a:fillRect/>
                          </a:stretch>
                        </p:blipFill>
                        <p:spPr bwMode="auto">
                          <a:xfrm>
                            <a:off x="956" y="3078"/>
                            <a:ext cx="192" cy="352"/>
                          </a:xfrm>
                          <a:prstGeom prst="rect">
                            <a:avLst/>
                          </a:prstGeom>
                          <a:noFill/>
                          <a:ln>
                            <a:noFill/>
                          </a:ln>
                          <a:extLst>
                            <a:ext uri="{909E8E84-426E-40DD-AFC4-6F175D3DCCD1}">
                              <a14:hiddenFill xmlns:a14="http://schemas.microsoft.com/office/drawing/2010/main">
                                <a:solidFill>
                                  <a:srgbClr val="FFFFFF"/>
                                </a:solidFill>
                              </a14:hiddenFill>
                            </a:ext>
                            <a:ext uri="{91240B29-F687-4F45-9708-019B960494DF}">
                              <a14:hiddenLine xmlns:a14="http://schemas.microsoft.com/office/drawing/2010/main" w="9525">
                                <a:solidFill>
                                  <a:srgbClr val="000000"/>
                                </a:solidFill>
                                <a:miter lim="800000"/>
                                <a:headEnd/>
                                <a:tailEnd/>
                              </a14:hiddenLine>
                            </a:ext>
                          </a:extLst>
                        </p:spPr>
                      </p:pic>
                    </p:oleObj>
                  </mc:Fallback>
                </mc:AlternateContent>
              </a:graphicData>
            </a:graphic>
          </p:graphicFrame>
          <p:sp>
            <p:nvSpPr>
              <p:cNvPr id="56352" name="Line 33"/>
              <p:cNvSpPr>
                <a:spLocks noChangeShapeType="1"/>
              </p:cNvSpPr>
              <p:nvPr/>
            </p:nvSpPr>
            <p:spPr bwMode="auto">
              <a:xfrm flipH="1">
                <a:off x="890" y="3120"/>
                <a:ext cx="287" cy="288"/>
              </a:xfrm>
              <a:prstGeom prst="line">
                <a:avLst/>
              </a:prstGeom>
              <a:noFill/>
              <a:ln w="28575">
                <a:solidFill>
                  <a:schemeClr val="tx1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>
                  <a:solidFill>
                    <a:prstClr val="black"/>
                  </a:solidFill>
                </a:endParaRPr>
              </a:p>
            </p:txBody>
          </p:sp>
        </p:grpSp>
        <p:sp>
          <p:nvSpPr>
            <p:cNvPr id="56353" name="Text Box 34"/>
            <p:cNvSpPr txBox="1">
              <a:spLocks noChangeArrowheads="1"/>
            </p:cNvSpPr>
            <p:nvPr/>
          </p:nvSpPr>
          <p:spPr bwMode="auto">
            <a:xfrm>
              <a:off x="396" y="940"/>
              <a:ext cx="96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50000"/>
                </a:spcBef>
                <a:buFontTx/>
                <a:buNone/>
              </a:pPr>
              <a:r>
                <a:rPr lang="en-US" sz="3600" dirty="0">
                  <a:solidFill>
                    <a:prstClr val="black"/>
                  </a:solidFill>
                  <a:latin typeface="Times New Roman" panose="02020603050405020304" pitchFamily="18" charset="0"/>
                </a:rPr>
                <a:t>8      7</a:t>
              </a:r>
            </a:p>
          </p:txBody>
        </p:sp>
      </p:grpSp>
      <p:sp>
        <p:nvSpPr>
          <p:cNvPr id="17451" name="AutoShape 43"/>
          <p:cNvSpPr>
            <a:spLocks noChangeArrowheads="1"/>
          </p:cNvSpPr>
          <p:nvPr/>
        </p:nvSpPr>
        <p:spPr bwMode="auto">
          <a:xfrm>
            <a:off x="6217781" y="912650"/>
            <a:ext cx="4179277" cy="2895600"/>
          </a:xfrm>
          <a:prstGeom prst="star24">
            <a:avLst>
              <a:gd name="adj" fmla="val 37500"/>
            </a:avLst>
          </a:prstGeom>
          <a:solidFill>
            <a:srgbClr val="FF0000"/>
          </a:solidFill>
          <a:ln w="9525">
            <a:solidFill>
              <a:srgbClr val="0000CC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Đây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là</a:t>
            </a:r>
            <a:endParaRPr lang="en-US" sz="3600" b="1" dirty="0">
              <a:solidFill>
                <a:prstClr val="white"/>
              </a:solidFill>
              <a:latin typeface="Times New Roman" panose="02020603050405020304" pitchFamily="18" charset="0"/>
            </a:endParaRPr>
          </a:p>
          <a:p>
            <a:pPr algn="ctr">
              <a:spcBef>
                <a:spcPct val="0"/>
              </a:spcBef>
              <a:buFontTx/>
              <a:buNone/>
            </a:pP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các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ước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</a:t>
            </a:r>
            <a:r>
              <a:rPr lang="en-US" sz="3600" b="1" dirty="0" err="1">
                <a:solidFill>
                  <a:prstClr val="white"/>
                </a:solidFill>
                <a:latin typeface="Times New Roman" panose="02020603050405020304" pitchFamily="18" charset="0"/>
              </a:rPr>
              <a:t>của</a:t>
            </a:r>
            <a:r>
              <a:rPr lang="en-US" sz="3600" b="1" dirty="0">
                <a:solidFill>
                  <a:prstClr val="white"/>
                </a:solidFill>
                <a:latin typeface="Times New Roman" panose="02020603050405020304" pitchFamily="18" charset="0"/>
              </a:rPr>
              <a:t> 8</a:t>
            </a:r>
          </a:p>
        </p:txBody>
      </p:sp>
      <p:pic>
        <p:nvPicPr>
          <p:cNvPr id="43" name="Picture 4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70010" y="4495091"/>
            <a:ext cx="2454096" cy="1578514"/>
          </a:xfrm>
          <a:prstGeom prst="rect">
            <a:avLst/>
          </a:prstGeom>
        </p:spPr>
      </p:pic>
      <p:cxnSp>
        <p:nvCxnSpPr>
          <p:cNvPr id="9" name="Straight Arrow Connector 8"/>
          <p:cNvCxnSpPr/>
          <p:nvPr/>
        </p:nvCxnSpPr>
        <p:spPr>
          <a:xfrm>
            <a:off x="3427052" y="1371600"/>
            <a:ext cx="2786179" cy="92870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3432759" y="1924539"/>
            <a:ext cx="2780472" cy="3757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3582745" y="2360450"/>
            <a:ext cx="2630486" cy="839770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 flipV="1">
            <a:off x="3385169" y="2345284"/>
            <a:ext cx="2780472" cy="3513097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9450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7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51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50" name="Object 63"/>
          <p:cNvGraphicFramePr>
            <a:graphicFrameLocks noChangeAspect="1"/>
          </p:cNvGraphicFramePr>
          <p:nvPr/>
        </p:nvGraphicFramePr>
        <p:xfrm>
          <a:off x="5943600" y="236220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14151" imgH="215619" progId="Equation.3">
                  <p:embed/>
                </p:oleObj>
              </mc:Choice>
              <mc:Fallback>
                <p:oleObj name="Equation" r:id="rId4" imgW="114151" imgH="215619" progId="Equation.3">
                  <p:embed/>
                  <p:pic>
                    <p:nvPicPr>
                      <p:cNvPr id="2050" name="Object 6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3600" y="236220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2057" name="Picture 37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600" y="5413375"/>
            <a:ext cx="114300" cy="215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064" name="Group 44"/>
          <p:cNvGrpSpPr>
            <a:grpSpLocks/>
          </p:cNvGrpSpPr>
          <p:nvPr/>
        </p:nvGrpSpPr>
        <p:grpSpPr bwMode="auto">
          <a:xfrm>
            <a:off x="2474913" y="7013575"/>
            <a:ext cx="2514600" cy="579438"/>
            <a:chOff x="432" y="2371"/>
            <a:chExt cx="1584" cy="365"/>
          </a:xfrm>
        </p:grpSpPr>
        <p:sp>
          <p:nvSpPr>
            <p:cNvPr id="2072" name="Text Box 25"/>
            <p:cNvSpPr txBox="1">
              <a:spLocks noChangeArrowheads="1"/>
            </p:cNvSpPr>
            <p:nvPr/>
          </p:nvSpPr>
          <p:spPr bwMode="auto">
            <a:xfrm>
              <a:off x="432" y="2371"/>
              <a:ext cx="960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32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  <p:sp>
          <p:nvSpPr>
            <p:cNvPr id="2073" name="Text Box 26"/>
            <p:cNvSpPr txBox="1">
              <a:spLocks noChangeArrowheads="1"/>
            </p:cNvSpPr>
            <p:nvPr/>
          </p:nvSpPr>
          <p:spPr bwMode="auto">
            <a:xfrm>
              <a:off x="1488" y="2371"/>
              <a:ext cx="528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>
                <a:spcBef>
                  <a:spcPct val="50000"/>
                </a:spcBef>
              </a:pPr>
              <a:endParaRPr lang="en-US" sz="3200" b="1">
                <a:solidFill>
                  <a:prstClr val="black"/>
                </a:solidFill>
                <a:latin typeface="Times New Roman" panose="02020603050405020304" pitchFamily="18" charset="0"/>
              </a:endParaRPr>
            </a:p>
          </p:txBody>
        </p:sp>
      </p:grpSp>
      <p:sp>
        <p:nvSpPr>
          <p:cNvPr id="35" name="Rectangle 34"/>
          <p:cNvSpPr/>
          <p:nvPr/>
        </p:nvSpPr>
        <p:spPr>
          <a:xfrm>
            <a:off x="456716" y="620045"/>
            <a:ext cx="512627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*)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tìm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52" name="Text Box 15"/>
          <p:cNvSpPr txBox="1">
            <a:spLocks noChangeArrowheads="1"/>
          </p:cNvSpPr>
          <p:nvPr/>
        </p:nvSpPr>
        <p:spPr bwMode="auto">
          <a:xfrm>
            <a:off x="711853" y="2023901"/>
            <a:ext cx="10692093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0" hangingPunct="0">
              <a:spcBef>
                <a:spcPct val="50000"/>
              </a:spcBef>
            </a:pPr>
            <a:r>
              <a:rPr lang="en-US" sz="3200" b="1" u="sng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Quy</a:t>
            </a:r>
            <a:r>
              <a:rPr lang="en-US" sz="3200" b="1" u="sng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u="sng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tắc</a:t>
            </a: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</a:rPr>
              <a:t>: 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Ta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có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thể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tìm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ước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(a &gt;1)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bằng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cách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lần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lượt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chia 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tự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nhiên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từ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1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đến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để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xét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xem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 chia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hết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cho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những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nào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,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khi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đó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các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số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ấy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là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ước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</a:t>
            </a:r>
            <a:r>
              <a:rPr lang="en-US" sz="3200" b="1" i="1" dirty="0" err="1">
                <a:solidFill>
                  <a:prstClr val="black"/>
                </a:solidFill>
                <a:latin typeface="Times New Roman" panose="02020603050405020304" pitchFamily="18" charset="0"/>
              </a:rPr>
              <a:t>của</a:t>
            </a:r>
            <a:r>
              <a:rPr lang="en-US" sz="3200" b="1" i="1" dirty="0">
                <a:solidFill>
                  <a:prstClr val="black"/>
                </a:solidFill>
                <a:latin typeface="Times New Roman" panose="02020603050405020304" pitchFamily="18" charset="0"/>
              </a:rPr>
              <a:t> a.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097810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3015" y="742225"/>
            <a:ext cx="10519397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4:</a:t>
            </a:r>
            <a:endParaRPr lang="vi-VN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vi-VN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các số là ước của 15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76184" y="2419057"/>
            <a:ext cx="11811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316" y="4767481"/>
            <a:ext cx="2454096" cy="157851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973015" y="3124587"/>
            <a:ext cx="953280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chia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15, ta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thấy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15 chia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1, 3, 5, 15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200" dirty="0">
                <a:latin typeface="Times New Roman" pitchFamily="18" charset="0"/>
                <a:cs typeface="Times New Roman" pitchFamily="18" charset="0"/>
              </a:rPr>
              <a:t>1, 3, 5, 15 là ước của 15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          </a:t>
            </a:r>
          </a:p>
        </p:txBody>
      </p:sp>
    </p:spTree>
    <p:extLst>
      <p:ext uri="{BB962C8B-B14F-4D97-AF65-F5344CB8AC3E}">
        <p14:creationId xmlns:p14="http://schemas.microsoft.com/office/powerpoint/2010/main" val="622513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" grpId="0"/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01616" y="558166"/>
            <a:ext cx="7549662" cy="82515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b="1" u="sng" dirty="0" err="1">
                <a:solidFill>
                  <a:srgbClr val="FF0000"/>
                </a:solidFill>
              </a:rPr>
              <a:t>Chú</a:t>
            </a:r>
            <a:r>
              <a:rPr lang="en-US" b="1" u="sng" dirty="0">
                <a:solidFill>
                  <a:srgbClr val="FF0000"/>
                </a:solidFill>
              </a:rPr>
              <a:t> ý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83857" y="4389656"/>
            <a:ext cx="2454096" cy="1578514"/>
          </a:xfrm>
          <a:prstGeom prst="rect">
            <a:avLst/>
          </a:prstGeom>
        </p:spPr>
      </p:pic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1301262" y="1871150"/>
            <a:ext cx="8991599" cy="2518506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khác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mọi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0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bất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kì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l"/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chỉ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2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1.</a:t>
            </a: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l">
              <a:buFontTx/>
              <a:buChar char="-"/>
            </a:pPr>
            <a:endParaRPr lang="en-US" sz="32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8459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5" name="Picture 3" descr="Cov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318" y="2246314"/>
            <a:ext cx="3207265" cy="1385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397" name="Picture 5" descr="Cove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5485" y="2939257"/>
            <a:ext cx="3349618" cy="2576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2" name="Picture 10" descr="Cov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2649" y="1245822"/>
            <a:ext cx="3540327" cy="2714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403" name="Picture 11" descr="Cov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4119" y="2490790"/>
            <a:ext cx="2163762" cy="1558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ounded Rectangle 1"/>
          <p:cNvSpPr/>
          <p:nvPr/>
        </p:nvSpPr>
        <p:spPr>
          <a:xfrm>
            <a:off x="8756884" y="4221714"/>
            <a:ext cx="2954215" cy="1956348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0, 1, 2, 3,…</a:t>
            </a:r>
          </a:p>
          <a:p>
            <a:pPr algn="ctr"/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Kết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quả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phép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nhân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sp>
        <p:nvSpPr>
          <p:cNvPr id="3" name="Rounded Rectangle 2"/>
          <p:cNvSpPr/>
          <p:nvPr/>
        </p:nvSpPr>
        <p:spPr>
          <a:xfrm>
            <a:off x="9105103" y="515815"/>
            <a:ext cx="2605997" cy="2423442"/>
          </a:xfrm>
          <a:prstGeom prst="roundRect">
            <a:avLst/>
          </a:prstGeom>
          <a:solidFill>
            <a:schemeClr val="bg1"/>
          </a:solidFill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Lần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lượt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chia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STN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từ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1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đến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- a chia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</a:p>
          <a:p>
            <a:pPr algn="ctr"/>
            <a:endParaRPr lang="en-US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92369" y="2603134"/>
            <a:ext cx="3141785" cy="1957143"/>
          </a:xfrm>
          <a:prstGeom prst="roundRect">
            <a:avLst/>
          </a:prstGeom>
          <a:solidFill>
            <a:schemeClr val="bg1"/>
          </a:solidFill>
          <a:ln w="57150">
            <a:solidFill>
              <a:schemeClr val="accent3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chia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hết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tự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nhiên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bội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b,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còn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b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gọi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4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a.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70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59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93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593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4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594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9"/>
          <p:cNvSpPr txBox="1"/>
          <p:nvPr/>
        </p:nvSpPr>
        <p:spPr>
          <a:xfrm>
            <a:off x="3089323" y="622531"/>
            <a:ext cx="4952708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buClr>
                <a:srgbClr val="FFFF00"/>
              </a:buClr>
              <a:buSzPts val="3600"/>
              <a:buFont typeface="Times New Roman"/>
              <a:buNone/>
            </a:pPr>
            <a:r>
              <a:rPr lang="en-US" sz="3600" b="1" kern="0" dirty="0">
                <a:solidFill>
                  <a:srgbClr val="FF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HOẠT ĐỘNG NHÓM</a:t>
            </a:r>
            <a:endParaRPr sz="3600" b="1" kern="0" dirty="0">
              <a:solidFill>
                <a:srgbClr val="FF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83" name="Google Shape;183;p9"/>
          <p:cNvSpPr/>
          <p:nvPr/>
        </p:nvSpPr>
        <p:spPr>
          <a:xfrm>
            <a:off x="1470855" y="1248186"/>
            <a:ext cx="8554721" cy="4682650"/>
          </a:xfrm>
          <a:prstGeom prst="roundRect">
            <a:avLst>
              <a:gd name="adj" fmla="val 16667"/>
            </a:avLst>
          </a:prstGeom>
          <a:solidFill>
            <a:srgbClr val="548135"/>
          </a:solidFill>
          <a:ln w="57150" cap="flat" cmpd="sng">
            <a:solidFill>
              <a:srgbClr val="FFFF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Mỗi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cử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ra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trưởng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thảo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luận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trình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bày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bảng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nhiệm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vụ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dưới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đây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000000"/>
              </a:solidFill>
              <a:cs typeface="Arial"/>
              <a:sym typeface="Arial"/>
            </a:endParaRPr>
          </a:p>
          <a:p>
            <a:pPr marL="742950" indent="-742950">
              <a:buClr>
                <a:srgbClr val="FFFFFF"/>
              </a:buClr>
              <a:buSzPts val="4000"/>
              <a:buFont typeface="Calibri"/>
              <a:buAutoNum type="arabicPeriod"/>
            </a:pP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Sau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khi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hoạt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động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xong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ngồi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tại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chỗ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,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giáo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viên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sẽ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chọn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và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mời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bạn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bất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kỳ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trong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1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lên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trình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bày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để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lấy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điểm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cho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cả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nhóm</a:t>
            </a:r>
            <a: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. </a:t>
            </a:r>
            <a:br>
              <a:rPr lang="en-US" sz="3200" kern="0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Chúc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các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em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hoàn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thành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tốt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nhiệm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US" sz="3200" kern="0" dirty="0" err="1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vụ</a:t>
            </a:r>
            <a:r>
              <a:rPr lang="en-US" sz="3200" kern="0" dirty="0">
                <a:solidFill>
                  <a:srgbClr val="FFFF00"/>
                </a:solidFill>
                <a:latin typeface="Calibri"/>
                <a:ea typeface="Calibri"/>
                <a:cs typeface="Calibri"/>
                <a:sym typeface="Calibri"/>
              </a:rPr>
              <a:t>.</a:t>
            </a:r>
            <a:endParaRPr sz="3200" kern="0" dirty="0">
              <a:solidFill>
                <a:srgbClr val="FFFF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1618762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875939" y="2296587"/>
            <a:ext cx="97399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6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75939" y="1222622"/>
            <a:ext cx="85129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6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868396" y="3529370"/>
            <a:ext cx="9738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424826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535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1068509" y="927102"/>
            <a:ext cx="208670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Tiết 20: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xmlns="" id="{E5EFE643-C1DE-4C95-99D5-399EFDE739BF}"/>
              </a:ext>
            </a:extLst>
          </p:cNvPr>
          <p:cNvSpPr txBox="1"/>
          <p:nvPr/>
        </p:nvSpPr>
        <p:spPr>
          <a:xfrm>
            <a:off x="1068509" y="1693506"/>
            <a:ext cx="1171170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 HỆ CHIA HẾT. TÍNH CHẤT CHIA HẾT</a:t>
            </a:r>
          </a:p>
        </p:txBody>
      </p:sp>
    </p:spTree>
    <p:extLst>
      <p:ext uri="{BB962C8B-B14F-4D97-AF65-F5344CB8AC3E}">
        <p14:creationId xmlns:p14="http://schemas.microsoft.com/office/powerpoint/2010/main" val="2780880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63819" y="1716642"/>
            <a:ext cx="67262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1; 2; 4; 5; 10; 20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63819" y="2991689"/>
            <a:ext cx="888642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0; 4; 8; 12; 16; 20; 24; 28; 32; 36; 40; 44; 48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881050" y="5047818"/>
            <a:ext cx="677428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6; 4; 2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270862" y="2333170"/>
            <a:ext cx="97399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bội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nhỏ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hơn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50 </a:t>
            </a:r>
            <a:r>
              <a:rPr lang="en-US" sz="3200" dirty="0" err="1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4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233892" y="899456"/>
            <a:ext cx="85129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337742" y="3708990"/>
            <a:ext cx="973857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u="sng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Nhóm</a:t>
            </a:r>
            <a:r>
              <a:rPr lang="en-US" sz="32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III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tìm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ước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khác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tổng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chúng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12 </a:t>
            </a:r>
          </a:p>
        </p:txBody>
      </p:sp>
    </p:spTree>
    <p:extLst>
      <p:ext uri="{BB962C8B-B14F-4D97-AF65-F5344CB8AC3E}">
        <p14:creationId xmlns:p14="http://schemas.microsoft.com/office/powerpoint/2010/main" val="356751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9" grpId="0"/>
      <p:bldP spid="13" grpId="0"/>
      <p:bldP spid="14" grpId="0"/>
      <p:bldP spid="15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5"/>
          <p:cNvSpPr>
            <a:spLocks noChangeArrowheads="1"/>
          </p:cNvSpPr>
          <p:nvPr/>
        </p:nvSpPr>
        <p:spPr bwMode="auto">
          <a:xfrm>
            <a:off x="1838325" y="1738316"/>
            <a:ext cx="8324850" cy="13985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en-US" altLang="en-US" sz="2800">
                <a:solidFill>
                  <a:srgbClr val="000000"/>
                </a:solidFill>
              </a:rPr>
              <a:t/>
            </a:r>
            <a:br>
              <a:rPr lang="en-US" altLang="en-US" sz="2800">
                <a:solidFill>
                  <a:srgbClr val="000000"/>
                </a:solidFill>
              </a:rPr>
            </a:br>
            <a:endParaRPr lang="en-US" altLang="en-US" sz="2800">
              <a:solidFill>
                <a:srgbClr val="000000"/>
              </a:solidFill>
            </a:endParaRPr>
          </a:p>
        </p:txBody>
      </p:sp>
      <p:sp>
        <p:nvSpPr>
          <p:cNvPr id="28678" name="Rectangle 6"/>
          <p:cNvSpPr>
            <a:spLocks noChangeArrowheads="1"/>
          </p:cNvSpPr>
          <p:nvPr/>
        </p:nvSpPr>
        <p:spPr bwMode="auto">
          <a:xfrm>
            <a:off x="973016" y="3517837"/>
            <a:ext cx="9198705" cy="746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3.Tìm hiểu trước phần 2: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Tính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chất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chia hết.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pSp>
        <p:nvGrpSpPr>
          <p:cNvPr id="24580" name="Group 7"/>
          <p:cNvGrpSpPr>
            <a:grpSpLocks/>
          </p:cNvGrpSpPr>
          <p:nvPr/>
        </p:nvGrpSpPr>
        <p:grpSpPr bwMode="auto">
          <a:xfrm>
            <a:off x="3111500" y="273053"/>
            <a:ext cx="6534150" cy="752475"/>
            <a:chOff x="900" y="2892"/>
            <a:chExt cx="4092" cy="607"/>
          </a:xfrm>
        </p:grpSpPr>
        <p:pic>
          <p:nvPicPr>
            <p:cNvPr id="24597" name="Picture 8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0" y="2892"/>
              <a:ext cx="4092" cy="607"/>
            </a:xfrm>
            <a:prstGeom prst="rect">
              <a:avLst/>
            </a:prstGeom>
            <a:solidFill>
              <a:srgbClr val="0066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4598" name="Text Box 9">
              <a:hlinkClick r:id="rId3" action="ppaction://hlinksldjump"/>
            </p:cNvPr>
            <p:cNvSpPr txBox="1">
              <a:spLocks noChangeArrowheads="1"/>
            </p:cNvSpPr>
            <p:nvPr/>
          </p:nvSpPr>
          <p:spPr bwMode="auto">
            <a:xfrm>
              <a:off x="937" y="3024"/>
              <a:ext cx="3911" cy="4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bg1"/>
                  </a:solidFill>
                </a14:hiddenFill>
              </a:ext>
              <a:ext uri="{91240B29-F687-4F45-9708-019B960494DF}">
                <a14:hiddenLine xmlns:a14="http://schemas.microsoft.com/office/drawing/2010/main" w="12700" algn="ctr">
                  <a:solidFill>
                    <a:srgbClr val="FF66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.VnTime" panose="020B7200000000000000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.VnTime" panose="020B7200000000000000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.VnTime" panose="020B7200000000000000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.VnTime" panose="020B7200000000000000" pitchFamily="34" charset="0"/>
                </a:defRPr>
              </a:lvl9pPr>
            </a:lstStyle>
            <a:p>
              <a:pPr algn="ctr" fontAlgn="base">
                <a:spcBef>
                  <a:spcPct val="50000"/>
                </a:spcBef>
                <a:spcAft>
                  <a:spcPct val="0"/>
                </a:spcAft>
                <a:buNone/>
              </a:pP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Hướng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dẫn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tự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học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ở </a:t>
              </a:r>
              <a:r>
                <a:rPr lang="en-US" altLang="en-US" dirty="0" err="1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nhà</a:t>
              </a:r>
              <a:r>
                <a:rPr lang="en-US" altLang="en-US" dirty="0">
                  <a:solidFill>
                    <a:srgbClr val="0000CC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  <p:sp>
        <p:nvSpPr>
          <p:cNvPr id="28682" name="Text Box 10"/>
          <p:cNvSpPr txBox="1">
            <a:spLocks noChangeArrowheads="1"/>
          </p:cNvSpPr>
          <p:nvPr/>
        </p:nvSpPr>
        <p:spPr bwMode="auto">
          <a:xfrm>
            <a:off x="973015" y="1738193"/>
            <a:ext cx="8207499" cy="6586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Ôn tập lại kiến thức về quan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hệ chia hết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973016" y="2548903"/>
            <a:ext cx="8956430" cy="6132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.VnTime" panose="020B7200000000000000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.VnTime" panose="020B7200000000000000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.VnTime" panose="020B7200000000000000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.VnTime" panose="020B7200000000000000" pitchFamily="34" charset="0"/>
              </a:defRPr>
            </a:lvl9pPr>
          </a:lstStyle>
          <a:p>
            <a:pPr indent="450215">
              <a:lnSpc>
                <a:spcPct val="115000"/>
              </a:lnSpc>
              <a:spcBef>
                <a:spcPts val="0"/>
              </a:spcBef>
              <a:buNone/>
              <a:tabLst>
                <a:tab pos="457200" algn="l"/>
              </a:tabLst>
            </a:pP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Làm các bài tập </a:t>
            </a:r>
            <a:r>
              <a:rPr lang="vi-VN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1; 2; 3 (sgk)</a:t>
            </a:r>
            <a:r>
              <a:rPr lang="nl-NL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4588" name="Picture 2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8152" y="1674750"/>
            <a:ext cx="1285875" cy="2216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89" name="Picture 23"/>
          <p:cNvPicPr>
            <a:picLocks noChangeAspect="1" noChangeArrowheads="1" noCrop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8200" y="5124450"/>
            <a:ext cx="2209800" cy="1733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0" name="Picture 24"/>
          <p:cNvPicPr>
            <a:picLocks noChangeAspect="1" noChangeArrowheads="1" noCrop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5334000"/>
            <a:ext cx="1676400" cy="152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4591" name="Picture 2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2141" y="6108700"/>
            <a:ext cx="5202237" cy="749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4592" name="Group 26"/>
          <p:cNvGrpSpPr>
            <a:grpSpLocks/>
          </p:cNvGrpSpPr>
          <p:nvPr/>
        </p:nvGrpSpPr>
        <p:grpSpPr bwMode="auto">
          <a:xfrm>
            <a:off x="168812" y="85726"/>
            <a:ext cx="11788726" cy="6634163"/>
            <a:chOff x="54" y="54"/>
            <a:chExt cx="5630" cy="4179"/>
          </a:xfrm>
        </p:grpSpPr>
        <p:sp>
          <p:nvSpPr>
            <p:cNvPr id="24593" name="Line 27"/>
            <p:cNvSpPr>
              <a:spLocks noChangeShapeType="1"/>
            </p:cNvSpPr>
            <p:nvPr/>
          </p:nvSpPr>
          <p:spPr bwMode="auto">
            <a:xfrm>
              <a:off x="103" y="4233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4" name="Line 28"/>
            <p:cNvSpPr>
              <a:spLocks noChangeShapeType="1"/>
            </p:cNvSpPr>
            <p:nvPr/>
          </p:nvSpPr>
          <p:spPr bwMode="auto">
            <a:xfrm>
              <a:off x="54" y="128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5" name="Line 29"/>
            <p:cNvSpPr>
              <a:spLocks noChangeShapeType="1"/>
            </p:cNvSpPr>
            <p:nvPr/>
          </p:nvSpPr>
          <p:spPr bwMode="auto">
            <a:xfrm>
              <a:off x="5684" y="137"/>
              <a:ext cx="0" cy="4014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  <p:sp>
          <p:nvSpPr>
            <p:cNvPr id="24596" name="Line 30"/>
            <p:cNvSpPr>
              <a:spLocks noChangeShapeType="1"/>
            </p:cNvSpPr>
            <p:nvPr/>
          </p:nvSpPr>
          <p:spPr bwMode="auto">
            <a:xfrm>
              <a:off x="112" y="54"/>
              <a:ext cx="5513" cy="0"/>
            </a:xfrm>
            <a:prstGeom prst="line">
              <a:avLst/>
            </a:prstGeom>
            <a:noFill/>
            <a:ln w="76200" cmpd="tri">
              <a:solidFill>
                <a:srgbClr val="990033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</a:pPr>
              <a:endParaRPr lang="en-US">
                <a:solidFill>
                  <a:srgbClr val="000000"/>
                </a:solidFill>
                <a:latin typeface=".VnTime"/>
              </a:endParaRPr>
            </a:p>
          </p:txBody>
        </p:sp>
      </p:grpSp>
      <p:pic>
        <p:nvPicPr>
          <p:cNvPr id="21" name="Picture 2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801448" y="4061410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73498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86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86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8" grpId="0"/>
      <p:bldP spid="28682" grpId="0"/>
      <p:bldP spid="2868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229415" y="656409"/>
            <a:ext cx="7170824" cy="457200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4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40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4775" y="1355123"/>
            <a:ext cx="1637421" cy="1945312"/>
          </a:xfrm>
          <a:prstGeom prst="rect">
            <a:avLst/>
          </a:prstGeom>
        </p:spPr>
      </p:pic>
      <p:sp>
        <p:nvSpPr>
          <p:cNvPr id="5" name="AutoShape 4"/>
          <p:cNvSpPr>
            <a:spLocks noChangeArrowheads="1"/>
          </p:cNvSpPr>
          <p:nvPr/>
        </p:nvSpPr>
        <p:spPr bwMode="gray">
          <a:xfrm>
            <a:off x="2301413" y="1506838"/>
            <a:ext cx="7311510" cy="1428627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6471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849521" y="1467081"/>
            <a:ext cx="1681051" cy="1721396"/>
          </a:xfrm>
          <a:prstGeom prst="rect">
            <a:avLst/>
          </a:prstGeom>
        </p:spPr>
      </p:pic>
      <p:sp>
        <p:nvSpPr>
          <p:cNvPr id="10" name="AutoShape 11"/>
          <p:cNvSpPr>
            <a:spLocks noChangeArrowheads="1"/>
          </p:cNvSpPr>
          <p:nvPr/>
        </p:nvSpPr>
        <p:spPr bwMode="gray">
          <a:xfrm>
            <a:off x="1433486" y="3931536"/>
            <a:ext cx="7803823" cy="1911164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b="1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2373158" y="1764988"/>
            <a:ext cx="7170824" cy="7554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>
          <a:xfrm>
            <a:off x="1749985" y="4139363"/>
            <a:ext cx="7170824" cy="755474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: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còn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dư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53091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66800" y="4835262"/>
            <a:ext cx="7170824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42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45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9059" y="1235898"/>
            <a:ext cx="926672" cy="131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27912" y="1540779"/>
            <a:ext cx="685818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nào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?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1304984" y="714093"/>
            <a:ext cx="7170824" cy="457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hệ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endParaRPr lang="en-US" sz="3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2762983" y="4778112"/>
          <a:ext cx="22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6101" imgH="190252" progId="Equation.DSMT4">
                  <p:embed/>
                </p:oleObj>
              </mc:Choice>
              <mc:Fallback>
                <p:oleObj name="Equation" r:id="rId4" imgW="76101" imgH="190252" progId="Equation.DSMT4">
                  <p:embed/>
                  <p:pic>
                    <p:nvPicPr>
                      <p:cNvPr id="8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62983" y="4778112"/>
                        <a:ext cx="22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3928450" y="4835262"/>
          <a:ext cx="257175" cy="471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126720" imgH="228600" progId="Equation.DSMT4">
                  <p:embed/>
                </p:oleObj>
              </mc:Choice>
              <mc:Fallback>
                <p:oleObj name="Equation" r:id="rId6" imgW="126720" imgH="228600" progId="Equation.DSMT4">
                  <p:embed/>
                  <p:pic>
                    <p:nvPicPr>
                      <p:cNvPr id="9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8450" y="4835262"/>
                        <a:ext cx="257175" cy="471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1066800" y="2436088"/>
            <a:ext cx="10187354" cy="24006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(b ≠ 0).</a:t>
            </a:r>
          </a:p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nhiên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= kb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nói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b.</a:t>
            </a:r>
          </a:p>
          <a:p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không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chia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hết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b, ta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kí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000" b="1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hiệu</a:t>
            </a:r>
            <a:r>
              <a:rPr lang="en-US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  b.</a:t>
            </a:r>
            <a:endParaRPr lang="vi-VN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vi-VN" sz="30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Khi a chia hết cho b, ta nói a là bội của b và b là ước của a.</a:t>
            </a:r>
            <a:endParaRPr lang="en-US" sz="30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2997119" y="3405584"/>
          <a:ext cx="240323" cy="49662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76101" imgH="190252" progId="Equation.DSMT4">
                  <p:embed/>
                </p:oleObj>
              </mc:Choice>
              <mc:Fallback>
                <p:oleObj name="Equation" r:id="rId8" imgW="76101" imgH="190252" progId="Equation.DSMT4">
                  <p:embed/>
                  <p:pic>
                    <p:nvPicPr>
                      <p:cNvPr id="11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7119" y="3405584"/>
                        <a:ext cx="240323" cy="49662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/>
        </p:nvGraphicFramePr>
        <p:xfrm>
          <a:off x="7633067" y="3791928"/>
          <a:ext cx="257175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9" imgW="126890" imgH="228402" progId="Equation.DSMT4">
                  <p:embed/>
                </p:oleObj>
              </mc:Choice>
              <mc:Fallback>
                <p:oleObj name="Equation" r:id="rId9" imgW="126890" imgH="228402" progId="Equation.DSMT4">
                  <p:embed/>
                  <p:pic>
                    <p:nvPicPr>
                      <p:cNvPr id="12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33067" y="3791928"/>
                        <a:ext cx="257175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632835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7" grpId="0"/>
      <p:bldP spid="1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999" y="1404457"/>
            <a:ext cx="926672" cy="13168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987061" y="1720980"/>
            <a:ext cx="88274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6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 nào chia hết cho 8, số nào không chia hết cho 8 trong các số sau: 32; 26; 48; 0</a:t>
            </a:r>
            <a:endParaRPr lang="en-US" sz="3600" b="1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304800" y="3048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53487" y="4448272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73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AutoShape 11"/>
          <p:cNvSpPr>
            <a:spLocks noChangeArrowheads="1"/>
          </p:cNvSpPr>
          <p:nvPr/>
        </p:nvSpPr>
        <p:spPr bwMode="gray">
          <a:xfrm>
            <a:off x="480644" y="924676"/>
            <a:ext cx="11101756" cy="2619599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715109" y="1043354"/>
            <a:ext cx="10609384" cy="147710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Ví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Viết ngày và tháng sinh của em dưới dạng ngày a và tháng b.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Chỉ ra 1 ước của a và 2 bội của b.</a:t>
            </a:r>
            <a:endParaRPr lang="en-US" sz="32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AutoShape 11"/>
          <p:cNvSpPr>
            <a:spLocks noChangeArrowheads="1"/>
          </p:cNvSpPr>
          <p:nvPr/>
        </p:nvSpPr>
        <p:spPr bwMode="gray">
          <a:xfrm>
            <a:off x="480644" y="3739662"/>
            <a:ext cx="11101756" cy="2074985"/>
          </a:xfrm>
          <a:prstGeom prst="roundRect">
            <a:avLst>
              <a:gd name="adj" fmla="val 10889"/>
            </a:avLst>
          </a:prstGeom>
          <a:gradFill rotWithShape="1">
            <a:gsLst>
              <a:gs pos="0">
                <a:srgbClr val="DDDDDD"/>
              </a:gs>
              <a:gs pos="50000">
                <a:srgbClr val="DDDDDD">
                  <a:gamma/>
                  <a:tint val="39216"/>
                  <a:invGamma/>
                </a:srgbClr>
              </a:gs>
              <a:gs pos="100000">
                <a:srgbClr val="DDDDDD"/>
              </a:gs>
            </a:gsLst>
            <a:lin ang="2700000" scaled="1"/>
          </a:gradFill>
          <a:ln w="38100">
            <a:solidFill>
              <a:srgbClr val="FFFFFF"/>
            </a:solidFill>
            <a:round/>
            <a:headEnd/>
            <a:tailEnd/>
          </a:ln>
          <a:effectLst>
            <a:outerShdw dist="135003" dir="2928844" algn="ctr" rotWithShape="0">
              <a:srgbClr val="000000">
                <a:alpha val="50000"/>
              </a:srgbClr>
            </a:outerShdw>
          </a:effectLst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</a:t>
            </a:r>
            <a:endParaRPr lang="en-US" sz="32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>
          <a:xfrm>
            <a:off x="715109" y="3629884"/>
            <a:ext cx="10609381" cy="2055808"/>
          </a:xfrm>
          <a:prstGeom prst="rect">
            <a:avLst/>
          </a:prstGeom>
        </p:spPr>
        <p:txBody>
          <a:bodyPr/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r>
              <a:rPr lang="en-US" sz="3200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r>
              <a:rPr lang="en-US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 23 tháng 5. 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Một ước của 23 là 23</a:t>
            </a:r>
          </a:p>
          <a:p>
            <a:pPr algn="l"/>
            <a:r>
              <a:rPr lang="vi-VN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 bội của 5 là 0 và 5.</a:t>
            </a:r>
            <a:r>
              <a:rPr lang="en-US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2562918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1066950-C691-422E-AA49-3B44015427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vi-VN" sz="3200" dirty="0"/>
              <a:t>Ví dụ 2: </a:t>
            </a:r>
            <a:br>
              <a:rPr lang="vi-VN" sz="3200" dirty="0"/>
            </a:br>
            <a:r>
              <a:rPr lang="vi-VN" sz="3200" dirty="0"/>
              <a:t>a) Chỉ ra 2 số là bội của 7</a:t>
            </a:r>
            <a:br>
              <a:rPr lang="vi-VN" sz="3200" dirty="0"/>
            </a:br>
            <a:r>
              <a:rPr lang="vi-VN" sz="3200" dirty="0"/>
              <a:t>b) Chỉ ra 2 số là ước của 12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2D8656D-DCFA-43F2-9249-EA7B18462C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lphaLcParenR"/>
            </a:pPr>
            <a:r>
              <a:rPr lang="vi-VN" sz="3200" dirty="0"/>
              <a:t>Chẳng hạn, 0 và 7 là hai bội của 7</a:t>
            </a:r>
          </a:p>
          <a:p>
            <a:pPr marL="514350" indent="-514350">
              <a:buAutoNum type="alphaLcParenR"/>
            </a:pPr>
            <a:r>
              <a:rPr lang="vi-VN" sz="3200" dirty="0"/>
              <a:t>Chẳng hạn, 1 và 12 là hai ước của 12</a:t>
            </a:r>
          </a:p>
        </p:txBody>
      </p:sp>
    </p:spTree>
    <p:extLst>
      <p:ext uri="{BB962C8B-B14F-4D97-AF65-F5344CB8AC3E}">
        <p14:creationId xmlns:p14="http://schemas.microsoft.com/office/powerpoint/2010/main" val="2943797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7891" y="241300"/>
            <a:ext cx="93345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0892" y="1758463"/>
            <a:ext cx="8862646" cy="4103076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907323" y="651717"/>
            <a:ext cx="6593965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Tròn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nhỉ</a:t>
            </a: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87663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380" y="857187"/>
            <a:ext cx="1355481" cy="14359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Rectangle 2"/>
          <p:cNvSpPr/>
          <p:nvPr/>
        </p:nvSpPr>
        <p:spPr>
          <a:xfrm>
            <a:off x="4302370" y="1891388"/>
            <a:ext cx="618978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solidFill>
                  <a:srgbClr val="C0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Bạn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trả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lời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đúng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>
              <a:defRPr/>
            </a:pP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Vì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15   5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nên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5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ước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dirty="0" err="1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3600" dirty="0">
                <a:ln w="12700">
                  <a:solidFill>
                    <a:srgbClr val="212121">
                      <a:satMod val="155000"/>
                    </a:srgbClr>
                  </a:solidFill>
                  <a:prstDash val="solid"/>
                </a:ln>
                <a:latin typeface="Times New Roman" pitchFamily="18" charset="0"/>
                <a:cs typeface="Times New Roman" pitchFamily="18" charset="0"/>
              </a:rPr>
              <a:t> 15.</a:t>
            </a:r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/>
        </p:nvGraphicFramePr>
        <p:xfrm>
          <a:off x="5482735" y="2520217"/>
          <a:ext cx="228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76101" imgH="190252" progId="Equation.DSMT4">
                  <p:embed/>
                </p:oleObj>
              </mc:Choice>
              <mc:Fallback>
                <p:oleObj name="Equation" r:id="rId4" imgW="76101" imgH="190252" progId="Equation.DSMT4">
                  <p:embed/>
                  <p:pic>
                    <p:nvPicPr>
                      <p:cNvPr id="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2735" y="2520217"/>
                        <a:ext cx="2286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831" y="2609084"/>
            <a:ext cx="3481754" cy="218049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853487" y="4624118"/>
            <a:ext cx="2454096" cy="1578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4253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1001</Words>
  <Application>Microsoft Office PowerPoint</Application>
  <PresentationFormat>Widescreen</PresentationFormat>
  <Paragraphs>99</Paragraphs>
  <Slides>21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.VnTime</vt:lpstr>
      <vt:lpstr>Arial</vt:lpstr>
      <vt:lpstr>Calibri</vt:lpstr>
      <vt:lpstr>Calibri Light</vt:lpstr>
      <vt:lpstr>Tahoma</vt:lpstr>
      <vt:lpstr>Times New Roman</vt:lpstr>
      <vt:lpstr>Office Theme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Ví dụ 2:  a) Chỉ ra 2 số là bội của 7 b) Chỉ ra 2 số là ước của 12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Thanh Tran Kim</dc:creator>
  <cp:lastModifiedBy>Microsoft account</cp:lastModifiedBy>
  <cp:revision>2</cp:revision>
  <dcterms:created xsi:type="dcterms:W3CDTF">2023-10-10T02:29:07Z</dcterms:created>
  <dcterms:modified xsi:type="dcterms:W3CDTF">2024-10-23T08:19:37Z</dcterms:modified>
</cp:coreProperties>
</file>