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media/audio2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35" r:id="rId2"/>
    <p:sldId id="257" r:id="rId3"/>
    <p:sldId id="440" r:id="rId4"/>
    <p:sldId id="438" r:id="rId5"/>
    <p:sldId id="459" r:id="rId6"/>
    <p:sldId id="442" r:id="rId7"/>
    <p:sldId id="444" r:id="rId8"/>
    <p:sldId id="460" r:id="rId9"/>
    <p:sldId id="461" r:id="rId10"/>
    <p:sldId id="272" r:id="rId11"/>
    <p:sldId id="462" r:id="rId12"/>
    <p:sldId id="463" r:id="rId13"/>
    <p:sldId id="464" r:id="rId14"/>
    <p:sldId id="465" r:id="rId15"/>
    <p:sldId id="466" r:id="rId16"/>
    <p:sldId id="260" r:id="rId17"/>
    <p:sldId id="450" r:id="rId18"/>
    <p:sldId id="451" r:id="rId19"/>
    <p:sldId id="467" r:id="rId20"/>
    <p:sldId id="287" r:id="rId21"/>
    <p:sldId id="288" r:id="rId22"/>
    <p:sldId id="289" r:id="rId23"/>
    <p:sldId id="283" r:id="rId24"/>
    <p:sldId id="284" r:id="rId25"/>
    <p:sldId id="285" r:id="rId26"/>
    <p:sldId id="286" r:id="rId27"/>
    <p:sldId id="290" r:id="rId28"/>
    <p:sldId id="453" r:id="rId29"/>
    <p:sldId id="452" r:id="rId30"/>
    <p:sldId id="454" r:id="rId31"/>
    <p:sldId id="455" r:id="rId32"/>
    <p:sldId id="300" r:id="rId33"/>
    <p:sldId id="291" r:id="rId34"/>
    <p:sldId id="292" r:id="rId35"/>
    <p:sldId id="293" r:id="rId36"/>
    <p:sldId id="294" r:id="rId37"/>
    <p:sldId id="295" r:id="rId38"/>
    <p:sldId id="298" r:id="rId39"/>
    <p:sldId id="297" r:id="rId40"/>
    <p:sldId id="299" r:id="rId41"/>
    <p:sldId id="296" r:id="rId42"/>
    <p:sldId id="304" r:id="rId43"/>
    <p:sldId id="2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33CC33"/>
    <a:srgbClr val="FF99CC"/>
    <a:srgbClr val="CC99FF"/>
    <a:srgbClr val="CC66FF"/>
    <a:srgbClr val="2C441C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08:17:17.9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599.92188"/>
      <inkml:brushProperty name="anchorY" value="-36928.82031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08:28:51.2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446.58984"/>
      <inkml:brushProperty name="anchorY" value="-37775.48828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27/5/2024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4C8D0-434E-44B9-9975-40F527884843}" type="slidenum">
              <a:rPr lang="en-US"/>
              <a:pPr/>
              <a:t>20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72D38-7988-4F03-9F65-7545596996E7}" type="slidenum">
              <a:rPr lang="en-US"/>
              <a:pPr/>
              <a:t>21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E25AB-D9CF-4435-B65E-C55447D42963}" type="slidenum">
              <a:rPr lang="en-US"/>
              <a:pPr/>
              <a:t>22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0B70E-50D5-4B10-9404-49594103E7AD}" type="slidenum">
              <a:rPr lang="en-US"/>
              <a:pPr/>
              <a:t>23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1D8CB-C4AC-4958-9169-89A9C6356856}" type="slidenum">
              <a:rPr lang="en-US"/>
              <a:pPr/>
              <a:t>24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EBDBD-B174-4282-90C1-5BCAC65F94D5}" type="slidenum">
              <a:rPr lang="en-US"/>
              <a:pPr/>
              <a:t>25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224F0-5467-4264-BEF6-F0391EB4E439}" type="slidenum">
              <a:rPr lang="en-US"/>
              <a:pPr/>
              <a:t>26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AE98CD-17D8-4AA5-9528-12977A0D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F1CC36-63C1-4EDE-9C43-6BC42C3F4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0EBCEC-20EF-4B8D-A204-342D8952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51399C-0428-4E33-9473-BB3CC48C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4F488A-D5D6-41FA-9837-FEE4EEFC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038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20C22E-E8DC-4AD3-A48C-F1FC4C0F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CC8018-3149-4C15-9E66-F5A8E1717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BE04C-4D58-4F79-B083-7D783FEC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CF58DA-DFCE-413A-8073-AA1D533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B67EDA-CD7B-4C9B-8D96-1439FB2C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2043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7B1077D-7655-4660-9EDF-29C6722C9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E44F4C-A55A-4263-8F03-81FACDBB3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596F3D-18B2-4B03-A1DD-F5F2DDCC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BA150-46EB-459E-8469-9429D58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CB06F-1499-4DE2-A754-924B236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910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C859F-B52C-4D94-9C17-7C589F66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9DBC80-C942-4E53-9278-CC998AD0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356AA6-3853-4357-9798-8112BC4A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BB3E96-71B3-4FA9-AE10-C7D42D8F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35E6E5-F368-4B8B-A6A5-B373BCD7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1882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6B5E0A-C347-4FB4-8B04-A73D1357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146F37-392E-4190-80F4-418A89968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454666-5310-4864-8C51-7A2DC275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1C5836-10F5-4185-BF04-53E0A12F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3355A3-AEF6-4493-B091-07371D92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7583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9B7716-9FBF-4260-ABD0-E5B4027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6290C5-5D8E-4AE1-B027-93CCC4147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694B7C-3004-4FBA-AE5C-C45AEC40B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B34C29E-C8A8-4CDD-9997-D142797D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4AEB0-81B1-4913-BAEC-22B5B883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F068F3-5D69-4172-A996-EF51D0F7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0575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86356-B826-49CC-8317-D0729788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022C39-D037-4B18-968D-8017D0EA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8EE168-CF8C-4625-B965-CFB42C418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5849DB4-37B4-4299-BE56-DB48E8E2A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5669E05-DD2A-42DC-A120-4A11C4A94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076A11D-91CD-42E4-9BE6-D3E90BB5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0A29B74-ACA4-465A-B9F3-D370DF1C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B97376C-E0D0-485E-9C63-1F02DCA1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2482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150307-509A-4F72-A931-EE37FB62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D49F6D-318E-4B4B-ABCE-6503196F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EFEB71B-C61A-4E69-AE36-36177D35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EB494C-741C-4B48-A183-22AA86D9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5096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0E33A87-FF85-4599-9845-DF14B2A4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F39C7-CF3A-44EC-8691-9764CC82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FE136A9-EA79-44EB-A467-88D750D7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6524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1785D9-9DBF-491A-AE0B-97C6B7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E168B1-FEDB-4C5F-8EEA-B56661A3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D3CC99-0322-42BA-88FE-62615A472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5B2A96-C6EF-4C03-A83B-3E1E4F1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511DEB-5925-42ED-80CF-4975A138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0D1E78-547B-4D0D-A156-2DC6B5F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032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3E975A-C393-4FAA-9529-CE37186C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DE22C2-A66F-4C29-8206-5362E4659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143205-DD8D-4709-88DB-E54796D2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86656B-0BBE-4081-8E7C-9CB5B033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BB07D9-797F-40BA-A57A-3B60EC80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7C8073-4EB0-4076-90DE-DF7AF58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0455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EC718A4-EAAD-45A7-BBEB-D0FBAAE1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68D440B-6BF1-4982-960A-A3EC7413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E4C928-18D7-4E80-8A0D-723CCCBAF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27/05/2024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06848-5506-4C4B-98CA-742FE4878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338599-79FF-4148-B8B3-3C48D70AC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3710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gif"/><Relationship Id="rId5" Type="http://schemas.openxmlformats.org/officeDocument/2006/relationships/audio" Target="../media/media4.wav"/><Relationship Id="rId15" Type="http://schemas.openxmlformats.org/officeDocument/2006/relationships/audio" Target="NULL"/><Relationship Id="rId10" Type="http://schemas.openxmlformats.org/officeDocument/2006/relationships/image" Target="../media/image52.png"/><Relationship Id="rId4" Type="http://schemas.microsoft.com/office/2007/relationships/media" Target="../media/media4.wav"/><Relationship Id="rId9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id="{14CEEEC4-0FBA-440A-91F5-E1CDB4D49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540" y="-1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1FE659C-DA59-459E-9CC6-77663B726515}"/>
              </a:ext>
            </a:extLst>
          </p:cNvPr>
          <p:cNvSpPr/>
          <p:nvPr/>
        </p:nvSpPr>
        <p:spPr>
          <a:xfrm>
            <a:off x="1355956" y="1681040"/>
            <a:ext cx="8762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SỰ NỞ VÌ NHIỆT</a:t>
            </a:r>
            <a:endParaRPr kumimoji="0" lang="en-BZ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51E3B9-C4BF-4485-88AA-503B4F68536A}"/>
              </a:ext>
            </a:extLst>
          </p:cNvPr>
          <p:cNvSpPr/>
          <p:nvPr/>
        </p:nvSpPr>
        <p:spPr>
          <a:xfrm>
            <a:off x="1477945" y="1669319"/>
            <a:ext cx="38013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SỰ NỞ</a:t>
            </a:r>
            <a:endParaRPr kumimoji="0" lang="vi-VN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Hình chữ nhật 31">
            <a:extLst>
              <a:ext uri="{FF2B5EF4-FFF2-40B4-BE49-F238E27FC236}">
                <a16:creationId xmlns:a16="http://schemas.microsoft.com/office/drawing/2014/main" id="{B0090750-B382-44AA-9342-9CDF3526191A}"/>
              </a:ext>
            </a:extLst>
          </p:cNvPr>
          <p:cNvSpPr/>
          <p:nvPr/>
        </p:nvSpPr>
        <p:spPr>
          <a:xfrm>
            <a:off x="4111643" y="1681040"/>
            <a:ext cx="69726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VÌ NHIỆT</a:t>
            </a:r>
            <a:endParaRPr kumimoji="0" lang="vi-VN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05074-2C38-FEC1-56E4-6A89E39B8B8E}"/>
              </a:ext>
            </a:extLst>
          </p:cNvPr>
          <p:cNvSpPr txBox="1"/>
          <p:nvPr/>
        </p:nvSpPr>
        <p:spPr>
          <a:xfrm>
            <a:off x="3974999" y="521018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BÀI 29</a:t>
            </a:r>
          </a:p>
        </p:txBody>
      </p:sp>
    </p:spTree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403" y="296634"/>
            <a:ext cx="6558611" cy="626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46DAB-4A4F-4DCD-B1EF-26F3B433D30E}"/>
              </a:ext>
            </a:extLst>
          </p:cNvPr>
          <p:cNvSpPr txBox="1"/>
          <p:nvPr/>
        </p:nvSpPr>
        <p:spPr>
          <a:xfrm>
            <a:off x="1955051" y="2246244"/>
            <a:ext cx="305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199905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EFD4B-5404-281A-48C9-E179E853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725E16D-1A10-D2FE-25F1-778723A6C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603130"/>
              </p:ext>
            </p:extLst>
          </p:nvPr>
        </p:nvGraphicFramePr>
        <p:xfrm>
          <a:off x="207963" y="174625"/>
          <a:ext cx="9520237" cy="151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770449" imgH="9158672" progId="Word.Document.12">
                  <p:embed/>
                </p:oleObj>
              </mc:Choice>
              <mc:Fallback>
                <p:oleObj name="Document" r:id="rId3" imgW="5770449" imgH="9158672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69D3A7E-FE10-78F6-B8B2-B13F3A5772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963" y="174625"/>
                        <a:ext cx="9520237" cy="1510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115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0309-C094-F8FB-2615-54F52060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460AB6A-A6D7-DBD4-58EC-9447EA5C3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105576"/>
              </p:ext>
            </p:extLst>
          </p:nvPr>
        </p:nvGraphicFramePr>
        <p:xfrm>
          <a:off x="170968" y="-4013072"/>
          <a:ext cx="10515600" cy="10794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5774222" imgH="9083805" progId="Word.Document.12">
                  <p:embed/>
                </p:oleObj>
              </mc:Choice>
              <mc:Fallback>
                <p:oleObj name="Document" r:id="rId3" imgW="5774222" imgH="9083805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69D3A7E-FE10-78F6-B8B2-B13F3A5772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968" y="-4013072"/>
                        <a:ext cx="10515600" cy="10794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14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AA74B4-F9B0-1F91-83B7-C5B7FD12D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285345"/>
              </p:ext>
            </p:extLst>
          </p:nvPr>
        </p:nvGraphicFramePr>
        <p:xfrm>
          <a:off x="170345" y="0"/>
          <a:ext cx="8772269" cy="660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3" imgW="5774222" imgH="9195017" progId="Word.Document.12">
                  <p:embed/>
                </p:oleObj>
              </mc:Choice>
              <mc:Fallback>
                <p:oleObj name="Document" r:id="rId3" imgW="5774222" imgH="9195017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3AA74B4-F9B0-1F91-83B7-C5B7FD12D8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345" y="0"/>
                        <a:ext cx="8772269" cy="6606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145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BC873-DA76-80D1-82F8-9804A794B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79513"/>
            <a:ext cx="5893904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C294-3412-184E-999C-E6298338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B84DA6C-B486-0819-0ACD-A94BB3D6D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15385"/>
              </p:ext>
            </p:extLst>
          </p:nvPr>
        </p:nvGraphicFramePr>
        <p:xfrm>
          <a:off x="103414" y="84956"/>
          <a:ext cx="11766323" cy="6577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ocument" r:id="rId3" imgW="5774222" imgH="4478018" progId="Word.Document.12">
                  <p:embed/>
                </p:oleObj>
              </mc:Choice>
              <mc:Fallback>
                <p:oleObj name="Document" r:id="rId3" imgW="5774222" imgH="4478018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09D44F1-B22E-3967-CE6B-A7AB51896D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14" y="84956"/>
                        <a:ext cx="11766323" cy="6577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68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075CAA-D5C1-4C1B-8C07-30847482281C}"/>
              </a:ext>
            </a:extLst>
          </p:cNvPr>
          <p:cNvGrpSpPr/>
          <p:nvPr/>
        </p:nvGrpSpPr>
        <p:grpSpPr>
          <a:xfrm>
            <a:off x="0" y="-1063232"/>
            <a:ext cx="4337888" cy="5855475"/>
            <a:chOff x="571507" y="1"/>
            <a:chExt cx="3090075" cy="6459887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AB1BB053-327A-408C-9A52-C3EEEE958526}"/>
                </a:ext>
              </a:extLst>
            </p:cNvPr>
            <p:cNvGrpSpPr/>
            <p:nvPr/>
          </p:nvGrpSpPr>
          <p:grpSpPr>
            <a:xfrm>
              <a:off x="571507" y="1852818"/>
              <a:ext cx="3090075" cy="4607070"/>
              <a:chOff x="571507" y="1852818"/>
              <a:chExt cx="3090075" cy="4607070"/>
            </a:xfrm>
          </p:grpSpPr>
          <p:sp>
            <p:nvSpPr>
              <p:cNvPr id="19" name="Hình chữ nhật 18">
                <a:extLst>
                  <a:ext uri="{FF2B5EF4-FFF2-40B4-BE49-F238E27FC236}">
                    <a16:creationId xmlns:a16="http://schemas.microsoft.com/office/drawing/2014/main" id="{04576A73-F508-449A-9485-5BAB6E92C5C3}"/>
                  </a:ext>
                </a:extLst>
              </p:cNvPr>
              <p:cNvSpPr/>
              <p:nvPr/>
            </p:nvSpPr>
            <p:spPr>
              <a:xfrm rot="21423101">
                <a:off x="1679242" y="1852818"/>
                <a:ext cx="1982340" cy="4559107"/>
              </a:xfrm>
              <a:prstGeom prst="rect">
                <a:avLst/>
              </a:prstGeom>
              <a:solidFill>
                <a:schemeClr val="tx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/>
              </a:p>
            </p:txBody>
          </p:sp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A50D1C13-638B-49CB-B990-EC1418609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7" y="1978940"/>
                <a:ext cx="2834886" cy="448094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CF7DBC5-B18D-4F20-86B5-53C88F664428}"/>
                </a:ext>
              </a:extLst>
            </p:cNvPr>
            <p:cNvGrpSpPr/>
            <p:nvPr/>
          </p:nvGrpSpPr>
          <p:grpSpPr>
            <a:xfrm>
              <a:off x="1590665" y="1"/>
              <a:ext cx="1034205" cy="2262204"/>
              <a:chOff x="1590665" y="123986"/>
              <a:chExt cx="1034205" cy="2107221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CD05A37B-1284-4CC7-A3B8-C8BCE5606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0488B219-EE9A-4559-862B-6AD7838AE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7768" y="123986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8B8A86F-760E-4684-BF47-B3B974D05439}"/>
              </a:ext>
            </a:extLst>
          </p:cNvPr>
          <p:cNvGrpSpPr/>
          <p:nvPr/>
        </p:nvGrpSpPr>
        <p:grpSpPr>
          <a:xfrm>
            <a:off x="4167261" y="403983"/>
            <a:ext cx="4357765" cy="5247606"/>
            <a:chOff x="8363368" y="435714"/>
            <a:chExt cx="3182912" cy="6133912"/>
          </a:xfrm>
        </p:grpSpPr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id="{027AA0AB-6EB5-4F9C-AFA1-0ABFC1F08918}"/>
                </a:ext>
              </a:extLst>
            </p:cNvPr>
            <p:cNvSpPr/>
            <p:nvPr/>
          </p:nvSpPr>
          <p:spPr>
            <a:xfrm rot="21423101">
              <a:off x="9446698" y="1939860"/>
              <a:ext cx="2099582" cy="4559107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20C1780A-4DF9-4D46-8763-985864E9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3368" y="1978940"/>
              <a:ext cx="2944623" cy="4590686"/>
            </a:xfrm>
            <a:prstGeom prst="rect">
              <a:avLst/>
            </a:prstGeom>
          </p:spPr>
        </p:pic>
        <p:grpSp>
          <p:nvGrpSpPr>
            <p:cNvPr id="40" name="Nhóm 39">
              <a:extLst>
                <a:ext uri="{FF2B5EF4-FFF2-40B4-BE49-F238E27FC236}">
                  <a16:creationId xmlns:a16="http://schemas.microsoft.com/office/drawing/2014/main" id="{47B29169-66D9-40D9-896A-71092FF1473B}"/>
                </a:ext>
              </a:extLst>
            </p:cNvPr>
            <p:cNvGrpSpPr/>
            <p:nvPr/>
          </p:nvGrpSpPr>
          <p:grpSpPr>
            <a:xfrm>
              <a:off x="9318576" y="435714"/>
              <a:ext cx="1034205" cy="1826491"/>
              <a:chOff x="1590665" y="557937"/>
              <a:chExt cx="1034205" cy="1673270"/>
            </a:xfrm>
          </p:grpSpPr>
          <p:pic>
            <p:nvPicPr>
              <p:cNvPr id="41" name="Hình ảnh 40">
                <a:extLst>
                  <a:ext uri="{FF2B5EF4-FFF2-40B4-BE49-F238E27FC236}">
                    <a16:creationId xmlns:a16="http://schemas.microsoft.com/office/drawing/2014/main" id="{487480B6-299F-42AC-8405-1237B743E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42" name="Đường nối Thẳng 41">
                <a:extLst>
                  <a:ext uri="{FF2B5EF4-FFF2-40B4-BE49-F238E27FC236}">
                    <a16:creationId xmlns:a16="http://schemas.microsoft.com/office/drawing/2014/main" id="{7F53709F-979C-453D-821D-FDFDF5E86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5826" y="557937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0" y="1288849"/>
            <a:ext cx="3856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2400" b="1" dirty="0"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Sự nở vì nhiệt của chất rắn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- Các chất rắn nở ra khi nóng lên và co lại khi lạnh đi.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- Các chất rắn khác nhau nở vì nhiệt khác nhau.</a:t>
            </a:r>
          </a:p>
        </p:txBody>
      </p:sp>
      <p:grpSp>
        <p:nvGrpSpPr>
          <p:cNvPr id="6" name="Nhóm 43">
            <a:extLst>
              <a:ext uri="{FF2B5EF4-FFF2-40B4-BE49-F238E27FC236}">
                <a16:creationId xmlns:a16="http://schemas.microsoft.com/office/drawing/2014/main" id="{F919DB7B-8EE1-8316-F1CE-F8DEA2949B55}"/>
              </a:ext>
            </a:extLst>
          </p:cNvPr>
          <p:cNvGrpSpPr/>
          <p:nvPr/>
        </p:nvGrpSpPr>
        <p:grpSpPr>
          <a:xfrm>
            <a:off x="8207369" y="1393133"/>
            <a:ext cx="4375570" cy="5247606"/>
            <a:chOff x="8363368" y="435714"/>
            <a:chExt cx="3182912" cy="6133912"/>
          </a:xfrm>
        </p:grpSpPr>
        <p:sp>
          <p:nvSpPr>
            <p:cNvPr id="7" name="Hình chữ nhật 42">
              <a:extLst>
                <a:ext uri="{FF2B5EF4-FFF2-40B4-BE49-F238E27FC236}">
                  <a16:creationId xmlns:a16="http://schemas.microsoft.com/office/drawing/2014/main" id="{026D8328-C41F-DB6E-BAA3-9E853AAB78EB}"/>
                </a:ext>
              </a:extLst>
            </p:cNvPr>
            <p:cNvSpPr/>
            <p:nvPr/>
          </p:nvSpPr>
          <p:spPr>
            <a:xfrm rot="21423101">
              <a:off x="9446698" y="1939860"/>
              <a:ext cx="2099582" cy="4559107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pic>
          <p:nvPicPr>
            <p:cNvPr id="8" name="Hình ảnh 35">
              <a:extLst>
                <a:ext uri="{FF2B5EF4-FFF2-40B4-BE49-F238E27FC236}">
                  <a16:creationId xmlns:a16="http://schemas.microsoft.com/office/drawing/2014/main" id="{06640BA8-1B04-4932-0D96-D2DE6210F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63368" y="1978940"/>
              <a:ext cx="2944623" cy="4590686"/>
            </a:xfrm>
            <a:prstGeom prst="rect">
              <a:avLst/>
            </a:prstGeom>
          </p:spPr>
        </p:pic>
        <p:grpSp>
          <p:nvGrpSpPr>
            <p:cNvPr id="9" name="Nhóm 39">
              <a:extLst>
                <a:ext uri="{FF2B5EF4-FFF2-40B4-BE49-F238E27FC236}">
                  <a16:creationId xmlns:a16="http://schemas.microsoft.com/office/drawing/2014/main" id="{9023282A-9F3F-7DF7-DF93-909FA1741E1B}"/>
                </a:ext>
              </a:extLst>
            </p:cNvPr>
            <p:cNvGrpSpPr/>
            <p:nvPr/>
          </p:nvGrpSpPr>
          <p:grpSpPr>
            <a:xfrm>
              <a:off x="9318576" y="435714"/>
              <a:ext cx="1034205" cy="1826491"/>
              <a:chOff x="1590665" y="557937"/>
              <a:chExt cx="1034205" cy="1673270"/>
            </a:xfrm>
          </p:grpSpPr>
          <p:pic>
            <p:nvPicPr>
              <p:cNvPr id="10" name="Hình ảnh 40">
                <a:extLst>
                  <a:ext uri="{FF2B5EF4-FFF2-40B4-BE49-F238E27FC236}">
                    <a16:creationId xmlns:a16="http://schemas.microsoft.com/office/drawing/2014/main" id="{DB55A3E8-579A-46F0-E0D5-4314A5896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11" name="Đường nối Thẳng 41">
                <a:extLst>
                  <a:ext uri="{FF2B5EF4-FFF2-40B4-BE49-F238E27FC236}">
                    <a16:creationId xmlns:a16="http://schemas.microsoft.com/office/drawing/2014/main" id="{93B91889-71D4-4B70-1447-8985FA0B0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5826" y="557937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C3E7CB-92EB-B74B-E261-8BEA7DA7E883}"/>
              </a:ext>
            </a:extLst>
          </p:cNvPr>
          <p:cNvSpPr txBox="1"/>
          <p:nvPr/>
        </p:nvSpPr>
        <p:spPr>
          <a:xfrm>
            <a:off x="4210865" y="2028163"/>
            <a:ext cx="3856383" cy="327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3200" b="1" dirty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33CC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DF5F3-292C-2375-4689-5B5D5C296F93}"/>
              </a:ext>
            </a:extLst>
          </p:cNvPr>
          <p:cNvSpPr txBox="1"/>
          <p:nvPr/>
        </p:nvSpPr>
        <p:spPr>
          <a:xfrm>
            <a:off x="8218180" y="2877539"/>
            <a:ext cx="3856383" cy="364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3200" b="1" dirty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710295-257F-6540-1EBD-F8CAC11BE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31831"/>
              </p:ext>
            </p:extLst>
          </p:nvPr>
        </p:nvGraphicFramePr>
        <p:xfrm>
          <a:off x="894522" y="281781"/>
          <a:ext cx="10179878" cy="594487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0179878">
                  <a:extLst>
                    <a:ext uri="{9D8B030D-6E8A-4147-A177-3AD203B41FA5}">
                      <a16:colId xmlns:a16="http://schemas.microsoft.com/office/drawing/2014/main" val="2333921696"/>
                    </a:ext>
                  </a:extLst>
                </a:gridCol>
              </a:tblGrid>
              <a:tr h="108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PHIẾU HỌC TẬP SỐ 4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491" marR="35491" marT="0" marB="0"/>
                </a:tc>
                <a:extLst>
                  <a:ext uri="{0D108BD9-81ED-4DB2-BD59-A6C34878D82A}">
                    <a16:rowId xmlns:a16="http://schemas.microsoft.com/office/drawing/2014/main" val="4245041715"/>
                  </a:ext>
                </a:extLst>
              </a:tr>
              <a:tr h="42428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Xem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video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hỏi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1.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nở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vì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công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gì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559943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				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559943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				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559943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	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559943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	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2: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nở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vì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hại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như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thế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nào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đối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với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thiên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nhiên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con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559943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							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491" marR="35491" marT="0" marB="0"/>
                </a:tc>
                <a:extLst>
                  <a:ext uri="{0D108BD9-81ED-4DB2-BD59-A6C34878D82A}">
                    <a16:rowId xmlns:a16="http://schemas.microsoft.com/office/drawing/2014/main" val="1464856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51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B3C8FD-43C6-8E0F-D503-EAE4072FB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888403"/>
              </p:ext>
            </p:extLst>
          </p:nvPr>
        </p:nvGraphicFramePr>
        <p:xfrm>
          <a:off x="541337" y="271462"/>
          <a:ext cx="10888663" cy="647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Document" r:id="rId3" imgW="5774222" imgH="5143134" progId="Word.Document.12">
                  <p:embed/>
                </p:oleObj>
              </mc:Choice>
              <mc:Fallback>
                <p:oleObj name="Document" r:id="rId3" imgW="5774222" imgH="51431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1337" y="271462"/>
                        <a:ext cx="10888663" cy="647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37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iệt kế là gì? Tên và công dụng của các loại nhiệt kế trên thị trường">
            <a:extLst>
              <a:ext uri="{FF2B5EF4-FFF2-40B4-BE49-F238E27FC236}">
                <a16:creationId xmlns:a16="http://schemas.microsoft.com/office/drawing/2014/main" id="{5CFB3B55-E861-35B9-F985-C899C07A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0" y="625930"/>
            <a:ext cx="3639230" cy="42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inh khí cầu khổng lồ mang cờ 11 nước dự SEA Games, xuất hiện ở Mỹ Đình">
            <a:extLst>
              <a:ext uri="{FF2B5EF4-FFF2-40B4-BE49-F238E27FC236}">
                <a16:creationId xmlns:a16="http://schemas.microsoft.com/office/drawing/2014/main" id="{963DB956-A9D8-4F4C-E182-E6684503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14" y="0"/>
            <a:ext cx="6602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0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B6B1F0A-DE5B-41FE-BA76-42FCC28E2DB2}"/>
              </a:ext>
            </a:extLst>
          </p:cNvPr>
          <p:cNvGrpSpPr/>
          <p:nvPr/>
        </p:nvGrpSpPr>
        <p:grpSpPr>
          <a:xfrm>
            <a:off x="5495820" y="951429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000" b="1" dirty="0">
                    <a:solidFill>
                      <a:schemeClr val="tx1"/>
                    </a:solidFill>
                  </a:rPr>
                  <a:t>SỰ NỞ VÌ NHIỆT CỦA CHẤT RẮN, LỎNG, KHÍ</a:t>
                </a:r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504569" y="2830608"/>
            <a:ext cx="6913463" cy="1879179"/>
            <a:chOff x="-274714" y="2191774"/>
            <a:chExt cx="6913463" cy="187917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79"/>
              <a:chOff x="5555671" y="1671145"/>
              <a:chExt cx="6913463" cy="1460794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5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ỨNG DỤNG VÀ TÁC HẠI CỦA SỰ NỞ VÌ NHIỆT</a:t>
                </a:r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36" name="Nhóm 30">
            <a:extLst>
              <a:ext uri="{FF2B5EF4-FFF2-40B4-BE49-F238E27FC236}">
                <a16:creationId xmlns:a16="http://schemas.microsoft.com/office/drawing/2014/main" id="{C6FA70A0-C5B8-4087-9AEA-21E15CEBD1DD}"/>
              </a:ext>
            </a:extLst>
          </p:cNvPr>
          <p:cNvGrpSpPr/>
          <p:nvPr/>
        </p:nvGrpSpPr>
        <p:grpSpPr>
          <a:xfrm>
            <a:off x="5602056" y="4709787"/>
            <a:ext cx="6979697" cy="1879179"/>
            <a:chOff x="5535822" y="3467117"/>
            <a:chExt cx="6979697" cy="1879179"/>
          </a:xfrm>
        </p:grpSpPr>
        <p:grpSp>
          <p:nvGrpSpPr>
            <p:cNvPr id="37" name="Nhóm 17">
              <a:extLst>
                <a:ext uri="{FF2B5EF4-FFF2-40B4-BE49-F238E27FC236}">
                  <a16:creationId xmlns:a16="http://schemas.microsoft.com/office/drawing/2014/main" id="{B237AC3D-6C54-4B5F-B271-0C6711392720}"/>
                </a:ext>
              </a:extLst>
            </p:cNvPr>
            <p:cNvGrpSpPr/>
            <p:nvPr/>
          </p:nvGrpSpPr>
          <p:grpSpPr>
            <a:xfrm>
              <a:off x="5535822" y="3467117"/>
              <a:ext cx="6979697" cy="1879179"/>
              <a:chOff x="5489437" y="1671145"/>
              <a:chExt cx="6979697" cy="1460794"/>
            </a:xfrm>
          </p:grpSpPr>
          <p:pic>
            <p:nvPicPr>
              <p:cNvPr id="39" name="Hình ảnh 18">
                <a:extLst>
                  <a:ext uri="{FF2B5EF4-FFF2-40B4-BE49-F238E27FC236}">
                    <a16:creationId xmlns:a16="http://schemas.microsoft.com/office/drawing/2014/main" id="{54E7155F-B819-4B94-8047-EEDDD95BD6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40" name="Hình tự do: Hình 19">
                <a:extLst>
                  <a:ext uri="{FF2B5EF4-FFF2-40B4-BE49-F238E27FC236}">
                    <a16:creationId xmlns:a16="http://schemas.microsoft.com/office/drawing/2014/main" id="{4C4C14AA-97D8-41C2-8055-149E097AF20B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LUYỆN TẬP VÀ VẬN DỤNG</a:t>
                </a:r>
                <a:endParaRPr lang="en-BZ" sz="2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8" name="Hình ảnh 25">
              <a:extLst>
                <a:ext uri="{FF2B5EF4-FFF2-40B4-BE49-F238E27FC236}">
                  <a16:creationId xmlns:a16="http://schemas.microsoft.com/office/drawing/2014/main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0028" y="3723602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</p:spTree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Rot="1" noChangeArrowheads="1"/>
          </p:cNvSpPr>
          <p:nvPr/>
        </p:nvSpPr>
        <p:spPr bwMode="auto">
          <a:xfrm>
            <a:off x="1981200" y="274638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US" sz="4400" b="1">
              <a:solidFill>
                <a:schemeClr val="tx2"/>
              </a:solidFill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609600"/>
            <a:ext cx="12192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/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rơle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048000" y="0"/>
            <a:ext cx="69544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LỢI DỤNG SỰ NỞ VÌ NHIỆT</a:t>
            </a:r>
          </a:p>
        </p:txBody>
      </p:sp>
      <p:pic>
        <p:nvPicPr>
          <p:cNvPr id="115717" name="Picture 5" descr="Mot so ung dung cua su no vi nhi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70100"/>
            <a:ext cx="8839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3" name="Group 3"/>
          <p:cNvGrpSpPr>
            <a:grpSpLocks/>
          </p:cNvGrpSpPr>
          <p:nvPr/>
        </p:nvGrpSpPr>
        <p:grpSpPr bwMode="auto">
          <a:xfrm rot="21036505" flipV="1">
            <a:off x="-1035118" y="-480380"/>
            <a:ext cx="8964613" cy="5718175"/>
            <a:chOff x="1488" y="1920"/>
            <a:chExt cx="2880" cy="2880"/>
          </a:xfrm>
        </p:grpSpPr>
        <p:sp>
          <p:nvSpPr>
            <p:cNvPr id="117764" name="AutoShape 4"/>
            <p:cNvSpPr>
              <a:spLocks noChangeArrowheads="1"/>
            </p:cNvSpPr>
            <p:nvPr/>
          </p:nvSpPr>
          <p:spPr bwMode="auto">
            <a:xfrm>
              <a:off x="1488" y="1920"/>
              <a:ext cx="2880" cy="2880"/>
            </a:xfrm>
            <a:custGeom>
              <a:avLst/>
              <a:gdLst>
                <a:gd name="G0" fmla="+- 9813 0 0"/>
                <a:gd name="G1" fmla="+- -9042247 0 0"/>
                <a:gd name="G2" fmla="+- 0 0 -9042247"/>
                <a:gd name="T0" fmla="*/ 0 256 1"/>
                <a:gd name="T1" fmla="*/ 180 256 1"/>
                <a:gd name="G3" fmla="+- -9042247 T0 T1"/>
                <a:gd name="T2" fmla="*/ 0 256 1"/>
                <a:gd name="T3" fmla="*/ 90 256 1"/>
                <a:gd name="G4" fmla="+- -9042247 T2 T3"/>
                <a:gd name="G5" fmla="*/ G4 2 1"/>
                <a:gd name="T4" fmla="*/ 90 256 1"/>
                <a:gd name="T5" fmla="*/ 0 256 1"/>
                <a:gd name="G6" fmla="+- -9042247 T4 T5"/>
                <a:gd name="G7" fmla="*/ G6 2 1"/>
                <a:gd name="G8" fmla="abs -904224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13"/>
                <a:gd name="G18" fmla="*/ 9813 1 2"/>
                <a:gd name="G19" fmla="+- G18 5400 0"/>
                <a:gd name="G20" fmla="cos G19 -9042247"/>
                <a:gd name="G21" fmla="sin G19 -9042247"/>
                <a:gd name="G22" fmla="+- G20 10800 0"/>
                <a:gd name="G23" fmla="+- G21 10800 0"/>
                <a:gd name="G24" fmla="+- 10800 0 G20"/>
                <a:gd name="G25" fmla="+- 9813 10800 0"/>
                <a:gd name="G26" fmla="?: G9 G17 G25"/>
                <a:gd name="G27" fmla="?: G9 0 21600"/>
                <a:gd name="G28" fmla="cos 10800 -9042247"/>
                <a:gd name="G29" fmla="sin 10800 -9042247"/>
                <a:gd name="G30" fmla="sin 9813 -9042247"/>
                <a:gd name="G31" fmla="+- G28 10800 0"/>
                <a:gd name="G32" fmla="+- G29 10800 0"/>
                <a:gd name="G33" fmla="+- G30 10800 0"/>
                <a:gd name="G34" fmla="?: G4 0 G31"/>
                <a:gd name="G35" fmla="?: -9042247 G34 0"/>
                <a:gd name="G36" fmla="?: G6 G35 G31"/>
                <a:gd name="G37" fmla="+- 21600 0 G36"/>
                <a:gd name="G38" fmla="?: G4 0 G33"/>
                <a:gd name="G39" fmla="?: -904224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43 w 21600"/>
                <a:gd name="T15" fmla="*/ 3899 h 21600"/>
                <a:gd name="T16" fmla="*/ 10800 w 21600"/>
                <a:gd name="T17" fmla="*/ 987 h 21600"/>
                <a:gd name="T18" fmla="*/ 18457 w 21600"/>
                <a:gd name="T19" fmla="*/ 389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510" y="4230"/>
                  </a:moveTo>
                  <a:cubicBezTo>
                    <a:pt x="5371" y="2165"/>
                    <a:pt x="8020" y="986"/>
                    <a:pt x="10800" y="987"/>
                  </a:cubicBezTo>
                  <a:cubicBezTo>
                    <a:pt x="13579" y="987"/>
                    <a:pt x="16228" y="2165"/>
                    <a:pt x="18089" y="4230"/>
                  </a:cubicBezTo>
                  <a:lnTo>
                    <a:pt x="18822" y="3569"/>
                  </a:lnTo>
                  <a:cubicBezTo>
                    <a:pt x="16774" y="1297"/>
                    <a:pt x="13859" y="-1"/>
                    <a:pt x="10799" y="0"/>
                  </a:cubicBezTo>
                  <a:cubicBezTo>
                    <a:pt x="7740" y="0"/>
                    <a:pt x="4825" y="1297"/>
                    <a:pt x="2777" y="3569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5" name="AutoShape 5"/>
            <p:cNvSpPr>
              <a:spLocks noChangeArrowheads="1"/>
            </p:cNvSpPr>
            <p:nvPr/>
          </p:nvSpPr>
          <p:spPr bwMode="auto">
            <a:xfrm>
              <a:off x="1616" y="2048"/>
              <a:ext cx="2624" cy="2624"/>
            </a:xfrm>
            <a:custGeom>
              <a:avLst/>
              <a:gdLst>
                <a:gd name="G0" fmla="+- 9813 0 0"/>
                <a:gd name="G1" fmla="+- -9042247 0 0"/>
                <a:gd name="G2" fmla="+- 0 0 -9042247"/>
                <a:gd name="T0" fmla="*/ 0 256 1"/>
                <a:gd name="T1" fmla="*/ 180 256 1"/>
                <a:gd name="G3" fmla="+- -9042247 T0 T1"/>
                <a:gd name="T2" fmla="*/ 0 256 1"/>
                <a:gd name="T3" fmla="*/ 90 256 1"/>
                <a:gd name="G4" fmla="+- -9042247 T2 T3"/>
                <a:gd name="G5" fmla="*/ G4 2 1"/>
                <a:gd name="T4" fmla="*/ 90 256 1"/>
                <a:gd name="T5" fmla="*/ 0 256 1"/>
                <a:gd name="G6" fmla="+- -9042247 T4 T5"/>
                <a:gd name="G7" fmla="*/ G6 2 1"/>
                <a:gd name="G8" fmla="abs -904224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13"/>
                <a:gd name="G18" fmla="*/ 9813 1 2"/>
                <a:gd name="G19" fmla="+- G18 5400 0"/>
                <a:gd name="G20" fmla="cos G19 -9042247"/>
                <a:gd name="G21" fmla="sin G19 -9042247"/>
                <a:gd name="G22" fmla="+- G20 10800 0"/>
                <a:gd name="G23" fmla="+- G21 10800 0"/>
                <a:gd name="G24" fmla="+- 10800 0 G20"/>
                <a:gd name="G25" fmla="+- 9813 10800 0"/>
                <a:gd name="G26" fmla="?: G9 G17 G25"/>
                <a:gd name="G27" fmla="?: G9 0 21600"/>
                <a:gd name="G28" fmla="cos 10800 -9042247"/>
                <a:gd name="G29" fmla="sin 10800 -9042247"/>
                <a:gd name="G30" fmla="sin 9813 -9042247"/>
                <a:gd name="G31" fmla="+- G28 10800 0"/>
                <a:gd name="G32" fmla="+- G29 10800 0"/>
                <a:gd name="G33" fmla="+- G30 10800 0"/>
                <a:gd name="G34" fmla="?: G4 0 G31"/>
                <a:gd name="G35" fmla="?: -9042247 G34 0"/>
                <a:gd name="G36" fmla="?: G6 G35 G31"/>
                <a:gd name="G37" fmla="+- 21600 0 G36"/>
                <a:gd name="G38" fmla="?: G4 0 G33"/>
                <a:gd name="G39" fmla="?: -904224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43 w 21600"/>
                <a:gd name="T15" fmla="*/ 3899 h 21600"/>
                <a:gd name="T16" fmla="*/ 10800 w 21600"/>
                <a:gd name="T17" fmla="*/ 987 h 21600"/>
                <a:gd name="T18" fmla="*/ 18457 w 21600"/>
                <a:gd name="T19" fmla="*/ 389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510" y="4230"/>
                  </a:moveTo>
                  <a:cubicBezTo>
                    <a:pt x="5371" y="2165"/>
                    <a:pt x="8020" y="986"/>
                    <a:pt x="10800" y="987"/>
                  </a:cubicBezTo>
                  <a:cubicBezTo>
                    <a:pt x="13579" y="987"/>
                    <a:pt x="16228" y="2165"/>
                    <a:pt x="18089" y="4230"/>
                  </a:cubicBezTo>
                  <a:lnTo>
                    <a:pt x="18822" y="3569"/>
                  </a:lnTo>
                  <a:cubicBezTo>
                    <a:pt x="16774" y="1297"/>
                    <a:pt x="13859" y="-1"/>
                    <a:pt x="10799" y="0"/>
                  </a:cubicBezTo>
                  <a:cubicBezTo>
                    <a:pt x="7740" y="0"/>
                    <a:pt x="4825" y="1297"/>
                    <a:pt x="2777" y="3569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2462213" y="5026026"/>
            <a:ext cx="4648200" cy="485775"/>
            <a:chOff x="864" y="2880"/>
            <a:chExt cx="3132" cy="288"/>
          </a:xfrm>
        </p:grpSpPr>
        <p:sp>
          <p:nvSpPr>
            <p:cNvPr id="117767" name="Rectangle 7"/>
            <p:cNvSpPr>
              <a:spLocks noChangeArrowheads="1"/>
            </p:cNvSpPr>
            <p:nvPr/>
          </p:nvSpPr>
          <p:spPr bwMode="auto">
            <a:xfrm>
              <a:off x="864" y="2880"/>
              <a:ext cx="3132" cy="14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8" name="Rectangle 8"/>
            <p:cNvSpPr>
              <a:spLocks noChangeArrowheads="1"/>
            </p:cNvSpPr>
            <p:nvPr/>
          </p:nvSpPr>
          <p:spPr bwMode="auto">
            <a:xfrm>
              <a:off x="864" y="3024"/>
              <a:ext cx="3132" cy="14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9" name="Rectangle 9" descr="Granite"/>
          <p:cNvSpPr>
            <a:spLocks noChangeArrowheads="1"/>
          </p:cNvSpPr>
          <p:nvPr/>
        </p:nvSpPr>
        <p:spPr bwMode="auto">
          <a:xfrm>
            <a:off x="6383339" y="5503864"/>
            <a:ext cx="3514725" cy="4270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0" name="Rectangle 10" descr="Cork"/>
          <p:cNvSpPr>
            <a:spLocks noChangeArrowheads="1"/>
          </p:cNvSpPr>
          <p:nvPr/>
        </p:nvSpPr>
        <p:spPr bwMode="auto">
          <a:xfrm>
            <a:off x="1562100" y="4187825"/>
            <a:ext cx="2247900" cy="2133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1" name="Rectangle 11" descr="Cork"/>
          <p:cNvSpPr>
            <a:spLocks noChangeArrowheads="1"/>
          </p:cNvSpPr>
          <p:nvPr/>
        </p:nvSpPr>
        <p:spPr bwMode="auto">
          <a:xfrm>
            <a:off x="9067800" y="4187825"/>
            <a:ext cx="1562100" cy="2133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127000" y="0"/>
            <a:ext cx="11874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056"/>
              </p:ext>
            </p:extLst>
          </p:nvPr>
        </p:nvGraphicFramePr>
        <p:xfrm>
          <a:off x="3223419" y="2934493"/>
          <a:ext cx="5745162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orelDRAW" r:id="rId4" imgW="3916918" imgH="1712357" progId="CorelDRAW.Graphic.11">
                  <p:embed/>
                </p:oleObj>
              </mc:Choice>
              <mc:Fallback>
                <p:oleObj name="CorelDRAW" r:id="rId4" imgW="3916918" imgH="1712357" progId="CorelDRAW.Graphic.11">
                  <p:embed/>
                  <p:pic>
                    <p:nvPicPr>
                      <p:cNvPr id="119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419" y="2934493"/>
                        <a:ext cx="5745162" cy="251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1" name="Oval 3"/>
          <p:cNvSpPr>
            <a:spLocks noChangeArrowheads="1"/>
          </p:cNvSpPr>
          <p:nvPr/>
        </p:nvSpPr>
        <p:spPr bwMode="auto">
          <a:xfrm>
            <a:off x="8067675" y="3419475"/>
            <a:ext cx="590550" cy="5905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66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19812" name="Oval 4"/>
          <p:cNvSpPr>
            <a:spLocks noChangeArrowheads="1"/>
          </p:cNvSpPr>
          <p:nvPr/>
        </p:nvSpPr>
        <p:spPr bwMode="auto">
          <a:xfrm>
            <a:off x="8210550" y="3562350"/>
            <a:ext cx="304800" cy="3048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-203200" y="369095"/>
            <a:ext cx="120904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Băng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kép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rơle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đóng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ngắt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mạch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119814" name="Object 6"/>
          <p:cNvGraphicFramePr>
            <a:graphicFrameLocks noChangeAspect="1"/>
          </p:cNvGraphicFramePr>
          <p:nvPr/>
        </p:nvGraphicFramePr>
        <p:xfrm>
          <a:off x="7085014" y="4191000"/>
          <a:ext cx="1068387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orelDRAW" r:id="rId6" imgW="589121" imgH="41434" progId="CorelDRAW.Graphic.11">
                  <p:embed/>
                </p:oleObj>
              </mc:Choice>
              <mc:Fallback>
                <p:oleObj name="CorelDRAW" r:id="rId6" imgW="589121" imgH="41434" progId="CorelDRAW.Graphic.11">
                  <p:embed/>
                  <p:pic>
                    <p:nvPicPr>
                      <p:cNvPr id="1198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4" y="4191000"/>
                        <a:ext cx="1068387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7"/>
          <p:cNvGraphicFramePr>
            <a:graphicFrameLocks noChangeAspect="1"/>
          </p:cNvGraphicFramePr>
          <p:nvPr/>
        </p:nvGraphicFramePr>
        <p:xfrm>
          <a:off x="7085013" y="4191000"/>
          <a:ext cx="10668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orelDRAW" r:id="rId8" imgW="589359" imgH="121444" progId="CorelDRAW.Graphic.11">
                  <p:embed/>
                </p:oleObj>
              </mc:Choice>
              <mc:Fallback>
                <p:oleObj name="CorelDRAW" r:id="rId8" imgW="589359" imgH="121444" progId="CorelDRAW.Graphic.11">
                  <p:embed/>
                  <p:pic>
                    <p:nvPicPr>
                      <p:cNvPr id="1198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3" y="4191000"/>
                        <a:ext cx="1066800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8915400" y="4114800"/>
            <a:ext cx="1752600" cy="762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Oval 9"/>
          <p:cNvSpPr>
            <a:spLocks noChangeArrowheads="1"/>
          </p:cNvSpPr>
          <p:nvPr/>
        </p:nvSpPr>
        <p:spPr bwMode="auto">
          <a:xfrm>
            <a:off x="8204200" y="3562350"/>
            <a:ext cx="304800" cy="304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nimBg="1"/>
      <p:bldP spid="119812" grpId="0" animBg="1"/>
      <p:bldP spid="1198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385384"/>
              </p:ext>
            </p:extLst>
          </p:nvPr>
        </p:nvGraphicFramePr>
        <p:xfrm>
          <a:off x="2759075" y="3111501"/>
          <a:ext cx="67818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orelDRAW" r:id="rId4" imgW="4620578" imgH="1146334" progId="CorelDRAW.Graphic.11">
                  <p:embed/>
                </p:oleObj>
              </mc:Choice>
              <mc:Fallback>
                <p:oleObj name="CorelDRAW" r:id="rId4" imgW="4620578" imgH="1146334" progId="CorelDRAW.Graphic.11">
                  <p:embed/>
                  <p:pic>
                    <p:nvPicPr>
                      <p:cNvPr id="164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075" y="3111501"/>
                        <a:ext cx="678180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875170"/>
              </p:ext>
            </p:extLst>
          </p:nvPr>
        </p:nvGraphicFramePr>
        <p:xfrm>
          <a:off x="2786063" y="3111501"/>
          <a:ext cx="652621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orelDRAW" r:id="rId6" imgW="4620578" imgH="1146334" progId="CorelDRAW.Graphic.11">
                  <p:embed/>
                </p:oleObj>
              </mc:Choice>
              <mc:Fallback>
                <p:oleObj name="CorelDRAW" r:id="rId6" imgW="4620578" imgH="1146334" progId="CorelDRAW.Graphic.11">
                  <p:embed/>
                  <p:pic>
                    <p:nvPicPr>
                      <p:cNvPr id="1648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3111501"/>
                        <a:ext cx="6526212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0" name="Rectangle 6"/>
          <p:cNvSpPr>
            <a:spLocks noRot="1" noChangeArrowheads="1"/>
          </p:cNvSpPr>
          <p:nvPr/>
        </p:nvSpPr>
        <p:spPr bwMode="auto">
          <a:xfrm>
            <a:off x="0" y="76200"/>
            <a:ext cx="1209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Khắc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dụng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sự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nhiệt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Wingdings" pitchFamily="2" charset="2"/>
              </a:rPr>
              <a:t>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Đề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phòng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sự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nở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vì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nhiệt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: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Khi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trời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nóng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chiều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dài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cầu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tăng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lên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sym typeface="Euclid Symbol" pitchFamily="18" charset="2"/>
            </a:endParaRPr>
          </a:p>
        </p:txBody>
      </p:sp>
      <p:graphicFrame>
        <p:nvGraphicFramePr>
          <p:cNvPr id="1648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507416"/>
              </p:ext>
            </p:extLst>
          </p:nvPr>
        </p:nvGraphicFramePr>
        <p:xfrm>
          <a:off x="2273300" y="4167188"/>
          <a:ext cx="8458200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CorelDRAW" r:id="rId7" imgW="8888040" imgH="2440080" progId="CorelDRAW.Graphic.11">
                  <p:embed/>
                </p:oleObj>
              </mc:Choice>
              <mc:Fallback>
                <p:oleObj name="CorelDRAW" r:id="rId7" imgW="8888040" imgH="2440080" progId="CorelDRAW.Graphic.11">
                  <p:embed/>
                  <p:pic>
                    <p:nvPicPr>
                      <p:cNvPr id="1648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4167188"/>
                        <a:ext cx="8458200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8382000" y="6019800"/>
            <a:ext cx="4191000" cy="1143000"/>
          </a:xfrm>
          <a:prstGeom prst="rect">
            <a:avLst/>
          </a:prstGeom>
          <a:gradFill rotWithShape="1">
            <a:gsLst>
              <a:gs pos="0">
                <a:schemeClr val="bg2">
                  <a:alpha val="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3" name="Rectangle 9" descr="Horizontal brick"/>
          <p:cNvSpPr>
            <a:spLocks noChangeArrowheads="1"/>
          </p:cNvSpPr>
          <p:nvPr/>
        </p:nvSpPr>
        <p:spPr bwMode="auto">
          <a:xfrm>
            <a:off x="3035300" y="4749800"/>
            <a:ext cx="990600" cy="1828800"/>
          </a:xfrm>
          <a:prstGeom prst="rect">
            <a:avLst/>
          </a:prstGeom>
          <a:pattFill prst="horzBrick">
            <a:fgClr>
              <a:srgbClr val="FF0000"/>
            </a:fgClr>
            <a:bgClr>
              <a:srgbClr val="FF66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4" name="Rectangle 10" descr="Horizontal brick"/>
          <p:cNvSpPr>
            <a:spLocks noChangeArrowheads="1"/>
          </p:cNvSpPr>
          <p:nvPr/>
        </p:nvSpPr>
        <p:spPr bwMode="auto">
          <a:xfrm>
            <a:off x="8121650" y="4749800"/>
            <a:ext cx="990600" cy="1828800"/>
          </a:xfrm>
          <a:prstGeom prst="rect">
            <a:avLst/>
          </a:prstGeom>
          <a:pattFill prst="horzBrick">
            <a:fgClr>
              <a:srgbClr val="FF0000"/>
            </a:fgClr>
            <a:bgClr>
              <a:srgbClr val="FF66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5" name="Rectangle 11" descr="Brown marble"/>
          <p:cNvSpPr>
            <a:spLocks noChangeArrowheads="1"/>
          </p:cNvSpPr>
          <p:nvPr/>
        </p:nvSpPr>
        <p:spPr bwMode="auto">
          <a:xfrm>
            <a:off x="9064626" y="4111625"/>
            <a:ext cx="1666875" cy="2438400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6" name="Rectangle 12" descr="Brown marble"/>
          <p:cNvSpPr>
            <a:spLocks noChangeArrowheads="1"/>
          </p:cNvSpPr>
          <p:nvPr/>
        </p:nvSpPr>
        <p:spPr bwMode="auto">
          <a:xfrm>
            <a:off x="1377951" y="4111625"/>
            <a:ext cx="1666875" cy="2438400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158750" y="2259023"/>
            <a:ext cx="117729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Đầu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cầu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sắt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phải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gối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đỡ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xê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dịch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lăn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9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92084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648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648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2" grpId="0" animBg="1"/>
      <p:bldP spid="1648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763000" cy="838200"/>
          </a:xfrm>
        </p:spPr>
        <p:txBody>
          <a:bodyPr>
            <a:noAutofit/>
          </a:bodyPr>
          <a:lstStyle/>
          <a:p>
            <a:pPr algn="just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6915" name="Picture 3" descr="Su no vi nhie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1066800"/>
            <a:ext cx="9817100" cy="5501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79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070"/>
            <a:ext cx="12192000" cy="17065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 ĐẦU CÁC THANH RAY PHẢI CÓ KHE HỞ</a:t>
            </a:r>
          </a:p>
        </p:txBody>
      </p:sp>
      <p:pic>
        <p:nvPicPr>
          <p:cNvPr id="188420" name="Picture 4" descr="Su no vi nhi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39243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1" name="Picture 5" descr="Vat%20Ly%206%20SGK%20hinh%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1"/>
            <a:ext cx="4648200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1905000" y="5562601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dirty="0" err="1">
                <a:latin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tăng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</a:rPr>
              <a:t> ray </a:t>
            </a:r>
            <a:r>
              <a:rPr lang="en-US" sz="3600" dirty="0" err="1">
                <a:latin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uốn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cong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gây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nguy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hiểm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tàu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</a:rPr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12040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2065000" cy="178146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ỐNG KIM LOẠI DẪN HƠI NÓNG HOẶC NƯỚC NÓNG PHẢI CÓ ĐOẠN UỐN CONG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227638"/>
            <a:ext cx="8229600" cy="1477962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gãy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3060" name="Picture 4" descr="Vat%20Ly%206%20SGK%20hinh%2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807874"/>
            <a:ext cx="5105400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4" name="Group 4"/>
          <p:cNvGrpSpPr>
            <a:grpSpLocks/>
          </p:cNvGrpSpPr>
          <p:nvPr/>
        </p:nvGrpSpPr>
        <p:grpSpPr bwMode="auto">
          <a:xfrm>
            <a:off x="1752600" y="152401"/>
            <a:ext cx="8610600" cy="4421741"/>
            <a:chOff x="2790" y="1440"/>
            <a:chExt cx="2970" cy="2619"/>
          </a:xfrm>
        </p:grpSpPr>
        <p:pic>
          <p:nvPicPr>
            <p:cNvPr id="20480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1440"/>
              <a:ext cx="2970" cy="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06" name="Text Box 6"/>
            <p:cNvSpPr txBox="1">
              <a:spLocks noChangeArrowheads="1"/>
            </p:cNvSpPr>
            <p:nvPr/>
          </p:nvSpPr>
          <p:spPr bwMode="auto">
            <a:xfrm>
              <a:off x="4368" y="3840"/>
              <a:ext cx="96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/>
                <a:t>Tháng 7</a:t>
              </a:r>
            </a:p>
          </p:txBody>
        </p:sp>
        <p:sp>
          <p:nvSpPr>
            <p:cNvPr id="204807" name="Text Box 7"/>
            <p:cNvSpPr txBox="1">
              <a:spLocks noChangeArrowheads="1"/>
            </p:cNvSpPr>
            <p:nvPr/>
          </p:nvSpPr>
          <p:spPr bwMode="auto">
            <a:xfrm>
              <a:off x="2976" y="3840"/>
              <a:ext cx="96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/>
                <a:t>Tháng 1</a:t>
              </a:r>
            </a:p>
          </p:txBody>
        </p:sp>
      </p:grp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266700" y="4594401"/>
            <a:ext cx="117856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•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09" name="Line 9"/>
          <p:cNvSpPr>
            <a:spLocks noChangeShapeType="1"/>
          </p:cNvSpPr>
          <p:nvPr/>
        </p:nvSpPr>
        <p:spPr bwMode="auto">
          <a:xfrm>
            <a:off x="3770605" y="512620"/>
            <a:ext cx="43139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8" grpId="0" animBg="1"/>
      <p:bldP spid="20480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6F7FA603-FF6E-768A-3056-7AA13AAFC004}"/>
              </a:ext>
            </a:extLst>
          </p:cNvPr>
          <p:cNvGrpSpPr/>
          <p:nvPr/>
        </p:nvGrpSpPr>
        <p:grpSpPr>
          <a:xfrm>
            <a:off x="0" y="0"/>
            <a:ext cx="6979697" cy="1879179"/>
            <a:chOff x="5489437" y="1671145"/>
            <a:chExt cx="6979697" cy="1460794"/>
          </a:xfrm>
        </p:grpSpPr>
        <p:pic>
          <p:nvPicPr>
            <p:cNvPr id="3" name="Hình ảnh 9">
              <a:extLst>
                <a:ext uri="{FF2B5EF4-FFF2-40B4-BE49-F238E27FC236}">
                  <a16:creationId xmlns:a16="http://schemas.microsoft.com/office/drawing/2014/main" id="{144311C0-8DF2-B173-8177-B7615CDCA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138"/>
            <a:stretch/>
          </p:blipFill>
          <p:spPr>
            <a:xfrm>
              <a:off x="5555671" y="1786758"/>
              <a:ext cx="6913463" cy="13451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pic>
        <p:sp>
          <p:nvSpPr>
            <p:cNvPr id="4" name="Hình tự do: Hình 7">
              <a:extLst>
                <a:ext uri="{FF2B5EF4-FFF2-40B4-BE49-F238E27FC236}">
                  <a16:creationId xmlns:a16="http://schemas.microsoft.com/office/drawing/2014/main" id="{57BF4558-3AC0-BE1B-408C-1517310C98FB}"/>
                </a:ext>
              </a:extLst>
            </p:cNvPr>
            <p:cNvSpPr/>
            <p:nvPr/>
          </p:nvSpPr>
          <p:spPr>
            <a:xfrm>
              <a:off x="5489437" y="1671145"/>
              <a:ext cx="6366232" cy="932137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9500" algn="just"/>
              <a:r>
                <a:rPr lang="en-US" sz="5400" b="1" dirty="0">
                  <a:solidFill>
                    <a:schemeClr val="tx1"/>
                  </a:solidFill>
                </a:rPr>
                <a:t>LUYỆN TẬP</a:t>
              </a:r>
              <a:endParaRPr lang="en-BZ" sz="5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DF54D6-0701-43EC-1D59-C80FCECD2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120900"/>
            <a:ext cx="61722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66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E15477-819C-BD2A-B36D-3F45BF55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70" y="221343"/>
            <a:ext cx="9067800" cy="642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5AB2F-0761-4C40-D7C5-35DF8D8F2623}"/>
              </a:ext>
            </a:extLst>
          </p:cNvPr>
          <p:cNvSpPr txBox="1"/>
          <p:nvPr/>
        </p:nvSpPr>
        <p:spPr>
          <a:xfrm>
            <a:off x="393700" y="215900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05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0CE060F-7636-90EA-FAB1-E91AF6D7530D}"/>
                  </a:ext>
                </a:extLst>
              </p14:cNvPr>
              <p14:cNvContentPartPr/>
              <p14:nvPr/>
            </p14:nvContentPartPr>
            <p14:xfrm>
              <a:off x="2663280" y="312015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0CE060F-7636-90EA-FAB1-E91AF6D753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5280" y="310251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C43409-3BF9-6947-367A-3343008ADF1B}"/>
                  </a:ext>
                </a:extLst>
              </p14:cNvPr>
              <p14:cNvContentPartPr/>
              <p14:nvPr/>
            </p14:nvContentPartPr>
            <p14:xfrm>
              <a:off x="1769040" y="2931511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C43409-3BF9-6947-367A-3343008ADF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1040" y="2913511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70D9A39-9967-209F-CC87-F535590D7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F196B6-629B-9213-EC9B-82FB44B48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73538"/>
            <a:ext cx="6754936" cy="56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30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0F5C923F-D621-5F51-4C44-CA6483B691DB}"/>
              </a:ext>
            </a:extLst>
          </p:cNvPr>
          <p:cNvGrpSpPr/>
          <p:nvPr/>
        </p:nvGrpSpPr>
        <p:grpSpPr>
          <a:xfrm>
            <a:off x="0" y="0"/>
            <a:ext cx="6979697" cy="1879179"/>
            <a:chOff x="5489437" y="1671145"/>
            <a:chExt cx="6979697" cy="1460794"/>
          </a:xfrm>
        </p:grpSpPr>
        <p:pic>
          <p:nvPicPr>
            <p:cNvPr id="3" name="Hình ảnh 9">
              <a:extLst>
                <a:ext uri="{FF2B5EF4-FFF2-40B4-BE49-F238E27FC236}">
                  <a16:creationId xmlns:a16="http://schemas.microsoft.com/office/drawing/2014/main" id="{4B3402FF-871E-AE73-B74C-D5E061F1C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138"/>
            <a:stretch/>
          </p:blipFill>
          <p:spPr>
            <a:xfrm>
              <a:off x="5555671" y="1786758"/>
              <a:ext cx="6913463" cy="13451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pic>
        <p:sp>
          <p:nvSpPr>
            <p:cNvPr id="4" name="Hình tự do: Hình 7">
              <a:extLst>
                <a:ext uri="{FF2B5EF4-FFF2-40B4-BE49-F238E27FC236}">
                  <a16:creationId xmlns:a16="http://schemas.microsoft.com/office/drawing/2014/main" id="{7C55E10C-1EB6-9721-0A3F-7B1173ED5386}"/>
                </a:ext>
              </a:extLst>
            </p:cNvPr>
            <p:cNvSpPr/>
            <p:nvPr/>
          </p:nvSpPr>
          <p:spPr>
            <a:xfrm>
              <a:off x="5489437" y="1671145"/>
              <a:ext cx="6366232" cy="932137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9500" algn="just"/>
              <a:r>
                <a:rPr lang="en-US" sz="5400" b="1" dirty="0">
                  <a:solidFill>
                    <a:schemeClr val="tx1"/>
                  </a:solidFill>
                </a:rPr>
                <a:t>VẬN DỤNG</a:t>
              </a:r>
              <a:endParaRPr lang="en-BZ" sz="5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25DD82-7B68-E8CB-5341-EE38F0153FF9}"/>
              </a:ext>
            </a:extLst>
          </p:cNvPr>
          <p:cNvSpPr txBox="1"/>
          <p:nvPr/>
        </p:nvSpPr>
        <p:spPr>
          <a:xfrm>
            <a:off x="381000" y="1422004"/>
            <a:ext cx="11744766" cy="533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chớp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A3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2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id="{445829C4-A707-43CF-A153-CA0C32F0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C17BDF-CB28-42B1-B3E8-7ACD3E8CAACB}"/>
              </a:ext>
            </a:extLst>
          </p:cNvPr>
          <p:cNvSpPr txBox="1"/>
          <p:nvPr/>
        </p:nvSpPr>
        <p:spPr>
          <a:xfrm>
            <a:off x="6024153" y="1735061"/>
            <a:ext cx="5689219" cy="2889115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" r="7877"/>
          <a:stretch/>
        </p:blipFill>
        <p:spPr>
          <a:xfrm>
            <a:off x="27" y="17"/>
            <a:ext cx="6024135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1803401"/>
            <a:ext cx="6280984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1803401"/>
            <a:ext cx="6280984" cy="212365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800" b="1" dirty="0">
              <a:solidFill>
                <a:prstClr val="black"/>
              </a:solidFill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11094"/>
            <a:ext cx="8458200" cy="4241796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4" y="4579619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00" y="2554349"/>
            <a:ext cx="7315200" cy="954105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quẹt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quẹt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9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108201"/>
            <a:ext cx="6280984" cy="21592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3F8191-1BC5-42D2-968C-5D79ADA0C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1" y="4706833"/>
            <a:ext cx="3025100" cy="26889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24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40000" y="2006600"/>
            <a:ext cx="6776280" cy="175721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.............., ………….., …………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642713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9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153249"/>
            <a:ext cx="6280984" cy="212365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ray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9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03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261349" cy="4833324"/>
            <a:chOff x="1695451" y="40964"/>
            <a:chExt cx="826135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26135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băng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kép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nở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nhiệt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). Khi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nóng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băng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kép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BZ" sz="7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8">
            <a:extLst>
              <a:ext uri="{FF2B5EF4-FFF2-40B4-BE49-F238E27FC236}">
                <a16:creationId xmlns:a16="http://schemas.microsoft.com/office/drawing/2014/main" id="{B11CCD54-30F4-C86F-175E-F0A8846B3BBA}"/>
              </a:ext>
            </a:extLst>
          </p:cNvPr>
          <p:cNvGrpSpPr/>
          <p:nvPr/>
        </p:nvGrpSpPr>
        <p:grpSpPr>
          <a:xfrm>
            <a:off x="0" y="0"/>
            <a:ext cx="6979697" cy="1879179"/>
            <a:chOff x="5495820" y="951429"/>
            <a:chExt cx="6979697" cy="1879179"/>
          </a:xfrm>
        </p:grpSpPr>
        <p:grpSp>
          <p:nvGrpSpPr>
            <p:cNvPr id="3" name="Nhóm 10">
              <a:extLst>
                <a:ext uri="{FF2B5EF4-FFF2-40B4-BE49-F238E27FC236}">
                  <a16:creationId xmlns:a16="http://schemas.microsoft.com/office/drawing/2014/main" id="{33F1019E-32ED-29FE-D01E-3F2628AD39AF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5" name="Hình ảnh 9">
                <a:extLst>
                  <a:ext uri="{FF2B5EF4-FFF2-40B4-BE49-F238E27FC236}">
                    <a16:creationId xmlns:a16="http://schemas.microsoft.com/office/drawing/2014/main" id="{D017302D-3E45-0D64-C50F-FA0893C688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6" name="Hình tự do: Hình 7">
                <a:extLst>
                  <a:ext uri="{FF2B5EF4-FFF2-40B4-BE49-F238E27FC236}">
                    <a16:creationId xmlns:a16="http://schemas.microsoft.com/office/drawing/2014/main" id="{BF9AF566-4531-EC9A-F0FC-57F2F0510684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000" b="1" dirty="0">
                    <a:solidFill>
                      <a:schemeClr val="tx1"/>
                    </a:solidFill>
                  </a:rPr>
                  <a:t>SỰ NỞ VÌ NHIỆT CỦA CHẤT RẮN, LỎNG, KHÍ</a:t>
                </a:r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Hình ảnh 23">
              <a:extLst>
                <a:ext uri="{FF2B5EF4-FFF2-40B4-BE49-F238E27FC236}">
                  <a16:creationId xmlns:a16="http://schemas.microsoft.com/office/drawing/2014/main" id="{B26E74C4-611A-F8F1-8060-C0D1BCAE4C8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3F4B08-C162-2958-D9CF-7E03BB7A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6" y="1430821"/>
            <a:ext cx="7981122" cy="50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006601"/>
            <a:ext cx="6280984" cy="2308322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vỉa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4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40000" y="2028620"/>
            <a:ext cx="7010400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78364" y="5182381"/>
            <a:ext cx="1487272" cy="1242689"/>
            <a:chOff x="7633773" y="3886786"/>
            <a:chExt cx="1115454" cy="932017"/>
          </a:xfrm>
        </p:grpSpPr>
        <p:sp>
          <p:nvSpPr>
            <p:cNvPr id="37" name="Flowchart: Connector 36"/>
            <p:cNvSpPr/>
            <p:nvPr/>
          </p:nvSpPr>
          <p:spPr>
            <a:xfrm>
              <a:off x="7633773" y="3906096"/>
              <a:ext cx="11154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19550"/>
              <a:ext cx="838200" cy="685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21574" y="3886786"/>
              <a:ext cx="939852" cy="923330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18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NHANH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NHƯ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CHỚP</a:t>
            </a:r>
            <a:endParaRPr lang="en-US" sz="5333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0" y="1092201"/>
            <a:ext cx="11582400" cy="964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30000"/>
              </a:lnSpc>
              <a:buAutoNum type="arabicPeriod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Để tránh tác hại của sự dãn nở vì nhiệt.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ga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quẹt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912743" y="1004227"/>
            <a:ext cx="10366514" cy="5394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29.1, 29.3, 29.6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1,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50D708BF-60B1-5765-5AC7-2E97AB4E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730" y="2083"/>
            <a:ext cx="1468908" cy="14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550208-216C-4595-CFE0-8CDA3F35F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98390"/>
              </p:ext>
            </p:extLst>
          </p:nvPr>
        </p:nvGraphicFramePr>
        <p:xfrm>
          <a:off x="44726" y="0"/>
          <a:ext cx="12102547" cy="6940042"/>
        </p:xfrm>
        <a:graphic>
          <a:graphicData uri="http://schemas.openxmlformats.org/drawingml/2006/table">
            <a:tbl>
              <a:tblPr firstRow="1" firstCol="1" bandRow="1"/>
              <a:tblGrid>
                <a:gridCol w="8090947">
                  <a:extLst>
                    <a:ext uri="{9D8B030D-6E8A-4147-A177-3AD203B41FA5}">
                      <a16:colId xmlns:a16="http://schemas.microsoft.com/office/drawing/2014/main" val="3176070758"/>
                    </a:ext>
                  </a:extLst>
                </a:gridCol>
                <a:gridCol w="4011600">
                  <a:extLst>
                    <a:ext uri="{9D8B030D-6E8A-4147-A177-3AD203B41FA5}">
                      <a16:colId xmlns:a16="http://schemas.microsoft.com/office/drawing/2014/main" val="3870872994"/>
                    </a:ext>
                  </a:extLst>
                </a:gridCol>
              </a:tblGrid>
              <a:tr h="2578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SỐ 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980493"/>
                  </a:ext>
                </a:extLst>
              </a:tr>
              <a:tr h="2578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 nghiệm 1. Sự nở vì nhiệt của chất rắn (Hình 29.1)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 tượng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407501"/>
                  </a:ext>
                </a:extLst>
              </a:tr>
              <a:tr h="3483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29.1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đậy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nắp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chắn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thị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Tắt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đèn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thị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567638"/>
                  </a:ext>
                </a:extLst>
              </a:tr>
              <a:tr h="28590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ghép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chặt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thành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băng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kép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Hãy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băng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kép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sẽ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đổi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a. Quay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mặt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dưới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đèn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29.2a)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b. Quay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mặt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dưới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đèn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29.2b)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260" marR="55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377187"/>
                  </a:ext>
                </a:extLst>
              </a:tr>
            </a:tbl>
          </a:graphicData>
        </a:graphic>
      </p:graphicFrame>
      <p:pic>
        <p:nvPicPr>
          <p:cNvPr id="1032" name="Picture 255466098">
            <a:extLst>
              <a:ext uri="{FF2B5EF4-FFF2-40B4-BE49-F238E27FC236}">
                <a16:creationId xmlns:a16="http://schemas.microsoft.com/office/drawing/2014/main" id="{AEB0373B-DF35-131A-D870-65C76886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06" y="628649"/>
            <a:ext cx="3572564" cy="24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1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A72484-DBA7-1890-6F9A-63B896503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922142"/>
              </p:ext>
            </p:extLst>
          </p:nvPr>
        </p:nvGraphicFramePr>
        <p:xfrm>
          <a:off x="0" y="0"/>
          <a:ext cx="12192000" cy="6905598"/>
        </p:xfrm>
        <a:graphic>
          <a:graphicData uri="http://schemas.openxmlformats.org/drawingml/2006/table">
            <a:tbl>
              <a:tblPr firstRow="1" firstCol="1" bandRow="1"/>
              <a:tblGrid>
                <a:gridCol w="8150750">
                  <a:extLst>
                    <a:ext uri="{9D8B030D-6E8A-4147-A177-3AD203B41FA5}">
                      <a16:colId xmlns:a16="http://schemas.microsoft.com/office/drawing/2014/main" val="1221433053"/>
                    </a:ext>
                  </a:extLst>
                </a:gridCol>
                <a:gridCol w="4041250">
                  <a:extLst>
                    <a:ext uri="{9D8B030D-6E8A-4147-A177-3AD203B41FA5}">
                      <a16:colId xmlns:a16="http://schemas.microsoft.com/office/drawing/2014/main" val="590954632"/>
                    </a:ext>
                  </a:extLst>
                </a:gridCol>
              </a:tblGrid>
              <a:tr h="2019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SỐ 2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980384"/>
                  </a:ext>
                </a:extLst>
              </a:tr>
              <a:tr h="201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 nghiệm 2. Sự nở vì nhiệt của chất lỏng (Hình 29.3)</a:t>
                      </a:r>
                      <a:endParaRPr lang="en-US" sz="16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 tượng</a:t>
                      </a:r>
                      <a:endParaRPr lang="en-US" sz="16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4386"/>
                  </a:ext>
                </a:extLst>
              </a:tr>
              <a:tr h="3830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trí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29.3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chậu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thích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tượng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xảy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giọt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Lấy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chậu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chậu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thích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tượng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xảy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giọt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515881"/>
                  </a:ext>
                </a:extLst>
              </a:tr>
              <a:tr h="26240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29.4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tả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nở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vì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lỏng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Hãy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tả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Rút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nở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vì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lỏng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		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2: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	</a:t>
                      </a:r>
                      <a:endParaRPr lang="en-US" sz="16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819" marR="44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42814"/>
                  </a:ext>
                </a:extLst>
              </a:tr>
            </a:tbl>
          </a:graphicData>
        </a:graphic>
      </p:graphicFrame>
      <p:pic>
        <p:nvPicPr>
          <p:cNvPr id="2050" name="Picture 548509491">
            <a:extLst>
              <a:ext uri="{FF2B5EF4-FFF2-40B4-BE49-F238E27FC236}">
                <a16:creationId xmlns:a16="http://schemas.microsoft.com/office/drawing/2014/main" id="{CAF2639F-440B-DF0D-4710-AE47EFCA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74" y="582291"/>
            <a:ext cx="3707296" cy="20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939204923">
            <a:extLst>
              <a:ext uri="{FF2B5EF4-FFF2-40B4-BE49-F238E27FC236}">
                <a16:creationId xmlns:a16="http://schemas.microsoft.com/office/drawing/2014/main" id="{F782743C-F248-917C-72C3-44DFCD96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64" y="4920249"/>
            <a:ext cx="4248649" cy="128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55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A605B9-7451-3FE1-4609-ED430B272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94714"/>
              </p:ext>
            </p:extLst>
          </p:nvPr>
        </p:nvGraphicFramePr>
        <p:xfrm>
          <a:off x="266694" y="126481"/>
          <a:ext cx="11680141" cy="6706396"/>
        </p:xfrm>
        <a:graphic>
          <a:graphicData uri="http://schemas.openxmlformats.org/drawingml/2006/table">
            <a:tbl>
              <a:tblPr firstRow="1" firstCol="1" bandRow="1"/>
              <a:tblGrid>
                <a:gridCol w="7808555">
                  <a:extLst>
                    <a:ext uri="{9D8B030D-6E8A-4147-A177-3AD203B41FA5}">
                      <a16:colId xmlns:a16="http://schemas.microsoft.com/office/drawing/2014/main" val="461129500"/>
                    </a:ext>
                  </a:extLst>
                </a:gridCol>
                <a:gridCol w="3871586">
                  <a:extLst>
                    <a:ext uri="{9D8B030D-6E8A-4147-A177-3AD203B41FA5}">
                      <a16:colId xmlns:a16="http://schemas.microsoft.com/office/drawing/2014/main" val="1790910462"/>
                    </a:ext>
                  </a:extLst>
                </a:gridCol>
              </a:tblGrid>
              <a:tr h="2182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SỐ 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04" marR="504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727119"/>
                  </a:ext>
                </a:extLst>
              </a:tr>
              <a:tr h="218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 nghiệm 3. Sự nở vì nhiệt của chất khí (Hình 29.6)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04" marR="504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 tượng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04" marR="504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68010"/>
                  </a:ext>
                </a:extLst>
              </a:tr>
              <a:tr h="6126006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29.6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Nhúng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xuyên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qua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nút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Dùng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ngón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bịt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chặt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còn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của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rồi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rút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khỏi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còn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giọt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Lắp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gắn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Quan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tả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xảy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giọt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xoa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rồi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04" marR="504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			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04" marR="504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7919"/>
                  </a:ext>
                </a:extLst>
              </a:tr>
            </a:tbl>
          </a:graphicData>
        </a:graphic>
      </p:graphicFrame>
      <p:pic>
        <p:nvPicPr>
          <p:cNvPr id="1025" name="Picture 411382589">
            <a:extLst>
              <a:ext uri="{FF2B5EF4-FFF2-40B4-BE49-F238E27FC236}">
                <a16:creationId xmlns:a16="http://schemas.microsoft.com/office/drawing/2014/main" id="{BD4AA861-7B29-4E89-686E-6ADE597D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8" y="1158875"/>
            <a:ext cx="5481292" cy="30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7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C6692D-92BA-5418-E34F-DE5B06834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72848"/>
              </p:ext>
            </p:extLst>
          </p:nvPr>
        </p:nvGraphicFramePr>
        <p:xfrm>
          <a:off x="0" y="0"/>
          <a:ext cx="12192000" cy="6779313"/>
        </p:xfrm>
        <a:graphic>
          <a:graphicData uri="http://schemas.openxmlformats.org/drawingml/2006/table">
            <a:tbl>
              <a:tblPr firstRow="1" firstCol="1" bandRow="1"/>
              <a:tblGrid>
                <a:gridCol w="8150750">
                  <a:extLst>
                    <a:ext uri="{9D8B030D-6E8A-4147-A177-3AD203B41FA5}">
                      <a16:colId xmlns:a16="http://schemas.microsoft.com/office/drawing/2014/main" val="1356381950"/>
                    </a:ext>
                  </a:extLst>
                </a:gridCol>
                <a:gridCol w="4041250">
                  <a:extLst>
                    <a:ext uri="{9D8B030D-6E8A-4147-A177-3AD203B41FA5}">
                      <a16:colId xmlns:a16="http://schemas.microsoft.com/office/drawing/2014/main" val="579752607"/>
                    </a:ext>
                  </a:extLst>
                </a:gridCol>
              </a:tblGrid>
              <a:tr h="1520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ta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chất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vì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chất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lỏng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2: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		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533363"/>
                  </a:ext>
                </a:extLst>
              </a:tr>
              <a:tr h="3606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29.1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của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chất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rắn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lỏng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29.1.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của 1000 cm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chất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thêm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50 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3: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7432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50641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BCDF0DD-14DD-5B20-0529-78D324CE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50" y="3526211"/>
            <a:ext cx="5134692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48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1834</Words>
  <Application>Microsoft Office PowerPoint</Application>
  <PresentationFormat>Widescreen</PresentationFormat>
  <Paragraphs>370</Paragraphs>
  <Slides>43</Slides>
  <Notes>7</Notes>
  <HiddenSlides>0</HiddenSlides>
  <MMClips>22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Britannic Bold</vt:lpstr>
      <vt:lpstr>Calibri</vt:lpstr>
      <vt:lpstr>Calibri Light</vt:lpstr>
      <vt:lpstr>Tahoma</vt:lpstr>
      <vt:lpstr>Times New Roman</vt:lpstr>
      <vt:lpstr>Office Theme</vt:lpstr>
      <vt:lpstr>Document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Có khoảng cách giữa các nhịp cầu</vt:lpstr>
      <vt:lpstr>GIỮA ĐẦU CÁC THANH RAY PHẢI CÓ KHE HỞ</vt:lpstr>
      <vt:lpstr>CÁC ỐNG KIM LOẠI DẪN HƠI NÓNG HOẶC NƯỚC NÓNG PHẢI CÓ ĐOẠN UỐN CONG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Admin</cp:lastModifiedBy>
  <cp:revision>16</cp:revision>
  <dcterms:created xsi:type="dcterms:W3CDTF">2019-07-24T10:08:16Z</dcterms:created>
  <dcterms:modified xsi:type="dcterms:W3CDTF">2024-05-27T02:37:12Z</dcterms:modified>
</cp:coreProperties>
</file>