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47"/>
  </p:notesMasterIdLst>
  <p:sldIdLst>
    <p:sldId id="304" r:id="rId5"/>
    <p:sldId id="305" r:id="rId6"/>
    <p:sldId id="306" r:id="rId7"/>
    <p:sldId id="307" r:id="rId8"/>
    <p:sldId id="328" r:id="rId9"/>
    <p:sldId id="308" r:id="rId10"/>
    <p:sldId id="333" r:id="rId11"/>
    <p:sldId id="334" r:id="rId12"/>
    <p:sldId id="335" r:id="rId13"/>
    <p:sldId id="337" r:id="rId14"/>
    <p:sldId id="336" r:id="rId15"/>
    <p:sldId id="354" r:id="rId16"/>
    <p:sldId id="331" r:id="rId17"/>
    <p:sldId id="338" r:id="rId18"/>
    <p:sldId id="314" r:id="rId19"/>
    <p:sldId id="339" r:id="rId20"/>
    <p:sldId id="340" r:id="rId21"/>
    <p:sldId id="341" r:id="rId22"/>
    <p:sldId id="342" r:id="rId23"/>
    <p:sldId id="343" r:id="rId24"/>
    <p:sldId id="344" r:id="rId25"/>
    <p:sldId id="345" r:id="rId26"/>
    <p:sldId id="347" r:id="rId27"/>
    <p:sldId id="346" r:id="rId28"/>
    <p:sldId id="332" r:id="rId29"/>
    <p:sldId id="329" r:id="rId30"/>
    <p:sldId id="348" r:id="rId31"/>
    <p:sldId id="349" r:id="rId32"/>
    <p:sldId id="350" r:id="rId33"/>
    <p:sldId id="351" r:id="rId34"/>
    <p:sldId id="315" r:id="rId35"/>
    <p:sldId id="325" r:id="rId36"/>
    <p:sldId id="270" r:id="rId37"/>
    <p:sldId id="264" r:id="rId38"/>
    <p:sldId id="265" r:id="rId39"/>
    <p:sldId id="266" r:id="rId40"/>
    <p:sldId id="267" r:id="rId41"/>
    <p:sldId id="268" r:id="rId42"/>
    <p:sldId id="269" r:id="rId43"/>
    <p:sldId id="327" r:id="rId44"/>
    <p:sldId id="352" r:id="rId45"/>
    <p:sldId id="353"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4660"/>
  </p:normalViewPr>
  <p:slideViewPr>
    <p:cSldViewPr snapToGrid="0">
      <p:cViewPr varScale="1">
        <p:scale>
          <a:sx n="68" d="100"/>
          <a:sy n="68" d="100"/>
        </p:scale>
        <p:origin x="64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27/5/2024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21</a:t>
            </a:fld>
            <a:endParaRPr lang="en-US"/>
          </a:p>
        </p:txBody>
      </p:sp>
    </p:spTree>
    <p:extLst>
      <p:ext uri="{BB962C8B-B14F-4D97-AF65-F5344CB8AC3E}">
        <p14:creationId xmlns:p14="http://schemas.microsoft.com/office/powerpoint/2010/main" val="64123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22</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25</a:t>
            </a:fld>
            <a:endParaRPr lang="zh-CN" altLang="en-US">
              <a:solidFill>
                <a:prstClr val="black"/>
              </a:solidFill>
              <a:ea typeface="宋体"/>
            </a:endParaRPr>
          </a:p>
        </p:txBody>
      </p:sp>
    </p:spTree>
    <p:extLst>
      <p:ext uri="{BB962C8B-B14F-4D97-AF65-F5344CB8AC3E}">
        <p14:creationId xmlns:p14="http://schemas.microsoft.com/office/powerpoint/2010/main" val="3496992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Thân</a:t>
            </a:r>
            <a:r>
              <a:rPr lang="en-US" sz="1200" dirty="0"/>
              <a:t> </a:t>
            </a:r>
            <a:r>
              <a:rPr lang="en-US" sz="1200" dirty="0" err="1"/>
              <a:t>nhiệt</a:t>
            </a:r>
            <a:r>
              <a:rPr lang="en-US" sz="1200" dirty="0"/>
              <a:t> </a:t>
            </a:r>
            <a:r>
              <a:rPr lang="en-US" sz="1200" dirty="0" err="1"/>
              <a:t>là</a:t>
            </a:r>
            <a:r>
              <a:rPr lang="en-US" sz="1200" dirty="0"/>
              <a:t> </a:t>
            </a:r>
            <a:r>
              <a:rPr lang="en-US" sz="1200" dirty="0" err="1"/>
              <a:t>nhiệt</a:t>
            </a:r>
            <a:r>
              <a:rPr lang="en-US" sz="1200" dirty="0"/>
              <a:t> </a:t>
            </a:r>
            <a:r>
              <a:rPr lang="en-US" sz="1200" dirty="0" err="1"/>
              <a:t>độ</a:t>
            </a:r>
            <a:r>
              <a:rPr lang="en-US" sz="1200" dirty="0"/>
              <a:t> </a:t>
            </a:r>
            <a:r>
              <a:rPr lang="en-US" sz="1200" dirty="0" err="1"/>
              <a:t>cơ</a:t>
            </a:r>
            <a:r>
              <a:rPr lang="en-US" sz="1200" dirty="0"/>
              <a:t> </a:t>
            </a:r>
            <a:r>
              <a:rPr lang="en-US" sz="1200" dirty="0" err="1"/>
              <a:t>thể</a:t>
            </a:r>
            <a:r>
              <a:rPr lang="en-US" sz="1200" dirty="0"/>
              <a:t>. </a:t>
            </a:r>
            <a:r>
              <a:rPr lang="en-US" sz="1200" dirty="0" err="1"/>
              <a:t>Người</a:t>
            </a:r>
            <a:r>
              <a:rPr lang="en-US" sz="1200" dirty="0"/>
              <a:t> </a:t>
            </a:r>
            <a:r>
              <a:rPr lang="en-US" sz="1200" dirty="0" err="1"/>
              <a:t>là</a:t>
            </a:r>
            <a:r>
              <a:rPr lang="en-US" sz="1200" dirty="0"/>
              <a:t> </a:t>
            </a:r>
            <a:r>
              <a:rPr lang="en-US" sz="1200" dirty="0" err="1"/>
              <a:t>sinh</a:t>
            </a:r>
            <a:r>
              <a:rPr lang="en-US" sz="1200" dirty="0"/>
              <a:t> </a:t>
            </a:r>
            <a:r>
              <a:rPr lang="en-US" sz="1200" dirty="0" err="1"/>
              <a:t>vật</a:t>
            </a:r>
            <a:r>
              <a:rPr lang="en-US" sz="1200" dirty="0"/>
              <a:t> </a:t>
            </a:r>
            <a:r>
              <a:rPr lang="en-US" sz="1200" dirty="0" err="1"/>
              <a:t>hằng</a:t>
            </a:r>
            <a:r>
              <a:rPr lang="en-US" sz="1200" dirty="0"/>
              <a:t> </a:t>
            </a:r>
            <a:r>
              <a:rPr lang="en-US" sz="1200" dirty="0" err="1"/>
              <a:t>nhiệt</a:t>
            </a:r>
            <a:r>
              <a:rPr lang="en-US" sz="1200" dirty="0"/>
              <a:t> </a:t>
            </a:r>
            <a:r>
              <a:rPr lang="en-US" sz="1200" dirty="0" err="1"/>
              <a:t>nên</a:t>
            </a:r>
            <a:r>
              <a:rPr lang="en-US" sz="1200" dirty="0"/>
              <a:t> </a:t>
            </a:r>
            <a:r>
              <a:rPr lang="en-US" sz="1200" dirty="0" err="1"/>
              <a:t>thân</a:t>
            </a:r>
            <a:r>
              <a:rPr lang="en-US" sz="1200" dirty="0"/>
              <a:t> </a:t>
            </a:r>
            <a:r>
              <a:rPr lang="en-US" sz="1200" dirty="0" err="1"/>
              <a:t>nhiệt</a:t>
            </a:r>
            <a:r>
              <a:rPr lang="en-US" sz="1200" dirty="0"/>
              <a:t> </a:t>
            </a:r>
            <a:r>
              <a:rPr lang="en-US" sz="1200" dirty="0" err="1"/>
              <a:t>ổn</a:t>
            </a:r>
            <a:r>
              <a:rPr lang="en-US" sz="1200" dirty="0"/>
              <a:t> </a:t>
            </a:r>
            <a:r>
              <a:rPr lang="en-US" sz="1200" dirty="0" err="1"/>
              <a:t>định</a:t>
            </a:r>
            <a:r>
              <a:rPr lang="en-US" sz="1200" dirty="0"/>
              <a:t> 36.5 -37.5 </a:t>
            </a:r>
            <a:r>
              <a:rPr lang="en-US" sz="1200" dirty="0" err="1"/>
              <a:t>độ</a:t>
            </a:r>
            <a:r>
              <a:rPr lang="en-US" sz="1200" dirty="0"/>
              <a:t> C.</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26</a:t>
            </a:fld>
            <a:endParaRPr lang="en-US"/>
          </a:p>
        </p:txBody>
      </p:sp>
    </p:spTree>
    <p:extLst>
      <p:ext uri="{BB962C8B-B14F-4D97-AF65-F5344CB8AC3E}">
        <p14:creationId xmlns:p14="http://schemas.microsoft.com/office/powerpoint/2010/main" val="69678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sửa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lý</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27</a:t>
            </a:fld>
            <a:endParaRPr lang="en-US"/>
          </a:p>
        </p:txBody>
      </p:sp>
    </p:spTree>
    <p:extLst>
      <p:ext uri="{BB962C8B-B14F-4D97-AF65-F5344CB8AC3E}">
        <p14:creationId xmlns:p14="http://schemas.microsoft.com/office/powerpoint/2010/main" val="1738916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28</a:t>
            </a:fld>
            <a:endParaRPr lang="en-US"/>
          </a:p>
        </p:txBody>
      </p:sp>
    </p:spTree>
    <p:extLst>
      <p:ext uri="{BB962C8B-B14F-4D97-AF65-F5344CB8AC3E}">
        <p14:creationId xmlns:p14="http://schemas.microsoft.com/office/powerpoint/2010/main" val="3995760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29</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30</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32</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40</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897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4</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10</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77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279634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2724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180"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181"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27/5/2024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2024/5/27</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2024/5/27</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27/5/2024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27/5/2024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2024/5/27</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27/5/2024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27/5/2024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27/5/2024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27/5/2024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27/5/2024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27/5/2024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microsoft.com/office/2007/relationships/media" Target="../media/media1.mp3"/><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tags" Target="../tags/tag7.xml"/><Relationship Id="rId21" Type="http://schemas.openxmlformats.org/officeDocument/2006/relationships/image" Target="../media/image15.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1.xml"/><Relationship Id="rId25"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slideLayout" Target="../slideLayouts/slideLayout28.xml"/><Relationship Id="rId20" Type="http://schemas.openxmlformats.org/officeDocument/2006/relationships/image" Target="../media/image12.png"/><Relationship Id="rId29" Type="http://schemas.openxmlformats.org/officeDocument/2006/relationships/image" Target="../media/image1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8.png"/><Relationship Id="rId5" Type="http://schemas.openxmlformats.org/officeDocument/2006/relationships/tags" Target="../tags/tag9.xml"/><Relationship Id="rId15" Type="http://schemas.openxmlformats.org/officeDocument/2006/relationships/tags" Target="../tags/tag17.xml"/><Relationship Id="rId23" Type="http://schemas.openxmlformats.org/officeDocument/2006/relationships/image" Target="../media/image17.png"/><Relationship Id="rId28" Type="http://schemas.openxmlformats.org/officeDocument/2006/relationships/image" Target="../media/image10.gif"/><Relationship Id="rId10" Type="http://schemas.openxmlformats.org/officeDocument/2006/relationships/tags" Target="../tags/tag14.xml"/><Relationship Id="rId19" Type="http://schemas.microsoft.com/office/2007/relationships/hdphoto" Target="../media/hdphoto1.wdp"/><Relationship Id="rId31" Type="http://schemas.openxmlformats.org/officeDocument/2006/relationships/image" Target="../media/image22.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media1.mp3"/><Relationship Id="rId22" Type="http://schemas.openxmlformats.org/officeDocument/2006/relationships/image" Target="../media/image16.png"/><Relationship Id="rId27" Type="http://schemas.openxmlformats.org/officeDocument/2006/relationships/image" Target="../media/image21.png"/><Relationship Id="rId30"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36.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3.mp3"/><Relationship Id="rId7" Type="http://schemas.openxmlformats.org/officeDocument/2006/relationships/image" Target="../media/image6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66.png"/><Relationship Id="rId4" Type="http://schemas.openxmlformats.org/officeDocument/2006/relationships/audio" Target="../media/media3.mp3"/><Relationship Id="rId9" Type="http://schemas.openxmlformats.org/officeDocument/2006/relationships/image" Target="../media/image65.gif"/></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3"/><Relationship Id="rId7" Type="http://schemas.openxmlformats.org/officeDocument/2006/relationships/image" Target="../media/image68.png"/><Relationship Id="rId12" Type="http://schemas.openxmlformats.org/officeDocument/2006/relationships/image" Target="../media/image6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slideLayout" Target="../slideLayouts/slideLayout13.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gif"/></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72.png"/><Relationship Id="rId12" Type="http://schemas.openxmlformats.org/officeDocument/2006/relationships/image" Target="../media/image6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1.png"/><Relationship Id="rId11" Type="http://schemas.openxmlformats.org/officeDocument/2006/relationships/image" Target="../media/image70.png"/><Relationship Id="rId5" Type="http://schemas.openxmlformats.org/officeDocument/2006/relationships/slideLayout" Target="../slideLayouts/slideLayout13.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gif"/></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media" Target="../media/media2.mp3"/><Relationship Id="rId7" Type="http://schemas.openxmlformats.org/officeDocument/2006/relationships/image" Target="../media/image75.png"/><Relationship Id="rId12" Type="http://schemas.openxmlformats.org/officeDocument/2006/relationships/image" Target="../media/image6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4.png"/><Relationship Id="rId11" Type="http://schemas.openxmlformats.org/officeDocument/2006/relationships/image" Target="../media/image70.png"/><Relationship Id="rId5" Type="http://schemas.openxmlformats.org/officeDocument/2006/relationships/slideLayout" Target="../slideLayouts/slideLayout13.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gif"/></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3"/><Relationship Id="rId7" Type="http://schemas.openxmlformats.org/officeDocument/2006/relationships/image" Target="../media/image78.png"/><Relationship Id="rId12" Type="http://schemas.openxmlformats.org/officeDocument/2006/relationships/image" Target="../media/image6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7.png"/><Relationship Id="rId11" Type="http://schemas.openxmlformats.org/officeDocument/2006/relationships/image" Target="../media/image70.png"/><Relationship Id="rId5" Type="http://schemas.openxmlformats.org/officeDocument/2006/relationships/slideLayout" Target="../slideLayouts/slideLayout13.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gif"/></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gif"/><Relationship Id="rId3" Type="http://schemas.microsoft.com/office/2007/relationships/media" Target="../media/media5.mp3"/><Relationship Id="rId7" Type="http://schemas.openxmlformats.org/officeDocument/2006/relationships/slideLayout" Target="../slideLayouts/slideLayout13.xml"/><Relationship Id="rId12" Type="http://schemas.openxmlformats.org/officeDocument/2006/relationships/image" Target="../media/image83.gif"/><Relationship Id="rId17" Type="http://schemas.openxmlformats.org/officeDocument/2006/relationships/image" Target="../media/image61.gif"/><Relationship Id="rId2" Type="http://schemas.openxmlformats.org/officeDocument/2006/relationships/audio" Target="../media/media4.mp3"/><Relationship Id="rId16" Type="http://schemas.openxmlformats.org/officeDocument/2006/relationships/image" Target="../media/image70.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65.gif"/><Relationship Id="rId5" Type="http://schemas.microsoft.com/office/2007/relationships/media" Target="../media/media2.mp3"/><Relationship Id="rId15" Type="http://schemas.openxmlformats.org/officeDocument/2006/relationships/image" Target="../media/image66.png"/><Relationship Id="rId10" Type="http://schemas.openxmlformats.org/officeDocument/2006/relationships/image" Target="../media/image82.png"/><Relationship Id="rId4" Type="http://schemas.openxmlformats.org/officeDocument/2006/relationships/audio" Target="../media/media5.mp3"/><Relationship Id="rId9" Type="http://schemas.openxmlformats.org/officeDocument/2006/relationships/image" Target="../media/image81.png"/><Relationship Id="rId14" Type="http://schemas.openxmlformats.org/officeDocument/2006/relationships/image" Target="../media/image62.gif"/></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8.jpeg"/><Relationship Id="rId4" Type="http://schemas.openxmlformats.org/officeDocument/2006/relationships/image" Target="../media/image27.gif"/></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9" name="PA_图片 28"/>
          <p:cNvPicPr>
            <a:picLocks noChangeAspect="1"/>
          </p:cNvPicPr>
          <p:nvPr>
            <p:custDataLst>
              <p:tags r:id="rId3"/>
            </p:custDataLst>
          </p:nvPr>
        </p:nvPicPr>
        <p:blipFill rotWithShape="1">
          <a:blip r:embed="rId21" cstate="print">
            <a:extLst>
              <a:ext uri="{28A0092B-C50C-407E-A947-70E740481C1C}">
                <a14:useLocalDpi xmlns:a14="http://schemas.microsoft.com/office/drawing/2010/main" val="0"/>
              </a:ext>
            </a:extLst>
          </a:blip>
          <a:srcRect l="28897"/>
          <a:stretch>
            <a:fillRect/>
          </a:stretch>
        </p:blipFill>
        <p:spPr>
          <a:xfrm>
            <a:off x="-1379" y="2159672"/>
            <a:ext cx="2699029" cy="4115371"/>
          </a:xfrm>
          <a:prstGeom prst="rect">
            <a:avLst/>
          </a:prstGeom>
        </p:spPr>
      </p:pic>
      <p:pic>
        <p:nvPicPr>
          <p:cNvPr id="30" name="PA_图片 29"/>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028" y="5002897"/>
            <a:ext cx="12192000" cy="1902641"/>
          </a:xfrm>
          <a:prstGeom prst="rect">
            <a:avLst/>
          </a:prstGeom>
        </p:spPr>
      </p:pic>
      <p:pic>
        <p:nvPicPr>
          <p:cNvPr id="16" name="PA_图片 15"/>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5653" y="4519588"/>
            <a:ext cx="7977300" cy="2356367"/>
          </a:xfrm>
          <a:prstGeom prst="rect">
            <a:avLst/>
          </a:prstGeom>
        </p:spPr>
      </p:pic>
      <p:pic>
        <p:nvPicPr>
          <p:cNvPr id="5" name="PA_图片 4"/>
          <p:cNvPicPr>
            <a:picLocks noChangeAspect="1"/>
          </p:cNvPicPr>
          <p:nvPr>
            <p:custDataLst>
              <p:tags r:id="rId7"/>
            </p:custDataLst>
          </p:nvPr>
        </p:nvPicPr>
        <p:blipFill rotWithShape="1">
          <a:blip r:embed="rId25"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8"/>
            </p:custDataLst>
          </p:nvPr>
        </p:nvPicPr>
        <p:blipFill rotWithShape="1">
          <a:blip r:embed="rId26" cstate="print">
            <a:extLst>
              <a:ext uri="{28A0092B-C50C-407E-A947-70E740481C1C}">
                <a14:useLocalDpi xmlns:a14="http://schemas.microsoft.com/office/drawing/2010/main" val="0"/>
              </a:ext>
            </a:extLst>
          </a:blip>
          <a:srcRect b="37297"/>
          <a:stretch>
            <a:fillRect/>
          </a:stretch>
        </p:blipFill>
        <p:spPr>
          <a:xfrm>
            <a:off x="3316064" y="5460015"/>
            <a:ext cx="5055017" cy="1455139"/>
          </a:xfrm>
          <a:prstGeom prst="rect">
            <a:avLst/>
          </a:prstGeom>
        </p:spPr>
      </p:pic>
      <p:pic>
        <p:nvPicPr>
          <p:cNvPr id="7" name="PA_图片 6"/>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a:off x="8096987" y="4348135"/>
            <a:ext cx="4011008" cy="2612759"/>
          </a:xfrm>
          <a:prstGeom prst="rect">
            <a:avLst/>
          </a:prstGeom>
        </p:spPr>
      </p:pic>
      <p:pic>
        <p:nvPicPr>
          <p:cNvPr id="32" name="PA_图片 31"/>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flipH="1">
            <a:off x="6806113" y="4382790"/>
            <a:ext cx="4011008" cy="2612759"/>
          </a:xfrm>
          <a:prstGeom prst="rect">
            <a:avLst/>
          </a:prstGeom>
        </p:spPr>
      </p:pic>
      <p:pic>
        <p:nvPicPr>
          <p:cNvPr id="35" name="PA_图片 3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2776435" flipH="1">
            <a:off x="1083031" y="2178560"/>
            <a:ext cx="717325" cy="636625"/>
          </a:xfrm>
          <a:prstGeom prst="rect">
            <a:avLst/>
          </a:prstGeom>
        </p:spPr>
      </p:pic>
      <p:pic>
        <p:nvPicPr>
          <p:cNvPr id="36" name="PA_图片 35"/>
          <p:cNvPicPr>
            <a:picLocks noChangeAspect="1"/>
          </p:cNvPicPr>
          <p:nvPr>
            <p:custDataLst>
              <p:tags r:id="rId12"/>
            </p:custDataLst>
          </p:nvPr>
        </p:nvPicPr>
        <p:blipFill>
          <a:blip r:embed="rId29" cstate="print">
            <a:extLst>
              <a:ext uri="{BEBA8EAE-BF5A-486C-A8C5-ECC9F3942E4B}">
                <a14:imgProps xmlns:a14="http://schemas.microsoft.com/office/drawing/2010/main">
                  <a14:imgLayer r:embed="rId3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29503" y="-13481"/>
            <a:ext cx="2633070" cy="1227279"/>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cstate="print"/>
          <a:stretch>
            <a:fillRect/>
          </a:stretch>
        </p:blipFill>
        <p:spPr>
          <a:xfrm>
            <a:off x="92075" y="-1476252"/>
            <a:ext cx="609600" cy="609600"/>
          </a:xfrm>
          <a:prstGeom prst="rect">
            <a:avLst/>
          </a:prstGeom>
        </p:spPr>
      </p:pic>
      <p:sp>
        <p:nvSpPr>
          <p:cNvPr id="22" name="Rectangle 21">
            <a:extLst>
              <a:ext uri="{FF2B5EF4-FFF2-40B4-BE49-F238E27FC236}">
                <a16:creationId xmlns:a16="http://schemas.microsoft.com/office/drawing/2014/main" id="{C3DB5C20-EF8D-43DF-8BCC-2A550342B301}"/>
              </a:ext>
            </a:extLst>
          </p:cNvPr>
          <p:cNvSpPr/>
          <p:nvPr/>
        </p:nvSpPr>
        <p:spPr>
          <a:xfrm>
            <a:off x="2513586" y="1716482"/>
            <a:ext cx="7028894" cy="3045041"/>
          </a:xfrm>
          <a:prstGeom prst="rect">
            <a:avLst/>
          </a:prstGeom>
          <a:noFill/>
        </p:spPr>
        <p:txBody>
          <a:bodyPr wrap="square" lIns="91440" tIns="45720" rIns="91440" bIns="45720">
            <a:prstTxWarp prst="textArchUp">
              <a:avLst/>
            </a:prstTxWarp>
            <a:spAutoFit/>
          </a:bodyPr>
          <a:lstStyle/>
          <a:p>
            <a:r>
              <a:rPr lang="en-US" sz="6600" b="1" dirty="0">
                <a:latin typeface="#9Slide03 SVNAgency FB" panose="02040603050506020204" pitchFamily="18" charset="0"/>
                <a:cs typeface="Arial" panose="020B0604020202020204" pitchFamily="34" charset="0"/>
              </a:rPr>
              <a:t>BÀI 39. DA VÀ ĐIỀU HÒA THÂN NHIỆT Ở NGƯỜI</a:t>
            </a:r>
            <a:endParaRPr lang="en-US" sz="6600" dirty="0">
              <a:latin typeface="#9Slide03 SVNAgency FB"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9990BC73-4829-4517-82FE-73A2B5769C1D}"/>
              </a:ext>
            </a:extLst>
          </p:cNvPr>
          <p:cNvSpPr txBox="1"/>
          <p:nvPr/>
        </p:nvSpPr>
        <p:spPr>
          <a:xfrm>
            <a:off x="3970212" y="3167390"/>
            <a:ext cx="4190260" cy="523220"/>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KHOA HỌC TỰ NHIÊN 8</a:t>
            </a:r>
          </a:p>
        </p:txBody>
      </p:sp>
      <p:pic>
        <p:nvPicPr>
          <p:cNvPr id="33" name="PA_图片 34">
            <a:extLst>
              <a:ext uri="{FF2B5EF4-FFF2-40B4-BE49-F238E27FC236}">
                <a16:creationId xmlns:a16="http://schemas.microsoft.com/office/drawing/2014/main" id="{8328E473-AD84-414A-93C7-CD038B72B5FB}"/>
              </a:ext>
            </a:extLst>
          </p:cNvPr>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rot="17213924" flipH="1">
            <a:off x="10996200" y="637720"/>
            <a:ext cx="717325" cy="636625"/>
          </a:xfrm>
          <a:prstGeom prst="rect">
            <a:avLst/>
          </a:prstGeom>
        </p:spPr>
      </p:pic>
    </p:spTree>
    <p:extLst>
      <p:ext uri="{BB962C8B-B14F-4D97-AF65-F5344CB8AC3E}">
        <p14:creationId xmlns:p14="http://schemas.microsoft.com/office/powerpoint/2010/main" val="9800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122211"/>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6"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024898" y="2671345"/>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24898" y="1513455"/>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2055809" y="3287246"/>
            <a:ext cx="4993402" cy="3454022"/>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GIAO 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392956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239089"/>
            <a:ext cx="6043076" cy="954107"/>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bệnh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bảo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vệ</a:t>
            </a:r>
            <a:r>
              <a:rPr lang="en-US" sz="2800" b="1" dirty="0">
                <a:latin typeface="Arial" panose="020B0604020202020204" pitchFamily="34" charset="0"/>
                <a:cs typeface="Arial" panose="020B0604020202020204" pitchFamily="34" charset="0"/>
              </a:rPr>
              <a:t> da </a:t>
            </a:r>
            <a:endParaRPr lang="en-US" sz="2800" dirty="0">
              <a:latin typeface="Arial" panose="020B0604020202020204" pitchFamily="34" charset="0"/>
              <a:cs typeface="Arial" panose="020B0604020202020204" pitchFamily="34" charset="0"/>
            </a:endParaRPr>
          </a:p>
          <a:p>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ghép</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y </a:t>
            </a:r>
            <a:r>
              <a:rPr lang="en-US" sz="2800" b="1" dirty="0" err="1">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49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circle(in)">
                                      <p:cBhvr>
                                        <p:cTn id="7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82618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C3D705-4065-46FE-8029-2CE02A8197C6}"/>
              </a:ext>
            </a:extLst>
          </p:cNvPr>
          <p:cNvSpPr/>
          <p:nvPr/>
        </p:nvSpPr>
        <p:spPr>
          <a:xfrm>
            <a:off x="4779525" y="1078074"/>
            <a:ext cx="6965004" cy="3454022"/>
          </a:xfrm>
          <a:prstGeom prst="rect">
            <a:avLst/>
          </a:prstGeom>
        </p:spPr>
        <p:txBody>
          <a:bodyPr wrap="square">
            <a:spAutoFit/>
          </a:bodyPr>
          <a:lstStyle/>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TRÒ CHƠI: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BÁC SĨ DA LIỄU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GV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sĩ</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chẩn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đoán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bệnh</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liễu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nhân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triệu</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chứng</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tư</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u="sng"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vấn</a:t>
            </a:r>
            <a:r>
              <a:rPr lang="en-US" sz="2400" u="sng"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liễu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2674" name="Picture 626" descr="Bài dự thi cuộc thi viết 'Khoảnh khắc nghề y': Khi em yêu một chàng sinh  viên y khoa - Báo Thanh Niên - Bệnh Viện Nhi Đồng Thành Phố">
            <a:extLst>
              <a:ext uri="{FF2B5EF4-FFF2-40B4-BE49-F238E27FC236}">
                <a16:creationId xmlns:a16="http://schemas.microsoft.com/office/drawing/2014/main" id="{43A0B130-8FEB-4DFD-8145-E669C0F18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7" y="949658"/>
            <a:ext cx="4848225"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9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74"/>
                                        </p:tgtEl>
                                        <p:attrNameLst>
                                          <p:attrName>style.visibility</p:attrName>
                                        </p:attrNameLst>
                                      </p:cBhvr>
                                      <p:to>
                                        <p:strVal val="visible"/>
                                      </p:to>
                                    </p:set>
                                    <p:anim calcmode="lin" valueType="num">
                                      <p:cBhvr>
                                        <p:cTn id="7" dur="1000" fill="hold"/>
                                        <p:tgtEl>
                                          <p:spTgt spid="2674"/>
                                        </p:tgtEl>
                                        <p:attrNameLst>
                                          <p:attrName>ppt_w</p:attrName>
                                        </p:attrNameLst>
                                      </p:cBhvr>
                                      <p:tavLst>
                                        <p:tav tm="0">
                                          <p:val>
                                            <p:fltVal val="0"/>
                                          </p:val>
                                        </p:tav>
                                        <p:tav tm="100000">
                                          <p:val>
                                            <p:strVal val="#ppt_w"/>
                                          </p:val>
                                        </p:tav>
                                      </p:tavLst>
                                    </p:anim>
                                    <p:anim calcmode="lin" valueType="num">
                                      <p:cBhvr>
                                        <p:cTn id="8" dur="1000" fill="hold"/>
                                        <p:tgtEl>
                                          <p:spTgt spid="2674"/>
                                        </p:tgtEl>
                                        <p:attrNameLst>
                                          <p:attrName>ppt_h</p:attrName>
                                        </p:attrNameLst>
                                      </p:cBhvr>
                                      <p:tavLst>
                                        <p:tav tm="0">
                                          <p:val>
                                            <p:fltVal val="0"/>
                                          </p:val>
                                        </p:tav>
                                        <p:tav tm="100000">
                                          <p:val>
                                            <p:strVal val="#ppt_h"/>
                                          </p:val>
                                        </p:tav>
                                      </p:tavLst>
                                    </p:anim>
                                    <p:animEffect transition="in" filter="fade">
                                      <p:cBhvr>
                                        <p:cTn id="9" dur="1000"/>
                                        <p:tgtEl>
                                          <p:spTgt spid="26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云形 21">
            <a:extLst>
              <a:ext uri="{FF2B5EF4-FFF2-40B4-BE49-F238E27FC236}">
                <a16:creationId xmlns:a16="http://schemas.microsoft.com/office/drawing/2014/main" id="{952C7D1D-7A16-412B-87E7-BA01AA59F05F}"/>
              </a:ext>
            </a:extLst>
          </p:cNvPr>
          <p:cNvSpPr/>
          <p:nvPr/>
        </p:nvSpPr>
        <p:spPr>
          <a:xfrm>
            <a:off x="490377" y="608470"/>
            <a:ext cx="1070693" cy="710101"/>
          </a:xfrm>
          <a:prstGeom prst="cloud">
            <a:avLst/>
          </a:prstGeom>
          <a:solidFill>
            <a:schemeClr val="accent1">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 name="云形 24">
            <a:extLst>
              <a:ext uri="{FF2B5EF4-FFF2-40B4-BE49-F238E27FC236}">
                <a16:creationId xmlns:a16="http://schemas.microsoft.com/office/drawing/2014/main" id="{A196458C-A2D5-466B-A5B9-571865B25468}"/>
              </a:ext>
            </a:extLst>
          </p:cNvPr>
          <p:cNvSpPr/>
          <p:nvPr/>
        </p:nvSpPr>
        <p:spPr>
          <a:xfrm>
            <a:off x="2298733" y="132088"/>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2">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 name="云形 25">
            <a:extLst>
              <a:ext uri="{FF2B5EF4-FFF2-40B4-BE49-F238E27FC236}">
                <a16:creationId xmlns:a16="http://schemas.microsoft.com/office/drawing/2014/main" id="{B69473EE-6F8F-40E6-8029-509A36FBC54C}"/>
              </a:ext>
            </a:extLst>
          </p:cNvPr>
          <p:cNvSpPr/>
          <p:nvPr/>
        </p:nvSpPr>
        <p:spPr>
          <a:xfrm>
            <a:off x="6851632" y="683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4">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5" name="云形 26">
            <a:extLst>
              <a:ext uri="{FF2B5EF4-FFF2-40B4-BE49-F238E27FC236}">
                <a16:creationId xmlns:a16="http://schemas.microsoft.com/office/drawing/2014/main" id="{920E706F-EDCA-4EC6-AFA3-8711DE4A691A}"/>
              </a:ext>
            </a:extLst>
          </p:cNvPr>
          <p:cNvSpPr/>
          <p:nvPr/>
        </p:nvSpPr>
        <p:spPr>
          <a:xfrm rot="429982">
            <a:off x="9933270" y="158632"/>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3">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6" name="任意多边形 29">
            <a:extLst>
              <a:ext uri="{FF2B5EF4-FFF2-40B4-BE49-F238E27FC236}">
                <a16:creationId xmlns:a16="http://schemas.microsoft.com/office/drawing/2014/main" id="{2CA6AE50-9BA3-44F0-993B-8FA35A32F481}"/>
              </a:ext>
            </a:extLst>
          </p:cNvPr>
          <p:cNvSpPr/>
          <p:nvPr/>
        </p:nvSpPr>
        <p:spPr>
          <a:xfrm rot="7755168">
            <a:off x="8522557" y="22111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7" name="云形 26">
            <a:extLst>
              <a:ext uri="{FF2B5EF4-FFF2-40B4-BE49-F238E27FC236}">
                <a16:creationId xmlns:a16="http://schemas.microsoft.com/office/drawing/2014/main" id="{6CC55866-D1C8-464E-8DCA-A918F81622ED}"/>
              </a:ext>
            </a:extLst>
          </p:cNvPr>
          <p:cNvSpPr/>
          <p:nvPr/>
        </p:nvSpPr>
        <p:spPr>
          <a:xfrm rot="429982">
            <a:off x="4631054" y="11794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6">
              <a:lumMod val="20000"/>
              <a:lumOff val="80000"/>
            </a:schemeClr>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8" name="任意多边形 29">
            <a:extLst>
              <a:ext uri="{FF2B5EF4-FFF2-40B4-BE49-F238E27FC236}">
                <a16:creationId xmlns:a16="http://schemas.microsoft.com/office/drawing/2014/main" id="{12E6D21D-9754-47EE-BAC1-80BBFF2BEF4F}"/>
              </a:ext>
            </a:extLst>
          </p:cNvPr>
          <p:cNvSpPr/>
          <p:nvPr/>
        </p:nvSpPr>
        <p:spPr>
          <a:xfrm rot="7755168">
            <a:off x="4097764" y="277127"/>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9" name="任意多边形 29">
            <a:extLst>
              <a:ext uri="{FF2B5EF4-FFF2-40B4-BE49-F238E27FC236}">
                <a16:creationId xmlns:a16="http://schemas.microsoft.com/office/drawing/2014/main" id="{9F4A36D1-96A6-4C9D-84CE-95BB0C0DF2A1}"/>
              </a:ext>
            </a:extLst>
          </p:cNvPr>
          <p:cNvSpPr/>
          <p:nvPr/>
        </p:nvSpPr>
        <p:spPr>
          <a:xfrm rot="7755168">
            <a:off x="11659247" y="894916"/>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10" name="任意多边形 29">
            <a:extLst>
              <a:ext uri="{FF2B5EF4-FFF2-40B4-BE49-F238E27FC236}">
                <a16:creationId xmlns:a16="http://schemas.microsoft.com/office/drawing/2014/main" id="{1742D045-8180-4176-A3AC-931B915B2F1F}"/>
              </a:ext>
            </a:extLst>
          </p:cNvPr>
          <p:cNvSpPr/>
          <p:nvPr/>
        </p:nvSpPr>
        <p:spPr>
          <a:xfrm rot="7755168">
            <a:off x="2103916" y="879171"/>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pic>
        <p:nvPicPr>
          <p:cNvPr id="7170"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300" y="872211"/>
            <a:ext cx="3832698"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720" y="805893"/>
            <a:ext cx="3652876" cy="25567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00" y="4056388"/>
            <a:ext cx="3806110" cy="21368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720" y="4056388"/>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883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circle(in)">
                                      <p:cBhvr>
                                        <p:cTn id="10" dur="2000"/>
                                        <p:tgtEl>
                                          <p:spTgt spid="7172"/>
                                        </p:tgtEl>
                                      </p:cBhvr>
                                    </p:animEffect>
                                  </p:childTnLst>
                                </p:cTn>
                              </p:par>
                              <p:par>
                                <p:cTn id="11" presetID="8" presetClass="entr" presetSubtype="16"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diamond(in)">
                                      <p:cBhvr>
                                        <p:cTn id="13" dur="2000"/>
                                        <p:tgtEl>
                                          <p:spTgt spid="7174"/>
                                        </p:tgtEl>
                                      </p:cBhvr>
                                    </p:animEffect>
                                  </p:childTnLst>
                                </p:cTn>
                              </p:par>
                              <p:par>
                                <p:cTn id="14" presetID="4" presetClass="entr" presetSubtype="16" fill="hold" nodeType="withEffect">
                                  <p:stCondLst>
                                    <p:cond delay="0"/>
                                  </p:stCondLst>
                                  <p:childTnLst>
                                    <p:set>
                                      <p:cBhvr>
                                        <p:cTn id="15" dur="1" fill="hold">
                                          <p:stCondLst>
                                            <p:cond delay="0"/>
                                          </p:stCondLst>
                                        </p:cTn>
                                        <p:tgtEl>
                                          <p:spTgt spid="7176"/>
                                        </p:tgtEl>
                                        <p:attrNameLst>
                                          <p:attrName>style.visibility</p:attrName>
                                        </p:attrNameLst>
                                      </p:cBhvr>
                                      <p:to>
                                        <p:strVal val="visible"/>
                                      </p:to>
                                    </p:set>
                                    <p:animEffect transition="in" filter="box(in)">
                                      <p:cBhvr>
                                        <p:cTn id="16"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1479290546"/>
              </p:ext>
            </p:extLst>
          </p:nvPr>
        </p:nvGraphicFramePr>
        <p:xfrm>
          <a:off x="381001" y="568992"/>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36" y="1423296"/>
            <a:ext cx="3832698"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nấm gây 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31"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1221687"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1085827"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1279419"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1279419"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10"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2037911" y="396182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1635214"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831868"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21" y="4240059"/>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78854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599783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620302" y="3961828"/>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14433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34180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281345" y="4240059"/>
            <a:ext cx="2473385"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1279419"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14887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16352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1835787"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733766" y="2015880"/>
            <a:ext cx="2371833" cy="523220"/>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3"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788543"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5997834"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20302" y="1729112"/>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144338"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341726"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067021" y="2015879"/>
            <a:ext cx="4738931" cy="523220"/>
          </a:xfrm>
          <a:prstGeom prst="rect">
            <a:avLst/>
          </a:prstGeom>
          <a:noFill/>
        </p:spPr>
        <p:txBody>
          <a:bodyPr wrap="square" rtlCol="0">
            <a:spAutoFit/>
          </a:bodyPr>
          <a:lstStyle/>
          <a:p>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985004567"/>
              </p:ext>
            </p:extLst>
          </p:nvPr>
        </p:nvGraphicFramePr>
        <p:xfrm>
          <a:off x="381001" y="1369092"/>
          <a:ext cx="11591925" cy="411632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cái ghẻ kí sinh trong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335169" y="1584109"/>
            <a:ext cx="9448799" cy="905633"/>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r>
              <a:rPr lang="vi-VN" sz="2400" dirty="0">
                <a:latin typeface="Arial" panose="020B0604020202020204" pitchFamily="34"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268495" y="3819499"/>
            <a:ext cx="9515473" cy="480901"/>
          </a:xfrm>
          <a:prstGeom prst="rect">
            <a:avLst/>
          </a:prstGeom>
          <a:solidFill>
            <a:schemeClr val="accent2">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K</a:t>
            </a:r>
            <a:r>
              <a:rPr lang="vi-VN" sz="2400" dirty="0">
                <a:latin typeface="Arial" panose="020B0604020202020204" pitchFamily="34" charset="0"/>
                <a:cs typeface="Arial" panose="020B0604020202020204" pitchFamily="34" charset="0"/>
              </a:rPr>
              <a:t>ể tên 1 số bệnh về da trong trường học</a:t>
            </a:r>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35457C-500A-4949-82CD-974AA8AAEB8C}"/>
              </a:ext>
            </a:extLst>
          </p:cNvPr>
          <p:cNvSpPr/>
          <p:nvPr/>
        </p:nvSpPr>
        <p:spPr>
          <a:xfrm>
            <a:off x="2301831" y="2697380"/>
            <a:ext cx="9515473" cy="914481"/>
          </a:xfrm>
          <a:prstGeom prst="rect">
            <a:avLst/>
          </a:prstGeom>
          <a:solidFill>
            <a:schemeClr val="accent1">
              <a:lumMod val="20000"/>
              <a:lumOff val="80000"/>
            </a:schemeClr>
          </a:solidFill>
        </p:spPr>
        <p:txBody>
          <a:bodyPr wrap="square">
            <a:spAutoFit/>
          </a:bodyPr>
          <a:lstStyle/>
          <a:p>
            <a:pPr algn="just">
              <a:lnSpc>
                <a:spcPct val="115000"/>
              </a:lnSpc>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latin typeface="Arial" panose="020B0604020202020204" pitchFamily="34" charset="0"/>
                <a:cs typeface="Arial" panose="020B0604020202020204" pitchFamily="34" charset="0"/>
              </a:rPr>
              <a:t>da tiếp xúc trực tiếp với môi trường, nếu môi trường bị ô nhiễm da sẽ nhiễm khuẩn, nhiễm độc, gây nên các bệnh về da</a:t>
            </a:r>
            <a:r>
              <a:rPr lang="en-US" sz="2400" dirty="0">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2311C1C7-72A8-4D33-9F56-6B9624C17767}"/>
              </a:ext>
            </a:extLst>
          </p:cNvPr>
          <p:cNvSpPr/>
          <p:nvPr/>
        </p:nvSpPr>
        <p:spPr>
          <a:xfrm>
            <a:off x="2268495" y="4453246"/>
            <a:ext cx="9448799" cy="489749"/>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2400" dirty="0" err="1">
                <a:latin typeface="Arial" panose="020B0604020202020204" pitchFamily="34" charset="0"/>
                <a:cs typeface="Arial" panose="020B0604020202020204" pitchFamily="34" charset="0"/>
              </a:rPr>
              <a:t>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lang</a:t>
            </a:r>
            <a:r>
              <a:rPr lang="en-US" sz="2400" dirty="0">
                <a:latin typeface="Arial" panose="020B0604020202020204" pitchFamily="34" charset="0"/>
                <a:cs typeface="Arial" panose="020B0604020202020204" pitchFamily="34" charset="0"/>
              </a:rPr>
              <a:t> ben…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295328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297440" y="344158"/>
            <a:ext cx="9448799" cy="461665"/>
          </a:xfrm>
          <a:prstGeom prst="rect">
            <a:avLst/>
          </a:prstGeom>
          <a:solidFill>
            <a:schemeClr val="accent2">
              <a:lumMod val="20000"/>
              <a:lumOff val="80000"/>
            </a:schemeClr>
          </a:solidFill>
        </p:spPr>
        <p:txBody>
          <a:bodyPr wrap="square">
            <a:sp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a:blip r:embed="rId2"/>
          <a:stretch>
            <a:fillRect/>
          </a:stretch>
        </p:blipFill>
        <p:spPr>
          <a:xfrm>
            <a:off x="297181" y="1962971"/>
            <a:ext cx="5338763" cy="345675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962971"/>
            <a:ext cx="5532119" cy="345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2459740" y="1804797"/>
            <a:ext cx="8636885" cy="378565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endParaRPr lang="en-US" sz="2400" b="1" dirty="0">
              <a:solidFill>
                <a:srgbClr val="000000"/>
              </a:solidFill>
              <a:latin typeface="Arial" panose="020B0604020202020204" pitchFamily="34" charset="0"/>
              <a:ea typeface="Times New Roman" panose="02020603050405020304" pitchFamily="18" charset="0"/>
            </a:endParaRP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bệnh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thường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gặp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Hắc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lang</a:t>
            </a:r>
            <a:r>
              <a:rPr lang="en-US" sz="2400" dirty="0">
                <a:solidFill>
                  <a:srgbClr val="FF0000"/>
                </a:solidFill>
                <a:latin typeface="Arial" panose="020B0604020202020204" pitchFamily="34" charset="0"/>
                <a:cs typeface="Arial" panose="020B0604020202020204" pitchFamily="34" charset="0"/>
              </a:rPr>
              <a:t> ben, </a:t>
            </a:r>
            <a:r>
              <a:rPr lang="en-US" sz="2400" dirty="0" err="1">
                <a:solidFill>
                  <a:srgbClr val="FF0000"/>
                </a:solidFill>
                <a:latin typeface="Arial" panose="020B0604020202020204" pitchFamily="34" charset="0"/>
                <a:cs typeface="Arial" panose="020B0604020202020204" pitchFamily="34" charset="0"/>
              </a:rPr>
              <a:t>cái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ghẻ</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mụn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trứng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Một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pháp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chăm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sóc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bảo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đẹp</a:t>
            </a:r>
            <a:r>
              <a:rPr lang="en-US" sz="2400" dirty="0">
                <a:solidFill>
                  <a:srgbClr val="FF0000"/>
                </a:solidFill>
                <a:latin typeface="Arial" panose="020B0604020202020204" pitchFamily="34" charset="0"/>
                <a:cs typeface="Arial" panose="020B0604020202020204" pitchFamily="34" charset="0"/>
              </a:rPr>
              <a:t> da an </a:t>
            </a:r>
            <a:r>
              <a:rPr lang="en-US" sz="2400" dirty="0" err="1">
                <a:solidFill>
                  <a:srgbClr val="FF0000"/>
                </a:solidFill>
                <a:latin typeface="Arial" panose="020B0604020202020204" pitchFamily="34" charset="0"/>
                <a:cs typeface="Arial" panose="020B0604020202020204" pitchFamily="34" charset="0"/>
              </a:rPr>
              <a:t>toàn</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sinh</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sẽ</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chắn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chống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tiếp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xúc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với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ánh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Không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loại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mỹ</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phẩm</a:t>
            </a:r>
            <a:r>
              <a:rPr lang="en-US" sz="2400" dirty="0">
                <a:solidFill>
                  <a:srgbClr val="FF0000"/>
                </a:solidFill>
                <a:latin typeface="Arial" panose="020B0604020202020204" pitchFamily="34" charset="0"/>
                <a:cs typeface="Arial" panose="020B0604020202020204" pitchFamily="34" charset="0"/>
              </a:rPr>
              <a:t>…</a:t>
            </a:r>
          </a:p>
          <a:p>
            <a:pPr algn="just"/>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Thành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tựu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ghép</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y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giúp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cứu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những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người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da </a:t>
            </a:r>
            <a:r>
              <a:rPr lang="en-US" sz="2400" dirty="0" err="1">
                <a:solidFill>
                  <a:srgbClr val="FF0000"/>
                </a:solidFill>
                <a:latin typeface="Arial" panose="020B0604020202020204" pitchFamily="34" charset="0"/>
                <a:cs typeface="Arial" panose="020B0604020202020204" pitchFamily="34" charset="0"/>
              </a:rPr>
              <a:t>bị</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tổn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thương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nặng</a:t>
            </a:r>
            <a:r>
              <a:rPr lang="en-US" sz="2400" dirty="0">
                <a:solidFill>
                  <a:srgbClr val="FF0000"/>
                </a:solidFill>
                <a:latin typeface="Arial" panose="020B0604020202020204" pitchFamily="34" charset="0"/>
                <a:cs typeface="Arial" panose="020B0604020202020204" pitchFamily="34" charset="0"/>
              </a:rPr>
              <a:t> do </a:t>
            </a:r>
            <a:r>
              <a:rPr lang="en-US" sz="2400" dirty="0" err="1">
                <a:solidFill>
                  <a:srgbClr val="FF0000"/>
                </a:solidFill>
                <a:latin typeface="Arial" panose="020B0604020202020204" pitchFamily="34" charset="0"/>
                <a:cs typeface="Arial" panose="020B0604020202020204" pitchFamily="34" charset="0"/>
              </a:rPr>
              <a:t>bỏng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nhiễm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trùng</a:t>
            </a:r>
            <a:r>
              <a:rPr lang="en-US" sz="2400" dirty="0">
                <a:solidFill>
                  <a:srgbClr val="FF0000"/>
                </a:solidFill>
                <a:latin typeface="Arial" panose="020B0604020202020204" pitchFamily="34" charset="0"/>
                <a:cs typeface="Arial" panose="020B0604020202020204" pitchFamily="34" charset="0"/>
              </a:rPr>
              <a:t> da.</a:t>
            </a:r>
          </a:p>
        </p:txBody>
      </p:sp>
    </p:spTree>
    <p:extLst>
      <p:ext uri="{BB962C8B-B14F-4D97-AF65-F5344CB8AC3E}">
        <p14:creationId xmlns:p14="http://schemas.microsoft.com/office/powerpoint/2010/main" val="36486644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54552" y="3113810"/>
            <a:ext cx="6043076" cy="1384995"/>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b="1" dirty="0">
                <a:latin typeface="Arial" panose="020B0604020202020204" pitchFamily="34" charset="0"/>
                <a:cs typeface="Arial" panose="020B0604020202020204" pitchFamily="34" charset="0"/>
              </a:rPr>
              <a:t>III. </a:t>
            </a:r>
            <a:r>
              <a:rPr lang="en-US" sz="2800" b="1" dirty="0" err="1">
                <a:latin typeface="Arial" panose="020B0604020202020204" pitchFamily="34" charset="0"/>
                <a:cs typeface="Arial" panose="020B0604020202020204" pitchFamily="34" charset="0"/>
              </a:rPr>
              <a:t>Khái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niệm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vai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trò</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chế</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nhiệt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ổn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định</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083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750"/>
                                        <p:tgtEl>
                                          <p:spTgt spid="88"/>
                                        </p:tgtEl>
                                      </p:cBhvr>
                                    </p:animEffect>
                                    <p:anim calcmode="lin" valueType="num">
                                      <p:cBhvr>
                                        <p:cTn id="8" dur="750" fill="hold"/>
                                        <p:tgtEl>
                                          <p:spTgt spid="88"/>
                                        </p:tgtEl>
                                        <p:attrNameLst>
                                          <p:attrName>ppt_x</p:attrName>
                                        </p:attrNameLst>
                                      </p:cBhvr>
                                      <p:tavLst>
                                        <p:tav tm="0">
                                          <p:val>
                                            <p:strVal val="#ppt_x"/>
                                          </p:val>
                                        </p:tav>
                                        <p:tav tm="100000">
                                          <p:val>
                                            <p:strVal val="#ppt_x"/>
                                          </p:val>
                                        </p:tav>
                                      </p:tavLst>
                                    </p:anim>
                                    <p:anim calcmode="lin" valueType="num">
                                      <p:cBhvr>
                                        <p:cTn id="9" dur="75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anim calcmode="lin" valueType="num">
                                      <p:cBhvr>
                                        <p:cTn id="14" dur="500" fill="hold"/>
                                        <p:tgtEl>
                                          <p:spTgt spid="91"/>
                                        </p:tgtEl>
                                        <p:attrNameLst>
                                          <p:attrName>ppt_x</p:attrName>
                                        </p:attrNameLst>
                                      </p:cBhvr>
                                      <p:tavLst>
                                        <p:tav tm="0">
                                          <p:val>
                                            <p:strVal val="#ppt_x"/>
                                          </p:val>
                                        </p:tav>
                                        <p:tav tm="100000">
                                          <p:val>
                                            <p:strVal val="#ppt_x"/>
                                          </p:val>
                                        </p:tav>
                                      </p:tavLst>
                                    </p:anim>
                                    <p:anim calcmode="lin" valueType="num">
                                      <p:cBhvr>
                                        <p:cTn id="15" dur="5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155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185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15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245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05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335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500" fill="hold"/>
                                        <p:tgtEl>
                                          <p:spTgt spid="150"/>
                                        </p:tgtEl>
                                        <p:attrNameLst>
                                          <p:attrName>ppt_x</p:attrName>
                                          <p:attrName>ppt_y</p:attrName>
                                        </p:attrNameLst>
                                      </p:cBhvr>
                                      <p:rCtr x="0" y="-38866"/>
                                    </p:animMotion>
                                  </p:childTnLst>
                                </p:cTn>
                              </p:par>
                            </p:childTnLst>
                          </p:cTn>
                        </p:par>
                        <p:par>
                          <p:cTn id="47" fill="hold">
                            <p:stCondLst>
                              <p:cond delay="385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435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48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25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25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113">
                                            <p:txEl>
                                              <p:pRg st="0" end="0"/>
                                            </p:txEl>
                                          </p:spTgt>
                                        </p:tgtEl>
                                      </p:cBhvr>
                                    </p:animEffect>
                                  </p:childTnLst>
                                </p:cTn>
                              </p:par>
                            </p:childTnLst>
                          </p:cTn>
                        </p:par>
                        <p:par>
                          <p:cTn id="63" fill="hold">
                            <p:stCondLst>
                              <p:cond delay="53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25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25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25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25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250" tmFilter="0,0; .5, 1; 1, 1"/>
                                        <p:tgtEl>
                                          <p:spTgt spid="113">
                                            <p:txEl>
                                              <p:pRg st="1" end="1"/>
                                            </p:tx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6883" y="143533"/>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HOẠT ĐỘNG NHÓM</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464906" cy="7487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3796768908"/>
              </p:ext>
            </p:extLst>
          </p:nvPr>
        </p:nvGraphicFramePr>
        <p:xfrm>
          <a:off x="0" y="787592"/>
          <a:ext cx="12192000" cy="6949440"/>
        </p:xfrm>
        <a:graphic>
          <a:graphicData uri="http://schemas.openxmlformats.org/drawingml/2006/table">
            <a:tbl>
              <a:tblPr firstRow="1" firstCol="1" bandRow="1">
                <a:tableStyleId>{5C22544A-7EE6-4342-B048-85BDC9FD1C3A}</a:tableStyleId>
              </a:tblPr>
              <a:tblGrid>
                <a:gridCol w="474028">
                  <a:extLst>
                    <a:ext uri="{9D8B030D-6E8A-4147-A177-3AD203B41FA5}">
                      <a16:colId xmlns:a16="http://schemas.microsoft.com/office/drawing/2014/main" val="3490599833"/>
                    </a:ext>
                  </a:extLst>
                </a:gridCol>
                <a:gridCol w="11032360">
                  <a:extLst>
                    <a:ext uri="{9D8B030D-6E8A-4147-A177-3AD203B41FA5}">
                      <a16:colId xmlns:a16="http://schemas.microsoft.com/office/drawing/2014/main" val="1606511585"/>
                    </a:ext>
                  </a:extLst>
                </a:gridCol>
                <a:gridCol w="685612">
                  <a:extLst>
                    <a:ext uri="{9D8B030D-6E8A-4147-A177-3AD203B41FA5}">
                      <a16:colId xmlns:a16="http://schemas.microsoft.com/office/drawing/2014/main" val="1624245198"/>
                    </a:ext>
                  </a:extLst>
                </a:gridCol>
              </a:tblGrid>
              <a:tr h="537482">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A</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B</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C</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D</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Da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trọng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nhất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hòa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000">
                          <a:solidFill>
                            <a:schemeClr val="tx1"/>
                          </a:solidFill>
                          <a:effectLst/>
                          <a:latin typeface="Arial" panose="020B0604020202020204" pitchFamily="34" charset="0"/>
                          <a:cs typeface="Arial" panose="020B0604020202020204" pitchFamily="34" charset="0"/>
                        </a:rPr>
                        <a:t>E</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hưởng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63505535"/>
                  </a:ext>
                </a:extLst>
              </a:tr>
              <a:tr h="321127">
                <a:tc gridSpan="3">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bày</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vai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trò</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HTK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hòa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trời</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lạnh</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thân</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thấp</a:t>
                      </a: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0000"/>
                        </a:lnSpc>
                        <a:spcAft>
                          <a:spcPts val="0"/>
                        </a:spcAft>
                      </a:pPr>
                      <a:r>
                        <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vi-VN" sz="2000" dirty="0">
                        <a:solidFill>
                          <a:schemeClr val="tx1"/>
                        </a:solidFill>
                        <a:effectLst/>
                        <a:latin typeface="+mn-lt"/>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just">
                        <a:lnSpc>
                          <a:spcPct val="115000"/>
                        </a:lnSpc>
                        <a:spcAft>
                          <a:spcPts val="0"/>
                        </a:spcAf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46709963"/>
                  </a:ext>
                </a:extLst>
              </a:tr>
            </a:tbl>
          </a:graphicData>
        </a:graphic>
      </p:graphicFrame>
    </p:spTree>
    <p:extLst>
      <p:ext uri="{BB962C8B-B14F-4D97-AF65-F5344CB8AC3E}">
        <p14:creationId xmlns:p14="http://schemas.microsoft.com/office/powerpoint/2010/main" val="251623297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225165452"/>
              </p:ext>
            </p:extLst>
          </p:nvPr>
        </p:nvGraphicFramePr>
        <p:xfrm>
          <a:off x="279378" y="1241051"/>
          <a:ext cx="11912622" cy="4756694"/>
        </p:xfrm>
        <a:graphic>
          <a:graphicData uri="http://schemas.openxmlformats.org/drawingml/2006/table">
            <a:tbl>
              <a:tblPr firstRow="1" firstCol="1" bandRow="1">
                <a:tableStyleId>{5C22544A-7EE6-4342-B048-85BDC9FD1C3A}</a:tableStyleId>
              </a:tblPr>
              <a:tblGrid>
                <a:gridCol w="463166">
                  <a:extLst>
                    <a:ext uri="{9D8B030D-6E8A-4147-A177-3AD203B41FA5}">
                      <a16:colId xmlns:a16="http://schemas.microsoft.com/office/drawing/2014/main" val="3490599833"/>
                    </a:ext>
                  </a:extLst>
                </a:gridCol>
                <a:gridCol w="10779555">
                  <a:extLst>
                    <a:ext uri="{9D8B030D-6E8A-4147-A177-3AD203B41FA5}">
                      <a16:colId xmlns:a16="http://schemas.microsoft.com/office/drawing/2014/main" val="1606511585"/>
                    </a:ext>
                  </a:extLst>
                </a:gridCol>
                <a:gridCol w="669901">
                  <a:extLst>
                    <a:ext uri="{9D8B030D-6E8A-4147-A177-3AD203B41FA5}">
                      <a16:colId xmlns:a16="http://schemas.microsoft.com/office/drawing/2014/main" val="1624245198"/>
                    </a:ext>
                  </a:extLst>
                </a:gridCol>
              </a:tblGrid>
              <a:tr h="583143">
                <a:tc gridSpan="3">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p>
                      <a:pPr algn="ctr">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Nghiên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thông</a:t>
                      </a:r>
                      <a:r>
                        <a:rPr lang="en-US" sz="2400" dirty="0">
                          <a:solidFill>
                            <a:schemeClr val="tx1"/>
                          </a:solidFill>
                          <a:effectLst/>
                          <a:latin typeface="Arial" panose="020B0604020202020204" pitchFamily="34" charset="0"/>
                          <a:cs typeface="Arial" panose="020B0604020202020204" pitchFamily="34" charset="0"/>
                        </a:rPr>
                        <a:t> tin SGK/162, 163 </a:t>
                      </a:r>
                      <a:r>
                        <a:rPr lang="en-US" sz="2400" dirty="0" err="1">
                          <a:solidFill>
                            <a:schemeClr val="tx1"/>
                          </a:solidFill>
                          <a:effectLst/>
                          <a:latin typeface="Arial" panose="020B0604020202020204" pitchFamily="34" charset="0"/>
                          <a:cs typeface="Arial" panose="020B0604020202020204" pitchFamily="34" charset="0"/>
                        </a:rPr>
                        <a:t>hoàn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endParaRPr lang="en-US" sz="2400" dirty="0">
                        <a:solidFill>
                          <a:schemeClr val="tx1"/>
                        </a:solidFill>
                        <a:effectLst/>
                        <a:latin typeface="Arial" panose="020B0604020202020204" pitchFamily="34"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2437018"/>
                  </a:ext>
                </a:extLst>
              </a:tr>
              <a:tr h="473839">
                <a:tc gridSpan="3">
                  <a:txBody>
                    <a:bodyPr/>
                    <a:lstStyle/>
                    <a:p>
                      <a:pPr marL="342900" lvl="0" indent="-342900" algn="just">
                        <a:lnSpc>
                          <a:spcPct val="100000"/>
                        </a:lnSpc>
                        <a:spcAft>
                          <a:spcPts val="0"/>
                        </a:spcAft>
                        <a:buFont typeface="+mj-lt"/>
                        <a:buAutoNum type="arabicPeriod"/>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a:solidFill>
                            <a:srgbClr val="FF0000"/>
                          </a:solidFill>
                          <a:effectLst/>
                          <a:latin typeface="Arial" panose="020B0604020202020204" pitchFamily="34" charset="0"/>
                          <a:cs typeface="Arial" panose="020B0604020202020204" pitchFamily="34" charset="0"/>
                        </a:rPr>
                        <a:t>X</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biểu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đúng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nói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về</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vai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trò</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marL="5663" marR="5663" marT="2831" marB="28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934397"/>
                  </a:ext>
                </a:extLst>
              </a:tr>
              <a:tr h="367574">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phụ</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thuộc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94223119"/>
                  </a:ext>
                </a:extLst>
              </a:tr>
              <a:tr h="310131">
                <a:tc>
                  <a:txBody>
                    <a:bodyPr/>
                    <a:lstStyle/>
                    <a:p>
                      <a:pPr algn="just">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B</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bằng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kê</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thủy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hồng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ngoại</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60950868"/>
                  </a:ext>
                </a:extLst>
              </a:tr>
              <a:tr h="278636">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C</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0"/>
                        </a:spcAft>
                      </a:pP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10537461"/>
                  </a:ext>
                </a:extLst>
              </a:tr>
              <a:tr h="279112">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Da có vai trò quan trọng nhất trong điều hòa thân nhiệt</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72857454"/>
                  </a:ext>
                </a:extLst>
              </a:tr>
              <a:tr h="321127">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E</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a:solidFill>
                            <a:schemeClr val="tx1"/>
                          </a:solidFill>
                          <a:effectLst/>
                          <a:latin typeface="Arial" panose="020B0604020202020204" pitchFamily="34" charset="0"/>
                          <a:cs typeface="Arial" panose="020B0604020202020204" pitchFamily="34" charset="0"/>
                        </a:rPr>
                        <a:t>Nếu thân nhiệt quá cao hoặc quá thấp sẽ ảnh hưởng đến các hoạt động sống của cơ thể</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29573659"/>
                  </a:ext>
                </a:extLst>
              </a:tr>
              <a:tr h="321127">
                <a:tc>
                  <a:txBody>
                    <a:bodyPr/>
                    <a:lstStyle/>
                    <a:p>
                      <a:pPr algn="just">
                        <a:lnSpc>
                          <a:spcPct val="100000"/>
                        </a:lnSpc>
                        <a:spcAft>
                          <a:spcPts val="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vi-VN" sz="2400" dirty="0">
                          <a:solidFill>
                            <a:schemeClr val="tx1"/>
                          </a:solidFill>
                          <a:effectLst/>
                          <a:latin typeface="+mn-lt"/>
                          <a:ea typeface="Times New Roman" panose="02020603050405020304" pitchFamily="18" charset="0"/>
                          <a:cs typeface="Arial" panose="020B0604020202020204" pitchFamily="34" charset="0"/>
                        </a:rPr>
                        <a:t>Trong quá trình điều hòa thân nhiệt, hệ thần kinh đóng vai trò điều khiển các phản ứng của da khi tiếp nhận kích thích từ môi trường.</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00000"/>
                        </a:lnSpc>
                        <a:spcAft>
                          <a:spcPts val="0"/>
                        </a:spcAft>
                      </a:pPr>
                      <a:r>
                        <a:rPr lang="en-US" sz="2400" dirty="0">
                          <a:solidFill>
                            <a:srgbClr val="FF0000"/>
                          </a:solidFill>
                          <a:effectLst/>
                          <a:latin typeface="Arial" panose="020B0604020202020204" pitchFamily="34" charset="0"/>
                          <a:cs typeface="Arial" panose="020B0604020202020204" pitchFamily="34" charset="0"/>
                        </a:rPr>
                        <a:t>X</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63505535"/>
                  </a:ext>
                </a:extLst>
              </a:tr>
            </a:tbl>
          </a:graphicData>
        </a:graphic>
      </p:graphicFrame>
    </p:spTree>
    <p:extLst>
      <p:ext uri="{BB962C8B-B14F-4D97-AF65-F5344CB8AC3E}">
        <p14:creationId xmlns:p14="http://schemas.microsoft.com/office/powerpoint/2010/main" val="97824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760" y="325927"/>
            <a:ext cx="3174277"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BÁO CÁO KẾT QUẢ</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FA8AE4A-CFBF-46A7-B8DB-749699FA51C0}"/>
              </a:ext>
            </a:extLst>
          </p:cNvPr>
          <p:cNvGraphicFramePr>
            <a:graphicFrameLocks noGrp="1"/>
          </p:cNvGraphicFramePr>
          <p:nvPr>
            <p:extLst>
              <p:ext uri="{D42A27DB-BD31-4B8C-83A1-F6EECF244321}">
                <p14:modId xmlns:p14="http://schemas.microsoft.com/office/powerpoint/2010/main" val="2795739874"/>
              </p:ext>
            </p:extLst>
          </p:nvPr>
        </p:nvGraphicFramePr>
        <p:xfrm>
          <a:off x="139689" y="1281619"/>
          <a:ext cx="11912622" cy="2777703"/>
        </p:xfrm>
        <a:graphic>
          <a:graphicData uri="http://schemas.openxmlformats.org/drawingml/2006/table">
            <a:tbl>
              <a:tblPr firstRow="1" firstCol="1" bandRow="1">
                <a:tableStyleId>{5C22544A-7EE6-4342-B048-85BDC9FD1C3A}</a:tableStyleId>
              </a:tblPr>
              <a:tblGrid>
                <a:gridCol w="11912622">
                  <a:extLst>
                    <a:ext uri="{9D8B030D-6E8A-4147-A177-3AD203B41FA5}">
                      <a16:colId xmlns:a16="http://schemas.microsoft.com/office/drawing/2014/main" val="3490599833"/>
                    </a:ext>
                  </a:extLst>
                </a:gridCol>
              </a:tblGrid>
              <a:tr h="583143">
                <a:tc>
                  <a:txBody>
                    <a:bodyPr/>
                    <a:lstStyle/>
                    <a:p>
                      <a:pPr algn="ctr">
                        <a:lnSpc>
                          <a:spcPct val="100000"/>
                        </a:lnSpc>
                        <a:spcAft>
                          <a:spcPts val="0"/>
                        </a:spcAft>
                      </a:pPr>
                      <a:r>
                        <a:rPr lang="en-US" sz="2400" dirty="0">
                          <a:solidFill>
                            <a:schemeClr val="tx1"/>
                          </a:solidFill>
                          <a:effectLst/>
                          <a:latin typeface="Arial" panose="020B0604020202020204" pitchFamily="34" charset="0"/>
                          <a:cs typeface="Arial" panose="020B0604020202020204" pitchFamily="34" charset="0"/>
                        </a:rPr>
                        <a:t>KẾT QUẢ PHIẾU HỌC TẬP 2</a:t>
                      </a: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02437018"/>
                  </a:ext>
                </a:extLst>
              </a:tr>
              <a:tr h="321127">
                <a:tc>
                  <a:txBody>
                    <a:bodyPr/>
                    <a:lstStyle/>
                    <a:p>
                      <a:pPr>
                        <a:lnSpc>
                          <a:spcPct val="100000"/>
                        </a:lnSpc>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p>
                    <a:p>
                      <a:pPr>
                        <a:lnSpc>
                          <a:spcPct val="100000"/>
                        </a:lnSpc>
                      </a:pP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nóng</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cao</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i="1"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gởi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sự</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dãn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tiết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Khi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trời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lạnh</a:t>
                      </a:r>
                      <a:r>
                        <a:rPr lang="en-US" sz="2400" b="0" kern="1200" dirty="0">
                          <a:solidFill>
                            <a:schemeClr val="tx1"/>
                          </a:solidFill>
                          <a:effectLst/>
                          <a:latin typeface="Arial" panose="020B0604020202020204" pitchFamily="34" charset="0"/>
                          <a:ea typeface="+mn-ea"/>
                          <a:cs typeface="Arial" panose="020B0604020202020204" pitchFamily="34" charset="0"/>
                        </a:rPr>
                        <a:t>/</a:t>
                      </a:r>
                      <a:r>
                        <a:rPr lang="en-US" sz="2400" b="0" kern="1200" dirty="0" err="1">
                          <a:solidFill>
                            <a:schemeClr val="tx1"/>
                          </a:solidFill>
                          <a:effectLst/>
                          <a:latin typeface="Arial" panose="020B0604020202020204" pitchFamily="34" charset="0"/>
                          <a:ea typeface="+mn-ea"/>
                          <a:cs typeface="Arial" panose="020B0604020202020204" pitchFamily="34" charset="0"/>
                        </a:rPr>
                        <a:t>thân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thấp</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Não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gửi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tín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hiệu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mao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và</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tuyến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mồ</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hôi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nằm</a:t>
                      </a:r>
                      <a:r>
                        <a:rPr lang="en-US" sz="2400" b="0" kern="1200" dirty="0">
                          <a:solidFill>
                            <a:schemeClr val="tx1"/>
                          </a:solidFill>
                          <a:effectLst/>
                          <a:latin typeface="Arial" panose="020B0604020202020204" pitchFamily="34" charset="0"/>
                          <a:ea typeface="+mn-ea"/>
                          <a:cs typeface="Arial" panose="020B0604020202020204" pitchFamily="34" charset="0"/>
                        </a:rPr>
                        <a:t> ở da, </a:t>
                      </a:r>
                      <a:r>
                        <a:rPr lang="en-US" sz="2400" b="0" kern="1200" dirty="0" err="1">
                          <a:solidFill>
                            <a:schemeClr val="tx1"/>
                          </a:solidFill>
                          <a:effectLst/>
                          <a:latin typeface="Arial" panose="020B0604020202020204" pitchFamily="34" charset="0"/>
                          <a:ea typeface="+mn-ea"/>
                          <a:cs typeface="Arial" panose="020B0604020202020204" pitchFamily="34" charset="0"/>
                        </a:rPr>
                        <a:t>kích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thích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mạch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máu</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lại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lông</a:t>
                      </a:r>
                      <a:r>
                        <a:rPr lang="en-US" sz="2400" b="0" kern="1200" dirty="0">
                          <a:solidFill>
                            <a:schemeClr val="tx1"/>
                          </a:solidFill>
                          <a:effectLst/>
                          <a:latin typeface="Arial" panose="020B0604020202020204" pitchFamily="34" charset="0"/>
                          <a:ea typeface="+mn-ea"/>
                          <a:cs typeface="Arial" panose="020B0604020202020204" pitchFamily="34" charset="0"/>
                        </a:rPr>
                        <a:t> co, </a:t>
                      </a:r>
                      <a:r>
                        <a:rPr lang="en-US" sz="2400" b="0" kern="1200" dirty="0" err="1">
                          <a:solidFill>
                            <a:schemeClr val="tx1"/>
                          </a:solidFill>
                          <a:effectLst/>
                          <a:latin typeface="Arial" panose="020B0604020202020204" pitchFamily="34" charset="0"/>
                          <a:ea typeface="+mn-ea"/>
                          <a:cs typeface="Arial" panose="020B0604020202020204" pitchFamily="34" charset="0"/>
                        </a:rPr>
                        <a:t>giảm</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tỏa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Ngoài</a:t>
                      </a:r>
                      <a:r>
                        <a:rPr lang="en-US" sz="2400" b="0" kern="1200" dirty="0">
                          <a:solidFill>
                            <a:schemeClr val="tx1"/>
                          </a:solidFill>
                          <a:effectLst/>
                          <a:latin typeface="Arial" panose="020B0604020202020204" pitchFamily="34" charset="0"/>
                          <a:ea typeface="+mn-ea"/>
                          <a:cs typeface="Arial" panose="020B0604020202020204" pitchFamily="34" charset="0"/>
                        </a:rPr>
                        <a:t> ra, </a:t>
                      </a:r>
                      <a:r>
                        <a:rPr lang="en-US" sz="2400" b="0" kern="1200" dirty="0" err="1">
                          <a:solidFill>
                            <a:schemeClr val="tx1"/>
                          </a:solidFill>
                          <a:effectLst/>
                          <a:latin typeface="Arial" panose="020B0604020202020204" pitchFamily="34" charset="0"/>
                          <a:ea typeface="+mn-ea"/>
                          <a:cs typeface="Arial" panose="020B0604020202020204" pitchFamily="34" charset="0"/>
                        </a:rPr>
                        <a:t>còn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có</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phản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xạ</a:t>
                      </a:r>
                      <a:r>
                        <a:rPr lang="en-US" sz="2400" b="0" kern="1200" dirty="0">
                          <a:solidFill>
                            <a:schemeClr val="tx1"/>
                          </a:solidFill>
                          <a:effectLst/>
                          <a:latin typeface="Arial" panose="020B0604020202020204" pitchFamily="34" charset="0"/>
                          <a:ea typeface="+mn-ea"/>
                          <a:cs typeface="Arial" panose="020B0604020202020204" pitchFamily="34" charset="0"/>
                        </a:rPr>
                        <a:t> run; </a:t>
                      </a:r>
                      <a:r>
                        <a:rPr lang="en-US" sz="2400" b="0" kern="1200" dirty="0" err="1">
                          <a:solidFill>
                            <a:schemeClr val="tx1"/>
                          </a:solidFill>
                          <a:effectLst/>
                          <a:latin typeface="Arial" panose="020B0604020202020204" pitchFamily="34" charset="0"/>
                          <a:ea typeface="+mn-ea"/>
                          <a:cs typeface="Arial" panose="020B0604020202020204" pitchFamily="34" charset="0"/>
                        </a:rPr>
                        <a:t>tăng</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quá</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trình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phân</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giải</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các</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chất</a:t>
                      </a:r>
                      <a:r>
                        <a:rPr lang="en-US" sz="2400" b="0" kern="1200" dirty="0">
                          <a:solidFill>
                            <a:schemeClr val="tx1"/>
                          </a:solidFill>
                          <a:effectLst/>
                          <a:latin typeface="Arial" panose="020B0604020202020204" pitchFamily="34" charset="0"/>
                          <a:ea typeface="+mn-ea"/>
                          <a:cs typeface="Arial" panose="020B0604020202020204" pitchFamily="34" charset="0"/>
                        </a:rPr>
                        <a:t> ở </a:t>
                      </a:r>
                      <a:r>
                        <a:rPr lang="en-US" sz="2400" b="0" kern="1200" dirty="0" err="1">
                          <a:solidFill>
                            <a:schemeClr val="tx1"/>
                          </a:solidFill>
                          <a:effectLst/>
                          <a:latin typeface="Arial" panose="020B0604020202020204" pitchFamily="34" charset="0"/>
                          <a:ea typeface="+mn-ea"/>
                          <a:cs typeface="Arial" panose="020B0604020202020204" pitchFamily="34" charset="0"/>
                        </a:rPr>
                        <a:t>tế</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bào</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để</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điều</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hòa</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sinh</a:t>
                      </a:r>
                      <a:r>
                        <a:rPr lang="en-US" sz="2400" b="0" kern="1200" dirty="0">
                          <a:solidFill>
                            <a:schemeClr val="tx1"/>
                          </a:solidFill>
                          <a:effectLst/>
                          <a:latin typeface="Arial" panose="020B0604020202020204" pitchFamily="34" charset="0"/>
                          <a:ea typeface="+mn-ea"/>
                          <a:cs typeface="Arial" panose="020B0604020202020204" pitchFamily="34" charset="0"/>
                        </a:rPr>
                        <a:t> </a:t>
                      </a:r>
                      <a:r>
                        <a:rPr lang="en-US" sz="2400" b="0" kern="1200" dirty="0" err="1">
                          <a:solidFill>
                            <a:schemeClr val="tx1"/>
                          </a:solidFill>
                          <a:effectLst/>
                          <a:latin typeface="Arial" panose="020B0604020202020204" pitchFamily="34" charset="0"/>
                          <a:ea typeface="+mn-ea"/>
                          <a:cs typeface="Arial" panose="020B0604020202020204" pitchFamily="34" charset="0"/>
                        </a:rPr>
                        <a:t>nhiệt</a:t>
                      </a:r>
                      <a:r>
                        <a:rPr lang="en-US" sz="2400" b="0" kern="1200" dirty="0">
                          <a:solidFill>
                            <a:schemeClr val="tx1"/>
                          </a:solidFill>
                          <a:effectLst/>
                          <a:latin typeface="Arial" panose="020B0604020202020204" pitchFamily="34" charset="0"/>
                          <a:ea typeface="+mn-ea"/>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247" marR="424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46709963"/>
                  </a:ext>
                </a:extLst>
              </a:tr>
            </a:tbl>
          </a:graphicData>
        </a:graphic>
      </p:graphicFrame>
      <p:sp>
        <p:nvSpPr>
          <p:cNvPr id="4" name="Rectangle 3">
            <a:extLst>
              <a:ext uri="{FF2B5EF4-FFF2-40B4-BE49-F238E27FC236}">
                <a16:creationId xmlns:a16="http://schemas.microsoft.com/office/drawing/2014/main" id="{EFE1C058-4097-49D5-96D0-9B7F72016FB9}"/>
              </a:ext>
            </a:extLst>
          </p:cNvPr>
          <p:cNvSpPr/>
          <p:nvPr/>
        </p:nvSpPr>
        <p:spPr>
          <a:xfrm>
            <a:off x="139689" y="5045538"/>
            <a:ext cx="11912622" cy="1330364"/>
          </a:xfrm>
          <a:prstGeom prst="rect">
            <a:avLst/>
          </a:prstGeom>
        </p:spPr>
        <p:txBody>
          <a:bodyPr wrap="square">
            <a:spAutoFit/>
          </a:bodyPr>
          <a:lstStyle/>
          <a:p>
            <a:pPr algn="ctr">
              <a:lnSpc>
                <a:spcPct val="115000"/>
              </a:lnSpc>
              <a:spcAft>
                <a:spcPts val="0"/>
              </a:spcAft>
            </a:pP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tham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kinh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hoocmôncơ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giảm</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chuyển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hóa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lnSpc>
                <a:spcPct val="115000"/>
              </a:lnSpc>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dịch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Arrow: Right 4">
            <a:extLst>
              <a:ext uri="{FF2B5EF4-FFF2-40B4-BE49-F238E27FC236}">
                <a16:creationId xmlns:a16="http://schemas.microsoft.com/office/drawing/2014/main" id="{335BD441-0901-498A-8144-4B2267EDACD2}"/>
              </a:ext>
            </a:extLst>
          </p:cNvPr>
          <p:cNvSpPr/>
          <p:nvPr/>
        </p:nvSpPr>
        <p:spPr>
          <a:xfrm rot="5400000">
            <a:off x="5547378" y="4166668"/>
            <a:ext cx="601514" cy="771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7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349" y="401463"/>
            <a:ext cx="4576773"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54" y="1787153"/>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727" y="1787153"/>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787153"/>
            <a:ext cx="2775423" cy="23045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a:extLst>
              <a:ext uri="{FF2B5EF4-FFF2-40B4-BE49-F238E27FC236}">
                <a16:creationId xmlns:a16="http://schemas.microsoft.com/office/drawing/2014/main" id="{8E3DAF11-F521-4EBF-A40E-9314E6C61E11}"/>
              </a:ext>
            </a:extLst>
          </p:cNvPr>
          <p:cNvPicPr>
            <a:picLocks noChangeAspect="1"/>
          </p:cNvPicPr>
          <p:nvPr/>
        </p:nvPicPr>
        <p:blipFill>
          <a:blip r:embed="rId7"/>
          <a:stretch>
            <a:fillRect/>
          </a:stretch>
        </p:blipFill>
        <p:spPr>
          <a:xfrm>
            <a:off x="5005727" y="5848350"/>
            <a:ext cx="7262214" cy="100965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F43E2-B6AF-455B-9173-9333753F6C93}"/>
              </a:ext>
            </a:extLst>
          </p:cNvPr>
          <p:cNvSpPr/>
          <p:nvPr/>
        </p:nvSpPr>
        <p:spPr>
          <a:xfrm>
            <a:off x="2476500" y="849479"/>
            <a:ext cx="9277349" cy="5632311"/>
          </a:xfrm>
          <a:prstGeom prst="rect">
            <a:avLst/>
          </a:prstGeom>
        </p:spPr>
        <p:txBody>
          <a:bodyPr wrap="square">
            <a:spAutoFit/>
          </a:bodyPr>
          <a:lstStyle/>
          <a:p>
            <a:pPr algn="ctr">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KẾT LUẬN</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phản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trạng</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sức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khỏa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con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Đo</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chế</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tham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hệ</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dưới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thần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hoocmôncơ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làm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chuyển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hóa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dịch</a:t>
            </a:r>
            <a:r>
              <a:rPr lang="en-US" sz="2400" dirty="0">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Vai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trò</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HTK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hòa</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cao</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sự</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tiết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a:p>
            <a:pPr indent="83185" algn="just">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lạnh</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thân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thấp</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Não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gửi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tín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mao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tuyến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mồ</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nằm</a:t>
            </a:r>
            <a:r>
              <a:rPr lang="en-US" sz="2400" dirty="0">
                <a:latin typeface="Arial" panose="020B0604020202020204" pitchFamily="34" charset="0"/>
                <a:ea typeface="Times New Roman" panose="02020603050405020304" pitchFamily="18" charset="0"/>
                <a:cs typeface="Arial" panose="020B0604020202020204" pitchFamily="34" charset="0"/>
              </a:rPr>
              <a:t> ở da, </a:t>
            </a:r>
            <a:r>
              <a:rPr lang="en-US" sz="2400" dirty="0" err="1">
                <a:latin typeface="Arial" panose="020B0604020202020204" pitchFamily="34" charset="0"/>
                <a:ea typeface="Times New Roman" panose="02020603050405020304" pitchFamily="18" charset="0"/>
                <a:cs typeface="Arial" panose="020B0604020202020204" pitchFamily="34" charset="0"/>
              </a:rPr>
              <a:t>kích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thích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mạch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máu</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lại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lông</a:t>
            </a:r>
            <a:r>
              <a:rPr lang="en-US" sz="2400" dirty="0">
                <a:latin typeface="Arial" panose="020B0604020202020204" pitchFamily="34" charset="0"/>
                <a:ea typeface="Times New Roman" panose="02020603050405020304" pitchFamily="18" charset="0"/>
                <a:cs typeface="Arial" panose="020B0604020202020204" pitchFamily="34" charset="0"/>
              </a:rPr>
              <a:t> co, </a:t>
            </a:r>
            <a:r>
              <a:rPr lang="en-US" sz="2400" dirty="0" err="1">
                <a:latin typeface="Arial" panose="020B0604020202020204" pitchFamily="34" charset="0"/>
                <a:ea typeface="Times New Roman" panose="02020603050405020304" pitchFamily="18" charset="0"/>
                <a:cs typeface="Arial" panose="020B0604020202020204" pitchFamily="34" charset="0"/>
              </a:rPr>
              <a:t>giảm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tỏa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Ngoài</a:t>
            </a:r>
            <a:r>
              <a:rPr lang="en-US" sz="2400" dirty="0">
                <a:latin typeface="Arial" panose="020B0604020202020204" pitchFamily="34" charset="0"/>
                <a:ea typeface="Times New Roman" panose="02020603050405020304" pitchFamily="18" charset="0"/>
                <a:cs typeface="Arial" panose="020B0604020202020204" pitchFamily="34" charset="0"/>
              </a:rPr>
              <a:t> ra, </a:t>
            </a:r>
            <a:r>
              <a:rPr lang="en-US" sz="2400" dirty="0" err="1">
                <a:latin typeface="Arial" panose="020B0604020202020204" pitchFamily="34" charset="0"/>
                <a:ea typeface="Times New Roman" panose="02020603050405020304" pitchFamily="18" charset="0"/>
                <a:cs typeface="Arial" panose="020B0604020202020204" pitchFamily="34" charset="0"/>
              </a:rPr>
              <a:t>còn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có</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phản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xạ</a:t>
            </a:r>
            <a:r>
              <a:rPr lang="en-US" sz="2400" dirty="0">
                <a:latin typeface="Arial" panose="020B0604020202020204" pitchFamily="34" charset="0"/>
                <a:ea typeface="Times New Roman" panose="02020603050405020304" pitchFamily="18" charset="0"/>
                <a:cs typeface="Arial" panose="020B0604020202020204" pitchFamily="34" charset="0"/>
              </a:rPr>
              <a:t> run; </a:t>
            </a:r>
            <a:r>
              <a:rPr lang="en-US" sz="2400" dirty="0" err="1">
                <a:latin typeface="Arial" panose="020B0604020202020204" pitchFamily="34" charset="0"/>
                <a:ea typeface="Times New Roman" panose="02020603050405020304" pitchFamily="18" charset="0"/>
                <a:cs typeface="Arial" panose="020B0604020202020204" pitchFamily="34" charset="0"/>
              </a:rPr>
              <a:t>tăng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quá</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phân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giải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chất</a:t>
            </a:r>
            <a:r>
              <a:rPr lang="en-US" sz="2400" dirty="0">
                <a:latin typeface="Arial" panose="020B0604020202020204" pitchFamily="34" charset="0"/>
                <a:ea typeface="Times New Roman" panose="02020603050405020304" pitchFamily="18" charset="0"/>
                <a:cs typeface="Arial" panose="020B0604020202020204" pitchFamily="34" charset="0"/>
              </a:rPr>
              <a:t> ở </a:t>
            </a:r>
            <a:r>
              <a:rPr lang="en-US" sz="2400" dirty="0" err="1">
                <a:latin typeface="Arial" panose="020B0604020202020204" pitchFamily="34" charset="0"/>
                <a:ea typeface="Times New Roman" panose="02020603050405020304" pitchFamily="18" charset="0"/>
                <a:cs typeface="Arial" panose="020B0604020202020204" pitchFamily="34" charset="0"/>
              </a:rPr>
              <a:t>tế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bào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điều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hòa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nhiệt</a:t>
            </a:r>
            <a:r>
              <a:rPr lang="en-US" sz="2400" dirty="0">
                <a:latin typeface="Arial" panose="020B0604020202020204" pitchFamily="34" charset="0"/>
                <a:ea typeface="Times New Roman" panose="02020603050405020304" pitchFamily="18" charset="0"/>
                <a:cs typeface="Arial" panose="020B0604020202020204" pitchFamily="34" charset="0"/>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ADA06175-87D8-43CA-AB3C-F472D20E3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3375" y="233172"/>
            <a:ext cx="1996060"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E340D-59F6-42CC-9A73-291CEF4E1CB8}"/>
              </a:ext>
            </a:extLst>
          </p:cNvPr>
          <p:cNvSpPr/>
          <p:nvPr/>
        </p:nvSpPr>
        <p:spPr>
          <a:xfrm>
            <a:off x="1196232" y="47033"/>
            <a:ext cx="9569744" cy="905633"/>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tin SGK/162, 163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1">
            <a:extLst>
              <a:ext uri="{FF2B5EF4-FFF2-40B4-BE49-F238E27FC236}">
                <a16:creationId xmlns:a16="http://schemas.microsoft.com/office/drawing/2014/main" id="{F26D6606-F09D-4E0C-9D58-2A1A7640B15B}"/>
              </a:ext>
            </a:extLst>
          </p:cNvPr>
          <p:cNvSpPr>
            <a:spLocks noChangeArrowheads="1"/>
          </p:cNvSpPr>
          <p:nvPr/>
        </p:nvSpPr>
        <p:spPr bwMode="auto">
          <a:xfrm>
            <a:off x="276820" y="1137332"/>
            <a:ext cx="1191518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Trồng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cây</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xanh</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quạt</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áo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ấm</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luyện</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dục</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thao</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hòa</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kumimoji="0" lang="en-US" altLang="en-US" sz="2400" b="0" i="1"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kumimoji="0" lang="en-US" altLang="en-US" sz="24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chống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lạnh</a:t>
            </a:r>
            <a:r>
              <a:rPr lang="en-US" alt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sắp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ưu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cứu</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kumimoji="0" lang="en-US" altLang="en-US" sz="2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say </a:t>
            </a:r>
            <a:r>
              <a:rPr kumimoji="0" lang="en-US" altLang="en-US" sz="24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nắng</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518F3CC3-332B-494B-B16C-A63408675AE7}"/>
              </a:ext>
            </a:extLst>
          </p:cNvPr>
          <p:cNvGraphicFramePr>
            <a:graphicFrameLocks noGrp="1"/>
          </p:cNvGraphicFramePr>
          <p:nvPr>
            <p:extLst>
              <p:ext uri="{D42A27DB-BD31-4B8C-83A1-F6EECF244321}">
                <p14:modId xmlns:p14="http://schemas.microsoft.com/office/powerpoint/2010/main" val="2258961549"/>
              </p:ext>
            </p:extLst>
          </p:nvPr>
        </p:nvGraphicFramePr>
        <p:xfrm>
          <a:off x="367307" y="3260990"/>
          <a:ext cx="11734206" cy="3185922"/>
        </p:xfrm>
        <a:graphic>
          <a:graphicData uri="http://schemas.openxmlformats.org/drawingml/2006/table">
            <a:tbl>
              <a:tblPr firstRow="1" firstCol="1" bandRow="1">
                <a:tableStyleId>{5C22544A-7EE6-4342-B048-85BDC9FD1C3A}</a:tableStyleId>
              </a:tblPr>
              <a:tblGrid>
                <a:gridCol w="1223603">
                  <a:extLst>
                    <a:ext uri="{9D8B030D-6E8A-4147-A177-3AD203B41FA5}">
                      <a16:colId xmlns:a16="http://schemas.microsoft.com/office/drawing/2014/main" val="2361080949"/>
                    </a:ext>
                  </a:extLst>
                </a:gridCol>
                <a:gridCol w="10510603">
                  <a:extLst>
                    <a:ext uri="{9D8B030D-6E8A-4147-A177-3AD203B41FA5}">
                      <a16:colId xmlns:a16="http://schemas.microsoft.com/office/drawing/2014/main" val="932550716"/>
                    </a:ext>
                  </a:extLst>
                </a:gridCol>
              </a:tblGrid>
              <a:tr h="0">
                <a:tc>
                  <a:txBody>
                    <a:bodyPr/>
                    <a:lstStyle/>
                    <a:p>
                      <a:pPr algn="ctr">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STT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Bước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66921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1</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mức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say </a:t>
                      </a:r>
                      <a:r>
                        <a:rPr lang="en-US" sz="2400" dirty="0" err="1">
                          <a:solidFill>
                            <a:schemeClr val="tx1"/>
                          </a:solidFill>
                          <a:effectLst/>
                          <a:latin typeface="Arial" panose="020B0604020202020204" pitchFamily="34" charset="0"/>
                          <a:cs typeface="Arial" panose="020B0604020202020204" pitchFamily="34" charset="0"/>
                        </a:rPr>
                        <a:t>nắng</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dậy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uống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bổ</a:t>
                      </a:r>
                      <a:r>
                        <a:rPr lang="en-US" sz="2400" dirty="0">
                          <a:solidFill>
                            <a:schemeClr val="tx1"/>
                          </a:solidFill>
                          <a:effectLst/>
                          <a:latin typeface="Arial" panose="020B0604020202020204" pitchFamily="34" charset="0"/>
                          <a:cs typeface="Arial" panose="020B0604020202020204" pitchFamily="34" charset="0"/>
                        </a:rPr>
                        <a:t> sung </a:t>
                      </a:r>
                      <a:r>
                        <a:rPr lang="en-US" sz="2400" dirty="0" err="1">
                          <a:solidFill>
                            <a:schemeClr val="tx1"/>
                          </a:solidFill>
                          <a:effectLst/>
                          <a:latin typeface="Arial" panose="020B0604020202020204" pitchFamily="34" charset="0"/>
                          <a:cs typeface="Arial" panose="020B0604020202020204" pitchFamily="34" charset="0"/>
                        </a:rPr>
                        <a:t>nước</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chờ</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778274"/>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2</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Làm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chườm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lạnh</a:t>
                      </a:r>
                      <a:r>
                        <a:rPr lang="en-US" sz="2400" dirty="0">
                          <a:solidFill>
                            <a:schemeClr val="tx1"/>
                          </a:solidFill>
                          <a:effectLst/>
                          <a:latin typeface="Arial" panose="020B0604020202020204" pitchFamily="34" charset="0"/>
                          <a:cs typeface="Arial" panose="020B0604020202020204" pitchFamily="34" charset="0"/>
                        </a:rPr>
                        <a:t> ở </a:t>
                      </a:r>
                      <a:r>
                        <a:rPr lang="en-US" sz="2400" dirty="0" err="1">
                          <a:solidFill>
                            <a:schemeClr val="tx1"/>
                          </a:solidFill>
                          <a:effectLst/>
                          <a:latin typeface="Arial" panose="020B0604020202020204" pitchFamily="34" charset="0"/>
                          <a:cs typeface="Arial" panose="020B0604020202020204" pitchFamily="34" charset="0"/>
                        </a:rPr>
                        <a:t>cổ</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bẹn</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397042"/>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3</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cứu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25145"/>
                  </a:ext>
                </a:extLst>
              </a:tr>
              <a:tr h="0">
                <a:tc>
                  <a:txBody>
                    <a:bodyPr/>
                    <a:lstStyle/>
                    <a:p>
                      <a:pPr algn="just">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4</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Di </a:t>
                      </a:r>
                      <a:r>
                        <a:rPr lang="en-US" sz="2400" dirty="0" err="1">
                          <a:solidFill>
                            <a:schemeClr val="tx1"/>
                          </a:solidFill>
                          <a:effectLst/>
                          <a:latin typeface="Arial" panose="020B0604020202020204" pitchFamily="34" charset="0"/>
                          <a:cs typeface="Arial" panose="020B0604020202020204" pitchFamily="34" charset="0"/>
                        </a:rPr>
                        <a:t>chuyển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cởi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bớt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khoác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khẩu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trang</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2796992"/>
                  </a:ext>
                </a:extLst>
              </a:tr>
            </a:tbl>
          </a:graphicData>
        </a:graphic>
      </p:graphicFrame>
    </p:spTree>
    <p:extLst>
      <p:ext uri="{BB962C8B-B14F-4D97-AF65-F5344CB8AC3E}">
        <p14:creationId xmlns:p14="http://schemas.microsoft.com/office/powerpoint/2010/main" val="238593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7B7B08-BD56-40A5-A8F0-86F05F1ABFD9}"/>
              </a:ext>
            </a:extLst>
          </p:cNvPr>
          <p:cNvGraphicFramePr>
            <a:graphicFrameLocks noGrp="1"/>
          </p:cNvGraphicFramePr>
          <p:nvPr>
            <p:extLst>
              <p:ext uri="{D42A27DB-BD31-4B8C-83A1-F6EECF244321}">
                <p14:modId xmlns:p14="http://schemas.microsoft.com/office/powerpoint/2010/main" val="2694117283"/>
              </p:ext>
            </p:extLst>
          </p:nvPr>
        </p:nvGraphicFramePr>
        <p:xfrm>
          <a:off x="925671" y="806799"/>
          <a:ext cx="10340658" cy="1693038"/>
        </p:xfrm>
        <a:graphic>
          <a:graphicData uri="http://schemas.openxmlformats.org/drawingml/2006/table">
            <a:tbl>
              <a:tblPr firstRow="1" firstCol="1" bandRow="1">
                <a:tableStyleId>{5C22544A-7EE6-4342-B048-85BDC9FD1C3A}</a:tableStyleId>
              </a:tblPr>
              <a:tblGrid>
                <a:gridCol w="5065554">
                  <a:extLst>
                    <a:ext uri="{9D8B030D-6E8A-4147-A177-3AD203B41FA5}">
                      <a16:colId xmlns:a16="http://schemas.microsoft.com/office/drawing/2014/main" val="985036496"/>
                    </a:ext>
                  </a:extLst>
                </a:gridCol>
                <a:gridCol w="5275104">
                  <a:extLst>
                    <a:ext uri="{9D8B030D-6E8A-4147-A177-3AD203B41FA5}">
                      <a16:colId xmlns:a16="http://schemas.microsoft.com/office/drawing/2014/main" val="682613941"/>
                    </a:ext>
                  </a:extLst>
                </a:gridCol>
              </a:tblGrid>
              <a:tr h="0">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Hoạt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lạnh</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Hoạt động chống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85776434"/>
                  </a:ext>
                </a:extLst>
              </a:tr>
              <a:tr h="731520">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Trồng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cây</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xanh</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Mặc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áo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ấm</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Luyện</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tập</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dục</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thể</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thao</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Chống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nóng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cho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nhà</a:t>
                      </a:r>
                      <a:r>
                        <a:rPr lang="en-US" sz="2000" b="0" dirty="0">
                          <a:solidFill>
                            <a:schemeClr val="tx1"/>
                          </a:solidFill>
                          <a:effectLst/>
                          <a:latin typeface="Arial" panose="020B0604020202020204" pitchFamily="34" charset="0"/>
                          <a:cs typeface="Arial" panose="020B0604020202020204" pitchFamily="34" charset="0"/>
                        </a:rPr>
                        <a:t> ở</a:t>
                      </a: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quạt</a:t>
                      </a:r>
                      <a:endParaRPr lang="en-US" sz="2000" b="0" dirty="0">
                        <a:solidFill>
                          <a:schemeClr val="tx1"/>
                        </a:solidFill>
                        <a:effectLst/>
                        <a:latin typeface="Arial" panose="020B0604020202020204" pitchFamily="34" charset="0"/>
                        <a:cs typeface="Arial" panose="020B0604020202020204" pitchFamily="34" charset="0"/>
                      </a:endParaRPr>
                    </a:p>
                    <a:p>
                      <a:pPr algn="ctr">
                        <a:lnSpc>
                          <a:spcPct val="115000"/>
                        </a:lnSpc>
                        <a:spcAft>
                          <a:spcPts val="0"/>
                        </a:spcAft>
                      </a:pPr>
                      <a:r>
                        <a:rPr lang="en-US" sz="2000" b="0" dirty="0" err="1">
                          <a:solidFill>
                            <a:schemeClr val="tx1"/>
                          </a:solidFill>
                          <a:effectLst/>
                          <a:latin typeface="Arial" panose="020B0604020202020204" pitchFamily="34" charset="0"/>
                          <a:cs typeface="Arial" panose="020B0604020202020204" pitchFamily="34" charset="0"/>
                        </a:rPr>
                        <a:t>Sử</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dụng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điều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hòa</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chiều</a:t>
                      </a:r>
                      <a:r>
                        <a:rPr lang="en-US" sz="2000" b="0" dirty="0">
                          <a:solidFill>
                            <a:schemeClr val="tx1"/>
                          </a:solidFill>
                          <a:effectLst/>
                          <a:latin typeface="Arial" panose="020B0604020202020204" pitchFamily="34" charset="0"/>
                          <a:cs typeface="Arial" panose="020B0604020202020204" pitchFamily="34" charset="0"/>
                        </a:rPr>
                        <a:t>. </a:t>
                      </a:r>
                      <a:endParaRPr lang="en-US" sz="2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5962529"/>
                  </a:ext>
                </a:extLst>
              </a:tr>
            </a:tbl>
          </a:graphicData>
        </a:graphic>
      </p:graphicFrame>
      <p:graphicFrame>
        <p:nvGraphicFramePr>
          <p:cNvPr id="3" name="Table 2">
            <a:extLst>
              <a:ext uri="{FF2B5EF4-FFF2-40B4-BE49-F238E27FC236}">
                <a16:creationId xmlns:a16="http://schemas.microsoft.com/office/drawing/2014/main" id="{19262598-40DD-4DD6-A1FB-CCEE9FA8EBC2}"/>
              </a:ext>
            </a:extLst>
          </p:cNvPr>
          <p:cNvGraphicFramePr>
            <a:graphicFrameLocks noGrp="1"/>
          </p:cNvGraphicFramePr>
          <p:nvPr>
            <p:extLst>
              <p:ext uri="{D42A27DB-BD31-4B8C-83A1-F6EECF244321}">
                <p14:modId xmlns:p14="http://schemas.microsoft.com/office/powerpoint/2010/main" val="3411670515"/>
              </p:ext>
            </p:extLst>
          </p:nvPr>
        </p:nvGraphicFramePr>
        <p:xfrm>
          <a:off x="925671" y="2778703"/>
          <a:ext cx="10340658" cy="2364297"/>
        </p:xfrm>
        <a:graphic>
          <a:graphicData uri="http://schemas.openxmlformats.org/drawingml/2006/table">
            <a:tbl>
              <a:tblPr firstRow="1" firstCol="1" bandRow="1">
                <a:tableStyleId>{5C22544A-7EE6-4342-B048-85BDC9FD1C3A}</a:tableStyleId>
              </a:tblPr>
              <a:tblGrid>
                <a:gridCol w="1950879">
                  <a:extLst>
                    <a:ext uri="{9D8B030D-6E8A-4147-A177-3AD203B41FA5}">
                      <a16:colId xmlns:a16="http://schemas.microsoft.com/office/drawing/2014/main" val="743504007"/>
                    </a:ext>
                  </a:extLst>
                </a:gridCol>
                <a:gridCol w="3486150">
                  <a:extLst>
                    <a:ext uri="{9D8B030D-6E8A-4147-A177-3AD203B41FA5}">
                      <a16:colId xmlns:a16="http://schemas.microsoft.com/office/drawing/2014/main" val="1427664263"/>
                    </a:ext>
                  </a:extLst>
                </a:gridCol>
                <a:gridCol w="4903629">
                  <a:extLst>
                    <a:ext uri="{9D8B030D-6E8A-4147-A177-3AD203B41FA5}">
                      <a16:colId xmlns:a16="http://schemas.microsoft.com/office/drawing/2014/main" val="1496023134"/>
                    </a:ext>
                  </a:extLst>
                </a:gridCol>
              </a:tblGrid>
              <a:tr h="0">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Trạng thái </a:t>
                      </a:r>
                    </a:p>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cơ thể</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dirty="0" err="1">
                          <a:solidFill>
                            <a:schemeClr val="tx1"/>
                          </a:solidFill>
                          <a:effectLst/>
                          <a:latin typeface="Arial" panose="020B0604020202020204" pitchFamily="34" charset="0"/>
                          <a:cs typeface="Arial" panose="020B0604020202020204" pitchFamily="34" charset="0"/>
                        </a:rPr>
                        <a:t>Nguyên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nhân</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Biện pháp phòng chống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77945578"/>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nóng</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Ở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quá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lâu</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Che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hạn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chế</a:t>
                      </a:r>
                      <a:r>
                        <a:rPr lang="en-US" sz="2000" dirty="0">
                          <a:solidFill>
                            <a:schemeClr val="tx1"/>
                          </a:solidFill>
                          <a:effectLst/>
                          <a:latin typeface="Arial" panose="020B0604020202020204" pitchFamily="34" charset="0"/>
                          <a:cs typeface="Arial" panose="020B0604020202020204" pitchFamily="34" charset="0"/>
                        </a:rPr>
                        <a:t> ra </a:t>
                      </a:r>
                      <a:r>
                        <a:rPr lang="en-US" sz="2000" dirty="0" err="1">
                          <a:solidFill>
                            <a:schemeClr val="tx1"/>
                          </a:solidFill>
                          <a:effectLst/>
                          <a:latin typeface="Arial" panose="020B0604020202020204" pitchFamily="34" charset="0"/>
                          <a:cs typeface="Arial" panose="020B0604020202020204" pitchFamily="34" charset="0"/>
                        </a:rPr>
                        <a:t>ngoài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trời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nắng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nóng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uống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đủ</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5995505"/>
                  </a:ext>
                </a:extLst>
              </a:tr>
              <a:tr h="0">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Cảm lạnh</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Tắm khi thân nhiệt cao;</a:t>
                      </a:r>
                    </a:p>
                    <a:p>
                      <a:pPr algn="just">
                        <a:lnSpc>
                          <a:spcPct val="115000"/>
                        </a:lnSpc>
                        <a:spcAft>
                          <a:spcPts val="0"/>
                        </a:spcAft>
                      </a:pPr>
                      <a:r>
                        <a:rPr lang="en-US" sz="2000">
                          <a:solidFill>
                            <a:schemeClr val="tx1"/>
                          </a:solidFill>
                          <a:effectLst/>
                          <a:latin typeface="Arial" panose="020B0604020202020204" pitchFamily="34" charset="0"/>
                          <a:cs typeface="Arial" panose="020B0604020202020204" pitchFamily="34" charset="0"/>
                        </a:rPr>
                        <a:t>- Mưa lạnh, thời tiết thay đổi đột ngột.</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tắm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khi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thân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nhiệt</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đang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cao</a:t>
                      </a:r>
                      <a:r>
                        <a:rPr lang="en-US" sz="20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ấm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thể</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giữ</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vệ</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mũi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miệng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súc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họng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bằng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nước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muối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sinh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lý</a:t>
                      </a:r>
                      <a:r>
                        <a:rPr lang="en-US" sz="2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2630015"/>
                  </a:ext>
                </a:extLst>
              </a:tr>
            </a:tbl>
          </a:graphicData>
        </a:graphic>
      </p:graphicFrame>
      <p:sp>
        <p:nvSpPr>
          <p:cNvPr id="5" name="Rectangle 4">
            <a:extLst>
              <a:ext uri="{FF2B5EF4-FFF2-40B4-BE49-F238E27FC236}">
                <a16:creationId xmlns:a16="http://schemas.microsoft.com/office/drawing/2014/main" id="{B1E6C9EF-726E-41A3-B8AE-21A8C8DD1CD3}"/>
              </a:ext>
            </a:extLst>
          </p:cNvPr>
          <p:cNvSpPr/>
          <p:nvPr/>
        </p:nvSpPr>
        <p:spPr>
          <a:xfrm>
            <a:off x="1196232" y="47033"/>
            <a:ext cx="9569744" cy="480901"/>
          </a:xfrm>
          <a:prstGeom prst="rect">
            <a:avLst/>
          </a:prstGeom>
        </p:spPr>
        <p:txBody>
          <a:bodyPr wrap="square">
            <a:spAutoFit/>
          </a:bodyPr>
          <a:lstStyle/>
          <a:p>
            <a:pPr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KẾT QUẢ PHIẾU HỌC TẬP 3</a:t>
            </a:r>
            <a:endPar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677D60-6278-4B6D-8903-D1F100F59CA3}"/>
              </a:ext>
            </a:extLst>
          </p:cNvPr>
          <p:cNvSpPr txBox="1"/>
          <p:nvPr/>
        </p:nvSpPr>
        <p:spPr>
          <a:xfrm>
            <a:off x="219075" y="73342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B78906AC-B207-4850-B10B-2F4EA961348A}"/>
              </a:ext>
            </a:extLst>
          </p:cNvPr>
          <p:cNvSpPr txBox="1"/>
          <p:nvPr/>
        </p:nvSpPr>
        <p:spPr>
          <a:xfrm>
            <a:off x="219075" y="2769238"/>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154EEBC2-7509-4FBC-A3DA-B02247D2A422}"/>
              </a:ext>
            </a:extLst>
          </p:cNvPr>
          <p:cNvSpPr txBox="1"/>
          <p:nvPr/>
        </p:nvSpPr>
        <p:spPr>
          <a:xfrm>
            <a:off x="219075" y="5438715"/>
            <a:ext cx="476250" cy="400110"/>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3.</a:t>
            </a:r>
          </a:p>
        </p:txBody>
      </p:sp>
      <p:sp>
        <p:nvSpPr>
          <p:cNvPr id="9" name="Rectangle 8">
            <a:extLst>
              <a:ext uri="{FF2B5EF4-FFF2-40B4-BE49-F238E27FC236}">
                <a16:creationId xmlns:a16="http://schemas.microsoft.com/office/drawing/2014/main" id="{07CB1864-7B1C-45CE-B669-E82A37253ACE}"/>
              </a:ext>
            </a:extLst>
          </p:cNvPr>
          <p:cNvSpPr/>
          <p:nvPr/>
        </p:nvSpPr>
        <p:spPr>
          <a:xfrm>
            <a:off x="925671" y="5438715"/>
            <a:ext cx="4153701" cy="400110"/>
          </a:xfrm>
          <a:prstGeom prst="rect">
            <a:avLst/>
          </a:prstGeom>
        </p:spPr>
        <p:txBody>
          <a:bodyPr wrap="none">
            <a:spAutoFit/>
          </a:bodyPr>
          <a:lstStyle/>
          <a:p>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ưu</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tiên</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p:txBody>
      </p:sp>
      <p:pic>
        <p:nvPicPr>
          <p:cNvPr id="10" name="图片 1">
            <a:extLst>
              <a:ext uri="{FF2B5EF4-FFF2-40B4-BE49-F238E27FC236}">
                <a16:creationId xmlns:a16="http://schemas.microsoft.com/office/drawing/2014/main" id="{404A7C10-43A2-4EB5-995E-9D2818A6A576}"/>
              </a:ext>
            </a:extLst>
          </p:cNvPr>
          <p:cNvPicPr>
            <a:picLocks noChangeAspect="1"/>
          </p:cNvPicPr>
          <p:nvPr/>
        </p:nvPicPr>
        <p:blipFill>
          <a:blip r:embed="rId2"/>
          <a:stretch>
            <a:fillRect/>
          </a:stretch>
        </p:blipFill>
        <p:spPr>
          <a:xfrm>
            <a:off x="5495925" y="6051201"/>
            <a:ext cx="6696075" cy="8067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91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80">
                                          <p:stCondLst>
                                            <p:cond delay="0"/>
                                          </p:stCondLst>
                                        </p:cTn>
                                        <p:tgtEl>
                                          <p:spTgt spid="3"/>
                                        </p:tgtEl>
                                      </p:cBhvr>
                                    </p:animEffect>
                                    <p:anim calcmode="lin" valueType="num">
                                      <p:cBhvr>
                                        <p:cTn id="6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gtEl>
                                      </p:cBhvr>
                                      <p:to x="100000" y="60000"/>
                                    </p:animScale>
                                    <p:animScale>
                                      <p:cBhvr>
                                        <p:cTn id="70" dur="166" decel="50000">
                                          <p:stCondLst>
                                            <p:cond delay="676"/>
                                          </p:stCondLst>
                                        </p:cTn>
                                        <p:tgtEl>
                                          <p:spTgt spid="3"/>
                                        </p:tgtEl>
                                      </p:cBhvr>
                                      <p:to x="100000" y="100000"/>
                                    </p:animScale>
                                    <p:animScale>
                                      <p:cBhvr>
                                        <p:cTn id="71" dur="26">
                                          <p:stCondLst>
                                            <p:cond delay="1312"/>
                                          </p:stCondLst>
                                        </p:cTn>
                                        <p:tgtEl>
                                          <p:spTgt spid="3"/>
                                        </p:tgtEl>
                                      </p:cBhvr>
                                      <p:to x="100000" y="80000"/>
                                    </p:animScale>
                                    <p:animScale>
                                      <p:cBhvr>
                                        <p:cTn id="72" dur="166" decel="50000">
                                          <p:stCondLst>
                                            <p:cond delay="1338"/>
                                          </p:stCondLst>
                                        </p:cTn>
                                        <p:tgtEl>
                                          <p:spTgt spid="3"/>
                                        </p:tgtEl>
                                      </p:cBhvr>
                                      <p:to x="100000" y="100000"/>
                                    </p:animScale>
                                    <p:animScale>
                                      <p:cBhvr>
                                        <p:cTn id="73" dur="26">
                                          <p:stCondLst>
                                            <p:cond delay="1642"/>
                                          </p:stCondLst>
                                        </p:cTn>
                                        <p:tgtEl>
                                          <p:spTgt spid="3"/>
                                        </p:tgtEl>
                                      </p:cBhvr>
                                      <p:to x="100000" y="90000"/>
                                    </p:animScale>
                                    <p:animScale>
                                      <p:cBhvr>
                                        <p:cTn id="74" dur="166" decel="50000">
                                          <p:stCondLst>
                                            <p:cond delay="1668"/>
                                          </p:stCondLst>
                                        </p:cTn>
                                        <p:tgtEl>
                                          <p:spTgt spid="3"/>
                                        </p:tgtEl>
                                      </p:cBhvr>
                                      <p:to x="100000" y="100000"/>
                                    </p:animScale>
                                    <p:animScale>
                                      <p:cBhvr>
                                        <p:cTn id="75" dur="26">
                                          <p:stCondLst>
                                            <p:cond delay="1808"/>
                                          </p:stCondLst>
                                        </p:cTn>
                                        <p:tgtEl>
                                          <p:spTgt spid="3"/>
                                        </p:tgtEl>
                                      </p:cBhvr>
                                      <p:to x="100000" y="95000"/>
                                    </p:animScale>
                                    <p:animScale>
                                      <p:cBhvr>
                                        <p:cTn id="76" dur="166" decel="50000">
                                          <p:stCondLst>
                                            <p:cond delay="1834"/>
                                          </p:stCondLst>
                                        </p:cTn>
                                        <p:tgtEl>
                                          <p:spTgt spid="3"/>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down)">
                                      <p:cBhvr>
                                        <p:cTn id="81" dur="580">
                                          <p:stCondLst>
                                            <p:cond delay="0"/>
                                          </p:stCondLst>
                                        </p:cTn>
                                        <p:tgtEl>
                                          <p:spTgt spid="8"/>
                                        </p:tgtEl>
                                      </p:cBhvr>
                                    </p:animEffect>
                                    <p:anim calcmode="lin" valueType="num">
                                      <p:cBhvr>
                                        <p:cTn id="8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7" dur="26">
                                          <p:stCondLst>
                                            <p:cond delay="650"/>
                                          </p:stCondLst>
                                        </p:cTn>
                                        <p:tgtEl>
                                          <p:spTgt spid="8"/>
                                        </p:tgtEl>
                                      </p:cBhvr>
                                      <p:to x="100000" y="60000"/>
                                    </p:animScale>
                                    <p:animScale>
                                      <p:cBhvr>
                                        <p:cTn id="88" dur="166" decel="50000">
                                          <p:stCondLst>
                                            <p:cond delay="676"/>
                                          </p:stCondLst>
                                        </p:cTn>
                                        <p:tgtEl>
                                          <p:spTgt spid="8"/>
                                        </p:tgtEl>
                                      </p:cBhvr>
                                      <p:to x="100000" y="100000"/>
                                    </p:animScale>
                                    <p:animScale>
                                      <p:cBhvr>
                                        <p:cTn id="89" dur="26">
                                          <p:stCondLst>
                                            <p:cond delay="1312"/>
                                          </p:stCondLst>
                                        </p:cTn>
                                        <p:tgtEl>
                                          <p:spTgt spid="8"/>
                                        </p:tgtEl>
                                      </p:cBhvr>
                                      <p:to x="100000" y="80000"/>
                                    </p:animScale>
                                    <p:animScale>
                                      <p:cBhvr>
                                        <p:cTn id="90" dur="166" decel="50000">
                                          <p:stCondLst>
                                            <p:cond delay="1338"/>
                                          </p:stCondLst>
                                        </p:cTn>
                                        <p:tgtEl>
                                          <p:spTgt spid="8"/>
                                        </p:tgtEl>
                                      </p:cBhvr>
                                      <p:to x="100000" y="100000"/>
                                    </p:animScale>
                                    <p:animScale>
                                      <p:cBhvr>
                                        <p:cTn id="91" dur="26">
                                          <p:stCondLst>
                                            <p:cond delay="1642"/>
                                          </p:stCondLst>
                                        </p:cTn>
                                        <p:tgtEl>
                                          <p:spTgt spid="8"/>
                                        </p:tgtEl>
                                      </p:cBhvr>
                                      <p:to x="100000" y="90000"/>
                                    </p:animScale>
                                    <p:animScale>
                                      <p:cBhvr>
                                        <p:cTn id="92" dur="166" decel="50000">
                                          <p:stCondLst>
                                            <p:cond delay="1668"/>
                                          </p:stCondLst>
                                        </p:cTn>
                                        <p:tgtEl>
                                          <p:spTgt spid="8"/>
                                        </p:tgtEl>
                                      </p:cBhvr>
                                      <p:to x="100000" y="100000"/>
                                    </p:animScale>
                                    <p:animScale>
                                      <p:cBhvr>
                                        <p:cTn id="93" dur="26">
                                          <p:stCondLst>
                                            <p:cond delay="1808"/>
                                          </p:stCondLst>
                                        </p:cTn>
                                        <p:tgtEl>
                                          <p:spTgt spid="8"/>
                                        </p:tgtEl>
                                      </p:cBhvr>
                                      <p:to x="100000" y="95000"/>
                                    </p:animScale>
                                    <p:animScale>
                                      <p:cBhvr>
                                        <p:cTn id="94" dur="166" decel="50000">
                                          <p:stCondLst>
                                            <p:cond delay="1834"/>
                                          </p:stCondLst>
                                        </p:cTn>
                                        <p:tgtEl>
                                          <p:spTgt spid="8"/>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81208" y="3167390"/>
            <a:ext cx="557718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Cấu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da.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9F891-61A2-4AC4-9EF2-07F59D87B193}"/>
              </a:ext>
            </a:extLst>
          </p:cNvPr>
          <p:cNvPicPr>
            <a:picLocks noChangeAspect="1"/>
          </p:cNvPicPr>
          <p:nvPr/>
        </p:nvPicPr>
        <p:blipFill>
          <a:blip r:embed="rId2"/>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id="{09CBAC75-D382-427B-A3F0-A062150A8E45}"/>
              </a:ext>
            </a:extLst>
          </p:cNvPr>
          <p:cNvSpPr/>
          <p:nvPr/>
        </p:nvSpPr>
        <p:spPr>
          <a:xfrm>
            <a:off x="2047875" y="0"/>
            <a:ext cx="9861096" cy="1755096"/>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a:t>
            </a:r>
          </a:p>
          <a:p>
            <a:pPr marL="355600" algn="ctr">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H39.1 SGK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Cấu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tin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I.1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160-161 SGK,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815542941"/>
              </p:ext>
            </p:extLst>
          </p:nvPr>
        </p:nvGraphicFramePr>
        <p:xfrm>
          <a:off x="283028" y="2066595"/>
          <a:ext cx="6559678" cy="4591050"/>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val="4180412734"/>
                    </a:ext>
                  </a:extLst>
                </a:gridCol>
              </a:tblGrid>
              <a:tr h="4139136">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Dùng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mũi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tên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chỉ</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biểu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trong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đồ</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bên</a:t>
                      </a:r>
                      <a:r>
                        <a:rPr lang="en-US" sz="2400" b="0" dirty="0">
                          <a:solidFill>
                            <a:schemeClr val="tx1"/>
                          </a:solidFill>
                          <a:effectLst/>
                          <a:latin typeface="Arial" panose="020B0604020202020204" pitchFamily="34" charset="0"/>
                          <a:cs typeface="Arial" panose="020B0604020202020204" pitchFamily="34" charset="0"/>
                        </a:rPr>
                        <a:t>: </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Hãy</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sau</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sao</a:t>
                      </a:r>
                      <a:r>
                        <a:rPr lang="en-US" sz="2400" b="0" dirty="0">
                          <a:solidFill>
                            <a:schemeClr val="tx1"/>
                          </a:solidFill>
                          <a:effectLst/>
                          <a:latin typeface="Arial" panose="020B0604020202020204" pitchFamily="34" charset="0"/>
                          <a:cs typeface="Arial" panose="020B0604020202020204" pitchFamily="34" charset="0"/>
                        </a:rPr>
                        <a:t> ta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biết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mềm</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vật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tiếp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xúc</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quá</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a:t>
                      </a:r>
                      <a:r>
                        <a:rPr lang="vi-VN" sz="2400" b="0" dirty="0">
                          <a:solidFill>
                            <a:schemeClr val="tx1"/>
                          </a:solidFill>
                          <a:effectLst/>
                          <a:latin typeface="Arial" panose="020B0604020202020204" pitchFamily="34" charset="0"/>
                          <a:cs typeface="Arial" panose="020B0604020202020204" pitchFamily="34" charset="0"/>
                        </a:rPr>
                        <a:t>ư</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thế</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nào</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vai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trò</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gì</a:t>
                      </a:r>
                      <a:r>
                        <a:rPr lang="en-US" sz="2400" b="0" dirty="0">
                          <a:solidFill>
                            <a:schemeClr val="tx1"/>
                          </a:solidFill>
                          <a:effectLst/>
                          <a:latin typeface="Arial" panose="020B0604020202020204" pitchFamily="34" charset="0"/>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sp>
        <p:nvSpPr>
          <p:cNvPr id="6" name="Arrow: Right 5">
            <a:extLst>
              <a:ext uri="{FF2B5EF4-FFF2-40B4-BE49-F238E27FC236}">
                <a16:creationId xmlns:a16="http://schemas.microsoft.com/office/drawing/2014/main" id="{183C1880-7BB4-49AC-B0BF-0F0B15772F4E}"/>
              </a:ext>
            </a:extLst>
          </p:cNvPr>
          <p:cNvSpPr/>
          <p:nvPr/>
        </p:nvSpPr>
        <p:spPr>
          <a:xfrm>
            <a:off x="3442996" y="3508310"/>
            <a:ext cx="3685592" cy="1212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001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798292" y="2296552"/>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798292" y="3575556"/>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798292" y="4720662"/>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631226" y="1814001"/>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2209503" y="2153819"/>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2209503" y="2592472"/>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p:cNvCxnSpPr>
          <p:nvPr/>
        </p:nvCxnSpPr>
        <p:spPr>
          <a:xfrm flipV="1">
            <a:off x="2314837" y="3036149"/>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2270922" y="399170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2314837" y="3828419"/>
            <a:ext cx="1617784" cy="163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2314837" y="3991705"/>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2270922" y="3991705"/>
            <a:ext cx="1661699" cy="669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2270922" y="5136811"/>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2270922" y="5136811"/>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2241634" y="3435728"/>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8194" name="Picture 2" descr="Cấu trúc của da, các tầng lớp và vai trò | Vinmec">
            <a:extLst>
              <a:ext uri="{FF2B5EF4-FFF2-40B4-BE49-F238E27FC236}">
                <a16:creationId xmlns:a16="http://schemas.microsoft.com/office/drawing/2014/main" id="{FFC0649B-1F5C-409A-9BB4-93513669D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38" y="1832811"/>
            <a:ext cx="5349962" cy="43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1">
              <a:lumMod val="20000"/>
              <a:lumOff val="80000"/>
            </a:schemeClr>
          </a:solidFill>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1759947" y="1120676"/>
            <a:ext cx="8385501" cy="2308324"/>
          </a:xfrm>
          <a:prstGeom prst="rect">
            <a:avLst/>
          </a:prstGeom>
          <a:noFill/>
        </p:spPr>
        <p:txBody>
          <a:bodyPr wrap="square" rtlCol="0">
            <a:spAutoFit/>
          </a:bodyPr>
          <a:lstStyle/>
          <a:p>
            <a:pPr lvl="0"/>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lang="vi-VN" sz="2400" b="1" dirty="0">
                <a:solidFill>
                  <a:srgbClr val="FF0000"/>
                </a:solidFill>
                <a:cs typeface="Arial" panose="020B0604020202020204" pitchFamily="34" charset="0"/>
              </a:rPr>
              <a:t> </a:t>
            </a:r>
            <a:endParaRPr lang="en-US" sz="2400" b="1" dirty="0">
              <a:solidFill>
                <a:srgbClr val="FF0000"/>
              </a:solidFill>
              <a:cs typeface="Arial" panose="020B0604020202020204" pitchFamily="34" charset="0"/>
            </a:endParaRPr>
          </a:p>
          <a:p>
            <a:pPr lvl="0" algn="just"/>
            <a:r>
              <a:rPr lang="vi-VN" sz="2400" dirty="0">
                <a:cs typeface="Arial" panose="020B0604020202020204" pitchFamily="34" charset="0"/>
              </a:rPr>
              <a:t>- Ta nhận biết được nóng lạnh, độ cứng mềm của vật khi tiếp xúc nhờ thụ quan ở da</a:t>
            </a:r>
          </a:p>
          <a:p>
            <a:pPr lvl="0" algn="just"/>
            <a:r>
              <a:rPr lang="vi-VN" sz="2400" dirty="0">
                <a:cs typeface="Arial" panose="020B0604020202020204" pitchFamily="34" charset="0"/>
              </a:rPr>
              <a:t>- Khi trời nóng, mao mạch dưới da dãn, tuyến mồ hôi hoạt động mạnh; khi trời lạnh, mao mạch co lại, cơ chân lông co.</a:t>
            </a:r>
          </a:p>
          <a:p>
            <a:pPr lvl="0"/>
            <a:r>
              <a:rPr lang="vi-VN" sz="2400" dirty="0">
                <a:cs typeface="Arial" panose="020B0604020202020204" pitchFamily="34" charset="0"/>
              </a:rPr>
              <a:t>- Lớp mỡ dưới da chống ảnh hưởng cơ học và cách nhiệt.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234492" y="3707092"/>
            <a:ext cx="3509792" cy="3017558"/>
          </a:xfrm>
          <a:prstGeom prst="rect">
            <a:avLst/>
          </a:prstGeom>
        </p:spPr>
      </p:pic>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TotalTime>
  <Words>3268</Words>
  <Application>Microsoft Office PowerPoint</Application>
  <PresentationFormat>Widescreen</PresentationFormat>
  <Paragraphs>315</Paragraphs>
  <Slides>42</Slides>
  <Notes>20</Notes>
  <HiddenSlides>0</HiddenSlides>
  <MMClips>14</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59" baseType="lpstr">
      <vt:lpstr>#9Slide03 SVNAgency FB</vt:lpstr>
      <vt:lpstr>Arial</vt:lpstr>
      <vt:lpstr>Bodoni MT</vt:lpstr>
      <vt:lpstr>Calibri</vt:lpstr>
      <vt:lpstr>Calibri Light</vt:lpstr>
      <vt:lpstr>Cambria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Admin</cp:lastModifiedBy>
  <cp:revision>258</cp:revision>
  <dcterms:created xsi:type="dcterms:W3CDTF">2021-09-29T08:50:21Z</dcterms:created>
  <dcterms:modified xsi:type="dcterms:W3CDTF">2024-05-27T04:19:56Z</dcterms:modified>
</cp:coreProperties>
</file>