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61" r:id="rId3"/>
    <p:sldId id="259" r:id="rId4"/>
    <p:sldId id="282" r:id="rId5"/>
    <p:sldId id="260" r:id="rId6"/>
    <p:sldId id="257" r:id="rId7"/>
    <p:sldId id="258" r:id="rId8"/>
    <p:sldId id="262" r:id="rId9"/>
    <p:sldId id="283" r:id="rId10"/>
    <p:sldId id="284" r:id="rId11"/>
    <p:sldId id="263" r:id="rId12"/>
    <p:sldId id="285" r:id="rId13"/>
    <p:sldId id="264" r:id="rId14"/>
    <p:sldId id="286" r:id="rId15"/>
    <p:sldId id="287" r:id="rId16"/>
    <p:sldId id="265" r:id="rId17"/>
    <p:sldId id="288" r:id="rId18"/>
    <p:sldId id="266" r:id="rId19"/>
    <p:sldId id="289" r:id="rId20"/>
    <p:sldId id="290" r:id="rId21"/>
    <p:sldId id="291" r:id="rId22"/>
    <p:sldId id="292" r:id="rId23"/>
    <p:sldId id="268" r:id="rId24"/>
    <p:sldId id="293" r:id="rId25"/>
    <p:sldId id="294" r:id="rId26"/>
    <p:sldId id="269" r:id="rId27"/>
    <p:sldId id="277" r:id="rId28"/>
    <p:sldId id="295" r:id="rId29"/>
    <p:sldId id="278" r:id="rId30"/>
    <p:sldId id="270" r:id="rId31"/>
    <p:sldId id="280" r:id="rId32"/>
    <p:sldId id="296" r:id="rId33"/>
    <p:sldId id="311" r:id="rId34"/>
  </p:sldIdLst>
  <p:sldSz cx="10972800" cy="6858000"/>
  <p:notesSz cx="9144000" cy="6858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164" y="52"/>
      </p:cViewPr>
      <p:guideLst>
        <p:guide orient="horz" pos="2160"/>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70FB386-80F8-440A-8B2E-EE5D013F902B}" type="doc">
      <dgm:prSet loTypeId="urn:microsoft.com/office/officeart/2005/8/layout/list1#1" loCatId="list" qsTypeId="urn:microsoft.com/office/officeart/2005/8/quickstyle/simple1#1" qsCatId="simple" csTypeId="urn:microsoft.com/office/officeart/2005/8/colors/colorful2#1" csCatId="colorful" phldr="1"/>
      <dgm:spPr/>
      <dgm:t>
        <a:bodyPr/>
        <a:lstStyle/>
        <a:p>
          <a:endParaRPr lang="en-US"/>
        </a:p>
      </dgm:t>
    </dgm:pt>
    <dgm:pt modelId="{782AE585-5A68-4B79-9BE9-625BE1C3E60E}">
      <dgm:prSet phldrT="[Text]" custT="1"/>
      <dgm:spPr/>
      <dgm:t>
        <a:bodyPr/>
        <a:lstStyle/>
        <a:p>
          <a:r>
            <a:rPr lang="en-US" sz="3200" b="1" dirty="0">
              <a:solidFill>
                <a:schemeClr val="tx1"/>
              </a:solidFill>
            </a:rPr>
            <a:t>I. ĐA DẠNG VI KHUẨN</a:t>
          </a:r>
        </a:p>
      </dgm:t>
    </dgm:pt>
    <dgm:pt modelId="{FA5863C7-BFDC-4098-B800-5B29C2C5482D}" type="parTrans" cxnId="{087D0192-F6FD-4F21-B15C-D9F63D3C1AF0}">
      <dgm:prSet/>
      <dgm:spPr/>
      <dgm:t>
        <a:bodyPr/>
        <a:lstStyle/>
        <a:p>
          <a:endParaRPr lang="en-US"/>
        </a:p>
      </dgm:t>
    </dgm:pt>
    <dgm:pt modelId="{C7F82993-77D5-49EF-B509-B2EDCDBEFE76}" type="sibTrans" cxnId="{087D0192-F6FD-4F21-B15C-D9F63D3C1AF0}">
      <dgm:prSet/>
      <dgm:spPr/>
      <dgm:t>
        <a:bodyPr/>
        <a:lstStyle/>
        <a:p>
          <a:endParaRPr lang="en-US"/>
        </a:p>
      </dgm:t>
    </dgm:pt>
    <dgm:pt modelId="{2D2AEC59-9663-43AE-B6A4-F9DA690FDE97}">
      <dgm:prSet phldrT="[Text]" custT="1"/>
      <dgm:spPr/>
      <dgm:t>
        <a:bodyPr/>
        <a:lstStyle/>
        <a:p>
          <a:r>
            <a:rPr lang="en-US" sz="3200" b="1" dirty="0">
              <a:solidFill>
                <a:schemeClr val="tx1"/>
              </a:solidFill>
            </a:rPr>
            <a:t>II. CẤU TẠO CỦA VI KHUẨN</a:t>
          </a:r>
        </a:p>
      </dgm:t>
    </dgm:pt>
    <dgm:pt modelId="{6EEAB2C4-BC77-4A23-B796-0163851C9EA1}" type="parTrans" cxnId="{251C17A7-4B29-4485-AE57-F3A88AA7ED3E}">
      <dgm:prSet/>
      <dgm:spPr/>
      <dgm:t>
        <a:bodyPr/>
        <a:lstStyle/>
        <a:p>
          <a:endParaRPr lang="en-US"/>
        </a:p>
      </dgm:t>
    </dgm:pt>
    <dgm:pt modelId="{D3629971-426C-4270-838A-09DD8B738B4C}" type="sibTrans" cxnId="{251C17A7-4B29-4485-AE57-F3A88AA7ED3E}">
      <dgm:prSet/>
      <dgm:spPr/>
      <dgm:t>
        <a:bodyPr/>
        <a:lstStyle/>
        <a:p>
          <a:endParaRPr lang="en-US"/>
        </a:p>
      </dgm:t>
    </dgm:pt>
    <dgm:pt modelId="{5350FBD4-57AE-473E-9D0E-ABBFEECFAE8A}">
      <dgm:prSet phldrT="[Text]" custT="1"/>
      <dgm:spPr/>
      <dgm:t>
        <a:bodyPr/>
        <a:lstStyle/>
        <a:p>
          <a:r>
            <a:rPr lang="en-US" sz="3200" b="1" dirty="0">
              <a:solidFill>
                <a:schemeClr val="tx1"/>
              </a:solidFill>
            </a:rPr>
            <a:t>IV. MỘT SỐ BỆNH DO VI KHUẨN</a:t>
          </a:r>
        </a:p>
      </dgm:t>
    </dgm:pt>
    <dgm:pt modelId="{4079FEAB-6469-4005-B580-48B371659580}" type="parTrans" cxnId="{BA2E9A4C-643E-4B49-8792-EFAEA8B1D584}">
      <dgm:prSet/>
      <dgm:spPr/>
      <dgm:t>
        <a:bodyPr/>
        <a:lstStyle/>
        <a:p>
          <a:endParaRPr lang="en-US"/>
        </a:p>
      </dgm:t>
    </dgm:pt>
    <dgm:pt modelId="{5638F977-3A36-4D66-895A-40A9465466ED}" type="sibTrans" cxnId="{BA2E9A4C-643E-4B49-8792-EFAEA8B1D584}">
      <dgm:prSet/>
      <dgm:spPr/>
      <dgm:t>
        <a:bodyPr/>
        <a:lstStyle/>
        <a:p>
          <a:endParaRPr lang="en-US"/>
        </a:p>
      </dgm:t>
    </dgm:pt>
    <dgm:pt modelId="{382E0E24-05FC-4A2B-84D4-B5F54EC30559}">
      <dgm:prSet phldrT="[Text]" custT="1"/>
      <dgm:spPr/>
      <dgm:t>
        <a:bodyPr/>
        <a:lstStyle/>
        <a:p>
          <a:r>
            <a:rPr lang="en-US" sz="3200" b="1" dirty="0">
              <a:solidFill>
                <a:schemeClr val="tx1"/>
              </a:solidFill>
            </a:rPr>
            <a:t>III. VAI TRÒ CỦA VI KHUẨN</a:t>
          </a:r>
        </a:p>
      </dgm:t>
    </dgm:pt>
    <dgm:pt modelId="{77AC1ECD-C666-474D-85A7-B60E178CCDC3}" type="parTrans" cxnId="{816DCBEE-0DFC-4569-B909-4DED59B6B7AB}">
      <dgm:prSet/>
      <dgm:spPr/>
      <dgm:t>
        <a:bodyPr/>
        <a:lstStyle/>
        <a:p>
          <a:endParaRPr lang="en-US"/>
        </a:p>
      </dgm:t>
    </dgm:pt>
    <dgm:pt modelId="{362B63B2-F2A7-40C5-B36E-31A2C38572CC}" type="sibTrans" cxnId="{816DCBEE-0DFC-4569-B909-4DED59B6B7AB}">
      <dgm:prSet/>
      <dgm:spPr/>
      <dgm:t>
        <a:bodyPr/>
        <a:lstStyle/>
        <a:p>
          <a:endParaRPr lang="en-US"/>
        </a:p>
      </dgm:t>
    </dgm:pt>
    <dgm:pt modelId="{32AB1B9D-07A8-40FC-AFF2-804D93CAA172}" type="pres">
      <dgm:prSet presAssocID="{370FB386-80F8-440A-8B2E-EE5D013F902B}" presName="linear" presStyleCnt="0">
        <dgm:presLayoutVars>
          <dgm:dir/>
          <dgm:animLvl val="lvl"/>
          <dgm:resizeHandles val="exact"/>
        </dgm:presLayoutVars>
      </dgm:prSet>
      <dgm:spPr/>
    </dgm:pt>
    <dgm:pt modelId="{CFB142F3-B3B4-4837-B0FE-0F638A11512B}" type="pres">
      <dgm:prSet presAssocID="{782AE585-5A68-4B79-9BE9-625BE1C3E60E}" presName="parentLin" presStyleCnt="0"/>
      <dgm:spPr/>
    </dgm:pt>
    <dgm:pt modelId="{A2907793-4364-4CED-8076-85442D9E3A06}" type="pres">
      <dgm:prSet presAssocID="{782AE585-5A68-4B79-9BE9-625BE1C3E60E}" presName="parentLeftMargin" presStyleLbl="node1" presStyleIdx="0" presStyleCnt="4"/>
      <dgm:spPr/>
    </dgm:pt>
    <dgm:pt modelId="{FE64D251-BEED-4B81-B44A-E2E0A0FB42A3}" type="pres">
      <dgm:prSet presAssocID="{782AE585-5A68-4B79-9BE9-625BE1C3E60E}" presName="parentText" presStyleLbl="node1" presStyleIdx="0" presStyleCnt="4" custScaleX="133752">
        <dgm:presLayoutVars>
          <dgm:chMax val="0"/>
          <dgm:bulletEnabled val="1"/>
        </dgm:presLayoutVars>
      </dgm:prSet>
      <dgm:spPr/>
    </dgm:pt>
    <dgm:pt modelId="{1C190E34-DD93-4A37-9E02-80A3FEEF30B8}" type="pres">
      <dgm:prSet presAssocID="{782AE585-5A68-4B79-9BE9-625BE1C3E60E}" presName="negativeSpace" presStyleCnt="0"/>
      <dgm:spPr/>
    </dgm:pt>
    <dgm:pt modelId="{A7A667A2-4D0B-4A81-A64A-585501B50DD7}" type="pres">
      <dgm:prSet presAssocID="{782AE585-5A68-4B79-9BE9-625BE1C3E60E}" presName="childText" presStyleLbl="conFgAcc1" presStyleIdx="0" presStyleCnt="4" custLinFactNeighborY="-25454">
        <dgm:presLayoutVars>
          <dgm:bulletEnabled val="1"/>
        </dgm:presLayoutVars>
      </dgm:prSet>
      <dgm:spPr/>
    </dgm:pt>
    <dgm:pt modelId="{F3272EFD-5B0F-468A-9732-13C99C2102C3}" type="pres">
      <dgm:prSet presAssocID="{C7F82993-77D5-49EF-B509-B2EDCDBEFE76}" presName="spaceBetweenRectangles" presStyleCnt="0"/>
      <dgm:spPr/>
    </dgm:pt>
    <dgm:pt modelId="{5DDF2BCE-FCB6-4B34-A404-68D147852BC5}" type="pres">
      <dgm:prSet presAssocID="{2D2AEC59-9663-43AE-B6A4-F9DA690FDE97}" presName="parentLin" presStyleCnt="0"/>
      <dgm:spPr/>
    </dgm:pt>
    <dgm:pt modelId="{86AA6E1C-DA1E-4CBD-B6C5-02DE83D08406}" type="pres">
      <dgm:prSet presAssocID="{2D2AEC59-9663-43AE-B6A4-F9DA690FDE97}" presName="parentLeftMargin" presStyleLbl="node1" presStyleIdx="0" presStyleCnt="4"/>
      <dgm:spPr/>
    </dgm:pt>
    <dgm:pt modelId="{1968CC19-8F0C-4841-93D5-A9A4D398E8CD}" type="pres">
      <dgm:prSet presAssocID="{2D2AEC59-9663-43AE-B6A4-F9DA690FDE97}" presName="parentText" presStyleLbl="node1" presStyleIdx="1" presStyleCnt="4" custScaleX="133752">
        <dgm:presLayoutVars>
          <dgm:chMax val="0"/>
          <dgm:bulletEnabled val="1"/>
        </dgm:presLayoutVars>
      </dgm:prSet>
      <dgm:spPr/>
    </dgm:pt>
    <dgm:pt modelId="{98F05139-A263-4150-81C2-F94D1030EDF7}" type="pres">
      <dgm:prSet presAssocID="{2D2AEC59-9663-43AE-B6A4-F9DA690FDE97}" presName="negativeSpace" presStyleCnt="0"/>
      <dgm:spPr/>
    </dgm:pt>
    <dgm:pt modelId="{122620D4-9702-40D2-B18F-27754A4EC27C}" type="pres">
      <dgm:prSet presAssocID="{2D2AEC59-9663-43AE-B6A4-F9DA690FDE97}" presName="childText" presStyleLbl="conFgAcc1" presStyleIdx="1" presStyleCnt="4">
        <dgm:presLayoutVars>
          <dgm:bulletEnabled val="1"/>
        </dgm:presLayoutVars>
      </dgm:prSet>
      <dgm:spPr/>
    </dgm:pt>
    <dgm:pt modelId="{F0000908-D96E-44B9-B298-72620F184366}" type="pres">
      <dgm:prSet presAssocID="{D3629971-426C-4270-838A-09DD8B738B4C}" presName="spaceBetweenRectangles" presStyleCnt="0"/>
      <dgm:spPr/>
    </dgm:pt>
    <dgm:pt modelId="{66113773-20C0-42A2-9D23-F3FEE71D315E}" type="pres">
      <dgm:prSet presAssocID="{382E0E24-05FC-4A2B-84D4-B5F54EC30559}" presName="parentLin" presStyleCnt="0"/>
      <dgm:spPr/>
    </dgm:pt>
    <dgm:pt modelId="{8BE9368A-F9E4-4F1E-AE16-A1154031702E}" type="pres">
      <dgm:prSet presAssocID="{382E0E24-05FC-4A2B-84D4-B5F54EC30559}" presName="parentLeftMargin" presStyleLbl="node1" presStyleIdx="1" presStyleCnt="4"/>
      <dgm:spPr/>
    </dgm:pt>
    <dgm:pt modelId="{CD6FA415-8C4F-427E-9ECB-C448F7BB2A5F}" type="pres">
      <dgm:prSet presAssocID="{382E0E24-05FC-4A2B-84D4-B5F54EC30559}" presName="parentText" presStyleLbl="node1" presStyleIdx="2" presStyleCnt="4" custScaleX="133752">
        <dgm:presLayoutVars>
          <dgm:chMax val="0"/>
          <dgm:bulletEnabled val="1"/>
        </dgm:presLayoutVars>
      </dgm:prSet>
      <dgm:spPr/>
    </dgm:pt>
    <dgm:pt modelId="{8DAB9076-C257-411A-8E1A-C4AE422C1ED1}" type="pres">
      <dgm:prSet presAssocID="{382E0E24-05FC-4A2B-84D4-B5F54EC30559}" presName="negativeSpace" presStyleCnt="0"/>
      <dgm:spPr/>
    </dgm:pt>
    <dgm:pt modelId="{EEB8A632-D1B7-43E8-B617-931786C142AB}" type="pres">
      <dgm:prSet presAssocID="{382E0E24-05FC-4A2B-84D4-B5F54EC30559}" presName="childText" presStyleLbl="conFgAcc1" presStyleIdx="2" presStyleCnt="4">
        <dgm:presLayoutVars>
          <dgm:bulletEnabled val="1"/>
        </dgm:presLayoutVars>
      </dgm:prSet>
      <dgm:spPr/>
    </dgm:pt>
    <dgm:pt modelId="{55C0F9BD-720F-4028-888E-198BCD59E4E7}" type="pres">
      <dgm:prSet presAssocID="{362B63B2-F2A7-40C5-B36E-31A2C38572CC}" presName="spaceBetweenRectangles" presStyleCnt="0"/>
      <dgm:spPr/>
    </dgm:pt>
    <dgm:pt modelId="{8B01CB26-8D8A-4EF4-AFF4-505BD860052D}" type="pres">
      <dgm:prSet presAssocID="{5350FBD4-57AE-473E-9D0E-ABBFEECFAE8A}" presName="parentLin" presStyleCnt="0"/>
      <dgm:spPr/>
    </dgm:pt>
    <dgm:pt modelId="{F881BAE7-C368-446B-883C-A50442D14AFA}" type="pres">
      <dgm:prSet presAssocID="{5350FBD4-57AE-473E-9D0E-ABBFEECFAE8A}" presName="parentLeftMargin" presStyleLbl="node1" presStyleIdx="2" presStyleCnt="4"/>
      <dgm:spPr/>
    </dgm:pt>
    <dgm:pt modelId="{38CA62B9-1A22-4CD4-ABF0-8CE18806AEF6}" type="pres">
      <dgm:prSet presAssocID="{5350FBD4-57AE-473E-9D0E-ABBFEECFAE8A}" presName="parentText" presStyleLbl="node1" presStyleIdx="3" presStyleCnt="4" custScaleX="133752">
        <dgm:presLayoutVars>
          <dgm:chMax val="0"/>
          <dgm:bulletEnabled val="1"/>
        </dgm:presLayoutVars>
      </dgm:prSet>
      <dgm:spPr/>
    </dgm:pt>
    <dgm:pt modelId="{47668DAF-E62A-4B4B-A430-CD28A9AD0E7E}" type="pres">
      <dgm:prSet presAssocID="{5350FBD4-57AE-473E-9D0E-ABBFEECFAE8A}" presName="negativeSpace" presStyleCnt="0"/>
      <dgm:spPr/>
    </dgm:pt>
    <dgm:pt modelId="{9B0E1A0D-DDAA-416E-B1D9-441E4BC141BC}" type="pres">
      <dgm:prSet presAssocID="{5350FBD4-57AE-473E-9D0E-ABBFEECFAE8A}" presName="childText" presStyleLbl="conFgAcc1" presStyleIdx="3" presStyleCnt="4">
        <dgm:presLayoutVars>
          <dgm:bulletEnabled val="1"/>
        </dgm:presLayoutVars>
      </dgm:prSet>
      <dgm:spPr/>
    </dgm:pt>
  </dgm:ptLst>
  <dgm:cxnLst>
    <dgm:cxn modelId="{9B24AA0A-C1E5-448A-828F-1F9F84D67445}" type="presOf" srcId="{2D2AEC59-9663-43AE-B6A4-F9DA690FDE97}" destId="{1968CC19-8F0C-4841-93D5-A9A4D398E8CD}" srcOrd="1" destOrd="0" presId="urn:microsoft.com/office/officeart/2005/8/layout/list1#1"/>
    <dgm:cxn modelId="{CA1E620F-6938-401F-8A98-47271ABA4B9F}" type="presOf" srcId="{382E0E24-05FC-4A2B-84D4-B5F54EC30559}" destId="{8BE9368A-F9E4-4F1E-AE16-A1154031702E}" srcOrd="0" destOrd="0" presId="urn:microsoft.com/office/officeart/2005/8/layout/list1#1"/>
    <dgm:cxn modelId="{E3BBCB17-5976-41E6-AAA0-DA19CAD5C71B}" type="presOf" srcId="{382E0E24-05FC-4A2B-84D4-B5F54EC30559}" destId="{CD6FA415-8C4F-427E-9ECB-C448F7BB2A5F}" srcOrd="1" destOrd="0" presId="urn:microsoft.com/office/officeart/2005/8/layout/list1#1"/>
    <dgm:cxn modelId="{81F7EA39-88C3-47EE-B3FC-0FBCF8D370DE}" type="presOf" srcId="{782AE585-5A68-4B79-9BE9-625BE1C3E60E}" destId="{A2907793-4364-4CED-8076-85442D9E3A06}" srcOrd="0" destOrd="0" presId="urn:microsoft.com/office/officeart/2005/8/layout/list1#1"/>
    <dgm:cxn modelId="{A734A13E-A66D-48FB-875D-AD545BA1F445}" type="presOf" srcId="{5350FBD4-57AE-473E-9D0E-ABBFEECFAE8A}" destId="{F881BAE7-C368-446B-883C-A50442D14AFA}" srcOrd="0" destOrd="0" presId="urn:microsoft.com/office/officeart/2005/8/layout/list1#1"/>
    <dgm:cxn modelId="{EDE94348-2960-420A-9C13-7AC87C14734E}" type="presOf" srcId="{5350FBD4-57AE-473E-9D0E-ABBFEECFAE8A}" destId="{38CA62B9-1A22-4CD4-ABF0-8CE18806AEF6}" srcOrd="1" destOrd="0" presId="urn:microsoft.com/office/officeart/2005/8/layout/list1#1"/>
    <dgm:cxn modelId="{BA2E9A4C-643E-4B49-8792-EFAEA8B1D584}" srcId="{370FB386-80F8-440A-8B2E-EE5D013F902B}" destId="{5350FBD4-57AE-473E-9D0E-ABBFEECFAE8A}" srcOrd="3" destOrd="0" parTransId="{4079FEAB-6469-4005-B580-48B371659580}" sibTransId="{5638F977-3A36-4D66-895A-40A9465466ED}"/>
    <dgm:cxn modelId="{7831C657-818B-4AF1-A109-5EE8C00154AA}" type="presOf" srcId="{782AE585-5A68-4B79-9BE9-625BE1C3E60E}" destId="{FE64D251-BEED-4B81-B44A-E2E0A0FB42A3}" srcOrd="1" destOrd="0" presId="urn:microsoft.com/office/officeart/2005/8/layout/list1#1"/>
    <dgm:cxn modelId="{087D0192-F6FD-4F21-B15C-D9F63D3C1AF0}" srcId="{370FB386-80F8-440A-8B2E-EE5D013F902B}" destId="{782AE585-5A68-4B79-9BE9-625BE1C3E60E}" srcOrd="0" destOrd="0" parTransId="{FA5863C7-BFDC-4098-B800-5B29C2C5482D}" sibTransId="{C7F82993-77D5-49EF-B509-B2EDCDBEFE76}"/>
    <dgm:cxn modelId="{251C17A7-4B29-4485-AE57-F3A88AA7ED3E}" srcId="{370FB386-80F8-440A-8B2E-EE5D013F902B}" destId="{2D2AEC59-9663-43AE-B6A4-F9DA690FDE97}" srcOrd="1" destOrd="0" parTransId="{6EEAB2C4-BC77-4A23-B796-0163851C9EA1}" sibTransId="{D3629971-426C-4270-838A-09DD8B738B4C}"/>
    <dgm:cxn modelId="{A2A3A1C6-2D05-4BD9-9965-DAA91C433740}" type="presOf" srcId="{370FB386-80F8-440A-8B2E-EE5D013F902B}" destId="{32AB1B9D-07A8-40FC-AFF2-804D93CAA172}" srcOrd="0" destOrd="0" presId="urn:microsoft.com/office/officeart/2005/8/layout/list1#1"/>
    <dgm:cxn modelId="{70025FEB-89C9-4806-8C49-0E312FFA4CA0}" type="presOf" srcId="{2D2AEC59-9663-43AE-B6A4-F9DA690FDE97}" destId="{86AA6E1C-DA1E-4CBD-B6C5-02DE83D08406}" srcOrd="0" destOrd="0" presId="urn:microsoft.com/office/officeart/2005/8/layout/list1#1"/>
    <dgm:cxn modelId="{816DCBEE-0DFC-4569-B909-4DED59B6B7AB}" srcId="{370FB386-80F8-440A-8B2E-EE5D013F902B}" destId="{382E0E24-05FC-4A2B-84D4-B5F54EC30559}" srcOrd="2" destOrd="0" parTransId="{77AC1ECD-C666-474D-85A7-B60E178CCDC3}" sibTransId="{362B63B2-F2A7-40C5-B36E-31A2C38572CC}"/>
    <dgm:cxn modelId="{202A3F93-07D5-4167-9792-6A215E418943}" type="presParOf" srcId="{32AB1B9D-07A8-40FC-AFF2-804D93CAA172}" destId="{CFB142F3-B3B4-4837-B0FE-0F638A11512B}" srcOrd="0" destOrd="0" presId="urn:microsoft.com/office/officeart/2005/8/layout/list1#1"/>
    <dgm:cxn modelId="{12340AEC-1E61-4650-A917-CB8DE2664BE5}" type="presParOf" srcId="{CFB142F3-B3B4-4837-B0FE-0F638A11512B}" destId="{A2907793-4364-4CED-8076-85442D9E3A06}" srcOrd="0" destOrd="0" presId="urn:microsoft.com/office/officeart/2005/8/layout/list1#1"/>
    <dgm:cxn modelId="{11E06692-8B52-4166-A138-3F8AC2559AD3}" type="presParOf" srcId="{CFB142F3-B3B4-4837-B0FE-0F638A11512B}" destId="{FE64D251-BEED-4B81-B44A-E2E0A0FB42A3}" srcOrd="1" destOrd="0" presId="urn:microsoft.com/office/officeart/2005/8/layout/list1#1"/>
    <dgm:cxn modelId="{03BC194A-1CB7-49C9-8A50-CC58E8AEF881}" type="presParOf" srcId="{32AB1B9D-07A8-40FC-AFF2-804D93CAA172}" destId="{1C190E34-DD93-4A37-9E02-80A3FEEF30B8}" srcOrd="1" destOrd="0" presId="urn:microsoft.com/office/officeart/2005/8/layout/list1#1"/>
    <dgm:cxn modelId="{03BCAD6A-CB6C-44B4-A5F9-D9BECFEAA622}" type="presParOf" srcId="{32AB1B9D-07A8-40FC-AFF2-804D93CAA172}" destId="{A7A667A2-4D0B-4A81-A64A-585501B50DD7}" srcOrd="2" destOrd="0" presId="urn:microsoft.com/office/officeart/2005/8/layout/list1#1"/>
    <dgm:cxn modelId="{21F18060-3F0A-4739-BDA2-9888A5648ED7}" type="presParOf" srcId="{32AB1B9D-07A8-40FC-AFF2-804D93CAA172}" destId="{F3272EFD-5B0F-468A-9732-13C99C2102C3}" srcOrd="3" destOrd="0" presId="urn:microsoft.com/office/officeart/2005/8/layout/list1#1"/>
    <dgm:cxn modelId="{5D587725-24B2-4605-BF14-E6E0DBAFE15E}" type="presParOf" srcId="{32AB1B9D-07A8-40FC-AFF2-804D93CAA172}" destId="{5DDF2BCE-FCB6-4B34-A404-68D147852BC5}" srcOrd="4" destOrd="0" presId="urn:microsoft.com/office/officeart/2005/8/layout/list1#1"/>
    <dgm:cxn modelId="{7D023899-ABA2-4C89-9B8B-C17791EC9F32}" type="presParOf" srcId="{5DDF2BCE-FCB6-4B34-A404-68D147852BC5}" destId="{86AA6E1C-DA1E-4CBD-B6C5-02DE83D08406}" srcOrd="0" destOrd="0" presId="urn:microsoft.com/office/officeart/2005/8/layout/list1#1"/>
    <dgm:cxn modelId="{C18E678D-E296-4941-B8D1-EA1EBE656EEB}" type="presParOf" srcId="{5DDF2BCE-FCB6-4B34-A404-68D147852BC5}" destId="{1968CC19-8F0C-4841-93D5-A9A4D398E8CD}" srcOrd="1" destOrd="0" presId="urn:microsoft.com/office/officeart/2005/8/layout/list1#1"/>
    <dgm:cxn modelId="{4F06AAC7-9A4D-4D7D-BE76-71B520D991FD}" type="presParOf" srcId="{32AB1B9D-07A8-40FC-AFF2-804D93CAA172}" destId="{98F05139-A263-4150-81C2-F94D1030EDF7}" srcOrd="5" destOrd="0" presId="urn:microsoft.com/office/officeart/2005/8/layout/list1#1"/>
    <dgm:cxn modelId="{1D16FA42-8044-45C9-9020-CB11840B8565}" type="presParOf" srcId="{32AB1B9D-07A8-40FC-AFF2-804D93CAA172}" destId="{122620D4-9702-40D2-B18F-27754A4EC27C}" srcOrd="6" destOrd="0" presId="urn:microsoft.com/office/officeart/2005/8/layout/list1#1"/>
    <dgm:cxn modelId="{6DF0F5B7-AA3E-4525-B153-D2C35BBEAF2A}" type="presParOf" srcId="{32AB1B9D-07A8-40FC-AFF2-804D93CAA172}" destId="{F0000908-D96E-44B9-B298-72620F184366}" srcOrd="7" destOrd="0" presId="urn:microsoft.com/office/officeart/2005/8/layout/list1#1"/>
    <dgm:cxn modelId="{EBE8FED5-26A8-4858-A825-A14ABD4A5153}" type="presParOf" srcId="{32AB1B9D-07A8-40FC-AFF2-804D93CAA172}" destId="{66113773-20C0-42A2-9D23-F3FEE71D315E}" srcOrd="8" destOrd="0" presId="urn:microsoft.com/office/officeart/2005/8/layout/list1#1"/>
    <dgm:cxn modelId="{ECA6F868-F4D4-46C5-A635-7BBA22AC3D1D}" type="presParOf" srcId="{66113773-20C0-42A2-9D23-F3FEE71D315E}" destId="{8BE9368A-F9E4-4F1E-AE16-A1154031702E}" srcOrd="0" destOrd="0" presId="urn:microsoft.com/office/officeart/2005/8/layout/list1#1"/>
    <dgm:cxn modelId="{96F79C27-6840-492B-AA74-286095517295}" type="presParOf" srcId="{66113773-20C0-42A2-9D23-F3FEE71D315E}" destId="{CD6FA415-8C4F-427E-9ECB-C448F7BB2A5F}" srcOrd="1" destOrd="0" presId="urn:microsoft.com/office/officeart/2005/8/layout/list1#1"/>
    <dgm:cxn modelId="{CCFCF9AA-383A-4056-B64C-3649315840D6}" type="presParOf" srcId="{32AB1B9D-07A8-40FC-AFF2-804D93CAA172}" destId="{8DAB9076-C257-411A-8E1A-C4AE422C1ED1}" srcOrd="9" destOrd="0" presId="urn:microsoft.com/office/officeart/2005/8/layout/list1#1"/>
    <dgm:cxn modelId="{F6825DBC-D235-454A-AE48-ECD409B3C3FE}" type="presParOf" srcId="{32AB1B9D-07A8-40FC-AFF2-804D93CAA172}" destId="{EEB8A632-D1B7-43E8-B617-931786C142AB}" srcOrd="10" destOrd="0" presId="urn:microsoft.com/office/officeart/2005/8/layout/list1#1"/>
    <dgm:cxn modelId="{8996EECF-A552-463F-979A-0EC42F3A444D}" type="presParOf" srcId="{32AB1B9D-07A8-40FC-AFF2-804D93CAA172}" destId="{55C0F9BD-720F-4028-888E-198BCD59E4E7}" srcOrd="11" destOrd="0" presId="urn:microsoft.com/office/officeart/2005/8/layout/list1#1"/>
    <dgm:cxn modelId="{9A78A984-53BF-4338-844A-793C6DB78E73}" type="presParOf" srcId="{32AB1B9D-07A8-40FC-AFF2-804D93CAA172}" destId="{8B01CB26-8D8A-4EF4-AFF4-505BD860052D}" srcOrd="12" destOrd="0" presId="urn:microsoft.com/office/officeart/2005/8/layout/list1#1"/>
    <dgm:cxn modelId="{83D658B5-5CB6-4855-B75B-A75E0F0A3764}" type="presParOf" srcId="{8B01CB26-8D8A-4EF4-AFF4-505BD860052D}" destId="{F881BAE7-C368-446B-883C-A50442D14AFA}" srcOrd="0" destOrd="0" presId="urn:microsoft.com/office/officeart/2005/8/layout/list1#1"/>
    <dgm:cxn modelId="{C830DC0C-1692-41E8-A6EB-09FA4E6D729A}" type="presParOf" srcId="{8B01CB26-8D8A-4EF4-AFF4-505BD860052D}" destId="{38CA62B9-1A22-4CD4-ABF0-8CE18806AEF6}" srcOrd="1" destOrd="0" presId="urn:microsoft.com/office/officeart/2005/8/layout/list1#1"/>
    <dgm:cxn modelId="{D81AB01E-3837-42AF-B295-FDE910CFB7F7}" type="presParOf" srcId="{32AB1B9D-07A8-40FC-AFF2-804D93CAA172}" destId="{47668DAF-E62A-4B4B-A430-CD28A9AD0E7E}" srcOrd="13" destOrd="0" presId="urn:microsoft.com/office/officeart/2005/8/layout/list1#1"/>
    <dgm:cxn modelId="{22145090-90FE-4604-9E6D-8F5EF7D4D9E5}" type="presParOf" srcId="{32AB1B9D-07A8-40FC-AFF2-804D93CAA172}" destId="{9B0E1A0D-DDAA-416E-B1D9-441E4BC141BC}" srcOrd="14" destOrd="0" presId="urn:microsoft.com/office/officeart/2005/8/layout/list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0A6930-817D-4B89-B01F-5F86C001F386}" type="doc">
      <dgm:prSet loTypeId="urn:microsoft.com/office/officeart/2005/8/layout/radial5" loCatId="cycle" qsTypeId="urn:microsoft.com/office/officeart/2005/8/quickstyle/simple2#1" qsCatId="simple" csTypeId="urn:microsoft.com/office/officeart/2005/8/colors/colorful2#2" csCatId="colorful" phldr="1"/>
      <dgm:spPr/>
      <dgm:t>
        <a:bodyPr/>
        <a:lstStyle/>
        <a:p>
          <a:endParaRPr lang="en-US"/>
        </a:p>
      </dgm:t>
    </dgm:pt>
    <dgm:pt modelId="{501DF5BD-C715-4533-903D-E52882F8CEF5}">
      <dgm:prSet phldrT="[Text]"/>
      <dgm:spPr/>
      <dgm:t>
        <a:bodyPr/>
        <a:lstStyle/>
        <a:p>
          <a:r>
            <a:rPr lang="en-US" dirty="0" err="1"/>
            <a:t>Vai</a:t>
          </a:r>
          <a:r>
            <a:rPr lang="en-US" dirty="0"/>
            <a:t> </a:t>
          </a:r>
          <a:r>
            <a:rPr lang="en-US" dirty="0" err="1"/>
            <a:t>trò</a:t>
          </a:r>
          <a:r>
            <a:rPr lang="en-US" dirty="0"/>
            <a:t> </a:t>
          </a:r>
          <a:r>
            <a:rPr lang="en-US" dirty="0" err="1"/>
            <a:t>của</a:t>
          </a:r>
          <a:r>
            <a:rPr lang="en-US" dirty="0"/>
            <a:t> vi </a:t>
          </a:r>
          <a:r>
            <a:rPr lang="en-US" dirty="0" err="1"/>
            <a:t>khuẩn</a:t>
          </a:r>
          <a:endParaRPr lang="en-US" dirty="0"/>
        </a:p>
      </dgm:t>
    </dgm:pt>
    <dgm:pt modelId="{28025FF2-D5ED-4D2B-A88D-565D3765A51B}" type="parTrans" cxnId="{568520B4-7783-4B39-BC88-DF6E4ACF863A}">
      <dgm:prSet/>
      <dgm:spPr/>
      <dgm:t>
        <a:bodyPr/>
        <a:lstStyle/>
        <a:p>
          <a:endParaRPr lang="en-US"/>
        </a:p>
      </dgm:t>
    </dgm:pt>
    <dgm:pt modelId="{14923439-FCA6-458F-B835-F40622B84CEF}" type="sibTrans" cxnId="{568520B4-7783-4B39-BC88-DF6E4ACF863A}">
      <dgm:prSet/>
      <dgm:spPr/>
      <dgm:t>
        <a:bodyPr/>
        <a:lstStyle/>
        <a:p>
          <a:endParaRPr lang="en-US"/>
        </a:p>
      </dgm:t>
    </dgm:pt>
    <dgm:pt modelId="{44C2C269-146E-41FB-91B2-96F09297B3C1}">
      <dgm:prSet phldrT="[Text]"/>
      <dgm:spPr/>
      <dgm:t>
        <a:bodyPr/>
        <a:lstStyle/>
        <a:p>
          <a:r>
            <a:rPr lang="en-US" dirty="0" err="1"/>
            <a:t>Trong</a:t>
          </a:r>
          <a:r>
            <a:rPr lang="en-US" dirty="0"/>
            <a:t> </a:t>
          </a:r>
          <a:r>
            <a:rPr lang="en-US" dirty="0" err="1"/>
            <a:t>tự</a:t>
          </a:r>
          <a:r>
            <a:rPr lang="en-US" dirty="0"/>
            <a:t> </a:t>
          </a:r>
          <a:r>
            <a:rPr lang="en-US" dirty="0" err="1"/>
            <a:t>nhiên</a:t>
          </a:r>
          <a:endParaRPr lang="en-US" dirty="0"/>
        </a:p>
      </dgm:t>
    </dgm:pt>
    <dgm:pt modelId="{88C464BE-1B7E-4929-8B1F-605E460094DC}" type="parTrans" cxnId="{F2C79DD9-88F8-4304-B9B6-2A96184409F0}">
      <dgm:prSet/>
      <dgm:spPr/>
      <dgm:t>
        <a:bodyPr/>
        <a:lstStyle/>
        <a:p>
          <a:endParaRPr lang="en-US"/>
        </a:p>
      </dgm:t>
    </dgm:pt>
    <dgm:pt modelId="{DD8115A5-CD91-4132-9EC5-E2914E7EF92B}" type="sibTrans" cxnId="{F2C79DD9-88F8-4304-B9B6-2A96184409F0}">
      <dgm:prSet/>
      <dgm:spPr/>
      <dgm:t>
        <a:bodyPr/>
        <a:lstStyle/>
        <a:p>
          <a:endParaRPr lang="en-US"/>
        </a:p>
      </dgm:t>
    </dgm:pt>
    <dgm:pt modelId="{F365EC7A-7B54-4505-A495-7FD2E8AF36B0}">
      <dgm:prSet phldrT="[Text]"/>
      <dgm:spPr/>
      <dgm:t>
        <a:bodyPr/>
        <a:lstStyle/>
        <a:p>
          <a:r>
            <a:rPr lang="en-US" dirty="0" err="1"/>
            <a:t>Trong</a:t>
          </a:r>
          <a:r>
            <a:rPr lang="en-US" dirty="0"/>
            <a:t> </a:t>
          </a:r>
          <a:r>
            <a:rPr lang="en-US" dirty="0" err="1"/>
            <a:t>đời</a:t>
          </a:r>
          <a:r>
            <a:rPr lang="en-US" dirty="0"/>
            <a:t> </a:t>
          </a:r>
          <a:r>
            <a:rPr lang="en-US" dirty="0" err="1"/>
            <a:t>sống</a:t>
          </a:r>
          <a:endParaRPr lang="en-US" dirty="0"/>
        </a:p>
      </dgm:t>
    </dgm:pt>
    <dgm:pt modelId="{32CF2DC9-588F-4AD5-828C-5526FA58D314}" type="parTrans" cxnId="{11FA0BE2-3988-452E-9A0C-41FFA499C041}">
      <dgm:prSet/>
      <dgm:spPr/>
      <dgm:t>
        <a:bodyPr/>
        <a:lstStyle/>
        <a:p>
          <a:endParaRPr lang="en-US"/>
        </a:p>
      </dgm:t>
    </dgm:pt>
    <dgm:pt modelId="{88D1731E-3C15-44D1-8F85-27CC1660229D}" type="sibTrans" cxnId="{11FA0BE2-3988-452E-9A0C-41FFA499C041}">
      <dgm:prSet/>
      <dgm:spPr/>
      <dgm:t>
        <a:bodyPr/>
        <a:lstStyle/>
        <a:p>
          <a:endParaRPr lang="en-US"/>
        </a:p>
      </dgm:t>
    </dgm:pt>
    <dgm:pt modelId="{DAC99ACA-6664-42FB-8DC1-86019D4D02E5}">
      <dgm:prSet phldrT="[Text]"/>
      <dgm:spPr/>
      <dgm:t>
        <a:bodyPr/>
        <a:lstStyle/>
        <a:p>
          <a:r>
            <a:rPr lang="en-US" dirty="0" err="1"/>
            <a:t>Đối</a:t>
          </a:r>
          <a:r>
            <a:rPr lang="en-US" dirty="0"/>
            <a:t> </a:t>
          </a:r>
          <a:r>
            <a:rPr lang="en-US" dirty="0" err="1"/>
            <a:t>với</a:t>
          </a:r>
          <a:r>
            <a:rPr lang="en-US" dirty="0"/>
            <a:t> con </a:t>
          </a:r>
          <a:r>
            <a:rPr lang="en-US" dirty="0" err="1"/>
            <a:t>người</a:t>
          </a:r>
          <a:endParaRPr lang="en-US" dirty="0"/>
        </a:p>
      </dgm:t>
    </dgm:pt>
    <dgm:pt modelId="{C00FE1FB-948A-4DDF-8C6F-3F72E60CC80E}" type="parTrans" cxnId="{2B2C0091-E062-45C5-B25B-595FF0CC79BE}">
      <dgm:prSet/>
      <dgm:spPr/>
      <dgm:t>
        <a:bodyPr/>
        <a:lstStyle/>
        <a:p>
          <a:endParaRPr lang="en-US"/>
        </a:p>
      </dgm:t>
    </dgm:pt>
    <dgm:pt modelId="{28DF30A5-F6C0-402D-833F-4AE8E0E8696C}" type="sibTrans" cxnId="{2B2C0091-E062-45C5-B25B-595FF0CC79BE}">
      <dgm:prSet/>
      <dgm:spPr/>
      <dgm:t>
        <a:bodyPr/>
        <a:lstStyle/>
        <a:p>
          <a:endParaRPr lang="en-US"/>
        </a:p>
      </dgm:t>
    </dgm:pt>
    <dgm:pt modelId="{D17C1A26-21DD-47FF-956B-CC6D8E49F993}" type="pres">
      <dgm:prSet presAssocID="{6C0A6930-817D-4B89-B01F-5F86C001F386}" presName="Name0" presStyleCnt="0">
        <dgm:presLayoutVars>
          <dgm:chMax val="1"/>
          <dgm:dir/>
          <dgm:animLvl val="ctr"/>
          <dgm:resizeHandles val="exact"/>
        </dgm:presLayoutVars>
      </dgm:prSet>
      <dgm:spPr/>
    </dgm:pt>
    <dgm:pt modelId="{F62A5B51-B67C-4C25-9E1D-D714DAFFB8CB}" type="pres">
      <dgm:prSet presAssocID="{501DF5BD-C715-4533-903D-E52882F8CEF5}" presName="centerShape" presStyleLbl="node0" presStyleIdx="0" presStyleCnt="1"/>
      <dgm:spPr/>
    </dgm:pt>
    <dgm:pt modelId="{99E805A1-90EA-4371-A5EE-9E2550342F2E}" type="pres">
      <dgm:prSet presAssocID="{88C464BE-1B7E-4929-8B1F-605E460094DC}" presName="parTrans" presStyleLbl="sibTrans2D1" presStyleIdx="0" presStyleCnt="3"/>
      <dgm:spPr/>
    </dgm:pt>
    <dgm:pt modelId="{9F4F9092-D129-402E-BB12-52A27CC815F5}" type="pres">
      <dgm:prSet presAssocID="{88C464BE-1B7E-4929-8B1F-605E460094DC}" presName="connectorText" presStyleLbl="sibTrans2D1" presStyleIdx="0" presStyleCnt="3"/>
      <dgm:spPr/>
    </dgm:pt>
    <dgm:pt modelId="{921421C2-3F96-4420-A036-F0477B778FF4}" type="pres">
      <dgm:prSet presAssocID="{44C2C269-146E-41FB-91B2-96F09297B3C1}" presName="node" presStyleLbl="node1" presStyleIdx="0" presStyleCnt="3">
        <dgm:presLayoutVars>
          <dgm:bulletEnabled val="1"/>
        </dgm:presLayoutVars>
      </dgm:prSet>
      <dgm:spPr/>
    </dgm:pt>
    <dgm:pt modelId="{0729FECD-614F-4135-AF89-DE48DD92F065}" type="pres">
      <dgm:prSet presAssocID="{32CF2DC9-588F-4AD5-828C-5526FA58D314}" presName="parTrans" presStyleLbl="sibTrans2D1" presStyleIdx="1" presStyleCnt="3"/>
      <dgm:spPr/>
    </dgm:pt>
    <dgm:pt modelId="{93661988-24C9-4E79-9261-A732A0B6ECE2}" type="pres">
      <dgm:prSet presAssocID="{32CF2DC9-588F-4AD5-828C-5526FA58D314}" presName="connectorText" presStyleLbl="sibTrans2D1" presStyleIdx="1" presStyleCnt="3"/>
      <dgm:spPr/>
    </dgm:pt>
    <dgm:pt modelId="{41DE9B31-4B8E-42D7-BFA4-D4DE1C854F4B}" type="pres">
      <dgm:prSet presAssocID="{F365EC7A-7B54-4505-A495-7FD2E8AF36B0}" presName="node" presStyleLbl="node1" presStyleIdx="1" presStyleCnt="3">
        <dgm:presLayoutVars>
          <dgm:bulletEnabled val="1"/>
        </dgm:presLayoutVars>
      </dgm:prSet>
      <dgm:spPr/>
    </dgm:pt>
    <dgm:pt modelId="{F9481172-B2AC-4177-B61E-A289A7BC46D8}" type="pres">
      <dgm:prSet presAssocID="{C00FE1FB-948A-4DDF-8C6F-3F72E60CC80E}" presName="parTrans" presStyleLbl="sibTrans2D1" presStyleIdx="2" presStyleCnt="3"/>
      <dgm:spPr/>
    </dgm:pt>
    <dgm:pt modelId="{66F93FB0-4843-4338-91E2-2D67D52E9997}" type="pres">
      <dgm:prSet presAssocID="{C00FE1FB-948A-4DDF-8C6F-3F72E60CC80E}" presName="connectorText" presStyleLbl="sibTrans2D1" presStyleIdx="2" presStyleCnt="3"/>
      <dgm:spPr/>
    </dgm:pt>
    <dgm:pt modelId="{C872A5BA-AEB2-465E-B726-99A90CD0460D}" type="pres">
      <dgm:prSet presAssocID="{DAC99ACA-6664-42FB-8DC1-86019D4D02E5}" presName="node" presStyleLbl="node1" presStyleIdx="2" presStyleCnt="3">
        <dgm:presLayoutVars>
          <dgm:bulletEnabled val="1"/>
        </dgm:presLayoutVars>
      </dgm:prSet>
      <dgm:spPr/>
    </dgm:pt>
  </dgm:ptLst>
  <dgm:cxnLst>
    <dgm:cxn modelId="{2116A833-DA2B-40C5-8BEC-65CE28BDF33D}" type="presOf" srcId="{32CF2DC9-588F-4AD5-828C-5526FA58D314}" destId="{0729FECD-614F-4135-AF89-DE48DD92F065}" srcOrd="0" destOrd="0" presId="urn:microsoft.com/office/officeart/2005/8/layout/radial5"/>
    <dgm:cxn modelId="{0984E734-0CB9-4BE1-961D-C43FDE5ED0F6}" type="presOf" srcId="{F365EC7A-7B54-4505-A495-7FD2E8AF36B0}" destId="{41DE9B31-4B8E-42D7-BFA4-D4DE1C854F4B}" srcOrd="0" destOrd="0" presId="urn:microsoft.com/office/officeart/2005/8/layout/radial5"/>
    <dgm:cxn modelId="{D7F65149-8B3F-48B7-A4EA-C0B5BE2A3C3C}" type="presOf" srcId="{88C464BE-1B7E-4929-8B1F-605E460094DC}" destId="{99E805A1-90EA-4371-A5EE-9E2550342F2E}" srcOrd="0" destOrd="0" presId="urn:microsoft.com/office/officeart/2005/8/layout/radial5"/>
    <dgm:cxn modelId="{1B89AA83-43E2-4421-939F-6382B7689391}" type="presOf" srcId="{501DF5BD-C715-4533-903D-E52882F8CEF5}" destId="{F62A5B51-B67C-4C25-9E1D-D714DAFFB8CB}" srcOrd="0" destOrd="0" presId="urn:microsoft.com/office/officeart/2005/8/layout/radial5"/>
    <dgm:cxn modelId="{6E93C488-690F-4C98-AF31-06FBAB4FA3B8}" type="presOf" srcId="{88C464BE-1B7E-4929-8B1F-605E460094DC}" destId="{9F4F9092-D129-402E-BB12-52A27CC815F5}" srcOrd="1" destOrd="0" presId="urn:microsoft.com/office/officeart/2005/8/layout/radial5"/>
    <dgm:cxn modelId="{8C15508A-5DF3-417A-8A74-A504F80AD644}" type="presOf" srcId="{C00FE1FB-948A-4DDF-8C6F-3F72E60CC80E}" destId="{66F93FB0-4843-4338-91E2-2D67D52E9997}" srcOrd="1" destOrd="0" presId="urn:microsoft.com/office/officeart/2005/8/layout/radial5"/>
    <dgm:cxn modelId="{2B2C0091-E062-45C5-B25B-595FF0CC79BE}" srcId="{501DF5BD-C715-4533-903D-E52882F8CEF5}" destId="{DAC99ACA-6664-42FB-8DC1-86019D4D02E5}" srcOrd="2" destOrd="0" parTransId="{C00FE1FB-948A-4DDF-8C6F-3F72E60CC80E}" sibTransId="{28DF30A5-F6C0-402D-833F-4AE8E0E8696C}"/>
    <dgm:cxn modelId="{C56D2DB0-10B1-47D3-AB5F-89D0A11D396D}" type="presOf" srcId="{6C0A6930-817D-4B89-B01F-5F86C001F386}" destId="{D17C1A26-21DD-47FF-956B-CC6D8E49F993}" srcOrd="0" destOrd="0" presId="urn:microsoft.com/office/officeart/2005/8/layout/radial5"/>
    <dgm:cxn modelId="{568520B4-7783-4B39-BC88-DF6E4ACF863A}" srcId="{6C0A6930-817D-4B89-B01F-5F86C001F386}" destId="{501DF5BD-C715-4533-903D-E52882F8CEF5}" srcOrd="0" destOrd="0" parTransId="{28025FF2-D5ED-4D2B-A88D-565D3765A51B}" sibTransId="{14923439-FCA6-458F-B835-F40622B84CEF}"/>
    <dgm:cxn modelId="{6F013AB8-8F6E-480A-8210-18418DAF936A}" type="presOf" srcId="{C00FE1FB-948A-4DDF-8C6F-3F72E60CC80E}" destId="{F9481172-B2AC-4177-B61E-A289A7BC46D8}" srcOrd="0" destOrd="0" presId="urn:microsoft.com/office/officeart/2005/8/layout/radial5"/>
    <dgm:cxn modelId="{047012C5-679A-43BB-B2AE-09ABBAD0B1CE}" type="presOf" srcId="{32CF2DC9-588F-4AD5-828C-5526FA58D314}" destId="{93661988-24C9-4E79-9261-A732A0B6ECE2}" srcOrd="1" destOrd="0" presId="urn:microsoft.com/office/officeart/2005/8/layout/radial5"/>
    <dgm:cxn modelId="{B834D7C8-9340-48EE-9187-9EA05938C1D4}" type="presOf" srcId="{DAC99ACA-6664-42FB-8DC1-86019D4D02E5}" destId="{C872A5BA-AEB2-465E-B726-99A90CD0460D}" srcOrd="0" destOrd="0" presId="urn:microsoft.com/office/officeart/2005/8/layout/radial5"/>
    <dgm:cxn modelId="{F2C79DD9-88F8-4304-B9B6-2A96184409F0}" srcId="{501DF5BD-C715-4533-903D-E52882F8CEF5}" destId="{44C2C269-146E-41FB-91B2-96F09297B3C1}" srcOrd="0" destOrd="0" parTransId="{88C464BE-1B7E-4929-8B1F-605E460094DC}" sibTransId="{DD8115A5-CD91-4132-9EC5-E2914E7EF92B}"/>
    <dgm:cxn modelId="{11FA0BE2-3988-452E-9A0C-41FFA499C041}" srcId="{501DF5BD-C715-4533-903D-E52882F8CEF5}" destId="{F365EC7A-7B54-4505-A495-7FD2E8AF36B0}" srcOrd="1" destOrd="0" parTransId="{32CF2DC9-588F-4AD5-828C-5526FA58D314}" sibTransId="{88D1731E-3C15-44D1-8F85-27CC1660229D}"/>
    <dgm:cxn modelId="{6EC92DF0-DCE0-47FC-8B02-088DAE865A06}" type="presOf" srcId="{44C2C269-146E-41FB-91B2-96F09297B3C1}" destId="{921421C2-3F96-4420-A036-F0477B778FF4}" srcOrd="0" destOrd="0" presId="urn:microsoft.com/office/officeart/2005/8/layout/radial5"/>
    <dgm:cxn modelId="{6A679D96-4DBB-4FCA-847E-5E7BED3D2637}" type="presParOf" srcId="{D17C1A26-21DD-47FF-956B-CC6D8E49F993}" destId="{F62A5B51-B67C-4C25-9E1D-D714DAFFB8CB}" srcOrd="0" destOrd="0" presId="urn:microsoft.com/office/officeart/2005/8/layout/radial5"/>
    <dgm:cxn modelId="{034C1F11-F6D9-4568-8C67-6E7C0FF0C86B}" type="presParOf" srcId="{D17C1A26-21DD-47FF-956B-CC6D8E49F993}" destId="{99E805A1-90EA-4371-A5EE-9E2550342F2E}" srcOrd="1" destOrd="0" presId="urn:microsoft.com/office/officeart/2005/8/layout/radial5"/>
    <dgm:cxn modelId="{8F5A9135-6B6E-4B11-A709-57CC23A191C4}" type="presParOf" srcId="{99E805A1-90EA-4371-A5EE-9E2550342F2E}" destId="{9F4F9092-D129-402E-BB12-52A27CC815F5}" srcOrd="0" destOrd="0" presId="urn:microsoft.com/office/officeart/2005/8/layout/radial5"/>
    <dgm:cxn modelId="{14B70C7C-C556-4058-8302-FF05F9D7D4A6}" type="presParOf" srcId="{D17C1A26-21DD-47FF-956B-CC6D8E49F993}" destId="{921421C2-3F96-4420-A036-F0477B778FF4}" srcOrd="2" destOrd="0" presId="urn:microsoft.com/office/officeart/2005/8/layout/radial5"/>
    <dgm:cxn modelId="{077FF958-9B10-4F63-8BAF-FC9610817ECB}" type="presParOf" srcId="{D17C1A26-21DD-47FF-956B-CC6D8E49F993}" destId="{0729FECD-614F-4135-AF89-DE48DD92F065}" srcOrd="3" destOrd="0" presId="urn:microsoft.com/office/officeart/2005/8/layout/radial5"/>
    <dgm:cxn modelId="{C7CFB8BB-BD11-42F8-8223-BA99DA01D01E}" type="presParOf" srcId="{0729FECD-614F-4135-AF89-DE48DD92F065}" destId="{93661988-24C9-4E79-9261-A732A0B6ECE2}" srcOrd="0" destOrd="0" presId="urn:microsoft.com/office/officeart/2005/8/layout/radial5"/>
    <dgm:cxn modelId="{094696DC-8CD5-4D32-93E3-DEFEAFF54AAA}" type="presParOf" srcId="{D17C1A26-21DD-47FF-956B-CC6D8E49F993}" destId="{41DE9B31-4B8E-42D7-BFA4-D4DE1C854F4B}" srcOrd="4" destOrd="0" presId="urn:microsoft.com/office/officeart/2005/8/layout/radial5"/>
    <dgm:cxn modelId="{48AD9E68-BF6D-4A8C-A245-C4E13FB09AB7}" type="presParOf" srcId="{D17C1A26-21DD-47FF-956B-CC6D8E49F993}" destId="{F9481172-B2AC-4177-B61E-A289A7BC46D8}" srcOrd="5" destOrd="0" presId="urn:microsoft.com/office/officeart/2005/8/layout/radial5"/>
    <dgm:cxn modelId="{326B5677-B86B-4363-AE19-D607F973C557}" type="presParOf" srcId="{F9481172-B2AC-4177-B61E-A289A7BC46D8}" destId="{66F93FB0-4843-4338-91E2-2D67D52E9997}" srcOrd="0" destOrd="0" presId="urn:microsoft.com/office/officeart/2005/8/layout/radial5"/>
    <dgm:cxn modelId="{D91E61B1-77C6-4447-A068-EE2890E48694}" type="presParOf" srcId="{D17C1A26-21DD-47FF-956B-CC6D8E49F993}" destId="{C872A5BA-AEB2-465E-B726-99A90CD0460D}" srcOrd="6"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667A2-4D0B-4A81-A64A-585501B50DD7}">
      <dsp:nvSpPr>
        <dsp:cNvPr id="0" name=""/>
        <dsp:cNvSpPr/>
      </dsp:nvSpPr>
      <dsp:spPr>
        <a:xfrm>
          <a:off x="0" y="380471"/>
          <a:ext cx="6934200" cy="604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4D251-BEED-4B81-B44A-E2E0A0FB42A3}">
      <dsp:nvSpPr>
        <dsp:cNvPr id="0" name=""/>
        <dsp:cNvSpPr/>
      </dsp:nvSpPr>
      <dsp:spPr>
        <a:xfrm>
          <a:off x="346710" y="59220"/>
          <a:ext cx="6492241"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 ĐA DẠNG VI KHUẨN</a:t>
          </a:r>
        </a:p>
      </dsp:txBody>
      <dsp:txXfrm>
        <a:off x="381295" y="93805"/>
        <a:ext cx="6423071" cy="639310"/>
      </dsp:txXfrm>
    </dsp:sp>
    <dsp:sp modelId="{122620D4-9702-40D2-B18F-27754A4EC27C}">
      <dsp:nvSpPr>
        <dsp:cNvPr id="0" name=""/>
        <dsp:cNvSpPr/>
      </dsp:nvSpPr>
      <dsp:spPr>
        <a:xfrm>
          <a:off x="0" y="1502100"/>
          <a:ext cx="6934200" cy="604800"/>
        </a:xfrm>
        <a:prstGeom prst="rect">
          <a:avLst/>
        </a:prstGeom>
        <a:solidFill>
          <a:schemeClr val="lt1">
            <a:alpha val="90000"/>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1968CC19-8F0C-4841-93D5-A9A4D398E8CD}">
      <dsp:nvSpPr>
        <dsp:cNvPr id="0" name=""/>
        <dsp:cNvSpPr/>
      </dsp:nvSpPr>
      <dsp:spPr>
        <a:xfrm>
          <a:off x="346710" y="1147860"/>
          <a:ext cx="6492241" cy="70848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II. CẤU TẠO CỦA VI KHUẨN</a:t>
          </a:r>
        </a:p>
      </dsp:txBody>
      <dsp:txXfrm>
        <a:off x="381295" y="1182445"/>
        <a:ext cx="6423071" cy="639310"/>
      </dsp:txXfrm>
    </dsp:sp>
    <dsp:sp modelId="{EEB8A632-D1B7-43E8-B617-931786C142AB}">
      <dsp:nvSpPr>
        <dsp:cNvPr id="0" name=""/>
        <dsp:cNvSpPr/>
      </dsp:nvSpPr>
      <dsp:spPr>
        <a:xfrm>
          <a:off x="0" y="2590740"/>
          <a:ext cx="6934200" cy="604800"/>
        </a:xfrm>
        <a:prstGeom prst="rect">
          <a:avLst/>
        </a:prstGeom>
        <a:solidFill>
          <a:schemeClr val="lt1">
            <a:alpha val="90000"/>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CD6FA415-8C4F-427E-9ECB-C448F7BB2A5F}">
      <dsp:nvSpPr>
        <dsp:cNvPr id="0" name=""/>
        <dsp:cNvSpPr/>
      </dsp:nvSpPr>
      <dsp:spPr>
        <a:xfrm>
          <a:off x="346710" y="2236500"/>
          <a:ext cx="6492241" cy="70848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III. VAI TRÒ CỦA VI KHUẨN</a:t>
          </a:r>
        </a:p>
      </dsp:txBody>
      <dsp:txXfrm>
        <a:off x="381295" y="2271085"/>
        <a:ext cx="6423071" cy="639310"/>
      </dsp:txXfrm>
    </dsp:sp>
    <dsp:sp modelId="{9B0E1A0D-DDAA-416E-B1D9-441E4BC141BC}">
      <dsp:nvSpPr>
        <dsp:cNvPr id="0" name=""/>
        <dsp:cNvSpPr/>
      </dsp:nvSpPr>
      <dsp:spPr>
        <a:xfrm>
          <a:off x="0" y="3679379"/>
          <a:ext cx="6934200" cy="6048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38CA62B9-1A22-4CD4-ABF0-8CE18806AEF6}">
      <dsp:nvSpPr>
        <dsp:cNvPr id="0" name=""/>
        <dsp:cNvSpPr/>
      </dsp:nvSpPr>
      <dsp:spPr>
        <a:xfrm>
          <a:off x="346710" y="3325140"/>
          <a:ext cx="6492241" cy="7084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IV. MỘT SỐ BỆNH DO VI KHUẨN</a:t>
          </a:r>
        </a:p>
      </dsp:txBody>
      <dsp:txXfrm>
        <a:off x="381295" y="3359725"/>
        <a:ext cx="6423071"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A5B51-B67C-4C25-9E1D-D714DAFFB8CB}">
      <dsp:nvSpPr>
        <dsp:cNvPr id="0" name=""/>
        <dsp:cNvSpPr/>
      </dsp:nvSpPr>
      <dsp:spPr>
        <a:xfrm>
          <a:off x="3294682" y="2512110"/>
          <a:ext cx="1792634" cy="179263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Vai</a:t>
          </a:r>
          <a:r>
            <a:rPr lang="en-US" sz="2800" kern="1200" dirty="0"/>
            <a:t> </a:t>
          </a:r>
          <a:r>
            <a:rPr lang="en-US" sz="2800" kern="1200" dirty="0" err="1"/>
            <a:t>trò</a:t>
          </a:r>
          <a:r>
            <a:rPr lang="en-US" sz="2800" kern="1200" dirty="0"/>
            <a:t> </a:t>
          </a:r>
          <a:r>
            <a:rPr lang="en-US" sz="2800" kern="1200" dirty="0" err="1"/>
            <a:t>của</a:t>
          </a:r>
          <a:r>
            <a:rPr lang="en-US" sz="2800" kern="1200" dirty="0"/>
            <a:t> vi </a:t>
          </a:r>
          <a:r>
            <a:rPr lang="en-US" sz="2800" kern="1200" dirty="0" err="1"/>
            <a:t>khuẩn</a:t>
          </a:r>
          <a:endParaRPr lang="en-US" sz="2800" kern="1200" dirty="0"/>
        </a:p>
      </dsp:txBody>
      <dsp:txXfrm>
        <a:off x="3557207" y="2774635"/>
        <a:ext cx="1267584" cy="1267584"/>
      </dsp:txXfrm>
    </dsp:sp>
    <dsp:sp modelId="{99E805A1-90EA-4371-A5EE-9E2550342F2E}">
      <dsp:nvSpPr>
        <dsp:cNvPr id="0" name=""/>
        <dsp:cNvSpPr/>
      </dsp:nvSpPr>
      <dsp:spPr>
        <a:xfrm rot="16200000">
          <a:off x="4001292" y="1860162"/>
          <a:ext cx="379414" cy="609495"/>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058204" y="2038973"/>
        <a:ext cx="265590" cy="365697"/>
      </dsp:txXfrm>
    </dsp:sp>
    <dsp:sp modelId="{921421C2-3F96-4420-A036-F0477B778FF4}">
      <dsp:nvSpPr>
        <dsp:cNvPr id="0" name=""/>
        <dsp:cNvSpPr/>
      </dsp:nvSpPr>
      <dsp:spPr>
        <a:xfrm>
          <a:off x="3294682" y="3599"/>
          <a:ext cx="1792634" cy="179263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Trong</a:t>
          </a:r>
          <a:r>
            <a:rPr lang="en-US" sz="2800" kern="1200" dirty="0"/>
            <a:t> </a:t>
          </a:r>
          <a:r>
            <a:rPr lang="en-US" sz="2800" kern="1200" dirty="0" err="1"/>
            <a:t>tự</a:t>
          </a:r>
          <a:r>
            <a:rPr lang="en-US" sz="2800" kern="1200" dirty="0"/>
            <a:t> </a:t>
          </a:r>
          <a:r>
            <a:rPr lang="en-US" sz="2800" kern="1200" dirty="0" err="1"/>
            <a:t>nhiên</a:t>
          </a:r>
          <a:endParaRPr lang="en-US" sz="2800" kern="1200" dirty="0"/>
        </a:p>
      </dsp:txBody>
      <dsp:txXfrm>
        <a:off x="3557207" y="266124"/>
        <a:ext cx="1267584" cy="1267584"/>
      </dsp:txXfrm>
    </dsp:sp>
    <dsp:sp modelId="{0729FECD-614F-4135-AF89-DE48DD92F065}">
      <dsp:nvSpPr>
        <dsp:cNvPr id="0" name=""/>
        <dsp:cNvSpPr/>
      </dsp:nvSpPr>
      <dsp:spPr>
        <a:xfrm rot="1800000">
          <a:off x="5078210" y="3725438"/>
          <a:ext cx="379414" cy="609495"/>
        </a:xfrm>
        <a:prstGeom prst="rightArrow">
          <a:avLst>
            <a:gd name="adj1" fmla="val 60000"/>
            <a:gd name="adj2" fmla="val 50000"/>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085835" y="3818881"/>
        <a:ext cx="265590" cy="365697"/>
      </dsp:txXfrm>
    </dsp:sp>
    <dsp:sp modelId="{41DE9B31-4B8E-42D7-BFA4-D4DE1C854F4B}">
      <dsp:nvSpPr>
        <dsp:cNvPr id="0" name=""/>
        <dsp:cNvSpPr/>
      </dsp:nvSpPr>
      <dsp:spPr>
        <a:xfrm>
          <a:off x="5467117" y="3766366"/>
          <a:ext cx="1792634" cy="1792634"/>
        </a:xfrm>
        <a:prstGeom prst="ellipse">
          <a:avLst/>
        </a:prstGeom>
        <a:solidFill>
          <a:schemeClr val="accent2">
            <a:hueOff val="2340759"/>
            <a:satOff val="-2919"/>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Trong</a:t>
          </a:r>
          <a:r>
            <a:rPr lang="en-US" sz="2800" kern="1200" dirty="0"/>
            <a:t> </a:t>
          </a:r>
          <a:r>
            <a:rPr lang="en-US" sz="2800" kern="1200" dirty="0" err="1"/>
            <a:t>đời</a:t>
          </a:r>
          <a:r>
            <a:rPr lang="en-US" sz="2800" kern="1200" dirty="0"/>
            <a:t> </a:t>
          </a:r>
          <a:r>
            <a:rPr lang="en-US" sz="2800" kern="1200" dirty="0" err="1"/>
            <a:t>sống</a:t>
          </a:r>
          <a:endParaRPr lang="en-US" sz="2800" kern="1200" dirty="0"/>
        </a:p>
      </dsp:txBody>
      <dsp:txXfrm>
        <a:off x="5729642" y="4028891"/>
        <a:ext cx="1267584" cy="1267584"/>
      </dsp:txXfrm>
    </dsp:sp>
    <dsp:sp modelId="{F9481172-B2AC-4177-B61E-A289A7BC46D8}">
      <dsp:nvSpPr>
        <dsp:cNvPr id="0" name=""/>
        <dsp:cNvSpPr/>
      </dsp:nvSpPr>
      <dsp:spPr>
        <a:xfrm rot="9000000">
          <a:off x="2924374" y="3725438"/>
          <a:ext cx="379414" cy="609495"/>
        </a:xfrm>
        <a:prstGeom prst="rightArrow">
          <a:avLst>
            <a:gd name="adj1" fmla="val 60000"/>
            <a:gd name="adj2" fmla="val 50000"/>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030573" y="3818881"/>
        <a:ext cx="265590" cy="365697"/>
      </dsp:txXfrm>
    </dsp:sp>
    <dsp:sp modelId="{C872A5BA-AEB2-465E-B726-99A90CD0460D}">
      <dsp:nvSpPr>
        <dsp:cNvPr id="0" name=""/>
        <dsp:cNvSpPr/>
      </dsp:nvSpPr>
      <dsp:spPr>
        <a:xfrm>
          <a:off x="1122248" y="3766366"/>
          <a:ext cx="1792634" cy="1792634"/>
        </a:xfrm>
        <a:prstGeom prst="ellipse">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err="1"/>
            <a:t>Đối</a:t>
          </a:r>
          <a:r>
            <a:rPr lang="en-US" sz="2800" kern="1200" dirty="0"/>
            <a:t> </a:t>
          </a:r>
          <a:r>
            <a:rPr lang="en-US" sz="2800" kern="1200" dirty="0" err="1"/>
            <a:t>với</a:t>
          </a:r>
          <a:r>
            <a:rPr lang="en-US" sz="2800" kern="1200" dirty="0"/>
            <a:t> con </a:t>
          </a:r>
          <a:r>
            <a:rPr lang="en-US" sz="2800" kern="1200" dirty="0" err="1"/>
            <a:t>người</a:t>
          </a:r>
          <a:endParaRPr lang="en-US" sz="2800" kern="1200" dirty="0"/>
        </a:p>
      </dsp:txBody>
      <dsp:txXfrm>
        <a:off x="1384773" y="4028891"/>
        <a:ext cx="1267584" cy="1267584"/>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1242DE9-D195-43CA-A2E7-EA96F11F5075}" type="datetimeFigureOut">
              <a:rPr lang="en-US" smtClean="0"/>
              <a:t>5/22/2024</a:t>
            </a:fld>
            <a:endParaRPr lang="en-US"/>
          </a:p>
        </p:txBody>
      </p:sp>
      <p:sp>
        <p:nvSpPr>
          <p:cNvPr id="4" name="Slide Image Placeholder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29D2B19-122A-4833-8145-3992210A0DA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a:t>
            </a:fld>
            <a:endParaRPr lang="en-US"/>
          </a:p>
        </p:txBody>
      </p:sp>
    </p:spTree>
    <p:extLst>
      <p:ext uri="{BB962C8B-B14F-4D97-AF65-F5344CB8AC3E}">
        <p14:creationId xmlns:p14="http://schemas.microsoft.com/office/powerpoint/2010/main" val="193772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10</a:t>
            </a:fld>
            <a:endParaRPr lang="en-US"/>
          </a:p>
        </p:txBody>
      </p:sp>
    </p:spTree>
    <p:extLst>
      <p:ext uri="{BB962C8B-B14F-4D97-AF65-F5344CB8AC3E}">
        <p14:creationId xmlns:p14="http://schemas.microsoft.com/office/powerpoint/2010/main" val="129654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11</a:t>
            </a:fld>
            <a:endParaRPr lang="en-US"/>
          </a:p>
        </p:txBody>
      </p:sp>
    </p:spTree>
    <p:extLst>
      <p:ext uri="{BB962C8B-B14F-4D97-AF65-F5344CB8AC3E}">
        <p14:creationId xmlns:p14="http://schemas.microsoft.com/office/powerpoint/2010/main" val="1375473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12</a:t>
            </a:fld>
            <a:endParaRPr lang="en-US"/>
          </a:p>
        </p:txBody>
      </p:sp>
    </p:spTree>
    <p:extLst>
      <p:ext uri="{BB962C8B-B14F-4D97-AF65-F5344CB8AC3E}">
        <p14:creationId xmlns:p14="http://schemas.microsoft.com/office/powerpoint/2010/main" val="120949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13</a:t>
            </a:fld>
            <a:endParaRPr lang="en-US"/>
          </a:p>
        </p:txBody>
      </p:sp>
    </p:spTree>
    <p:extLst>
      <p:ext uri="{BB962C8B-B14F-4D97-AF65-F5344CB8AC3E}">
        <p14:creationId xmlns:p14="http://schemas.microsoft.com/office/powerpoint/2010/main" val="1451443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14</a:t>
            </a:fld>
            <a:endParaRPr lang="en-US"/>
          </a:p>
        </p:txBody>
      </p:sp>
    </p:spTree>
    <p:extLst>
      <p:ext uri="{BB962C8B-B14F-4D97-AF65-F5344CB8AC3E}">
        <p14:creationId xmlns:p14="http://schemas.microsoft.com/office/powerpoint/2010/main" val="215090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15</a:t>
            </a:fld>
            <a:endParaRPr lang="en-US"/>
          </a:p>
        </p:txBody>
      </p:sp>
    </p:spTree>
    <p:extLst>
      <p:ext uri="{BB962C8B-B14F-4D97-AF65-F5344CB8AC3E}">
        <p14:creationId xmlns:p14="http://schemas.microsoft.com/office/powerpoint/2010/main" val="1620501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9D2B19-122A-4833-8145-3992210A0DAF}"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17</a:t>
            </a:fld>
            <a:endParaRPr lang="en-US"/>
          </a:p>
        </p:txBody>
      </p:sp>
    </p:spTree>
    <p:extLst>
      <p:ext uri="{BB962C8B-B14F-4D97-AF65-F5344CB8AC3E}">
        <p14:creationId xmlns:p14="http://schemas.microsoft.com/office/powerpoint/2010/main" val="131677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18</a:t>
            </a:fld>
            <a:endParaRPr lang="en-US"/>
          </a:p>
        </p:txBody>
      </p:sp>
    </p:spTree>
    <p:extLst>
      <p:ext uri="{BB962C8B-B14F-4D97-AF65-F5344CB8AC3E}">
        <p14:creationId xmlns:p14="http://schemas.microsoft.com/office/powerpoint/2010/main" val="1055427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19</a:t>
            </a:fld>
            <a:endParaRPr lang="en-US"/>
          </a:p>
        </p:txBody>
      </p:sp>
    </p:spTree>
    <p:extLst>
      <p:ext uri="{BB962C8B-B14F-4D97-AF65-F5344CB8AC3E}">
        <p14:creationId xmlns:p14="http://schemas.microsoft.com/office/powerpoint/2010/main" val="371358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a:t>
            </a:fld>
            <a:endParaRPr lang="en-US"/>
          </a:p>
        </p:txBody>
      </p:sp>
    </p:spTree>
    <p:extLst>
      <p:ext uri="{BB962C8B-B14F-4D97-AF65-F5344CB8AC3E}">
        <p14:creationId xmlns:p14="http://schemas.microsoft.com/office/powerpoint/2010/main" val="237226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20</a:t>
            </a:fld>
            <a:endParaRPr lang="en-US"/>
          </a:p>
        </p:txBody>
      </p:sp>
    </p:spTree>
    <p:extLst>
      <p:ext uri="{BB962C8B-B14F-4D97-AF65-F5344CB8AC3E}">
        <p14:creationId xmlns:p14="http://schemas.microsoft.com/office/powerpoint/2010/main" val="382747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21</a:t>
            </a:fld>
            <a:endParaRPr lang="en-US"/>
          </a:p>
        </p:txBody>
      </p:sp>
    </p:spTree>
    <p:extLst>
      <p:ext uri="{BB962C8B-B14F-4D97-AF65-F5344CB8AC3E}">
        <p14:creationId xmlns:p14="http://schemas.microsoft.com/office/powerpoint/2010/main" val="461718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22</a:t>
            </a:fld>
            <a:endParaRPr lang="en-US"/>
          </a:p>
        </p:txBody>
      </p:sp>
    </p:spTree>
    <p:extLst>
      <p:ext uri="{BB962C8B-B14F-4D97-AF65-F5344CB8AC3E}">
        <p14:creationId xmlns:p14="http://schemas.microsoft.com/office/powerpoint/2010/main" val="329678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23</a:t>
            </a:fld>
            <a:endParaRPr lang="en-US"/>
          </a:p>
        </p:txBody>
      </p:sp>
    </p:spTree>
    <p:extLst>
      <p:ext uri="{BB962C8B-B14F-4D97-AF65-F5344CB8AC3E}">
        <p14:creationId xmlns:p14="http://schemas.microsoft.com/office/powerpoint/2010/main" val="1277110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24</a:t>
            </a:fld>
            <a:endParaRPr lang="en-US"/>
          </a:p>
        </p:txBody>
      </p:sp>
    </p:spTree>
    <p:extLst>
      <p:ext uri="{BB962C8B-B14F-4D97-AF65-F5344CB8AC3E}">
        <p14:creationId xmlns:p14="http://schemas.microsoft.com/office/powerpoint/2010/main" val="408054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25</a:t>
            </a:fld>
            <a:endParaRPr lang="en-US"/>
          </a:p>
        </p:txBody>
      </p:sp>
    </p:spTree>
    <p:extLst>
      <p:ext uri="{BB962C8B-B14F-4D97-AF65-F5344CB8AC3E}">
        <p14:creationId xmlns:p14="http://schemas.microsoft.com/office/powerpoint/2010/main" val="2723502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26</a:t>
            </a:fld>
            <a:endParaRPr lang="en-US"/>
          </a:p>
        </p:txBody>
      </p:sp>
    </p:spTree>
    <p:extLst>
      <p:ext uri="{BB962C8B-B14F-4D97-AF65-F5344CB8AC3E}">
        <p14:creationId xmlns:p14="http://schemas.microsoft.com/office/powerpoint/2010/main" val="2987343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27</a:t>
            </a:fld>
            <a:endParaRPr lang="en-US"/>
          </a:p>
        </p:txBody>
      </p:sp>
    </p:spTree>
    <p:extLst>
      <p:ext uri="{BB962C8B-B14F-4D97-AF65-F5344CB8AC3E}">
        <p14:creationId xmlns:p14="http://schemas.microsoft.com/office/powerpoint/2010/main" val="3835788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28</a:t>
            </a:fld>
            <a:endParaRPr lang="en-US"/>
          </a:p>
        </p:txBody>
      </p:sp>
    </p:spTree>
    <p:extLst>
      <p:ext uri="{BB962C8B-B14F-4D97-AF65-F5344CB8AC3E}">
        <p14:creationId xmlns:p14="http://schemas.microsoft.com/office/powerpoint/2010/main" val="371381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29</a:t>
            </a:fld>
            <a:endParaRPr lang="en-US"/>
          </a:p>
        </p:txBody>
      </p:sp>
    </p:spTree>
    <p:extLst>
      <p:ext uri="{BB962C8B-B14F-4D97-AF65-F5344CB8AC3E}">
        <p14:creationId xmlns:p14="http://schemas.microsoft.com/office/powerpoint/2010/main" val="182497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3</a:t>
            </a:fld>
            <a:endParaRPr lang="en-US"/>
          </a:p>
        </p:txBody>
      </p:sp>
    </p:spTree>
    <p:extLst>
      <p:ext uri="{BB962C8B-B14F-4D97-AF65-F5344CB8AC3E}">
        <p14:creationId xmlns:p14="http://schemas.microsoft.com/office/powerpoint/2010/main" val="6750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30</a:t>
            </a:fld>
            <a:endParaRPr lang="en-US"/>
          </a:p>
        </p:txBody>
      </p:sp>
    </p:spTree>
    <p:extLst>
      <p:ext uri="{BB962C8B-B14F-4D97-AF65-F5344CB8AC3E}">
        <p14:creationId xmlns:p14="http://schemas.microsoft.com/office/powerpoint/2010/main" val="358012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31</a:t>
            </a:fld>
            <a:endParaRPr lang="en-US"/>
          </a:p>
        </p:txBody>
      </p:sp>
    </p:spTree>
    <p:extLst>
      <p:ext uri="{BB962C8B-B14F-4D97-AF65-F5344CB8AC3E}">
        <p14:creationId xmlns:p14="http://schemas.microsoft.com/office/powerpoint/2010/main" val="359351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32</a:t>
            </a:fld>
            <a:endParaRPr lang="en-US"/>
          </a:p>
        </p:txBody>
      </p:sp>
    </p:spTree>
    <p:extLst>
      <p:ext uri="{BB962C8B-B14F-4D97-AF65-F5344CB8AC3E}">
        <p14:creationId xmlns:p14="http://schemas.microsoft.com/office/powerpoint/2010/main" val="3356553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33</a:t>
            </a:fld>
            <a:endParaRPr lang="en-US"/>
          </a:p>
        </p:txBody>
      </p:sp>
    </p:spTree>
    <p:extLst>
      <p:ext uri="{BB962C8B-B14F-4D97-AF65-F5344CB8AC3E}">
        <p14:creationId xmlns:p14="http://schemas.microsoft.com/office/powerpoint/2010/main" val="186425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4</a:t>
            </a:fld>
            <a:endParaRPr lang="en-US"/>
          </a:p>
        </p:txBody>
      </p:sp>
    </p:spTree>
    <p:extLst>
      <p:ext uri="{BB962C8B-B14F-4D97-AF65-F5344CB8AC3E}">
        <p14:creationId xmlns:p14="http://schemas.microsoft.com/office/powerpoint/2010/main" val="378056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5</a:t>
            </a:fld>
            <a:endParaRPr lang="en-US"/>
          </a:p>
        </p:txBody>
      </p:sp>
    </p:spTree>
    <p:extLst>
      <p:ext uri="{BB962C8B-B14F-4D97-AF65-F5344CB8AC3E}">
        <p14:creationId xmlns:p14="http://schemas.microsoft.com/office/powerpoint/2010/main" val="21329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6</a:t>
            </a:fld>
            <a:endParaRPr lang="en-US"/>
          </a:p>
        </p:txBody>
      </p:sp>
    </p:spTree>
    <p:extLst>
      <p:ext uri="{BB962C8B-B14F-4D97-AF65-F5344CB8AC3E}">
        <p14:creationId xmlns:p14="http://schemas.microsoft.com/office/powerpoint/2010/main" val="3906754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7</a:t>
            </a:fld>
            <a:endParaRPr lang="en-US"/>
          </a:p>
        </p:txBody>
      </p:sp>
    </p:spTree>
    <p:extLst>
      <p:ext uri="{BB962C8B-B14F-4D97-AF65-F5344CB8AC3E}">
        <p14:creationId xmlns:p14="http://schemas.microsoft.com/office/powerpoint/2010/main" val="112773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8</a:t>
            </a:fld>
            <a:endParaRPr lang="en-US"/>
          </a:p>
        </p:txBody>
      </p:sp>
    </p:spTree>
    <p:extLst>
      <p:ext uri="{BB962C8B-B14F-4D97-AF65-F5344CB8AC3E}">
        <p14:creationId xmlns:p14="http://schemas.microsoft.com/office/powerpoint/2010/main" val="288456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29D2B19-122A-4833-8145-3992210A0DAF}" type="slidenum">
              <a:rPr lang="en-US" smtClean="0"/>
              <a:t>9</a:t>
            </a:fld>
            <a:endParaRPr lang="en-US"/>
          </a:p>
        </p:txBody>
      </p:sp>
    </p:spTree>
    <p:extLst>
      <p:ext uri="{BB962C8B-B14F-4D97-AF65-F5344CB8AC3E}">
        <p14:creationId xmlns:p14="http://schemas.microsoft.com/office/powerpoint/2010/main" val="300596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130427"/>
            <a:ext cx="9326880" cy="1470025"/>
          </a:xfrm>
        </p:spPr>
        <p:txBody>
          <a:bodyPr/>
          <a:lstStyle/>
          <a:p>
            <a:r>
              <a:rPr lang="en-US"/>
              <a:t>Click to edit Master title style</a:t>
            </a:r>
          </a:p>
        </p:txBody>
      </p:sp>
      <p:sp>
        <p:nvSpPr>
          <p:cNvPr id="3" name="Subtitle 2"/>
          <p:cNvSpPr>
            <a:spLocks noGrp="1"/>
          </p:cNvSpPr>
          <p:nvPr>
            <p:ph type="subTitle" idx="1"/>
          </p:nvPr>
        </p:nvSpPr>
        <p:spPr>
          <a:xfrm>
            <a:off x="1645920" y="3886200"/>
            <a:ext cx="76809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C11C5D-493F-469C-B659-7A39724D5A96}"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1570" y="274639"/>
            <a:ext cx="271462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3886" y="274639"/>
            <a:ext cx="796480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C11C5D-493F-469C-B659-7A39724D5A96}"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5" y="4406902"/>
            <a:ext cx="932688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66775" y="2906713"/>
            <a:ext cx="93268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C11C5D-493F-469C-B659-7A39724D5A96}"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3886" y="1600202"/>
            <a:ext cx="533971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2" y="1600202"/>
            <a:ext cx="53397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C11C5D-493F-469C-B659-7A39724D5A96}"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8"/>
            <a:ext cx="98755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8640" y="1535113"/>
            <a:ext cx="484822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2174875"/>
            <a:ext cx="484822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74031" y="1535113"/>
            <a:ext cx="48501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74031" y="2174875"/>
            <a:ext cx="48501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C11C5D-493F-469C-B659-7A39724D5A96}"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C11C5D-493F-469C-B659-7A39724D5A96}"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11C5D-493F-469C-B659-7A39724D5A96}"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1" y="273050"/>
            <a:ext cx="360997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90061" y="273052"/>
            <a:ext cx="61341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8641" y="1435102"/>
            <a:ext cx="360997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800600"/>
            <a:ext cx="658368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50746" y="612775"/>
            <a:ext cx="65836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50746" y="5367338"/>
            <a:ext cx="65836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C11C5D-493F-469C-B659-7A39724D5A96}"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2D51F-BFE3-412B-A05C-081892CD04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74638"/>
            <a:ext cx="987552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8640" y="1600202"/>
            <a:ext cx="987552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8640" y="6356352"/>
            <a:ext cx="25603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11C5D-493F-469C-B659-7A39724D5A96}" type="datetimeFigureOut">
              <a:rPr lang="en-US" smtClean="0"/>
              <a:t>5/22/2024</a:t>
            </a:fld>
            <a:endParaRPr lang="en-US"/>
          </a:p>
        </p:txBody>
      </p:sp>
      <p:sp>
        <p:nvSpPr>
          <p:cNvPr id="5" name="Footer Placeholder 4"/>
          <p:cNvSpPr>
            <a:spLocks noGrp="1"/>
          </p:cNvSpPr>
          <p:nvPr>
            <p:ph type="ftr" sz="quarter" idx="3"/>
          </p:nvPr>
        </p:nvSpPr>
        <p:spPr>
          <a:xfrm>
            <a:off x="3749040" y="6356352"/>
            <a:ext cx="34747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356352"/>
            <a:ext cx="2560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2D51F-BFE3-412B-A05C-081892CD04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2.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3.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video" Target="../media/media1.mp4"/><Relationship Id="rId7" Type="http://schemas.openxmlformats.org/officeDocument/2006/relationships/image" Target="../media/image2.jpeg"/><Relationship Id="rId2" Type="http://schemas.microsoft.com/office/2007/relationships/media" Target="../media/media1.mp4"/><Relationship Id="rId1" Type="http://schemas.openxmlformats.org/officeDocument/2006/relationships/tags" Target="../tags/tag28.xml"/><Relationship Id="rId6" Type="http://schemas.openxmlformats.org/officeDocument/2006/relationships/image" Target="../media/image36.png"/><Relationship Id="rId5" Type="http://schemas.openxmlformats.org/officeDocument/2006/relationships/notesSlide" Target="../notesSlides/notesSlide27.xml"/><Relationship Id="rId4" Type="http://schemas.openxmlformats.org/officeDocument/2006/relationships/slideLayout" Target="../slideLayouts/slideLayout2.xml"/><Relationship Id="rId9"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video" Target="../media/media1.mp4"/><Relationship Id="rId7" Type="http://schemas.openxmlformats.org/officeDocument/2006/relationships/image" Target="../media/image2.jpeg"/><Relationship Id="rId2" Type="http://schemas.microsoft.com/office/2007/relationships/media" Target="../media/media1.mp4"/><Relationship Id="rId1" Type="http://schemas.openxmlformats.org/officeDocument/2006/relationships/tags" Target="../tags/tag29.xml"/><Relationship Id="rId6" Type="http://schemas.openxmlformats.org/officeDocument/2006/relationships/image" Target="../media/image36.png"/><Relationship Id="rId5" Type="http://schemas.openxmlformats.org/officeDocument/2006/relationships/notesSlide" Target="../notesSlides/notesSlide28.xml"/><Relationship Id="rId4" Type="http://schemas.openxmlformats.org/officeDocument/2006/relationships/slideLayout" Target="../slideLayouts/slideLayout2.xml"/><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3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2.jpeg"/><Relationship Id="rId9"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6.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2.jpeg"/><Relationship Id="rId9"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9.xml"/><Relationship Id="rId7"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2.jpeg"/><Relationship Id="rId9"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975"/>
          <a:stretch>
            <a:fillRect/>
          </a:stretch>
        </p:blipFill>
        <p:spPr bwMode="auto">
          <a:xfrm>
            <a:off x="0" y="0"/>
            <a:ext cx="10972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590800" y="1752600"/>
            <a:ext cx="6096000" cy="2133600"/>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vi-VN" altLang="en-US" sz="5400" b="1" dirty="0"/>
              <a:t>Tiết </a:t>
            </a:r>
            <a:r>
              <a:rPr lang="en-US" altLang="en-US" sz="5400" b="1" dirty="0"/>
              <a:t>61</a:t>
            </a:r>
            <a:r>
              <a:rPr lang="vi-VN" altLang="en-US" sz="5400" b="1" dirty="0"/>
              <a:t>,6</a:t>
            </a:r>
            <a:r>
              <a:rPr lang="en-US" altLang="en-US" sz="5400" b="1"/>
              <a:t>2</a:t>
            </a:r>
            <a:r>
              <a:rPr lang="vi-VN" altLang="en-US" sz="5400" b="1"/>
              <a:t> </a:t>
            </a:r>
            <a:r>
              <a:rPr lang="vi-VN" altLang="en-US" sz="5400" b="1" err="1"/>
              <a:t>- </a:t>
            </a:r>
            <a:r>
              <a:rPr lang="en-US" sz="5400" b="1" dirty="0" err="1"/>
              <a:t>Bài</a:t>
            </a:r>
            <a:r>
              <a:rPr lang="en-US" sz="5400" b="1" dirty="0"/>
              <a:t> 27:</a:t>
            </a:r>
            <a:r>
              <a:rPr lang="en-US" sz="6600" b="1" dirty="0"/>
              <a:t> </a:t>
            </a:r>
          </a:p>
          <a:p>
            <a:pPr algn="ctr"/>
            <a:r>
              <a:rPr lang="en-US" sz="8000" b="1" dirty="0">
                <a:solidFill>
                  <a:srgbClr val="FF0000"/>
                </a:solidFill>
              </a:rPr>
              <a:t>VI KHUẨN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685800" y="914400"/>
            <a:ext cx="9753600" cy="1200329"/>
          </a:xfrm>
          <a:prstGeom prst="rect">
            <a:avLst/>
          </a:prstGeom>
        </p:spPr>
        <p:txBody>
          <a:bodyPr wrap="square">
            <a:spAutoFit/>
          </a:bodyPr>
          <a:lstStyle/>
          <a:p>
            <a:pPr marL="342900" indent="-342900" algn="just">
              <a:buFontTx/>
              <a:buChar char="-"/>
            </a:pPr>
            <a:r>
              <a:rPr lang="en-US" sz="2400" dirty="0" err="1"/>
              <a:t>Về</a:t>
            </a:r>
            <a:r>
              <a:rPr lang="en-US" sz="2400" dirty="0"/>
              <a:t> </a:t>
            </a:r>
            <a:r>
              <a:rPr lang="en-US" sz="2400" dirty="0" err="1"/>
              <a:t>lối</a:t>
            </a:r>
            <a:r>
              <a:rPr lang="en-US" sz="2400" dirty="0"/>
              <a:t> </a:t>
            </a:r>
            <a:r>
              <a:rPr lang="en-US" sz="2400" dirty="0" err="1"/>
              <a:t>sống</a:t>
            </a:r>
            <a:r>
              <a:rPr lang="en-US" sz="2400" dirty="0"/>
              <a:t> vi </a:t>
            </a:r>
            <a:r>
              <a:rPr lang="en-US" sz="2400" dirty="0" err="1"/>
              <a:t>khuẩn</a:t>
            </a:r>
            <a:r>
              <a:rPr lang="en-US" sz="2400" dirty="0"/>
              <a:t> </a:t>
            </a:r>
            <a:r>
              <a:rPr lang="en-US" sz="2400" dirty="0" err="1"/>
              <a:t>có</a:t>
            </a:r>
            <a:r>
              <a:rPr lang="en-US" sz="2400" dirty="0"/>
              <a:t> </a:t>
            </a:r>
            <a:r>
              <a:rPr lang="en-US" sz="2400" dirty="0" err="1"/>
              <a:t>thể</a:t>
            </a:r>
            <a:r>
              <a:rPr lang="en-US" sz="2400" dirty="0"/>
              <a:t> </a:t>
            </a:r>
            <a:r>
              <a:rPr lang="en-US" sz="2400" dirty="0" err="1"/>
              <a:t>sống</a:t>
            </a:r>
            <a:r>
              <a:rPr lang="en-US" sz="2400" dirty="0"/>
              <a:t> </a:t>
            </a:r>
            <a:r>
              <a:rPr lang="en-US" sz="2400" dirty="0" err="1"/>
              <a:t>độc</a:t>
            </a:r>
            <a:r>
              <a:rPr lang="en-US" sz="2400" dirty="0"/>
              <a:t> </a:t>
            </a:r>
            <a:r>
              <a:rPr lang="en-US" sz="2400" dirty="0" err="1"/>
              <a:t>lập</a:t>
            </a:r>
            <a:r>
              <a:rPr lang="en-US" sz="2400" dirty="0"/>
              <a:t> </a:t>
            </a:r>
            <a:r>
              <a:rPr lang="en-US" sz="2400" dirty="0" err="1"/>
              <a:t>hoặc</a:t>
            </a:r>
            <a:r>
              <a:rPr lang="en-US" sz="2400" dirty="0"/>
              <a:t> </a:t>
            </a:r>
            <a:r>
              <a:rPr lang="en-US" sz="2400" dirty="0" err="1"/>
              <a:t>sống</a:t>
            </a:r>
            <a:r>
              <a:rPr lang="en-US" sz="2400" dirty="0"/>
              <a:t> </a:t>
            </a:r>
            <a:r>
              <a:rPr lang="en-US" sz="2400" dirty="0" err="1"/>
              <a:t>thành</a:t>
            </a:r>
            <a:r>
              <a:rPr lang="en-US" sz="2400" dirty="0"/>
              <a:t> </a:t>
            </a:r>
            <a:r>
              <a:rPr lang="en-US" sz="2400" dirty="0" err="1"/>
              <a:t>từng</a:t>
            </a:r>
            <a:r>
              <a:rPr lang="en-US" sz="2400" dirty="0"/>
              <a:t> </a:t>
            </a:r>
            <a:r>
              <a:rPr lang="en-US" sz="2400" dirty="0" err="1"/>
              <a:t>đám</a:t>
            </a:r>
            <a:r>
              <a:rPr lang="en-US" sz="2400" dirty="0"/>
              <a:t>.</a:t>
            </a:r>
          </a:p>
          <a:p>
            <a:pPr marL="342900" indent="-342900" algn="just">
              <a:buFontTx/>
              <a:buChar char="-"/>
            </a:pPr>
            <a:r>
              <a:rPr lang="en-US" sz="2400" dirty="0" err="1"/>
              <a:t>Đối</a:t>
            </a:r>
            <a:r>
              <a:rPr lang="en-US" sz="2400" dirty="0"/>
              <a:t> </a:t>
            </a:r>
            <a:r>
              <a:rPr lang="en-US" sz="2400" dirty="0" err="1"/>
              <a:t>với</a:t>
            </a:r>
            <a:r>
              <a:rPr lang="en-US" sz="2400" dirty="0"/>
              <a:t> </a:t>
            </a:r>
            <a:r>
              <a:rPr lang="en-US" sz="2400" dirty="0" err="1"/>
              <a:t>dạng</a:t>
            </a:r>
            <a:r>
              <a:rPr lang="en-US" sz="2400" dirty="0"/>
              <a:t> vi </a:t>
            </a:r>
            <a:r>
              <a:rPr lang="en-US" sz="2400" dirty="0" err="1"/>
              <a:t>khuẩn</a:t>
            </a:r>
            <a:r>
              <a:rPr lang="en-US" sz="2400" dirty="0"/>
              <a:t> </a:t>
            </a:r>
            <a:r>
              <a:rPr lang="en-US" sz="2400" dirty="0" err="1"/>
              <a:t>phân</a:t>
            </a:r>
            <a:r>
              <a:rPr lang="en-US" sz="2400" dirty="0"/>
              <a:t> </a:t>
            </a:r>
            <a:r>
              <a:rPr lang="en-US" sz="2400" dirty="0" err="1"/>
              <a:t>bố</a:t>
            </a:r>
            <a:r>
              <a:rPr lang="en-US" sz="2400" dirty="0"/>
              <a:t> </a:t>
            </a:r>
            <a:r>
              <a:rPr lang="en-US" sz="2400" dirty="0" err="1"/>
              <a:t>sống</a:t>
            </a:r>
            <a:r>
              <a:rPr lang="en-US" sz="2400" dirty="0"/>
              <a:t> </a:t>
            </a:r>
            <a:r>
              <a:rPr lang="en-US" sz="2400" dirty="0" err="1"/>
              <a:t>thành</a:t>
            </a:r>
            <a:r>
              <a:rPr lang="en-US" sz="2400" dirty="0"/>
              <a:t> </a:t>
            </a:r>
            <a:r>
              <a:rPr lang="en-US" sz="2400" dirty="0" err="1"/>
              <a:t>từng</a:t>
            </a:r>
            <a:r>
              <a:rPr lang="en-US" sz="2400" dirty="0"/>
              <a:t> </a:t>
            </a:r>
            <a:r>
              <a:rPr lang="en-US" sz="2400" dirty="0" err="1"/>
              <a:t>đám</a:t>
            </a:r>
            <a:r>
              <a:rPr lang="en-US" sz="2400" dirty="0"/>
              <a:t> </a:t>
            </a:r>
            <a:r>
              <a:rPr lang="en-US" sz="2400" dirty="0" err="1"/>
              <a:t>thì</a:t>
            </a:r>
            <a:r>
              <a:rPr lang="en-US" sz="2400" dirty="0"/>
              <a:t> </a:t>
            </a:r>
            <a:r>
              <a:rPr lang="en-US" sz="2400" dirty="0" err="1"/>
              <a:t>mỗi</a:t>
            </a:r>
            <a:r>
              <a:rPr lang="en-US" sz="2400" dirty="0"/>
              <a:t> </a:t>
            </a:r>
            <a:r>
              <a:rPr lang="en-US" sz="2400" dirty="0" err="1"/>
              <a:t>một</a:t>
            </a:r>
            <a:r>
              <a:rPr lang="en-US" sz="2400" dirty="0"/>
              <a:t> vi </a:t>
            </a:r>
            <a:r>
              <a:rPr lang="en-US" sz="2400" dirty="0" err="1"/>
              <a:t>khuẩn</a:t>
            </a:r>
            <a:r>
              <a:rPr lang="en-US" sz="2400" dirty="0"/>
              <a:t> </a:t>
            </a:r>
            <a:r>
              <a:rPr lang="en-US" sz="2400" dirty="0" err="1"/>
              <a:t>là</a:t>
            </a:r>
            <a:r>
              <a:rPr lang="en-US" sz="2400" dirty="0"/>
              <a:t> </a:t>
            </a:r>
            <a:r>
              <a:rPr lang="en-US" sz="2400" dirty="0" err="1"/>
              <a:t>một</a:t>
            </a:r>
            <a:r>
              <a:rPr lang="en-US" sz="2400" dirty="0"/>
              <a:t> </a:t>
            </a:r>
            <a:r>
              <a:rPr lang="en-US" sz="2400" dirty="0" err="1"/>
              <a:t>đơn</a:t>
            </a:r>
            <a:r>
              <a:rPr lang="en-US" sz="2400" dirty="0"/>
              <a:t> </a:t>
            </a:r>
            <a:r>
              <a:rPr lang="en-US" sz="2400" dirty="0" err="1"/>
              <a:t>vị</a:t>
            </a:r>
            <a:r>
              <a:rPr lang="en-US" sz="2400" dirty="0"/>
              <a:t> </a:t>
            </a:r>
            <a:r>
              <a:rPr lang="en-US" sz="2400" dirty="0" err="1"/>
              <a:t>sống</a:t>
            </a:r>
            <a:r>
              <a:rPr lang="en-US" sz="2400" dirty="0"/>
              <a:t> </a:t>
            </a:r>
            <a:r>
              <a:rPr lang="en-US" sz="2400" dirty="0" err="1"/>
              <a:t>độc</a:t>
            </a:r>
            <a:r>
              <a:rPr lang="en-US" sz="2400" dirty="0"/>
              <a:t> </a:t>
            </a:r>
            <a:r>
              <a:rPr lang="en-US" sz="2400" dirty="0" err="1"/>
              <a:t>lập</a:t>
            </a:r>
            <a:r>
              <a:rPr lang="en-US" sz="2400" dirty="0"/>
              <a:t>.</a:t>
            </a:r>
          </a:p>
        </p:txBody>
      </p:sp>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VI KHUẨN</a:t>
            </a:r>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990600" y="2484060"/>
            <a:ext cx="9324109" cy="376434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762000" y="1417638"/>
            <a:ext cx="5105400" cy="4144962"/>
          </a:xfrm>
          <a:prstGeom prst="rect">
            <a:avLst/>
          </a:prstGeom>
        </p:spPr>
        <p:style>
          <a:lnRef idx="2">
            <a:schemeClr val="dk1"/>
          </a:lnRef>
          <a:fillRef idx="1">
            <a:schemeClr val="lt1"/>
          </a:fillRef>
          <a:effectRef idx="0">
            <a:schemeClr val="dk1"/>
          </a:effectRef>
          <a:fontRef idx="minor">
            <a:schemeClr val="dk1"/>
          </a:fontRef>
        </p:style>
      </p:pic>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 CẤU TẠO CỦA VI KHUẨN</a:t>
            </a:r>
          </a:p>
        </p:txBody>
      </p:sp>
      <p:sp>
        <p:nvSpPr>
          <p:cNvPr id="3" name="TextBox 2"/>
          <p:cNvSpPr txBox="1"/>
          <p:nvPr/>
        </p:nvSpPr>
        <p:spPr>
          <a:xfrm>
            <a:off x="5861538" y="1372841"/>
            <a:ext cx="4785284" cy="1384995"/>
          </a:xfrm>
          <a:prstGeom prst="rect">
            <a:avLst/>
          </a:prstGeom>
          <a:noFill/>
        </p:spPr>
        <p:txBody>
          <a:bodyPr wrap="none" rtlCol="0">
            <a:spAutoFit/>
          </a:bodyPr>
          <a:lstStyle/>
          <a:p>
            <a:pPr marL="285750" indent="-285750">
              <a:buFontTx/>
              <a:buChar char="-"/>
            </a:pPr>
            <a:r>
              <a:rPr lang="en-US" sz="2800" dirty="0"/>
              <a:t>Vi </a:t>
            </a:r>
            <a:r>
              <a:rPr lang="en-US" sz="2800" dirty="0" err="1"/>
              <a:t>khuẩn</a:t>
            </a:r>
            <a:r>
              <a:rPr lang="en-US" sz="2800" dirty="0"/>
              <a:t> </a:t>
            </a:r>
            <a:r>
              <a:rPr lang="en-US" sz="2800" dirty="0" err="1"/>
              <a:t>thuộc</a:t>
            </a:r>
            <a:r>
              <a:rPr lang="en-US" sz="2800" dirty="0"/>
              <a:t> </a:t>
            </a:r>
            <a:r>
              <a:rPr lang="en-US" sz="2800" dirty="0" err="1"/>
              <a:t>giới</a:t>
            </a:r>
            <a:r>
              <a:rPr lang="en-US" sz="2800" dirty="0"/>
              <a:t> </a:t>
            </a:r>
            <a:r>
              <a:rPr lang="en-US" sz="2800" dirty="0" err="1"/>
              <a:t>khởi</a:t>
            </a:r>
            <a:r>
              <a:rPr lang="en-US" sz="2800" dirty="0"/>
              <a:t> </a:t>
            </a:r>
            <a:r>
              <a:rPr lang="en-US" sz="2800" dirty="0" err="1"/>
              <a:t>sinh</a:t>
            </a:r>
            <a:r>
              <a:rPr lang="en-US" sz="2800" dirty="0"/>
              <a:t>.</a:t>
            </a:r>
          </a:p>
          <a:p>
            <a:pPr marL="285750" indent="-285750">
              <a:buFontTx/>
              <a:buChar char="-"/>
            </a:pPr>
            <a:r>
              <a:rPr lang="en-US" sz="2800" dirty="0" err="1"/>
              <a:t>Có</a:t>
            </a:r>
            <a:r>
              <a:rPr lang="en-US" sz="2800" dirty="0"/>
              <a:t> </a:t>
            </a:r>
            <a:r>
              <a:rPr lang="en-US" sz="2800" dirty="0" err="1"/>
              <a:t>cơ</a:t>
            </a:r>
            <a:r>
              <a:rPr lang="en-US" sz="2800" dirty="0"/>
              <a:t> </a:t>
            </a:r>
            <a:r>
              <a:rPr lang="en-US" sz="2800" dirty="0" err="1"/>
              <a:t>thể</a:t>
            </a:r>
            <a:r>
              <a:rPr lang="en-US" sz="2800" dirty="0"/>
              <a:t> </a:t>
            </a:r>
            <a:r>
              <a:rPr lang="en-US" sz="2800" dirty="0" err="1"/>
              <a:t>đơn</a:t>
            </a:r>
            <a:r>
              <a:rPr lang="en-US" sz="2800" dirty="0"/>
              <a:t> </a:t>
            </a:r>
            <a:r>
              <a:rPr lang="en-US" sz="2800" dirty="0" err="1"/>
              <a:t>bào</a:t>
            </a:r>
            <a:r>
              <a:rPr lang="en-US" sz="2800" dirty="0"/>
              <a:t>.</a:t>
            </a:r>
          </a:p>
          <a:p>
            <a:pPr marL="285750" indent="-285750">
              <a:buFontTx/>
              <a:buChar char="-"/>
            </a:pPr>
            <a:r>
              <a:rPr lang="en-US" sz="2800" dirty="0" err="1"/>
              <a:t>Cấu</a:t>
            </a:r>
            <a:r>
              <a:rPr lang="en-US" sz="2800" dirty="0"/>
              <a:t> </a:t>
            </a:r>
            <a:r>
              <a:rPr lang="en-US" sz="2800" dirty="0" err="1"/>
              <a:t>tạo</a:t>
            </a:r>
            <a:r>
              <a:rPr lang="en-US" sz="2800" dirty="0"/>
              <a:t> </a:t>
            </a:r>
            <a:r>
              <a:rPr lang="en-US" sz="2800" dirty="0" err="1"/>
              <a:t>từ</a:t>
            </a:r>
            <a:r>
              <a:rPr lang="en-US" sz="2800" dirty="0"/>
              <a:t> </a:t>
            </a:r>
            <a:r>
              <a:rPr lang="en-US" sz="2800" dirty="0" err="1"/>
              <a:t>tế</a:t>
            </a:r>
            <a:r>
              <a:rPr lang="en-US" sz="2800" dirty="0"/>
              <a:t> </a:t>
            </a:r>
            <a:r>
              <a:rPr lang="en-US" sz="2800" dirty="0" err="1"/>
              <a:t>bào</a:t>
            </a:r>
            <a:r>
              <a:rPr lang="en-US" sz="2800" dirty="0"/>
              <a:t> </a:t>
            </a:r>
            <a:r>
              <a:rPr lang="en-US" sz="2800" dirty="0" err="1"/>
              <a:t>nhân</a:t>
            </a:r>
            <a:r>
              <a:rPr lang="en-US" sz="2800" dirty="0"/>
              <a:t> </a:t>
            </a:r>
            <a:r>
              <a:rPr lang="en-US" sz="2800" dirty="0" err="1"/>
              <a:t>sơ</a:t>
            </a:r>
            <a:r>
              <a:rPr lang="en-US" sz="2800" dirty="0"/>
              <a:t>.</a:t>
            </a:r>
          </a:p>
        </p:txBody>
      </p:sp>
      <p:grpSp>
        <p:nvGrpSpPr>
          <p:cNvPr id="10" name="Group 9"/>
          <p:cNvGrpSpPr/>
          <p:nvPr/>
        </p:nvGrpSpPr>
        <p:grpSpPr>
          <a:xfrm>
            <a:off x="6084277" y="3015802"/>
            <a:ext cx="4126523" cy="1680473"/>
            <a:chOff x="6084277" y="2895600"/>
            <a:chExt cx="4349262" cy="1542709"/>
          </a:xfrm>
        </p:grpSpPr>
        <p:sp>
          <p:nvSpPr>
            <p:cNvPr id="8" name="TextBox 7"/>
            <p:cNvSpPr txBox="1"/>
            <p:nvPr/>
          </p:nvSpPr>
          <p:spPr>
            <a:xfrm>
              <a:off x="6084277" y="3053314"/>
              <a:ext cx="4349262" cy="1384995"/>
            </a:xfrm>
            <a:prstGeom prst="rect">
              <a:avLst/>
            </a:prstGeom>
            <a:noFill/>
          </p:spPr>
          <p:txBody>
            <a:bodyPr wrap="square" rtlCol="0">
              <a:spAutoFit/>
            </a:bodyPr>
            <a:lstStyle/>
            <a:p>
              <a:r>
                <a:rPr lang="en-US" sz="2800" dirty="0" err="1"/>
                <a:t>Tế</a:t>
              </a:r>
              <a:r>
                <a:rPr lang="en-US" sz="2800" dirty="0"/>
                <a:t> </a:t>
              </a:r>
              <a:r>
                <a:rPr lang="en-US" sz="2800" dirty="0" err="1"/>
                <a:t>bào</a:t>
              </a:r>
              <a:r>
                <a:rPr lang="en-US" sz="2800" dirty="0"/>
                <a:t> </a:t>
              </a:r>
              <a:r>
                <a:rPr lang="en-US" sz="2800" dirty="0" err="1"/>
                <a:t>nhân</a:t>
              </a:r>
              <a:r>
                <a:rPr lang="en-US" sz="2800" dirty="0"/>
                <a:t> </a:t>
              </a:r>
              <a:r>
                <a:rPr lang="en-US" sz="2800" dirty="0" err="1"/>
                <a:t>sơ</a:t>
              </a:r>
              <a:r>
                <a:rPr lang="en-US" sz="2800" dirty="0"/>
                <a:t> </a:t>
              </a:r>
              <a:r>
                <a:rPr lang="en-US" sz="2800" dirty="0" err="1"/>
                <a:t>có</a:t>
              </a:r>
              <a:r>
                <a:rPr lang="en-US" sz="2800" dirty="0"/>
                <a:t> </a:t>
              </a:r>
              <a:r>
                <a:rPr lang="en-US" sz="2800" dirty="0" err="1"/>
                <a:t>cấu</a:t>
              </a:r>
              <a:r>
                <a:rPr lang="en-US" sz="2800" dirty="0"/>
                <a:t> </a:t>
              </a:r>
              <a:r>
                <a:rPr lang="en-US" sz="2800" dirty="0" err="1"/>
                <a:t>tạo</a:t>
              </a:r>
              <a:r>
                <a:rPr lang="en-US" sz="2800" dirty="0"/>
                <a:t> </a:t>
              </a:r>
              <a:r>
                <a:rPr lang="en-US" sz="2800" dirty="0" err="1"/>
                <a:t>từ</a:t>
              </a:r>
              <a:r>
                <a:rPr lang="en-US" sz="2800" dirty="0"/>
                <a:t> </a:t>
              </a:r>
              <a:r>
                <a:rPr lang="en-US" sz="2800" dirty="0" err="1"/>
                <a:t>những</a:t>
              </a:r>
              <a:r>
                <a:rPr lang="en-US" sz="2800" dirty="0"/>
                <a:t> </a:t>
              </a:r>
              <a:r>
                <a:rPr lang="en-US" sz="2800" dirty="0" err="1"/>
                <a:t>thành</a:t>
              </a:r>
              <a:r>
                <a:rPr lang="en-US" sz="2800" dirty="0"/>
                <a:t> </a:t>
              </a:r>
              <a:r>
                <a:rPr lang="en-US" sz="2800" dirty="0" err="1"/>
                <a:t>phần</a:t>
              </a:r>
              <a:r>
                <a:rPr lang="en-US" sz="2800" dirty="0"/>
                <a:t> </a:t>
              </a:r>
              <a:r>
                <a:rPr lang="en-US" sz="2800" dirty="0" err="1"/>
                <a:t>có</a:t>
              </a:r>
              <a:r>
                <a:rPr lang="en-US" sz="2800" dirty="0"/>
                <a:t> </a:t>
              </a:r>
              <a:r>
                <a:rPr lang="en-US" sz="2800" dirty="0" err="1"/>
                <a:t>bản</a:t>
              </a:r>
              <a:r>
                <a:rPr lang="en-US" sz="2800" dirty="0"/>
                <a:t> </a:t>
              </a:r>
              <a:r>
                <a:rPr lang="en-US" sz="2800" dirty="0" err="1"/>
                <a:t>nào</a:t>
              </a:r>
              <a:r>
                <a:rPr lang="en-US" sz="2800" dirty="0"/>
                <a:t>?</a:t>
              </a:r>
            </a:p>
          </p:txBody>
        </p:sp>
        <p:sp>
          <p:nvSpPr>
            <p:cNvPr id="9" name="Rectangle 8"/>
            <p:cNvSpPr/>
            <p:nvPr/>
          </p:nvSpPr>
          <p:spPr>
            <a:xfrm>
              <a:off x="6084277" y="2895600"/>
              <a:ext cx="4339883" cy="154270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5" name="Picture 4"/>
          <p:cNvPicPr/>
          <p:nvPr/>
        </p:nvPicPr>
        <p:blipFill>
          <a:blip r:embed="rId5" cstate="print">
            <a:extLst>
              <a:ext uri="{28A0092B-C50C-407E-A947-70E740481C1C}">
                <a14:useLocalDpi xmlns:a14="http://schemas.microsoft.com/office/drawing/2010/main" val="0"/>
              </a:ext>
            </a:extLst>
          </a:blip>
          <a:stretch>
            <a:fillRect/>
          </a:stretch>
        </p:blipFill>
        <p:spPr>
          <a:xfrm>
            <a:off x="6477000" y="1295400"/>
            <a:ext cx="3970973" cy="4038600"/>
          </a:xfrm>
          <a:prstGeom prst="rect">
            <a:avLst/>
          </a:prstGeom>
        </p:spPr>
        <p:style>
          <a:lnRef idx="2">
            <a:schemeClr val="dk1"/>
          </a:lnRef>
          <a:fillRef idx="1">
            <a:schemeClr val="lt1"/>
          </a:fillRef>
          <a:effectRef idx="0">
            <a:schemeClr val="dk1"/>
          </a:effectRef>
          <a:fontRef idx="minor">
            <a:schemeClr val="dk1"/>
          </a:fontRef>
        </p:style>
      </p:pic>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 CẤU TẠO CỦA VI KHUẨN</a:t>
            </a:r>
          </a:p>
        </p:txBody>
      </p:sp>
      <p:sp>
        <p:nvSpPr>
          <p:cNvPr id="7" name="Rectangle 6"/>
          <p:cNvSpPr/>
          <p:nvPr/>
        </p:nvSpPr>
        <p:spPr>
          <a:xfrm>
            <a:off x="762000" y="1782901"/>
            <a:ext cx="5464628" cy="2062103"/>
          </a:xfrm>
          <a:prstGeom prst="rect">
            <a:avLst/>
          </a:prstGeom>
        </p:spPr>
        <p:txBody>
          <a:bodyPr wrap="square">
            <a:spAutoFit/>
          </a:bodyPr>
          <a:lstStyle/>
          <a:p>
            <a:pPr algn="ctr"/>
            <a:r>
              <a:rPr lang="en-US" sz="2800" b="1" dirty="0">
                <a:solidFill>
                  <a:srgbClr val="FF0000"/>
                </a:solidFill>
                <a:latin typeface="Arial" panose="020B0604020202020204" pitchFamily="34" charset="0"/>
                <a:cs typeface="Arial" panose="020B0604020202020204" pitchFamily="34" charset="0"/>
              </a:rPr>
              <a:t>PHIẾU HỌC TẬP SỐ 2</a:t>
            </a:r>
          </a:p>
          <a:p>
            <a:pPr algn="just"/>
            <a:r>
              <a:rPr lang="en-US" sz="2400" dirty="0"/>
              <a:t>+ </a:t>
            </a:r>
            <a:r>
              <a:rPr lang="en-US" sz="2400" dirty="0" err="1"/>
              <a:t>Kể</a:t>
            </a:r>
            <a:r>
              <a:rPr lang="en-US" sz="2400" dirty="0"/>
              <a:t> </a:t>
            </a:r>
            <a:r>
              <a:rPr lang="en-US" sz="2400" dirty="0" err="1"/>
              <a:t>tên</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cấu</a:t>
            </a:r>
            <a:r>
              <a:rPr lang="en-US" sz="2400" dirty="0"/>
              <a:t> </a:t>
            </a:r>
            <a:r>
              <a:rPr lang="en-US" sz="2400" dirty="0" err="1"/>
              <a:t>tạo</a:t>
            </a:r>
            <a:r>
              <a:rPr lang="en-US" sz="2400" dirty="0"/>
              <a:t> </a:t>
            </a:r>
            <a:r>
              <a:rPr lang="en-US" sz="2400" dirty="0" err="1"/>
              <a:t>nên</a:t>
            </a:r>
            <a:r>
              <a:rPr lang="en-US" sz="2400" dirty="0"/>
              <a:t> vi </a:t>
            </a:r>
            <a:r>
              <a:rPr lang="en-US" sz="2400" dirty="0" err="1"/>
              <a:t>khuẩn</a:t>
            </a:r>
            <a:r>
              <a:rPr lang="en-US" sz="2400" dirty="0"/>
              <a:t>? </a:t>
            </a:r>
          </a:p>
          <a:p>
            <a:pPr algn="just"/>
            <a:r>
              <a:rPr lang="en-US" sz="2400" dirty="0"/>
              <a:t>+ </a:t>
            </a:r>
            <a:r>
              <a:rPr lang="en-US" sz="2400" dirty="0" err="1"/>
              <a:t>Lông</a:t>
            </a:r>
            <a:r>
              <a:rPr lang="en-US" sz="2400" dirty="0"/>
              <a:t> </a:t>
            </a:r>
            <a:r>
              <a:rPr lang="en-US" sz="2400" dirty="0" err="1"/>
              <a:t>và</a:t>
            </a:r>
            <a:r>
              <a:rPr lang="en-US" sz="2400" dirty="0"/>
              <a:t> </a:t>
            </a:r>
            <a:r>
              <a:rPr lang="en-US" sz="2400" dirty="0" err="1"/>
              <a:t>roi</a:t>
            </a:r>
            <a:r>
              <a:rPr lang="en-US" sz="2400" dirty="0"/>
              <a:t> </a:t>
            </a:r>
            <a:r>
              <a:rPr lang="en-US" sz="2400" dirty="0" err="1"/>
              <a:t>của</a:t>
            </a:r>
            <a:r>
              <a:rPr lang="en-US" sz="2400" dirty="0"/>
              <a:t> vi </a:t>
            </a:r>
            <a:r>
              <a:rPr lang="en-US" sz="2400" dirty="0" err="1"/>
              <a:t>khuẩn</a:t>
            </a:r>
            <a:r>
              <a:rPr lang="en-US" sz="2400" dirty="0"/>
              <a:t> </a:t>
            </a:r>
            <a:r>
              <a:rPr lang="en-US" sz="2400" dirty="0" err="1"/>
              <a:t>có</a:t>
            </a:r>
            <a:r>
              <a:rPr lang="en-US" sz="2400" dirty="0"/>
              <a:t> </a:t>
            </a:r>
            <a:r>
              <a:rPr lang="en-US" sz="2400" dirty="0" err="1"/>
              <a:t>nhiệm</a:t>
            </a:r>
            <a:r>
              <a:rPr lang="en-US" sz="2400" dirty="0"/>
              <a:t> </a:t>
            </a:r>
            <a:r>
              <a:rPr lang="en-US" sz="2400" dirty="0" err="1"/>
              <a:t>vụ</a:t>
            </a:r>
            <a:r>
              <a:rPr lang="en-US" sz="2400" dirty="0"/>
              <a:t> </a:t>
            </a:r>
            <a:r>
              <a:rPr lang="en-US" sz="2400" dirty="0" err="1"/>
              <a:t>gì</a:t>
            </a:r>
            <a:r>
              <a:rPr lang="en-US" sz="2400" dirty="0"/>
              <a:t>?</a:t>
            </a:r>
          </a:p>
          <a:p>
            <a:r>
              <a:rPr lang="en-US" sz="2800" b="1" dirty="0">
                <a:latin typeface="Arial" panose="020B0604020202020204" pitchFamily="34" charset="0"/>
                <a:cs typeface="Arial" panose="020B0604020202020204" pitchFamily="34" charset="0"/>
              </a:rPr>
              <a:t> </a:t>
            </a:r>
            <a:endParaRPr lang="en-US" sz="2800" dirty="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 CẤU TẠO CỦA VI KHUẨN</a:t>
            </a:r>
          </a:p>
        </p:txBody>
      </p:sp>
      <p:sp>
        <p:nvSpPr>
          <p:cNvPr id="6" name="Rectangle 5"/>
          <p:cNvSpPr/>
          <p:nvPr/>
        </p:nvSpPr>
        <p:spPr>
          <a:xfrm>
            <a:off x="914400" y="1768257"/>
            <a:ext cx="4800600" cy="3970318"/>
          </a:xfrm>
          <a:prstGeom prst="rect">
            <a:avLst/>
          </a:prstGeom>
        </p:spPr>
        <p:txBody>
          <a:bodyPr wrap="square">
            <a:spAutoFit/>
          </a:bodyPr>
          <a:lstStyle/>
          <a:p>
            <a:pPr lvl="0" algn="just"/>
            <a:r>
              <a:rPr lang="en-US" sz="2800" dirty="0"/>
              <a:t>Vi </a:t>
            </a:r>
            <a:r>
              <a:rPr lang="en-US" sz="2800" dirty="0" err="1"/>
              <a:t>khuẩn</a:t>
            </a:r>
            <a:r>
              <a:rPr lang="en-US" sz="2800" dirty="0"/>
              <a:t> </a:t>
            </a:r>
            <a:r>
              <a:rPr lang="en-US" sz="2800" dirty="0" err="1"/>
              <a:t>là</a:t>
            </a:r>
            <a:r>
              <a:rPr lang="en-US" sz="2800" dirty="0"/>
              <a:t> </a:t>
            </a:r>
            <a:r>
              <a:rPr lang="en-US" sz="2800" dirty="0" err="1"/>
              <a:t>những</a:t>
            </a:r>
            <a:r>
              <a:rPr lang="en-US" sz="2800" dirty="0"/>
              <a:t> </a:t>
            </a:r>
            <a:r>
              <a:rPr lang="en-US" sz="2800" dirty="0" err="1"/>
              <a:t>cơ</a:t>
            </a:r>
            <a:r>
              <a:rPr lang="en-US" sz="2800" dirty="0"/>
              <a:t> </a:t>
            </a:r>
            <a:r>
              <a:rPr lang="en-US" sz="2800" dirty="0" err="1"/>
              <a:t>thể</a:t>
            </a:r>
            <a:r>
              <a:rPr lang="en-US" sz="2800" dirty="0"/>
              <a:t> </a:t>
            </a:r>
            <a:r>
              <a:rPr lang="en-US" sz="2800" dirty="0" err="1"/>
              <a:t>đơn</a:t>
            </a:r>
            <a:r>
              <a:rPr lang="en-US" sz="2800" dirty="0"/>
              <a:t> </a:t>
            </a:r>
            <a:r>
              <a:rPr lang="en-US" sz="2800" dirty="0" err="1"/>
              <a:t>bào</a:t>
            </a:r>
            <a:r>
              <a:rPr lang="en-US" sz="2800" dirty="0"/>
              <a:t>, </a:t>
            </a:r>
            <a:r>
              <a:rPr lang="en-US" sz="2800" dirty="0" err="1"/>
              <a:t>nhân</a:t>
            </a:r>
            <a:r>
              <a:rPr lang="en-US" sz="2800" dirty="0"/>
              <a:t> </a:t>
            </a:r>
            <a:r>
              <a:rPr lang="en-US" sz="2800" dirty="0" err="1"/>
              <a:t>sơ</a:t>
            </a:r>
            <a:r>
              <a:rPr lang="en-US" sz="2800" dirty="0"/>
              <a:t>.</a:t>
            </a:r>
          </a:p>
          <a:p>
            <a:pPr lvl="0" algn="just"/>
            <a:r>
              <a:rPr lang="en-US" sz="2800" dirty="0" err="1"/>
              <a:t>Cấu</a:t>
            </a:r>
            <a:r>
              <a:rPr lang="en-US" sz="2800" dirty="0"/>
              <a:t> </a:t>
            </a:r>
            <a:r>
              <a:rPr lang="en-US" sz="2800" dirty="0" err="1"/>
              <a:t>tạo</a:t>
            </a:r>
            <a:r>
              <a:rPr lang="en-US" sz="2800" dirty="0"/>
              <a:t> </a:t>
            </a:r>
            <a:r>
              <a:rPr lang="en-US" sz="2800" dirty="0" err="1"/>
              <a:t>một</a:t>
            </a:r>
            <a:r>
              <a:rPr lang="en-US" sz="2800" dirty="0"/>
              <a:t> vi </a:t>
            </a:r>
            <a:r>
              <a:rPr lang="en-US" sz="2800" dirty="0" err="1"/>
              <a:t>khuẩn</a:t>
            </a:r>
            <a:r>
              <a:rPr lang="en-US" sz="2800" dirty="0"/>
              <a:t> </a:t>
            </a:r>
            <a:r>
              <a:rPr lang="en-US" sz="2800" dirty="0" err="1"/>
              <a:t>gồm</a:t>
            </a:r>
            <a:r>
              <a:rPr lang="en-US" sz="2800" dirty="0"/>
              <a:t>: </a:t>
            </a:r>
          </a:p>
          <a:p>
            <a:pPr algn="just"/>
            <a:r>
              <a:rPr lang="en-US" sz="2800" dirty="0"/>
              <a:t>+ </a:t>
            </a:r>
            <a:r>
              <a:rPr lang="en-US" sz="2800" dirty="0" err="1"/>
              <a:t>Thành</a:t>
            </a:r>
            <a:r>
              <a:rPr lang="en-US" sz="2800" dirty="0"/>
              <a:t> </a:t>
            </a:r>
            <a:r>
              <a:rPr lang="en-US" sz="2800" dirty="0" err="1"/>
              <a:t>tế</a:t>
            </a:r>
            <a:r>
              <a:rPr lang="en-US" sz="2800" dirty="0"/>
              <a:t> </a:t>
            </a:r>
            <a:r>
              <a:rPr lang="en-US" sz="2800" dirty="0" err="1"/>
              <a:t>bào</a:t>
            </a:r>
            <a:r>
              <a:rPr lang="en-US" sz="2800" dirty="0"/>
              <a:t>, </a:t>
            </a:r>
            <a:r>
              <a:rPr lang="en-US" sz="2800" dirty="0" err="1"/>
              <a:t>màng</a:t>
            </a:r>
            <a:r>
              <a:rPr lang="en-US" sz="2800" dirty="0"/>
              <a:t> </a:t>
            </a:r>
            <a:r>
              <a:rPr lang="en-US" sz="2800" dirty="0" err="1"/>
              <a:t>tế</a:t>
            </a:r>
            <a:r>
              <a:rPr lang="en-US" sz="2800" dirty="0"/>
              <a:t> </a:t>
            </a:r>
            <a:r>
              <a:rPr lang="en-US" sz="2800" dirty="0" err="1"/>
              <a:t>bào</a:t>
            </a:r>
            <a:r>
              <a:rPr lang="en-US" sz="2800" dirty="0"/>
              <a:t>, </a:t>
            </a:r>
            <a:r>
              <a:rPr lang="en-US" sz="2800" dirty="0" err="1"/>
              <a:t>tế</a:t>
            </a:r>
            <a:r>
              <a:rPr lang="en-US" sz="2800" dirty="0"/>
              <a:t> </a:t>
            </a:r>
            <a:r>
              <a:rPr lang="en-US" sz="2800" dirty="0" err="1"/>
              <a:t>bào</a:t>
            </a:r>
            <a:r>
              <a:rPr lang="en-US" sz="2800" dirty="0"/>
              <a:t> </a:t>
            </a:r>
            <a:r>
              <a:rPr lang="en-US" sz="2800" dirty="0" err="1"/>
              <a:t>chất</a:t>
            </a:r>
            <a:r>
              <a:rPr lang="en-US" sz="2800" dirty="0"/>
              <a:t> </a:t>
            </a:r>
            <a:r>
              <a:rPr lang="en-US" sz="2800" dirty="0" err="1"/>
              <a:t>và</a:t>
            </a:r>
            <a:r>
              <a:rPr lang="en-US" sz="2800" dirty="0"/>
              <a:t> </a:t>
            </a:r>
            <a:r>
              <a:rPr lang="en-US" sz="2800" dirty="0" err="1"/>
              <a:t>vùng</a:t>
            </a:r>
            <a:r>
              <a:rPr lang="en-US" sz="2800" dirty="0"/>
              <a:t> </a:t>
            </a:r>
            <a:r>
              <a:rPr lang="en-US" sz="2800" dirty="0" err="1"/>
              <a:t>nhân</a:t>
            </a:r>
            <a:r>
              <a:rPr lang="en-US" sz="2800" dirty="0"/>
              <a:t>. </a:t>
            </a:r>
          </a:p>
          <a:p>
            <a:pPr algn="just"/>
            <a:r>
              <a:rPr lang="en-US" sz="2800" dirty="0"/>
              <a:t>+ </a:t>
            </a:r>
            <a:r>
              <a:rPr lang="en-US" sz="2800" dirty="0" err="1"/>
              <a:t>Ngoài</a:t>
            </a:r>
            <a:r>
              <a:rPr lang="en-US" sz="2800" dirty="0"/>
              <a:t> ra, </a:t>
            </a:r>
            <a:r>
              <a:rPr lang="en-US" sz="2800" dirty="0" err="1"/>
              <a:t>một</a:t>
            </a:r>
            <a:r>
              <a:rPr lang="en-US" sz="2800" dirty="0"/>
              <a:t> </a:t>
            </a:r>
            <a:r>
              <a:rPr lang="en-US" sz="2800" dirty="0" err="1"/>
              <a:t>số</a:t>
            </a:r>
            <a:r>
              <a:rPr lang="en-US" sz="2800" dirty="0"/>
              <a:t> vi </a:t>
            </a:r>
            <a:r>
              <a:rPr lang="en-US" sz="2800" dirty="0" err="1"/>
              <a:t>khuẩn</a:t>
            </a:r>
            <a:r>
              <a:rPr lang="en-US" sz="2800" dirty="0"/>
              <a:t> </a:t>
            </a:r>
            <a:r>
              <a:rPr lang="en-US" sz="2800" dirty="0" err="1"/>
              <a:t>còn</a:t>
            </a:r>
            <a:r>
              <a:rPr lang="en-US" sz="2800" dirty="0"/>
              <a:t> </a:t>
            </a:r>
            <a:r>
              <a:rPr lang="en-US" sz="2800" dirty="0" err="1"/>
              <a:t>có</a:t>
            </a:r>
            <a:r>
              <a:rPr lang="en-US" sz="2800" dirty="0"/>
              <a:t>: </a:t>
            </a:r>
            <a:r>
              <a:rPr lang="en-US" sz="2800" dirty="0" err="1"/>
              <a:t>lông</a:t>
            </a:r>
            <a:r>
              <a:rPr lang="en-US" sz="2800" dirty="0"/>
              <a:t> </a:t>
            </a:r>
            <a:r>
              <a:rPr lang="en-US" sz="2800" dirty="0" err="1"/>
              <a:t>và</a:t>
            </a:r>
            <a:r>
              <a:rPr lang="en-US" sz="2800" dirty="0"/>
              <a:t> </a:t>
            </a:r>
            <a:r>
              <a:rPr lang="en-US" sz="2800" dirty="0" err="1"/>
              <a:t>roi</a:t>
            </a:r>
            <a:r>
              <a:rPr lang="en-US" sz="2800" dirty="0"/>
              <a:t>. (</a:t>
            </a:r>
            <a:r>
              <a:rPr lang="en-US" sz="2800" dirty="0" err="1"/>
              <a:t>roi</a:t>
            </a:r>
            <a:r>
              <a:rPr lang="en-US" sz="2800" dirty="0"/>
              <a:t> </a:t>
            </a:r>
            <a:r>
              <a:rPr lang="en-US" sz="2800" dirty="0" err="1"/>
              <a:t>có</a:t>
            </a:r>
            <a:r>
              <a:rPr lang="en-US" sz="2800" dirty="0"/>
              <a:t> </a:t>
            </a:r>
            <a:r>
              <a:rPr lang="en-US" sz="2800" dirty="0" err="1"/>
              <a:t>nhiệm</a:t>
            </a:r>
            <a:r>
              <a:rPr lang="en-US" sz="2800" dirty="0"/>
              <a:t> </a:t>
            </a:r>
            <a:r>
              <a:rPr lang="en-US" sz="2800" dirty="0" err="1"/>
              <a:t>vụ</a:t>
            </a:r>
            <a:r>
              <a:rPr lang="en-US" sz="2800" dirty="0"/>
              <a:t> di </a:t>
            </a:r>
            <a:r>
              <a:rPr lang="en-US" sz="2800" dirty="0" err="1"/>
              <a:t>chuyển</a:t>
            </a:r>
            <a:r>
              <a:rPr lang="en-US" sz="2800" dirty="0"/>
              <a:t>, </a:t>
            </a:r>
            <a:r>
              <a:rPr lang="en-US" sz="2800" dirty="0" err="1"/>
              <a:t>lông</a:t>
            </a:r>
            <a:r>
              <a:rPr lang="en-US" sz="2800" dirty="0"/>
              <a:t> </a:t>
            </a:r>
            <a:r>
              <a:rPr lang="en-US" sz="2800" dirty="0" err="1"/>
              <a:t>giúp</a:t>
            </a:r>
            <a:r>
              <a:rPr lang="en-US" sz="2800" dirty="0"/>
              <a:t> vi </a:t>
            </a:r>
            <a:r>
              <a:rPr lang="en-US" sz="2800" dirty="0" err="1"/>
              <a:t>khuẩn</a:t>
            </a:r>
            <a:r>
              <a:rPr lang="en-US" sz="2800" dirty="0"/>
              <a:t> </a:t>
            </a:r>
            <a:r>
              <a:rPr lang="en-US" sz="2800" dirty="0" err="1"/>
              <a:t>bám</a:t>
            </a:r>
            <a:r>
              <a:rPr lang="en-US" sz="2800" dirty="0"/>
              <a:t> </a:t>
            </a:r>
            <a:r>
              <a:rPr lang="en-US" sz="2800" dirty="0" err="1"/>
              <a:t>vào</a:t>
            </a:r>
            <a:r>
              <a:rPr lang="en-US" sz="2800" dirty="0"/>
              <a:t> </a:t>
            </a:r>
            <a:r>
              <a:rPr lang="en-US" sz="2800" dirty="0" err="1"/>
              <a:t>tế</a:t>
            </a:r>
            <a:r>
              <a:rPr lang="en-US" sz="2800" dirty="0"/>
              <a:t> </a:t>
            </a:r>
            <a:r>
              <a:rPr lang="en-US" sz="2800" dirty="0" err="1"/>
              <a:t>bào</a:t>
            </a:r>
            <a:r>
              <a:rPr lang="en-US" sz="2800" dirty="0"/>
              <a:t> </a:t>
            </a:r>
            <a:r>
              <a:rPr lang="en-US" sz="2800" dirty="0" err="1"/>
              <a:t>vật</a:t>
            </a:r>
            <a:r>
              <a:rPr lang="en-US" sz="2800" dirty="0"/>
              <a:t> </a:t>
            </a:r>
            <a:r>
              <a:rPr lang="en-US" sz="2800" dirty="0" err="1"/>
              <a:t>chủ</a:t>
            </a:r>
            <a:r>
              <a:rPr lang="en-US" sz="2800" dirty="0"/>
              <a:t>)</a:t>
            </a:r>
          </a:p>
        </p:txBody>
      </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6096001" y="1066800"/>
            <a:ext cx="4876800" cy="4876800"/>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 CẤU TẠO CỦA VI KHUẨN</a:t>
            </a:r>
          </a:p>
        </p:txBody>
      </p:sp>
      <p:sp>
        <p:nvSpPr>
          <p:cNvPr id="7" name="Rectangle 6"/>
          <p:cNvSpPr/>
          <p:nvPr/>
        </p:nvSpPr>
        <p:spPr>
          <a:xfrm>
            <a:off x="5954486" y="2100575"/>
            <a:ext cx="4469674" cy="2246769"/>
          </a:xfrm>
          <a:prstGeom prst="rect">
            <a:avLst/>
          </a:prstGeom>
        </p:spPr>
        <p:txBody>
          <a:bodyPr wrap="square">
            <a:spAutoFit/>
          </a:bodyPr>
          <a:lstStyle/>
          <a:p>
            <a:r>
              <a:rPr lang="en-US" sz="2800" b="1" dirty="0" err="1">
                <a:solidFill>
                  <a:srgbClr val="FF0000"/>
                </a:solidFill>
                <a:latin typeface="Arial" panose="020B0604020202020204" pitchFamily="34" charset="0"/>
                <a:cs typeface="Arial" panose="020B0604020202020204" pitchFamily="34" charset="0"/>
              </a:rPr>
              <a:t>Vì</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sao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người</a:t>
            </a:r>
            <a:r>
              <a:rPr lang="en-US" sz="2800" b="1" dirty="0">
                <a:solidFill>
                  <a:srgbClr val="FF0000"/>
                </a:solidFill>
                <a:latin typeface="Arial" panose="020B0604020202020204" pitchFamily="34" charset="0"/>
                <a:cs typeface="Arial" panose="020B0604020202020204" pitchFamily="34" charset="0"/>
              </a:rPr>
              <a:t> ta </a:t>
            </a:r>
            <a:r>
              <a:rPr lang="en-US" sz="2800" b="1" dirty="0" err="1">
                <a:solidFill>
                  <a:srgbClr val="FF0000"/>
                </a:solidFill>
                <a:latin typeface="Arial" panose="020B0604020202020204" pitchFamily="34" charset="0"/>
                <a:cs typeface="Arial" panose="020B0604020202020204" pitchFamily="34" charset="0"/>
              </a:rPr>
              <a:t>lại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rằng</a:t>
            </a:r>
            <a:r>
              <a:rPr lang="en-US" sz="2800" b="1" dirty="0">
                <a:solidFill>
                  <a:srgbClr val="FF0000"/>
                </a:solidFill>
                <a:latin typeface="Arial" panose="020B0604020202020204" pitchFamily="34" charset="0"/>
                <a:cs typeface="Arial" panose="020B0604020202020204" pitchFamily="34" charset="0"/>
              </a:rPr>
              <a:t> vi </a:t>
            </a:r>
            <a:r>
              <a:rPr lang="en-US" sz="2800" b="1" dirty="0" err="1">
                <a:solidFill>
                  <a:srgbClr val="FF0000"/>
                </a:solidFill>
                <a:latin typeface="Arial" panose="020B0604020202020204" pitchFamily="34" charset="0"/>
                <a:cs typeface="Arial" panose="020B0604020202020204" pitchFamily="34" charset="0"/>
              </a:rPr>
              <a:t>khuẩn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sinh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vật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có</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cấu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tạo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giản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trong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thế</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sống</a:t>
            </a:r>
            <a:r>
              <a:rPr lang="en-US" sz="2800" b="1" dirty="0">
                <a:solidFill>
                  <a:srgbClr val="FF0000"/>
                </a:solidFill>
                <a:latin typeface="Arial" panose="020B0604020202020204" pitchFamily="34" charset="0"/>
                <a:cs typeface="Arial" panose="020B0604020202020204" pitchFamily="34" charset="0"/>
              </a:rPr>
              <a:t>?</a:t>
            </a:r>
            <a:endParaRPr lang="en-US" sz="2400" dirty="0"/>
          </a:p>
          <a:p>
            <a:r>
              <a:rPr lang="en-US" sz="2800" b="1" dirty="0">
                <a:latin typeface="Arial" panose="020B0604020202020204" pitchFamily="34" charset="0"/>
                <a:cs typeface="Arial" panose="020B0604020202020204" pitchFamily="34" charset="0"/>
              </a:rPr>
              <a:t> </a:t>
            </a:r>
            <a:endParaRPr lang="en-US" sz="2800" dirty="0"/>
          </a:p>
        </p:txBody>
      </p:sp>
      <p:sp>
        <p:nvSpPr>
          <p:cNvPr id="3" name="Rectangle 2"/>
          <p:cNvSpPr/>
          <p:nvPr/>
        </p:nvSpPr>
        <p:spPr>
          <a:xfrm>
            <a:off x="5954486" y="2100575"/>
            <a:ext cx="4469674" cy="201422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Vi khuẩn đường ruột là nguyên nhân khiến tâm trạng bạn thay đổi-  Thuocbietd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59" y="1230497"/>
            <a:ext cx="4876800" cy="37107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54486" y="2242572"/>
            <a:ext cx="4469674" cy="1754326"/>
          </a:xfrm>
          <a:prstGeom prst="rect">
            <a:avLst/>
          </a:prstGeom>
          <a:noFill/>
        </p:spPr>
        <p:txBody>
          <a:bodyPr wrap="square" rtlCol="0">
            <a:spAutoFit/>
          </a:bodyPr>
          <a:lstStyle/>
          <a:p>
            <a:r>
              <a:rPr lang="en-US" sz="2700" dirty="0"/>
              <a:t>Vi </a:t>
            </a:r>
            <a:r>
              <a:rPr lang="en-US" sz="2700" dirty="0" err="1"/>
              <a:t>khuẩn</a:t>
            </a:r>
            <a:r>
              <a:rPr lang="en-US" sz="2700" dirty="0"/>
              <a:t> </a:t>
            </a:r>
            <a:r>
              <a:rPr lang="en-US" sz="2700" dirty="0" err="1"/>
              <a:t>có</a:t>
            </a:r>
            <a:r>
              <a:rPr lang="en-US" sz="2700" dirty="0"/>
              <a:t> </a:t>
            </a:r>
            <a:r>
              <a:rPr lang="en-US" sz="2700" dirty="0" err="1"/>
              <a:t>cấu</a:t>
            </a:r>
            <a:r>
              <a:rPr lang="en-US" sz="2700" dirty="0"/>
              <a:t> </a:t>
            </a:r>
            <a:r>
              <a:rPr lang="en-US" sz="2700" dirty="0" err="1"/>
              <a:t>tạo</a:t>
            </a:r>
            <a:r>
              <a:rPr lang="en-US" sz="2700" dirty="0"/>
              <a:t> </a:t>
            </a:r>
            <a:r>
              <a:rPr lang="en-US" sz="2700" dirty="0" err="1"/>
              <a:t>cơ</a:t>
            </a:r>
            <a:r>
              <a:rPr lang="en-US" sz="2700" dirty="0"/>
              <a:t> </a:t>
            </a:r>
            <a:r>
              <a:rPr lang="en-US" sz="2700" dirty="0" err="1"/>
              <a:t>thể</a:t>
            </a:r>
            <a:r>
              <a:rPr lang="en-US" sz="2700" dirty="0"/>
              <a:t> </a:t>
            </a:r>
            <a:r>
              <a:rPr lang="en-US" sz="2700" dirty="0" err="1"/>
              <a:t>chỉ</a:t>
            </a:r>
            <a:r>
              <a:rPr lang="en-US" sz="2700" dirty="0"/>
              <a:t> </a:t>
            </a:r>
            <a:r>
              <a:rPr lang="en-US" sz="2700" dirty="0" err="1"/>
              <a:t>gồm</a:t>
            </a:r>
            <a:r>
              <a:rPr lang="en-US" sz="2700" dirty="0"/>
              <a:t> </a:t>
            </a:r>
            <a:r>
              <a:rPr lang="en-US" sz="2700" dirty="0" err="1"/>
              <a:t>một</a:t>
            </a:r>
            <a:r>
              <a:rPr lang="en-US" sz="2700" dirty="0"/>
              <a:t> </a:t>
            </a:r>
            <a:r>
              <a:rPr lang="en-US" sz="2700" dirty="0" err="1"/>
              <a:t>tế</a:t>
            </a:r>
            <a:r>
              <a:rPr lang="en-US" sz="2700" dirty="0"/>
              <a:t> </a:t>
            </a:r>
            <a:r>
              <a:rPr lang="en-US" sz="2700" dirty="0" err="1"/>
              <a:t>bào</a:t>
            </a:r>
            <a:r>
              <a:rPr lang="en-US" sz="2700" dirty="0"/>
              <a:t> </a:t>
            </a:r>
            <a:r>
              <a:rPr lang="en-US" sz="2700" dirty="0" err="1"/>
              <a:t>nhân</a:t>
            </a:r>
            <a:r>
              <a:rPr lang="en-US" sz="2700" dirty="0"/>
              <a:t> </a:t>
            </a:r>
            <a:r>
              <a:rPr lang="en-US" sz="2700" dirty="0" err="1"/>
              <a:t>sơ</a:t>
            </a:r>
            <a:r>
              <a:rPr lang="en-US" sz="2700" dirty="0"/>
              <a:t> </a:t>
            </a:r>
            <a:r>
              <a:rPr lang="en-US" sz="2700" dirty="0" err="1"/>
              <a:t>nên</a:t>
            </a:r>
            <a:r>
              <a:rPr lang="en-US" sz="2700" dirty="0"/>
              <a:t> </a:t>
            </a:r>
            <a:r>
              <a:rPr lang="en-US" sz="2700" dirty="0" err="1"/>
              <a:t>là</a:t>
            </a:r>
            <a:r>
              <a:rPr lang="en-US" sz="2700" dirty="0"/>
              <a:t> </a:t>
            </a:r>
            <a:r>
              <a:rPr lang="en-US" sz="2700" dirty="0" err="1"/>
              <a:t>sinh</a:t>
            </a:r>
            <a:r>
              <a:rPr lang="en-US" sz="2700" dirty="0"/>
              <a:t> </a:t>
            </a:r>
            <a:r>
              <a:rPr lang="en-US" sz="2700" dirty="0" err="1"/>
              <a:t>vật</a:t>
            </a:r>
            <a:r>
              <a:rPr lang="en-US" sz="2700" dirty="0"/>
              <a:t> </a:t>
            </a:r>
            <a:r>
              <a:rPr lang="en-US" sz="2700" dirty="0" err="1"/>
              <a:t>có</a:t>
            </a:r>
            <a:r>
              <a:rPr lang="en-US" sz="2700" dirty="0"/>
              <a:t> </a:t>
            </a:r>
            <a:r>
              <a:rPr lang="en-US" sz="2700" dirty="0" err="1"/>
              <a:t>cấu</a:t>
            </a:r>
            <a:r>
              <a:rPr lang="en-US" sz="2700" dirty="0"/>
              <a:t> </a:t>
            </a:r>
            <a:r>
              <a:rPr lang="en-US" sz="2700" dirty="0" err="1"/>
              <a:t>taoh</a:t>
            </a:r>
            <a:r>
              <a:rPr lang="en-US" sz="2700" dirty="0"/>
              <a:t> </a:t>
            </a:r>
            <a:r>
              <a:rPr lang="en-US" sz="2700" dirty="0" err="1"/>
              <a:t>đơn</a:t>
            </a:r>
            <a:r>
              <a:rPr lang="en-US" sz="2700" dirty="0"/>
              <a:t> </a:t>
            </a:r>
            <a:r>
              <a:rPr lang="en-US" sz="2700" dirty="0" err="1"/>
              <a:t>giản</a:t>
            </a:r>
            <a:r>
              <a:rPr lang="en-US" sz="2700" dirty="0"/>
              <a:t> </a:t>
            </a:r>
            <a:r>
              <a:rPr lang="en-US" sz="2700" dirty="0" err="1"/>
              <a:t>nhất</a:t>
            </a:r>
            <a:r>
              <a:rPr lang="en-US" sz="2700" dirty="0"/>
              <a:t> </a:t>
            </a:r>
            <a:r>
              <a:rPr lang="en-US" sz="2700" dirty="0" err="1"/>
              <a:t>trong</a:t>
            </a:r>
            <a:r>
              <a:rPr lang="en-US" sz="2700" dirty="0"/>
              <a:t> </a:t>
            </a:r>
            <a:r>
              <a:rPr lang="en-US" sz="2700" dirty="0" err="1"/>
              <a:t>thế</a:t>
            </a:r>
            <a:r>
              <a:rPr lang="en-US" sz="2700" dirty="0"/>
              <a:t> </a:t>
            </a:r>
            <a:r>
              <a:rPr lang="en-US" sz="2700" dirty="0" err="1"/>
              <a:t>giới</a:t>
            </a:r>
            <a:r>
              <a:rPr lang="en-US" sz="2700" dirty="0"/>
              <a:t> </a:t>
            </a:r>
            <a:r>
              <a:rPr lang="en-US" sz="2700" dirty="0" err="1"/>
              <a:t>sống</a:t>
            </a:r>
            <a:r>
              <a:rPr lang="en-US" sz="2700" dirty="0"/>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026" name="Picture 2" descr="11 Cách làm phân bón từ rác thải, thực phẩm hữu cơ | Quang Cảnh Xa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62" y="685800"/>
            <a:ext cx="445907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m phân hữu cơ tại nhà đơn giản cho người mới bắt đ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44" y="685800"/>
            <a:ext cx="4419772" cy="2947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âu Hỏi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889" l="10000" r="90000">
                        <a14:foregroundMark x1="20833" y1="20278" x2="26944" y2="14444"/>
                        <a14:foregroundMark x1="28333" y1="30278" x2="28333" y2="30278"/>
                        <a14:foregroundMark x1="48056" y1="46389" x2="53611" y2="48333"/>
                        <a14:foregroundMark x1="74722" y1="22500" x2="83333" y2="18889"/>
                        <a14:foregroundMark x1="77500" y1="37778" x2="77500" y2="37778"/>
                      </a14:backgroundRemoval>
                    </a14:imgEffect>
                  </a14:imgLayer>
                </a14:imgProps>
              </a:ext>
              <a:ext uri="{28A0092B-C50C-407E-A947-70E740481C1C}">
                <a14:useLocalDpi xmlns:a14="http://schemas.microsoft.com/office/drawing/2010/main" val="0"/>
              </a:ext>
            </a:extLst>
          </a:blip>
          <a:srcRect/>
          <a:stretch>
            <a:fillRect/>
          </a:stretch>
        </p:blipFill>
        <p:spPr bwMode="auto">
          <a:xfrm>
            <a:off x="-16965" y="3172583"/>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3854" y="4395384"/>
            <a:ext cx="6773594" cy="1198880"/>
          </a:xfrm>
          <a:prstGeom prst="rect">
            <a:avLst/>
          </a:prstGeom>
          <a:noFill/>
        </p:spPr>
        <p:txBody>
          <a:bodyPr wrap="square" rtlCol="0">
            <a:spAutoFit/>
          </a:bodyPr>
          <a:lstStyle/>
          <a:p>
            <a:pPr algn="just"/>
            <a:r>
              <a:rPr lang="en-US" sz="2400" dirty="0" err="1">
                <a:latin typeface="Palatino Linotype" panose="02040502050505030304" charset="0"/>
                <a:cs typeface="Palatino Linotype" panose="02040502050505030304" charset="0"/>
              </a:rPr>
              <a:t>Tại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sao</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rác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thải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hữu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cơ</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sau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một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thời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gian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chôn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vùi</a:t>
            </a:r>
            <a:r>
              <a:rPr lang="en-US" sz="2400" dirty="0">
                <a:latin typeface="Palatino Linotype" panose="02040502050505030304" charset="0"/>
                <a:cs typeface="Palatino Linotype" panose="02040502050505030304" charset="0"/>
              </a:rPr>
              <a:t> ở </a:t>
            </a:r>
            <a:r>
              <a:rPr lang="en-US" sz="2400" dirty="0" err="1">
                <a:latin typeface="Palatino Linotype" panose="02040502050505030304" charset="0"/>
                <a:cs typeface="Palatino Linotype" panose="02040502050505030304" charset="0"/>
              </a:rPr>
              <a:t>trong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đất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thì</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lại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phân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hủy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hết</a:t>
            </a:r>
            <a:r>
              <a:rPr lang="en-US" sz="2400" dirty="0">
                <a:latin typeface="Palatino Linotype" panose="02040502050505030304" charset="0"/>
                <a:cs typeface="Palatino Linotype" panose="02040502050505030304" charset="0"/>
              </a:rPr>
              <a:t> hay </a:t>
            </a:r>
            <a:r>
              <a:rPr lang="en-US" sz="2400" dirty="0" err="1">
                <a:latin typeface="Palatino Linotype" panose="02040502050505030304" charset="0"/>
                <a:cs typeface="Palatino Linotype" panose="02040502050505030304" charset="0"/>
              </a:rPr>
              <a:t>không</a:t>
            </a:r>
            <a:r>
              <a:rPr lang="en-US" sz="2400" dirty="0">
                <a:latin typeface="Palatino Linotype" panose="02040502050505030304" charset="0"/>
                <a:cs typeface="Palatino Linotype" panose="02040502050505030304" charset="0"/>
              </a:rPr>
              <a:t>?</a:t>
            </a:r>
          </a:p>
        </p:txBody>
      </p:sp>
      <p:sp>
        <p:nvSpPr>
          <p:cNvPr id="9" name="Rectangle 8"/>
          <p:cNvSpPr/>
          <p:nvPr/>
        </p:nvSpPr>
        <p:spPr>
          <a:xfrm>
            <a:off x="3054330" y="4267200"/>
            <a:ext cx="7156470" cy="1371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VAI TRÒ CỦA VI KHUẨN</a:t>
            </a:r>
          </a:p>
        </p:txBody>
      </p:sp>
      <p:graphicFrame>
        <p:nvGraphicFramePr>
          <p:cNvPr id="12" name="Diagram 11"/>
          <p:cNvGraphicFramePr/>
          <p:nvPr/>
        </p:nvGraphicFramePr>
        <p:xfrm>
          <a:off x="1600200" y="990600"/>
          <a:ext cx="8382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grpSp>
        <p:nvGrpSpPr>
          <p:cNvPr id="7" name="Group 6"/>
          <p:cNvGrpSpPr/>
          <p:nvPr/>
        </p:nvGrpSpPr>
        <p:grpSpPr>
          <a:xfrm>
            <a:off x="3200400" y="533420"/>
            <a:ext cx="4572000" cy="1447800"/>
            <a:chOff x="3352800" y="846138"/>
            <a:chExt cx="4572000" cy="1447800"/>
          </a:xfrm>
        </p:grpSpPr>
        <p:sp>
          <p:nvSpPr>
            <p:cNvPr id="3" name="Oval 2"/>
            <p:cNvSpPr/>
            <p:nvPr/>
          </p:nvSpPr>
          <p:spPr>
            <a:xfrm>
              <a:off x="3352800" y="846138"/>
              <a:ext cx="45720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41444" y="1147902"/>
              <a:ext cx="3665220" cy="706755"/>
            </a:xfrm>
            <a:prstGeom prst="rect">
              <a:avLst/>
            </a:prstGeom>
            <a:noFill/>
          </p:spPr>
          <p:txBody>
            <a:bodyPr wrap="none" rtlCol="0">
              <a:spAutoFit/>
            </a:bodyPr>
            <a:lstStyle/>
            <a:p>
              <a:r>
                <a:rPr lang="en-US" sz="4000" b="1" dirty="0" err="1">
                  <a:latin typeface="Palatino Linotype" panose="02040502050505030304" charset="0"/>
                  <a:cs typeface="Palatino Linotype" panose="02040502050505030304" charset="0"/>
                </a:rPr>
                <a:t>Trong</a:t>
              </a:r>
              <a:r>
                <a:rPr lang="en-US" sz="4000" b="1" dirty="0">
                  <a:latin typeface="Palatino Linotype" panose="02040502050505030304" charset="0"/>
                  <a:cs typeface="Palatino Linotype" panose="02040502050505030304" charset="0"/>
                </a:rPr>
                <a:t> </a:t>
              </a:r>
              <a:r>
                <a:rPr lang="en-US" sz="4000" b="1" dirty="0" err="1">
                  <a:latin typeface="Palatino Linotype" panose="02040502050505030304" charset="0"/>
                  <a:cs typeface="Palatino Linotype" panose="02040502050505030304" charset="0"/>
                </a:rPr>
                <a:t>tự</a:t>
              </a:r>
              <a:r>
                <a:rPr lang="en-US" sz="4000" b="1" dirty="0">
                  <a:latin typeface="Palatino Linotype" panose="02040502050505030304" charset="0"/>
                  <a:cs typeface="Palatino Linotype" panose="02040502050505030304" charset="0"/>
                </a:rPr>
                <a:t> </a:t>
              </a:r>
              <a:r>
                <a:rPr lang="en-US" sz="4000" b="1" dirty="0" err="1">
                  <a:latin typeface="Palatino Linotype" panose="02040502050505030304" charset="0"/>
                  <a:cs typeface="Palatino Linotype" panose="02040502050505030304" charset="0"/>
                </a:rPr>
                <a:t>nhiên</a:t>
              </a:r>
              <a:endParaRPr lang="en-US" sz="4000" b="1" dirty="0">
                <a:latin typeface="Palatino Linotype" panose="02040502050505030304" charset="0"/>
                <a:cs typeface="Palatino Linotype" panose="02040502050505030304" charset="0"/>
              </a:endParaRPr>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1600200" y="2002899"/>
            <a:ext cx="8305800" cy="4300004"/>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0162"/>
            <a:ext cx="9875520" cy="1143000"/>
          </a:xfrm>
        </p:spPr>
        <p:txBody>
          <a:bodyPr/>
          <a:lstStyle/>
          <a:p>
            <a:endParaRPr lang="en-US"/>
          </a:p>
        </p:txBody>
      </p:sp>
      <p:sp>
        <p:nvSpPr>
          <p:cNvPr id="3" name="Content Placeholder 2"/>
          <p:cNvSpPr>
            <a:spLocks noGrp="1"/>
          </p:cNvSpPr>
          <p:nvPr>
            <p:ph idx="1"/>
          </p:nvPr>
        </p:nvSpPr>
        <p:spPr>
          <a:xfrm>
            <a:off x="548640" y="1295402"/>
            <a:ext cx="9875520" cy="4525963"/>
          </a:xfrm>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5" name="Picture 7" descr="ap_201004170108224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85800" y="381000"/>
            <a:ext cx="2911151" cy="2743200"/>
          </a:xfrm>
          <a:prstGeom prst="rect">
            <a:avLst/>
          </a:prstGeom>
          <a:ln>
            <a:solidFill>
              <a:schemeClr val="tx1"/>
            </a:solidFill>
            <a:miter lim="800000"/>
            <a:headEnd/>
            <a:tailEnd/>
          </a:ln>
        </p:spPr>
      </p:pic>
      <p:pic>
        <p:nvPicPr>
          <p:cNvPr id="6" name="il_fi" descr="1211296786_nit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81000"/>
            <a:ext cx="2761861"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685800" y="3276600"/>
            <a:ext cx="2911151" cy="1200329"/>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400" b="1" dirty="0">
                <a:latin typeface="+mn-lt"/>
                <a:cs typeface="Times New Roman" panose="02020603050405020304" pitchFamily="18" charset="0"/>
              </a:rPr>
              <a:t>Vi khuẩn lam sống cộng sinh với bèo hoa dâu</a:t>
            </a:r>
          </a:p>
        </p:txBody>
      </p:sp>
      <p:sp>
        <p:nvSpPr>
          <p:cNvPr id="8" name="Text Box 10"/>
          <p:cNvSpPr txBox="1">
            <a:spLocks noChangeArrowheads="1"/>
          </p:cNvSpPr>
          <p:nvPr/>
        </p:nvSpPr>
        <p:spPr bwMode="auto">
          <a:xfrm>
            <a:off x="3673151" y="3276600"/>
            <a:ext cx="3184849" cy="1200329"/>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400" b="1" dirty="0">
                <a:latin typeface="+mn-lt"/>
                <a:cs typeface="Times New Roman" panose="02020603050405020304" pitchFamily="18" charset="0"/>
              </a:rPr>
              <a:t>Vi khuẩn cố định đạm sống cộng sinh trong rễ cây họ đậu</a:t>
            </a:r>
          </a:p>
        </p:txBody>
      </p:sp>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6934200" y="501961"/>
            <a:ext cx="3581400" cy="3974967"/>
          </a:xfrm>
          <a:prstGeom prst="rect">
            <a:avLst/>
          </a:prstGeom>
        </p:spPr>
      </p:pic>
      <p:sp>
        <p:nvSpPr>
          <p:cNvPr id="11" name="Rectangle 10"/>
          <p:cNvSpPr/>
          <p:nvPr/>
        </p:nvSpPr>
        <p:spPr>
          <a:xfrm>
            <a:off x="304800" y="4724400"/>
            <a:ext cx="10210800" cy="1600200"/>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US" sz="2400" dirty="0"/>
              <a:t>+ </a:t>
            </a:r>
            <a:r>
              <a:rPr lang="en-US" sz="2400" dirty="0" err="1"/>
              <a:t>Chuyển</a:t>
            </a:r>
            <a:r>
              <a:rPr lang="en-US" sz="2400" dirty="0"/>
              <a:t> nitrogen </a:t>
            </a:r>
            <a:r>
              <a:rPr lang="en-US" sz="2400" dirty="0" err="1"/>
              <a:t>trong</a:t>
            </a:r>
            <a:r>
              <a:rPr lang="en-US" sz="2400" dirty="0"/>
              <a:t> </a:t>
            </a:r>
            <a:r>
              <a:rPr lang="en-US" sz="2400" dirty="0" err="1"/>
              <a:t>không</a:t>
            </a:r>
            <a:r>
              <a:rPr lang="en-US" sz="2400" dirty="0"/>
              <a:t> </a:t>
            </a:r>
            <a:r>
              <a:rPr lang="en-US" sz="2400" dirty="0" err="1"/>
              <a:t>khí</a:t>
            </a:r>
            <a:r>
              <a:rPr lang="en-US" sz="2400" dirty="0"/>
              <a:t> </a:t>
            </a:r>
            <a:r>
              <a:rPr lang="en-US" sz="2400" dirty="0" err="1"/>
              <a:t>thành</a:t>
            </a:r>
            <a:r>
              <a:rPr lang="en-US" sz="2400" dirty="0"/>
              <a:t> </a:t>
            </a:r>
            <a:r>
              <a:rPr lang="en-US" sz="2400" dirty="0" err="1"/>
              <a:t>chất</a:t>
            </a:r>
            <a:r>
              <a:rPr lang="en-US" sz="2400" dirty="0"/>
              <a:t> </a:t>
            </a:r>
            <a:r>
              <a:rPr lang="en-US" sz="2400" dirty="0" err="1"/>
              <a:t>đạm</a:t>
            </a:r>
            <a:r>
              <a:rPr lang="en-US" sz="2400" dirty="0"/>
              <a:t> </a:t>
            </a:r>
            <a:r>
              <a:rPr lang="en-US" sz="2400" dirty="0" err="1"/>
              <a:t>giúp</a:t>
            </a:r>
            <a:r>
              <a:rPr lang="en-US" sz="2400" dirty="0"/>
              <a:t> </a:t>
            </a:r>
            <a:r>
              <a:rPr lang="en-US" sz="2400" dirty="0" err="1"/>
              <a:t>cây</a:t>
            </a:r>
            <a:r>
              <a:rPr lang="en-US" sz="2400" dirty="0"/>
              <a:t> </a:t>
            </a:r>
            <a:r>
              <a:rPr lang="en-US" sz="2400" dirty="0" err="1"/>
              <a:t>hấp</a:t>
            </a:r>
            <a:r>
              <a:rPr lang="en-US" sz="2400" dirty="0"/>
              <a:t> </a:t>
            </a:r>
            <a:r>
              <a:rPr lang="en-US" sz="2400" dirty="0" err="1"/>
              <a:t>thụ</a:t>
            </a:r>
            <a:r>
              <a:rPr lang="en-US" sz="2400" dirty="0"/>
              <a:t>.</a:t>
            </a:r>
          </a:p>
          <a:p>
            <a:r>
              <a:rPr lang="en-US" sz="2400" dirty="0"/>
              <a:t>+ </a:t>
            </a:r>
            <a:r>
              <a:rPr lang="en-US" sz="2400" dirty="0" err="1"/>
              <a:t>Phân</a:t>
            </a:r>
            <a:r>
              <a:rPr lang="en-US" sz="2400" dirty="0"/>
              <a:t> </a:t>
            </a:r>
            <a:r>
              <a:rPr lang="en-US" sz="2400" dirty="0" err="1"/>
              <a:t>giải</a:t>
            </a:r>
            <a:r>
              <a:rPr lang="en-US" sz="2400" dirty="0"/>
              <a:t> </a:t>
            </a:r>
            <a:r>
              <a:rPr lang="en-US" sz="2400" dirty="0" err="1"/>
              <a:t>xác</a:t>
            </a:r>
            <a:r>
              <a:rPr lang="en-US" sz="2400" dirty="0"/>
              <a:t> </a:t>
            </a:r>
            <a:r>
              <a:rPr lang="en-US" sz="2400" dirty="0" err="1"/>
              <a:t>sinh</a:t>
            </a:r>
            <a:r>
              <a:rPr lang="en-US" sz="2400" dirty="0"/>
              <a:t> </a:t>
            </a:r>
            <a:r>
              <a:rPr lang="en-US" sz="2400" dirty="0" err="1"/>
              <a:t>vật</a:t>
            </a:r>
            <a:r>
              <a:rPr lang="en-US" sz="2400" dirty="0"/>
              <a:t> </a:t>
            </a:r>
            <a:r>
              <a:rPr lang="en-US" sz="2400" dirty="0" err="1"/>
              <a:t>và</a:t>
            </a:r>
            <a:r>
              <a:rPr lang="en-US" sz="2400" dirty="0"/>
              <a:t> </a:t>
            </a:r>
            <a:r>
              <a:rPr lang="en-US" sz="2400" dirty="0" err="1"/>
              <a:t>chất</a:t>
            </a:r>
            <a:r>
              <a:rPr lang="en-US" sz="2400" dirty="0"/>
              <a:t> </a:t>
            </a:r>
            <a:r>
              <a:rPr lang="en-US" sz="2400" dirty="0" err="1"/>
              <a:t>thải</a:t>
            </a:r>
            <a:r>
              <a:rPr lang="en-US" sz="2400" dirty="0"/>
              <a:t> </a:t>
            </a:r>
            <a:r>
              <a:rPr lang="en-US" sz="2400" dirty="0" err="1"/>
              <a:t>động</a:t>
            </a:r>
            <a:r>
              <a:rPr lang="en-US" sz="2400" dirty="0"/>
              <a:t> </a:t>
            </a:r>
            <a:r>
              <a:rPr lang="en-US" sz="2400" dirty="0" err="1"/>
              <a:t>vật</a:t>
            </a:r>
            <a:r>
              <a:rPr lang="en-US" sz="2400" dirty="0"/>
              <a:t> </a:t>
            </a:r>
            <a:r>
              <a:rPr lang="en-US" sz="2400" dirty="0" err="1"/>
              <a:t>thành</a:t>
            </a:r>
            <a:r>
              <a:rPr lang="en-US" sz="2400" dirty="0"/>
              <a:t> </a:t>
            </a:r>
            <a:r>
              <a:rPr lang="en-US" sz="2400" dirty="0" err="1"/>
              <a:t>các</a:t>
            </a:r>
            <a:r>
              <a:rPr lang="en-US" sz="2400" dirty="0"/>
              <a:t> </a:t>
            </a:r>
            <a:r>
              <a:rPr lang="en-US" sz="2400" dirty="0" err="1"/>
              <a:t>chất</a:t>
            </a:r>
            <a:r>
              <a:rPr lang="en-US" sz="2400" dirty="0"/>
              <a:t> </a:t>
            </a:r>
            <a:r>
              <a:rPr lang="en-US" sz="2400" dirty="0" err="1"/>
              <a:t>dinh</a:t>
            </a:r>
            <a:r>
              <a:rPr lang="en-US" sz="2400" dirty="0"/>
              <a:t> </a:t>
            </a:r>
            <a:r>
              <a:rPr lang="en-US" sz="2400" dirty="0" err="1"/>
              <a:t>dưỡng</a:t>
            </a:r>
            <a:r>
              <a:rPr lang="en-US" sz="2400" dirty="0"/>
              <a:t> </a:t>
            </a:r>
            <a:r>
              <a:rPr lang="en-US" sz="2400" dirty="0" err="1"/>
              <a:t>cho</a:t>
            </a:r>
            <a:r>
              <a:rPr lang="en-US" sz="2400" dirty="0"/>
              <a:t> </a:t>
            </a:r>
            <a:r>
              <a:rPr lang="en-US" sz="2400" dirty="0" err="1"/>
              <a:t>cây</a:t>
            </a:r>
            <a:r>
              <a:rPr lang="en-US" sz="2400" dirty="0"/>
              <a:t> </a:t>
            </a:r>
            <a:r>
              <a:rPr lang="en-US" sz="2400" dirty="0" err="1"/>
              <a:t>hấp</a:t>
            </a:r>
            <a:r>
              <a:rPr lang="en-US" sz="2400" dirty="0"/>
              <a:t> </a:t>
            </a:r>
            <a:r>
              <a:rPr lang="en-US" sz="2400" dirty="0" err="1"/>
              <a:t>thụ</a:t>
            </a:r>
            <a:r>
              <a:rPr lang="en-US" sz="2400" dirty="0"/>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grpSp>
        <p:nvGrpSpPr>
          <p:cNvPr id="7" name="Group 6"/>
          <p:cNvGrpSpPr/>
          <p:nvPr/>
        </p:nvGrpSpPr>
        <p:grpSpPr>
          <a:xfrm>
            <a:off x="3200400" y="533420"/>
            <a:ext cx="4572000" cy="1447800"/>
            <a:chOff x="3352800" y="846138"/>
            <a:chExt cx="4572000" cy="1447800"/>
          </a:xfrm>
        </p:grpSpPr>
        <p:sp>
          <p:nvSpPr>
            <p:cNvPr id="3" name="Oval 2"/>
            <p:cNvSpPr/>
            <p:nvPr/>
          </p:nvSpPr>
          <p:spPr>
            <a:xfrm>
              <a:off x="3352800" y="846138"/>
              <a:ext cx="457200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41444" y="1147902"/>
              <a:ext cx="3665220" cy="706755"/>
            </a:xfrm>
            <a:prstGeom prst="rect">
              <a:avLst/>
            </a:prstGeom>
            <a:noFill/>
          </p:spPr>
          <p:txBody>
            <a:bodyPr wrap="none" rtlCol="0">
              <a:spAutoFit/>
            </a:bodyPr>
            <a:lstStyle/>
            <a:p>
              <a:r>
                <a:rPr lang="en-US" sz="4000" b="1" dirty="0" err="1">
                  <a:latin typeface="Palatino Linotype" panose="02040502050505030304" charset="0"/>
                  <a:cs typeface="Palatino Linotype" panose="02040502050505030304" charset="0"/>
                </a:rPr>
                <a:t>Trong</a:t>
              </a:r>
              <a:r>
                <a:rPr lang="en-US" sz="4000" b="1" dirty="0">
                  <a:latin typeface="Palatino Linotype" panose="02040502050505030304" charset="0"/>
                  <a:cs typeface="Palatino Linotype" panose="02040502050505030304" charset="0"/>
                </a:rPr>
                <a:t> </a:t>
              </a:r>
              <a:r>
                <a:rPr lang="en-US" sz="4000" b="1" dirty="0" err="1">
                  <a:latin typeface="Palatino Linotype" panose="02040502050505030304" charset="0"/>
                  <a:cs typeface="Palatino Linotype" panose="02040502050505030304" charset="0"/>
                </a:rPr>
                <a:t>tự</a:t>
              </a:r>
              <a:r>
                <a:rPr lang="en-US" sz="4000" b="1" dirty="0">
                  <a:latin typeface="Palatino Linotype" panose="02040502050505030304" charset="0"/>
                  <a:cs typeface="Palatino Linotype" panose="02040502050505030304" charset="0"/>
                </a:rPr>
                <a:t> </a:t>
              </a:r>
              <a:r>
                <a:rPr lang="en-US" sz="4000" b="1" dirty="0" err="1">
                  <a:latin typeface="Palatino Linotype" panose="02040502050505030304" charset="0"/>
                  <a:cs typeface="Palatino Linotype" panose="02040502050505030304" charset="0"/>
                </a:rPr>
                <a:t>nhiên</a:t>
              </a:r>
              <a:endParaRPr lang="en-US" sz="4000" b="1" dirty="0">
                <a:latin typeface="Palatino Linotype" panose="02040502050505030304" charset="0"/>
                <a:cs typeface="Palatino Linotype" panose="02040502050505030304" charset="0"/>
              </a:endParaRPr>
            </a:p>
          </p:txBody>
        </p:sp>
      </p:grpSp>
      <p:sp>
        <p:nvSpPr>
          <p:cNvPr id="8" name="Rectangle 7"/>
          <p:cNvSpPr/>
          <p:nvPr/>
        </p:nvSpPr>
        <p:spPr>
          <a:xfrm>
            <a:off x="597876" y="2216556"/>
            <a:ext cx="9875519" cy="212684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400" dirty="0" err="1"/>
              <a:t>Trong</a:t>
            </a:r>
            <a:r>
              <a:rPr lang="en-US" sz="2400" dirty="0"/>
              <a:t> </a:t>
            </a:r>
            <a:r>
              <a:rPr lang="en-US" sz="2400" dirty="0" err="1"/>
              <a:t>tự</a:t>
            </a:r>
            <a:r>
              <a:rPr lang="en-US" sz="2400" dirty="0"/>
              <a:t> </a:t>
            </a:r>
            <a:r>
              <a:rPr lang="en-US" sz="2400" dirty="0" err="1"/>
              <a:t>nhiên</a:t>
            </a:r>
            <a:r>
              <a:rPr lang="en-US" sz="2400" dirty="0"/>
              <a:t>: </a:t>
            </a:r>
          </a:p>
          <a:p>
            <a:r>
              <a:rPr lang="en-US" sz="2400" dirty="0"/>
              <a:t>+ Vi </a:t>
            </a:r>
            <a:r>
              <a:rPr lang="en-US" sz="2400" dirty="0" err="1"/>
              <a:t>khuẩn</a:t>
            </a:r>
            <a:r>
              <a:rPr lang="en-US" sz="2400" dirty="0"/>
              <a:t> </a:t>
            </a:r>
            <a:r>
              <a:rPr lang="en-US" sz="2400" dirty="0" err="1"/>
              <a:t>tham</a:t>
            </a:r>
            <a:r>
              <a:rPr lang="en-US" sz="2400" dirty="0"/>
              <a:t> </a:t>
            </a:r>
            <a:r>
              <a:rPr lang="en-US" sz="2400" dirty="0" err="1"/>
              <a:t>gia</a:t>
            </a:r>
            <a:r>
              <a:rPr lang="en-US" sz="2400" dirty="0"/>
              <a:t> </a:t>
            </a:r>
            <a:r>
              <a:rPr lang="en-US" sz="2400" dirty="0" err="1"/>
              <a:t>cố</a:t>
            </a:r>
            <a:r>
              <a:rPr lang="en-US" sz="2400" dirty="0"/>
              <a:t> </a:t>
            </a:r>
            <a:r>
              <a:rPr lang="en-US" sz="2400" dirty="0" err="1"/>
              <a:t>định</a:t>
            </a:r>
            <a:r>
              <a:rPr lang="en-US" sz="2400" dirty="0"/>
              <a:t> </a:t>
            </a:r>
            <a:r>
              <a:rPr lang="en-US" sz="2400" dirty="0" err="1"/>
              <a:t>đạm</a:t>
            </a:r>
            <a:r>
              <a:rPr lang="en-US" sz="2400" dirty="0"/>
              <a:t> </a:t>
            </a:r>
            <a:r>
              <a:rPr lang="en-US" sz="2400" dirty="0" err="1"/>
              <a:t>để</a:t>
            </a:r>
            <a:r>
              <a:rPr lang="en-US" sz="2400" dirty="0"/>
              <a:t> </a:t>
            </a:r>
            <a:r>
              <a:rPr lang="en-US" sz="2400" dirty="0" err="1"/>
              <a:t>cung</a:t>
            </a:r>
            <a:r>
              <a:rPr lang="en-US" sz="2400" dirty="0"/>
              <a:t> </a:t>
            </a:r>
            <a:r>
              <a:rPr lang="en-US" sz="2400" dirty="0" err="1"/>
              <a:t>cấp</a:t>
            </a:r>
            <a:r>
              <a:rPr lang="en-US" sz="2400" dirty="0"/>
              <a:t> </a:t>
            </a:r>
            <a:r>
              <a:rPr lang="en-US" sz="2400" dirty="0" err="1"/>
              <a:t>nguồn</a:t>
            </a:r>
            <a:r>
              <a:rPr lang="en-US" sz="2400" dirty="0"/>
              <a:t> </a:t>
            </a:r>
            <a:r>
              <a:rPr lang="en-US" sz="2400" dirty="0" err="1"/>
              <a:t>đạm</a:t>
            </a:r>
            <a:r>
              <a:rPr lang="en-US" sz="2400" dirty="0"/>
              <a:t> </a:t>
            </a:r>
            <a:r>
              <a:rPr lang="en-US" sz="2400" dirty="0" err="1"/>
              <a:t>mà</a:t>
            </a:r>
            <a:r>
              <a:rPr lang="en-US" sz="2400" dirty="0"/>
              <a:t> </a:t>
            </a:r>
            <a:r>
              <a:rPr lang="en-US" sz="2400" dirty="0" err="1"/>
              <a:t>thực</a:t>
            </a:r>
            <a:r>
              <a:rPr lang="en-US" sz="2400" dirty="0"/>
              <a:t> </a:t>
            </a:r>
            <a:r>
              <a:rPr lang="en-US" sz="2400" dirty="0" err="1"/>
              <a:t>vật</a:t>
            </a:r>
            <a:r>
              <a:rPr lang="en-US" sz="2400" dirty="0"/>
              <a:t> </a:t>
            </a:r>
            <a:r>
              <a:rPr lang="en-US" sz="2400" dirty="0" err="1"/>
              <a:t>hấp</a:t>
            </a:r>
            <a:r>
              <a:rPr lang="en-US" sz="2400" dirty="0"/>
              <a:t> </a:t>
            </a:r>
            <a:r>
              <a:rPr lang="en-US" sz="2400" dirty="0" err="1"/>
              <a:t>thụ</a:t>
            </a:r>
            <a:r>
              <a:rPr lang="en-US" sz="2400" dirty="0"/>
              <a:t> </a:t>
            </a:r>
            <a:r>
              <a:rPr lang="en-US" sz="2400" dirty="0" err="1"/>
              <a:t>được</a:t>
            </a:r>
            <a:r>
              <a:rPr lang="en-US" sz="2400" dirty="0"/>
              <a:t>.</a:t>
            </a:r>
          </a:p>
          <a:p>
            <a:r>
              <a:rPr lang="en-US" sz="2400" dirty="0"/>
              <a:t>+ Vi </a:t>
            </a:r>
            <a:r>
              <a:rPr lang="en-US" sz="2400" dirty="0" err="1"/>
              <a:t>khuẩn</a:t>
            </a:r>
            <a:r>
              <a:rPr lang="en-US" sz="2400" dirty="0"/>
              <a:t> </a:t>
            </a:r>
            <a:r>
              <a:rPr lang="en-US" sz="2400" dirty="0" err="1"/>
              <a:t>tham</a:t>
            </a:r>
            <a:r>
              <a:rPr lang="en-US" sz="2400" dirty="0"/>
              <a:t> </a:t>
            </a:r>
            <a:r>
              <a:rPr lang="en-US" sz="2400" dirty="0" err="1"/>
              <a:t>gia</a:t>
            </a:r>
            <a:r>
              <a:rPr lang="en-US" sz="2400" dirty="0"/>
              <a:t> </a:t>
            </a:r>
            <a:r>
              <a:rPr lang="en-US" sz="2400" dirty="0" err="1"/>
              <a:t>phân</a:t>
            </a:r>
            <a:r>
              <a:rPr lang="en-US" sz="2400" dirty="0"/>
              <a:t> </a:t>
            </a:r>
            <a:r>
              <a:rPr lang="en-US" sz="2400" dirty="0" err="1"/>
              <a:t>giải</a:t>
            </a:r>
            <a:r>
              <a:rPr lang="en-US" sz="2400" dirty="0"/>
              <a:t> </a:t>
            </a:r>
            <a:r>
              <a:rPr lang="en-US" sz="2400" dirty="0" err="1"/>
              <a:t>xác</a:t>
            </a:r>
            <a:r>
              <a:rPr lang="en-US" sz="2400" dirty="0"/>
              <a:t> </a:t>
            </a:r>
            <a:r>
              <a:rPr lang="en-US" sz="2400" dirty="0" err="1"/>
              <a:t>sinh</a:t>
            </a:r>
            <a:r>
              <a:rPr lang="en-US" sz="2400" dirty="0"/>
              <a:t> </a:t>
            </a:r>
            <a:r>
              <a:rPr lang="en-US" sz="2400" dirty="0" err="1"/>
              <a:t>vật</a:t>
            </a:r>
            <a:r>
              <a:rPr lang="en-US" sz="2400" dirty="0"/>
              <a:t> </a:t>
            </a:r>
            <a:r>
              <a:rPr lang="en-US" sz="2400" dirty="0" err="1"/>
              <a:t>và</a:t>
            </a:r>
            <a:r>
              <a:rPr lang="en-US" sz="2400" dirty="0"/>
              <a:t> </a:t>
            </a:r>
            <a:r>
              <a:rPr lang="en-US" sz="2400" dirty="0" err="1"/>
              <a:t>chất</a:t>
            </a:r>
            <a:r>
              <a:rPr lang="en-US" sz="2400" dirty="0"/>
              <a:t> </a:t>
            </a:r>
            <a:r>
              <a:rPr lang="en-US" sz="2400" dirty="0" err="1"/>
              <a:t>thải</a:t>
            </a:r>
            <a:r>
              <a:rPr lang="en-US" sz="2400" dirty="0"/>
              <a:t> </a:t>
            </a:r>
            <a:r>
              <a:rPr lang="en-US" sz="2400" dirty="0" err="1"/>
              <a:t>động</a:t>
            </a:r>
            <a:r>
              <a:rPr lang="en-US" sz="2400" dirty="0"/>
              <a:t> </a:t>
            </a:r>
            <a:r>
              <a:rPr lang="en-US" sz="2400" dirty="0" err="1"/>
              <a:t>vật</a:t>
            </a:r>
            <a:r>
              <a:rPr lang="en-US" sz="2400" dirty="0"/>
              <a:t> </a:t>
            </a:r>
            <a:r>
              <a:rPr lang="en-US" sz="2400" dirty="0" err="1"/>
              <a:t>thành</a:t>
            </a:r>
            <a:r>
              <a:rPr lang="en-US" sz="2400" dirty="0"/>
              <a:t> </a:t>
            </a:r>
            <a:r>
              <a:rPr lang="en-US" sz="2400" dirty="0" err="1"/>
              <a:t>các</a:t>
            </a:r>
            <a:r>
              <a:rPr lang="en-US" sz="2400" dirty="0"/>
              <a:t> </a:t>
            </a:r>
            <a:r>
              <a:rPr lang="en-US" sz="2400" dirty="0" err="1"/>
              <a:t>chất</a:t>
            </a:r>
            <a:r>
              <a:rPr lang="en-US" sz="2400" dirty="0"/>
              <a:t> </a:t>
            </a:r>
            <a:r>
              <a:rPr lang="en-US" sz="2400" dirty="0" err="1"/>
              <a:t>dinh</a:t>
            </a:r>
            <a:r>
              <a:rPr lang="en-US" sz="2400" dirty="0"/>
              <a:t> </a:t>
            </a:r>
            <a:r>
              <a:rPr lang="en-US" sz="2400" dirty="0" err="1"/>
              <a:t>dưỡng</a:t>
            </a:r>
            <a:r>
              <a:rPr lang="en-US" sz="2400" dirty="0"/>
              <a:t> </a:t>
            </a:r>
            <a:r>
              <a:rPr lang="en-US" sz="2400" dirty="0" err="1"/>
              <a:t>cho</a:t>
            </a:r>
            <a:r>
              <a:rPr lang="en-US" sz="2400" dirty="0"/>
              <a:t> </a:t>
            </a:r>
            <a:r>
              <a:rPr lang="en-US" sz="2400" dirty="0" err="1"/>
              <a:t>cây</a:t>
            </a:r>
            <a:r>
              <a:rPr lang="en-US" sz="2400" dirty="0"/>
              <a:t> </a:t>
            </a:r>
            <a:r>
              <a:rPr lang="en-US" sz="2400" dirty="0" err="1"/>
              <a:t>hấp</a:t>
            </a:r>
            <a:r>
              <a:rPr lang="en-US" sz="2400" dirty="0"/>
              <a:t> </a:t>
            </a:r>
            <a:r>
              <a:rPr lang="en-US" sz="2400" dirty="0" err="1"/>
              <a:t>thụ</a:t>
            </a:r>
            <a:r>
              <a:rPr lang="en-US" sz="2400" dirty="0"/>
              <a:t> </a:t>
            </a:r>
            <a:r>
              <a:rPr lang="en-US" sz="2400" dirty="0" err="1"/>
              <a:t>và</a:t>
            </a:r>
            <a:r>
              <a:rPr lang="en-US" sz="2400" dirty="0"/>
              <a:t> </a:t>
            </a:r>
            <a:r>
              <a:rPr lang="en-US" sz="2400" dirty="0" err="1"/>
              <a:t>bảo</a:t>
            </a:r>
            <a:r>
              <a:rPr lang="en-US" sz="2400" dirty="0"/>
              <a:t> </a:t>
            </a:r>
            <a:r>
              <a:rPr lang="en-US" sz="2400" dirty="0" err="1"/>
              <a:t>vệ</a:t>
            </a:r>
            <a:r>
              <a:rPr lang="en-US" sz="2400" dirty="0"/>
              <a:t> </a:t>
            </a:r>
            <a:r>
              <a:rPr lang="en-US" sz="2400" dirty="0" err="1"/>
              <a:t>môi</a:t>
            </a:r>
            <a:r>
              <a:rPr lang="en-US" sz="2400" dirty="0"/>
              <a:t> </a:t>
            </a:r>
            <a:r>
              <a:rPr lang="en-US" sz="2400" dirty="0" err="1"/>
              <a:t>trường</a:t>
            </a:r>
            <a:r>
              <a:rPr lang="en-US" sz="2400" dirty="0"/>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7" name="Cloud Callout 6"/>
          <p:cNvSpPr/>
          <p:nvPr/>
        </p:nvSpPr>
        <p:spPr>
          <a:xfrm>
            <a:off x="1219200" y="2819400"/>
            <a:ext cx="5943600" cy="3352800"/>
          </a:xfrm>
          <a:prstGeom prst="cloudCallout">
            <a:avLst/>
          </a:prstGeom>
          <a:solidFill>
            <a:srgbClr val="92D050"/>
          </a:solidFill>
        </p:spPr>
        <p:style>
          <a:lnRef idx="2">
            <a:schemeClr val="dk1"/>
          </a:lnRef>
          <a:fillRef idx="1">
            <a:schemeClr val="lt1"/>
          </a:fillRef>
          <a:effectRef idx="0">
            <a:schemeClr val="dk1"/>
          </a:effectRef>
          <a:fontRef idx="minor">
            <a:schemeClr val="dk1"/>
          </a:fontRef>
        </p:style>
        <p:txBody>
          <a:bodyPr rtlCol="0" anchor="ctr"/>
          <a:lstStyle/>
          <a:p>
            <a:pPr lvl="0" algn="ctr"/>
            <a:r>
              <a:rPr lang="en-US" sz="4000" b="1" dirty="0" err="1"/>
              <a:t>Em</a:t>
            </a:r>
            <a:r>
              <a:rPr lang="en-US" sz="4000" b="1" dirty="0"/>
              <a:t> </a:t>
            </a:r>
            <a:r>
              <a:rPr lang="en-US" sz="4000" b="1" dirty="0" err="1"/>
              <a:t>có</a:t>
            </a:r>
            <a:r>
              <a:rPr lang="en-US" sz="4000" b="1" dirty="0"/>
              <a:t> </a:t>
            </a:r>
            <a:r>
              <a:rPr lang="en-US" sz="4000" b="1" dirty="0" err="1"/>
              <a:t>biết</a:t>
            </a:r>
            <a:r>
              <a:rPr lang="en-US" sz="4000" b="1" dirty="0"/>
              <a:t> </a:t>
            </a:r>
            <a:r>
              <a:rPr lang="en-US" sz="4000" b="1" dirty="0" err="1"/>
              <a:t>chúng</a:t>
            </a:r>
            <a:r>
              <a:rPr lang="en-US" sz="4000" b="1" dirty="0"/>
              <a:t> </a:t>
            </a:r>
            <a:r>
              <a:rPr lang="en-US" sz="4000" b="1" dirty="0" err="1"/>
              <a:t>là</a:t>
            </a:r>
            <a:r>
              <a:rPr lang="en-US" sz="4000" b="1" dirty="0"/>
              <a:t> </a:t>
            </a:r>
            <a:r>
              <a:rPr lang="en-US" sz="4000" b="1" dirty="0" err="1"/>
              <a:t>sinh</a:t>
            </a:r>
            <a:r>
              <a:rPr lang="en-US" sz="4000" b="1" dirty="0"/>
              <a:t> </a:t>
            </a:r>
            <a:r>
              <a:rPr lang="en-US" sz="4000" b="1" dirty="0" err="1"/>
              <a:t>vật</a:t>
            </a:r>
            <a:r>
              <a:rPr lang="en-US" sz="4000" b="1" dirty="0"/>
              <a:t> </a:t>
            </a:r>
            <a:r>
              <a:rPr lang="en-US" sz="4000" b="1" dirty="0" err="1"/>
              <a:t>nào</a:t>
            </a:r>
            <a:r>
              <a:rPr lang="en-US" sz="4000" b="1" dirty="0"/>
              <a:t> </a:t>
            </a:r>
            <a:r>
              <a:rPr lang="en-US" sz="4000" b="1" dirty="0" err="1"/>
              <a:t>không</a:t>
            </a:r>
            <a:r>
              <a:rPr lang="en-US" sz="4000" b="1" dirty="0"/>
              <a:t>?</a:t>
            </a:r>
          </a:p>
        </p:txBody>
      </p:sp>
      <p:sp>
        <p:nvSpPr>
          <p:cNvPr id="8" name="Rectangle 7"/>
          <p:cNvSpPr/>
          <p:nvPr/>
        </p:nvSpPr>
        <p:spPr>
          <a:xfrm>
            <a:off x="914400" y="753070"/>
            <a:ext cx="9296400" cy="1815882"/>
          </a:xfrm>
          <a:prstGeom prst="rect">
            <a:avLst/>
          </a:prstGeom>
        </p:spPr>
        <p:txBody>
          <a:bodyPr wrap="square">
            <a:spAutoFit/>
          </a:bodyPr>
          <a:lstStyle/>
          <a:p>
            <a:pPr algn="just"/>
            <a:r>
              <a:rPr lang="en-US" sz="2800" dirty="0" err="1">
                <a:solidFill>
                  <a:srgbClr val="FF0000"/>
                </a:solidFill>
                <a:latin typeface="Arial" panose="020B0604020202020204" pitchFamily="34" charset="0"/>
                <a:cs typeface="Arial" panose="020B0604020202020204" pitchFamily="34" charset="0"/>
              </a:rPr>
              <a:t>Cơ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người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lượng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lớn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khoảng</a:t>
            </a:r>
            <a:r>
              <a:rPr lang="en-US" sz="2800" dirty="0">
                <a:solidFill>
                  <a:srgbClr val="FF0000"/>
                </a:solidFill>
                <a:latin typeface="Arial" panose="020B0604020202020204" pitchFamily="34" charset="0"/>
                <a:cs typeface="Arial" panose="020B0604020202020204" pitchFamily="34" charset="0"/>
              </a:rPr>
              <a:t> 75 </a:t>
            </a:r>
            <a:r>
              <a:rPr lang="en-US" sz="2800" dirty="0" err="1">
                <a:solidFill>
                  <a:srgbClr val="FF0000"/>
                </a:solidFill>
                <a:latin typeface="Arial" panose="020B0604020202020204" pitchFamily="34" charset="0"/>
                <a:cs typeface="Arial" panose="020B0604020202020204" pitchFamily="34" charset="0"/>
              </a:rPr>
              <a:t>nghìn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tỉ</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Nhưng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người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một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vật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nhân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nhỏ</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bé</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với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lượng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lớn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hơn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số</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tế</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bào</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của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cơ</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chúng</a:t>
            </a:r>
            <a:r>
              <a:rPr lang="en-US" sz="2800" dirty="0">
                <a:solidFill>
                  <a:srgbClr val="FF0000"/>
                </a:solidFill>
                <a:latin typeface="Arial" panose="020B0604020202020204" pitchFamily="34" charset="0"/>
                <a:cs typeface="Arial" panose="020B0604020202020204" pitchFamily="34" charset="0"/>
              </a:rPr>
              <a:t> ta, </a:t>
            </a:r>
            <a:r>
              <a:rPr lang="en-US" sz="2800" dirty="0" err="1">
                <a:solidFill>
                  <a:srgbClr val="FF0000"/>
                </a:solidFill>
                <a:latin typeface="Arial" panose="020B0604020202020204" pitchFamily="34" charset="0"/>
                <a:cs typeface="Arial" panose="020B0604020202020204" pitchFamily="34" charset="0"/>
              </a:rPr>
              <a:t>có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đến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nghìn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tỉ</a:t>
            </a:r>
            <a:r>
              <a:rPr lang="en-US" sz="2800" dirty="0">
                <a:solidFill>
                  <a:srgbClr val="FF0000"/>
                </a:solidFill>
                <a:latin typeface="Arial" panose="020B0604020202020204" pitchFamily="34" charset="0"/>
                <a:cs typeface="Arial" panose="020B0604020202020204" pitchFamily="34" charset="0"/>
              </a:rPr>
              <a:t>. </a:t>
            </a:r>
          </a:p>
        </p:txBody>
      </p:sp>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7162800" y="2971800"/>
            <a:ext cx="3200400" cy="2819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026" name="Picture 2" descr="11 Cách làm phân bón từ rác thải, thực phẩm hữu cơ | Quang Cảnh Xa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3010" y="685800"/>
            <a:ext cx="445907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m phân hữu cơ tại nhà đơn giản cho người mới bắt đ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444" y="685800"/>
            <a:ext cx="4419772" cy="2947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3854" y="4322588"/>
            <a:ext cx="6851584" cy="1198880"/>
          </a:xfrm>
          <a:prstGeom prst="rect">
            <a:avLst/>
          </a:prstGeom>
          <a:noFill/>
        </p:spPr>
        <p:txBody>
          <a:bodyPr wrap="square" rtlCol="0">
            <a:spAutoFit/>
          </a:bodyPr>
          <a:lstStyle/>
          <a:p>
            <a:r>
              <a:rPr lang="en-US" sz="2400" dirty="0" err="1">
                <a:latin typeface="Palatino Linotype" panose="02040502050505030304" charset="0"/>
                <a:cs typeface="Palatino Linotype" panose="02040502050505030304" charset="0"/>
              </a:rPr>
              <a:t>Các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rác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thải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hữu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cơ</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sau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một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thời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gian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chôn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vùi</a:t>
            </a:r>
            <a:r>
              <a:rPr lang="en-US" sz="2400" dirty="0">
                <a:latin typeface="Palatino Linotype" panose="02040502050505030304" charset="0"/>
                <a:cs typeface="Palatino Linotype" panose="02040502050505030304" charset="0"/>
              </a:rPr>
              <a:t> ở </a:t>
            </a:r>
            <a:r>
              <a:rPr lang="en-US" sz="2400" dirty="0" err="1">
                <a:latin typeface="Palatino Linotype" panose="02040502050505030304" charset="0"/>
                <a:cs typeface="Palatino Linotype" panose="02040502050505030304" charset="0"/>
              </a:rPr>
              <a:t>trong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đất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thì</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lại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phân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hủy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hết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là</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nhờ</a:t>
            </a:r>
            <a:r>
              <a:rPr lang="en-US" sz="2400" dirty="0">
                <a:latin typeface="Palatino Linotype" panose="02040502050505030304" charset="0"/>
                <a:cs typeface="Palatino Linotype" panose="02040502050505030304" charset="0"/>
              </a:rPr>
              <a:t>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phân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giải</a:t>
            </a:r>
            <a:r>
              <a:rPr lang="en-US" sz="2400" dirty="0">
                <a:latin typeface="Palatino Linotype" panose="02040502050505030304" charset="0"/>
                <a:cs typeface="Palatino Linotype" panose="02040502050505030304" charset="0"/>
              </a:rPr>
              <a:t>.</a:t>
            </a:r>
          </a:p>
        </p:txBody>
      </p:sp>
      <p:sp>
        <p:nvSpPr>
          <p:cNvPr id="9" name="Rectangle 8"/>
          <p:cNvSpPr/>
          <p:nvPr/>
        </p:nvSpPr>
        <p:spPr>
          <a:xfrm>
            <a:off x="3054330" y="4267200"/>
            <a:ext cx="7156470" cy="1371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ình ảnh Cậu Bé Chỉ Ngón Tay Minh Họa Vector Trên Nền Trắng, Con Trai, Hình  Minh Họa, Vectơ Vector và PNG với nền trong suốt để tải xuống miễn phí"/>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00" b="96250" l="10000" r="90000">
                        <a14:foregroundMark x1="38438" y1="23125" x2="37969" y2="33281"/>
                        <a14:foregroundMark x1="40313" y1="23750" x2="41250" y2="29688"/>
                        <a14:foregroundMark x1="50469" y1="22344" x2="50625" y2="29219"/>
                        <a14:foregroundMark x1="43281" y1="40156" x2="50000" y2="42188"/>
                        <a14:foregroundMark x1="43281" y1="38750" x2="50156" y2="39688"/>
                      </a14:backgroundRemoval>
                    </a14:imgEffect>
                  </a14:imgLayer>
                </a14:imgProps>
              </a:ext>
              <a:ext uri="{28A0092B-C50C-407E-A947-70E740481C1C}">
                <a14:useLocalDpi xmlns:a14="http://schemas.microsoft.com/office/drawing/2010/main" val="0"/>
              </a:ext>
            </a:extLst>
          </a:blip>
          <a:srcRect/>
          <a:stretch>
            <a:fillRect/>
          </a:stretch>
        </p:blipFill>
        <p:spPr bwMode="auto">
          <a:xfrm>
            <a:off x="512298" y="34290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ectangle: Rounded Corners 5"/>
          <p:cNvSpPr/>
          <p:nvPr/>
        </p:nvSpPr>
        <p:spPr>
          <a:xfrm>
            <a:off x="3352800" y="685800"/>
            <a:ext cx="4191000" cy="1006476"/>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86200" y="846138"/>
            <a:ext cx="2908300" cy="583565"/>
          </a:xfrm>
          <a:prstGeom prst="rect">
            <a:avLst/>
          </a:prstGeom>
          <a:noFill/>
        </p:spPr>
        <p:txBody>
          <a:bodyPr wrap="none" rtlCol="0">
            <a:spAutoFit/>
          </a:bodyPr>
          <a:lstStyle/>
          <a:p>
            <a:r>
              <a:rPr lang="en-US" sz="3200" dirty="0" err="1">
                <a:latin typeface="Palatino Linotype" panose="02040502050505030304" charset="0"/>
                <a:cs typeface="Palatino Linotype" panose="02040502050505030304" charset="0"/>
              </a:rPr>
              <a:t>Trong</a:t>
            </a:r>
            <a:r>
              <a:rPr lang="en-US" sz="3200" dirty="0">
                <a:latin typeface="Palatino Linotype" panose="02040502050505030304" charset="0"/>
                <a:cs typeface="Palatino Linotype" panose="02040502050505030304" charset="0"/>
              </a:rPr>
              <a:t> </a:t>
            </a:r>
            <a:r>
              <a:rPr lang="en-US" sz="3200" dirty="0" err="1">
                <a:latin typeface="Palatino Linotype" panose="02040502050505030304" charset="0"/>
                <a:cs typeface="Palatino Linotype" panose="02040502050505030304" charset="0"/>
              </a:rPr>
              <a:t>đời</a:t>
            </a:r>
            <a:r>
              <a:rPr lang="en-US" sz="3200" dirty="0">
                <a:latin typeface="Palatino Linotype" panose="02040502050505030304" charset="0"/>
                <a:cs typeface="Palatino Linotype" panose="02040502050505030304" charset="0"/>
              </a:rPr>
              <a:t> </a:t>
            </a:r>
            <a:r>
              <a:rPr lang="en-US" sz="3200" dirty="0" err="1">
                <a:latin typeface="Palatino Linotype" panose="02040502050505030304" charset="0"/>
                <a:cs typeface="Palatino Linotype" panose="02040502050505030304" charset="0"/>
              </a:rPr>
              <a:t>sống</a:t>
            </a:r>
            <a:endParaRPr lang="en-US" sz="3200" dirty="0">
              <a:latin typeface="Palatino Linotype" panose="02040502050505030304" charset="0"/>
              <a:cs typeface="Palatino Linotype" panose="02040502050505030304" charset="0"/>
            </a:endParaRPr>
          </a:p>
        </p:txBody>
      </p:sp>
      <p:pic>
        <p:nvPicPr>
          <p:cNvPr id="4098" name="Picture 2" descr="Một hộp sữa chua có đường chứa bao nhiêu calo? | Vinm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73" y="2080419"/>
            <a:ext cx="3499677" cy="23320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Ăn dưa cà muối có thực sự tốt hay không?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2500" y="2151043"/>
            <a:ext cx="3894667" cy="23320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81200" y="5147320"/>
            <a:ext cx="7542530" cy="52197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Quá</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trình</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lên</a:t>
            </a:r>
            <a:r>
              <a:rPr lang="en-US" sz="2800" dirty="0">
                <a:latin typeface="Palatino Linotype" panose="02040502050505030304" charset="0"/>
                <a:cs typeface="Palatino Linotype" panose="02040502050505030304" charset="0"/>
              </a:rPr>
              <a:t> men </a:t>
            </a:r>
            <a:r>
              <a:rPr lang="en-US" sz="2800" dirty="0" err="1">
                <a:latin typeface="Palatino Linotype" panose="02040502050505030304" charset="0"/>
                <a:cs typeface="Palatino Linotype" panose="02040502050505030304" charset="0"/>
              </a:rPr>
              <a:t>đều</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sử</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dụng</a:t>
            </a:r>
            <a:r>
              <a:rPr lang="en-US" sz="2800" dirty="0">
                <a:latin typeface="Palatino Linotype" panose="02040502050505030304" charset="0"/>
                <a:cs typeface="Palatino Linotype" panose="02040502050505030304" charset="0"/>
              </a:rPr>
              <a:t> vi </a:t>
            </a:r>
            <a:r>
              <a:rPr lang="en-US" sz="2800" dirty="0" err="1">
                <a:latin typeface="Palatino Linotype" panose="02040502050505030304" charset="0"/>
                <a:cs typeface="Palatino Linotype" panose="02040502050505030304" charset="0"/>
              </a:rPr>
              <a:t>khuẩn</a:t>
            </a:r>
            <a:r>
              <a:rPr lang="en-US" sz="2800" dirty="0">
                <a:latin typeface="Palatino Linotype" panose="02040502050505030304" charset="0"/>
                <a:cs typeface="Palatino Linotype" panose="02040502050505030304" charset="0"/>
              </a:rPr>
              <a:t> lactic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ectangle: Rounded Corners 5"/>
          <p:cNvSpPr/>
          <p:nvPr/>
        </p:nvSpPr>
        <p:spPr>
          <a:xfrm>
            <a:off x="3352800" y="685800"/>
            <a:ext cx="4191000" cy="1006476"/>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86200" y="846138"/>
            <a:ext cx="2908300" cy="583565"/>
          </a:xfrm>
          <a:prstGeom prst="rect">
            <a:avLst/>
          </a:prstGeom>
          <a:noFill/>
        </p:spPr>
        <p:txBody>
          <a:bodyPr wrap="none" rtlCol="0">
            <a:spAutoFit/>
          </a:bodyPr>
          <a:lstStyle/>
          <a:p>
            <a:r>
              <a:rPr lang="en-US" sz="3200" dirty="0" err="1">
                <a:latin typeface="Palatino Linotype" panose="02040502050505030304" charset="0"/>
                <a:cs typeface="Palatino Linotype" panose="02040502050505030304" charset="0"/>
              </a:rPr>
              <a:t>Trong</a:t>
            </a:r>
            <a:r>
              <a:rPr lang="en-US" sz="3200" dirty="0">
                <a:latin typeface="Palatino Linotype" panose="02040502050505030304" charset="0"/>
                <a:cs typeface="Palatino Linotype" panose="02040502050505030304" charset="0"/>
              </a:rPr>
              <a:t> </a:t>
            </a:r>
            <a:r>
              <a:rPr lang="en-US" sz="3200" dirty="0" err="1">
                <a:latin typeface="Palatino Linotype" panose="02040502050505030304" charset="0"/>
                <a:cs typeface="Palatino Linotype" panose="02040502050505030304" charset="0"/>
              </a:rPr>
              <a:t>đời</a:t>
            </a:r>
            <a:r>
              <a:rPr lang="en-US" sz="3200" dirty="0">
                <a:latin typeface="Palatino Linotype" panose="02040502050505030304" charset="0"/>
                <a:cs typeface="Palatino Linotype" panose="02040502050505030304" charset="0"/>
              </a:rPr>
              <a:t> </a:t>
            </a:r>
            <a:r>
              <a:rPr lang="en-US" sz="3200" dirty="0" err="1">
                <a:latin typeface="Palatino Linotype" panose="02040502050505030304" charset="0"/>
                <a:cs typeface="Palatino Linotype" panose="02040502050505030304" charset="0"/>
              </a:rPr>
              <a:t>sống</a:t>
            </a:r>
            <a:endParaRPr lang="en-US" sz="3200" dirty="0">
              <a:latin typeface="Palatino Linotype" panose="02040502050505030304" charset="0"/>
              <a:cs typeface="Palatino Linotype" panose="02040502050505030304" charset="0"/>
            </a:endParaRPr>
          </a:p>
        </p:txBody>
      </p:sp>
      <p:pic>
        <p:nvPicPr>
          <p:cNvPr id="5122" name="Picture 2" descr="Công bố tiêu chuẩn cơ sở của nước mắm truyền thống | An Toàn Vệ Sinh Thực  Phẩ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2380" y="1879871"/>
            <a:ext cx="3218334" cy="2163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837246"/>
            <a:ext cx="3218334" cy="216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Vimatox 1.9 EC thuốc trừ sâu sinh học • Vinasa Agri Tech J.S.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4707" y="4174160"/>
            <a:ext cx="3218334" cy="21632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i khuẩn phân huỷ nhựa: Giải pháp xử lý rác thải cho tương lai - Trung tâm  Công nghệ và Quản lý Môi trườ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4174160"/>
            <a:ext cx="3218334" cy="19980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III. VAI TRÒ CỦA VI KHUẨN</a:t>
            </a:r>
          </a:p>
        </p:txBody>
      </p:sp>
      <p:sp>
        <p:nvSpPr>
          <p:cNvPr id="6" name="Rectangle 5"/>
          <p:cNvSpPr/>
          <p:nvPr/>
        </p:nvSpPr>
        <p:spPr>
          <a:xfrm>
            <a:off x="609600" y="990600"/>
            <a:ext cx="6781800" cy="3108543"/>
          </a:xfrm>
          <a:prstGeom prst="rect">
            <a:avLst/>
          </a:prstGeom>
          <a:solidFill>
            <a:schemeClr val="accent5">
              <a:lumMod val="20000"/>
              <a:lumOff val="80000"/>
            </a:schemeClr>
          </a:solidFill>
        </p:spPr>
        <p:txBody>
          <a:bodyPr wrap="square">
            <a:spAutoFit/>
          </a:bodyPr>
          <a:lstStyle/>
          <a:p>
            <a:pPr algn="just"/>
            <a:r>
              <a:rPr lang="en-US" sz="2800" dirty="0"/>
              <a:t>- </a:t>
            </a:r>
            <a:r>
              <a:rPr lang="en-US" sz="2800" dirty="0" err="1"/>
              <a:t>Trong</a:t>
            </a:r>
            <a:r>
              <a:rPr lang="en-US" sz="2800" dirty="0"/>
              <a:t> </a:t>
            </a:r>
            <a:r>
              <a:rPr lang="en-US" sz="2800" dirty="0" err="1"/>
              <a:t>đời</a:t>
            </a:r>
            <a:r>
              <a:rPr lang="en-US" sz="2800" dirty="0"/>
              <a:t> </a:t>
            </a:r>
            <a:r>
              <a:rPr lang="en-US" sz="2800" dirty="0" err="1"/>
              <a:t>sống</a:t>
            </a:r>
            <a:r>
              <a:rPr lang="en-US" sz="2800" dirty="0"/>
              <a:t> con </a:t>
            </a:r>
            <a:r>
              <a:rPr lang="en-US" sz="2800" dirty="0" err="1"/>
              <a:t>người</a:t>
            </a:r>
            <a:r>
              <a:rPr lang="en-US" sz="2800" dirty="0"/>
              <a:t>: </a:t>
            </a:r>
          </a:p>
          <a:p>
            <a:pPr algn="just"/>
            <a:r>
              <a:rPr lang="en-US" sz="2800" dirty="0"/>
              <a:t>+ </a:t>
            </a:r>
            <a:r>
              <a:rPr lang="en-US" sz="2800" dirty="0" err="1"/>
              <a:t>Phần</a:t>
            </a:r>
            <a:r>
              <a:rPr lang="en-US" sz="2800" dirty="0"/>
              <a:t> </a:t>
            </a:r>
            <a:r>
              <a:rPr lang="en-US" sz="2800" dirty="0" err="1"/>
              <a:t>lớn</a:t>
            </a:r>
            <a:r>
              <a:rPr lang="en-US" sz="2800" dirty="0"/>
              <a:t> vi </a:t>
            </a:r>
            <a:r>
              <a:rPr lang="en-US" sz="2800" dirty="0" err="1"/>
              <a:t>khuẩn</a:t>
            </a:r>
            <a:r>
              <a:rPr lang="en-US" sz="2800" dirty="0"/>
              <a:t> </a:t>
            </a:r>
            <a:r>
              <a:rPr lang="en-US" sz="2800" dirty="0" err="1"/>
              <a:t>có</a:t>
            </a:r>
            <a:r>
              <a:rPr lang="en-US" sz="2800" dirty="0"/>
              <a:t> </a:t>
            </a:r>
            <a:r>
              <a:rPr lang="en-US" sz="2800" dirty="0" err="1"/>
              <a:t>lợi</a:t>
            </a:r>
            <a:r>
              <a:rPr lang="en-US" sz="2800" dirty="0"/>
              <a:t> </a:t>
            </a:r>
            <a:r>
              <a:rPr lang="en-US" sz="2800" dirty="0" err="1"/>
              <a:t>giúp</a:t>
            </a:r>
            <a:r>
              <a:rPr lang="en-US" sz="2800" dirty="0"/>
              <a:t> </a:t>
            </a:r>
            <a:r>
              <a:rPr lang="en-US" sz="2800" dirty="0" err="1"/>
              <a:t>bảo</a:t>
            </a:r>
            <a:r>
              <a:rPr lang="en-US" sz="2800" dirty="0"/>
              <a:t> </a:t>
            </a:r>
            <a:r>
              <a:rPr lang="en-US" sz="2800" dirty="0" err="1"/>
              <a:t>vệ</a:t>
            </a:r>
            <a:r>
              <a:rPr lang="en-US" sz="2800" dirty="0"/>
              <a:t> da, </a:t>
            </a:r>
            <a:r>
              <a:rPr lang="en-US" sz="2800" dirty="0" err="1"/>
              <a:t>tăng</a:t>
            </a:r>
            <a:r>
              <a:rPr lang="en-US" sz="2800" dirty="0"/>
              <a:t> </a:t>
            </a:r>
            <a:r>
              <a:rPr lang="en-US" sz="2800" dirty="0" err="1"/>
              <a:t>cường</a:t>
            </a:r>
            <a:r>
              <a:rPr lang="en-US" sz="2800" dirty="0"/>
              <a:t> </a:t>
            </a:r>
            <a:r>
              <a:rPr lang="en-US" sz="2800" dirty="0" err="1"/>
              <a:t>miễn</a:t>
            </a:r>
            <a:r>
              <a:rPr lang="en-US" sz="2800" dirty="0"/>
              <a:t> </a:t>
            </a:r>
            <a:r>
              <a:rPr lang="en-US" sz="2800" dirty="0" err="1"/>
              <a:t>dịch</a:t>
            </a:r>
            <a:r>
              <a:rPr lang="en-US" sz="2800" dirty="0"/>
              <a:t>, </a:t>
            </a:r>
            <a:r>
              <a:rPr lang="en-US" sz="2800" dirty="0" err="1"/>
              <a:t>hỗ</a:t>
            </a:r>
            <a:r>
              <a:rPr lang="en-US" sz="2800" dirty="0"/>
              <a:t> </a:t>
            </a:r>
            <a:r>
              <a:rPr lang="en-US" sz="2800" dirty="0" err="1"/>
              <a:t>trợ</a:t>
            </a:r>
            <a:r>
              <a:rPr lang="en-US" sz="2800" dirty="0"/>
              <a:t> </a:t>
            </a:r>
            <a:r>
              <a:rPr lang="en-US" sz="2800" dirty="0" err="1"/>
              <a:t>tiêu</a:t>
            </a:r>
            <a:r>
              <a:rPr lang="en-US" sz="2800" dirty="0"/>
              <a:t> </a:t>
            </a:r>
            <a:r>
              <a:rPr lang="en-US" sz="2800" dirty="0" err="1"/>
              <a:t>hóa</a:t>
            </a:r>
            <a:r>
              <a:rPr lang="en-US" sz="2800" dirty="0"/>
              <a:t>. </a:t>
            </a:r>
          </a:p>
          <a:p>
            <a:pPr algn="just"/>
            <a:r>
              <a:rPr lang="en-US" sz="2800" dirty="0"/>
              <a:t>+ </a:t>
            </a:r>
            <a:r>
              <a:rPr lang="en-US" sz="2800" dirty="0" err="1"/>
              <a:t>Ứng</a:t>
            </a:r>
            <a:r>
              <a:rPr lang="en-US" sz="2800" dirty="0"/>
              <a:t> </a:t>
            </a:r>
            <a:r>
              <a:rPr lang="en-US" sz="2800" dirty="0" err="1"/>
              <a:t>dụng</a:t>
            </a:r>
            <a:r>
              <a:rPr lang="en-US" sz="2800" dirty="0"/>
              <a:t> </a:t>
            </a:r>
            <a:r>
              <a:rPr lang="en-US" sz="2800" dirty="0" err="1"/>
              <a:t>trong</a:t>
            </a:r>
            <a:r>
              <a:rPr lang="en-US" sz="2800" dirty="0"/>
              <a:t> </a:t>
            </a:r>
            <a:r>
              <a:rPr lang="en-US" sz="2800" dirty="0" err="1"/>
              <a:t>chế</a:t>
            </a:r>
            <a:r>
              <a:rPr lang="en-US" sz="2800" dirty="0"/>
              <a:t> </a:t>
            </a:r>
            <a:r>
              <a:rPr lang="en-US" sz="2800" dirty="0" err="1"/>
              <a:t>biến</a:t>
            </a:r>
            <a:r>
              <a:rPr lang="en-US" sz="2800" dirty="0"/>
              <a:t> </a:t>
            </a:r>
            <a:r>
              <a:rPr lang="en-US" sz="2800" dirty="0" err="1"/>
              <a:t>thực</a:t>
            </a:r>
            <a:r>
              <a:rPr lang="en-US" sz="2800" dirty="0"/>
              <a:t> </a:t>
            </a:r>
            <a:r>
              <a:rPr lang="en-US" sz="2800" dirty="0" err="1"/>
              <a:t>phẩm</a:t>
            </a:r>
            <a:r>
              <a:rPr lang="en-US" sz="2800" dirty="0"/>
              <a:t> (</a:t>
            </a:r>
            <a:r>
              <a:rPr lang="en-US" sz="2800" dirty="0" err="1"/>
              <a:t>sữa</a:t>
            </a:r>
            <a:r>
              <a:rPr lang="en-US" sz="2800" dirty="0"/>
              <a:t> </a:t>
            </a:r>
            <a:r>
              <a:rPr lang="en-US" sz="2800" dirty="0" err="1"/>
              <a:t>chua</a:t>
            </a:r>
            <a:r>
              <a:rPr lang="en-US" sz="2800" dirty="0"/>
              <a:t>, </a:t>
            </a:r>
            <a:r>
              <a:rPr lang="en-US" sz="2800" dirty="0" err="1"/>
              <a:t>dưa</a:t>
            </a:r>
            <a:r>
              <a:rPr lang="en-US" sz="2800" dirty="0"/>
              <a:t> </a:t>
            </a:r>
            <a:r>
              <a:rPr lang="en-US" sz="2800" dirty="0" err="1"/>
              <a:t>muối</a:t>
            </a:r>
            <a:r>
              <a:rPr lang="en-US" sz="2800" dirty="0"/>
              <a:t>, </a:t>
            </a:r>
            <a:r>
              <a:rPr lang="en-US" sz="2800" dirty="0" err="1"/>
              <a:t>nước</a:t>
            </a:r>
            <a:r>
              <a:rPr lang="en-US" sz="2800" dirty="0"/>
              <a:t> </a:t>
            </a:r>
            <a:r>
              <a:rPr lang="en-US" sz="2800" dirty="0" err="1"/>
              <a:t>mắm</a:t>
            </a:r>
            <a:r>
              <a:rPr lang="en-US" sz="2800" dirty="0"/>
              <a:t>, …) </a:t>
            </a:r>
          </a:p>
          <a:p>
            <a:pPr algn="just"/>
            <a:r>
              <a:rPr lang="en-US" sz="2800" dirty="0"/>
              <a:t>+ </a:t>
            </a:r>
            <a:r>
              <a:rPr lang="en-US" sz="2800" dirty="0" err="1"/>
              <a:t>Sản</a:t>
            </a:r>
            <a:r>
              <a:rPr lang="en-US" sz="2800" dirty="0"/>
              <a:t> </a:t>
            </a:r>
            <a:r>
              <a:rPr lang="en-US" sz="2800" dirty="0" err="1"/>
              <a:t>xuất</a:t>
            </a:r>
            <a:r>
              <a:rPr lang="en-US" sz="2800" dirty="0"/>
              <a:t> </a:t>
            </a:r>
            <a:r>
              <a:rPr lang="en-US" sz="2800" dirty="0" err="1"/>
              <a:t>thuốc</a:t>
            </a:r>
            <a:r>
              <a:rPr lang="en-US" sz="2800" dirty="0"/>
              <a:t> </a:t>
            </a:r>
            <a:r>
              <a:rPr lang="en-US" sz="2800" dirty="0" err="1"/>
              <a:t>kháng</a:t>
            </a:r>
            <a:r>
              <a:rPr lang="en-US" sz="2800" dirty="0"/>
              <a:t> </a:t>
            </a:r>
            <a:r>
              <a:rPr lang="en-US" sz="2800" dirty="0" err="1"/>
              <a:t>sinh</a:t>
            </a:r>
            <a:r>
              <a:rPr lang="en-US" sz="2800" dirty="0"/>
              <a:t>, </a:t>
            </a:r>
            <a:r>
              <a:rPr lang="en-US" sz="2800" dirty="0" err="1"/>
              <a:t>thuốc</a:t>
            </a:r>
            <a:r>
              <a:rPr lang="en-US" sz="2800" dirty="0"/>
              <a:t> </a:t>
            </a:r>
            <a:r>
              <a:rPr lang="en-US" sz="2800" dirty="0" err="1"/>
              <a:t>trừ</a:t>
            </a:r>
            <a:r>
              <a:rPr lang="en-US" sz="2800" dirty="0"/>
              <a:t> </a:t>
            </a:r>
            <a:r>
              <a:rPr lang="en-US" sz="2800" dirty="0" err="1"/>
              <a:t>sâu</a:t>
            </a:r>
            <a:r>
              <a:rPr lang="en-US" sz="2800" dirty="0"/>
              <a:t>, </a:t>
            </a:r>
            <a:r>
              <a:rPr lang="en-US" sz="2800" dirty="0" err="1"/>
              <a:t>xử</a:t>
            </a:r>
            <a:r>
              <a:rPr lang="en-US" sz="2800" dirty="0"/>
              <a:t> </a:t>
            </a:r>
            <a:r>
              <a:rPr lang="en-US" sz="2800" dirty="0" err="1"/>
              <a:t>lý</a:t>
            </a:r>
            <a:r>
              <a:rPr lang="en-US" sz="2800" dirty="0"/>
              <a:t> </a:t>
            </a:r>
            <a:r>
              <a:rPr lang="en-US" sz="2800" dirty="0" err="1"/>
              <a:t>chất</a:t>
            </a:r>
            <a:r>
              <a:rPr lang="en-US" sz="2800" dirty="0"/>
              <a:t> </a:t>
            </a:r>
            <a:r>
              <a:rPr lang="en-US" sz="2800" dirty="0" err="1"/>
              <a:t>thải</a:t>
            </a:r>
            <a:r>
              <a:rPr lang="en-US" sz="2800" dirty="0"/>
              <a:t>, …</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38409"/>
          <a:stretch>
            <a:fillRect/>
          </a:stretch>
        </p:blipFill>
        <p:spPr bwMode="auto">
          <a:xfrm>
            <a:off x="18301" y="4336160"/>
            <a:ext cx="2967354" cy="252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0180" y="1600202"/>
            <a:ext cx="3274019" cy="261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310537"/>
            <a:ext cx="4114800" cy="254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437" y="4336160"/>
            <a:ext cx="3851563" cy="257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500"/>
                                        <p:tgtEl>
                                          <p:spTgt spid="205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4098" name="Picture 2" descr="Một hộp sữa chua có đường chứa bao nhiêu calo? | Vinm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3474932"/>
            <a:ext cx="3499677" cy="23320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Câu Hỏi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3889" l="10000" r="90000">
                        <a14:foregroundMark x1="20833" y1="20278" x2="26944" y2="14444"/>
                        <a14:foregroundMark x1="28333" y1="30278" x2="28333" y2="30278"/>
                        <a14:foregroundMark x1="48056" y1="46389" x2="53611" y2="48333"/>
                        <a14:foregroundMark x1="74722" y1="22500" x2="83333" y2="18889"/>
                        <a14:foregroundMark x1="77500" y1="37778" x2="77500" y2="37778"/>
                      </a14:backgroundRemoval>
                    </a14:imgEffect>
                  </a14:imgLayer>
                </a14:imgProps>
              </a:ext>
              <a:ext uri="{28A0092B-C50C-407E-A947-70E740481C1C}">
                <a14:useLocalDpi xmlns:a14="http://schemas.microsoft.com/office/drawing/2010/main" val="0"/>
              </a:ext>
            </a:extLst>
          </a:blip>
          <a:srcRect/>
          <a:stretch>
            <a:fillRect/>
          </a:stretch>
        </p:blipFill>
        <p:spPr bwMode="auto">
          <a:xfrm>
            <a:off x="-282943" y="505991"/>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99435" y="1845310"/>
            <a:ext cx="6936740" cy="829945"/>
          </a:xfrm>
          <a:prstGeom prst="rect">
            <a:avLst/>
          </a:prstGeom>
          <a:noFill/>
        </p:spPr>
        <p:txBody>
          <a:bodyPr wrap="square" rtlCol="0">
            <a:spAutoFit/>
          </a:bodyPr>
          <a:lstStyle/>
          <a:p>
            <a:pPr algn="just"/>
            <a:r>
              <a:rPr lang="en-US" sz="2400" dirty="0" err="1">
                <a:latin typeface="Palatino Linotype" panose="02040502050505030304" charset="0"/>
                <a:cs typeface="Palatino Linotype" panose="02040502050505030304" charset="0"/>
              </a:rPr>
              <a:t>Tại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sao</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ăn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sữa</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chua</a:t>
            </a:r>
            <a:r>
              <a:rPr lang="en-US" sz="2400" dirty="0">
                <a:latin typeface="Palatino Linotype" panose="02040502050505030304" charset="0"/>
                <a:cs typeface="Palatino Linotype" panose="02040502050505030304" charset="0"/>
              </a:rPr>
              <a:t> hang </a:t>
            </a:r>
            <a:r>
              <a:rPr lang="en-US" sz="2400" dirty="0" err="1">
                <a:latin typeface="Palatino Linotype" panose="02040502050505030304" charset="0"/>
                <a:cs typeface="Palatino Linotype" panose="02040502050505030304" charset="0"/>
              </a:rPr>
              <a:t>ngày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thể</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giúp</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chúng</a:t>
            </a:r>
            <a:r>
              <a:rPr lang="en-US" sz="2400" dirty="0">
                <a:latin typeface="Palatino Linotype" panose="02040502050505030304" charset="0"/>
                <a:cs typeface="Palatino Linotype" panose="02040502050505030304" charset="0"/>
              </a:rPr>
              <a:t> ta </a:t>
            </a:r>
            <a:r>
              <a:rPr lang="en-US" sz="2400" dirty="0" err="1">
                <a:latin typeface="Palatino Linotype" panose="02040502050505030304" charset="0"/>
                <a:cs typeface="Palatino Linotype" panose="02040502050505030304" charset="0"/>
              </a:rPr>
              <a:t>ăn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ngon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miệng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hơn</a:t>
            </a:r>
            <a:r>
              <a:rPr lang="en-US" sz="2400" dirty="0">
                <a:latin typeface="Palatino Linotype" panose="02040502050505030304" charset="0"/>
                <a:cs typeface="Palatino Linotype" panose="02040502050505030304" charset="0"/>
              </a:rPr>
              <a:t>?</a:t>
            </a:r>
          </a:p>
        </p:txBody>
      </p:sp>
      <p:sp>
        <p:nvSpPr>
          <p:cNvPr id="11" name="Rectangle 10"/>
          <p:cNvSpPr/>
          <p:nvPr/>
        </p:nvSpPr>
        <p:spPr>
          <a:xfrm>
            <a:off x="3029381" y="1534691"/>
            <a:ext cx="7156470" cy="1371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p:cNvSpPr/>
          <p:nvPr/>
        </p:nvSpPr>
        <p:spPr>
          <a:xfrm>
            <a:off x="936258" y="4333900"/>
            <a:ext cx="762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81200" y="4166344"/>
            <a:ext cx="3984257" cy="1198880"/>
          </a:xfrm>
          <a:prstGeom prst="rect">
            <a:avLst/>
          </a:prstGeom>
          <a:noFill/>
        </p:spPr>
        <p:txBody>
          <a:bodyPr wrap="square" rtlCol="0">
            <a:spAutoFit/>
          </a:bodyPr>
          <a:lstStyle/>
          <a:p>
            <a:pPr algn="just"/>
            <a:r>
              <a:rPr lang="en-US" sz="2400" dirty="0">
                <a:latin typeface="Palatino Linotype" panose="02040502050505030304" charset="0"/>
                <a:cs typeface="Palatino Linotype" panose="02040502050505030304" charset="0"/>
              </a:rPr>
              <a:t>Do </a:t>
            </a:r>
            <a:r>
              <a:rPr lang="en-US" sz="2400" dirty="0" err="1">
                <a:latin typeface="Palatino Linotype" panose="02040502050505030304" charset="0"/>
                <a:cs typeface="Palatino Linotype" panose="02040502050505030304" charset="0"/>
              </a:rPr>
              <a:t>trong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sữa</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chua</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lactic.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này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hỗ</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trợ</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tiêu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hóa</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thức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ăn</a:t>
            </a:r>
            <a:r>
              <a:rPr lang="en-US" sz="2400" dirty="0">
                <a:latin typeface="Palatino Linotype" panose="02040502050505030304" charset="0"/>
                <a:cs typeface="Palatino Linotype" panose="0204050205050503030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1000"/>
                                        <p:tgtEl>
                                          <p:spTgt spid="4098"/>
                                        </p:tgtEl>
                                      </p:cBhvr>
                                    </p:animEffect>
                                    <p:anim calcmode="lin" valueType="num">
                                      <p:cBhvr>
                                        <p:cTn id="24" dur="1000" fill="hold"/>
                                        <p:tgtEl>
                                          <p:spTgt spid="4098"/>
                                        </p:tgtEl>
                                        <p:attrNameLst>
                                          <p:attrName>ppt_x</p:attrName>
                                        </p:attrNameLst>
                                      </p:cBhvr>
                                      <p:tavLst>
                                        <p:tav tm="0">
                                          <p:val>
                                            <p:strVal val="#ppt_x"/>
                                          </p:val>
                                        </p:tav>
                                        <p:tav tm="100000">
                                          <p:val>
                                            <p:strVal val="#ppt_x"/>
                                          </p:val>
                                        </p:tav>
                                      </p:tavLst>
                                    </p:anim>
                                    <p:anim calcmode="lin" valueType="num">
                                      <p:cBhvr>
                                        <p:cTn id="2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2" name="Picture 2" descr="Hình ảnh Cậu Bé Chỉ Ngón Tay Minh Họa Vector Trên Nền Trắng, Con Trai, Hình  Minh Họa, Vectơ Vector và PNG với nền trong suốt để tải xuống miễn phí"/>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6250" l="10000" r="90000">
                        <a14:foregroundMark x1="38438" y1="23125" x2="37969" y2="33281"/>
                        <a14:foregroundMark x1="40313" y1="23750" x2="41250" y2="29688"/>
                        <a14:foregroundMark x1="50469" y1="22344" x2="50625" y2="29219"/>
                        <a14:foregroundMark x1="43281" y1="40156" x2="50000" y2="42188"/>
                        <a14:foregroundMark x1="43281" y1="38750" x2="50156" y2="39688"/>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1143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962400" y="1692276"/>
            <a:ext cx="6324600" cy="2727324"/>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43400" y="1981200"/>
            <a:ext cx="5676900" cy="829945"/>
          </a:xfrm>
          <a:prstGeom prst="rect">
            <a:avLst/>
          </a:prstGeom>
          <a:noFill/>
        </p:spPr>
        <p:txBody>
          <a:bodyPr wrap="square" rtlCol="0">
            <a:spAutoFit/>
          </a:bodyPr>
          <a:lstStyle/>
          <a:p>
            <a:pPr algn="just"/>
            <a:r>
              <a:rPr lang="en-US" sz="2400" dirty="0">
                <a:latin typeface="Palatino Linotype" panose="02040502050505030304" charset="0"/>
                <a:cs typeface="Palatino Linotype" panose="02040502050505030304" charset="0"/>
              </a:rPr>
              <a:t>-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lợi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số</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lượng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lớn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sẽ</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ức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chế</a:t>
            </a:r>
            <a:r>
              <a:rPr lang="en-US" sz="2400" dirty="0">
                <a:latin typeface="Palatino Linotype" panose="02040502050505030304" charset="0"/>
                <a:cs typeface="Palatino Linotype" panose="02040502050505030304" charset="0"/>
              </a:rPr>
              <a:t>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hại</a:t>
            </a:r>
            <a:r>
              <a:rPr lang="en-US" sz="2400" dirty="0">
                <a:latin typeface="Palatino Linotype" panose="02040502050505030304" charset="0"/>
                <a:cs typeface="Palatino Linotype" panose="02040502050505030304" charset="0"/>
              </a:rPr>
              <a:t>.</a:t>
            </a:r>
          </a:p>
        </p:txBody>
      </p:sp>
      <p:sp>
        <p:nvSpPr>
          <p:cNvPr id="13" name="TextBox 12"/>
          <p:cNvSpPr txBox="1"/>
          <p:nvPr/>
        </p:nvSpPr>
        <p:spPr>
          <a:xfrm>
            <a:off x="4370363" y="2819400"/>
            <a:ext cx="5676900" cy="461665"/>
          </a:xfrm>
          <a:prstGeom prst="rect">
            <a:avLst/>
          </a:prstGeom>
          <a:noFill/>
        </p:spPr>
        <p:txBody>
          <a:bodyPr wrap="square" rtlCol="0">
            <a:spAutoFit/>
          </a:bodyPr>
          <a:lstStyle/>
          <a:p>
            <a:pPr algn="just"/>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Bảo</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vệ</a:t>
            </a:r>
            <a:r>
              <a:rPr lang="en-US" sz="2400" dirty="0">
                <a:latin typeface="Palatino Linotype" panose="02040502050505030304" charset="0"/>
                <a:cs typeface="Palatino Linotype" panose="02040502050505030304" charset="0"/>
              </a:rPr>
              <a:t> da</a:t>
            </a:r>
          </a:p>
        </p:txBody>
      </p:sp>
      <p:sp>
        <p:nvSpPr>
          <p:cNvPr id="14" name="TextBox 13"/>
          <p:cNvSpPr txBox="1"/>
          <p:nvPr/>
        </p:nvSpPr>
        <p:spPr>
          <a:xfrm>
            <a:off x="4399671" y="3324870"/>
            <a:ext cx="5676900" cy="461665"/>
          </a:xfrm>
          <a:prstGeom prst="rect">
            <a:avLst/>
          </a:prstGeom>
          <a:noFill/>
        </p:spPr>
        <p:txBody>
          <a:bodyPr wrap="square" rtlCol="0">
            <a:spAutoFit/>
          </a:bodyPr>
          <a:lstStyle/>
          <a:p>
            <a:pPr algn="just"/>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Tăng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cường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hệ</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tiêu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hóa</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và</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miễn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dịch</a:t>
            </a:r>
            <a:endParaRPr lang="en-US" sz="2400" dirty="0">
              <a:latin typeface="Palatino Linotype" panose="02040502050505030304" charset="0"/>
              <a:cs typeface="Palatino Linotype" panose="02040502050505030304" charset="0"/>
            </a:endParaRPr>
          </a:p>
        </p:txBody>
      </p:sp>
      <p:sp>
        <p:nvSpPr>
          <p:cNvPr id="15" name="Rectangle: Rounded Corners 14"/>
          <p:cNvSpPr/>
          <p:nvPr/>
        </p:nvSpPr>
        <p:spPr>
          <a:xfrm>
            <a:off x="2827020" y="555624"/>
            <a:ext cx="4191000" cy="1006476"/>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08020" y="792162"/>
            <a:ext cx="3438525" cy="583565"/>
          </a:xfrm>
          <a:prstGeom prst="rect">
            <a:avLst/>
          </a:prstGeom>
          <a:noFill/>
        </p:spPr>
        <p:txBody>
          <a:bodyPr wrap="none" rtlCol="0">
            <a:spAutoFit/>
          </a:bodyPr>
          <a:lstStyle/>
          <a:p>
            <a:r>
              <a:rPr lang="en-US" sz="3200" dirty="0" err="1">
                <a:latin typeface="Palatino Linotype" panose="02040502050505030304" charset="0"/>
                <a:cs typeface="Palatino Linotype" panose="02040502050505030304" charset="0"/>
              </a:rPr>
              <a:t>Đối</a:t>
            </a:r>
            <a:r>
              <a:rPr lang="en-US" sz="3200" dirty="0">
                <a:latin typeface="Palatino Linotype" panose="02040502050505030304" charset="0"/>
                <a:cs typeface="Palatino Linotype" panose="02040502050505030304" charset="0"/>
              </a:rPr>
              <a:t> </a:t>
            </a:r>
            <a:r>
              <a:rPr lang="en-US" sz="3200" dirty="0" err="1">
                <a:latin typeface="Palatino Linotype" panose="02040502050505030304" charset="0"/>
                <a:cs typeface="Palatino Linotype" panose="02040502050505030304" charset="0"/>
              </a:rPr>
              <a:t>với</a:t>
            </a:r>
            <a:r>
              <a:rPr lang="en-US" sz="3200" dirty="0">
                <a:latin typeface="Palatino Linotype" panose="02040502050505030304" charset="0"/>
                <a:cs typeface="Palatino Linotype" panose="02040502050505030304" charset="0"/>
              </a:rPr>
              <a:t> con </a:t>
            </a:r>
            <a:r>
              <a:rPr lang="en-US" sz="3200" dirty="0" err="1">
                <a:latin typeface="Palatino Linotype" panose="02040502050505030304" charset="0"/>
                <a:cs typeface="Palatino Linotype" panose="02040502050505030304" charset="0"/>
              </a:rPr>
              <a:t>người</a:t>
            </a:r>
            <a:endParaRPr lang="en-US" sz="3200" dirty="0">
              <a:latin typeface="Palatino Linotype" panose="02040502050505030304" charset="0"/>
              <a:cs typeface="Palatino Linotype" panose="0204050205050503030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ounded Rectangle 4"/>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IV. MỘT SỐ BỆNH DO VI KHUẨN GÂY RA</a:t>
            </a:r>
          </a:p>
        </p:txBody>
      </p:sp>
      <p:pic>
        <p:nvPicPr>
          <p:cNvPr id="6146" name="Picture 2" descr="Đặc điểm vi khuẩn tả Vibrio Cholerae | Vinm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17" y="1024223"/>
            <a:ext cx="3206370" cy="24047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0485" y="3660463"/>
            <a:ext cx="2280689" cy="369332"/>
          </a:xfrm>
          <a:prstGeom prst="rect">
            <a:avLst/>
          </a:prstGeom>
          <a:noFill/>
        </p:spPr>
        <p:txBody>
          <a:bodyPr wrap="none" rtlCol="0">
            <a:spAutoFit/>
          </a:bodyPr>
          <a:lstStyle/>
          <a:p>
            <a:r>
              <a:rPr lang="en-US" dirty="0">
                <a:latin typeface="Palatino Linotype" panose="02040502050505030304" charset="0"/>
                <a:cs typeface="Palatino Linotype" panose="02040502050505030304" charset="0"/>
              </a:rPr>
              <a:t>Vi </a:t>
            </a:r>
            <a:r>
              <a:rPr lang="en-US" dirty="0" err="1">
                <a:latin typeface="Palatino Linotype" panose="02040502050505030304" charset="0"/>
                <a:cs typeface="Palatino Linotype" panose="02040502050505030304" charset="0"/>
              </a:rPr>
              <a:t>khuẩn</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gây</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bệnh</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tả</a:t>
            </a:r>
            <a:endParaRPr lang="en-US" dirty="0">
              <a:latin typeface="Palatino Linotype" panose="02040502050505030304" charset="0"/>
              <a:cs typeface="Palatino Linotype" panose="02040502050505030304" charset="0"/>
            </a:endParaRPr>
          </a:p>
        </p:txBody>
      </p:sp>
      <p:pic>
        <p:nvPicPr>
          <p:cNvPr id="6148" name="Picture 4" descr="7 dạng viêm da nhiễm trùng phổ biến, thường gặp nhất | Medlat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1292" y="3548518"/>
            <a:ext cx="3035015" cy="24047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77085" y="6027934"/>
            <a:ext cx="3403945" cy="369332"/>
          </a:xfrm>
          <a:prstGeom prst="rect">
            <a:avLst/>
          </a:prstGeom>
          <a:noFill/>
        </p:spPr>
        <p:txBody>
          <a:bodyPr wrap="none" rtlCol="0">
            <a:spAutoFit/>
          </a:bodyPr>
          <a:lstStyle/>
          <a:p>
            <a:r>
              <a:rPr lang="en-US" dirty="0" err="1">
                <a:latin typeface="Palatino Linotype" panose="02040502050505030304" charset="0"/>
                <a:cs typeface="Palatino Linotype" panose="02040502050505030304" charset="0"/>
              </a:rPr>
              <a:t>Người</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mắc</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bệnh</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nhiễm</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khuẩn</a:t>
            </a:r>
            <a:r>
              <a:rPr lang="en-US" dirty="0">
                <a:latin typeface="Palatino Linotype" panose="02040502050505030304" charset="0"/>
                <a:cs typeface="Palatino Linotype" panose="02040502050505030304" charset="0"/>
              </a:rPr>
              <a:t> da</a:t>
            </a:r>
          </a:p>
        </p:txBody>
      </p:sp>
      <p:pic>
        <p:nvPicPr>
          <p:cNvPr id="6150" name="Picture 6" descr="Bệnh lao phổi: Tìm hiểu triệu chứng, cách phòng ngừa và điều trị"/>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4794" y="1001800"/>
            <a:ext cx="3033411" cy="24271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742797" y="3610250"/>
            <a:ext cx="2491836" cy="369332"/>
          </a:xfrm>
          <a:prstGeom prst="rect">
            <a:avLst/>
          </a:prstGeom>
          <a:noFill/>
        </p:spPr>
        <p:txBody>
          <a:bodyPr wrap="none" rtlCol="0">
            <a:spAutoFit/>
          </a:bodyPr>
          <a:lstStyle/>
          <a:p>
            <a:r>
              <a:rPr lang="en-US" dirty="0" err="1">
                <a:latin typeface="Palatino Linotype" panose="02040502050505030304" charset="0"/>
                <a:cs typeface="Palatino Linotype" panose="02040502050505030304" charset="0"/>
              </a:rPr>
              <a:t>Phổi</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bị</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nhiễm</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trùng</a:t>
            </a:r>
            <a:r>
              <a:rPr lang="en-US" dirty="0">
                <a:latin typeface="Palatino Linotype" panose="02040502050505030304" charset="0"/>
                <a:cs typeface="Palatino Linotype" panose="02040502050505030304" charset="0"/>
              </a:rPr>
              <a:t> </a:t>
            </a:r>
            <a:r>
              <a:rPr lang="en-US" dirty="0" err="1">
                <a:latin typeface="Palatino Linotype" panose="02040502050505030304" charset="0"/>
                <a:cs typeface="Palatino Linotype" panose="02040502050505030304" charset="0"/>
              </a:rPr>
              <a:t>lao</a:t>
            </a:r>
            <a:endParaRPr lang="en-US" dirty="0">
              <a:latin typeface="Palatino Linotype" panose="02040502050505030304" charset="0"/>
              <a:cs typeface="Palatino Linotype" panose="02040502050505030304" charset="0"/>
            </a:endParaRPr>
          </a:p>
        </p:txBody>
      </p:sp>
      <p:sp>
        <p:nvSpPr>
          <p:cNvPr id="8" name="TextBox 7"/>
          <p:cNvSpPr txBox="1"/>
          <p:nvPr/>
        </p:nvSpPr>
        <p:spPr>
          <a:xfrm>
            <a:off x="4618278" y="1934223"/>
            <a:ext cx="1981200" cy="583565"/>
          </a:xfrm>
          <a:prstGeom prst="rect">
            <a:avLst/>
          </a:prstGeom>
          <a:noFill/>
        </p:spPr>
        <p:txBody>
          <a:bodyPr wrap="square" rtlCol="0">
            <a:spAutoFit/>
          </a:bodyPr>
          <a:lstStyle/>
          <a:p>
            <a:r>
              <a:rPr lang="en-US" sz="3200" dirty="0">
                <a:solidFill>
                  <a:srgbClr val="FF0000"/>
                </a:solidFill>
                <a:latin typeface="Palatino Linotype" panose="02040502050505030304" charset="0"/>
                <a:cs typeface="Palatino Linotype" panose="02040502050505030304" charset="0"/>
              </a:rPr>
              <a:t>Vi </a:t>
            </a:r>
            <a:r>
              <a:rPr lang="en-US" sz="3200" dirty="0" err="1">
                <a:solidFill>
                  <a:srgbClr val="FF0000"/>
                </a:solidFill>
                <a:latin typeface="Palatino Linotype" panose="02040502050505030304" charset="0"/>
                <a:cs typeface="Palatino Linotype" panose="02040502050505030304" charset="0"/>
              </a:rPr>
              <a:t>Khuẩn</a:t>
            </a:r>
            <a:endParaRPr lang="en-US" sz="3200" dirty="0">
              <a:solidFill>
                <a:srgbClr val="FF0000"/>
              </a:solidFill>
              <a:latin typeface="Palatino Linotype" panose="02040502050505030304" charset="0"/>
              <a:cs typeface="Palatino Linotype" panose="02040502050505030304" charset="0"/>
            </a:endParaRPr>
          </a:p>
        </p:txBody>
      </p:sp>
      <p:sp>
        <p:nvSpPr>
          <p:cNvPr id="9" name="Oval 8"/>
          <p:cNvSpPr/>
          <p:nvPr/>
        </p:nvSpPr>
        <p:spPr>
          <a:xfrm>
            <a:off x="4161946" y="1184391"/>
            <a:ext cx="2648907" cy="2129321"/>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Bài 25 tiêu hóa ở khoang miệng.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470150" y="1600200"/>
            <a:ext cx="6034088" cy="4525963"/>
          </a:xfrm>
        </p:spPr>
      </p:pic>
      <p:pic>
        <p:nvPicPr>
          <p:cNvPr id="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2667000" y="457200"/>
            <a:ext cx="5117683" cy="584775"/>
          </a:xfrm>
          <a:prstGeom prst="rect">
            <a:avLst/>
          </a:prstGeom>
        </p:spPr>
        <p:txBody>
          <a:bodyPr wrap="none">
            <a:spAutoFit/>
          </a:bodyPr>
          <a:lstStyle/>
          <a:p>
            <a:r>
              <a:rPr lang="en-US" sz="3200" dirty="0">
                <a:solidFill>
                  <a:srgbClr val="FF0000"/>
                </a:solidFill>
              </a:rPr>
              <a:t>Vi </a:t>
            </a:r>
            <a:r>
              <a:rPr lang="en-US" sz="3200" dirty="0" err="1">
                <a:solidFill>
                  <a:srgbClr val="FF0000"/>
                </a:solidFill>
              </a:rPr>
              <a:t>khuẩn</a:t>
            </a:r>
            <a:r>
              <a:rPr lang="en-US" sz="3200" dirty="0">
                <a:solidFill>
                  <a:srgbClr val="FF0000"/>
                </a:solidFill>
              </a:rPr>
              <a:t> </a:t>
            </a:r>
            <a:r>
              <a:rPr lang="en-US" sz="3200" dirty="0" err="1">
                <a:solidFill>
                  <a:srgbClr val="FF0000"/>
                </a:solidFill>
              </a:rPr>
              <a:t>gây</a:t>
            </a:r>
            <a:r>
              <a:rPr lang="en-US" sz="3200" dirty="0">
                <a:solidFill>
                  <a:srgbClr val="FF0000"/>
                </a:solidFill>
              </a:rPr>
              <a:t> </a:t>
            </a:r>
            <a:r>
              <a:rPr lang="en-US" sz="3200" dirty="0" err="1">
                <a:solidFill>
                  <a:srgbClr val="FF0000"/>
                </a:solidFill>
              </a:rPr>
              <a:t>bệnh</a:t>
            </a:r>
            <a:r>
              <a:rPr lang="en-US" sz="3200" dirty="0">
                <a:solidFill>
                  <a:srgbClr val="FF0000"/>
                </a:solidFill>
              </a:rPr>
              <a:t> ở </a:t>
            </a:r>
            <a:r>
              <a:rPr lang="en-US" sz="3200" dirty="0" err="1">
                <a:solidFill>
                  <a:srgbClr val="FF0000"/>
                </a:solidFill>
              </a:rPr>
              <a:t>động</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pic>
        <p:nvPicPr>
          <p:cNvPr id="9218" name="Picture 2" descr="BỆNH TỤ HUYẾT TRÙNG TRÊN GÀ - Pharmavet Gro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147" y="1417638"/>
            <a:ext cx="4343400" cy="3235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6277" y="5029134"/>
            <a:ext cx="3038475" cy="52197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Tụ</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huyết</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trùng</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gà</a:t>
            </a:r>
            <a:endParaRPr lang="en-US" sz="2800" dirty="0">
              <a:latin typeface="Palatino Linotype" panose="02040502050505030304" charset="0"/>
              <a:cs typeface="Palatino Linotype" panose="02040502050505030304" charset="0"/>
            </a:endParaRPr>
          </a:p>
        </p:txBody>
      </p:sp>
      <p:pic>
        <p:nvPicPr>
          <p:cNvPr id="9220" name="Picture 4" descr="Bệnh Đóng Dấu Son Ở Heo – Erysipelas Su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2714" y="1417638"/>
            <a:ext cx="3910485" cy="32358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08583" y="4970905"/>
            <a:ext cx="3352200" cy="52322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Bệnh</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đóng</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dấu</a:t>
            </a:r>
            <a:r>
              <a:rPr lang="en-US" sz="2800" dirty="0">
                <a:latin typeface="Palatino Linotype" panose="02040502050505030304" charset="0"/>
                <a:cs typeface="Palatino Linotype" panose="02040502050505030304" charset="0"/>
              </a:rPr>
              <a:t> ở </a:t>
            </a:r>
            <a:r>
              <a:rPr lang="en-US" sz="2800" dirty="0" err="1">
                <a:latin typeface="Palatino Linotype" panose="02040502050505030304" charset="0"/>
                <a:cs typeface="Palatino Linotype" panose="02040502050505030304" charset="0"/>
              </a:rPr>
              <a:t>lợn</a:t>
            </a:r>
            <a:endParaRPr lang="en-US" sz="2800" dirty="0">
              <a:latin typeface="Palatino Linotype" panose="02040502050505030304" charset="0"/>
              <a:cs typeface="Palatino Linotype" panose="02040502050505030304" charset="0"/>
            </a:endParaRPr>
          </a:p>
        </p:txBody>
      </p:sp>
    </p:spTree>
    <p:custDataLst>
      <p:tags r:id="rId1"/>
    </p:custData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Bài 25 tiêu hóa ở khoang miệng.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470150" y="1600200"/>
            <a:ext cx="6034088" cy="4525963"/>
          </a:xfrm>
        </p:spPr>
      </p:pic>
      <p:pic>
        <p:nvPicPr>
          <p:cNvPr id="4"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2667000" y="457200"/>
            <a:ext cx="5039136" cy="584775"/>
          </a:xfrm>
          <a:prstGeom prst="rect">
            <a:avLst/>
          </a:prstGeom>
        </p:spPr>
        <p:txBody>
          <a:bodyPr wrap="none">
            <a:spAutoFit/>
          </a:bodyPr>
          <a:lstStyle/>
          <a:p>
            <a:r>
              <a:rPr lang="en-US" sz="3200" dirty="0">
                <a:solidFill>
                  <a:srgbClr val="FF0000"/>
                </a:solidFill>
              </a:rPr>
              <a:t>Vi </a:t>
            </a:r>
            <a:r>
              <a:rPr lang="en-US" sz="3200" dirty="0" err="1">
                <a:solidFill>
                  <a:srgbClr val="FF0000"/>
                </a:solidFill>
              </a:rPr>
              <a:t>khuẩn</a:t>
            </a:r>
            <a:r>
              <a:rPr lang="en-US" sz="3200" dirty="0">
                <a:solidFill>
                  <a:srgbClr val="FF0000"/>
                </a:solidFill>
              </a:rPr>
              <a:t> </a:t>
            </a:r>
            <a:r>
              <a:rPr lang="en-US" sz="3200" dirty="0" err="1">
                <a:solidFill>
                  <a:srgbClr val="FF0000"/>
                </a:solidFill>
              </a:rPr>
              <a:t>gây</a:t>
            </a:r>
            <a:r>
              <a:rPr lang="en-US" sz="3200" dirty="0">
                <a:solidFill>
                  <a:srgbClr val="FF0000"/>
                </a:solidFill>
              </a:rPr>
              <a:t> </a:t>
            </a:r>
            <a:r>
              <a:rPr lang="en-US" sz="3200" dirty="0" err="1">
                <a:solidFill>
                  <a:srgbClr val="FF0000"/>
                </a:solidFill>
              </a:rPr>
              <a:t>bệnh</a:t>
            </a:r>
            <a:r>
              <a:rPr lang="en-US" sz="3200" dirty="0">
                <a:solidFill>
                  <a:srgbClr val="FF0000"/>
                </a:solidFill>
              </a:rPr>
              <a:t> ở </a:t>
            </a:r>
            <a:r>
              <a:rPr lang="en-US" sz="3200" dirty="0" err="1">
                <a:solidFill>
                  <a:srgbClr val="FF0000"/>
                </a:solidFill>
              </a:rPr>
              <a:t>thực</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3" name="TextBox 2"/>
          <p:cNvSpPr txBox="1"/>
          <p:nvPr/>
        </p:nvSpPr>
        <p:spPr>
          <a:xfrm>
            <a:off x="1074454" y="5075214"/>
            <a:ext cx="3601085" cy="52197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Héo</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xanh</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cây</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cà</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chua</a:t>
            </a:r>
            <a:endParaRPr lang="en-US" sz="2800" dirty="0">
              <a:latin typeface="Palatino Linotype" panose="02040502050505030304" charset="0"/>
              <a:cs typeface="Palatino Linotype" panose="02040502050505030304" charset="0"/>
            </a:endParaRPr>
          </a:p>
        </p:txBody>
      </p:sp>
      <p:sp>
        <p:nvSpPr>
          <p:cNvPr id="11" name="TextBox 10"/>
          <p:cNvSpPr txBox="1"/>
          <p:nvPr/>
        </p:nvSpPr>
        <p:spPr>
          <a:xfrm>
            <a:off x="5958605" y="5119112"/>
            <a:ext cx="3734227" cy="52322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Bệnh</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thối</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nhũn</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bắp</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cải</a:t>
            </a:r>
            <a:endParaRPr lang="en-US" sz="2800" dirty="0">
              <a:latin typeface="Palatino Linotype" panose="02040502050505030304" charset="0"/>
              <a:cs typeface="Palatino Linotype" panose="02040502050505030304" charset="0"/>
            </a:endParaRPr>
          </a:p>
        </p:txBody>
      </p:sp>
      <p:pic>
        <p:nvPicPr>
          <p:cNvPr id="10242" name="Picture 2" descr="Phân Hữu Cơ Neem Fish | Vườn Sài Gò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145" y="1592196"/>
            <a:ext cx="4091074" cy="33787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ệnh Thối Nhũn Bắp Cải Được Phòng Trị Như Thế Nào? - Agri.v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8381" y="1625021"/>
            <a:ext cx="4472604" cy="33707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1266" name="Picture 2" descr="Trẻ bị viêm họng thường có những biểu hiện nào? Click, xem ng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9600"/>
            <a:ext cx="4073997" cy="30622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hà vệ sinh bẩn có thể gây ra 12 bệnh nguy hiểm nà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88498"/>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68375" y="4476115"/>
            <a:ext cx="9125585" cy="1198880"/>
          </a:xfrm>
          <a:prstGeom prst="rect">
            <a:avLst/>
          </a:prstGeom>
          <a:noFill/>
        </p:spPr>
        <p:txBody>
          <a:bodyPr wrap="square" rtlCol="0">
            <a:spAutoFit/>
          </a:bodyPr>
          <a:lstStyle/>
          <a:p>
            <a:pPr algn="just"/>
            <a:r>
              <a:rPr lang="en-US" sz="2400" dirty="0">
                <a:latin typeface="Palatino Linotype" panose="02040502050505030304" charset="0"/>
                <a:cs typeface="Palatino Linotype" panose="02040502050505030304" charset="0"/>
              </a:rPr>
              <a:t>- Khi </a:t>
            </a:r>
            <a:r>
              <a:rPr lang="en-US" sz="2400" dirty="0" err="1">
                <a:latin typeface="Palatino Linotype" panose="02040502050505030304" charset="0"/>
                <a:cs typeface="Palatino Linotype" panose="02040502050505030304" charset="0"/>
              </a:rPr>
              <a:t>mắc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bệnh</a:t>
            </a:r>
            <a:r>
              <a:rPr lang="en-US" sz="2400" dirty="0">
                <a:latin typeface="Palatino Linotype" panose="02040502050505030304" charset="0"/>
                <a:cs typeface="Palatino Linotype" panose="02040502050505030304" charset="0"/>
              </a:rPr>
              <a:t> do vi </a:t>
            </a:r>
            <a:r>
              <a:rPr lang="en-US" sz="2400" dirty="0" err="1">
                <a:latin typeface="Palatino Linotype" panose="02040502050505030304" charset="0"/>
                <a:cs typeface="Palatino Linotype" panose="02040502050505030304" charset="0"/>
              </a:rPr>
              <a:t>khuẩn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gây</a:t>
            </a:r>
            <a:r>
              <a:rPr lang="en-US" sz="2400" dirty="0">
                <a:latin typeface="Palatino Linotype" panose="02040502050505030304" charset="0"/>
                <a:cs typeface="Palatino Linotype" panose="02040502050505030304" charset="0"/>
              </a:rPr>
              <a:t> ra </a:t>
            </a:r>
            <a:r>
              <a:rPr lang="en-US" sz="2400" dirty="0" err="1">
                <a:latin typeface="Palatino Linotype" panose="02040502050505030304" charset="0"/>
                <a:cs typeface="Palatino Linotype" panose="02040502050505030304" charset="0"/>
              </a:rPr>
              <a:t>ví</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dụ</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như</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viêm</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họng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bệnh</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tả</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thì</a:t>
            </a:r>
            <a:r>
              <a:rPr lang="en-US" sz="2400" dirty="0">
                <a:latin typeface="Palatino Linotype" panose="02040502050505030304" charset="0"/>
                <a:cs typeface="Palatino Linotype" panose="02040502050505030304" charset="0"/>
              </a:rPr>
              <a:t> e </a:t>
            </a:r>
            <a:r>
              <a:rPr lang="en-US" sz="2400" dirty="0" err="1">
                <a:latin typeface="Palatino Linotype" panose="02040502050505030304" charset="0"/>
                <a:cs typeface="Palatino Linotype" panose="02040502050505030304" charset="0"/>
              </a:rPr>
              <a:t>thấy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có</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biểu</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hiện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như</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thế</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nào</a:t>
            </a:r>
            <a:r>
              <a:rPr lang="en-US" sz="2400" dirty="0">
                <a:latin typeface="Palatino Linotype" panose="02040502050505030304" charset="0"/>
                <a:cs typeface="Palatino Linotype" panose="02040502050505030304" charset="0"/>
              </a:rPr>
              <a:t>?</a:t>
            </a:r>
          </a:p>
          <a:p>
            <a:pPr algn="just"/>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Hãy</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đưa</a:t>
            </a:r>
            <a:r>
              <a:rPr lang="en-US" sz="2400" dirty="0">
                <a:latin typeface="Palatino Linotype" panose="02040502050505030304" charset="0"/>
                <a:cs typeface="Palatino Linotype" panose="02040502050505030304" charset="0"/>
              </a:rPr>
              <a:t> ra </a:t>
            </a:r>
            <a:r>
              <a:rPr lang="en-US" sz="2400" dirty="0" err="1">
                <a:latin typeface="Palatino Linotype" panose="02040502050505030304" charset="0"/>
                <a:cs typeface="Palatino Linotype" panose="02040502050505030304" charset="0"/>
              </a:rPr>
              <a:t>các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biện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pháp</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phòng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tránh</a:t>
            </a:r>
            <a:r>
              <a:rPr lang="en-US" sz="2400" dirty="0">
                <a:latin typeface="Palatino Linotype" panose="02040502050505030304" charset="0"/>
                <a:cs typeface="Palatino Linotype" panose="02040502050505030304" charset="0"/>
              </a:rPr>
              <a: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528" y="0"/>
            <a:ext cx="10938272" cy="6858000"/>
          </a:xfrm>
        </p:spPr>
      </p:pic>
      <p:graphicFrame>
        <p:nvGraphicFramePr>
          <p:cNvPr id="5" name="Diagram 4"/>
          <p:cNvGraphicFramePr/>
          <p:nvPr/>
        </p:nvGraphicFramePr>
        <p:xfrm>
          <a:off x="2667000" y="1828800"/>
          <a:ext cx="6934200" cy="4343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5257800" y="1143000"/>
            <a:ext cx="3276600"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NỘI DUNG</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ounded Rectangle 5"/>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IV. MỘT SỐ BỆNH DO VI KHUẨN GÂY RA</a:t>
            </a:r>
          </a:p>
        </p:txBody>
      </p:sp>
      <p:pic>
        <p:nvPicPr>
          <p:cNvPr id="12290" name="Picture 2" descr="医护人员消灭病毒元素素材下载-正版素材401683010-摄图网"/>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207" l="4884" r="100000">
                        <a14:foregroundMark x1="15698" y1="39138" x2="11395" y2="84655"/>
                        <a14:foregroundMark x1="81395" y1="39310" x2="86744" y2="83621"/>
                        <a14:foregroundMark x1="65116" y1="51897" x2="65930" y2="54138"/>
                        <a14:foregroundMark x1="65930" y1="53103" x2="67907" y2="63621"/>
                      </a14:backgroundRemoval>
                    </a14:imgEffect>
                  </a14:imgLayer>
                </a14:imgProps>
              </a:ext>
              <a:ext uri="{28A0092B-C50C-407E-A947-70E740481C1C}">
                <a14:useLocalDpi xmlns:a14="http://schemas.microsoft.com/office/drawing/2010/main" val="0"/>
              </a:ext>
            </a:extLst>
          </a:blip>
          <a:srcRect/>
          <a:stretch>
            <a:fillRect/>
          </a:stretch>
        </p:blipFill>
        <p:spPr bwMode="auto">
          <a:xfrm>
            <a:off x="3020304" y="2980803"/>
            <a:ext cx="5467350" cy="3687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1600" y="1319861"/>
            <a:ext cx="8229600" cy="1568450"/>
          </a:xfrm>
          <a:prstGeom prst="rect">
            <a:avLst/>
          </a:prstGeom>
          <a:noFill/>
        </p:spPr>
        <p:txBody>
          <a:bodyPr wrap="square" rtlCol="0">
            <a:spAutoFit/>
          </a:bodyPr>
          <a:lstStyle/>
          <a:p>
            <a:pPr marL="285750" indent="-285750" algn="just">
              <a:buFontTx/>
              <a:buChar char="-"/>
            </a:pPr>
            <a:r>
              <a:rPr lang="en-US" sz="2400" dirty="0" err="1">
                <a:latin typeface="Palatino Linotype" panose="02040502050505030304" charset="0"/>
                <a:cs typeface="Palatino Linotype" panose="02040502050505030304" charset="0"/>
              </a:rPr>
              <a:t>Cần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thực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hiện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tốt</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việc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vệ</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sinh</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cá</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nhân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vệ</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sinh</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ăn</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uống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và</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vệ</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sinh</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môi</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trường</a:t>
            </a:r>
            <a:r>
              <a:rPr lang="en-US" sz="2400" dirty="0">
                <a:latin typeface="Palatino Linotype" panose="02040502050505030304" charset="0"/>
                <a:cs typeface="Palatino Linotype" panose="02040502050505030304" charset="0"/>
              </a:rPr>
              <a:t>.</a:t>
            </a:r>
          </a:p>
          <a:p>
            <a:pPr marL="285750" indent="-285750" algn="just">
              <a:buFontTx/>
              <a:buChar char="-"/>
            </a:pPr>
            <a:r>
              <a:rPr lang="en-US" sz="2400" dirty="0" err="1">
                <a:latin typeface="Palatino Linotype" panose="02040502050505030304" charset="0"/>
                <a:cs typeface="Palatino Linotype" panose="02040502050505030304" charset="0"/>
              </a:rPr>
              <a:t>Cung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cấp</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đủ</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dinh</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dưỡng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cho</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cơ</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thể</a:t>
            </a:r>
            <a:r>
              <a:rPr lang="en-US" sz="2400" dirty="0">
                <a:latin typeface="Palatino Linotype" panose="02040502050505030304" charset="0"/>
                <a:cs typeface="Palatino Linotype" panose="02040502050505030304" charset="0"/>
              </a:rPr>
              <a:t>.</a:t>
            </a:r>
          </a:p>
          <a:p>
            <a:pPr marL="285750" indent="-285750" algn="just">
              <a:buFontTx/>
              <a:buChar char="-"/>
            </a:pPr>
            <a:r>
              <a:rPr lang="en-US" sz="2400" dirty="0" err="1">
                <a:latin typeface="Palatino Linotype" panose="02040502050505030304" charset="0"/>
                <a:cs typeface="Palatino Linotype" panose="02040502050505030304" charset="0"/>
              </a:rPr>
              <a:t>Tập</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thể</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dục</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thể</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thao</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thường</a:t>
            </a:r>
            <a:r>
              <a:rPr lang="en-US" sz="2400" dirty="0">
                <a:latin typeface="Palatino Linotype" panose="02040502050505030304" charset="0"/>
                <a:cs typeface="Palatino Linotype" panose="02040502050505030304" charset="0"/>
              </a:rPr>
              <a:t> </a:t>
            </a:r>
            <a:r>
              <a:rPr lang="en-US" sz="2400" dirty="0" err="1">
                <a:latin typeface="Palatino Linotype" panose="02040502050505030304" charset="0"/>
                <a:cs typeface="Palatino Linotype" panose="02040502050505030304" charset="0"/>
              </a:rPr>
              <a:t>xuyên</a:t>
            </a:r>
            <a:r>
              <a:rPr lang="en-US" sz="2400" dirty="0">
                <a:latin typeface="Palatino Linotype" panose="02040502050505030304" charset="0"/>
                <a:cs typeface="Palatino Linotype" panose="02040502050505030304" charset="0"/>
              </a:rPr>
              <a:t>. </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3" name="Rectangle 2"/>
          <p:cNvSpPr/>
          <p:nvPr/>
        </p:nvSpPr>
        <p:spPr>
          <a:xfrm>
            <a:off x="960120" y="731835"/>
            <a:ext cx="9738360" cy="646331"/>
          </a:xfrm>
          <a:prstGeom prst="rect">
            <a:avLst/>
          </a:prstGeom>
        </p:spPr>
        <p:txBody>
          <a:bodyPr wrap="square">
            <a:spAutoFit/>
          </a:bodyPr>
          <a:lstStyle/>
          <a:p>
            <a:r>
              <a:rPr lang="en-US" sz="3600" b="1" dirty="0" err="1">
                <a:solidFill>
                  <a:srgbClr val="0070C0"/>
                </a:solidFill>
              </a:rPr>
              <a:t>Thực</a:t>
            </a:r>
            <a:r>
              <a:rPr lang="en-US" sz="3600" b="1" dirty="0">
                <a:solidFill>
                  <a:srgbClr val="0070C0"/>
                </a:solidFill>
              </a:rPr>
              <a:t> </a:t>
            </a:r>
            <a:r>
              <a:rPr lang="en-US" sz="3600" b="1" dirty="0" err="1">
                <a:solidFill>
                  <a:srgbClr val="0070C0"/>
                </a:solidFill>
              </a:rPr>
              <a:t>phẩm</a:t>
            </a:r>
            <a:r>
              <a:rPr lang="en-US" sz="3600" b="1" dirty="0">
                <a:solidFill>
                  <a:srgbClr val="0070C0"/>
                </a:solidFill>
              </a:rPr>
              <a:t> </a:t>
            </a:r>
            <a:r>
              <a:rPr lang="en-US" sz="3600" b="1" dirty="0" err="1">
                <a:solidFill>
                  <a:srgbClr val="0070C0"/>
                </a:solidFill>
              </a:rPr>
              <a:t>khi</a:t>
            </a:r>
            <a:r>
              <a:rPr lang="en-US" sz="3600" b="1" dirty="0">
                <a:solidFill>
                  <a:srgbClr val="0070C0"/>
                </a:solidFill>
              </a:rPr>
              <a:t> </a:t>
            </a:r>
            <a:r>
              <a:rPr lang="en-US" sz="3600" b="1" dirty="0" err="1">
                <a:solidFill>
                  <a:srgbClr val="0070C0"/>
                </a:solidFill>
              </a:rPr>
              <a:t>không</a:t>
            </a:r>
            <a:r>
              <a:rPr lang="en-US" sz="3600" b="1" dirty="0">
                <a:solidFill>
                  <a:srgbClr val="0070C0"/>
                </a:solidFill>
              </a:rPr>
              <a:t> </a:t>
            </a:r>
            <a:r>
              <a:rPr lang="en-US" sz="3600" b="1" dirty="0" err="1">
                <a:solidFill>
                  <a:srgbClr val="0070C0"/>
                </a:solidFill>
              </a:rPr>
              <a:t>được</a:t>
            </a:r>
            <a:r>
              <a:rPr lang="en-US" sz="3600" b="1" dirty="0">
                <a:solidFill>
                  <a:srgbClr val="0070C0"/>
                </a:solidFill>
              </a:rPr>
              <a:t> </a:t>
            </a:r>
            <a:r>
              <a:rPr lang="en-US" sz="3600" b="1" dirty="0" err="1">
                <a:solidFill>
                  <a:srgbClr val="0070C0"/>
                </a:solidFill>
              </a:rPr>
              <a:t>bảo</a:t>
            </a:r>
            <a:r>
              <a:rPr lang="en-US" sz="3600" b="1" dirty="0">
                <a:solidFill>
                  <a:srgbClr val="0070C0"/>
                </a:solidFill>
              </a:rPr>
              <a:t> </a:t>
            </a:r>
            <a:r>
              <a:rPr lang="en-US" sz="3600" b="1" dirty="0" err="1">
                <a:solidFill>
                  <a:srgbClr val="0070C0"/>
                </a:solidFill>
              </a:rPr>
              <a:t>quản</a:t>
            </a:r>
            <a:r>
              <a:rPr lang="en-US" sz="3600" b="1" dirty="0">
                <a:solidFill>
                  <a:srgbClr val="0070C0"/>
                </a:solidFill>
              </a:rPr>
              <a:t> </a:t>
            </a:r>
            <a:r>
              <a:rPr lang="en-US" sz="3600" b="1" dirty="0" err="1">
                <a:solidFill>
                  <a:srgbClr val="0070C0"/>
                </a:solidFill>
              </a:rPr>
              <a:t>đúng</a:t>
            </a:r>
            <a:r>
              <a:rPr lang="en-US" sz="3600" b="1" dirty="0">
                <a:solidFill>
                  <a:srgbClr val="0070C0"/>
                </a:solidFill>
              </a:rPr>
              <a:t> </a:t>
            </a:r>
            <a:r>
              <a:rPr lang="en-US" sz="3600" b="1" dirty="0" err="1">
                <a:solidFill>
                  <a:srgbClr val="0070C0"/>
                </a:solidFill>
              </a:rPr>
              <a:t>cách</a:t>
            </a:r>
            <a:endParaRPr lang="en-US" sz="3600" b="1" dirty="0">
              <a:solidFill>
                <a:srgbClr val="0070C0"/>
              </a:solidFill>
            </a:endParaRPr>
          </a:p>
        </p:txBody>
      </p:sp>
      <p:pic>
        <p:nvPicPr>
          <p:cNvPr id="13314" name="Picture 2" descr="Tại sao thức ăn lại bị ôi thiu? Nguyên nhân, dấu hiệu và cách bảo quản đú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63" b="93421" l="0" r="100000">
                        <a14:foregroundMark x1="23625" y1="16316" x2="23250" y2="73421"/>
                        <a14:foregroundMark x1="2750" y1="49211" x2="43125" y2="47368"/>
                        <a14:foregroundMark x1="5375" y1="76053" x2="40250" y2="33421"/>
                        <a14:foregroundMark x1="6625" y1="26053" x2="41500" y2="74211"/>
                      </a14:backgroundRemoval>
                    </a14:imgEffect>
                  </a14:imgLayer>
                </a14:imgProps>
              </a:ext>
              <a:ext uri="{28A0092B-C50C-407E-A947-70E740481C1C}">
                <a14:useLocalDpi xmlns:a14="http://schemas.microsoft.com/office/drawing/2010/main" val="0"/>
              </a:ext>
            </a:extLst>
          </a:blip>
          <a:srcRect/>
          <a:stretch>
            <a:fillRect/>
          </a:stretch>
        </p:blipFill>
        <p:spPr bwMode="auto">
          <a:xfrm>
            <a:off x="709832" y="1692276"/>
            <a:ext cx="5105400" cy="311763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p:cNvSpPr/>
          <p:nvPr/>
        </p:nvSpPr>
        <p:spPr>
          <a:xfrm>
            <a:off x="5839850" y="2743200"/>
            <a:ext cx="6858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Phòng tránh ngộ độc thực phẩ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874835"/>
            <a:ext cx="3281582" cy="28926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fade">
                                      <p:cBhvr>
                                        <p:cTn id="1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42874"/>
            <a:ext cx="11582400" cy="7239000"/>
          </a:xfrm>
          <a:prstGeom prst="rect">
            <a:avLst/>
          </a:prstGeom>
        </p:spPr>
      </p:pic>
      <p:sp>
        <p:nvSpPr>
          <p:cNvPr id="3" name="Rectangle 2"/>
          <p:cNvSpPr/>
          <p:nvPr/>
        </p:nvSpPr>
        <p:spPr>
          <a:xfrm>
            <a:off x="960120" y="376626"/>
            <a:ext cx="9738360" cy="646331"/>
          </a:xfrm>
          <a:prstGeom prst="rect">
            <a:avLst/>
          </a:prstGeom>
        </p:spPr>
        <p:txBody>
          <a:bodyPr wrap="square">
            <a:spAutoFit/>
          </a:bodyPr>
          <a:lstStyle/>
          <a:p>
            <a:pPr algn="ctr"/>
            <a:r>
              <a:rPr lang="en-US" sz="3600" b="1" dirty="0" err="1">
                <a:solidFill>
                  <a:srgbClr val="0070C0"/>
                </a:solidFill>
              </a:rPr>
              <a:t>Bảo</a:t>
            </a:r>
            <a:r>
              <a:rPr lang="en-US" sz="3600" b="1" dirty="0">
                <a:solidFill>
                  <a:srgbClr val="0070C0"/>
                </a:solidFill>
              </a:rPr>
              <a:t> </a:t>
            </a:r>
            <a:r>
              <a:rPr lang="en-US" sz="3600" b="1" dirty="0" err="1">
                <a:solidFill>
                  <a:srgbClr val="0070C0"/>
                </a:solidFill>
              </a:rPr>
              <a:t>quản</a:t>
            </a:r>
            <a:r>
              <a:rPr lang="en-US" sz="3600" b="1" dirty="0">
                <a:solidFill>
                  <a:srgbClr val="0070C0"/>
                </a:solidFill>
              </a:rPr>
              <a:t> </a:t>
            </a:r>
            <a:r>
              <a:rPr lang="en-US" sz="3600" b="1" dirty="0" err="1">
                <a:solidFill>
                  <a:srgbClr val="0070C0"/>
                </a:solidFill>
              </a:rPr>
              <a:t>đúng</a:t>
            </a:r>
            <a:r>
              <a:rPr lang="en-US" sz="3600" b="1" dirty="0">
                <a:solidFill>
                  <a:srgbClr val="0070C0"/>
                </a:solidFill>
              </a:rPr>
              <a:t> </a:t>
            </a:r>
            <a:r>
              <a:rPr lang="en-US" sz="3600" b="1" dirty="0" err="1">
                <a:solidFill>
                  <a:srgbClr val="0070C0"/>
                </a:solidFill>
              </a:rPr>
              <a:t>cách</a:t>
            </a:r>
            <a:endParaRPr lang="en-US" sz="3600" b="1" dirty="0">
              <a:solidFill>
                <a:srgbClr val="0070C0"/>
              </a:solidFill>
            </a:endParaRPr>
          </a:p>
        </p:txBody>
      </p:sp>
      <p:pic>
        <p:nvPicPr>
          <p:cNvPr id="14338" name="Picture 2" descr="Cách sắp xếp và bảo quản thực phẩm trong tủ lạnh đảm bảo tươi ng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985" y="1013229"/>
            <a:ext cx="2878015" cy="213359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àng khô cá đồng vào mùa tết | Tin tức mới nhất 24h - Đọc Báo Lao Động  online - Laodong.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7649" y="990600"/>
            <a:ext cx="3124202" cy="213359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á Hồi Hun Khói | Ca Hoi Hun Khoi | Cá Hồi Sap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823" y="1031982"/>
            <a:ext cx="2990850" cy="205083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Thực phẩm đóng hộp – Cách chế biến và chọn mua đồ hộ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 y="3986508"/>
            <a:ext cx="287801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Máy hút chân không là gì? Hút được những loại thực phẩm nà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7650" y="3759591"/>
            <a:ext cx="3124202" cy="2356715"/>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ại sao Ướp muối lại có thể Bảo quản được thực phẩ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7822" y="3733800"/>
            <a:ext cx="2990850" cy="23825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5400" y="3278838"/>
            <a:ext cx="1531188" cy="369332"/>
          </a:xfrm>
          <a:prstGeom prst="rect">
            <a:avLst/>
          </a:prstGeom>
          <a:noFill/>
        </p:spPr>
        <p:txBody>
          <a:bodyPr wrap="none" rtlCol="0">
            <a:spAutoFit/>
          </a:bodyPr>
          <a:lstStyle/>
          <a:p>
            <a:r>
              <a:rPr lang="en-US" dirty="0" err="1"/>
              <a:t>Bảo</a:t>
            </a:r>
            <a:r>
              <a:rPr lang="en-US" dirty="0"/>
              <a:t> </a:t>
            </a:r>
            <a:r>
              <a:rPr lang="en-US" dirty="0" err="1"/>
              <a:t>quản</a:t>
            </a:r>
            <a:r>
              <a:rPr lang="en-US" dirty="0"/>
              <a:t> </a:t>
            </a:r>
            <a:r>
              <a:rPr lang="en-US" dirty="0" err="1"/>
              <a:t>lạnh</a:t>
            </a:r>
            <a:endParaRPr lang="en-US" dirty="0"/>
          </a:p>
        </p:txBody>
      </p:sp>
      <p:sp>
        <p:nvSpPr>
          <p:cNvPr id="16" name="TextBox 15"/>
          <p:cNvSpPr txBox="1"/>
          <p:nvPr/>
        </p:nvSpPr>
        <p:spPr>
          <a:xfrm>
            <a:off x="4564156" y="3178829"/>
            <a:ext cx="1011815" cy="369332"/>
          </a:xfrm>
          <a:prstGeom prst="rect">
            <a:avLst/>
          </a:prstGeom>
          <a:noFill/>
        </p:spPr>
        <p:txBody>
          <a:bodyPr wrap="none" rtlCol="0">
            <a:spAutoFit/>
          </a:bodyPr>
          <a:lstStyle/>
          <a:p>
            <a:r>
              <a:rPr lang="en-US" dirty="0" err="1"/>
              <a:t>Phơi</a:t>
            </a:r>
            <a:r>
              <a:rPr lang="en-US" dirty="0"/>
              <a:t> </a:t>
            </a:r>
            <a:r>
              <a:rPr lang="en-US" dirty="0" err="1"/>
              <a:t>khô</a:t>
            </a:r>
            <a:endParaRPr lang="en-US" dirty="0"/>
          </a:p>
        </p:txBody>
      </p:sp>
      <p:sp>
        <p:nvSpPr>
          <p:cNvPr id="17" name="TextBox 16"/>
          <p:cNvSpPr txBox="1"/>
          <p:nvPr/>
        </p:nvSpPr>
        <p:spPr>
          <a:xfrm>
            <a:off x="8180125" y="3146827"/>
            <a:ext cx="1026243" cy="369332"/>
          </a:xfrm>
          <a:prstGeom prst="rect">
            <a:avLst/>
          </a:prstGeom>
          <a:noFill/>
        </p:spPr>
        <p:txBody>
          <a:bodyPr wrap="none" rtlCol="0">
            <a:spAutoFit/>
          </a:bodyPr>
          <a:lstStyle/>
          <a:p>
            <a:r>
              <a:rPr lang="en-US" dirty="0"/>
              <a:t>Hun </a:t>
            </a:r>
            <a:r>
              <a:rPr lang="en-US" dirty="0" err="1"/>
              <a:t>khói</a:t>
            </a:r>
            <a:endParaRPr lang="en-US" dirty="0"/>
          </a:p>
        </p:txBody>
      </p:sp>
      <p:sp>
        <p:nvSpPr>
          <p:cNvPr id="18" name="TextBox 17"/>
          <p:cNvSpPr txBox="1"/>
          <p:nvPr/>
        </p:nvSpPr>
        <p:spPr>
          <a:xfrm>
            <a:off x="1248296" y="6206366"/>
            <a:ext cx="1099981" cy="369332"/>
          </a:xfrm>
          <a:prstGeom prst="rect">
            <a:avLst/>
          </a:prstGeom>
          <a:noFill/>
        </p:spPr>
        <p:txBody>
          <a:bodyPr wrap="none" rtlCol="0">
            <a:spAutoFit/>
          </a:bodyPr>
          <a:lstStyle/>
          <a:p>
            <a:r>
              <a:rPr lang="en-US" dirty="0" err="1"/>
              <a:t>Đóng</a:t>
            </a:r>
            <a:r>
              <a:rPr lang="en-US" dirty="0"/>
              <a:t> </a:t>
            </a:r>
            <a:r>
              <a:rPr lang="en-US" dirty="0" err="1"/>
              <a:t>hộp</a:t>
            </a:r>
            <a:endParaRPr lang="en-US" dirty="0"/>
          </a:p>
        </p:txBody>
      </p:sp>
      <p:sp>
        <p:nvSpPr>
          <p:cNvPr id="19" name="TextBox 18"/>
          <p:cNvSpPr txBox="1"/>
          <p:nvPr/>
        </p:nvSpPr>
        <p:spPr>
          <a:xfrm>
            <a:off x="4696555" y="6213001"/>
            <a:ext cx="1664238" cy="369332"/>
          </a:xfrm>
          <a:prstGeom prst="rect">
            <a:avLst/>
          </a:prstGeom>
          <a:noFill/>
        </p:spPr>
        <p:txBody>
          <a:bodyPr wrap="none" rtlCol="0">
            <a:spAutoFit/>
          </a:bodyPr>
          <a:lstStyle/>
          <a:p>
            <a:r>
              <a:rPr lang="en-US" dirty="0" err="1"/>
              <a:t>Hút</a:t>
            </a:r>
            <a:r>
              <a:rPr lang="en-US" dirty="0"/>
              <a:t> </a:t>
            </a:r>
            <a:r>
              <a:rPr lang="en-US" dirty="0" err="1"/>
              <a:t>chân</a:t>
            </a:r>
            <a:r>
              <a:rPr lang="en-US" dirty="0"/>
              <a:t> </a:t>
            </a:r>
            <a:r>
              <a:rPr lang="en-US" dirty="0" err="1"/>
              <a:t>không</a:t>
            </a:r>
            <a:endParaRPr lang="en-US" dirty="0"/>
          </a:p>
        </p:txBody>
      </p:sp>
      <p:sp>
        <p:nvSpPr>
          <p:cNvPr id="20" name="TextBox 19"/>
          <p:cNvSpPr txBox="1"/>
          <p:nvPr/>
        </p:nvSpPr>
        <p:spPr>
          <a:xfrm>
            <a:off x="8305800" y="6234408"/>
            <a:ext cx="1170513" cy="369332"/>
          </a:xfrm>
          <a:prstGeom prst="rect">
            <a:avLst/>
          </a:prstGeom>
          <a:noFill/>
        </p:spPr>
        <p:txBody>
          <a:bodyPr wrap="none" rtlCol="0">
            <a:spAutoFit/>
          </a:bodyPr>
          <a:lstStyle/>
          <a:p>
            <a:r>
              <a:rPr lang="vi-VN" dirty="0"/>
              <a:t>Ư</a:t>
            </a:r>
            <a:r>
              <a:rPr lang="en-US" dirty="0" err="1"/>
              <a:t>ớp</a:t>
            </a:r>
            <a:r>
              <a:rPr lang="en-US" dirty="0"/>
              <a:t> </a:t>
            </a:r>
            <a:r>
              <a:rPr lang="en-US" dirty="0" err="1"/>
              <a:t>muối</a:t>
            </a:r>
            <a:endParaRPr lang="en-US" dirty="0"/>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683895" y="1066800"/>
            <a:ext cx="9579610" cy="4861560"/>
          </a:xfrm>
          <a:prstGeom prst="rect">
            <a:avLst/>
          </a:prstGeom>
        </p:spPr>
        <p:txBody>
          <a:bodyPr wrap="square">
            <a:spAutoFit/>
          </a:bodyPr>
          <a:lstStyle/>
          <a:p>
            <a:pPr lvl="0" algn="just"/>
            <a:r>
              <a:rPr lang="en-US" sz="3100" dirty="0">
                <a:latin typeface="Palatino Linotype" panose="02040502050505030304" charset="0"/>
                <a:cs typeface="Palatino Linotype" panose="02040502050505030304" charset="0"/>
              </a:rPr>
              <a:t> - Vi </a:t>
            </a:r>
            <a:r>
              <a:rPr lang="en-US" sz="3100" dirty="0" err="1">
                <a:latin typeface="Palatino Linotype" panose="02040502050505030304" charset="0"/>
                <a:cs typeface="Palatino Linotype" panose="02040502050505030304" charset="0"/>
              </a:rPr>
              <a:t>khuẩn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gây</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nên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một</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số</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bệnh</a:t>
            </a:r>
            <a:r>
              <a:rPr lang="en-US" sz="3100" dirty="0">
                <a:latin typeface="Palatino Linotype" panose="02040502050505030304" charset="0"/>
                <a:cs typeface="Palatino Linotype" panose="02040502050505030304" charset="0"/>
              </a:rPr>
              <a:t> ở con </a:t>
            </a:r>
            <a:r>
              <a:rPr lang="en-US" sz="3100" dirty="0" err="1">
                <a:latin typeface="Palatino Linotype" panose="02040502050505030304" charset="0"/>
                <a:cs typeface="Palatino Linotype" panose="02040502050505030304" charset="0"/>
              </a:rPr>
              <a:t>người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như</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lao</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viêm</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phổi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uốn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ván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giang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mai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phong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hủi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tả</a:t>
            </a:r>
            <a:r>
              <a:rPr lang="en-US" sz="3100" dirty="0">
                <a:latin typeface="Palatino Linotype" panose="02040502050505030304" charset="0"/>
                <a:cs typeface="Palatino Linotype" panose="02040502050505030304" charset="0"/>
              </a:rPr>
              <a:t>, …</a:t>
            </a:r>
          </a:p>
          <a:p>
            <a:pPr lvl="0" algn="just"/>
            <a:r>
              <a:rPr lang="en-US" sz="3100" dirty="0">
                <a:latin typeface="Palatino Linotype" panose="02040502050505030304" charset="0"/>
                <a:cs typeface="Palatino Linotype" panose="02040502050505030304" charset="0"/>
              </a:rPr>
              <a:t>-  Vi </a:t>
            </a:r>
            <a:r>
              <a:rPr lang="en-US" sz="3100" dirty="0" err="1">
                <a:latin typeface="Palatino Linotype" panose="02040502050505030304" charset="0"/>
                <a:cs typeface="Palatino Linotype" panose="02040502050505030304" charset="0"/>
              </a:rPr>
              <a:t>khuẩn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gây</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nên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một</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số</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bệnh</a:t>
            </a:r>
            <a:r>
              <a:rPr lang="en-US" sz="3100" dirty="0">
                <a:latin typeface="Palatino Linotype" panose="02040502050505030304" charset="0"/>
                <a:cs typeface="Palatino Linotype" panose="02040502050505030304" charset="0"/>
              </a:rPr>
              <a:t> ở </a:t>
            </a:r>
            <a:r>
              <a:rPr lang="en-US" sz="3100" dirty="0" err="1">
                <a:latin typeface="Palatino Linotype" panose="02040502050505030304" charset="0"/>
                <a:cs typeface="Palatino Linotype" panose="02040502050505030304" charset="0"/>
              </a:rPr>
              <a:t>thực</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vật</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và</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động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vật</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héo</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xanh</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cà</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chua</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thối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nhũn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bắp</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cải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tụ</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huyết</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trùng</a:t>
            </a:r>
            <a:r>
              <a:rPr lang="en-US" sz="3100" dirty="0">
                <a:latin typeface="Palatino Linotype" panose="02040502050505030304" charset="0"/>
                <a:cs typeface="Palatino Linotype" panose="02040502050505030304" charset="0"/>
              </a:rPr>
              <a:t> ở </a:t>
            </a:r>
            <a:r>
              <a:rPr lang="en-US" sz="3100" dirty="0" err="1">
                <a:latin typeface="Palatino Linotype" panose="02040502050505030304" charset="0"/>
                <a:cs typeface="Palatino Linotype" panose="02040502050505030304" charset="0"/>
              </a:rPr>
              <a:t>gia</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cầm</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gia</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súc</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liên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cầu</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lợn</a:t>
            </a:r>
            <a:r>
              <a:rPr lang="en-US" sz="3100" dirty="0">
                <a:latin typeface="Palatino Linotype" panose="02040502050505030304" charset="0"/>
                <a:cs typeface="Palatino Linotype" panose="02040502050505030304" charset="0"/>
              </a:rPr>
              <a:t>,…</a:t>
            </a:r>
          </a:p>
          <a:p>
            <a:pPr lvl="0" algn="just"/>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Ngoài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ra</a:t>
            </a:r>
            <a:r>
              <a:rPr lang="en-US" sz="3100" dirty="0">
                <a:latin typeface="Palatino Linotype" panose="02040502050505030304" charset="0"/>
                <a:cs typeface="Palatino Linotype" panose="02040502050505030304" charset="0"/>
              </a:rPr>
              <a:t>, vi </a:t>
            </a:r>
            <a:r>
              <a:rPr lang="en-US" sz="3100" dirty="0" err="1">
                <a:latin typeface="Palatino Linotype" panose="02040502050505030304" charset="0"/>
                <a:cs typeface="Palatino Linotype" panose="02040502050505030304" charset="0"/>
              </a:rPr>
              <a:t>khuẩn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là</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nguyên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nhân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khiến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đồ</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ăn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thức</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uống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bị</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hỏng</a:t>
            </a:r>
            <a:r>
              <a:rPr lang="en-US" sz="3100" dirty="0">
                <a:latin typeface="Palatino Linotype" panose="02040502050505030304" charset="0"/>
                <a:cs typeface="Palatino Linotype" panose="02040502050505030304" charset="0"/>
              </a:rPr>
              <a:t>.</a:t>
            </a:r>
          </a:p>
          <a:p>
            <a:pPr indent="0" algn="just">
              <a:buFontTx/>
              <a:buNone/>
            </a:pPr>
            <a:r>
              <a:rPr lang="en-US" sz="3100" dirty="0">
                <a:latin typeface="Palatino Linotype" panose="02040502050505030304" charset="0"/>
                <a:cs typeface="Palatino Linotype" panose="02040502050505030304" charset="0"/>
              </a:rPr>
              <a:t>=&gt;</a:t>
            </a:r>
            <a:r>
              <a:rPr lang="vi-VN" alt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Biện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pháp</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phòng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tránh</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vệ</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sinh</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cá</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nhân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vệ</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sinh</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ăn</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uống</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và</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vệ</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sinh</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môi</a:t>
            </a:r>
            <a:r>
              <a:rPr 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rPr>
              <a:t>trường</a:t>
            </a:r>
            <a:r>
              <a:rPr lang="en-US" sz="3100" dirty="0">
                <a:latin typeface="Palatino Linotype" panose="02040502050505030304" charset="0"/>
                <a:cs typeface="Palatino Linotype" panose="02040502050505030304" charset="0"/>
              </a:rPr>
              <a:t>.</a:t>
            </a:r>
            <a:r>
              <a:rPr lang="vi-VN" altLang="en-US" sz="3100" dirty="0">
                <a:latin typeface="Palatino Linotype" panose="02040502050505030304" charset="0"/>
                <a:cs typeface="Palatino Linotype" panose="02040502050505030304" charset="0"/>
              </a:rPr>
              <a:t> </a:t>
            </a:r>
            <a:r>
              <a:rPr lang="en-US" sz="3100" dirty="0" err="1">
                <a:latin typeface="Palatino Linotype" panose="02040502050505030304" charset="0"/>
                <a:cs typeface="Palatino Linotype" panose="02040502050505030304" charset="0"/>
                <a:sym typeface="+mn-ea"/>
              </a:rPr>
              <a:t>Cung</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cấp</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đủ</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dinh</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dưỡng</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cho</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cơ</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thể</a:t>
            </a:r>
            <a:r>
              <a:rPr lang="en-US" sz="3100" dirty="0">
                <a:latin typeface="Palatino Linotype" panose="02040502050505030304" charset="0"/>
                <a:cs typeface="Palatino Linotype" panose="02040502050505030304" charset="0"/>
                <a:sym typeface="+mn-ea"/>
              </a:rPr>
              <a:t>.</a:t>
            </a:r>
            <a:r>
              <a:rPr lang="vi-VN" alt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Tập</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thể</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dục</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thể</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thao</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thường</a:t>
            </a:r>
            <a:r>
              <a:rPr lang="en-US" sz="3100" dirty="0">
                <a:latin typeface="Palatino Linotype" panose="02040502050505030304" charset="0"/>
                <a:cs typeface="Palatino Linotype" panose="02040502050505030304" charset="0"/>
                <a:sym typeface="+mn-ea"/>
              </a:rPr>
              <a:t> </a:t>
            </a:r>
            <a:r>
              <a:rPr lang="en-US" sz="3100" dirty="0" err="1">
                <a:latin typeface="Palatino Linotype" panose="02040502050505030304" charset="0"/>
                <a:cs typeface="Palatino Linotype" panose="02040502050505030304" charset="0"/>
                <a:sym typeface="+mn-ea"/>
              </a:rPr>
              <a:t>xuyên</a:t>
            </a:r>
            <a:r>
              <a:rPr lang="en-US" sz="3100" dirty="0">
                <a:latin typeface="Palatino Linotype" panose="02040502050505030304" charset="0"/>
                <a:cs typeface="Palatino Linotype" panose="02040502050505030304" charset="0"/>
                <a:sym typeface="+mn-ea"/>
              </a:rPr>
              <a:t>.</a:t>
            </a:r>
          </a:p>
        </p:txBody>
      </p:sp>
      <p:sp>
        <p:nvSpPr>
          <p:cNvPr id="6" name="Rounded Rectangle 5"/>
          <p:cNvSpPr/>
          <p:nvPr/>
        </p:nvSpPr>
        <p:spPr>
          <a:xfrm>
            <a:off x="1905000" y="152400"/>
            <a:ext cx="74676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IV. MỘT SỐ BỆNH DO VI KHUẨN GÂY RA</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p:spPr>
      </p:pic>
      <p:sp>
        <p:nvSpPr>
          <p:cNvPr id="7" name="Rounded Rectangle 6"/>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VI KHUẨN</a:t>
            </a:r>
          </a:p>
        </p:txBody>
      </p:sp>
      <p:pic>
        <p:nvPicPr>
          <p:cNvPr id="15" name="Picture 14"/>
          <p:cNvPicPr>
            <a:picLocks noChangeAspect="1"/>
          </p:cNvPicPr>
          <p:nvPr/>
        </p:nvPicPr>
        <p:blipFill rotWithShape="1">
          <a:blip r:embed="rId5"/>
          <a:srcRect l="13753" t="56926" r="11728" b="10066"/>
          <a:stretch>
            <a:fillRect/>
          </a:stretch>
        </p:blipFill>
        <p:spPr>
          <a:xfrm>
            <a:off x="568125" y="901987"/>
            <a:ext cx="9535324" cy="5346413"/>
          </a:xfrm>
          <a:prstGeom prst="rect">
            <a:avLst/>
          </a:prstGeom>
        </p:spPr>
      </p:pic>
      <p:sp>
        <p:nvSpPr>
          <p:cNvPr id="3" name="Rectangle 2"/>
          <p:cNvSpPr/>
          <p:nvPr/>
        </p:nvSpPr>
        <p:spPr>
          <a:xfrm>
            <a:off x="6934200" y="4572000"/>
            <a:ext cx="3048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pic>
        <p:nvPicPr>
          <p:cNvPr id="1026" name="Picture 2" descr="Vi khuẩn đường ruột là nguyên nhân khiến tâm trạng bạn thay đổi-  Thuocbietd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1" y="1746979"/>
            <a:ext cx="3276600" cy="2444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ệnh lậu cầu (vi khuẩn lậu): Hình ảnh, nguyên nhân, dấu hiệu &amp;amp; cách chữa -  Welcome - VIET NAM - Magma HD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401" y="1746979"/>
            <a:ext cx="2858112" cy="2444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ặc điểm xoắn khuẩn giang mai | Vinm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501" y="1746978"/>
            <a:ext cx="2971800" cy="24440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0" y="685800"/>
            <a:ext cx="3089307" cy="646331"/>
          </a:xfrm>
          <a:prstGeom prst="rect">
            <a:avLst/>
          </a:prstGeom>
          <a:noFill/>
        </p:spPr>
        <p:txBody>
          <a:bodyPr wrap="none" rtlCol="0">
            <a:spAutoFit/>
          </a:bodyPr>
          <a:lstStyle/>
          <a:p>
            <a:r>
              <a:rPr lang="en-US" sz="3600" dirty="0" err="1">
                <a:latin typeface="#9Slide03 AllRoundGothic" panose="020B0703020202020104" pitchFamily="34" charset="0"/>
              </a:rPr>
              <a:t>Giới</a:t>
            </a:r>
            <a:r>
              <a:rPr lang="en-US" sz="3600" dirty="0">
                <a:latin typeface="#9Slide03 AllRoundGothic" panose="020B0703020202020104" pitchFamily="34" charset="0"/>
              </a:rPr>
              <a:t> </a:t>
            </a:r>
            <a:r>
              <a:rPr lang="en-US" sz="3600" dirty="0" err="1">
                <a:latin typeface="#9Slide03 AllRoundGothic" panose="020B0703020202020104" pitchFamily="34" charset="0"/>
              </a:rPr>
              <a:t>khởi</a:t>
            </a:r>
            <a:r>
              <a:rPr lang="en-US" sz="3600" dirty="0">
                <a:latin typeface="#9Slide03 AllRoundGothic" panose="020B0703020202020104" pitchFamily="34" charset="0"/>
              </a:rPr>
              <a:t> </a:t>
            </a:r>
            <a:r>
              <a:rPr lang="en-US" sz="3600" dirty="0" err="1">
                <a:latin typeface="#9Slide03 AllRoundGothic" panose="020B0703020202020104" pitchFamily="34" charset="0"/>
              </a:rPr>
              <a:t>sinh</a:t>
            </a:r>
            <a:endParaRPr lang="en-US" sz="3600" dirty="0">
              <a:latin typeface="#9Slide03 AllRoundGothic" panose="020B0703020202020104" pitchFamily="34" charset="0"/>
            </a:endParaRPr>
          </a:p>
        </p:txBody>
      </p:sp>
      <p:sp>
        <p:nvSpPr>
          <p:cNvPr id="10" name="TextBox 9"/>
          <p:cNvSpPr txBox="1"/>
          <p:nvPr/>
        </p:nvSpPr>
        <p:spPr>
          <a:xfrm>
            <a:off x="1252597" y="4703177"/>
            <a:ext cx="8473440" cy="521970"/>
          </a:xfrm>
          <a:prstGeom prst="rect">
            <a:avLst/>
          </a:prstGeom>
          <a:noFill/>
        </p:spPr>
        <p:txBody>
          <a:bodyPr wrap="none" rtlCol="0">
            <a:spAutoFit/>
          </a:bodyPr>
          <a:lstStyle/>
          <a:p>
            <a:r>
              <a:rPr lang="en-US" sz="2800" dirty="0" err="1">
                <a:latin typeface="Palatino Linotype" panose="02040502050505030304" charset="0"/>
                <a:cs typeface="Palatino Linotype" panose="02040502050505030304" charset="0"/>
              </a:rPr>
              <a:t>Đặc</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điểm</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Cơ</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thể</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đơn</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bào</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cấu</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tạo</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từ</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tế</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bào</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nhân</a:t>
            </a:r>
            <a:r>
              <a:rPr lang="en-US" sz="2800" dirty="0">
                <a:latin typeface="Palatino Linotype" panose="02040502050505030304" charset="0"/>
                <a:cs typeface="Palatino Linotype" panose="02040502050505030304" charset="0"/>
              </a:rPr>
              <a:t> </a:t>
            </a:r>
            <a:r>
              <a:rPr lang="en-US" sz="2800" dirty="0" err="1">
                <a:latin typeface="Palatino Linotype" panose="02040502050505030304" charset="0"/>
                <a:cs typeface="Palatino Linotype" panose="02040502050505030304" charset="0"/>
              </a:rPr>
              <a:t>sơ</a:t>
            </a:r>
            <a:r>
              <a:rPr lang="en-US" sz="2800" dirty="0">
                <a:latin typeface="Palatino Linotype" panose="02040502050505030304" charset="0"/>
                <a:cs typeface="Palatino Linotype" panose="02040502050505030304" charset="0"/>
              </a:rPr>
              <a:t>.</a:t>
            </a:r>
          </a:p>
        </p:txBody>
      </p:sp>
    </p:spTree>
    <p:custDataLst>
      <p:tags r:id="rId1"/>
    </p:custData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p:spPr>
      </p:pic>
      <p:sp>
        <p:nvSpPr>
          <p:cNvPr id="7" name="Rounded Rectangle 6"/>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VI KHUẨN</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66788"/>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5112" y="974725"/>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4375" y="1017588"/>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112" y="3679825"/>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375" y="3616325"/>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2637" y="3619500"/>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1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1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11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6" name="Rectangle 5"/>
          <p:cNvSpPr/>
          <p:nvPr/>
        </p:nvSpPr>
        <p:spPr>
          <a:xfrm>
            <a:off x="3581400" y="609600"/>
            <a:ext cx="4006161" cy="523220"/>
          </a:xfrm>
          <a:prstGeom prst="rect">
            <a:avLst/>
          </a:prstGeom>
        </p:spPr>
        <p:txBody>
          <a:bodyPr wrap="none">
            <a:spAutoFit/>
          </a:bodyPr>
          <a:lstStyle/>
          <a:p>
            <a:r>
              <a:rPr lang="en-US" sz="2800" b="1" dirty="0">
                <a:solidFill>
                  <a:srgbClr val="FF0000"/>
                </a:solidFill>
                <a:latin typeface="Arial" panose="020B0604020202020204" pitchFamily="34" charset="0"/>
                <a:cs typeface="Arial" panose="020B0604020202020204" pitchFamily="34" charset="0"/>
              </a:rPr>
              <a:t>PHIẾU HỌC TẬP SỐ 1 </a:t>
            </a:r>
            <a:endParaRPr lang="en-US" sz="2800" dirty="0">
              <a:solidFill>
                <a:srgbClr val="FF0000"/>
              </a:solidFill>
            </a:endParaRPr>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3124200" y="1132820"/>
            <a:ext cx="4648200" cy="2989918"/>
          </a:xfrm>
          <a:prstGeom prst="rect">
            <a:avLst/>
          </a:prstGeom>
        </p:spPr>
      </p:pic>
      <p:sp>
        <p:nvSpPr>
          <p:cNvPr id="8" name="TextBox 7"/>
          <p:cNvSpPr txBox="1"/>
          <p:nvPr/>
        </p:nvSpPr>
        <p:spPr>
          <a:xfrm>
            <a:off x="609600" y="4157008"/>
            <a:ext cx="10210800" cy="1938992"/>
          </a:xfrm>
          <a:prstGeom prst="rect">
            <a:avLst/>
          </a:prstGeom>
          <a:noFill/>
        </p:spPr>
        <p:txBody>
          <a:bodyPr wrap="square" rtlCol="0">
            <a:spAutoFit/>
          </a:bodyPr>
          <a:lstStyle/>
          <a:p>
            <a:r>
              <a:rPr lang="en-US" sz="2400" dirty="0">
                <a:solidFill>
                  <a:srgbClr val="0070C0"/>
                </a:solidFill>
              </a:rPr>
              <a:t>+ </a:t>
            </a:r>
            <a:r>
              <a:rPr lang="en-US" sz="2400" dirty="0" err="1">
                <a:solidFill>
                  <a:srgbClr val="0070C0"/>
                </a:solidFill>
              </a:rPr>
              <a:t>Chúng</a:t>
            </a:r>
            <a:r>
              <a:rPr lang="en-US" sz="2400" dirty="0">
                <a:solidFill>
                  <a:srgbClr val="0070C0"/>
                </a:solidFill>
              </a:rPr>
              <a:t> ta </a:t>
            </a:r>
            <a:r>
              <a:rPr lang="en-US" sz="2400" dirty="0" err="1">
                <a:solidFill>
                  <a:srgbClr val="0070C0"/>
                </a:solidFill>
              </a:rPr>
              <a:t>có</a:t>
            </a:r>
            <a:r>
              <a:rPr lang="en-US" sz="2400" dirty="0">
                <a:solidFill>
                  <a:srgbClr val="0070C0"/>
                </a:solidFill>
              </a:rPr>
              <a:t> </a:t>
            </a:r>
            <a:r>
              <a:rPr lang="en-US" sz="2400" dirty="0" err="1">
                <a:solidFill>
                  <a:srgbClr val="0070C0"/>
                </a:solidFill>
              </a:rPr>
              <a:t>quan</a:t>
            </a:r>
            <a:r>
              <a:rPr lang="en-US" sz="2400" dirty="0">
                <a:solidFill>
                  <a:srgbClr val="0070C0"/>
                </a:solidFill>
              </a:rPr>
              <a:t> </a:t>
            </a:r>
            <a:r>
              <a:rPr lang="en-US" sz="2400" dirty="0" err="1">
                <a:solidFill>
                  <a:srgbClr val="0070C0"/>
                </a:solidFill>
              </a:rPr>
              <a:t>sát</a:t>
            </a:r>
            <a:r>
              <a:rPr lang="en-US" sz="2400" dirty="0">
                <a:solidFill>
                  <a:srgbClr val="0070C0"/>
                </a:solidFill>
              </a:rPr>
              <a:t> vi </a:t>
            </a:r>
            <a:r>
              <a:rPr lang="en-US" sz="2400" dirty="0" err="1">
                <a:solidFill>
                  <a:srgbClr val="0070C0"/>
                </a:solidFill>
              </a:rPr>
              <a:t>khuẩn</a:t>
            </a:r>
            <a:r>
              <a:rPr lang="en-US" sz="2400" dirty="0">
                <a:solidFill>
                  <a:srgbClr val="0070C0"/>
                </a:solidFill>
              </a:rPr>
              <a:t> </a:t>
            </a:r>
            <a:r>
              <a:rPr lang="en-US" sz="2400" dirty="0" err="1">
                <a:solidFill>
                  <a:srgbClr val="0070C0"/>
                </a:solidFill>
              </a:rPr>
              <a:t>bằng</a:t>
            </a:r>
            <a:r>
              <a:rPr lang="en-US" sz="2400" dirty="0">
                <a:solidFill>
                  <a:srgbClr val="0070C0"/>
                </a:solidFill>
              </a:rPr>
              <a:t> </a:t>
            </a:r>
            <a:r>
              <a:rPr lang="en-US" sz="2400" dirty="0" err="1">
                <a:solidFill>
                  <a:srgbClr val="0070C0"/>
                </a:solidFill>
              </a:rPr>
              <a:t>mắt</a:t>
            </a:r>
            <a:r>
              <a:rPr lang="en-US" sz="2400" dirty="0">
                <a:solidFill>
                  <a:srgbClr val="0070C0"/>
                </a:solidFill>
              </a:rPr>
              <a:t> </a:t>
            </a:r>
            <a:r>
              <a:rPr lang="en-US" sz="2400" dirty="0" err="1">
                <a:solidFill>
                  <a:srgbClr val="0070C0"/>
                </a:solidFill>
              </a:rPr>
              <a:t>thường</a:t>
            </a:r>
            <a:r>
              <a:rPr lang="en-US" sz="2400" dirty="0">
                <a:solidFill>
                  <a:srgbClr val="0070C0"/>
                </a:solidFill>
              </a:rPr>
              <a:t> </a:t>
            </a:r>
            <a:r>
              <a:rPr lang="en-US" sz="2400" dirty="0" err="1">
                <a:solidFill>
                  <a:srgbClr val="0070C0"/>
                </a:solidFill>
              </a:rPr>
              <a:t>được</a:t>
            </a:r>
            <a:r>
              <a:rPr lang="en-US" sz="2400" dirty="0">
                <a:solidFill>
                  <a:srgbClr val="0070C0"/>
                </a:solidFill>
              </a:rPr>
              <a:t> hay </a:t>
            </a:r>
            <a:r>
              <a:rPr lang="en-US" sz="2400" dirty="0" err="1">
                <a:solidFill>
                  <a:srgbClr val="0070C0"/>
                </a:solidFill>
              </a:rPr>
              <a:t>không</a:t>
            </a:r>
            <a:r>
              <a:rPr lang="en-US" sz="2400" dirty="0">
                <a:solidFill>
                  <a:srgbClr val="0070C0"/>
                </a:solidFill>
              </a:rPr>
              <a:t>? </a:t>
            </a:r>
            <a:r>
              <a:rPr lang="en-US" sz="2400" dirty="0" err="1">
                <a:solidFill>
                  <a:srgbClr val="0070C0"/>
                </a:solidFill>
              </a:rPr>
              <a:t>Vì</a:t>
            </a:r>
            <a:r>
              <a:rPr lang="en-US" sz="2400" dirty="0">
                <a:solidFill>
                  <a:srgbClr val="0070C0"/>
                </a:solidFill>
              </a:rPr>
              <a:t> </a:t>
            </a:r>
            <a:r>
              <a:rPr lang="en-US" sz="2400" dirty="0" err="1">
                <a:solidFill>
                  <a:srgbClr val="0070C0"/>
                </a:solidFill>
              </a:rPr>
              <a:t>sao</a:t>
            </a:r>
            <a:r>
              <a:rPr lang="en-US" sz="2400" dirty="0">
                <a:solidFill>
                  <a:srgbClr val="0070C0"/>
                </a:solidFill>
              </a:rPr>
              <a:t>?</a:t>
            </a:r>
          </a:p>
          <a:p>
            <a:r>
              <a:rPr lang="en-US" sz="2400" dirty="0">
                <a:solidFill>
                  <a:srgbClr val="0070C0"/>
                </a:solidFill>
              </a:rPr>
              <a:t>+ Vi </a:t>
            </a:r>
            <a:r>
              <a:rPr lang="en-US" sz="2400" dirty="0" err="1">
                <a:solidFill>
                  <a:srgbClr val="0070C0"/>
                </a:solidFill>
              </a:rPr>
              <a:t>khuẩn</a:t>
            </a:r>
            <a:r>
              <a:rPr lang="en-US" sz="2400" dirty="0">
                <a:solidFill>
                  <a:srgbClr val="0070C0"/>
                </a:solidFill>
              </a:rPr>
              <a:t> </a:t>
            </a:r>
            <a:r>
              <a:rPr lang="en-US" sz="2400" dirty="0" err="1">
                <a:solidFill>
                  <a:srgbClr val="0070C0"/>
                </a:solidFill>
              </a:rPr>
              <a:t>có</a:t>
            </a:r>
            <a:r>
              <a:rPr lang="en-US" sz="2400" dirty="0">
                <a:solidFill>
                  <a:srgbClr val="0070C0"/>
                </a:solidFill>
              </a:rPr>
              <a:t> </a:t>
            </a:r>
            <a:r>
              <a:rPr lang="en-US" sz="2400" dirty="0" err="1">
                <a:solidFill>
                  <a:srgbClr val="0070C0"/>
                </a:solidFill>
              </a:rPr>
              <a:t>những</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dạng</a:t>
            </a:r>
            <a:r>
              <a:rPr lang="en-US" sz="2400" dirty="0">
                <a:solidFill>
                  <a:srgbClr val="0070C0"/>
                </a:solidFill>
              </a:rPr>
              <a:t> </a:t>
            </a:r>
            <a:r>
              <a:rPr lang="en-US" sz="2400" dirty="0" err="1">
                <a:solidFill>
                  <a:srgbClr val="0070C0"/>
                </a:solidFill>
              </a:rPr>
              <a:t>khác</a:t>
            </a:r>
            <a:r>
              <a:rPr lang="en-US" sz="2400" dirty="0">
                <a:solidFill>
                  <a:srgbClr val="0070C0"/>
                </a:solidFill>
              </a:rPr>
              <a:t> </a:t>
            </a:r>
            <a:r>
              <a:rPr lang="en-US" sz="2400" dirty="0" err="1">
                <a:solidFill>
                  <a:srgbClr val="0070C0"/>
                </a:solidFill>
              </a:rPr>
              <a:t>nhau</a:t>
            </a:r>
            <a:r>
              <a:rPr lang="en-US" sz="2400" dirty="0">
                <a:solidFill>
                  <a:srgbClr val="0070C0"/>
                </a:solidFill>
              </a:rPr>
              <a:t> </a:t>
            </a:r>
            <a:r>
              <a:rPr lang="en-US" sz="2400" dirty="0" err="1">
                <a:solidFill>
                  <a:srgbClr val="0070C0"/>
                </a:solidFill>
              </a:rPr>
              <a:t>nào</a:t>
            </a:r>
            <a:r>
              <a:rPr lang="en-US" sz="2400" dirty="0">
                <a:solidFill>
                  <a:srgbClr val="0070C0"/>
                </a:solidFill>
              </a:rPr>
              <a:t>?</a:t>
            </a:r>
          </a:p>
          <a:p>
            <a:r>
              <a:rPr lang="en-US" sz="2400" dirty="0">
                <a:solidFill>
                  <a:srgbClr val="0070C0"/>
                </a:solidFill>
              </a:rPr>
              <a:t>+ Vi </a:t>
            </a:r>
            <a:r>
              <a:rPr lang="en-US" sz="2400" dirty="0" err="1">
                <a:solidFill>
                  <a:srgbClr val="0070C0"/>
                </a:solidFill>
              </a:rPr>
              <a:t>khuẩn</a:t>
            </a:r>
            <a:r>
              <a:rPr lang="en-US" sz="2400" dirty="0">
                <a:solidFill>
                  <a:srgbClr val="0070C0"/>
                </a:solidFill>
              </a:rPr>
              <a:t> </a:t>
            </a:r>
            <a:r>
              <a:rPr lang="en-US" sz="2400" dirty="0" err="1">
                <a:solidFill>
                  <a:srgbClr val="0070C0"/>
                </a:solidFill>
              </a:rPr>
              <a:t>có</a:t>
            </a:r>
            <a:r>
              <a:rPr lang="en-US" sz="2400" dirty="0">
                <a:solidFill>
                  <a:srgbClr val="0070C0"/>
                </a:solidFill>
              </a:rPr>
              <a:t> ở </a:t>
            </a:r>
            <a:r>
              <a:rPr lang="en-US" sz="2400" dirty="0" err="1">
                <a:solidFill>
                  <a:srgbClr val="0070C0"/>
                </a:solidFill>
              </a:rPr>
              <a:t>những</a:t>
            </a:r>
            <a:r>
              <a:rPr lang="en-US" sz="2400" dirty="0">
                <a:solidFill>
                  <a:srgbClr val="0070C0"/>
                </a:solidFill>
              </a:rPr>
              <a:t> </a:t>
            </a:r>
            <a:r>
              <a:rPr lang="en-US" sz="2400" dirty="0" err="1">
                <a:solidFill>
                  <a:srgbClr val="0070C0"/>
                </a:solidFill>
              </a:rPr>
              <a:t>môi</a:t>
            </a:r>
            <a:r>
              <a:rPr lang="en-US" sz="2400" dirty="0">
                <a:solidFill>
                  <a:srgbClr val="0070C0"/>
                </a:solidFill>
              </a:rPr>
              <a:t> </a:t>
            </a:r>
            <a:r>
              <a:rPr lang="en-US" sz="2400" dirty="0" err="1">
                <a:solidFill>
                  <a:srgbClr val="0070C0"/>
                </a:solidFill>
              </a:rPr>
              <a:t>trường</a:t>
            </a:r>
            <a:r>
              <a:rPr lang="en-US" sz="2400" dirty="0">
                <a:solidFill>
                  <a:srgbClr val="0070C0"/>
                </a:solidFill>
              </a:rPr>
              <a:t> </a:t>
            </a:r>
            <a:r>
              <a:rPr lang="en-US" sz="2400" dirty="0" err="1">
                <a:solidFill>
                  <a:srgbClr val="0070C0"/>
                </a:solidFill>
              </a:rPr>
              <a:t>sống</a:t>
            </a:r>
            <a:r>
              <a:rPr lang="en-US" sz="2400" dirty="0">
                <a:solidFill>
                  <a:srgbClr val="0070C0"/>
                </a:solidFill>
              </a:rPr>
              <a:t> </a:t>
            </a:r>
            <a:r>
              <a:rPr lang="en-US" sz="2400" dirty="0" err="1">
                <a:solidFill>
                  <a:srgbClr val="0070C0"/>
                </a:solidFill>
              </a:rPr>
              <a:t>nào</a:t>
            </a:r>
            <a:r>
              <a:rPr lang="en-US" sz="2400" dirty="0">
                <a:solidFill>
                  <a:srgbClr val="0070C0"/>
                </a:solidFill>
              </a:rPr>
              <a:t>?</a:t>
            </a:r>
          </a:p>
          <a:p>
            <a:r>
              <a:rPr lang="en-US" sz="2400" dirty="0">
                <a:solidFill>
                  <a:srgbClr val="0070C0"/>
                </a:solidFill>
              </a:rPr>
              <a:t>+ </a:t>
            </a:r>
            <a:r>
              <a:rPr lang="en-US" sz="2400" dirty="0" err="1">
                <a:solidFill>
                  <a:srgbClr val="0070C0"/>
                </a:solidFill>
              </a:rPr>
              <a:t>Từ</a:t>
            </a:r>
            <a:r>
              <a:rPr lang="en-US" sz="2400" dirty="0">
                <a:solidFill>
                  <a:srgbClr val="0070C0"/>
                </a:solidFill>
              </a:rPr>
              <a:t> </a:t>
            </a:r>
            <a:r>
              <a:rPr lang="en-US" sz="2400" dirty="0" err="1">
                <a:solidFill>
                  <a:srgbClr val="0070C0"/>
                </a:solidFill>
              </a:rPr>
              <a:t>đó</a:t>
            </a:r>
            <a:r>
              <a:rPr lang="en-US" sz="2400" dirty="0">
                <a:solidFill>
                  <a:srgbClr val="0070C0"/>
                </a:solidFill>
              </a:rPr>
              <a:t>, </a:t>
            </a:r>
            <a:r>
              <a:rPr lang="en-US" sz="2400" dirty="0" err="1">
                <a:solidFill>
                  <a:srgbClr val="0070C0"/>
                </a:solidFill>
              </a:rPr>
              <a:t>hãy</a:t>
            </a:r>
            <a:r>
              <a:rPr lang="en-US" sz="2400" dirty="0">
                <a:solidFill>
                  <a:srgbClr val="0070C0"/>
                </a:solidFill>
              </a:rPr>
              <a:t> </a:t>
            </a:r>
            <a:r>
              <a:rPr lang="en-US" sz="2400" dirty="0" err="1">
                <a:solidFill>
                  <a:srgbClr val="0070C0"/>
                </a:solidFill>
              </a:rPr>
              <a:t>rút</a:t>
            </a:r>
            <a:r>
              <a:rPr lang="en-US" sz="2400" dirty="0">
                <a:solidFill>
                  <a:srgbClr val="0070C0"/>
                </a:solidFill>
              </a:rPr>
              <a:t> </a:t>
            </a:r>
            <a:r>
              <a:rPr lang="en-US" sz="2400" dirty="0" err="1">
                <a:solidFill>
                  <a:srgbClr val="0070C0"/>
                </a:solidFill>
              </a:rPr>
              <a:t>ra</a:t>
            </a:r>
            <a:r>
              <a:rPr lang="en-US" sz="2400" dirty="0">
                <a:solidFill>
                  <a:srgbClr val="0070C0"/>
                </a:solidFill>
              </a:rPr>
              <a:t> </a:t>
            </a:r>
            <a:r>
              <a:rPr lang="en-US" sz="2400" dirty="0" err="1">
                <a:solidFill>
                  <a:srgbClr val="0070C0"/>
                </a:solidFill>
              </a:rPr>
              <a:t>nhận</a:t>
            </a:r>
            <a:r>
              <a:rPr lang="en-US" sz="2400" dirty="0">
                <a:solidFill>
                  <a:srgbClr val="0070C0"/>
                </a:solidFill>
              </a:rPr>
              <a:t> </a:t>
            </a:r>
            <a:r>
              <a:rPr lang="en-US" sz="2400" dirty="0" err="1">
                <a:solidFill>
                  <a:srgbClr val="0070C0"/>
                </a:solidFill>
              </a:rPr>
              <a:t>xét</a:t>
            </a:r>
            <a:r>
              <a:rPr lang="en-US" sz="2400" dirty="0">
                <a:solidFill>
                  <a:srgbClr val="0070C0"/>
                </a:solidFill>
              </a:rPr>
              <a:t> </a:t>
            </a:r>
            <a:r>
              <a:rPr lang="en-US" sz="2400" dirty="0" err="1">
                <a:solidFill>
                  <a:srgbClr val="0070C0"/>
                </a:solidFill>
              </a:rPr>
              <a:t>về</a:t>
            </a:r>
            <a:r>
              <a:rPr lang="en-US" sz="2400" dirty="0">
                <a:solidFill>
                  <a:srgbClr val="0070C0"/>
                </a:solidFill>
              </a:rPr>
              <a:t> </a:t>
            </a:r>
            <a:r>
              <a:rPr lang="en-US" sz="2400" dirty="0" err="1">
                <a:solidFill>
                  <a:srgbClr val="0070C0"/>
                </a:solidFill>
              </a:rPr>
              <a:t>sự</a:t>
            </a:r>
            <a:r>
              <a:rPr lang="en-US" sz="2400" dirty="0">
                <a:solidFill>
                  <a:srgbClr val="0070C0"/>
                </a:solidFill>
              </a:rPr>
              <a:t> </a:t>
            </a:r>
            <a:r>
              <a:rPr lang="en-US" sz="2400" dirty="0" err="1">
                <a:solidFill>
                  <a:srgbClr val="0070C0"/>
                </a:solidFill>
              </a:rPr>
              <a:t>đa</a:t>
            </a:r>
            <a:r>
              <a:rPr lang="en-US" sz="2400" dirty="0">
                <a:solidFill>
                  <a:srgbClr val="0070C0"/>
                </a:solidFill>
              </a:rPr>
              <a:t> </a:t>
            </a:r>
            <a:r>
              <a:rPr lang="en-US" sz="2400" dirty="0" err="1">
                <a:solidFill>
                  <a:srgbClr val="0070C0"/>
                </a:solidFill>
              </a:rPr>
              <a:t>dạng</a:t>
            </a:r>
            <a:r>
              <a:rPr lang="en-US" sz="2400" dirty="0">
                <a:solidFill>
                  <a:srgbClr val="0070C0"/>
                </a:solidFill>
              </a:rPr>
              <a:t> </a:t>
            </a:r>
            <a:r>
              <a:rPr lang="en-US" sz="2400" dirty="0" err="1">
                <a:solidFill>
                  <a:srgbClr val="0070C0"/>
                </a:solidFill>
              </a:rPr>
              <a:t>của</a:t>
            </a:r>
            <a:r>
              <a:rPr lang="en-US" sz="2400" dirty="0">
                <a:solidFill>
                  <a:srgbClr val="0070C0"/>
                </a:solidFill>
              </a:rPr>
              <a:t> vi </a:t>
            </a:r>
            <a:r>
              <a:rPr lang="en-US" sz="2400" dirty="0" err="1">
                <a:solidFill>
                  <a:srgbClr val="0070C0"/>
                </a:solidFill>
              </a:rPr>
              <a:t>khuẩn</a:t>
            </a:r>
            <a:r>
              <a:rPr lang="en-US" sz="2400" dirty="0">
                <a:solidFill>
                  <a:srgbClr val="0070C0"/>
                </a:solidFill>
              </a:rPr>
              <a:t>?</a:t>
            </a:r>
          </a:p>
          <a:p>
            <a:endParaRPr lang="en-US" sz="2400" dirty="0">
              <a:solidFill>
                <a:srgbClr val="0070C0"/>
              </a:solidFill>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a:prstGeom prst="rect">
            <a:avLst/>
          </a:prstGeom>
        </p:spPr>
      </p:pic>
      <p:sp>
        <p:nvSpPr>
          <p:cNvPr id="5" name="Rectangle 4"/>
          <p:cNvSpPr/>
          <p:nvPr/>
        </p:nvSpPr>
        <p:spPr>
          <a:xfrm>
            <a:off x="685800" y="914400"/>
            <a:ext cx="9753600" cy="2308324"/>
          </a:xfrm>
          <a:prstGeom prst="rect">
            <a:avLst/>
          </a:prstGeom>
        </p:spPr>
        <p:txBody>
          <a:bodyPr wrap="square">
            <a:spAutoFit/>
          </a:bodyPr>
          <a:lstStyle/>
          <a:p>
            <a:pPr algn="just"/>
            <a:r>
              <a:rPr lang="en-US" sz="2400" dirty="0"/>
              <a:t>-Vi </a:t>
            </a:r>
            <a:r>
              <a:rPr lang="en-US" sz="2400" dirty="0" err="1"/>
              <a:t>khuẩn</a:t>
            </a:r>
            <a:r>
              <a:rPr lang="en-US" sz="2400" dirty="0"/>
              <a:t> </a:t>
            </a:r>
            <a:r>
              <a:rPr lang="en-US" sz="2400" dirty="0" err="1"/>
              <a:t>có</a:t>
            </a:r>
            <a:r>
              <a:rPr lang="en-US" sz="2400" dirty="0"/>
              <a:t> </a:t>
            </a:r>
            <a:r>
              <a:rPr lang="en-US" sz="2400" dirty="0" err="1"/>
              <a:t>kích</a:t>
            </a:r>
            <a:r>
              <a:rPr lang="en-US" sz="2400" dirty="0"/>
              <a:t> </a:t>
            </a:r>
            <a:r>
              <a:rPr lang="en-US" sz="2400" dirty="0" err="1"/>
              <a:t>thước</a:t>
            </a:r>
            <a:r>
              <a:rPr lang="en-US" sz="2400" dirty="0"/>
              <a:t> </a:t>
            </a:r>
            <a:r>
              <a:rPr lang="en-US" sz="2400" dirty="0" err="1"/>
              <a:t>nhỏ</a:t>
            </a:r>
            <a:r>
              <a:rPr lang="en-US" sz="2400" dirty="0"/>
              <a:t> </a:t>
            </a:r>
            <a:r>
              <a:rPr lang="en-US" sz="2400" dirty="0" err="1"/>
              <a:t>bé</a:t>
            </a:r>
            <a:r>
              <a:rPr lang="en-US" sz="2400" dirty="0"/>
              <a:t>, </a:t>
            </a:r>
            <a:r>
              <a:rPr lang="en-US" sz="2400" dirty="0" err="1"/>
              <a:t>chỉ</a:t>
            </a:r>
            <a:r>
              <a:rPr lang="en-US" sz="2400" dirty="0"/>
              <a:t> </a:t>
            </a:r>
            <a:r>
              <a:rPr lang="en-US" sz="2400" dirty="0" err="1"/>
              <a:t>có</a:t>
            </a:r>
            <a:r>
              <a:rPr lang="en-US" sz="2400" dirty="0"/>
              <a:t> </a:t>
            </a:r>
            <a:r>
              <a:rPr lang="en-US" sz="2400" dirty="0" err="1"/>
              <a:t>thể</a:t>
            </a:r>
            <a:r>
              <a:rPr lang="en-US" sz="2400" dirty="0"/>
              <a:t> </a:t>
            </a:r>
            <a:r>
              <a:rPr lang="en-US" sz="2400" dirty="0" err="1"/>
              <a:t>quan</a:t>
            </a:r>
            <a:r>
              <a:rPr lang="en-US" sz="2400" dirty="0"/>
              <a:t> </a:t>
            </a:r>
            <a:r>
              <a:rPr lang="en-US" sz="2400" dirty="0" err="1"/>
              <a:t>sát</a:t>
            </a:r>
            <a:r>
              <a:rPr lang="en-US" sz="2400" dirty="0"/>
              <a:t> </a:t>
            </a:r>
            <a:r>
              <a:rPr lang="en-US" sz="2400" dirty="0" err="1"/>
              <a:t>được</a:t>
            </a:r>
            <a:r>
              <a:rPr lang="en-US" sz="2400" dirty="0"/>
              <a:t> </a:t>
            </a:r>
            <a:r>
              <a:rPr lang="en-US" sz="2400" dirty="0" err="1"/>
              <a:t>dưới</a:t>
            </a:r>
            <a:r>
              <a:rPr lang="en-US" sz="2400" dirty="0"/>
              <a:t> </a:t>
            </a:r>
            <a:r>
              <a:rPr lang="en-US" sz="2400" dirty="0" err="1"/>
              <a:t>kính</a:t>
            </a:r>
            <a:r>
              <a:rPr lang="en-US" sz="2400" dirty="0"/>
              <a:t> </a:t>
            </a:r>
            <a:r>
              <a:rPr lang="en-US" sz="2400" dirty="0" err="1"/>
              <a:t>hiển</a:t>
            </a:r>
            <a:r>
              <a:rPr lang="en-US" sz="2400" dirty="0"/>
              <a:t> vi.</a:t>
            </a:r>
          </a:p>
          <a:p>
            <a:pPr algn="just"/>
            <a:r>
              <a:rPr lang="en-US" sz="2400" dirty="0"/>
              <a:t>-Vi </a:t>
            </a:r>
            <a:r>
              <a:rPr lang="en-US" sz="2400" dirty="0" err="1"/>
              <a:t>khuẩn</a:t>
            </a:r>
            <a:r>
              <a:rPr lang="en-US" sz="2400" dirty="0"/>
              <a:t> </a:t>
            </a:r>
            <a:r>
              <a:rPr lang="en-US" sz="2400" dirty="0" err="1"/>
              <a:t>có</a:t>
            </a:r>
            <a:r>
              <a:rPr lang="en-US" sz="2400" dirty="0"/>
              <a:t> </a:t>
            </a:r>
            <a:r>
              <a:rPr lang="en-US" sz="2400" dirty="0" err="1"/>
              <a:t>rất</a:t>
            </a:r>
            <a:r>
              <a:rPr lang="en-US" sz="2400" dirty="0"/>
              <a:t> </a:t>
            </a:r>
            <a:r>
              <a:rPr lang="en-US" sz="2400" dirty="0" err="1"/>
              <a:t>nhiều</a:t>
            </a:r>
            <a:r>
              <a:rPr lang="en-US" sz="2400" dirty="0"/>
              <a:t> </a:t>
            </a:r>
            <a:r>
              <a:rPr lang="en-US" sz="2400" dirty="0" err="1"/>
              <a:t>hình</a:t>
            </a:r>
            <a:r>
              <a:rPr lang="en-US" sz="2400" dirty="0"/>
              <a:t> </a:t>
            </a:r>
            <a:r>
              <a:rPr lang="en-US" sz="2400" dirty="0" err="1"/>
              <a:t>dạng</a:t>
            </a:r>
            <a:r>
              <a:rPr lang="en-US" sz="2400" dirty="0"/>
              <a:t> </a:t>
            </a:r>
            <a:r>
              <a:rPr lang="en-US" sz="2400" dirty="0" err="1"/>
              <a:t>khác</a:t>
            </a:r>
            <a:r>
              <a:rPr lang="en-US" sz="2400" dirty="0"/>
              <a:t> </a:t>
            </a:r>
            <a:r>
              <a:rPr lang="en-US" sz="2400" dirty="0" err="1"/>
              <a:t>nhau</a:t>
            </a:r>
            <a:r>
              <a:rPr lang="en-US" sz="2400" dirty="0"/>
              <a:t>, </a:t>
            </a:r>
            <a:r>
              <a:rPr lang="en-US" sz="2400" dirty="0" err="1"/>
              <a:t>phân</a:t>
            </a:r>
            <a:r>
              <a:rPr lang="en-US" sz="2400" dirty="0"/>
              <a:t> </a:t>
            </a:r>
            <a:r>
              <a:rPr lang="en-US" sz="2400" dirty="0" err="1"/>
              <a:t>bố</a:t>
            </a:r>
            <a:r>
              <a:rPr lang="en-US" sz="2400" dirty="0"/>
              <a:t> </a:t>
            </a:r>
            <a:r>
              <a:rPr lang="en-US" sz="2400" dirty="0" err="1"/>
              <a:t>riêng</a:t>
            </a:r>
            <a:r>
              <a:rPr lang="en-US" sz="2400" dirty="0"/>
              <a:t> </a:t>
            </a:r>
            <a:r>
              <a:rPr lang="en-US" sz="2400" dirty="0" err="1"/>
              <a:t>lẻ</a:t>
            </a:r>
            <a:r>
              <a:rPr lang="en-US" sz="2400" dirty="0"/>
              <a:t> hay </a:t>
            </a:r>
            <a:r>
              <a:rPr lang="en-US" sz="2400" dirty="0" err="1"/>
              <a:t>thành</a:t>
            </a:r>
            <a:r>
              <a:rPr lang="en-US" sz="2400" dirty="0"/>
              <a:t> </a:t>
            </a:r>
            <a:r>
              <a:rPr lang="en-US" sz="2400" dirty="0" err="1"/>
              <a:t>từng</a:t>
            </a:r>
            <a:r>
              <a:rPr lang="en-US" sz="2400" dirty="0"/>
              <a:t> </a:t>
            </a:r>
            <a:r>
              <a:rPr lang="en-US" sz="2400" dirty="0" err="1"/>
              <a:t>nhóm</a:t>
            </a:r>
            <a:r>
              <a:rPr lang="en-US" sz="2400" dirty="0"/>
              <a:t> </a:t>
            </a:r>
            <a:r>
              <a:rPr lang="en-US" sz="2400" dirty="0" err="1"/>
              <a:t>và</a:t>
            </a:r>
            <a:r>
              <a:rPr lang="en-US" sz="2400" dirty="0"/>
              <a:t> </a:t>
            </a:r>
            <a:r>
              <a:rPr lang="en-US" sz="2400" dirty="0" err="1"/>
              <a:t>có</a:t>
            </a:r>
            <a:r>
              <a:rPr lang="en-US" sz="2400" dirty="0"/>
              <a:t> 3 </a:t>
            </a:r>
            <a:r>
              <a:rPr lang="en-US" sz="2400" dirty="0" err="1"/>
              <a:t>dạng</a:t>
            </a:r>
            <a:r>
              <a:rPr lang="en-US" sz="2400" dirty="0"/>
              <a:t> </a:t>
            </a:r>
            <a:r>
              <a:rPr lang="en-US" sz="2400" dirty="0" err="1"/>
              <a:t>điểm</a:t>
            </a:r>
            <a:r>
              <a:rPr lang="en-US" sz="2400" dirty="0"/>
              <a:t> </a:t>
            </a:r>
            <a:r>
              <a:rPr lang="en-US" sz="2400" dirty="0" err="1"/>
              <a:t>hình</a:t>
            </a:r>
            <a:r>
              <a:rPr lang="en-US" sz="2400" dirty="0"/>
              <a:t>: </a:t>
            </a:r>
            <a:r>
              <a:rPr lang="en-US" sz="2400" dirty="0" err="1"/>
              <a:t>Hình</a:t>
            </a:r>
            <a:r>
              <a:rPr lang="en-US" sz="2400" dirty="0"/>
              <a:t> </a:t>
            </a:r>
            <a:r>
              <a:rPr lang="en-US" sz="2400" dirty="0" err="1"/>
              <a:t>que</a:t>
            </a:r>
            <a:r>
              <a:rPr lang="en-US" sz="2400" dirty="0"/>
              <a:t>, </a:t>
            </a:r>
            <a:r>
              <a:rPr lang="en-US" sz="2400" dirty="0" err="1"/>
              <a:t>hình</a:t>
            </a:r>
            <a:r>
              <a:rPr lang="en-US" sz="2400" dirty="0"/>
              <a:t> </a:t>
            </a:r>
            <a:r>
              <a:rPr lang="en-US" sz="2400" dirty="0" err="1"/>
              <a:t>xoắn</a:t>
            </a:r>
            <a:r>
              <a:rPr lang="en-US" sz="2400" dirty="0"/>
              <a:t>, </a:t>
            </a:r>
            <a:r>
              <a:rPr lang="en-US" sz="2400" dirty="0" err="1"/>
              <a:t>hình</a:t>
            </a:r>
            <a:r>
              <a:rPr lang="en-US" sz="2400" dirty="0"/>
              <a:t> </a:t>
            </a:r>
            <a:r>
              <a:rPr lang="en-US" sz="2400" dirty="0" err="1"/>
              <a:t>cầu</a:t>
            </a:r>
            <a:r>
              <a:rPr lang="en-US" sz="2400" dirty="0"/>
              <a:t>.</a:t>
            </a:r>
          </a:p>
          <a:p>
            <a:pPr algn="just"/>
            <a:r>
              <a:rPr lang="en-US" sz="2400" dirty="0"/>
              <a:t>-Vi </a:t>
            </a:r>
            <a:r>
              <a:rPr lang="en-US" sz="2400" dirty="0" err="1"/>
              <a:t>khuẩn</a:t>
            </a:r>
            <a:r>
              <a:rPr lang="en-US" sz="2400" dirty="0"/>
              <a:t> </a:t>
            </a:r>
            <a:r>
              <a:rPr lang="en-US" sz="2400" dirty="0" err="1"/>
              <a:t>có</a:t>
            </a:r>
            <a:r>
              <a:rPr lang="en-US" sz="2400" dirty="0"/>
              <a:t> ở </a:t>
            </a:r>
            <a:r>
              <a:rPr lang="en-US" sz="2400" dirty="0" err="1"/>
              <a:t>khắp</a:t>
            </a:r>
            <a:r>
              <a:rPr lang="en-US" sz="2400" dirty="0"/>
              <a:t> </a:t>
            </a:r>
            <a:r>
              <a:rPr lang="en-US" sz="2400" dirty="0" err="1"/>
              <a:t>mọi</a:t>
            </a:r>
            <a:r>
              <a:rPr lang="en-US" sz="2400" dirty="0"/>
              <a:t> </a:t>
            </a:r>
            <a:r>
              <a:rPr lang="en-US" sz="2400" dirty="0" err="1"/>
              <a:t>nơi</a:t>
            </a:r>
            <a:r>
              <a:rPr lang="en-US" sz="2400" dirty="0"/>
              <a:t>: </a:t>
            </a:r>
            <a:r>
              <a:rPr lang="en-US" sz="2400" dirty="0" err="1"/>
              <a:t>trong</a:t>
            </a:r>
            <a:r>
              <a:rPr lang="en-US" sz="2400" dirty="0"/>
              <a:t> </a:t>
            </a:r>
            <a:r>
              <a:rPr lang="en-US" sz="2400" dirty="0" err="1"/>
              <a:t>không</a:t>
            </a:r>
            <a:r>
              <a:rPr lang="en-US" sz="2400" dirty="0"/>
              <a:t> </a:t>
            </a:r>
            <a:r>
              <a:rPr lang="en-US" sz="2400" dirty="0" err="1"/>
              <a:t>khí</a:t>
            </a:r>
            <a:r>
              <a:rPr lang="en-US" sz="2400" dirty="0"/>
              <a:t>, </a:t>
            </a:r>
            <a:r>
              <a:rPr lang="en-US" sz="2400" dirty="0" err="1"/>
              <a:t>trong</a:t>
            </a:r>
            <a:r>
              <a:rPr lang="en-US" sz="2400" dirty="0"/>
              <a:t> </a:t>
            </a:r>
            <a:r>
              <a:rPr lang="en-US" sz="2400" dirty="0" err="1"/>
              <a:t>nước</a:t>
            </a:r>
            <a:r>
              <a:rPr lang="en-US" sz="2400" dirty="0"/>
              <a:t>, </a:t>
            </a:r>
            <a:r>
              <a:rPr lang="en-US" sz="2400" dirty="0" err="1"/>
              <a:t>trong</a:t>
            </a:r>
            <a:r>
              <a:rPr lang="en-US" sz="2400" dirty="0"/>
              <a:t> </a:t>
            </a:r>
            <a:r>
              <a:rPr lang="en-US" sz="2400" dirty="0" err="1"/>
              <a:t>đất</a:t>
            </a:r>
            <a:r>
              <a:rPr lang="en-US" sz="2400" dirty="0"/>
              <a:t>, </a:t>
            </a:r>
            <a:r>
              <a:rPr lang="en-US" sz="2400" dirty="0" err="1"/>
              <a:t>trong</a:t>
            </a:r>
            <a:r>
              <a:rPr lang="en-US" sz="2400" dirty="0"/>
              <a:t> </a:t>
            </a:r>
            <a:r>
              <a:rPr lang="en-US" sz="2400" dirty="0" err="1"/>
              <a:t>cơ</a:t>
            </a:r>
            <a:r>
              <a:rPr lang="en-US" sz="2400" dirty="0"/>
              <a:t> </a:t>
            </a:r>
            <a:r>
              <a:rPr lang="en-US" sz="2400" dirty="0" err="1"/>
              <a:t>thể</a:t>
            </a:r>
            <a:r>
              <a:rPr lang="en-US" sz="2400" dirty="0"/>
              <a:t> </a:t>
            </a:r>
            <a:r>
              <a:rPr lang="en-US" sz="2400" dirty="0" err="1"/>
              <a:t>người</a:t>
            </a:r>
            <a:r>
              <a:rPr lang="en-US" sz="2400" dirty="0"/>
              <a:t> </a:t>
            </a:r>
            <a:r>
              <a:rPr lang="en-US" sz="2400" dirty="0" err="1"/>
              <a:t>và</a:t>
            </a:r>
            <a:r>
              <a:rPr lang="en-US" sz="2400" dirty="0"/>
              <a:t> </a:t>
            </a:r>
            <a:r>
              <a:rPr lang="en-US" sz="2400" dirty="0" err="1"/>
              <a:t>các</a:t>
            </a:r>
            <a:r>
              <a:rPr lang="en-US" sz="2400" dirty="0"/>
              <a:t> </a:t>
            </a:r>
            <a:r>
              <a:rPr lang="en-US" sz="2400" dirty="0" err="1"/>
              <a:t>sinh</a:t>
            </a:r>
            <a:r>
              <a:rPr lang="en-US" sz="2400" dirty="0"/>
              <a:t> </a:t>
            </a:r>
            <a:r>
              <a:rPr lang="en-US" sz="2400" dirty="0" err="1"/>
              <a:t>vật</a:t>
            </a:r>
            <a:r>
              <a:rPr lang="en-US" sz="2400" dirty="0"/>
              <a:t> </a:t>
            </a:r>
            <a:r>
              <a:rPr lang="en-US" sz="2400" dirty="0" err="1"/>
              <a:t>sống</a:t>
            </a:r>
            <a:r>
              <a:rPr lang="en-US" sz="2400" dirty="0"/>
              <a:t> </a:t>
            </a:r>
            <a:r>
              <a:rPr lang="en-US" sz="2400" dirty="0" err="1"/>
              <a:t>khác</a:t>
            </a:r>
            <a:r>
              <a:rPr lang="en-US" sz="2400" dirty="0"/>
              <a:t>.</a:t>
            </a:r>
          </a:p>
          <a:p>
            <a:pPr algn="just"/>
            <a:r>
              <a:rPr lang="en-US" sz="2400" dirty="0"/>
              <a:t>=&gt; Vi </a:t>
            </a:r>
            <a:r>
              <a:rPr lang="en-US" sz="2400" dirty="0" err="1"/>
              <a:t>khuẩn</a:t>
            </a:r>
            <a:r>
              <a:rPr lang="en-US" sz="2400" dirty="0"/>
              <a:t> </a:t>
            </a:r>
            <a:r>
              <a:rPr lang="en-US" sz="2400" dirty="0" err="1"/>
              <a:t>đa</a:t>
            </a:r>
            <a:r>
              <a:rPr lang="en-US" sz="2400" dirty="0"/>
              <a:t> </a:t>
            </a:r>
            <a:r>
              <a:rPr lang="en-US" sz="2400" dirty="0" err="1"/>
              <a:t>dạng</a:t>
            </a:r>
            <a:r>
              <a:rPr lang="en-US" sz="2400" dirty="0"/>
              <a:t> </a:t>
            </a:r>
            <a:r>
              <a:rPr lang="en-US" sz="2400" dirty="0" err="1"/>
              <a:t>về</a:t>
            </a:r>
            <a:r>
              <a:rPr lang="en-US" sz="2400" dirty="0"/>
              <a:t> </a:t>
            </a:r>
            <a:r>
              <a:rPr lang="en-US" sz="2400" dirty="0" err="1"/>
              <a:t>đặc</a:t>
            </a:r>
            <a:r>
              <a:rPr lang="en-US" sz="2400" dirty="0"/>
              <a:t> </a:t>
            </a:r>
            <a:r>
              <a:rPr lang="en-US" sz="2400" dirty="0" err="1"/>
              <a:t>điểm</a:t>
            </a:r>
            <a:r>
              <a:rPr lang="en-US" sz="2400" dirty="0"/>
              <a:t> </a:t>
            </a:r>
            <a:r>
              <a:rPr lang="en-US" sz="2400" dirty="0" err="1"/>
              <a:t>hình</a:t>
            </a:r>
            <a:r>
              <a:rPr lang="en-US" sz="2400" dirty="0"/>
              <a:t> </a:t>
            </a:r>
            <a:r>
              <a:rPr lang="en-US" sz="2400" dirty="0" err="1"/>
              <a:t>thái</a:t>
            </a:r>
            <a:r>
              <a:rPr lang="en-US" sz="2400" dirty="0"/>
              <a:t> </a:t>
            </a:r>
            <a:r>
              <a:rPr lang="en-US" sz="2400" dirty="0" err="1"/>
              <a:t>và</a:t>
            </a:r>
            <a:r>
              <a:rPr lang="en-US" sz="2400" dirty="0"/>
              <a:t> </a:t>
            </a:r>
            <a:r>
              <a:rPr lang="en-US" sz="2400" dirty="0" err="1"/>
              <a:t>môi</a:t>
            </a:r>
            <a:r>
              <a:rPr lang="en-US" sz="2400" dirty="0"/>
              <a:t> </a:t>
            </a:r>
            <a:r>
              <a:rPr lang="en-US" sz="2400" dirty="0" err="1"/>
              <a:t>trường</a:t>
            </a:r>
            <a:r>
              <a:rPr lang="en-US" sz="2400" dirty="0"/>
              <a:t> </a:t>
            </a:r>
            <a:r>
              <a:rPr lang="en-US" sz="2400" dirty="0" err="1"/>
              <a:t>sống</a:t>
            </a:r>
            <a:r>
              <a:rPr lang="en-US" sz="2400" dirty="0"/>
              <a:t>.</a:t>
            </a:r>
          </a:p>
        </p:txBody>
      </p:sp>
      <p:sp>
        <p:nvSpPr>
          <p:cNvPr id="6" name="Rounded Rectangle 5"/>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VI KHUẨN</a:t>
            </a:r>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5514109" y="3429000"/>
            <a:ext cx="4800600" cy="2819400"/>
          </a:xfrm>
          <a:prstGeom prst="rect">
            <a:avLst/>
          </a:prstGeom>
        </p:spPr>
      </p:pic>
      <p:pic>
        <p:nvPicPr>
          <p:cNvPr id="8" name="Picture 7"/>
          <p:cNvPicPr>
            <a:picLocks noChangeAspect="1" noChangeArrowheads="1"/>
          </p:cNvPicPr>
          <p:nvPr/>
        </p:nvPicPr>
        <p:blipFill>
          <a:blip r:embed="rId6"/>
          <a:srcRect/>
          <a:stretch>
            <a:fillRect/>
          </a:stretch>
        </p:blipFill>
        <p:spPr bwMode="auto">
          <a:xfrm>
            <a:off x="990600" y="3581401"/>
            <a:ext cx="4191000" cy="2667000"/>
          </a:xfrm>
          <a:prstGeom prst="rect">
            <a:avLst/>
          </a:prstGeom>
          <a:noFill/>
          <a:ln>
            <a:noFill/>
          </a:ln>
          <a:effectLst>
            <a:prstShdw prst="shdw17" dist="17961" dir="2700000">
              <a:schemeClr val="accent1">
                <a:gamma/>
                <a:shade val="60000"/>
                <a:invGamma/>
              </a:schemeClr>
            </a:prst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0972800" cy="6858000"/>
          </a:xfrm>
        </p:spPr>
      </p:pic>
      <p:sp>
        <p:nvSpPr>
          <p:cNvPr id="7" name="Rounded Rectangle 6"/>
          <p:cNvSpPr/>
          <p:nvPr/>
        </p:nvSpPr>
        <p:spPr>
          <a:xfrm>
            <a:off x="2819400" y="152400"/>
            <a:ext cx="5867400" cy="597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rPr>
              <a:t>I. ĐA DẠNG VI KHUẨN</a:t>
            </a: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66788"/>
            <a:ext cx="3043237"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5112" y="974725"/>
            <a:ext cx="29067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4375" y="1017588"/>
            <a:ext cx="30130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112" y="3679825"/>
            <a:ext cx="28717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375" y="3616325"/>
            <a:ext cx="3048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2637" y="3619500"/>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14400" y="2895600"/>
            <a:ext cx="3043237"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que</a:t>
            </a:r>
          </a:p>
        </p:txBody>
      </p:sp>
      <p:sp>
        <p:nvSpPr>
          <p:cNvPr id="15" name="Rectangle 14"/>
          <p:cNvSpPr/>
          <p:nvPr/>
        </p:nvSpPr>
        <p:spPr>
          <a:xfrm>
            <a:off x="4077678" y="2895600"/>
            <a:ext cx="2904148" cy="52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que</a:t>
            </a:r>
          </a:p>
        </p:txBody>
      </p:sp>
      <p:sp>
        <p:nvSpPr>
          <p:cNvPr id="16" name="Rectangle 15"/>
          <p:cNvSpPr/>
          <p:nvPr/>
        </p:nvSpPr>
        <p:spPr>
          <a:xfrm>
            <a:off x="7129145" y="2906395"/>
            <a:ext cx="2963545" cy="522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a:t>
            </a:r>
            <a:r>
              <a:rPr lang="en-US" dirty="0" err="1"/>
              <a:t>cầu</a:t>
            </a:r>
            <a:endParaRPr lang="en-US" dirty="0"/>
          </a:p>
        </p:txBody>
      </p:sp>
      <p:sp>
        <p:nvSpPr>
          <p:cNvPr id="17" name="Rectangle 16"/>
          <p:cNvSpPr/>
          <p:nvPr/>
        </p:nvSpPr>
        <p:spPr>
          <a:xfrm>
            <a:off x="1053489" y="5702451"/>
            <a:ext cx="2904148" cy="52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a:t>
            </a:r>
            <a:r>
              <a:rPr lang="en-US" dirty="0" err="1"/>
              <a:t>cầu</a:t>
            </a:r>
            <a:endParaRPr lang="en-US" dirty="0"/>
          </a:p>
        </p:txBody>
      </p:sp>
      <p:sp>
        <p:nvSpPr>
          <p:cNvPr id="18" name="Rectangle 17"/>
          <p:cNvSpPr/>
          <p:nvPr/>
        </p:nvSpPr>
        <p:spPr>
          <a:xfrm>
            <a:off x="4077677" y="5686425"/>
            <a:ext cx="2904148" cy="52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a:t>
            </a:r>
            <a:r>
              <a:rPr lang="en-US" dirty="0" err="1"/>
              <a:t>xoắn</a:t>
            </a:r>
            <a:endParaRPr lang="en-US" dirty="0"/>
          </a:p>
        </p:txBody>
      </p:sp>
      <p:sp>
        <p:nvSpPr>
          <p:cNvPr id="19" name="Rectangle 18"/>
          <p:cNvSpPr/>
          <p:nvPr/>
        </p:nvSpPr>
        <p:spPr>
          <a:xfrm>
            <a:off x="7155497" y="5686424"/>
            <a:ext cx="2904148" cy="522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Dạng</a:t>
            </a:r>
            <a:r>
              <a:rPr lang="en-US" dirty="0"/>
              <a:t> </a:t>
            </a:r>
            <a:r>
              <a:rPr lang="en-US" dirty="0" err="1"/>
              <a:t>hình</a:t>
            </a:r>
            <a:r>
              <a:rPr lang="en-US" dirty="0"/>
              <a:t> que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out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bldLvl="0" animBg="1"/>
      <p:bldP spid="17"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CFF8A801-71E9-4150-94C5-DFF647F0B373}"/>
  <p:tag name="ISPRING_RESOURCE_FOLDER" val="D:\Chemistry\Giáo án Hóa Học\KHTN 6 kết nối trí thức\GA PP\Bai 27\BAI27_VI KHUAN\"/>
  <p:tag name="ISPRING_PRESENTATION_PATH" val="D:\Chemistry\Giáo án Hóa Học\KHTN 6 kết nối trí thức\GA PP\Bai 27\BAI27_VI KHUAN.pptx"/>
  <p:tag name="ISPRING_PROJECT_VERSION" val="9.3"/>
  <p:tag name="ISPRING_PROJECT_FOLDER_UPDATED" val="1"/>
  <p:tag name="ISPRING_SCREEN_RECS_UPDATED" val="D:\Chemistry\Giáo án Hóa Học\KHTN 6 kết nối trí thức\GA PP\Bai 27\BAI27_VI KHUAN\"/>
  <p:tag name="FLASHSPRING_ZOOM_TAG" val="60"/>
  <p:tag name="ISPRING_PRESENTATION_INFO_2" val="&lt;?xml version=&quot;1.0&quot; encoding=&quot;UTF-8&quot; standalone=&quot;no&quot; ?&gt;&#10;&lt;presentation2&gt;&#10;&#10;  &lt;slides&gt;&#10;    &lt;slide id=&quot;{080C6C1E-4D11-4C26-B45E-F415212DCDE8}&quot; pptId=&quot;256&quot;/&gt;&#10;    &lt;slide id=&quot;{0E036078-5AAA-441B-8812-5505407F5ABB}&quot; pptId=&quot;261&quot;/&gt;&#10;    &lt;slide id=&quot;{7172ED1A-F365-45C7-ABB7-9D45E65B3C6E}&quot; pptId=&quot;259&quot;/&gt;&#10;    &lt;slide id=&quot;{F6CB5626-9DC1-4346-B5E0-C76EA4BE729A}&quot; pptId=&quot;282&quot;/&gt;&#10;    &lt;slide id=&quot;{9180A587-266F-4B6F-AB44-19E0A34FC6C6}&quot; pptId=&quot;260&quot;/&gt;&#10;    &lt;slide id=&quot;{7D2D4954-984B-40F7-AAE4-B4E38DAE809D}&quot; pptId=&quot;257&quot;/&gt;&#10;    &lt;slide id=&quot;{F6DEDF4B-56A4-4876-9342-5AF7037F0BD8}&quot; pptId=&quot;258&quot;/&gt;&#10;    &lt;slide id=&quot;{114014F9-076D-4124-8ED6-72B211515757}&quot; pptId=&quot;262&quot;/&gt;&#10;    &lt;slide id=&quot;{00FE48E3-8591-4536-9BC0-05D2846ECFC6}&quot; pptId=&quot;283&quot;/&gt;&#10;    &lt;slide id=&quot;{3FBCD4D4-A001-4C64-8A2A-DE542E30DB7C}&quot; pptId=&quot;284&quot;/&gt;&#10;    &lt;slide id=&quot;{F146C68C-6908-45FD-992F-F6FAFDC2E832}&quot; pptId=&quot;263&quot;/&gt;&#10;    &lt;slide id=&quot;{283A93DD-F57C-48BE-9723-1941D175A89E}&quot; pptId=&quot;285&quot;/&gt;&#10;    &lt;slide id=&quot;{2135BDAA-C4EA-4F15-8992-968C4F4E3C41}&quot; pptId=&quot;264&quot;/&gt;&#10;    &lt;slide id=&quot;{43B57554-A2C0-4D37-9596-08E7D04B3C23}&quot; pptId=&quot;286&quot;/&gt;&#10;    &lt;slide id=&quot;{115F1ABA-C26C-40D6-83C8-69D58368D632}&quot; pptId=&quot;287&quot;/&gt;&#10;    &lt;slide id=&quot;{B26858B2-9E1C-4DFF-B032-B978C5768303}&quot; pptId=&quot;265&quot;/&gt;&#10;    &lt;slide id=&quot;{C0488069-46AD-4CB4-A029-8829DF52C05D}&quot; pptId=&quot;288&quot;/&gt;&#10;    &lt;slide id=&quot;{F1213789-2DA6-4225-A425-0F047C144667}&quot; pptId=&quot;266&quot;/&gt;&#10;    &lt;slide id=&quot;{A62B2E56-7A8B-48C0-942A-7A762728A3CB}&quot; pptId=&quot;289&quot;/&gt;&#10;    &lt;slide id=&quot;{F139AB40-9DB1-4CA1-95B2-9615CA81130E}&quot; pptId=&quot;290&quot;/&gt;&#10;    &lt;slide id=&quot;{D5959B71-D9E0-4B7C-8338-3AEB880C76FC}&quot; pptId=&quot;291&quot;/&gt;&#10;    &lt;slide id=&quot;{CE45DA33-F268-454A-B27F-0B53274D3499}&quot; pptId=&quot;292&quot;/&gt;&#10;    &lt;slide id=&quot;{CEAA156A-A9D5-4581-9E87-012BCCE7B3A7}&quot; pptId=&quot;268&quot;/&gt;&#10;    &lt;slide id=&quot;{2FEAEC73-9794-40D8-B473-0867926F8011}&quot; pptId=&quot;293&quot;/&gt;&#10;    &lt;slide id=&quot;{C58E5EEE-77FE-4198-8CF6-2955ED9E5A01}&quot; pptId=&quot;294&quot;/&gt;&#10;    &lt;slide id=&quot;{F3B956E2-EEF8-4F89-917B-F72F6FFD251E}&quot; pptId=&quot;269&quot;/&gt;&#10;    &lt;slide id=&quot;{3B405613-3AE0-4CF8-830F-BA6B82B88A0A}&quot; pptId=&quot;277&quot;/&gt;&#10;    &lt;slide id=&quot;{9FBC842C-EC8C-42A6-840A-D1FA1EABB87B}&quot; pptId=&quot;295&quot;/&gt;&#10;    &lt;slide id=&quot;{999E78DC-E86A-43AE-9719-95E0F4A4C6F7}&quot; pptId=&quot;278&quot;/&gt;&#10;    &lt;slide id=&quot;{F403E6CA-48F2-4C03-B017-993A42F96D02}&quot; pptId=&quot;270&quot;/&gt;&#10;    &lt;slide id=&quot;{03A2BF93-49E7-4671-B764-D7BC85C5E45D}&quot; pptId=&quot;280&quot;/&gt;&#10;    &lt;slide id=&quot;{88C2AACC-5FEE-4691-9CB6-7BCABFDCCBC8}&quot; pptId=&quot;296&quot;/&gt;&#10;    &lt;slide id=&quot;{245C52E8-9D1E-4F4D-9C57-3B659AF02ED4}&quot; pptId=&quot;311&quot;/&gt;&#10;  &lt;/slides&gt;&#10;&#10;  &lt;narration&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00FE48E3-8591-4536-9BC0-05D2846ECFC6}"/>
  <p:tag name="GENSWF_ADVANCE_TIME" val="5.000"/>
  <p:tag name="TIMING" val="|0.001|0.5|0.5|0.5|0.5|0.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3FBCD4D4-A001-4C64-8A2A-DE542E30DB7C}"/>
  <p:tag name="GENSWF_ADVANCE_TIME" val="5.000"/>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F146C68C-6908-45FD-992F-F6FAFDC2E832}"/>
  <p:tag name="GENSWF_ADVANCE_TIME" val="5.000"/>
  <p:tag name="TIMING" val="|0.001|0.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283A93DD-F57C-48BE-9723-1941D175A89E}"/>
  <p:tag name="GENSWF_ADVANCE_TIME" val="5.000"/>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2135BDAA-C4EA-4F15-8992-968C4F4E3C41}"/>
  <p:tag name="GENSWF_ADVANCE_TIME" val="5.000"/>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43B57554-A2C0-4D37-9596-08E7D04B3C23}"/>
  <p:tag name="GENSWF_ADVANCE_TIME" val="5.000"/>
  <p:tag name="TIMING" val="|0.001|0.5|0.001"/>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115F1ABA-C26C-40D6-83C8-69D58368D632}"/>
  <p:tag name="GENSWF_ADVANCE_TIME" val="5.000"/>
  <p:tag name="TIMING" val="|0.001"/>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B26858B2-9E1C-4DFF-B032-B978C5768303}"/>
  <p:tag name="GENSWF_ADVANCE_TIME" val="5.000"/>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C0488069-46AD-4CB4-A029-8829DF52C05D}"/>
  <p:tag name="GENSWF_ADVANCE_TIME" val="5.000"/>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F1213789-2DA6-4225-A425-0F047C144667}"/>
  <p:tag name="GENSWF_ADVANCE_TIME" val="5.000"/>
  <p:tag name="TIMING" val="|0.001"/>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080C6C1E-4D11-4C26-B45E-F415212DCDE8}"/>
  <p:tag name="GENSWF_ADVANCE_TIME" val="5.000"/>
  <p:tag name="TIMING" val="|0.001"/>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A62B2E56-7A8B-48C0-942A-7A762728A3CB}"/>
  <p:tag name="GENSWF_ADVANCE_TIME" val="5.000"/>
  <p:tag name="TIMING" val="|0.001"/>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F139AB40-9DB1-4CA1-95B2-9615CA81130E}"/>
  <p:tag name="GENSWF_ADVANCE_TIME" val="5.000"/>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D5959B71-D9E0-4B7C-8338-3AEB880C76FC}"/>
  <p:tag name="GENSWF_ADVANCE_TIME" val="5.000"/>
  <p:tag name="TIMING" val="|0.001"/>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CE45DA33-F268-454A-B27F-0B53274D3499}"/>
  <p:tag name="GENSWF_ADVANCE_TIME" val="5.00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CEAA156A-A9D5-4581-9E87-012BCCE7B3A7}"/>
  <p:tag name="GENSWF_ADVANCE_TIME" val="5.000"/>
  <p:tag name="TIMING" val="|0.001"/>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2FEAEC73-9794-40D8-B473-0867926F8011}"/>
  <p:tag name="GENSWF_ADVANCE_TIME" val="5.000"/>
  <p:tag name="TIMING" val="|0.001|2"/>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C58E5EEE-77FE-4198-8CF6-2955ED9E5A01}"/>
  <p:tag name="GENSWF_ADVANCE_TIME" val="5.000"/>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F3B956E2-EEF8-4F89-917B-F72F6FFD251E}"/>
  <p:tag name="GENSWF_ADVANCE_TIME" val="5.000"/>
  <p:tag name="TIMING" val="|0.001"/>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3B405613-3AE0-4CF8-830F-BA6B82B88A0A}"/>
  <p:tag name="GENSWF_ADVANCE_TIME" val="5.000"/>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9FBC842C-EC8C-42A6-840A-D1FA1EABB87B}"/>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0E036078-5AAA-441B-8812-5505407F5ABB}"/>
  <p:tag name="GENSWF_ADVANCE_TIME" val="5.000"/>
  <p:tag name="TIMING" val="|0.001|2"/>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999E78DC-E86A-43AE-9719-95E0F4A4C6F7}"/>
  <p:tag name="GENSWF_ADVANCE_TIME" val="5.000"/>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F403E6CA-48F2-4C03-B017-993A42F96D02}"/>
  <p:tag name="GENSWF_ADVANCE_TIME" val="5.000"/>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03A2BF93-49E7-4671-B764-D7BC85C5E45D}"/>
  <p:tag name="GENSWF_ADVANCE_TIME" val="5.000"/>
  <p:tag name="TIMING" val="|0.001|0.5|0.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88C2AACC-5FEE-4691-9CB6-7BCABFDCCBC8}"/>
  <p:tag name="GENSWF_ADVANCE_TIME" val="5.000"/>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245C52E8-9D1E-4F4D-9C57-3B659AF02ED4}"/>
  <p:tag name="GENSWF_ADVANCE_TIME" val="5.000"/>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7172ED1A-F365-45C7-ABB7-9D45E65B3C6E}"/>
  <p:tag name="GENSWF_ADVANCE_TIME" val="5.000"/>
  <p:tag name="TIMING" val="|0.001"/>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F6CB5626-9DC1-4346-B5E0-C76EA4BE729A}"/>
  <p:tag name="GENSWF_ADVANCE_TIME" val="5.000"/>
  <p:tag name="TIMING" val="|0.001"/>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9180A587-266F-4B6F-AB44-19E0A34FC6C6}"/>
  <p:tag name="GENSWF_ADVANCE_TIME" val="5.000"/>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D2D4954-984B-40F7-AAE4-B4E38DAE809D}"/>
  <p:tag name="GENSWF_ADVANCE_TIME" val="5.901"/>
  <p:tag name="TIMING" val="|0.001|1.1|1.1|0.5|1|1.1"/>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F6DEDF4B-56A4-4876-9342-5AF7037F0BD8}"/>
  <p:tag name="GENSWF_ADVANCE_TIME" val="5.000"/>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114014F9-076D-4124-8ED6-72B211515757}"/>
  <p:tag name="GENSWF_ADVANCE_TIME" val="5.000"/>
  <p:tag name="ISPRING_CUSTOM_TIMING_US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1280</Words>
  <Application>Microsoft Office PowerPoint</Application>
  <PresentationFormat>Custom</PresentationFormat>
  <Paragraphs>145</Paragraphs>
  <Slides>33</Slides>
  <Notes>33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#9Slide03 AllRoundGothic</vt:lpstr>
      <vt:lpstr>Arial</vt:lpstr>
      <vt:lpstr>Calibri</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Trung Hieu</cp:lastModifiedBy>
  <cp:revision>10</cp:revision>
  <dcterms:created xsi:type="dcterms:W3CDTF">2021-05-03T08:20:00Z</dcterms:created>
  <dcterms:modified xsi:type="dcterms:W3CDTF">2024-05-22T00:58:31Z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1038A39BE4604270A3670FABD1B38BE7</vt:lpwstr>
  </property>
  <property fmtid="{D5CDD505-2E9C-101B-9397-08002B2CF9AE}" pid="3" name="KSOProductBuildVer">
    <vt:lpwstr>1033-11.2.0.10382</vt:lpwstr>
  </property>
</Properties>
</file>