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9" r:id="rId2"/>
    <p:sldId id="257" r:id="rId3"/>
    <p:sldId id="258" r:id="rId4"/>
    <p:sldId id="259" r:id="rId5"/>
    <p:sldId id="260" r:id="rId6"/>
    <p:sldId id="261" r:id="rId7"/>
    <p:sldId id="262"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30CFCB-E04D-41CC-861D-C56C547CA0BE}"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0CFCB-E04D-41CC-861D-C56C547CA0BE}"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0CFCB-E04D-41CC-861D-C56C547CA0BE}"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0CFCB-E04D-41CC-861D-C56C547CA0BE}"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30CFCB-E04D-41CC-861D-C56C547CA0BE}"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0CFCB-E04D-41CC-861D-C56C547CA0BE}"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0CFCB-E04D-41CC-861D-C56C547CA0BE}"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0CFCB-E04D-41CC-861D-C56C547CA0BE}"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0CFCB-E04D-41CC-861D-C56C547CA0BE}"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0CFCB-E04D-41CC-861D-C56C547CA0BE}"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0CFCB-E04D-41CC-861D-C56C547CA0BE}"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FB18-AE39-486E-B345-29357E18C6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0CFCB-E04D-41CC-861D-C56C547CA0BE}" type="datetimeFigureOut">
              <a:rPr lang="en-US" smtClean="0"/>
              <a:t>5/22/2024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FB18-AE39-486E-B345-29357E18C6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quizizz.com/admin/presentation/61758ddd737d70001dec6e49/khtn-sinh-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Content Placeholder 3" descr="hinh-nen-thiet-ke-bai-giang-10"/>
          <p:cNvPicPr>
            <a:picLocks noGrp="1" noChangeAspect="1"/>
          </p:cNvPicPr>
          <p:nvPr>
            <p:ph idx="1"/>
          </p:nvPr>
        </p:nvPicPr>
        <p:blipFill>
          <a:blip r:embed="rId2"/>
          <a:stretch>
            <a:fillRect/>
          </a:stretch>
        </p:blipFill>
        <p:spPr>
          <a:xfrm>
            <a:off x="0" y="0"/>
            <a:ext cx="12192000" cy="6858000"/>
          </a:xfrm>
          <a:prstGeom prst="rect">
            <a:avLst/>
          </a:prstGeom>
        </p:spPr>
      </p:pic>
      <p:sp>
        <p:nvSpPr>
          <p:cNvPr id="6" name="Rectangle 4"/>
          <p:cNvSpPr/>
          <p:nvPr/>
        </p:nvSpPr>
        <p:spPr>
          <a:xfrm>
            <a:off x="108585" y="1245235"/>
            <a:ext cx="11334750" cy="1568450"/>
          </a:xfrm>
          <a:prstGeom prst="rect">
            <a:avLst/>
          </a:prstGeom>
          <a:noFill/>
        </p:spPr>
        <p:txBody>
          <a:bodyPr wrap="square" lIns="91440" tIns="45720" rIns="91440" bIns="45720">
            <a:spAutoFit/>
          </a:bodyPr>
          <a:lstStyle/>
          <a:p>
            <a:pPr algn="ctr"/>
            <a:r>
              <a:rPr lang="vi-VN" altLang="en-US" sz="4800" b="1" dirty="0">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TIẾT 5</a:t>
            </a:r>
            <a:r>
              <a:rPr lang="en-US" altLang="en-US" sz="4800" b="1" dirty="0">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2</a:t>
            </a:r>
            <a:r>
              <a:rPr lang="vi-VN" altLang="en-US" sz="4800" b="1" dirty="0">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,5</a:t>
            </a:r>
            <a:r>
              <a:rPr lang="en-US" altLang="en-US" sz="4800" b="1">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3</a:t>
            </a:r>
            <a:r>
              <a:rPr lang="vi-VN" altLang="en-US" sz="4800" b="1">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 - </a:t>
            </a:r>
            <a:r>
              <a:rPr lang="en-US" sz="4800" b="1" dirty="0">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BÀI 2</a:t>
            </a:r>
            <a:r>
              <a:rPr lang="vi-VN" altLang="en-US" sz="4800" b="1" dirty="0">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3</a:t>
            </a:r>
            <a:endParaRPr lang="en-US" sz="4800" b="1" dirty="0">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endParaRPr>
          </a:p>
          <a:p>
            <a:pPr algn="ctr"/>
            <a:r>
              <a:rPr lang="en-US" sz="4800" b="1" dirty="0">
                <a:ln w="0">
                  <a:solidFill>
                    <a:srgbClr val="0070C0"/>
                  </a:solidFill>
                </a:ln>
                <a:solidFill>
                  <a:srgbClr val="0070C0"/>
                </a:solidFill>
                <a:effectLst>
                  <a:outerShdw blurRad="38100" dist="25400" dir="5400000" algn="ctr" rotWithShape="0">
                    <a:srgbClr val="6E747A">
                      <a:alpha val="43000"/>
                    </a:srgbClr>
                  </a:outerShdw>
                </a:effectLst>
                <a:latin typeface="Comic Sans MS" panose="030F0702030302020204" charset="0"/>
                <a:cs typeface="Comic Sans MS" panose="030F0702030302020204" charset="0"/>
              </a:rPr>
              <a:t>TỔ CHỨC CƠ THỂ ĐA BÀO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a:hlinkClick r:id="rId2" action="ppaction://hlinkfile"/>
          </p:cNvPr>
          <p:cNvPicPr>
            <a:picLocks noChangeAspect="1"/>
          </p:cNvPicPr>
          <p:nvPr/>
        </p:nvPicPr>
        <p:blipFill>
          <a:blip r:embed="rId3"/>
          <a:stretch>
            <a:fillRect/>
          </a:stretch>
        </p:blipFill>
        <p:spPr>
          <a:xfrm>
            <a:off x="1214844" y="1266930"/>
            <a:ext cx="10006148" cy="4428476"/>
          </a:xfrm>
          <a:prstGeom prst="rect">
            <a:avLst/>
          </a:prstGeom>
        </p:spPr>
      </p:pic>
      <p:sp>
        <p:nvSpPr>
          <p:cNvPr id="4" name="TextBox 3"/>
          <p:cNvSpPr txBox="1"/>
          <p:nvPr/>
        </p:nvSpPr>
        <p:spPr>
          <a:xfrm>
            <a:off x="3677196" y="130324"/>
            <a:ext cx="4713769" cy="1015663"/>
          </a:xfrm>
          <a:prstGeom prst="rect">
            <a:avLst/>
          </a:prstGeom>
          <a:noFill/>
        </p:spPr>
        <p:txBody>
          <a:bodyPr wrap="square" rtlCol="0">
            <a:spAutoFit/>
          </a:bodyPr>
          <a:lstStyle/>
          <a:p>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p>
        </p:txBody>
      </p:sp>
      <p:sp>
        <p:nvSpPr>
          <p:cNvPr id="5" name="TextBox 4"/>
          <p:cNvSpPr txBox="1"/>
          <p:nvPr/>
        </p:nvSpPr>
        <p:spPr>
          <a:xfrm>
            <a:off x="235133" y="5741593"/>
            <a:ext cx="11551920" cy="1076325"/>
          </a:xfrm>
          <a:prstGeom prst="rect">
            <a:avLst/>
          </a:prstGeom>
          <a:noFill/>
        </p:spPr>
        <p:txBody>
          <a:bodyPr wrap="square" rtlCol="0">
            <a:spAutoFit/>
          </a:bodyPr>
          <a:lstStyle/>
          <a:p>
            <a:pPr algn="ct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Em</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hãy</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thiết</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thông</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minh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truy</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cập</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alt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quizziz</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rồi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luyện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tập</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nhé</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931670" y="30480"/>
            <a:ext cx="8300085" cy="551180"/>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omic Sans MS" panose="030F0702030302020204" charset="0"/>
                <a:cs typeface="Comic Sans MS" panose="030F0702030302020204" charset="0"/>
              </a:rPr>
              <a:t>BÀI 2</a:t>
            </a:r>
            <a:r>
              <a:rPr lang="vi-VN" altLang="en-US" sz="3200" b="1" dirty="0">
                <a:latin typeface="Comic Sans MS" panose="030F0702030302020204" charset="0"/>
                <a:cs typeface="Comic Sans MS" panose="030F0702030302020204" charset="0"/>
              </a:rPr>
              <a:t>3</a:t>
            </a:r>
            <a:r>
              <a:rPr lang="en-US" sz="3200" b="1" dirty="0">
                <a:latin typeface="Comic Sans MS" panose="030F0702030302020204" charset="0"/>
                <a:cs typeface="Comic Sans MS" panose="030F0702030302020204" charset="0"/>
              </a:rPr>
              <a:t>: TỔ CHỨC CƠ THỂ ĐA BÀO</a:t>
            </a:r>
          </a:p>
        </p:txBody>
      </p:sp>
      <p:sp>
        <p:nvSpPr>
          <p:cNvPr id="3" name="TextBox 2"/>
          <p:cNvSpPr txBox="1"/>
          <p:nvPr/>
        </p:nvSpPr>
        <p:spPr>
          <a:xfrm>
            <a:off x="3931196" y="642769"/>
            <a:ext cx="4713769" cy="1015663"/>
          </a:xfrm>
          <a:prstGeom prst="rect">
            <a:avLst/>
          </a:prstGeom>
          <a:noFill/>
        </p:spPr>
        <p:txBody>
          <a:bodyPr wrap="square" rtlCol="0">
            <a:spAutoFit/>
          </a:bodyPr>
          <a:lstStyle/>
          <a:p>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grpSp>
        <p:nvGrpSpPr>
          <p:cNvPr id="36" name="Group 35"/>
          <p:cNvGrpSpPr/>
          <p:nvPr/>
        </p:nvGrpSpPr>
        <p:grpSpPr>
          <a:xfrm>
            <a:off x="1365070" y="1567542"/>
            <a:ext cx="9651273" cy="3888378"/>
            <a:chOff x="1365070" y="1567542"/>
            <a:chExt cx="9651273" cy="3888378"/>
          </a:xfrm>
        </p:grpSpPr>
        <p:sp>
          <p:nvSpPr>
            <p:cNvPr id="4" name="Rectangle 3"/>
            <p:cNvSpPr/>
            <p:nvPr/>
          </p:nvSpPr>
          <p:spPr>
            <a:xfrm>
              <a:off x="4756097" y="2087605"/>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Hệ</a:t>
              </a:r>
              <a:r>
                <a:rPr lang="en-US" sz="2800" b="1" dirty="0">
                  <a:solidFill>
                    <a:schemeClr val="tx1"/>
                  </a:solidFill>
                </a:rPr>
                <a:t> </a:t>
              </a:r>
              <a:r>
                <a:rPr lang="en-US" sz="2800" b="1" dirty="0" err="1">
                  <a:solidFill>
                    <a:schemeClr val="tx1"/>
                  </a:solidFill>
                </a:rPr>
                <a:t>tiêu</a:t>
              </a:r>
              <a:r>
                <a:rPr lang="en-US" sz="2800" b="1" dirty="0">
                  <a:solidFill>
                    <a:schemeClr val="tx1"/>
                  </a:solidFill>
                </a:rPr>
                <a:t> </a:t>
              </a:r>
              <a:r>
                <a:rPr lang="en-US" sz="2800" b="1" dirty="0" err="1">
                  <a:solidFill>
                    <a:schemeClr val="tx1"/>
                  </a:solidFill>
                </a:rPr>
                <a:t>hóa</a:t>
              </a:r>
              <a:endParaRPr lang="en-US" sz="2800" b="1" dirty="0">
                <a:solidFill>
                  <a:schemeClr val="tx1"/>
                </a:solidFill>
              </a:endParaRPr>
            </a:p>
          </p:txBody>
        </p:sp>
        <p:sp>
          <p:nvSpPr>
            <p:cNvPr id="5" name="Rectangle 4"/>
            <p:cNvSpPr/>
            <p:nvPr/>
          </p:nvSpPr>
          <p:spPr>
            <a:xfrm>
              <a:off x="4743034" y="4750526"/>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Hệ</a:t>
              </a:r>
              <a:r>
                <a:rPr lang="en-US" sz="2800" b="1" dirty="0">
                  <a:solidFill>
                    <a:schemeClr val="tx1"/>
                  </a:solidFill>
                </a:rPr>
                <a:t> </a:t>
              </a:r>
              <a:r>
                <a:rPr lang="en-US" sz="2800" b="1" dirty="0" err="1">
                  <a:solidFill>
                    <a:schemeClr val="tx1"/>
                  </a:solidFill>
                </a:rPr>
                <a:t>vận</a:t>
              </a:r>
              <a:r>
                <a:rPr lang="en-US" sz="2800" b="1" dirty="0">
                  <a:solidFill>
                    <a:schemeClr val="tx1"/>
                  </a:solidFill>
                </a:rPr>
                <a:t> </a:t>
              </a:r>
              <a:r>
                <a:rPr lang="en-US" sz="2800" b="1" dirty="0" err="1">
                  <a:solidFill>
                    <a:schemeClr val="tx1"/>
                  </a:solidFill>
                </a:rPr>
                <a:t>động</a:t>
              </a:r>
              <a:endParaRPr lang="en-US" sz="2800" b="1" dirty="0">
                <a:solidFill>
                  <a:schemeClr val="tx1"/>
                </a:solidFill>
              </a:endParaRPr>
            </a:p>
          </p:txBody>
        </p:sp>
        <p:sp>
          <p:nvSpPr>
            <p:cNvPr id="6" name="Rectangle 5"/>
            <p:cNvSpPr/>
            <p:nvPr/>
          </p:nvSpPr>
          <p:spPr>
            <a:xfrm>
              <a:off x="1365070" y="3209110"/>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Hệ</a:t>
              </a:r>
              <a:r>
                <a:rPr lang="en-US" sz="2800" b="1" dirty="0">
                  <a:solidFill>
                    <a:schemeClr val="tx1"/>
                  </a:solidFill>
                </a:rPr>
                <a:t> </a:t>
              </a:r>
              <a:r>
                <a:rPr lang="en-US" sz="2800" b="1" dirty="0" err="1">
                  <a:solidFill>
                    <a:schemeClr val="tx1"/>
                  </a:solidFill>
                </a:rPr>
                <a:t>hô</a:t>
              </a:r>
              <a:r>
                <a:rPr lang="en-US" sz="2800" b="1" dirty="0">
                  <a:solidFill>
                    <a:schemeClr val="tx1"/>
                  </a:solidFill>
                </a:rPr>
                <a:t> </a:t>
              </a:r>
              <a:r>
                <a:rPr lang="en-US" sz="2800" b="1" dirty="0" err="1">
                  <a:solidFill>
                    <a:schemeClr val="tx1"/>
                  </a:solidFill>
                </a:rPr>
                <a:t>hấp</a:t>
              </a:r>
              <a:endParaRPr lang="en-US" sz="2800" b="1" dirty="0">
                <a:solidFill>
                  <a:schemeClr val="tx1"/>
                </a:solidFill>
              </a:endParaRPr>
            </a:p>
          </p:txBody>
        </p:sp>
        <p:sp>
          <p:nvSpPr>
            <p:cNvPr id="7" name="Rectangle 6"/>
            <p:cNvSpPr/>
            <p:nvPr/>
          </p:nvSpPr>
          <p:spPr>
            <a:xfrm>
              <a:off x="4756097" y="3382166"/>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Hệ</a:t>
              </a:r>
              <a:r>
                <a:rPr lang="en-US" sz="2800" b="1" dirty="0">
                  <a:solidFill>
                    <a:schemeClr val="tx1"/>
                  </a:solidFill>
                </a:rPr>
                <a:t> </a:t>
              </a:r>
              <a:r>
                <a:rPr lang="en-US" sz="2800" b="1" dirty="0" err="1">
                  <a:solidFill>
                    <a:schemeClr val="tx1"/>
                  </a:solidFill>
                </a:rPr>
                <a:t>tuần</a:t>
              </a:r>
              <a:r>
                <a:rPr lang="en-US" sz="2800" b="1" dirty="0">
                  <a:solidFill>
                    <a:schemeClr val="tx1"/>
                  </a:solidFill>
                </a:rPr>
                <a:t> </a:t>
              </a:r>
              <a:r>
                <a:rPr lang="en-US" sz="2800" b="1" dirty="0" err="1">
                  <a:solidFill>
                    <a:schemeClr val="tx1"/>
                  </a:solidFill>
                </a:rPr>
                <a:t>hoàn</a:t>
              </a:r>
              <a:endParaRPr lang="en-US" sz="2800" b="1" dirty="0">
                <a:solidFill>
                  <a:schemeClr val="tx1"/>
                </a:solidFill>
              </a:endParaRPr>
            </a:p>
          </p:txBody>
        </p:sp>
        <p:sp>
          <p:nvSpPr>
            <p:cNvPr id="8" name="Rectangle 7"/>
            <p:cNvSpPr/>
            <p:nvPr/>
          </p:nvSpPr>
          <p:spPr>
            <a:xfrm>
              <a:off x="8001385" y="3910149"/>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Hệ</a:t>
              </a:r>
              <a:r>
                <a:rPr lang="en-US" sz="2800" b="1" dirty="0">
                  <a:solidFill>
                    <a:schemeClr val="tx1"/>
                  </a:solidFill>
                </a:rPr>
                <a:t> </a:t>
              </a:r>
              <a:r>
                <a:rPr lang="en-US" sz="2800" b="1" dirty="0" err="1">
                  <a:solidFill>
                    <a:schemeClr val="tx1"/>
                  </a:solidFill>
                </a:rPr>
                <a:t>bài</a:t>
              </a:r>
              <a:r>
                <a:rPr lang="en-US" sz="2800" b="1" dirty="0">
                  <a:solidFill>
                    <a:schemeClr val="tx1"/>
                  </a:solidFill>
                </a:rPr>
                <a:t> </a:t>
              </a:r>
              <a:r>
                <a:rPr lang="en-US" sz="2800" b="1" dirty="0" err="1">
                  <a:solidFill>
                    <a:schemeClr val="tx1"/>
                  </a:solidFill>
                </a:rPr>
                <a:t>tiết</a:t>
              </a:r>
              <a:endParaRPr lang="en-US" sz="2800" b="1" dirty="0">
                <a:solidFill>
                  <a:schemeClr val="tx1"/>
                </a:solidFill>
              </a:endParaRPr>
            </a:p>
          </p:txBody>
        </p:sp>
        <p:sp>
          <p:nvSpPr>
            <p:cNvPr id="9" name="Rectangle 8"/>
            <p:cNvSpPr/>
            <p:nvPr/>
          </p:nvSpPr>
          <p:spPr>
            <a:xfrm>
              <a:off x="8704217" y="1567542"/>
              <a:ext cx="2312126" cy="7053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Hệ</a:t>
              </a:r>
              <a:r>
                <a:rPr lang="en-US" sz="2800" b="1" dirty="0">
                  <a:solidFill>
                    <a:schemeClr val="tx1"/>
                  </a:solidFill>
                </a:rPr>
                <a:t> </a:t>
              </a:r>
              <a:r>
                <a:rPr lang="en-US" sz="2800" b="1" dirty="0" err="1">
                  <a:solidFill>
                    <a:schemeClr val="tx1"/>
                  </a:solidFill>
                </a:rPr>
                <a:t>thần</a:t>
              </a:r>
              <a:r>
                <a:rPr lang="en-US" sz="2800" b="1" dirty="0">
                  <a:solidFill>
                    <a:schemeClr val="tx1"/>
                  </a:solidFill>
                </a:rPr>
                <a:t> </a:t>
              </a:r>
              <a:r>
                <a:rPr lang="en-US" sz="2800" b="1" dirty="0" err="1">
                  <a:solidFill>
                    <a:schemeClr val="tx1"/>
                  </a:solidFill>
                </a:rPr>
                <a:t>kinh</a:t>
              </a:r>
              <a:endParaRPr lang="en-US" sz="2800" b="1" dirty="0">
                <a:solidFill>
                  <a:schemeClr val="tx1"/>
                </a:solidFill>
              </a:endParaRPr>
            </a:p>
          </p:txBody>
        </p:sp>
        <p:cxnSp>
          <p:nvCxnSpPr>
            <p:cNvPr id="11" name="Straight Arrow Connector 10"/>
            <p:cNvCxnSpPr>
              <a:stCxn id="8" idx="0"/>
              <a:endCxn id="9" idx="2"/>
            </p:cNvCxnSpPr>
            <p:nvPr/>
          </p:nvCxnSpPr>
          <p:spPr>
            <a:xfrm flipV="1">
              <a:off x="9157448" y="2272936"/>
              <a:ext cx="702832" cy="163721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21133" y="1920239"/>
              <a:ext cx="6183084"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1"/>
            </p:cNvCxnSpPr>
            <p:nvPr/>
          </p:nvCxnSpPr>
          <p:spPr>
            <a:xfrm>
              <a:off x="3688082" y="3561807"/>
              <a:ext cx="1054952" cy="154141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6" idx="0"/>
            </p:cNvCxnSpPr>
            <p:nvPr/>
          </p:nvCxnSpPr>
          <p:spPr>
            <a:xfrm>
              <a:off x="2521133" y="1920239"/>
              <a:ext cx="0" cy="128887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4" idx="3"/>
            </p:cNvCxnSpPr>
            <p:nvPr/>
          </p:nvCxnSpPr>
          <p:spPr>
            <a:xfrm flipH="1">
              <a:off x="7068223" y="1920239"/>
              <a:ext cx="1635994" cy="520063"/>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1"/>
              <a:endCxn id="7" idx="3"/>
            </p:cNvCxnSpPr>
            <p:nvPr/>
          </p:nvCxnSpPr>
          <p:spPr>
            <a:xfrm flipH="1">
              <a:off x="7068223" y="1920239"/>
              <a:ext cx="1635994" cy="1814624"/>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1"/>
            </p:cNvCxnSpPr>
            <p:nvPr/>
          </p:nvCxnSpPr>
          <p:spPr>
            <a:xfrm flipH="1" flipV="1">
              <a:off x="3685906" y="3455965"/>
              <a:ext cx="1070191" cy="278898"/>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055160" y="5204710"/>
              <a:ext cx="3578006" cy="0"/>
            </a:xfrm>
            <a:prstGeom prst="straightConnector1">
              <a:avLst/>
            </a:prstGeom>
            <a:ln w="381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633166" y="2285999"/>
              <a:ext cx="8710" cy="2830287"/>
            </a:xfrm>
            <a:prstGeom prst="line">
              <a:avLst/>
            </a:prstGeom>
            <a:ln w="381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020119" y="5764705"/>
            <a:ext cx="9757955" cy="1077218"/>
          </a:xfrm>
          <a:prstGeom prst="rect">
            <a:avLst/>
          </a:prstGeom>
          <a:noFill/>
        </p:spPr>
        <p:txBody>
          <a:bodyPr wrap="square" rtlCol="0">
            <a:spAutoFit/>
          </a:bodyPr>
          <a:lstStyle/>
          <a:p>
            <a:pPr algn="just"/>
            <a:r>
              <a:rPr lang="en-US" sz="3200" b="1" dirty="0" err="1">
                <a:solidFill>
                  <a:srgbClr val="FF0000"/>
                </a:solidFill>
              </a:rPr>
              <a:t>Điền</a:t>
            </a:r>
            <a:r>
              <a:rPr lang="en-US" sz="3200" b="1" dirty="0">
                <a:solidFill>
                  <a:srgbClr val="FF0000"/>
                </a:solidFill>
              </a:rPr>
              <a:t> </a:t>
            </a:r>
            <a:r>
              <a:rPr lang="en-US" sz="3200" b="1" dirty="0" err="1">
                <a:solidFill>
                  <a:srgbClr val="FF0000"/>
                </a:solidFill>
              </a:rPr>
              <a:t>mũi</a:t>
            </a:r>
            <a:r>
              <a:rPr lang="en-US" sz="3200" b="1" dirty="0">
                <a:solidFill>
                  <a:srgbClr val="FF0000"/>
                </a:solidFill>
              </a:rPr>
              <a:t> </a:t>
            </a:r>
            <a:r>
              <a:rPr lang="en-US" sz="3200" b="1" dirty="0" err="1">
                <a:solidFill>
                  <a:srgbClr val="FF0000"/>
                </a:solidFill>
              </a:rPr>
              <a:t>tên</a:t>
            </a:r>
            <a:r>
              <a:rPr lang="en-US" sz="3200" b="1" dirty="0">
                <a:solidFill>
                  <a:srgbClr val="FF0000"/>
                </a:solidFill>
              </a:rPr>
              <a:t> </a:t>
            </a:r>
            <a:r>
              <a:rPr lang="en-US" sz="3200" b="1" dirty="0" err="1">
                <a:solidFill>
                  <a:srgbClr val="FF0000"/>
                </a:solidFill>
              </a:rPr>
              <a:t>còn</a:t>
            </a:r>
            <a:r>
              <a:rPr lang="en-US" sz="3200" b="1" dirty="0">
                <a:solidFill>
                  <a:srgbClr val="FF0000"/>
                </a:solidFill>
              </a:rPr>
              <a:t> </a:t>
            </a:r>
            <a:r>
              <a:rPr lang="en-US" sz="3200" b="1" dirty="0" err="1">
                <a:solidFill>
                  <a:srgbClr val="FF0000"/>
                </a:solidFill>
              </a:rPr>
              <a:t>thiếu</a:t>
            </a:r>
            <a:r>
              <a:rPr lang="en-US" sz="3200" b="1" dirty="0">
                <a:solidFill>
                  <a:srgbClr val="FF0000"/>
                </a:solidFill>
              </a:rPr>
              <a:t> </a:t>
            </a:r>
            <a:r>
              <a:rPr lang="en-US" sz="3200" b="1" dirty="0" err="1">
                <a:solidFill>
                  <a:srgbClr val="FF0000"/>
                </a:solidFill>
              </a:rPr>
              <a:t>vào</a:t>
            </a:r>
            <a:r>
              <a:rPr lang="en-US" sz="3200" b="1" dirty="0">
                <a:solidFill>
                  <a:srgbClr val="FF0000"/>
                </a:solidFill>
              </a:rPr>
              <a:t> </a:t>
            </a:r>
            <a:r>
              <a:rPr lang="en-US" sz="3200" b="1" dirty="0" err="1">
                <a:solidFill>
                  <a:srgbClr val="FF0000"/>
                </a:solidFill>
              </a:rPr>
              <a:t>sơ</a:t>
            </a:r>
            <a:r>
              <a:rPr lang="en-US" sz="3200" b="1" dirty="0">
                <a:solidFill>
                  <a:srgbClr val="FF0000"/>
                </a:solidFill>
              </a:rPr>
              <a:t> </a:t>
            </a:r>
            <a:r>
              <a:rPr lang="en-US" sz="3200" b="1" dirty="0" err="1">
                <a:solidFill>
                  <a:srgbClr val="FF0000"/>
                </a:solidFill>
              </a:rPr>
              <a:t>đồ</a:t>
            </a:r>
            <a:r>
              <a:rPr lang="en-US" sz="3200" b="1" dirty="0">
                <a:solidFill>
                  <a:srgbClr val="FF0000"/>
                </a:solidFill>
              </a:rPr>
              <a:t> </a:t>
            </a:r>
            <a:r>
              <a:rPr lang="en-US" sz="3200" b="1" dirty="0" err="1">
                <a:solidFill>
                  <a:srgbClr val="FF0000"/>
                </a:solidFill>
              </a:rPr>
              <a:t>trên</a:t>
            </a:r>
            <a:r>
              <a:rPr lang="en-US" sz="3200" b="1" dirty="0">
                <a:solidFill>
                  <a:srgbClr val="FF0000"/>
                </a:solidFill>
              </a:rPr>
              <a:t> </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thống</a:t>
            </a:r>
            <a:r>
              <a:rPr lang="en-US" sz="3200" b="1" dirty="0">
                <a:solidFill>
                  <a:srgbClr val="FF0000"/>
                </a:solidFill>
              </a:rPr>
              <a:t> </a:t>
            </a:r>
            <a:r>
              <a:rPr lang="en-US" sz="3200" b="1" dirty="0" err="1">
                <a:solidFill>
                  <a:srgbClr val="FF0000"/>
                </a:solidFill>
              </a:rPr>
              <a:t>nhất</a:t>
            </a:r>
            <a:r>
              <a:rPr lang="en-US" sz="3200" b="1" dirty="0">
                <a:solidFill>
                  <a:srgbClr val="FF0000"/>
                </a:solidFill>
              </a:rPr>
              <a:t> </a:t>
            </a:r>
            <a:r>
              <a:rPr lang="en-US" sz="3200" b="1" dirty="0" err="1">
                <a:solidFill>
                  <a:srgbClr val="FF0000"/>
                </a:solidFill>
              </a:rPr>
              <a:t>hoạt</a:t>
            </a:r>
            <a:r>
              <a:rPr lang="en-US" sz="3200" b="1" dirty="0">
                <a:solidFill>
                  <a:srgbClr val="FF0000"/>
                </a:solidFill>
              </a:rPr>
              <a:t> </a:t>
            </a:r>
            <a:r>
              <a:rPr lang="en-US" sz="3200" b="1" dirty="0" err="1">
                <a:solidFill>
                  <a:srgbClr val="FF0000"/>
                </a:solidFill>
              </a:rPr>
              <a:t>động</a:t>
            </a:r>
            <a:r>
              <a:rPr lang="en-US" sz="3200" b="1" dirty="0">
                <a:solidFill>
                  <a:srgbClr val="FF0000"/>
                </a:solidFill>
              </a:rPr>
              <a:t> </a:t>
            </a:r>
            <a:r>
              <a:rPr lang="en-US" sz="3200" b="1" dirty="0" err="1">
                <a:solidFill>
                  <a:srgbClr val="FF0000"/>
                </a:solidFill>
              </a:rPr>
              <a:t>giữa</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hệ</a:t>
            </a:r>
            <a:r>
              <a:rPr lang="en-US" sz="3200" b="1" dirty="0">
                <a:solidFill>
                  <a:srgbClr val="FF0000"/>
                </a:solidFill>
              </a:rPr>
              <a:t> </a:t>
            </a:r>
            <a:r>
              <a:rPr lang="en-US" sz="3200" b="1" dirty="0" err="1">
                <a:solidFill>
                  <a:srgbClr val="FF0000"/>
                </a:solidFill>
              </a:rPr>
              <a:t>cơ</a:t>
            </a:r>
            <a:r>
              <a:rPr lang="en-US" sz="3200" b="1" dirty="0">
                <a:solidFill>
                  <a:srgbClr val="FF0000"/>
                </a:solidFill>
              </a:rPr>
              <a:t> </a:t>
            </a:r>
            <a:r>
              <a:rPr lang="en-US" sz="3200" b="1" dirty="0" err="1">
                <a:solidFill>
                  <a:srgbClr val="FF0000"/>
                </a:solidFill>
              </a:rPr>
              <a:t>quan</a:t>
            </a:r>
            <a:r>
              <a:rPr lang="en-US" sz="3200" b="1" dirty="0">
                <a:solidFill>
                  <a:srgbClr val="FF0000"/>
                </a:solidFill>
              </a:rPr>
              <a:t> </a:t>
            </a:r>
            <a:r>
              <a:rPr lang="en-US" sz="3200" b="1" dirty="0" err="1">
                <a:solidFill>
                  <a:srgbClr val="FF0000"/>
                </a:solidFill>
              </a:rPr>
              <a:t>trong</a:t>
            </a:r>
            <a:r>
              <a:rPr lang="en-US" sz="3200" b="1" dirty="0">
                <a:solidFill>
                  <a:srgbClr val="FF0000"/>
                </a:solidFill>
              </a:rPr>
              <a:t> </a:t>
            </a:r>
            <a:r>
              <a:rPr lang="en-US" sz="3200" b="1" dirty="0" err="1">
                <a:solidFill>
                  <a:srgbClr val="FF0000"/>
                </a:solidFill>
              </a:rPr>
              <a:t>cơ</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p>
        </p:txBody>
      </p:sp>
      <p:cxnSp>
        <p:nvCxnSpPr>
          <p:cNvPr id="37" name="Straight Arrow Connector 36"/>
          <p:cNvCxnSpPr/>
          <p:nvPr/>
        </p:nvCxnSpPr>
        <p:spPr>
          <a:xfrm>
            <a:off x="2193603" y="1750643"/>
            <a:ext cx="1" cy="1458466"/>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71905" y="3298188"/>
            <a:ext cx="1121684" cy="263619"/>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068224" y="2364142"/>
            <a:ext cx="1955648" cy="2673688"/>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8830669" y="2462235"/>
            <a:ext cx="702081" cy="1581865"/>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193603" y="1750643"/>
            <a:ext cx="6510614" cy="0"/>
          </a:xfrm>
          <a:prstGeom prst="line">
            <a:avLst/>
          </a:prstGeom>
          <a:ln w="38100">
            <a:solidFill>
              <a:srgbClr val="D60093"/>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387594" y="3985499"/>
            <a:ext cx="2364150" cy="1265548"/>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7081287" y="2086666"/>
            <a:ext cx="1541571" cy="544201"/>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047656" y="2299623"/>
            <a:ext cx="1781097" cy="1588044"/>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458929" y="2807651"/>
            <a:ext cx="0" cy="545342"/>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430148" y="4087560"/>
            <a:ext cx="18762" cy="662966"/>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5736844" y="4116734"/>
            <a:ext cx="31721" cy="608256"/>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5782311" y="2766306"/>
            <a:ext cx="31721" cy="608256"/>
          </a:xfrm>
          <a:prstGeom prst="straightConnector1">
            <a:avLst/>
          </a:prstGeom>
          <a:ln w="38100">
            <a:solidFill>
              <a:srgbClr val="D600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0786319" y="2272939"/>
            <a:ext cx="6674" cy="3182981"/>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7103060" y="5405605"/>
            <a:ext cx="3689933" cy="3442"/>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75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Effect transition="in" filter="fade">
                                      <p:cBhvr>
                                        <p:cTn id="19" dur="1000"/>
                                        <p:tgtEl>
                                          <p:spTgt spid="37"/>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ppt_w</p:attrName>
                                        </p:attrNameLst>
                                      </p:cBhvr>
                                      <p:tavLst>
                                        <p:tav tm="0">
                                          <p:val>
                                            <p:fltVal val="0"/>
                                          </p:val>
                                        </p:tav>
                                        <p:tav tm="100000">
                                          <p:val>
                                            <p:strVal val="#ppt_w"/>
                                          </p:val>
                                        </p:tav>
                                      </p:tavLst>
                                    </p:anim>
                                    <p:anim calcmode="lin" valueType="num">
                                      <p:cBhvr>
                                        <p:cTn id="23" dur="1000" fill="hold"/>
                                        <p:tgtEl>
                                          <p:spTgt spid="38"/>
                                        </p:tgtEl>
                                        <p:attrNameLst>
                                          <p:attrName>ppt_h</p:attrName>
                                        </p:attrNameLst>
                                      </p:cBhvr>
                                      <p:tavLst>
                                        <p:tav tm="0">
                                          <p:val>
                                            <p:fltVal val="0"/>
                                          </p:val>
                                        </p:tav>
                                        <p:tav tm="100000">
                                          <p:val>
                                            <p:strVal val="#ppt_h"/>
                                          </p:val>
                                        </p:tav>
                                      </p:tavLst>
                                    </p:anim>
                                    <p:animEffect transition="in" filter="fade">
                                      <p:cBhvr>
                                        <p:cTn id="24" dur="10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fltVal val="0"/>
                                          </p:val>
                                        </p:tav>
                                        <p:tav tm="100000">
                                          <p:val>
                                            <p:strVal val="#ppt_w"/>
                                          </p:val>
                                        </p:tav>
                                      </p:tavLst>
                                    </p:anim>
                                    <p:anim calcmode="lin" valueType="num">
                                      <p:cBhvr>
                                        <p:cTn id="28" dur="1000" fill="hold"/>
                                        <p:tgtEl>
                                          <p:spTgt spid="41"/>
                                        </p:tgtEl>
                                        <p:attrNameLst>
                                          <p:attrName>ppt_h</p:attrName>
                                        </p:attrNameLst>
                                      </p:cBhvr>
                                      <p:tavLst>
                                        <p:tav tm="0">
                                          <p:val>
                                            <p:fltVal val="0"/>
                                          </p:val>
                                        </p:tav>
                                        <p:tav tm="100000">
                                          <p:val>
                                            <p:strVal val="#ppt_h"/>
                                          </p:val>
                                        </p:tav>
                                      </p:tavLst>
                                    </p:anim>
                                    <p:animEffect transition="in" filter="fade">
                                      <p:cBhvr>
                                        <p:cTn id="29" dur="100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1000" fill="hold"/>
                                        <p:tgtEl>
                                          <p:spTgt spid="43"/>
                                        </p:tgtEl>
                                        <p:attrNameLst>
                                          <p:attrName>ppt_w</p:attrName>
                                        </p:attrNameLst>
                                      </p:cBhvr>
                                      <p:tavLst>
                                        <p:tav tm="0">
                                          <p:val>
                                            <p:fltVal val="0"/>
                                          </p:val>
                                        </p:tav>
                                        <p:tav tm="100000">
                                          <p:val>
                                            <p:strVal val="#ppt_w"/>
                                          </p:val>
                                        </p:tav>
                                      </p:tavLst>
                                    </p:anim>
                                    <p:anim calcmode="lin" valueType="num">
                                      <p:cBhvr>
                                        <p:cTn id="33" dur="1000" fill="hold"/>
                                        <p:tgtEl>
                                          <p:spTgt spid="43"/>
                                        </p:tgtEl>
                                        <p:attrNameLst>
                                          <p:attrName>ppt_h</p:attrName>
                                        </p:attrNameLst>
                                      </p:cBhvr>
                                      <p:tavLst>
                                        <p:tav tm="0">
                                          <p:val>
                                            <p:fltVal val="0"/>
                                          </p:val>
                                        </p:tav>
                                        <p:tav tm="100000">
                                          <p:val>
                                            <p:strVal val="#ppt_h"/>
                                          </p:val>
                                        </p:tav>
                                      </p:tavLst>
                                    </p:anim>
                                    <p:animEffect transition="in" filter="fade">
                                      <p:cBhvr>
                                        <p:cTn id="34" dur="10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1000" fill="hold"/>
                                        <p:tgtEl>
                                          <p:spTgt spid="46"/>
                                        </p:tgtEl>
                                        <p:attrNameLst>
                                          <p:attrName>ppt_w</p:attrName>
                                        </p:attrNameLst>
                                      </p:cBhvr>
                                      <p:tavLst>
                                        <p:tav tm="0">
                                          <p:val>
                                            <p:fltVal val="0"/>
                                          </p:val>
                                        </p:tav>
                                        <p:tav tm="100000">
                                          <p:val>
                                            <p:strVal val="#ppt_w"/>
                                          </p:val>
                                        </p:tav>
                                      </p:tavLst>
                                    </p:anim>
                                    <p:anim calcmode="lin" valueType="num">
                                      <p:cBhvr>
                                        <p:cTn id="38" dur="1000" fill="hold"/>
                                        <p:tgtEl>
                                          <p:spTgt spid="46"/>
                                        </p:tgtEl>
                                        <p:attrNameLst>
                                          <p:attrName>ppt_h</p:attrName>
                                        </p:attrNameLst>
                                      </p:cBhvr>
                                      <p:tavLst>
                                        <p:tav tm="0">
                                          <p:val>
                                            <p:fltVal val="0"/>
                                          </p:val>
                                        </p:tav>
                                        <p:tav tm="100000">
                                          <p:val>
                                            <p:strVal val="#ppt_h"/>
                                          </p:val>
                                        </p:tav>
                                      </p:tavLst>
                                    </p:anim>
                                    <p:animEffect transition="in" filter="fade">
                                      <p:cBhvr>
                                        <p:cTn id="39" dur="1000"/>
                                        <p:tgtEl>
                                          <p:spTgt spid="46"/>
                                        </p:tgtEl>
                                      </p:cBhvr>
                                    </p:animEffect>
                                  </p:childTnLst>
                                </p:cTn>
                              </p:par>
                              <p:par>
                                <p:cTn id="40" presetID="53" presetClass="entr" presetSubtype="16"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fltVal val="0"/>
                                          </p:val>
                                        </p:tav>
                                        <p:tav tm="100000">
                                          <p:val>
                                            <p:strVal val="#ppt_w"/>
                                          </p:val>
                                        </p:tav>
                                      </p:tavLst>
                                    </p:anim>
                                    <p:anim calcmode="lin" valueType="num">
                                      <p:cBhvr>
                                        <p:cTn id="43" dur="1000" fill="hold"/>
                                        <p:tgtEl>
                                          <p:spTgt spid="48"/>
                                        </p:tgtEl>
                                        <p:attrNameLst>
                                          <p:attrName>ppt_h</p:attrName>
                                        </p:attrNameLst>
                                      </p:cBhvr>
                                      <p:tavLst>
                                        <p:tav tm="0">
                                          <p:val>
                                            <p:fltVal val="0"/>
                                          </p:val>
                                        </p:tav>
                                        <p:tav tm="100000">
                                          <p:val>
                                            <p:strVal val="#ppt_h"/>
                                          </p:val>
                                        </p:tav>
                                      </p:tavLst>
                                    </p:anim>
                                    <p:animEffect transition="in" filter="fade">
                                      <p:cBhvr>
                                        <p:cTn id="44" dur="1000"/>
                                        <p:tgtEl>
                                          <p:spTgt spid="48"/>
                                        </p:tgtEl>
                                      </p:cBhvr>
                                    </p:animEffect>
                                  </p:childTnLst>
                                </p:cTn>
                              </p:par>
                              <p:par>
                                <p:cTn id="45" presetID="53" presetClass="entr" presetSubtype="16"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1000" fill="hold"/>
                                        <p:tgtEl>
                                          <p:spTgt spid="51"/>
                                        </p:tgtEl>
                                        <p:attrNameLst>
                                          <p:attrName>ppt_w</p:attrName>
                                        </p:attrNameLst>
                                      </p:cBhvr>
                                      <p:tavLst>
                                        <p:tav tm="0">
                                          <p:val>
                                            <p:fltVal val="0"/>
                                          </p:val>
                                        </p:tav>
                                        <p:tav tm="100000">
                                          <p:val>
                                            <p:strVal val="#ppt_w"/>
                                          </p:val>
                                        </p:tav>
                                      </p:tavLst>
                                    </p:anim>
                                    <p:anim calcmode="lin" valueType="num">
                                      <p:cBhvr>
                                        <p:cTn id="48" dur="1000" fill="hold"/>
                                        <p:tgtEl>
                                          <p:spTgt spid="51"/>
                                        </p:tgtEl>
                                        <p:attrNameLst>
                                          <p:attrName>ppt_h</p:attrName>
                                        </p:attrNameLst>
                                      </p:cBhvr>
                                      <p:tavLst>
                                        <p:tav tm="0">
                                          <p:val>
                                            <p:fltVal val="0"/>
                                          </p:val>
                                        </p:tav>
                                        <p:tav tm="100000">
                                          <p:val>
                                            <p:strVal val="#ppt_h"/>
                                          </p:val>
                                        </p:tav>
                                      </p:tavLst>
                                    </p:anim>
                                    <p:animEffect transition="in" filter="fade">
                                      <p:cBhvr>
                                        <p:cTn id="49" dur="1000"/>
                                        <p:tgtEl>
                                          <p:spTgt spid="51"/>
                                        </p:tgtEl>
                                      </p:cBhvr>
                                    </p:animEffect>
                                  </p:childTnLst>
                                </p:cTn>
                              </p:par>
                              <p:par>
                                <p:cTn id="50" presetID="53" presetClass="entr" presetSubtype="16"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Effect transition="in" filter="fade">
                                      <p:cBhvr>
                                        <p:cTn id="54" dur="1000"/>
                                        <p:tgtEl>
                                          <p:spTgt spid="53"/>
                                        </p:tgtEl>
                                      </p:cBhvr>
                                    </p:animEffect>
                                  </p:childTnLst>
                                </p:cTn>
                              </p:par>
                              <p:par>
                                <p:cTn id="55" presetID="53" presetClass="entr" presetSubtype="16"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fltVal val="0"/>
                                          </p:val>
                                        </p:tav>
                                        <p:tav tm="100000">
                                          <p:val>
                                            <p:strVal val="#ppt_w"/>
                                          </p:val>
                                        </p:tav>
                                      </p:tavLst>
                                    </p:anim>
                                    <p:anim calcmode="lin" valueType="num">
                                      <p:cBhvr>
                                        <p:cTn id="58" dur="1000" fill="hold"/>
                                        <p:tgtEl>
                                          <p:spTgt spid="55"/>
                                        </p:tgtEl>
                                        <p:attrNameLst>
                                          <p:attrName>ppt_h</p:attrName>
                                        </p:attrNameLst>
                                      </p:cBhvr>
                                      <p:tavLst>
                                        <p:tav tm="0">
                                          <p:val>
                                            <p:fltVal val="0"/>
                                          </p:val>
                                        </p:tav>
                                        <p:tav tm="100000">
                                          <p:val>
                                            <p:strVal val="#ppt_h"/>
                                          </p:val>
                                        </p:tav>
                                      </p:tavLst>
                                    </p:anim>
                                    <p:animEffect transition="in" filter="fade">
                                      <p:cBhvr>
                                        <p:cTn id="59" dur="1000"/>
                                        <p:tgtEl>
                                          <p:spTgt spid="55"/>
                                        </p:tgtEl>
                                      </p:cBhvr>
                                    </p:animEffect>
                                  </p:childTnLst>
                                </p:cTn>
                              </p:par>
                              <p:par>
                                <p:cTn id="60" presetID="53" presetClass="entr" presetSubtype="16"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1000" fill="hold"/>
                                        <p:tgtEl>
                                          <p:spTgt spid="60"/>
                                        </p:tgtEl>
                                        <p:attrNameLst>
                                          <p:attrName>ppt_w</p:attrName>
                                        </p:attrNameLst>
                                      </p:cBhvr>
                                      <p:tavLst>
                                        <p:tav tm="0">
                                          <p:val>
                                            <p:fltVal val="0"/>
                                          </p:val>
                                        </p:tav>
                                        <p:tav tm="100000">
                                          <p:val>
                                            <p:strVal val="#ppt_w"/>
                                          </p:val>
                                        </p:tav>
                                      </p:tavLst>
                                    </p:anim>
                                    <p:anim calcmode="lin" valueType="num">
                                      <p:cBhvr>
                                        <p:cTn id="63" dur="1000" fill="hold"/>
                                        <p:tgtEl>
                                          <p:spTgt spid="60"/>
                                        </p:tgtEl>
                                        <p:attrNameLst>
                                          <p:attrName>ppt_h</p:attrName>
                                        </p:attrNameLst>
                                      </p:cBhvr>
                                      <p:tavLst>
                                        <p:tav tm="0">
                                          <p:val>
                                            <p:fltVal val="0"/>
                                          </p:val>
                                        </p:tav>
                                        <p:tav tm="100000">
                                          <p:val>
                                            <p:strVal val="#ppt_h"/>
                                          </p:val>
                                        </p:tav>
                                      </p:tavLst>
                                    </p:anim>
                                    <p:animEffect transition="in" filter="fade">
                                      <p:cBhvr>
                                        <p:cTn id="64" dur="1000"/>
                                        <p:tgtEl>
                                          <p:spTgt spid="60"/>
                                        </p:tgtEl>
                                      </p:cBhvr>
                                    </p:animEffect>
                                  </p:childTnLst>
                                </p:cTn>
                              </p:par>
                              <p:par>
                                <p:cTn id="65" presetID="53" presetClass="entr" presetSubtype="16"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1000" fill="hold"/>
                                        <p:tgtEl>
                                          <p:spTgt spid="62"/>
                                        </p:tgtEl>
                                        <p:attrNameLst>
                                          <p:attrName>ppt_w</p:attrName>
                                        </p:attrNameLst>
                                      </p:cBhvr>
                                      <p:tavLst>
                                        <p:tav tm="0">
                                          <p:val>
                                            <p:fltVal val="0"/>
                                          </p:val>
                                        </p:tav>
                                        <p:tav tm="100000">
                                          <p:val>
                                            <p:strVal val="#ppt_w"/>
                                          </p:val>
                                        </p:tav>
                                      </p:tavLst>
                                    </p:anim>
                                    <p:anim calcmode="lin" valueType="num">
                                      <p:cBhvr>
                                        <p:cTn id="68" dur="1000" fill="hold"/>
                                        <p:tgtEl>
                                          <p:spTgt spid="62"/>
                                        </p:tgtEl>
                                        <p:attrNameLst>
                                          <p:attrName>ppt_h</p:attrName>
                                        </p:attrNameLst>
                                      </p:cBhvr>
                                      <p:tavLst>
                                        <p:tav tm="0">
                                          <p:val>
                                            <p:fltVal val="0"/>
                                          </p:val>
                                        </p:tav>
                                        <p:tav tm="100000">
                                          <p:val>
                                            <p:strVal val="#ppt_h"/>
                                          </p:val>
                                        </p:tav>
                                      </p:tavLst>
                                    </p:anim>
                                    <p:animEffect transition="in" filter="fade">
                                      <p:cBhvr>
                                        <p:cTn id="69" dur="1000"/>
                                        <p:tgtEl>
                                          <p:spTgt spid="62"/>
                                        </p:tgtEl>
                                      </p:cBhvr>
                                    </p:animEffect>
                                  </p:childTnLst>
                                </p:cTn>
                              </p:par>
                              <p:par>
                                <p:cTn id="70" presetID="53" presetClass="entr" presetSubtype="16"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Effect transition="in" filter="fade">
                                      <p:cBhvr>
                                        <p:cTn id="74" dur="1000"/>
                                        <p:tgtEl>
                                          <p:spTgt spid="65"/>
                                        </p:tgtEl>
                                      </p:cBhvr>
                                    </p:animEffect>
                                  </p:childTnLst>
                                </p:cTn>
                              </p:par>
                              <p:par>
                                <p:cTn id="75" presetID="53" presetClass="entr" presetSubtype="16"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1000" fill="hold"/>
                                        <p:tgtEl>
                                          <p:spTgt spid="67"/>
                                        </p:tgtEl>
                                        <p:attrNameLst>
                                          <p:attrName>ppt_w</p:attrName>
                                        </p:attrNameLst>
                                      </p:cBhvr>
                                      <p:tavLst>
                                        <p:tav tm="0">
                                          <p:val>
                                            <p:fltVal val="0"/>
                                          </p:val>
                                        </p:tav>
                                        <p:tav tm="100000">
                                          <p:val>
                                            <p:strVal val="#ppt_w"/>
                                          </p:val>
                                        </p:tav>
                                      </p:tavLst>
                                    </p:anim>
                                    <p:anim calcmode="lin" valueType="num">
                                      <p:cBhvr>
                                        <p:cTn id="78" dur="1000" fill="hold"/>
                                        <p:tgtEl>
                                          <p:spTgt spid="67"/>
                                        </p:tgtEl>
                                        <p:attrNameLst>
                                          <p:attrName>ppt_h</p:attrName>
                                        </p:attrNameLst>
                                      </p:cBhvr>
                                      <p:tavLst>
                                        <p:tav tm="0">
                                          <p:val>
                                            <p:fltVal val="0"/>
                                          </p:val>
                                        </p:tav>
                                        <p:tav tm="100000">
                                          <p:val>
                                            <p:strVal val="#ppt_h"/>
                                          </p:val>
                                        </p:tav>
                                      </p:tavLst>
                                    </p:anim>
                                    <p:animEffect transition="in" filter="fade">
                                      <p:cBhvr>
                                        <p:cTn id="79" dur="1000"/>
                                        <p:tgtEl>
                                          <p:spTgt spid="67"/>
                                        </p:tgtEl>
                                      </p:cBhvr>
                                    </p:animEffect>
                                  </p:childTnLst>
                                </p:cTn>
                              </p:par>
                              <p:par>
                                <p:cTn id="80" presetID="53" presetClass="entr" presetSubtype="16"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1000" fill="hold"/>
                                        <p:tgtEl>
                                          <p:spTgt spid="70"/>
                                        </p:tgtEl>
                                        <p:attrNameLst>
                                          <p:attrName>ppt_w</p:attrName>
                                        </p:attrNameLst>
                                      </p:cBhvr>
                                      <p:tavLst>
                                        <p:tav tm="0">
                                          <p:val>
                                            <p:fltVal val="0"/>
                                          </p:val>
                                        </p:tav>
                                        <p:tav tm="100000">
                                          <p:val>
                                            <p:strVal val="#ppt_w"/>
                                          </p:val>
                                        </p:tav>
                                      </p:tavLst>
                                    </p:anim>
                                    <p:anim calcmode="lin" valueType="num">
                                      <p:cBhvr>
                                        <p:cTn id="83" dur="1000" fill="hold"/>
                                        <p:tgtEl>
                                          <p:spTgt spid="70"/>
                                        </p:tgtEl>
                                        <p:attrNameLst>
                                          <p:attrName>ppt_h</p:attrName>
                                        </p:attrNameLst>
                                      </p:cBhvr>
                                      <p:tavLst>
                                        <p:tav tm="0">
                                          <p:val>
                                            <p:fltVal val="0"/>
                                          </p:val>
                                        </p:tav>
                                        <p:tav tm="100000">
                                          <p:val>
                                            <p:strVal val="#ppt_h"/>
                                          </p:val>
                                        </p:tav>
                                      </p:tavLst>
                                    </p:anim>
                                    <p:animEffect transition="in" filter="fade">
                                      <p:cBhvr>
                                        <p:cTn id="84"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64785" cy="68580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719666"/>
          <a:ext cx="12192000" cy="613833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0691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0691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4" name="Cloud 3"/>
          <p:cNvSpPr/>
          <p:nvPr/>
        </p:nvSpPr>
        <p:spPr>
          <a:xfrm>
            <a:off x="8325267" y="1106252"/>
            <a:ext cx="3596639" cy="2220685"/>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0552" y="1484036"/>
            <a:ext cx="2664823" cy="1383665"/>
          </a:xfrm>
          <a:prstGeom prst="rect">
            <a:avLst/>
          </a:prstGeom>
          <a:noFill/>
        </p:spPr>
        <p:txBody>
          <a:bodyPr wrap="square" rtlCol="0">
            <a:spAutoFit/>
          </a:bodyPr>
          <a:lstStyle/>
          <a:p>
            <a:pPr algn="just"/>
            <a:r>
              <a:rPr lang="en-US" sz="2800" b="1" dirty="0" err="1">
                <a:solidFill>
                  <a:schemeClr val="bg1"/>
                </a:solidFill>
              </a:rPr>
              <a:t>Hãy</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tên</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tế</a:t>
            </a:r>
            <a:r>
              <a:rPr lang="en-US" sz="2800" b="1" dirty="0">
                <a:solidFill>
                  <a:schemeClr val="bg1"/>
                </a:solidFill>
              </a:rPr>
              <a:t> </a:t>
            </a:r>
            <a:r>
              <a:rPr lang="en-US" sz="2800" b="1" dirty="0" err="1">
                <a:solidFill>
                  <a:schemeClr val="bg1"/>
                </a:solidFill>
              </a:rPr>
              <a:t>bào</a:t>
            </a:r>
            <a:r>
              <a:rPr lang="en-US" sz="2800" b="1" dirty="0">
                <a:solidFill>
                  <a:schemeClr val="bg1"/>
                </a:solidFill>
              </a:rPr>
              <a:t> </a:t>
            </a:r>
            <a:r>
              <a:rPr lang="en-US" sz="2800" b="1" dirty="0" err="1">
                <a:solidFill>
                  <a:schemeClr val="bg1"/>
                </a:solidFill>
              </a:rPr>
              <a:t>trong</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dưới</a:t>
            </a:r>
            <a:r>
              <a:rPr lang="en-US" sz="2800" b="1" dirty="0">
                <a:solidFill>
                  <a:schemeClr val="bg1"/>
                </a:solidFill>
              </a:rPr>
              <a:t> </a:t>
            </a:r>
            <a:r>
              <a:rPr lang="en-US" sz="2800" b="1" dirty="0" err="1">
                <a:solidFill>
                  <a:schemeClr val="bg1"/>
                </a:solidFill>
              </a:rPr>
              <a:t>đây</a:t>
            </a:r>
            <a:endParaRPr lang="en-US" sz="2800" b="1" dirty="0">
              <a:solidFill>
                <a:schemeClr val="bg1"/>
              </a:solidFill>
            </a:endParaRPr>
          </a:p>
        </p:txBody>
      </p:sp>
      <p:pic>
        <p:nvPicPr>
          <p:cNvPr id="6" name="Picture 5"/>
          <p:cNvPicPr>
            <a:picLocks noChangeAspect="1"/>
          </p:cNvPicPr>
          <p:nvPr/>
        </p:nvPicPr>
        <p:blipFill>
          <a:blip r:embed="rId2"/>
          <a:stretch>
            <a:fillRect/>
          </a:stretch>
        </p:blipFill>
        <p:spPr>
          <a:xfrm>
            <a:off x="1" y="719666"/>
            <a:ext cx="4034118" cy="2582962"/>
          </a:xfrm>
          <a:prstGeom prst="rect">
            <a:avLst/>
          </a:prstGeom>
        </p:spPr>
      </p:pic>
      <p:sp>
        <p:nvSpPr>
          <p:cNvPr id="7" name="TextBox 6"/>
          <p:cNvSpPr txBox="1"/>
          <p:nvPr/>
        </p:nvSpPr>
        <p:spPr>
          <a:xfrm>
            <a:off x="1788460" y="3265613"/>
            <a:ext cx="457200" cy="523220"/>
          </a:xfrm>
          <a:prstGeom prst="rect">
            <a:avLst/>
          </a:prstGeom>
          <a:noFill/>
        </p:spPr>
        <p:txBody>
          <a:bodyPr wrap="square" rtlCol="0">
            <a:spAutoFit/>
          </a:bodyPr>
          <a:lstStyle/>
          <a:p>
            <a:r>
              <a:rPr lang="en-US" sz="2800" b="1" dirty="0">
                <a:solidFill>
                  <a:srgbClr val="FF0000"/>
                </a:solidFill>
              </a:rPr>
              <a:t>1</a:t>
            </a:r>
          </a:p>
        </p:txBody>
      </p:sp>
      <p:pic>
        <p:nvPicPr>
          <p:cNvPr id="8" name="Picture 7"/>
          <p:cNvPicPr>
            <a:picLocks noChangeAspect="1"/>
          </p:cNvPicPr>
          <p:nvPr/>
        </p:nvPicPr>
        <p:blipFill>
          <a:blip r:embed="rId3"/>
          <a:stretch>
            <a:fillRect/>
          </a:stretch>
        </p:blipFill>
        <p:spPr>
          <a:xfrm>
            <a:off x="4183729" y="725236"/>
            <a:ext cx="3871446" cy="2594166"/>
          </a:xfrm>
          <a:prstGeom prst="rect">
            <a:avLst/>
          </a:prstGeom>
        </p:spPr>
      </p:pic>
      <p:sp>
        <p:nvSpPr>
          <p:cNvPr id="10" name="TextBox 9"/>
          <p:cNvSpPr txBox="1"/>
          <p:nvPr/>
        </p:nvSpPr>
        <p:spPr>
          <a:xfrm>
            <a:off x="5890852" y="3265613"/>
            <a:ext cx="457200" cy="523220"/>
          </a:xfrm>
          <a:prstGeom prst="rect">
            <a:avLst/>
          </a:prstGeom>
          <a:noFill/>
        </p:spPr>
        <p:txBody>
          <a:bodyPr wrap="square" rtlCol="0">
            <a:spAutoFit/>
          </a:bodyPr>
          <a:lstStyle/>
          <a:p>
            <a:r>
              <a:rPr lang="en-US" sz="2800" b="1" dirty="0">
                <a:solidFill>
                  <a:srgbClr val="FF0000"/>
                </a:solidFill>
              </a:rPr>
              <a:t>2</a:t>
            </a:r>
          </a:p>
        </p:txBody>
      </p:sp>
      <p:pic>
        <p:nvPicPr>
          <p:cNvPr id="9" name="Picture 8"/>
          <p:cNvPicPr>
            <a:picLocks noChangeAspect="1"/>
          </p:cNvPicPr>
          <p:nvPr/>
        </p:nvPicPr>
        <p:blipFill>
          <a:blip r:embed="rId4"/>
          <a:stretch>
            <a:fillRect/>
          </a:stretch>
        </p:blipFill>
        <p:spPr>
          <a:xfrm>
            <a:off x="8191945" y="3796120"/>
            <a:ext cx="3987215" cy="2533090"/>
          </a:xfrm>
          <a:prstGeom prst="rect">
            <a:avLst/>
          </a:prstGeom>
        </p:spPr>
      </p:pic>
      <p:sp>
        <p:nvSpPr>
          <p:cNvPr id="12" name="TextBox 11"/>
          <p:cNvSpPr txBox="1"/>
          <p:nvPr/>
        </p:nvSpPr>
        <p:spPr>
          <a:xfrm>
            <a:off x="9981011" y="6342067"/>
            <a:ext cx="457200" cy="523220"/>
          </a:xfrm>
          <a:prstGeom prst="rect">
            <a:avLst/>
          </a:prstGeom>
          <a:noFill/>
        </p:spPr>
        <p:txBody>
          <a:bodyPr wrap="square" rtlCol="0">
            <a:spAutoFit/>
          </a:bodyPr>
          <a:lstStyle/>
          <a:p>
            <a:r>
              <a:rPr lang="en-US" sz="2800" b="1" dirty="0">
                <a:solidFill>
                  <a:srgbClr val="FF0000"/>
                </a:solidFill>
              </a:rPr>
              <a:t>5</a:t>
            </a:r>
          </a:p>
        </p:txBody>
      </p:sp>
      <p:pic>
        <p:nvPicPr>
          <p:cNvPr id="11" name="Picture 10"/>
          <p:cNvPicPr>
            <a:picLocks noChangeAspect="1"/>
          </p:cNvPicPr>
          <p:nvPr/>
        </p:nvPicPr>
        <p:blipFill>
          <a:blip r:embed="rId5"/>
          <a:stretch>
            <a:fillRect/>
          </a:stretch>
        </p:blipFill>
        <p:spPr>
          <a:xfrm>
            <a:off x="0" y="3788832"/>
            <a:ext cx="4034119" cy="2513739"/>
          </a:xfrm>
          <a:prstGeom prst="rect">
            <a:avLst/>
          </a:prstGeom>
        </p:spPr>
      </p:pic>
      <p:sp>
        <p:nvSpPr>
          <p:cNvPr id="14" name="TextBox 13"/>
          <p:cNvSpPr txBox="1"/>
          <p:nvPr/>
        </p:nvSpPr>
        <p:spPr>
          <a:xfrm>
            <a:off x="1815355" y="6302572"/>
            <a:ext cx="457200" cy="523220"/>
          </a:xfrm>
          <a:prstGeom prst="rect">
            <a:avLst/>
          </a:prstGeom>
          <a:noFill/>
        </p:spPr>
        <p:txBody>
          <a:bodyPr wrap="square" rtlCol="0">
            <a:spAutoFit/>
          </a:bodyPr>
          <a:lstStyle/>
          <a:p>
            <a:r>
              <a:rPr lang="en-US" sz="2800" b="1" dirty="0">
                <a:solidFill>
                  <a:srgbClr val="FF0000"/>
                </a:solidFill>
              </a:rPr>
              <a:t>3</a:t>
            </a:r>
          </a:p>
        </p:txBody>
      </p:sp>
      <p:pic>
        <p:nvPicPr>
          <p:cNvPr id="13" name="Picture 12"/>
          <p:cNvPicPr>
            <a:picLocks noChangeAspect="1"/>
          </p:cNvPicPr>
          <p:nvPr/>
        </p:nvPicPr>
        <p:blipFill>
          <a:blip r:embed="rId6"/>
          <a:stretch>
            <a:fillRect/>
          </a:stretch>
        </p:blipFill>
        <p:spPr>
          <a:xfrm>
            <a:off x="4170889" y="3788832"/>
            <a:ext cx="3884286" cy="2540378"/>
          </a:xfrm>
          <a:prstGeom prst="rect">
            <a:avLst/>
          </a:prstGeom>
        </p:spPr>
      </p:pic>
      <p:sp>
        <p:nvSpPr>
          <p:cNvPr id="16" name="TextBox 15"/>
          <p:cNvSpPr txBox="1"/>
          <p:nvPr/>
        </p:nvSpPr>
        <p:spPr>
          <a:xfrm>
            <a:off x="5940618" y="6302572"/>
            <a:ext cx="457200" cy="523220"/>
          </a:xfrm>
          <a:prstGeom prst="rect">
            <a:avLst/>
          </a:prstGeom>
          <a:noFill/>
        </p:spPr>
        <p:txBody>
          <a:bodyPr wrap="square" rtlCol="0">
            <a:spAutoFit/>
          </a:bodyPr>
          <a:lstStyle/>
          <a:p>
            <a:r>
              <a:rPr lang="en-US" sz="2800" b="1" dirty="0">
                <a:solidFill>
                  <a:srgbClr val="FF0000"/>
                </a:solidFill>
              </a:rPr>
              <a:t>4</a:t>
            </a:r>
          </a:p>
        </p:txBody>
      </p:sp>
      <p:sp>
        <p:nvSpPr>
          <p:cNvPr id="15" name="TextBox 14"/>
          <p:cNvSpPr txBox="1"/>
          <p:nvPr/>
        </p:nvSpPr>
        <p:spPr>
          <a:xfrm>
            <a:off x="646866" y="3233404"/>
            <a:ext cx="2782388" cy="523220"/>
          </a:xfrm>
          <a:prstGeom prst="rect">
            <a:avLst/>
          </a:prstGeom>
          <a:noFill/>
        </p:spPr>
        <p:txBody>
          <a:bodyPr wrap="square" rtlCol="0">
            <a:spAutoFit/>
          </a:bodyPr>
          <a:lstStyle/>
          <a:p>
            <a:r>
              <a:rPr lang="en-US" sz="2800" b="1" dirty="0" err="1">
                <a:solidFill>
                  <a:srgbClr val="FF0000"/>
                </a:solidFill>
              </a:rPr>
              <a:t>Tế</a:t>
            </a:r>
            <a:r>
              <a:rPr lang="en-US" sz="2800" b="1" dirty="0">
                <a:solidFill>
                  <a:srgbClr val="FF0000"/>
                </a:solidFill>
              </a:rPr>
              <a:t> </a:t>
            </a:r>
            <a:r>
              <a:rPr lang="en-US" sz="2800" b="1" dirty="0" err="1">
                <a:solidFill>
                  <a:srgbClr val="FF0000"/>
                </a:solidFill>
              </a:rPr>
              <a:t>bào</a:t>
            </a:r>
            <a:r>
              <a:rPr lang="en-US" sz="2800" b="1" dirty="0">
                <a:solidFill>
                  <a:srgbClr val="FF0000"/>
                </a:solidFill>
              </a:rPr>
              <a:t> </a:t>
            </a:r>
            <a:r>
              <a:rPr lang="en-US" sz="2800" b="1" dirty="0" err="1">
                <a:solidFill>
                  <a:srgbClr val="FF0000"/>
                </a:solidFill>
              </a:rPr>
              <a:t>hồng</a:t>
            </a:r>
            <a:r>
              <a:rPr lang="en-US" sz="2800" b="1" dirty="0">
                <a:solidFill>
                  <a:srgbClr val="FF0000"/>
                </a:solidFill>
              </a:rPr>
              <a:t> </a:t>
            </a:r>
            <a:r>
              <a:rPr lang="en-US" sz="2800" b="1" dirty="0" err="1">
                <a:solidFill>
                  <a:srgbClr val="FF0000"/>
                </a:solidFill>
              </a:rPr>
              <a:t>cầu</a:t>
            </a:r>
            <a:endParaRPr lang="en-US" sz="2800" b="1" dirty="0">
              <a:solidFill>
                <a:srgbClr val="FF0000"/>
              </a:solidFill>
            </a:endParaRPr>
          </a:p>
        </p:txBody>
      </p:sp>
      <p:sp>
        <p:nvSpPr>
          <p:cNvPr id="18" name="TextBox 17"/>
          <p:cNvSpPr txBox="1"/>
          <p:nvPr/>
        </p:nvSpPr>
        <p:spPr>
          <a:xfrm>
            <a:off x="4570848" y="3233404"/>
            <a:ext cx="2782388" cy="523220"/>
          </a:xfrm>
          <a:prstGeom prst="rect">
            <a:avLst/>
          </a:prstGeom>
          <a:noFill/>
        </p:spPr>
        <p:txBody>
          <a:bodyPr wrap="square" rtlCol="0">
            <a:spAutoFit/>
          </a:bodyPr>
          <a:lstStyle/>
          <a:p>
            <a:r>
              <a:rPr lang="en-US" sz="2800" b="1" dirty="0" err="1">
                <a:solidFill>
                  <a:srgbClr val="FF0000"/>
                </a:solidFill>
              </a:rPr>
              <a:t>Tế</a:t>
            </a:r>
            <a:r>
              <a:rPr lang="en-US" sz="2800" b="1" dirty="0">
                <a:solidFill>
                  <a:srgbClr val="FF0000"/>
                </a:solidFill>
              </a:rPr>
              <a:t> </a:t>
            </a:r>
            <a:r>
              <a:rPr lang="en-US" sz="2800" b="1" dirty="0" err="1">
                <a:solidFill>
                  <a:srgbClr val="FF0000"/>
                </a:solidFill>
              </a:rPr>
              <a:t>bào</a:t>
            </a:r>
            <a:r>
              <a:rPr lang="en-US" sz="2800" b="1" dirty="0">
                <a:solidFill>
                  <a:srgbClr val="FF0000"/>
                </a:solidFill>
              </a:rPr>
              <a:t> </a:t>
            </a:r>
            <a:r>
              <a:rPr lang="en-US" sz="2800" b="1" dirty="0" err="1">
                <a:solidFill>
                  <a:srgbClr val="FF0000"/>
                </a:solidFill>
              </a:rPr>
              <a:t>thần</a:t>
            </a:r>
            <a:r>
              <a:rPr lang="en-US" sz="2800" b="1" dirty="0">
                <a:solidFill>
                  <a:srgbClr val="FF0000"/>
                </a:solidFill>
              </a:rPr>
              <a:t> </a:t>
            </a:r>
            <a:r>
              <a:rPr lang="en-US" sz="2800" b="1" dirty="0" err="1">
                <a:solidFill>
                  <a:srgbClr val="FF0000"/>
                </a:solidFill>
              </a:rPr>
              <a:t>kinh</a:t>
            </a:r>
            <a:endParaRPr lang="en-US" sz="2800" b="1" dirty="0">
              <a:solidFill>
                <a:srgbClr val="FF0000"/>
              </a:solidFill>
            </a:endParaRPr>
          </a:p>
        </p:txBody>
      </p:sp>
      <p:sp>
        <p:nvSpPr>
          <p:cNvPr id="19" name="TextBox 18"/>
          <p:cNvSpPr txBox="1"/>
          <p:nvPr/>
        </p:nvSpPr>
        <p:spPr>
          <a:xfrm>
            <a:off x="942857" y="6302572"/>
            <a:ext cx="2138979" cy="523220"/>
          </a:xfrm>
          <a:prstGeom prst="rect">
            <a:avLst/>
          </a:prstGeom>
          <a:noFill/>
        </p:spPr>
        <p:txBody>
          <a:bodyPr wrap="square" rtlCol="0">
            <a:spAutoFit/>
          </a:bodyPr>
          <a:lstStyle/>
          <a:p>
            <a:r>
              <a:rPr lang="en-US" sz="2800" b="1" dirty="0" err="1">
                <a:solidFill>
                  <a:srgbClr val="FF0000"/>
                </a:solidFill>
              </a:rPr>
              <a:t>Tế</a:t>
            </a:r>
            <a:r>
              <a:rPr lang="en-US" sz="2800" b="1" dirty="0">
                <a:solidFill>
                  <a:srgbClr val="FF0000"/>
                </a:solidFill>
              </a:rPr>
              <a:t> </a:t>
            </a:r>
            <a:r>
              <a:rPr lang="en-US" sz="2800" b="1" dirty="0" err="1">
                <a:solidFill>
                  <a:srgbClr val="FF0000"/>
                </a:solidFill>
              </a:rPr>
              <a:t>bào</a:t>
            </a:r>
            <a:r>
              <a:rPr lang="en-US" sz="2800" b="1" dirty="0">
                <a:solidFill>
                  <a:srgbClr val="FF0000"/>
                </a:solidFill>
              </a:rPr>
              <a:t> </a:t>
            </a:r>
            <a:r>
              <a:rPr lang="en-US" sz="2800" b="1" dirty="0" err="1">
                <a:solidFill>
                  <a:srgbClr val="FF0000"/>
                </a:solidFill>
              </a:rPr>
              <a:t>trứng</a:t>
            </a:r>
            <a:endParaRPr lang="en-US" sz="2800" b="1" dirty="0">
              <a:solidFill>
                <a:srgbClr val="FF0000"/>
              </a:solidFill>
            </a:endParaRPr>
          </a:p>
        </p:txBody>
      </p:sp>
      <p:sp>
        <p:nvSpPr>
          <p:cNvPr id="20" name="TextBox 19"/>
          <p:cNvSpPr txBox="1"/>
          <p:nvPr/>
        </p:nvSpPr>
        <p:spPr>
          <a:xfrm>
            <a:off x="5317934" y="6315891"/>
            <a:ext cx="1702568" cy="523220"/>
          </a:xfrm>
          <a:prstGeom prst="rect">
            <a:avLst/>
          </a:prstGeom>
          <a:noFill/>
        </p:spPr>
        <p:txBody>
          <a:bodyPr wrap="square" rtlCol="0">
            <a:spAutoFit/>
          </a:bodyPr>
          <a:lstStyle/>
          <a:p>
            <a:r>
              <a:rPr lang="en-US" sz="2800" b="1" dirty="0" err="1">
                <a:solidFill>
                  <a:srgbClr val="FF0000"/>
                </a:solidFill>
              </a:rPr>
              <a:t>Tế</a:t>
            </a:r>
            <a:r>
              <a:rPr lang="en-US" sz="2800" b="1" dirty="0">
                <a:solidFill>
                  <a:srgbClr val="FF0000"/>
                </a:solidFill>
              </a:rPr>
              <a:t> </a:t>
            </a:r>
            <a:r>
              <a:rPr lang="en-US" sz="2800" b="1" dirty="0" err="1">
                <a:solidFill>
                  <a:srgbClr val="FF0000"/>
                </a:solidFill>
              </a:rPr>
              <a:t>bào</a:t>
            </a:r>
            <a:r>
              <a:rPr lang="en-US" sz="2800" b="1" dirty="0">
                <a:solidFill>
                  <a:srgbClr val="FF0000"/>
                </a:solidFill>
              </a:rPr>
              <a:t> </a:t>
            </a:r>
            <a:r>
              <a:rPr lang="en-US" sz="2800" b="1" dirty="0" err="1">
                <a:solidFill>
                  <a:srgbClr val="FF0000"/>
                </a:solidFill>
              </a:rPr>
              <a:t>cơ</a:t>
            </a:r>
            <a:endParaRPr lang="en-US" sz="2800" b="1" dirty="0">
              <a:solidFill>
                <a:srgbClr val="FF0000"/>
              </a:solidFill>
            </a:endParaRPr>
          </a:p>
        </p:txBody>
      </p:sp>
      <p:sp>
        <p:nvSpPr>
          <p:cNvPr id="21" name="TextBox 20"/>
          <p:cNvSpPr txBox="1"/>
          <p:nvPr/>
        </p:nvSpPr>
        <p:spPr>
          <a:xfrm>
            <a:off x="8818417" y="6302674"/>
            <a:ext cx="2782388" cy="523220"/>
          </a:xfrm>
          <a:prstGeom prst="rect">
            <a:avLst/>
          </a:prstGeom>
          <a:noFill/>
        </p:spPr>
        <p:txBody>
          <a:bodyPr wrap="square" rtlCol="0">
            <a:spAutoFit/>
          </a:bodyPr>
          <a:lstStyle/>
          <a:p>
            <a:r>
              <a:rPr lang="en-US" sz="2800" b="1" dirty="0" err="1">
                <a:solidFill>
                  <a:srgbClr val="FF0000"/>
                </a:solidFill>
              </a:rPr>
              <a:t>Tế</a:t>
            </a:r>
            <a:r>
              <a:rPr lang="en-US" sz="2800" b="1" dirty="0">
                <a:solidFill>
                  <a:srgbClr val="FF0000"/>
                </a:solidFill>
              </a:rPr>
              <a:t> </a:t>
            </a:r>
            <a:r>
              <a:rPr lang="en-US" sz="2800" b="1" dirty="0" err="1">
                <a:solidFill>
                  <a:srgbClr val="FF0000"/>
                </a:solidFill>
              </a:rPr>
              <a:t>bào</a:t>
            </a:r>
            <a:r>
              <a:rPr lang="en-US" sz="2800" b="1" dirty="0">
                <a:solidFill>
                  <a:srgbClr val="FF0000"/>
                </a:solidFill>
              </a:rPr>
              <a:t> </a:t>
            </a:r>
            <a:r>
              <a:rPr lang="en-US" sz="2800" b="1" dirty="0" err="1">
                <a:solidFill>
                  <a:srgbClr val="FF0000"/>
                </a:solidFill>
              </a:rPr>
              <a:t>tinh</a:t>
            </a:r>
            <a:r>
              <a:rPr lang="en-US" sz="2800" b="1" dirty="0">
                <a:solidFill>
                  <a:srgbClr val="FF0000"/>
                </a:solidFill>
              </a:rPr>
              <a:t> </a:t>
            </a:r>
            <a:r>
              <a:rPr lang="en-US" sz="2800" b="1" dirty="0" err="1">
                <a:solidFill>
                  <a:srgbClr val="FF0000"/>
                </a:solidFill>
              </a:rPr>
              <a:t>trùng</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75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75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75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7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750"/>
                                        <p:tgtEl>
                                          <p:spTgt spid="16"/>
                                        </p:tgtEl>
                                      </p:cBhvr>
                                    </p:animEffect>
                                  </p:childTnLst>
                                </p:cTn>
                              </p:par>
                              <p:par>
                                <p:cTn id="37" presetID="16" presetClass="entr" presetSubtype="2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75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75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75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750"/>
                                        <p:tgtEl>
                                          <p:spTgt spid="7"/>
                                        </p:tgtEl>
                                        <p:attrNameLst>
                                          <p:attrName>ppt_w</p:attrName>
                                        </p:attrNameLst>
                                      </p:cBhvr>
                                      <p:tavLst>
                                        <p:tav tm="0">
                                          <p:val>
                                            <p:strVal val="ppt_w"/>
                                          </p:val>
                                        </p:tav>
                                        <p:tav tm="100000">
                                          <p:val>
                                            <p:fltVal val="0"/>
                                          </p:val>
                                        </p:tav>
                                      </p:tavLst>
                                    </p:anim>
                                    <p:anim calcmode="lin" valueType="num">
                                      <p:cBhvr>
                                        <p:cTn id="52" dur="750"/>
                                        <p:tgtEl>
                                          <p:spTgt spid="7"/>
                                        </p:tgtEl>
                                        <p:attrNameLst>
                                          <p:attrName>ppt_h</p:attrName>
                                        </p:attrNameLst>
                                      </p:cBhvr>
                                      <p:tavLst>
                                        <p:tav tm="0">
                                          <p:val>
                                            <p:strVal val="ppt_h"/>
                                          </p:val>
                                        </p:tav>
                                        <p:tav tm="100000">
                                          <p:val>
                                            <p:fltVal val="0"/>
                                          </p:val>
                                        </p:tav>
                                      </p:tavLst>
                                    </p:anim>
                                    <p:animEffect transition="out" filter="fade">
                                      <p:cBhvr>
                                        <p:cTn id="53" dur="750"/>
                                        <p:tgtEl>
                                          <p:spTgt spid="7"/>
                                        </p:tgtEl>
                                      </p:cBhvr>
                                    </p:animEffect>
                                    <p:set>
                                      <p:cBhvr>
                                        <p:cTn id="54" dur="1" fill="hold">
                                          <p:stCondLst>
                                            <p:cond delay="749"/>
                                          </p:stCondLst>
                                        </p:cTn>
                                        <p:tgtEl>
                                          <p:spTgt spid="7"/>
                                        </p:tgtEl>
                                        <p:attrNameLst>
                                          <p:attrName>style.visibility</p:attrName>
                                        </p:attrNameLst>
                                      </p:cBhvr>
                                      <p:to>
                                        <p:strVal val="hidden"/>
                                      </p:to>
                                    </p:set>
                                  </p:childTnLst>
                                </p:cTn>
                              </p:par>
                              <p:par>
                                <p:cTn id="55" presetID="53" presetClass="exit" presetSubtype="32" fill="hold" grpId="1" nodeType="withEffect">
                                  <p:stCondLst>
                                    <p:cond delay="0"/>
                                  </p:stCondLst>
                                  <p:childTnLst>
                                    <p:anim calcmode="lin" valueType="num">
                                      <p:cBhvr>
                                        <p:cTn id="56" dur="750"/>
                                        <p:tgtEl>
                                          <p:spTgt spid="10"/>
                                        </p:tgtEl>
                                        <p:attrNameLst>
                                          <p:attrName>ppt_w</p:attrName>
                                        </p:attrNameLst>
                                      </p:cBhvr>
                                      <p:tavLst>
                                        <p:tav tm="0">
                                          <p:val>
                                            <p:strVal val="ppt_w"/>
                                          </p:val>
                                        </p:tav>
                                        <p:tav tm="100000">
                                          <p:val>
                                            <p:fltVal val="0"/>
                                          </p:val>
                                        </p:tav>
                                      </p:tavLst>
                                    </p:anim>
                                    <p:anim calcmode="lin" valueType="num">
                                      <p:cBhvr>
                                        <p:cTn id="57" dur="750"/>
                                        <p:tgtEl>
                                          <p:spTgt spid="10"/>
                                        </p:tgtEl>
                                        <p:attrNameLst>
                                          <p:attrName>ppt_h</p:attrName>
                                        </p:attrNameLst>
                                      </p:cBhvr>
                                      <p:tavLst>
                                        <p:tav tm="0">
                                          <p:val>
                                            <p:strVal val="ppt_h"/>
                                          </p:val>
                                        </p:tav>
                                        <p:tav tm="100000">
                                          <p:val>
                                            <p:fltVal val="0"/>
                                          </p:val>
                                        </p:tav>
                                      </p:tavLst>
                                    </p:anim>
                                    <p:animEffect transition="out" filter="fade">
                                      <p:cBhvr>
                                        <p:cTn id="58" dur="750"/>
                                        <p:tgtEl>
                                          <p:spTgt spid="10"/>
                                        </p:tgtEl>
                                      </p:cBhvr>
                                    </p:animEffect>
                                    <p:set>
                                      <p:cBhvr>
                                        <p:cTn id="59" dur="1" fill="hold">
                                          <p:stCondLst>
                                            <p:cond delay="749"/>
                                          </p:stCondLst>
                                        </p:cTn>
                                        <p:tgtEl>
                                          <p:spTgt spid="10"/>
                                        </p:tgtEl>
                                        <p:attrNameLst>
                                          <p:attrName>style.visibility</p:attrName>
                                        </p:attrNameLst>
                                      </p:cBhvr>
                                      <p:to>
                                        <p:strVal val="hidden"/>
                                      </p:to>
                                    </p:set>
                                  </p:childTnLst>
                                </p:cTn>
                              </p:par>
                              <p:par>
                                <p:cTn id="60" presetID="53" presetClass="exit" presetSubtype="32" fill="hold" grpId="1" nodeType="withEffect">
                                  <p:stCondLst>
                                    <p:cond delay="0"/>
                                  </p:stCondLst>
                                  <p:childTnLst>
                                    <p:anim calcmode="lin" valueType="num">
                                      <p:cBhvr>
                                        <p:cTn id="61" dur="750"/>
                                        <p:tgtEl>
                                          <p:spTgt spid="14"/>
                                        </p:tgtEl>
                                        <p:attrNameLst>
                                          <p:attrName>ppt_w</p:attrName>
                                        </p:attrNameLst>
                                      </p:cBhvr>
                                      <p:tavLst>
                                        <p:tav tm="0">
                                          <p:val>
                                            <p:strVal val="ppt_w"/>
                                          </p:val>
                                        </p:tav>
                                        <p:tav tm="100000">
                                          <p:val>
                                            <p:fltVal val="0"/>
                                          </p:val>
                                        </p:tav>
                                      </p:tavLst>
                                    </p:anim>
                                    <p:anim calcmode="lin" valueType="num">
                                      <p:cBhvr>
                                        <p:cTn id="62" dur="750"/>
                                        <p:tgtEl>
                                          <p:spTgt spid="14"/>
                                        </p:tgtEl>
                                        <p:attrNameLst>
                                          <p:attrName>ppt_h</p:attrName>
                                        </p:attrNameLst>
                                      </p:cBhvr>
                                      <p:tavLst>
                                        <p:tav tm="0">
                                          <p:val>
                                            <p:strVal val="ppt_h"/>
                                          </p:val>
                                        </p:tav>
                                        <p:tav tm="100000">
                                          <p:val>
                                            <p:fltVal val="0"/>
                                          </p:val>
                                        </p:tav>
                                      </p:tavLst>
                                    </p:anim>
                                    <p:animEffect transition="out" filter="fade">
                                      <p:cBhvr>
                                        <p:cTn id="63" dur="750"/>
                                        <p:tgtEl>
                                          <p:spTgt spid="14"/>
                                        </p:tgtEl>
                                      </p:cBhvr>
                                    </p:animEffect>
                                    <p:set>
                                      <p:cBhvr>
                                        <p:cTn id="64" dur="1" fill="hold">
                                          <p:stCondLst>
                                            <p:cond delay="749"/>
                                          </p:stCondLst>
                                        </p:cTn>
                                        <p:tgtEl>
                                          <p:spTgt spid="14"/>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750"/>
                                        <p:tgtEl>
                                          <p:spTgt spid="16"/>
                                        </p:tgtEl>
                                        <p:attrNameLst>
                                          <p:attrName>ppt_w</p:attrName>
                                        </p:attrNameLst>
                                      </p:cBhvr>
                                      <p:tavLst>
                                        <p:tav tm="0">
                                          <p:val>
                                            <p:strVal val="ppt_w"/>
                                          </p:val>
                                        </p:tav>
                                        <p:tav tm="100000">
                                          <p:val>
                                            <p:fltVal val="0"/>
                                          </p:val>
                                        </p:tav>
                                      </p:tavLst>
                                    </p:anim>
                                    <p:anim calcmode="lin" valueType="num">
                                      <p:cBhvr>
                                        <p:cTn id="67" dur="750"/>
                                        <p:tgtEl>
                                          <p:spTgt spid="16"/>
                                        </p:tgtEl>
                                        <p:attrNameLst>
                                          <p:attrName>ppt_h</p:attrName>
                                        </p:attrNameLst>
                                      </p:cBhvr>
                                      <p:tavLst>
                                        <p:tav tm="0">
                                          <p:val>
                                            <p:strVal val="ppt_h"/>
                                          </p:val>
                                        </p:tav>
                                        <p:tav tm="100000">
                                          <p:val>
                                            <p:fltVal val="0"/>
                                          </p:val>
                                        </p:tav>
                                      </p:tavLst>
                                    </p:anim>
                                    <p:animEffect transition="out" filter="fade">
                                      <p:cBhvr>
                                        <p:cTn id="68" dur="750"/>
                                        <p:tgtEl>
                                          <p:spTgt spid="16"/>
                                        </p:tgtEl>
                                      </p:cBhvr>
                                    </p:animEffect>
                                    <p:set>
                                      <p:cBhvr>
                                        <p:cTn id="69" dur="1" fill="hold">
                                          <p:stCondLst>
                                            <p:cond delay="749"/>
                                          </p:stCondLst>
                                        </p:cTn>
                                        <p:tgtEl>
                                          <p:spTgt spid="16"/>
                                        </p:tgtEl>
                                        <p:attrNameLst>
                                          <p:attrName>style.visibility</p:attrName>
                                        </p:attrNameLst>
                                      </p:cBhvr>
                                      <p:to>
                                        <p:strVal val="hidden"/>
                                      </p:to>
                                    </p:set>
                                  </p:childTnLst>
                                </p:cTn>
                              </p:par>
                              <p:par>
                                <p:cTn id="70" presetID="53" presetClass="exit" presetSubtype="32" fill="hold" grpId="1" nodeType="withEffect">
                                  <p:stCondLst>
                                    <p:cond delay="0"/>
                                  </p:stCondLst>
                                  <p:childTnLst>
                                    <p:anim calcmode="lin" valueType="num">
                                      <p:cBhvr>
                                        <p:cTn id="71" dur="750"/>
                                        <p:tgtEl>
                                          <p:spTgt spid="12"/>
                                        </p:tgtEl>
                                        <p:attrNameLst>
                                          <p:attrName>ppt_w</p:attrName>
                                        </p:attrNameLst>
                                      </p:cBhvr>
                                      <p:tavLst>
                                        <p:tav tm="0">
                                          <p:val>
                                            <p:strVal val="ppt_w"/>
                                          </p:val>
                                        </p:tav>
                                        <p:tav tm="100000">
                                          <p:val>
                                            <p:fltVal val="0"/>
                                          </p:val>
                                        </p:tav>
                                      </p:tavLst>
                                    </p:anim>
                                    <p:anim calcmode="lin" valueType="num">
                                      <p:cBhvr>
                                        <p:cTn id="72" dur="750"/>
                                        <p:tgtEl>
                                          <p:spTgt spid="12"/>
                                        </p:tgtEl>
                                        <p:attrNameLst>
                                          <p:attrName>ppt_h</p:attrName>
                                        </p:attrNameLst>
                                      </p:cBhvr>
                                      <p:tavLst>
                                        <p:tav tm="0">
                                          <p:val>
                                            <p:strVal val="ppt_h"/>
                                          </p:val>
                                        </p:tav>
                                        <p:tav tm="100000">
                                          <p:val>
                                            <p:fltVal val="0"/>
                                          </p:val>
                                        </p:tav>
                                      </p:tavLst>
                                    </p:anim>
                                    <p:animEffect transition="out" filter="fade">
                                      <p:cBhvr>
                                        <p:cTn id="73" dur="750"/>
                                        <p:tgtEl>
                                          <p:spTgt spid="12"/>
                                        </p:tgtEl>
                                      </p:cBhvr>
                                    </p:animEffect>
                                    <p:set>
                                      <p:cBhvr>
                                        <p:cTn id="74" dur="1" fill="hold">
                                          <p:stCondLst>
                                            <p:cond delay="74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75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75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75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75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down)">
                                      <p:cBhvr>
                                        <p:cTn id="9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10" grpId="0"/>
      <p:bldP spid="10" grpId="1"/>
      <p:bldP spid="12" grpId="0"/>
      <p:bldP spid="12" grpId="1"/>
      <p:bldP spid="14" grpId="0"/>
      <p:bldP spid="14" grpId="1"/>
      <p:bldP spid="16" grpId="0"/>
      <p:bldP spid="16" grpId="1"/>
      <p:bldP spid="15"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9540" y="299832"/>
            <a:ext cx="7987553" cy="523220"/>
          </a:xfrm>
          <a:prstGeom prst="rect">
            <a:avLst/>
          </a:prstGeom>
          <a:noFill/>
        </p:spPr>
        <p:txBody>
          <a:bodyPr wrap="square" rtlCol="0">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 CÁC CẤP TỔ CHỨC CỦA CƠ THỂ ĐA BÀO</a:t>
            </a:r>
          </a:p>
        </p:txBody>
      </p:sp>
      <p:pic>
        <p:nvPicPr>
          <p:cNvPr id="4" name="Picture 3"/>
          <p:cNvPicPr>
            <a:picLocks noChangeAspect="1"/>
          </p:cNvPicPr>
          <p:nvPr/>
        </p:nvPicPr>
        <p:blipFill>
          <a:blip r:embed="rId2"/>
          <a:stretch>
            <a:fillRect/>
          </a:stretch>
        </p:blipFill>
        <p:spPr>
          <a:xfrm>
            <a:off x="4229939" y="1222467"/>
            <a:ext cx="7700283" cy="5572782"/>
          </a:xfrm>
          <a:prstGeom prst="rect">
            <a:avLst/>
          </a:prstGeom>
        </p:spPr>
      </p:pic>
      <p:grpSp>
        <p:nvGrpSpPr>
          <p:cNvPr id="7" name="Group 6"/>
          <p:cNvGrpSpPr/>
          <p:nvPr/>
        </p:nvGrpSpPr>
        <p:grpSpPr>
          <a:xfrm>
            <a:off x="80683" y="1337639"/>
            <a:ext cx="4149256" cy="2481326"/>
            <a:chOff x="80683" y="1337639"/>
            <a:chExt cx="4149256" cy="2481326"/>
          </a:xfrm>
        </p:grpSpPr>
        <p:sp>
          <p:nvSpPr>
            <p:cNvPr id="5" name="Cloud 4"/>
            <p:cNvSpPr/>
            <p:nvPr/>
          </p:nvSpPr>
          <p:spPr>
            <a:xfrm>
              <a:off x="80683" y="1337639"/>
              <a:ext cx="4149256" cy="2481326"/>
            </a:xfrm>
            <a:prstGeom prst="cloud">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988" y="1627094"/>
              <a:ext cx="3294529" cy="1814830"/>
            </a:xfrm>
            <a:prstGeom prst="rect">
              <a:avLst/>
            </a:prstGeom>
            <a:noFill/>
          </p:spPr>
          <p:txBody>
            <a:bodyPr wrap="square" rtlCol="0">
              <a:spAutoFit/>
            </a:bodyPr>
            <a:lstStyle/>
            <a:p>
              <a:pPr algn="just"/>
              <a:r>
                <a:rPr lang="en-US" sz="2800" b="1" dirty="0" err="1">
                  <a:solidFill>
                    <a:schemeClr val="bg1"/>
                  </a:solidFill>
                </a:rPr>
                <a:t>Quan</a:t>
              </a:r>
              <a:r>
                <a:rPr lang="en-US" sz="2800" b="1" dirty="0">
                  <a:solidFill>
                    <a:schemeClr val="bg1"/>
                  </a:solidFill>
                </a:rPr>
                <a:t> </a:t>
              </a:r>
              <a:r>
                <a:rPr lang="en-US" sz="2800" b="1" dirty="0" err="1">
                  <a:solidFill>
                    <a:schemeClr val="bg1"/>
                  </a:solidFill>
                </a:rPr>
                <a:t>sát</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cấp</a:t>
              </a:r>
              <a:r>
                <a:rPr lang="en-US" sz="2800" b="1" dirty="0">
                  <a:solidFill>
                    <a:schemeClr val="bg1"/>
                  </a:solidFill>
                </a:rPr>
                <a:t> </a:t>
              </a:r>
              <a:r>
                <a:rPr lang="en-US" sz="2800" b="1" dirty="0" err="1">
                  <a:solidFill>
                    <a:schemeClr val="bg1"/>
                  </a:solidFill>
                </a:rPr>
                <a:t>độ</a:t>
              </a:r>
              <a:r>
                <a:rPr lang="en-US" sz="2800" b="1" dirty="0">
                  <a:solidFill>
                    <a:schemeClr val="bg1"/>
                  </a:solidFill>
                </a:rPr>
                <a:t> </a:t>
              </a:r>
              <a:r>
                <a:rPr lang="en-US" sz="2800" b="1" dirty="0" err="1">
                  <a:solidFill>
                    <a:schemeClr val="bg1"/>
                  </a:solidFill>
                </a:rPr>
                <a:t>tổ</a:t>
              </a:r>
              <a:r>
                <a:rPr lang="en-US" sz="2800" b="1" dirty="0">
                  <a:solidFill>
                    <a:schemeClr val="bg1"/>
                  </a:solidFill>
                </a:rPr>
                <a:t> </a:t>
              </a:r>
              <a:r>
                <a:rPr lang="en-US" sz="2800" b="1" dirty="0" err="1">
                  <a:solidFill>
                    <a:schemeClr val="bg1"/>
                  </a:solidFill>
                </a:rPr>
                <a:t>chức</a:t>
              </a:r>
              <a:r>
                <a:rPr lang="en-US" sz="2800" b="1" dirty="0">
                  <a:solidFill>
                    <a:schemeClr val="bg1"/>
                  </a:solidFill>
                </a:rPr>
                <a:t> </a:t>
              </a:r>
              <a:r>
                <a:rPr lang="en-US" sz="2800" b="1" dirty="0" err="1">
                  <a:solidFill>
                    <a:schemeClr val="bg1"/>
                  </a:solidFill>
                </a:rPr>
                <a:t>sống</a:t>
              </a:r>
              <a:r>
                <a:rPr lang="en-US" sz="2800" b="1" dirty="0">
                  <a:solidFill>
                    <a:schemeClr val="bg1"/>
                  </a:solidFill>
                </a:rPr>
                <a:t>  </a:t>
              </a:r>
              <a:r>
                <a:rPr lang="en-US" sz="2800" b="1" dirty="0" err="1">
                  <a:solidFill>
                    <a:schemeClr val="bg1"/>
                  </a:solidFill>
                </a:rPr>
                <a:t>của</a:t>
              </a:r>
              <a:r>
                <a:rPr lang="en-US" sz="2800" b="1" dirty="0">
                  <a:solidFill>
                    <a:schemeClr val="bg1"/>
                  </a:solidFill>
                </a:rPr>
                <a:t> </a:t>
              </a:r>
              <a:r>
                <a:rPr lang="en-US" sz="2800" b="1" dirty="0" err="1">
                  <a:solidFill>
                    <a:schemeClr val="bg1"/>
                  </a:solidFill>
                </a:rPr>
                <a:t>cơ</a:t>
              </a:r>
              <a:r>
                <a:rPr lang="en-US" sz="2800" b="1" dirty="0">
                  <a:solidFill>
                    <a:schemeClr val="bg1"/>
                  </a:solidFill>
                </a:rPr>
                <a:t> </a:t>
              </a:r>
              <a:r>
                <a:rPr lang="en-US" sz="2800" b="1" dirty="0" err="1">
                  <a:solidFill>
                    <a:schemeClr val="bg1"/>
                  </a:solidFill>
                </a:rPr>
                <a:t>thể</a:t>
              </a:r>
              <a:r>
                <a:rPr lang="en-US" sz="2800" b="1" dirty="0">
                  <a:solidFill>
                    <a:schemeClr val="bg1"/>
                  </a:solidFill>
                </a:rPr>
                <a:t> </a:t>
              </a:r>
              <a:r>
                <a:rPr lang="en-US" sz="2800" b="1" dirty="0" err="1">
                  <a:solidFill>
                    <a:schemeClr val="bg1"/>
                  </a:solidFill>
                </a:rPr>
                <a:t>từ</a:t>
              </a:r>
              <a:r>
                <a:rPr lang="en-US" sz="2800" b="1" dirty="0">
                  <a:solidFill>
                    <a:schemeClr val="bg1"/>
                  </a:solidFill>
                </a:rPr>
                <a:t> </a:t>
              </a:r>
              <a:r>
                <a:rPr lang="en-US" sz="2800" b="1" dirty="0" err="1">
                  <a:solidFill>
                    <a:schemeClr val="bg1"/>
                  </a:solidFill>
                </a:rPr>
                <a:t>thấp</a:t>
              </a:r>
              <a:r>
                <a:rPr lang="en-US" sz="2800" b="1" dirty="0">
                  <a:solidFill>
                    <a:schemeClr val="bg1"/>
                  </a:solidFill>
                </a:rPr>
                <a:t> </a:t>
              </a:r>
              <a:r>
                <a:rPr lang="en-US" sz="2800" b="1" dirty="0" err="1">
                  <a:solidFill>
                    <a:schemeClr val="bg1"/>
                  </a:solidFill>
                </a:rPr>
                <a:t>đến</a:t>
              </a:r>
              <a:r>
                <a:rPr lang="en-US" sz="2800" b="1" dirty="0">
                  <a:solidFill>
                    <a:schemeClr val="bg1"/>
                  </a:solidFill>
                </a:rPr>
                <a:t> </a:t>
              </a:r>
              <a:r>
                <a:rPr lang="en-US" sz="2800" b="1" dirty="0" err="1">
                  <a:solidFill>
                    <a:schemeClr val="bg1"/>
                  </a:solidFill>
                </a:rPr>
                <a:t>cao</a:t>
              </a:r>
              <a:endParaRPr lang="en-US" sz="28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343012"/>
            <a:ext cx="7987553" cy="523220"/>
          </a:xfrm>
          <a:prstGeom prst="rect">
            <a:avLst/>
          </a:prstGeom>
          <a:noFill/>
        </p:spPr>
        <p:txBody>
          <a:bodyPr wrap="square" rtlCol="0">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 CÁC CẤP TỔ CHỨC CỦA CƠ THỂ ĐA BÀO</a:t>
            </a:r>
          </a:p>
        </p:txBody>
      </p:sp>
      <p:graphicFrame>
        <p:nvGraphicFramePr>
          <p:cNvPr id="4" name="Table 3"/>
          <p:cNvGraphicFramePr>
            <a:graphicFrameLocks noGrp="1"/>
          </p:cNvGraphicFramePr>
          <p:nvPr/>
        </p:nvGraphicFramePr>
        <p:xfrm>
          <a:off x="65317" y="1222467"/>
          <a:ext cx="12017829" cy="5635532"/>
        </p:xfrm>
        <a:graphic>
          <a:graphicData uri="http://schemas.openxmlformats.org/drawingml/2006/table">
            <a:tbl>
              <a:tblPr firstRow="1" bandRow="1">
                <a:tableStyleId>{5C22544A-7EE6-4342-B048-85BDC9FD1C3A}</a:tableStyleId>
              </a:tblPr>
              <a:tblGrid>
                <a:gridCol w="4005943">
                  <a:extLst>
                    <a:ext uri="{9D8B030D-6E8A-4147-A177-3AD203B41FA5}">
                      <a16:colId xmlns:a16="http://schemas.microsoft.com/office/drawing/2014/main" val="20000"/>
                    </a:ext>
                  </a:extLst>
                </a:gridCol>
                <a:gridCol w="4005943">
                  <a:extLst>
                    <a:ext uri="{9D8B030D-6E8A-4147-A177-3AD203B41FA5}">
                      <a16:colId xmlns:a16="http://schemas.microsoft.com/office/drawing/2014/main" val="20001"/>
                    </a:ext>
                  </a:extLst>
                </a:gridCol>
                <a:gridCol w="4005943">
                  <a:extLst>
                    <a:ext uri="{9D8B030D-6E8A-4147-A177-3AD203B41FA5}">
                      <a16:colId xmlns:a16="http://schemas.microsoft.com/office/drawing/2014/main" val="20002"/>
                    </a:ext>
                  </a:extLst>
                </a:gridCol>
              </a:tblGrid>
              <a:tr h="281776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1776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stretch>
            <a:fillRect/>
          </a:stretch>
        </p:blipFill>
        <p:spPr>
          <a:xfrm>
            <a:off x="232775" y="4053296"/>
            <a:ext cx="3673020" cy="2230619"/>
          </a:xfrm>
          <a:prstGeom prst="rect">
            <a:avLst/>
          </a:prstGeom>
        </p:spPr>
      </p:pic>
      <p:pic>
        <p:nvPicPr>
          <p:cNvPr id="7" name="Picture 6"/>
          <p:cNvPicPr>
            <a:picLocks noChangeAspect="1"/>
          </p:cNvPicPr>
          <p:nvPr/>
        </p:nvPicPr>
        <p:blipFill>
          <a:blip r:embed="rId3"/>
          <a:stretch>
            <a:fillRect/>
          </a:stretch>
        </p:blipFill>
        <p:spPr>
          <a:xfrm>
            <a:off x="4303496" y="1222467"/>
            <a:ext cx="3414677" cy="2392203"/>
          </a:xfrm>
          <a:prstGeom prst="rect">
            <a:avLst/>
          </a:prstGeom>
        </p:spPr>
      </p:pic>
      <p:pic>
        <p:nvPicPr>
          <p:cNvPr id="9" name="Picture 8"/>
          <p:cNvPicPr>
            <a:picLocks noChangeAspect="1"/>
          </p:cNvPicPr>
          <p:nvPr/>
        </p:nvPicPr>
        <p:blipFill>
          <a:blip r:embed="rId4"/>
          <a:stretch>
            <a:fillRect/>
          </a:stretch>
        </p:blipFill>
        <p:spPr>
          <a:xfrm>
            <a:off x="8082879" y="4105548"/>
            <a:ext cx="3072799" cy="2621823"/>
          </a:xfrm>
          <a:prstGeom prst="rect">
            <a:avLst/>
          </a:prstGeom>
        </p:spPr>
      </p:pic>
      <p:pic>
        <p:nvPicPr>
          <p:cNvPr id="10" name="Picture 9"/>
          <p:cNvPicPr>
            <a:picLocks noChangeAspect="1"/>
          </p:cNvPicPr>
          <p:nvPr/>
        </p:nvPicPr>
        <p:blipFill>
          <a:blip r:embed="rId5"/>
          <a:stretch>
            <a:fillRect/>
          </a:stretch>
        </p:blipFill>
        <p:spPr>
          <a:xfrm>
            <a:off x="8177349" y="1316153"/>
            <a:ext cx="3082833" cy="2658767"/>
          </a:xfrm>
          <a:prstGeom prst="rect">
            <a:avLst/>
          </a:prstGeom>
        </p:spPr>
      </p:pic>
      <p:pic>
        <p:nvPicPr>
          <p:cNvPr id="11" name="Picture 10"/>
          <p:cNvPicPr>
            <a:picLocks noChangeAspect="1"/>
          </p:cNvPicPr>
          <p:nvPr/>
        </p:nvPicPr>
        <p:blipFill>
          <a:blip r:embed="rId6"/>
          <a:stretch>
            <a:fillRect/>
          </a:stretch>
        </p:blipFill>
        <p:spPr>
          <a:xfrm>
            <a:off x="4232365" y="4053296"/>
            <a:ext cx="3755188" cy="2495999"/>
          </a:xfrm>
          <a:prstGeom prst="rect">
            <a:avLst/>
          </a:prstGeom>
        </p:spPr>
      </p:pic>
      <p:grpSp>
        <p:nvGrpSpPr>
          <p:cNvPr id="15" name="Group 14"/>
          <p:cNvGrpSpPr/>
          <p:nvPr/>
        </p:nvGrpSpPr>
        <p:grpSpPr>
          <a:xfrm>
            <a:off x="65315" y="1316154"/>
            <a:ext cx="3905797" cy="2658766"/>
            <a:chOff x="65315" y="1316154"/>
            <a:chExt cx="3905797" cy="2658766"/>
          </a:xfrm>
        </p:grpSpPr>
        <p:sp>
          <p:nvSpPr>
            <p:cNvPr id="13" name="Cloud 12"/>
            <p:cNvSpPr/>
            <p:nvPr/>
          </p:nvSpPr>
          <p:spPr>
            <a:xfrm>
              <a:off x="65315" y="1316154"/>
              <a:ext cx="3905797" cy="2658766"/>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26038" y="1729940"/>
              <a:ext cx="3086494" cy="1815882"/>
            </a:xfrm>
            <a:prstGeom prst="rect">
              <a:avLst/>
            </a:prstGeom>
            <a:noFill/>
          </p:spPr>
          <p:txBody>
            <a:bodyPr wrap="square" rtlCol="0">
              <a:spAutoFit/>
            </a:bodyPr>
            <a:lstStyle/>
            <a:p>
              <a:pPr algn="just"/>
              <a:r>
                <a:rPr lang="en-US" sz="2800" b="1" dirty="0" err="1">
                  <a:solidFill>
                    <a:schemeClr val="bg1"/>
                  </a:solidFill>
                </a:rPr>
                <a:t>Hãy</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tên</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cấp</a:t>
              </a:r>
              <a:r>
                <a:rPr lang="en-US" sz="2800" b="1" dirty="0">
                  <a:solidFill>
                    <a:schemeClr val="bg1"/>
                  </a:solidFill>
                </a:rPr>
                <a:t> </a:t>
              </a:r>
              <a:r>
                <a:rPr lang="en-US" sz="2800" b="1" dirty="0" err="1">
                  <a:solidFill>
                    <a:schemeClr val="bg1"/>
                  </a:solidFill>
                </a:rPr>
                <a:t>độ</a:t>
              </a:r>
              <a:r>
                <a:rPr lang="en-US" sz="2800" b="1" dirty="0">
                  <a:solidFill>
                    <a:schemeClr val="bg1"/>
                  </a:solidFill>
                </a:rPr>
                <a:t> </a:t>
              </a:r>
              <a:r>
                <a:rPr lang="en-US" sz="2800" b="1" dirty="0" err="1">
                  <a:solidFill>
                    <a:schemeClr val="bg1"/>
                  </a:solidFill>
                </a:rPr>
                <a:t>tổ</a:t>
              </a:r>
              <a:r>
                <a:rPr lang="en-US" sz="2800" b="1" dirty="0">
                  <a:solidFill>
                    <a:schemeClr val="bg1"/>
                  </a:solidFill>
                </a:rPr>
                <a:t> </a:t>
              </a:r>
              <a:r>
                <a:rPr lang="en-US" sz="2800" b="1" dirty="0" err="1">
                  <a:solidFill>
                    <a:schemeClr val="bg1"/>
                  </a:solidFill>
                </a:rPr>
                <a:t>chức</a:t>
              </a:r>
              <a:r>
                <a:rPr lang="en-US" sz="2800" b="1" dirty="0">
                  <a:solidFill>
                    <a:schemeClr val="bg1"/>
                  </a:solidFill>
                </a:rPr>
                <a:t> </a:t>
              </a:r>
              <a:r>
                <a:rPr lang="en-US" sz="2800" b="1" dirty="0" err="1">
                  <a:solidFill>
                    <a:schemeClr val="bg1"/>
                  </a:solidFill>
                </a:rPr>
                <a:t>tương</a:t>
              </a:r>
              <a:r>
                <a:rPr lang="en-US" sz="2800" b="1" dirty="0">
                  <a:solidFill>
                    <a:schemeClr val="bg1"/>
                  </a:solidFill>
                </a:rPr>
                <a:t> </a:t>
              </a:r>
              <a:r>
                <a:rPr lang="en-US" sz="2800" b="1" dirty="0" err="1">
                  <a:solidFill>
                    <a:schemeClr val="bg1"/>
                  </a:solidFill>
                </a:rPr>
                <a:t>ứng</a:t>
              </a:r>
              <a:r>
                <a:rPr lang="en-US" sz="2800" b="1" dirty="0">
                  <a:solidFill>
                    <a:schemeClr val="bg1"/>
                  </a:solidFill>
                </a:rPr>
                <a:t> </a:t>
              </a:r>
              <a:r>
                <a:rPr lang="en-US" sz="2800" b="1" dirty="0" err="1">
                  <a:solidFill>
                    <a:schemeClr val="bg1"/>
                  </a:solidFill>
                </a:rPr>
                <a:t>với</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sau</a:t>
              </a:r>
              <a:r>
                <a:rPr lang="en-US" sz="2800" b="1" dirty="0">
                  <a:solidFill>
                    <a:schemeClr val="bg1"/>
                  </a:solidFill>
                </a:rPr>
                <a:t>:</a:t>
              </a:r>
            </a:p>
          </p:txBody>
        </p:sp>
      </p:grpSp>
      <p:sp>
        <p:nvSpPr>
          <p:cNvPr id="16" name="TextBox 15"/>
          <p:cNvSpPr txBox="1"/>
          <p:nvPr/>
        </p:nvSpPr>
        <p:spPr>
          <a:xfrm>
            <a:off x="6074231" y="3382158"/>
            <a:ext cx="574766" cy="584775"/>
          </a:xfrm>
          <a:prstGeom prst="rect">
            <a:avLst/>
          </a:prstGeom>
          <a:noFill/>
        </p:spPr>
        <p:txBody>
          <a:bodyPr wrap="square" rtlCol="0">
            <a:spAutoFit/>
          </a:bodyPr>
          <a:lstStyle/>
          <a:p>
            <a:r>
              <a:rPr lang="en-US" sz="3200" b="1" dirty="0">
                <a:solidFill>
                  <a:srgbClr val="FF0000"/>
                </a:solidFill>
              </a:rPr>
              <a:t>A</a:t>
            </a:r>
          </a:p>
        </p:txBody>
      </p:sp>
      <p:sp>
        <p:nvSpPr>
          <p:cNvPr id="17" name="TextBox 16"/>
          <p:cNvSpPr txBox="1"/>
          <p:nvPr/>
        </p:nvSpPr>
        <p:spPr>
          <a:xfrm>
            <a:off x="11044646" y="6292818"/>
            <a:ext cx="574766" cy="584775"/>
          </a:xfrm>
          <a:prstGeom prst="rect">
            <a:avLst/>
          </a:prstGeom>
          <a:noFill/>
        </p:spPr>
        <p:txBody>
          <a:bodyPr wrap="square" rtlCol="0">
            <a:spAutoFit/>
          </a:bodyPr>
          <a:lstStyle/>
          <a:p>
            <a:r>
              <a:rPr lang="en-US" sz="3200" b="1" dirty="0">
                <a:solidFill>
                  <a:srgbClr val="FF0000"/>
                </a:solidFill>
              </a:rPr>
              <a:t>E</a:t>
            </a:r>
          </a:p>
        </p:txBody>
      </p:sp>
      <p:sp>
        <p:nvSpPr>
          <p:cNvPr id="18" name="TextBox 17"/>
          <p:cNvSpPr txBox="1"/>
          <p:nvPr/>
        </p:nvSpPr>
        <p:spPr>
          <a:xfrm>
            <a:off x="5939248" y="6221602"/>
            <a:ext cx="574766" cy="584775"/>
          </a:xfrm>
          <a:prstGeom prst="rect">
            <a:avLst/>
          </a:prstGeom>
          <a:noFill/>
        </p:spPr>
        <p:txBody>
          <a:bodyPr wrap="square" rtlCol="0">
            <a:spAutoFit/>
          </a:bodyPr>
          <a:lstStyle/>
          <a:p>
            <a:r>
              <a:rPr lang="en-US" sz="3200" b="1" dirty="0">
                <a:solidFill>
                  <a:srgbClr val="FF0000"/>
                </a:solidFill>
              </a:rPr>
              <a:t>D</a:t>
            </a:r>
          </a:p>
        </p:txBody>
      </p:sp>
      <p:sp>
        <p:nvSpPr>
          <p:cNvPr id="19" name="TextBox 18"/>
          <p:cNvSpPr txBox="1"/>
          <p:nvPr/>
        </p:nvSpPr>
        <p:spPr>
          <a:xfrm>
            <a:off x="1574075" y="6312412"/>
            <a:ext cx="574766" cy="584775"/>
          </a:xfrm>
          <a:prstGeom prst="rect">
            <a:avLst/>
          </a:prstGeom>
          <a:noFill/>
        </p:spPr>
        <p:txBody>
          <a:bodyPr wrap="square" rtlCol="0">
            <a:spAutoFit/>
          </a:bodyPr>
          <a:lstStyle/>
          <a:p>
            <a:r>
              <a:rPr lang="en-US" sz="3200" b="1" dirty="0">
                <a:solidFill>
                  <a:srgbClr val="FF0000"/>
                </a:solidFill>
              </a:rPr>
              <a:t>C</a:t>
            </a:r>
          </a:p>
        </p:txBody>
      </p:sp>
      <p:sp>
        <p:nvSpPr>
          <p:cNvPr id="20" name="TextBox 19"/>
          <p:cNvSpPr txBox="1"/>
          <p:nvPr/>
        </p:nvSpPr>
        <p:spPr>
          <a:xfrm>
            <a:off x="11266715" y="2418568"/>
            <a:ext cx="574766" cy="584775"/>
          </a:xfrm>
          <a:prstGeom prst="rect">
            <a:avLst/>
          </a:prstGeom>
          <a:noFill/>
        </p:spPr>
        <p:txBody>
          <a:bodyPr wrap="square" rtlCol="0">
            <a:spAutoFit/>
          </a:bodyPr>
          <a:lstStyle/>
          <a:p>
            <a:r>
              <a:rPr lang="en-US" sz="3200" b="1" dirty="0">
                <a:solidFill>
                  <a:srgbClr val="FF0000"/>
                </a:solidFill>
              </a:rPr>
              <a:t>B</a:t>
            </a:r>
          </a:p>
        </p:txBody>
      </p:sp>
      <p:sp>
        <p:nvSpPr>
          <p:cNvPr id="21" name="TextBox 20"/>
          <p:cNvSpPr txBox="1"/>
          <p:nvPr/>
        </p:nvSpPr>
        <p:spPr>
          <a:xfrm>
            <a:off x="5838991" y="3439423"/>
            <a:ext cx="816431" cy="523220"/>
          </a:xfrm>
          <a:prstGeom prst="rect">
            <a:avLst/>
          </a:prstGeom>
          <a:noFill/>
        </p:spPr>
        <p:txBody>
          <a:bodyPr wrap="square" rtlCol="0">
            <a:spAutoFit/>
          </a:bodyPr>
          <a:lstStyle/>
          <a:p>
            <a:r>
              <a:rPr lang="en-US" sz="2800" b="1" dirty="0">
                <a:solidFill>
                  <a:srgbClr val="FF0000"/>
                </a:solidFill>
              </a:rPr>
              <a:t>MÔ</a:t>
            </a:r>
          </a:p>
        </p:txBody>
      </p:sp>
      <p:sp>
        <p:nvSpPr>
          <p:cNvPr id="22" name="TextBox 21"/>
          <p:cNvSpPr txBox="1"/>
          <p:nvPr/>
        </p:nvSpPr>
        <p:spPr>
          <a:xfrm>
            <a:off x="6338758" y="6283915"/>
            <a:ext cx="1777476" cy="523220"/>
          </a:xfrm>
          <a:prstGeom prst="rect">
            <a:avLst/>
          </a:prstGeom>
          <a:noFill/>
        </p:spPr>
        <p:txBody>
          <a:bodyPr wrap="square" rtlCol="0">
            <a:spAutoFit/>
          </a:bodyPr>
          <a:lstStyle/>
          <a:p>
            <a:r>
              <a:rPr lang="en-US" sz="2800" b="1" dirty="0">
                <a:solidFill>
                  <a:srgbClr val="FF0000"/>
                </a:solidFill>
              </a:rPr>
              <a:t>CƠ THỂ</a:t>
            </a:r>
          </a:p>
        </p:txBody>
      </p:sp>
      <p:sp>
        <p:nvSpPr>
          <p:cNvPr id="23" name="TextBox 22"/>
          <p:cNvSpPr txBox="1"/>
          <p:nvPr/>
        </p:nvSpPr>
        <p:spPr>
          <a:xfrm>
            <a:off x="8683755" y="6343189"/>
            <a:ext cx="2232210" cy="523220"/>
          </a:xfrm>
          <a:prstGeom prst="rect">
            <a:avLst/>
          </a:prstGeom>
          <a:noFill/>
        </p:spPr>
        <p:txBody>
          <a:bodyPr wrap="square" rtlCol="0">
            <a:spAutoFit/>
          </a:bodyPr>
          <a:lstStyle/>
          <a:p>
            <a:r>
              <a:rPr lang="en-US" sz="2800" b="1" dirty="0">
                <a:solidFill>
                  <a:srgbClr val="FF0000"/>
                </a:solidFill>
              </a:rPr>
              <a:t>HỆ CƠ QUAN</a:t>
            </a:r>
          </a:p>
        </p:txBody>
      </p:sp>
      <p:sp>
        <p:nvSpPr>
          <p:cNvPr id="24" name="TextBox 23"/>
          <p:cNvSpPr txBox="1"/>
          <p:nvPr/>
        </p:nvSpPr>
        <p:spPr>
          <a:xfrm>
            <a:off x="10810809" y="2905104"/>
            <a:ext cx="1275550" cy="954107"/>
          </a:xfrm>
          <a:prstGeom prst="rect">
            <a:avLst/>
          </a:prstGeom>
          <a:noFill/>
        </p:spPr>
        <p:txBody>
          <a:bodyPr wrap="square" rtlCol="0">
            <a:spAutoFit/>
          </a:bodyPr>
          <a:lstStyle/>
          <a:p>
            <a:pPr algn="ctr"/>
            <a:r>
              <a:rPr lang="en-US" sz="2800" b="1" dirty="0">
                <a:solidFill>
                  <a:srgbClr val="FF0000"/>
                </a:solidFill>
              </a:rPr>
              <a:t>CƠ </a:t>
            </a:r>
          </a:p>
          <a:p>
            <a:pPr algn="ctr"/>
            <a:r>
              <a:rPr lang="en-US" sz="2800" b="1" dirty="0">
                <a:solidFill>
                  <a:srgbClr val="FF0000"/>
                </a:solidFill>
              </a:rPr>
              <a:t>QUAN</a:t>
            </a:r>
          </a:p>
        </p:txBody>
      </p:sp>
      <p:sp>
        <p:nvSpPr>
          <p:cNvPr id="25" name="TextBox 24"/>
          <p:cNvSpPr txBox="1"/>
          <p:nvPr/>
        </p:nvSpPr>
        <p:spPr>
          <a:xfrm>
            <a:off x="2133201" y="6292818"/>
            <a:ext cx="1314731" cy="523220"/>
          </a:xfrm>
          <a:prstGeom prst="rect">
            <a:avLst/>
          </a:prstGeom>
          <a:noFill/>
        </p:spPr>
        <p:txBody>
          <a:bodyPr wrap="square" rtlCol="0">
            <a:spAutoFit/>
          </a:bodyPr>
          <a:lstStyle/>
          <a:p>
            <a:r>
              <a:rPr lang="en-US" sz="2800" b="1" dirty="0">
                <a:solidFill>
                  <a:srgbClr val="FF0000"/>
                </a:solidFill>
              </a:rPr>
              <a:t>TẾ BÀO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75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75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75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75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75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75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75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750"/>
                                        <p:tgtEl>
                                          <p:spTgt spid="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75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2" nodeType="clickEffect">
                                  <p:stCondLst>
                                    <p:cond delay="0"/>
                                  </p:stCondLst>
                                  <p:childTnLst>
                                    <p:anim calcmode="lin" valueType="num">
                                      <p:cBhvr>
                                        <p:cTn id="51" dur="750"/>
                                        <p:tgtEl>
                                          <p:spTgt spid="16"/>
                                        </p:tgtEl>
                                        <p:attrNameLst>
                                          <p:attrName>ppt_w</p:attrName>
                                        </p:attrNameLst>
                                      </p:cBhvr>
                                      <p:tavLst>
                                        <p:tav tm="0">
                                          <p:val>
                                            <p:strVal val="ppt_w"/>
                                          </p:val>
                                        </p:tav>
                                        <p:tav tm="100000">
                                          <p:val>
                                            <p:fltVal val="0"/>
                                          </p:val>
                                        </p:tav>
                                      </p:tavLst>
                                    </p:anim>
                                    <p:anim calcmode="lin" valueType="num">
                                      <p:cBhvr>
                                        <p:cTn id="52" dur="750"/>
                                        <p:tgtEl>
                                          <p:spTgt spid="16"/>
                                        </p:tgtEl>
                                        <p:attrNameLst>
                                          <p:attrName>ppt_h</p:attrName>
                                        </p:attrNameLst>
                                      </p:cBhvr>
                                      <p:tavLst>
                                        <p:tav tm="0">
                                          <p:val>
                                            <p:strVal val="ppt_h"/>
                                          </p:val>
                                        </p:tav>
                                        <p:tav tm="100000">
                                          <p:val>
                                            <p:fltVal val="0"/>
                                          </p:val>
                                        </p:tav>
                                      </p:tavLst>
                                    </p:anim>
                                    <p:animEffect transition="out" filter="fade">
                                      <p:cBhvr>
                                        <p:cTn id="53" dur="750"/>
                                        <p:tgtEl>
                                          <p:spTgt spid="16"/>
                                        </p:tgtEl>
                                      </p:cBhvr>
                                    </p:animEffect>
                                    <p:set>
                                      <p:cBhvr>
                                        <p:cTn id="54" dur="1" fill="hold">
                                          <p:stCondLst>
                                            <p:cond delay="749"/>
                                          </p:stCondLst>
                                        </p:cTn>
                                        <p:tgtEl>
                                          <p:spTgt spid="16"/>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75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750"/>
                                        <p:tgtEl>
                                          <p:spTgt spid="20"/>
                                        </p:tgtEl>
                                        <p:attrNameLst>
                                          <p:attrName>ppt_w</p:attrName>
                                        </p:attrNameLst>
                                      </p:cBhvr>
                                      <p:tavLst>
                                        <p:tav tm="0">
                                          <p:val>
                                            <p:strVal val="ppt_w"/>
                                          </p:val>
                                        </p:tav>
                                        <p:tav tm="100000">
                                          <p:val>
                                            <p:fltVal val="0"/>
                                          </p:val>
                                        </p:tav>
                                      </p:tavLst>
                                    </p:anim>
                                    <p:anim calcmode="lin" valueType="num">
                                      <p:cBhvr>
                                        <p:cTn id="62" dur="750"/>
                                        <p:tgtEl>
                                          <p:spTgt spid="20"/>
                                        </p:tgtEl>
                                        <p:attrNameLst>
                                          <p:attrName>ppt_h</p:attrName>
                                        </p:attrNameLst>
                                      </p:cBhvr>
                                      <p:tavLst>
                                        <p:tav tm="0">
                                          <p:val>
                                            <p:strVal val="ppt_h"/>
                                          </p:val>
                                        </p:tav>
                                        <p:tav tm="100000">
                                          <p:val>
                                            <p:fltVal val="0"/>
                                          </p:val>
                                        </p:tav>
                                      </p:tavLst>
                                    </p:anim>
                                    <p:animEffect transition="out" filter="fade">
                                      <p:cBhvr>
                                        <p:cTn id="63" dur="750"/>
                                        <p:tgtEl>
                                          <p:spTgt spid="20"/>
                                        </p:tgtEl>
                                      </p:cBhvr>
                                    </p:animEffect>
                                    <p:set>
                                      <p:cBhvr>
                                        <p:cTn id="64" dur="1" fill="hold">
                                          <p:stCondLst>
                                            <p:cond delay="749"/>
                                          </p:stCondLst>
                                        </p:cTn>
                                        <p:tgtEl>
                                          <p:spTgt spid="20"/>
                                        </p:tgtEl>
                                        <p:attrNameLst>
                                          <p:attrName>style.visibility</p:attrName>
                                        </p:attrNameLst>
                                      </p:cBhvr>
                                      <p:to>
                                        <p:strVal val="hidden"/>
                                      </p:to>
                                    </p:set>
                                  </p:childTnLst>
                                </p:cTn>
                              </p:par>
                              <p:par>
                                <p:cTn id="65" presetID="16" presetClass="entr" presetSubtype="2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75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750"/>
                                        <p:tgtEl>
                                          <p:spTgt spid="19"/>
                                        </p:tgtEl>
                                        <p:attrNameLst>
                                          <p:attrName>ppt_w</p:attrName>
                                        </p:attrNameLst>
                                      </p:cBhvr>
                                      <p:tavLst>
                                        <p:tav tm="0">
                                          <p:val>
                                            <p:strVal val="ppt_w"/>
                                          </p:val>
                                        </p:tav>
                                        <p:tav tm="100000">
                                          <p:val>
                                            <p:fltVal val="0"/>
                                          </p:val>
                                        </p:tav>
                                      </p:tavLst>
                                    </p:anim>
                                    <p:anim calcmode="lin" valueType="num">
                                      <p:cBhvr>
                                        <p:cTn id="72" dur="750"/>
                                        <p:tgtEl>
                                          <p:spTgt spid="19"/>
                                        </p:tgtEl>
                                        <p:attrNameLst>
                                          <p:attrName>ppt_h</p:attrName>
                                        </p:attrNameLst>
                                      </p:cBhvr>
                                      <p:tavLst>
                                        <p:tav tm="0">
                                          <p:val>
                                            <p:strVal val="ppt_h"/>
                                          </p:val>
                                        </p:tav>
                                        <p:tav tm="100000">
                                          <p:val>
                                            <p:fltVal val="0"/>
                                          </p:val>
                                        </p:tav>
                                      </p:tavLst>
                                    </p:anim>
                                    <p:animEffect transition="out" filter="fade">
                                      <p:cBhvr>
                                        <p:cTn id="73" dur="750"/>
                                        <p:tgtEl>
                                          <p:spTgt spid="19"/>
                                        </p:tgtEl>
                                      </p:cBhvr>
                                    </p:animEffect>
                                    <p:set>
                                      <p:cBhvr>
                                        <p:cTn id="74" dur="1" fill="hold">
                                          <p:stCondLst>
                                            <p:cond delay="749"/>
                                          </p:stCondLst>
                                        </p:cTn>
                                        <p:tgtEl>
                                          <p:spTgt spid="19"/>
                                        </p:tgtEl>
                                        <p:attrNameLst>
                                          <p:attrName>style.visibility</p:attrName>
                                        </p:attrNameLst>
                                      </p:cBhvr>
                                      <p:to>
                                        <p:strVal val="hidden"/>
                                      </p:to>
                                    </p:set>
                                  </p:childTnLst>
                                </p:cTn>
                              </p:par>
                              <p:par>
                                <p:cTn id="75" presetID="16" presetClass="entr" presetSubtype="21"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75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750"/>
                                        <p:tgtEl>
                                          <p:spTgt spid="18"/>
                                        </p:tgtEl>
                                        <p:attrNameLst>
                                          <p:attrName>ppt_w</p:attrName>
                                        </p:attrNameLst>
                                      </p:cBhvr>
                                      <p:tavLst>
                                        <p:tav tm="0">
                                          <p:val>
                                            <p:strVal val="ppt_w"/>
                                          </p:val>
                                        </p:tav>
                                        <p:tav tm="100000">
                                          <p:val>
                                            <p:fltVal val="0"/>
                                          </p:val>
                                        </p:tav>
                                      </p:tavLst>
                                    </p:anim>
                                    <p:anim calcmode="lin" valueType="num">
                                      <p:cBhvr>
                                        <p:cTn id="82" dur="750"/>
                                        <p:tgtEl>
                                          <p:spTgt spid="18"/>
                                        </p:tgtEl>
                                        <p:attrNameLst>
                                          <p:attrName>ppt_h</p:attrName>
                                        </p:attrNameLst>
                                      </p:cBhvr>
                                      <p:tavLst>
                                        <p:tav tm="0">
                                          <p:val>
                                            <p:strVal val="ppt_h"/>
                                          </p:val>
                                        </p:tav>
                                        <p:tav tm="100000">
                                          <p:val>
                                            <p:fltVal val="0"/>
                                          </p:val>
                                        </p:tav>
                                      </p:tavLst>
                                    </p:anim>
                                    <p:animEffect transition="out" filter="fade">
                                      <p:cBhvr>
                                        <p:cTn id="83" dur="750"/>
                                        <p:tgtEl>
                                          <p:spTgt spid="18"/>
                                        </p:tgtEl>
                                      </p:cBhvr>
                                    </p:animEffect>
                                    <p:set>
                                      <p:cBhvr>
                                        <p:cTn id="84" dur="1" fill="hold">
                                          <p:stCondLst>
                                            <p:cond delay="749"/>
                                          </p:stCondLst>
                                        </p:cTn>
                                        <p:tgtEl>
                                          <p:spTgt spid="18"/>
                                        </p:tgtEl>
                                        <p:attrNameLst>
                                          <p:attrName>style.visibility</p:attrName>
                                        </p:attrNameLst>
                                      </p:cBhvr>
                                      <p:to>
                                        <p:strVal val="hidden"/>
                                      </p:to>
                                    </p:set>
                                  </p:childTnLst>
                                </p:cTn>
                              </p:par>
                              <p:par>
                                <p:cTn id="85" presetID="16" presetClass="entr" presetSubtype="21"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arn(inVertical)">
                                      <p:cBhvr>
                                        <p:cTn id="87" dur="75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grpId="1" nodeType="clickEffect">
                                  <p:stCondLst>
                                    <p:cond delay="0"/>
                                  </p:stCondLst>
                                  <p:childTnLst>
                                    <p:anim calcmode="lin" valueType="num">
                                      <p:cBhvr>
                                        <p:cTn id="91" dur="750"/>
                                        <p:tgtEl>
                                          <p:spTgt spid="17"/>
                                        </p:tgtEl>
                                        <p:attrNameLst>
                                          <p:attrName>ppt_w</p:attrName>
                                        </p:attrNameLst>
                                      </p:cBhvr>
                                      <p:tavLst>
                                        <p:tav tm="0">
                                          <p:val>
                                            <p:strVal val="ppt_w"/>
                                          </p:val>
                                        </p:tav>
                                        <p:tav tm="100000">
                                          <p:val>
                                            <p:fltVal val="0"/>
                                          </p:val>
                                        </p:tav>
                                      </p:tavLst>
                                    </p:anim>
                                    <p:anim calcmode="lin" valueType="num">
                                      <p:cBhvr>
                                        <p:cTn id="92" dur="750"/>
                                        <p:tgtEl>
                                          <p:spTgt spid="17"/>
                                        </p:tgtEl>
                                        <p:attrNameLst>
                                          <p:attrName>ppt_h</p:attrName>
                                        </p:attrNameLst>
                                      </p:cBhvr>
                                      <p:tavLst>
                                        <p:tav tm="0">
                                          <p:val>
                                            <p:strVal val="ppt_h"/>
                                          </p:val>
                                        </p:tav>
                                        <p:tav tm="100000">
                                          <p:val>
                                            <p:fltVal val="0"/>
                                          </p:val>
                                        </p:tav>
                                      </p:tavLst>
                                    </p:anim>
                                    <p:animEffect transition="out" filter="fade">
                                      <p:cBhvr>
                                        <p:cTn id="93" dur="750"/>
                                        <p:tgtEl>
                                          <p:spTgt spid="17"/>
                                        </p:tgtEl>
                                      </p:cBhvr>
                                    </p:animEffect>
                                    <p:set>
                                      <p:cBhvr>
                                        <p:cTn id="94" dur="1" fill="hold">
                                          <p:stCondLst>
                                            <p:cond delay="749"/>
                                          </p:stCondLst>
                                        </p:cTn>
                                        <p:tgtEl>
                                          <p:spTgt spid="17"/>
                                        </p:tgtEl>
                                        <p:attrNameLst>
                                          <p:attrName>style.visibility</p:attrName>
                                        </p:attrNameLst>
                                      </p:cBhvr>
                                      <p:to>
                                        <p:strVal val="hidden"/>
                                      </p:to>
                                    </p:set>
                                  </p:childTnLst>
                                </p:cTn>
                              </p:par>
                              <p:par>
                                <p:cTn id="95" presetID="16" presetClass="entr" presetSubtype="21"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arn(inVertical)">
                                      <p:cBhvr>
                                        <p:cTn id="9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2"/>
      <p:bldP spid="17" grpId="0"/>
      <p:bldP spid="17" grpId="1"/>
      <p:bldP spid="18" grpId="0"/>
      <p:bldP spid="18" grpId="1"/>
      <p:bldP spid="19" grpId="0"/>
      <p:bldP spid="19" grpId="1"/>
      <p:bldP spid="20" grpId="0"/>
      <p:bldP spid="20" grpId="1"/>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429372"/>
            <a:ext cx="7987553" cy="523220"/>
          </a:xfrm>
          <a:prstGeom prst="rect">
            <a:avLst/>
          </a:prstGeom>
          <a:noFill/>
        </p:spPr>
        <p:txBody>
          <a:bodyPr wrap="square" rtlCol="0">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 CÁC CẤP TỔ CHỨC CỦA CƠ THỂ ĐA BÀO</a:t>
            </a:r>
          </a:p>
        </p:txBody>
      </p:sp>
      <p:sp>
        <p:nvSpPr>
          <p:cNvPr id="4" name="TextBox 3"/>
          <p:cNvSpPr txBox="1"/>
          <p:nvPr/>
        </p:nvSpPr>
        <p:spPr>
          <a:xfrm>
            <a:off x="403411" y="1222467"/>
            <a:ext cx="9063317" cy="645160"/>
          </a:xfrm>
          <a:prstGeom prst="rect">
            <a:avLst/>
          </a:prstGeom>
          <a:noFill/>
        </p:spPr>
        <p:txBody>
          <a:bodyPr wrap="square" rtlCol="0">
            <a:spAutoFit/>
          </a:bodyPr>
          <a:lstStyle/>
          <a:p>
            <a:r>
              <a:rPr lang="en-US" sz="3600" b="1" dirty="0" err="1">
                <a:latin typeface="Palatino Linotype" panose="02040502050505030304" charset="0"/>
                <a:cs typeface="Palatino Linotype" panose="02040502050505030304" charset="0"/>
              </a:rPr>
              <a:t>Các</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cấp</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độ</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tổ</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chức</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cơ</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thể</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từ</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thấp</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đến</a:t>
            </a:r>
            <a:r>
              <a:rPr lang="en-US" sz="3600" b="1" dirty="0">
                <a:latin typeface="Palatino Linotype" panose="02040502050505030304" charset="0"/>
                <a:cs typeface="Palatino Linotype" panose="02040502050505030304" charset="0"/>
              </a:rPr>
              <a:t> </a:t>
            </a:r>
            <a:r>
              <a:rPr lang="en-US" sz="3600" b="1" dirty="0" err="1">
                <a:latin typeface="Palatino Linotype" panose="02040502050505030304" charset="0"/>
                <a:cs typeface="Palatino Linotype" panose="02040502050505030304" charset="0"/>
              </a:rPr>
              <a:t>cao</a:t>
            </a:r>
            <a:r>
              <a:rPr lang="en-US" sz="3600" b="1" dirty="0">
                <a:latin typeface="Palatino Linotype" panose="02040502050505030304" charset="0"/>
                <a:cs typeface="Palatino Linotype" panose="02040502050505030304" charset="0"/>
              </a:rPr>
              <a:t>:</a:t>
            </a:r>
          </a:p>
        </p:txBody>
      </p:sp>
      <p:sp>
        <p:nvSpPr>
          <p:cNvPr id="10" name="Freeform 9"/>
          <p:cNvSpPr/>
          <p:nvPr/>
        </p:nvSpPr>
        <p:spPr>
          <a:xfrm>
            <a:off x="0" y="2702859"/>
            <a:ext cx="3361764" cy="2232212"/>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45231" tIns="30671" rIns="383889" bIns="30671" numCol="1" spcCol="1270" anchor="ctr" anchorCtr="0">
            <a:noAutofit/>
          </a:bodyPr>
          <a:lstStyle/>
          <a:p>
            <a:pPr lvl="0" algn="ctr" defTabSz="1022350">
              <a:lnSpc>
                <a:spcPct val="90000"/>
              </a:lnSpc>
              <a:spcBef>
                <a:spcPct val="0"/>
              </a:spcBef>
              <a:spcAft>
                <a:spcPct val="35000"/>
              </a:spcAft>
            </a:pPr>
            <a:r>
              <a:rPr lang="en-US" sz="4400" b="1" kern="1200" dirty="0" err="1"/>
              <a:t>Tế</a:t>
            </a:r>
            <a:r>
              <a:rPr lang="en-US" sz="4400" b="1" kern="1200" dirty="0"/>
              <a:t> </a:t>
            </a:r>
            <a:r>
              <a:rPr lang="en-US" sz="4400" b="1" kern="1200" dirty="0" err="1"/>
              <a:t>bào</a:t>
            </a:r>
            <a:endParaRPr lang="en-US" sz="4400" b="1" kern="1200" dirty="0"/>
          </a:p>
        </p:txBody>
      </p:sp>
      <p:sp>
        <p:nvSpPr>
          <p:cNvPr id="11" name="Freeform 10"/>
          <p:cNvSpPr/>
          <p:nvPr/>
        </p:nvSpPr>
        <p:spPr>
          <a:xfrm>
            <a:off x="2185637" y="2702859"/>
            <a:ext cx="3361764" cy="2232212"/>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2598923"/>
              <a:satOff val="-11989"/>
              <a:lumOff val="441"/>
              <a:alphaOff val="0"/>
            </a:schemeClr>
          </a:fillRef>
          <a:effectRef idx="0">
            <a:schemeClr val="accent4">
              <a:hueOff val="2598923"/>
              <a:satOff val="-11989"/>
              <a:lumOff val="441"/>
              <a:alphaOff val="0"/>
            </a:schemeClr>
          </a:effectRef>
          <a:fontRef idx="minor">
            <a:schemeClr val="lt1"/>
          </a:fontRef>
        </p:style>
        <p:txBody>
          <a:bodyPr spcFirstLastPara="0" vert="horz" wrap="square" lIns="445231" tIns="30671" rIns="383889" bIns="30671" numCol="1" spcCol="1270" anchor="ctr" anchorCtr="0">
            <a:noAutofit/>
          </a:bodyPr>
          <a:lstStyle/>
          <a:p>
            <a:pPr lvl="0" algn="ctr" defTabSz="1022350">
              <a:lnSpc>
                <a:spcPct val="90000"/>
              </a:lnSpc>
              <a:spcBef>
                <a:spcPct val="0"/>
              </a:spcBef>
              <a:spcAft>
                <a:spcPct val="35000"/>
              </a:spcAft>
            </a:pPr>
            <a:r>
              <a:rPr lang="en-US" sz="4400" b="1" kern="1200" dirty="0" err="1"/>
              <a:t>Mô</a:t>
            </a:r>
            <a:r>
              <a:rPr lang="en-US" sz="4400" b="1" kern="1200" dirty="0"/>
              <a:t> </a:t>
            </a:r>
          </a:p>
        </p:txBody>
      </p:sp>
      <p:sp>
        <p:nvSpPr>
          <p:cNvPr id="12" name="Freeform 11"/>
          <p:cNvSpPr/>
          <p:nvPr/>
        </p:nvSpPr>
        <p:spPr>
          <a:xfrm>
            <a:off x="4251127" y="2702859"/>
            <a:ext cx="3361764" cy="2232212"/>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5197846"/>
              <a:satOff val="-23981"/>
              <a:lumOff val="883"/>
              <a:alphaOff val="0"/>
            </a:schemeClr>
          </a:fillRef>
          <a:effectRef idx="0">
            <a:schemeClr val="accent4">
              <a:hueOff val="5197846"/>
              <a:satOff val="-23981"/>
              <a:lumOff val="883"/>
              <a:alphaOff val="0"/>
            </a:schemeClr>
          </a:effectRef>
          <a:fontRef idx="minor">
            <a:schemeClr val="lt1"/>
          </a:fontRef>
        </p:style>
        <p:txBody>
          <a:bodyPr spcFirstLastPara="0" vert="horz" wrap="square" lIns="445231" tIns="30671" rIns="383889" bIns="30671" numCol="1" spcCol="1270" anchor="ctr" anchorCtr="0">
            <a:noAutofit/>
          </a:bodyPr>
          <a:lstStyle/>
          <a:p>
            <a:pPr lvl="0" algn="ctr" defTabSz="1022350">
              <a:lnSpc>
                <a:spcPct val="90000"/>
              </a:lnSpc>
              <a:spcBef>
                <a:spcPct val="0"/>
              </a:spcBef>
              <a:spcAft>
                <a:spcPct val="35000"/>
              </a:spcAft>
            </a:pPr>
            <a:r>
              <a:rPr lang="en-US" sz="4000" b="1" kern="1200" dirty="0" err="1"/>
              <a:t>Cơ</a:t>
            </a:r>
            <a:r>
              <a:rPr lang="en-US" sz="4000" b="1" kern="1200" dirty="0"/>
              <a:t> </a:t>
            </a:r>
            <a:r>
              <a:rPr lang="en-US" sz="4000" b="1" kern="1200" dirty="0" err="1"/>
              <a:t>quan</a:t>
            </a:r>
            <a:endParaRPr lang="en-US" sz="4000" b="1" kern="1200" dirty="0"/>
          </a:p>
        </p:txBody>
      </p:sp>
      <p:sp>
        <p:nvSpPr>
          <p:cNvPr id="13" name="Freeform 12"/>
          <p:cNvSpPr/>
          <p:nvPr/>
        </p:nvSpPr>
        <p:spPr>
          <a:xfrm>
            <a:off x="6485299" y="2702859"/>
            <a:ext cx="3361764" cy="2232212"/>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7796769"/>
              <a:satOff val="-35973"/>
              <a:lumOff val="1324"/>
              <a:alphaOff val="0"/>
            </a:schemeClr>
          </a:fillRef>
          <a:effectRef idx="0">
            <a:schemeClr val="accent4">
              <a:hueOff val="7796769"/>
              <a:satOff val="-35973"/>
              <a:lumOff val="1324"/>
              <a:alphaOff val="0"/>
            </a:schemeClr>
          </a:effectRef>
          <a:fontRef idx="minor">
            <a:schemeClr val="lt1"/>
          </a:fontRef>
        </p:style>
        <p:txBody>
          <a:bodyPr spcFirstLastPara="0" vert="horz" wrap="square" lIns="445231" tIns="30671" rIns="383889" bIns="30671" numCol="1" spcCol="1270" anchor="ctr" anchorCtr="0">
            <a:noAutofit/>
          </a:bodyPr>
          <a:lstStyle/>
          <a:p>
            <a:pPr lvl="0" algn="ctr" defTabSz="1022350">
              <a:lnSpc>
                <a:spcPct val="90000"/>
              </a:lnSpc>
              <a:spcBef>
                <a:spcPct val="0"/>
              </a:spcBef>
              <a:spcAft>
                <a:spcPct val="35000"/>
              </a:spcAft>
            </a:pPr>
            <a:r>
              <a:rPr lang="en-US" sz="4400" b="1" kern="1200" dirty="0" err="1"/>
              <a:t>Hệ</a:t>
            </a:r>
            <a:r>
              <a:rPr lang="en-US" sz="4400" b="1" kern="1200" dirty="0"/>
              <a:t> </a:t>
            </a:r>
          </a:p>
          <a:p>
            <a:pPr lvl="0" algn="ctr" defTabSz="1022350">
              <a:lnSpc>
                <a:spcPct val="90000"/>
              </a:lnSpc>
              <a:spcBef>
                <a:spcPct val="0"/>
              </a:spcBef>
              <a:spcAft>
                <a:spcPct val="35000"/>
              </a:spcAft>
            </a:pPr>
            <a:r>
              <a:rPr lang="en-US" sz="4400" b="1" kern="1200" dirty="0" err="1"/>
              <a:t>cơ</a:t>
            </a:r>
            <a:r>
              <a:rPr lang="en-US" sz="4400" b="1" kern="1200" dirty="0"/>
              <a:t> </a:t>
            </a:r>
            <a:r>
              <a:rPr lang="en-US" sz="4400" b="1" kern="1200" dirty="0" err="1"/>
              <a:t>quan</a:t>
            </a:r>
            <a:endParaRPr lang="en-US" sz="4400" b="1" kern="1200" dirty="0"/>
          </a:p>
        </p:txBody>
      </p:sp>
      <p:sp>
        <p:nvSpPr>
          <p:cNvPr id="14" name="Freeform 13"/>
          <p:cNvSpPr/>
          <p:nvPr/>
        </p:nvSpPr>
        <p:spPr>
          <a:xfrm>
            <a:off x="8830236" y="2702859"/>
            <a:ext cx="3361764" cy="2232212"/>
          </a:xfrm>
          <a:custGeom>
            <a:avLst/>
            <a:gdLst>
              <a:gd name="connsiteX0" fmla="*/ 0 w 1766093"/>
              <a:gd name="connsiteY0" fmla="*/ 0 h 706437"/>
              <a:gd name="connsiteX1" fmla="*/ 1412875 w 1766093"/>
              <a:gd name="connsiteY1" fmla="*/ 0 h 706437"/>
              <a:gd name="connsiteX2" fmla="*/ 1766093 w 1766093"/>
              <a:gd name="connsiteY2" fmla="*/ 353219 h 706437"/>
              <a:gd name="connsiteX3" fmla="*/ 1412875 w 1766093"/>
              <a:gd name="connsiteY3" fmla="*/ 706437 h 706437"/>
              <a:gd name="connsiteX4" fmla="*/ 0 w 1766093"/>
              <a:gd name="connsiteY4" fmla="*/ 706437 h 706437"/>
              <a:gd name="connsiteX5" fmla="*/ 353219 w 1766093"/>
              <a:gd name="connsiteY5" fmla="*/ 353219 h 706437"/>
              <a:gd name="connsiteX6" fmla="*/ 0 w 1766093"/>
              <a:gd name="connsiteY6" fmla="*/ 0 h 70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093" h="706437">
                <a:moveTo>
                  <a:pt x="0" y="0"/>
                </a:moveTo>
                <a:lnTo>
                  <a:pt x="1412875" y="0"/>
                </a:lnTo>
                <a:lnTo>
                  <a:pt x="1766093" y="353219"/>
                </a:lnTo>
                <a:lnTo>
                  <a:pt x="1412875" y="706437"/>
                </a:lnTo>
                <a:lnTo>
                  <a:pt x="0" y="706437"/>
                </a:lnTo>
                <a:lnTo>
                  <a:pt x="353219" y="353219"/>
                </a:lnTo>
                <a:lnTo>
                  <a:pt x="0" y="0"/>
                </a:lnTo>
                <a:close/>
              </a:path>
            </a:pathLst>
          </a:custGeom>
        </p:spPr>
        <p:style>
          <a:lnRef idx="2">
            <a:schemeClr val="lt1">
              <a:hueOff val="0"/>
              <a:satOff val="0"/>
              <a:lumOff val="0"/>
              <a:alphaOff val="0"/>
            </a:schemeClr>
          </a:lnRef>
          <a:fillRef idx="1">
            <a:schemeClr val="accent4">
              <a:hueOff val="10395692"/>
              <a:satOff val="-47965"/>
              <a:lumOff val="1765"/>
              <a:alphaOff val="0"/>
            </a:schemeClr>
          </a:fillRef>
          <a:effectRef idx="0">
            <a:schemeClr val="accent4">
              <a:hueOff val="10395692"/>
              <a:satOff val="-47965"/>
              <a:lumOff val="1765"/>
              <a:alphaOff val="0"/>
            </a:schemeClr>
          </a:effectRef>
          <a:fontRef idx="minor">
            <a:schemeClr val="lt1"/>
          </a:fontRef>
        </p:style>
        <p:txBody>
          <a:bodyPr spcFirstLastPara="0" vert="horz" wrap="square" lIns="445231" tIns="30671" rIns="383889" bIns="30671" numCol="1" spcCol="1270" anchor="ctr" anchorCtr="0">
            <a:noAutofit/>
          </a:bodyPr>
          <a:lstStyle/>
          <a:p>
            <a:pPr lvl="0" algn="ctr" defTabSz="1022350">
              <a:lnSpc>
                <a:spcPct val="90000"/>
              </a:lnSpc>
              <a:spcBef>
                <a:spcPct val="0"/>
              </a:spcBef>
              <a:spcAft>
                <a:spcPct val="35000"/>
              </a:spcAft>
            </a:pPr>
            <a:r>
              <a:rPr lang="en-US" sz="4800" b="1" kern="1200" dirty="0" err="1"/>
              <a:t>Cơ</a:t>
            </a:r>
            <a:r>
              <a:rPr lang="en-US" sz="4800" b="1" kern="1200" dirty="0"/>
              <a:t> </a:t>
            </a:r>
            <a:r>
              <a:rPr lang="en-US" sz="4800" b="1" kern="1200" dirty="0" err="1"/>
              <a:t>thể</a:t>
            </a:r>
            <a:endParaRPr lang="en-US" sz="4800" b="1" kern="1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7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7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75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97155" y="189417"/>
            <a:ext cx="5244353" cy="523220"/>
          </a:xfrm>
          <a:prstGeom prst="rect">
            <a:avLst/>
          </a:prstGeom>
          <a:noFill/>
        </p:spPr>
        <p:txBody>
          <a:bodyPr wrap="square" rtlCol="0">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II. TỪ TẾ BÀO THÀNH MÔ</a:t>
            </a:r>
          </a:p>
        </p:txBody>
      </p:sp>
      <p:pic>
        <p:nvPicPr>
          <p:cNvPr id="4" name="Picture 3"/>
          <p:cNvPicPr>
            <a:picLocks noChangeAspect="1"/>
          </p:cNvPicPr>
          <p:nvPr/>
        </p:nvPicPr>
        <p:blipFill>
          <a:blip r:embed="rId2"/>
          <a:stretch>
            <a:fillRect/>
          </a:stretch>
        </p:blipFill>
        <p:spPr>
          <a:xfrm>
            <a:off x="4706471" y="699246"/>
            <a:ext cx="7355541" cy="6158753"/>
          </a:xfrm>
          <a:prstGeom prst="rect">
            <a:avLst/>
          </a:prstGeom>
        </p:spPr>
      </p:pic>
      <p:grpSp>
        <p:nvGrpSpPr>
          <p:cNvPr id="6" name="Group 5"/>
          <p:cNvGrpSpPr/>
          <p:nvPr/>
        </p:nvGrpSpPr>
        <p:grpSpPr>
          <a:xfrm>
            <a:off x="65315" y="1316154"/>
            <a:ext cx="3905797" cy="2658766"/>
            <a:chOff x="65315" y="1316154"/>
            <a:chExt cx="3905797" cy="2658766"/>
          </a:xfrm>
        </p:grpSpPr>
        <p:sp>
          <p:nvSpPr>
            <p:cNvPr id="7" name="Cloud 6"/>
            <p:cNvSpPr/>
            <p:nvPr/>
          </p:nvSpPr>
          <p:spPr>
            <a:xfrm>
              <a:off x="65315" y="1316154"/>
              <a:ext cx="3905797" cy="2658766"/>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6038" y="1729940"/>
              <a:ext cx="3086494" cy="1815882"/>
            </a:xfrm>
            <a:prstGeom prst="rect">
              <a:avLst/>
            </a:prstGeom>
            <a:noFill/>
          </p:spPr>
          <p:txBody>
            <a:bodyPr wrap="square" rtlCol="0">
              <a:spAutoFit/>
            </a:bodyPr>
            <a:lstStyle/>
            <a:p>
              <a:pPr algn="just"/>
              <a:r>
                <a:rPr lang="en-US" sz="2800" b="1" dirty="0" err="1">
                  <a:solidFill>
                    <a:schemeClr val="bg1"/>
                  </a:solidFill>
                </a:rPr>
                <a:t>Quan</a:t>
              </a:r>
              <a:r>
                <a:rPr lang="en-US" sz="2800" b="1" dirty="0">
                  <a:solidFill>
                    <a:schemeClr val="bg1"/>
                  </a:solidFill>
                </a:rPr>
                <a:t> </a:t>
              </a:r>
              <a:r>
                <a:rPr lang="en-US" sz="2800" b="1" dirty="0" err="1">
                  <a:solidFill>
                    <a:schemeClr val="bg1"/>
                  </a:solidFill>
                </a:rPr>
                <a:t>sát</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ảnh</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tên</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loại</a:t>
              </a:r>
              <a:r>
                <a:rPr lang="en-US" sz="2800" b="1" dirty="0">
                  <a:solidFill>
                    <a:schemeClr val="bg1"/>
                  </a:solidFill>
                </a:rPr>
                <a:t> </a:t>
              </a:r>
              <a:r>
                <a:rPr lang="en-US" sz="2800" b="1" dirty="0" err="1">
                  <a:solidFill>
                    <a:schemeClr val="bg1"/>
                  </a:solidFill>
                </a:rPr>
                <a:t>mô</a:t>
              </a:r>
              <a:r>
                <a:rPr lang="en-US" sz="2800" b="1" dirty="0">
                  <a:solidFill>
                    <a:schemeClr val="bg1"/>
                  </a:solidFill>
                </a:rPr>
                <a:t> </a:t>
              </a:r>
              <a:r>
                <a:rPr lang="en-US" sz="2800" b="1" dirty="0" err="1">
                  <a:solidFill>
                    <a:schemeClr val="bg1"/>
                  </a:solidFill>
                </a:rPr>
                <a:t>mà</a:t>
              </a:r>
              <a:r>
                <a:rPr lang="en-US" sz="2800" b="1" dirty="0">
                  <a:solidFill>
                    <a:schemeClr val="bg1"/>
                  </a:solidFill>
                </a:rPr>
                <a:t> </a:t>
              </a:r>
              <a:r>
                <a:rPr lang="en-US" sz="2800" b="1" dirty="0" err="1">
                  <a:solidFill>
                    <a:schemeClr val="bg1"/>
                  </a:solidFill>
                </a:rPr>
                <a:t>em</a:t>
              </a:r>
              <a:r>
                <a:rPr lang="en-US" sz="2800" b="1" dirty="0">
                  <a:solidFill>
                    <a:schemeClr val="bg1"/>
                  </a:solidFill>
                </a:rPr>
                <a:t> </a:t>
              </a:r>
              <a:r>
                <a:rPr lang="en-US" sz="2800" b="1" dirty="0" err="1">
                  <a:solidFill>
                    <a:schemeClr val="bg1"/>
                  </a:solidFill>
                </a:rPr>
                <a:t>quan</a:t>
              </a:r>
              <a:r>
                <a:rPr lang="en-US" sz="2800" b="1" dirty="0">
                  <a:solidFill>
                    <a:schemeClr val="bg1"/>
                  </a:solidFill>
                </a:rPr>
                <a:t> </a:t>
              </a:r>
              <a:r>
                <a:rPr lang="en-US" sz="2800" b="1" dirty="0" err="1">
                  <a:solidFill>
                    <a:schemeClr val="bg1"/>
                  </a:solidFill>
                </a:rPr>
                <a:t>sát</a:t>
              </a:r>
              <a:r>
                <a:rPr lang="en-US" sz="2800" b="1" dirty="0">
                  <a:solidFill>
                    <a:schemeClr val="bg1"/>
                  </a:solidFill>
                </a:rPr>
                <a:t> </a:t>
              </a:r>
              <a:r>
                <a:rPr lang="en-US" sz="2800" b="1" dirty="0" err="1">
                  <a:solidFill>
                    <a:schemeClr val="bg1"/>
                  </a:solidFill>
                </a:rPr>
                <a:t>được</a:t>
              </a:r>
              <a:r>
                <a:rPr lang="en-US" sz="2800" b="1" dirty="0">
                  <a:solidFill>
                    <a:schemeClr val="bg1"/>
                  </a:solidFill>
                </a:rPr>
                <a:t>.</a:t>
              </a:r>
            </a:p>
          </p:txBody>
        </p:sp>
      </p:grpSp>
      <p:grpSp>
        <p:nvGrpSpPr>
          <p:cNvPr id="9" name="Group 8"/>
          <p:cNvGrpSpPr/>
          <p:nvPr/>
        </p:nvGrpSpPr>
        <p:grpSpPr>
          <a:xfrm>
            <a:off x="526038" y="4313021"/>
            <a:ext cx="3905797" cy="2501665"/>
            <a:chOff x="65315" y="1316154"/>
            <a:chExt cx="3905797" cy="2658766"/>
          </a:xfrm>
        </p:grpSpPr>
        <p:sp>
          <p:nvSpPr>
            <p:cNvPr id="10" name="Cloud 9"/>
            <p:cNvSpPr/>
            <p:nvPr/>
          </p:nvSpPr>
          <p:spPr>
            <a:xfrm>
              <a:off x="65315" y="1316154"/>
              <a:ext cx="3905797" cy="2658766"/>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5250" y="1729940"/>
              <a:ext cx="3046600" cy="1928799"/>
            </a:xfrm>
            <a:prstGeom prst="rect">
              <a:avLst/>
            </a:prstGeom>
            <a:noFill/>
          </p:spPr>
          <p:txBody>
            <a:bodyPr wrap="square" rtlCol="0">
              <a:spAutoFit/>
            </a:bodyPr>
            <a:lstStyle/>
            <a:p>
              <a:pPr algn="just"/>
              <a:r>
                <a:rPr lang="en-US" sz="2800" b="1" dirty="0" err="1">
                  <a:solidFill>
                    <a:schemeClr val="bg1"/>
                  </a:solidFill>
                </a:rPr>
                <a:t>Quan</a:t>
              </a:r>
              <a:r>
                <a:rPr lang="en-US" sz="2800" b="1" dirty="0">
                  <a:solidFill>
                    <a:schemeClr val="bg1"/>
                  </a:solidFill>
                </a:rPr>
                <a:t> </a:t>
              </a:r>
              <a:r>
                <a:rPr lang="en-US" sz="2800" b="1" dirty="0" err="1">
                  <a:solidFill>
                    <a:schemeClr val="bg1"/>
                  </a:solidFill>
                </a:rPr>
                <a:t>sát</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ảnh</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tên</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loại</a:t>
              </a:r>
              <a:r>
                <a:rPr lang="en-US" sz="2800" b="1" dirty="0">
                  <a:solidFill>
                    <a:schemeClr val="bg1"/>
                  </a:solidFill>
                </a:rPr>
                <a:t> </a:t>
              </a:r>
              <a:r>
                <a:rPr lang="en-US" sz="2800" b="1" dirty="0" err="1">
                  <a:solidFill>
                    <a:schemeClr val="bg1"/>
                  </a:solidFill>
                </a:rPr>
                <a:t>mô</a:t>
              </a:r>
              <a:r>
                <a:rPr lang="en-US" sz="2800" b="1" dirty="0">
                  <a:solidFill>
                    <a:schemeClr val="bg1"/>
                  </a:solidFill>
                </a:rPr>
                <a:t> ở </a:t>
              </a:r>
              <a:r>
                <a:rPr lang="en-US" sz="2800" b="1" dirty="0" err="1">
                  <a:solidFill>
                    <a:schemeClr val="bg1"/>
                  </a:solidFill>
                </a:rPr>
                <a:t>thực</a:t>
              </a:r>
              <a:r>
                <a:rPr lang="en-US" sz="2800" b="1" dirty="0">
                  <a:solidFill>
                    <a:schemeClr val="bg1"/>
                  </a:solidFill>
                </a:rPr>
                <a:t> </a:t>
              </a:r>
              <a:r>
                <a:rPr lang="en-US" sz="2800" b="1" dirty="0" err="1">
                  <a:solidFill>
                    <a:schemeClr val="bg1"/>
                  </a:solidFill>
                </a:rPr>
                <a:t>vật</a:t>
              </a:r>
              <a:r>
                <a:rPr lang="en-US" sz="2800" b="1" dirty="0">
                  <a:solidFill>
                    <a:schemeClr val="bg1"/>
                  </a:solidFill>
                </a:rPr>
                <a:t> </a:t>
              </a:r>
              <a:r>
                <a:rPr lang="en-US" sz="2800" b="1" dirty="0" err="1">
                  <a:solidFill>
                    <a:schemeClr val="bg1"/>
                  </a:solidFill>
                </a:rPr>
                <a:t>mà</a:t>
              </a:r>
              <a:r>
                <a:rPr lang="en-US" sz="2800" b="1" dirty="0">
                  <a:solidFill>
                    <a:schemeClr val="bg1"/>
                  </a:solidFill>
                </a:rPr>
                <a:t> </a:t>
              </a:r>
              <a:r>
                <a:rPr lang="en-US" sz="2800" b="1" dirty="0" err="1">
                  <a:solidFill>
                    <a:schemeClr val="bg1"/>
                  </a:solidFill>
                </a:rPr>
                <a:t>em</a:t>
              </a:r>
              <a:r>
                <a:rPr lang="en-US" sz="2800" b="1" dirty="0">
                  <a:solidFill>
                    <a:schemeClr val="bg1"/>
                  </a:solidFill>
                </a:rPr>
                <a:t> </a:t>
              </a:r>
              <a:r>
                <a:rPr lang="en-US" sz="2800" b="1" dirty="0" err="1">
                  <a:solidFill>
                    <a:schemeClr val="bg1"/>
                  </a:solidFill>
                </a:rPr>
                <a:t>quan</a:t>
              </a:r>
              <a:r>
                <a:rPr lang="en-US" sz="2800" b="1" dirty="0">
                  <a:solidFill>
                    <a:schemeClr val="bg1"/>
                  </a:solidFill>
                </a:rPr>
                <a:t> </a:t>
              </a:r>
              <a:r>
                <a:rPr lang="en-US" sz="2800" b="1" dirty="0" err="1">
                  <a:solidFill>
                    <a:schemeClr val="bg1"/>
                  </a:solidFill>
                </a:rPr>
                <a:t>sát</a:t>
              </a:r>
              <a:r>
                <a:rPr lang="en-US" sz="2800" b="1" dirty="0">
                  <a:solidFill>
                    <a:schemeClr val="bg1"/>
                  </a:solidFill>
                </a:rPr>
                <a:t> </a:t>
              </a:r>
              <a:r>
                <a:rPr lang="en-US" sz="2800" b="1" dirty="0" err="1">
                  <a:solidFill>
                    <a:schemeClr val="bg1"/>
                  </a:solidFill>
                </a:rPr>
                <a:t>được</a:t>
              </a:r>
              <a:endParaRPr lang="en-US" sz="2800" b="1" dirty="0">
                <a:solidFill>
                  <a:schemeClr val="bg1"/>
                </a:solidFill>
              </a:endParaRPr>
            </a:p>
          </p:txBody>
        </p:sp>
      </p:grpSp>
      <p:grpSp>
        <p:nvGrpSpPr>
          <p:cNvPr id="15" name="Group 14"/>
          <p:cNvGrpSpPr/>
          <p:nvPr/>
        </p:nvGrpSpPr>
        <p:grpSpPr>
          <a:xfrm>
            <a:off x="526038" y="1196345"/>
            <a:ext cx="11268634" cy="3127187"/>
            <a:chOff x="289698" y="466623"/>
            <a:chExt cx="7362825" cy="2752725"/>
          </a:xfrm>
        </p:grpSpPr>
        <p:pic>
          <p:nvPicPr>
            <p:cNvPr id="13" name="Picture 12"/>
            <p:cNvPicPr>
              <a:picLocks noChangeAspect="1"/>
            </p:cNvPicPr>
            <p:nvPr/>
          </p:nvPicPr>
          <p:blipFill>
            <a:blip r:embed="rId3"/>
            <a:stretch>
              <a:fillRect/>
            </a:stretch>
          </p:blipFill>
          <p:spPr>
            <a:xfrm>
              <a:off x="289698" y="466623"/>
              <a:ext cx="7362825" cy="2752725"/>
            </a:xfrm>
            <a:prstGeom prst="rect">
              <a:avLst/>
            </a:prstGeom>
          </p:spPr>
        </p:pic>
        <p:sp>
          <p:nvSpPr>
            <p:cNvPr id="14" name="Rectangle 13"/>
            <p:cNvSpPr/>
            <p:nvPr/>
          </p:nvSpPr>
          <p:spPr>
            <a:xfrm>
              <a:off x="2501153" y="2837329"/>
              <a:ext cx="2944906" cy="37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431835" y="4356335"/>
            <a:ext cx="3905797" cy="2501665"/>
            <a:chOff x="65315" y="1316154"/>
            <a:chExt cx="3905797" cy="2658766"/>
          </a:xfrm>
        </p:grpSpPr>
        <p:sp>
          <p:nvSpPr>
            <p:cNvPr id="17" name="Cloud 16"/>
            <p:cNvSpPr/>
            <p:nvPr/>
          </p:nvSpPr>
          <p:spPr>
            <a:xfrm>
              <a:off x="65315" y="1316154"/>
              <a:ext cx="3905797" cy="2658766"/>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04577" y="2098076"/>
              <a:ext cx="3301909" cy="1014024"/>
            </a:xfrm>
            <a:prstGeom prst="rect">
              <a:avLst/>
            </a:prstGeom>
            <a:noFill/>
          </p:spPr>
          <p:txBody>
            <a:bodyPr wrap="square" rtlCol="0">
              <a:spAutoFit/>
            </a:bodyPr>
            <a:lstStyle/>
            <a:p>
              <a:pPr algn="just"/>
              <a:r>
                <a:rPr lang="en-US" sz="2800" b="1" dirty="0" err="1">
                  <a:solidFill>
                    <a:schemeClr val="bg1"/>
                  </a:solidFill>
                </a:rPr>
                <a:t>Đọc</a:t>
              </a:r>
              <a:r>
                <a:rPr lang="en-US" sz="2800" b="1" dirty="0">
                  <a:solidFill>
                    <a:schemeClr val="bg1"/>
                  </a:solidFill>
                </a:rPr>
                <a:t> </a:t>
              </a:r>
              <a:r>
                <a:rPr lang="en-US" sz="2800" b="1" dirty="0" err="1">
                  <a:solidFill>
                    <a:schemeClr val="bg1"/>
                  </a:solidFill>
                </a:rPr>
                <a:t>sách</a:t>
              </a:r>
              <a:r>
                <a:rPr lang="en-US" sz="2800" b="1" dirty="0">
                  <a:solidFill>
                    <a:schemeClr val="bg1"/>
                  </a:solidFill>
                </a:rPr>
                <a:t> </a:t>
              </a:r>
              <a:r>
                <a:rPr lang="en-US" sz="2800" b="1" dirty="0" err="1">
                  <a:solidFill>
                    <a:schemeClr val="bg1"/>
                  </a:solidFill>
                </a:rPr>
                <a:t>giáo</a:t>
              </a:r>
              <a:r>
                <a:rPr lang="en-US" sz="2800" b="1" dirty="0">
                  <a:solidFill>
                    <a:schemeClr val="bg1"/>
                  </a:solidFill>
                </a:rPr>
                <a:t> </a:t>
              </a:r>
              <a:r>
                <a:rPr lang="en-US" sz="2800" b="1" dirty="0" err="1">
                  <a:solidFill>
                    <a:schemeClr val="bg1"/>
                  </a:solidFill>
                </a:rPr>
                <a:t>khoa</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cho</a:t>
              </a:r>
              <a:r>
                <a:rPr lang="en-US" sz="2800" b="1" dirty="0">
                  <a:solidFill>
                    <a:schemeClr val="bg1"/>
                  </a:solidFill>
                </a:rPr>
                <a:t> </a:t>
              </a:r>
              <a:r>
                <a:rPr lang="en-US" sz="2800" b="1" dirty="0" err="1">
                  <a:solidFill>
                    <a:schemeClr val="bg1"/>
                  </a:solidFill>
                </a:rPr>
                <a:t>biết</a:t>
              </a:r>
              <a:r>
                <a:rPr lang="en-US" sz="2800" b="1" dirty="0">
                  <a:solidFill>
                    <a:schemeClr val="bg1"/>
                  </a:solidFill>
                </a:rPr>
                <a:t>, </a:t>
              </a:r>
              <a:r>
                <a:rPr lang="en-US" sz="2800" b="1" dirty="0" err="1">
                  <a:solidFill>
                    <a:schemeClr val="bg1"/>
                  </a:solidFill>
                </a:rPr>
                <a:t>mô</a:t>
              </a:r>
              <a:r>
                <a:rPr lang="en-US" sz="2800" b="1" dirty="0">
                  <a:solidFill>
                    <a:schemeClr val="bg1"/>
                  </a:solidFill>
                </a:rPr>
                <a:t> </a:t>
              </a:r>
              <a:r>
                <a:rPr lang="en-US" sz="2800" b="1" dirty="0" err="1">
                  <a:solidFill>
                    <a:schemeClr val="bg1"/>
                  </a:solidFill>
                </a:rPr>
                <a:t>là</a:t>
              </a:r>
              <a:r>
                <a:rPr lang="en-US" sz="2800" b="1" dirty="0">
                  <a:solidFill>
                    <a:schemeClr val="bg1"/>
                  </a:solidFill>
                </a:rPr>
                <a:t> </a:t>
              </a:r>
              <a:r>
                <a:rPr lang="en-US" sz="2800" b="1" dirty="0" err="1">
                  <a:solidFill>
                    <a:schemeClr val="bg1"/>
                  </a:solidFill>
                </a:rPr>
                <a:t>gì</a:t>
              </a:r>
              <a:r>
                <a:rPr lang="en-US" sz="2800" b="1" dirty="0">
                  <a:solidFill>
                    <a:schemeClr val="bg1"/>
                  </a:solidFill>
                </a:rPr>
                <a:t>?</a:t>
              </a:r>
            </a:p>
          </p:txBody>
        </p:sp>
      </p:grpSp>
      <p:sp>
        <p:nvSpPr>
          <p:cNvPr id="19" name="TextBox 18"/>
          <p:cNvSpPr txBox="1"/>
          <p:nvPr/>
        </p:nvSpPr>
        <p:spPr>
          <a:xfrm>
            <a:off x="1423670" y="4871720"/>
            <a:ext cx="10489565" cy="1076325"/>
          </a:xfrm>
          <a:prstGeom prst="rect">
            <a:avLst/>
          </a:prstGeom>
          <a:solidFill>
            <a:srgbClr val="FF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3200" b="1" dirty="0" err="1">
                <a:solidFill>
                  <a:schemeClr val="bg1"/>
                </a:solidFill>
                <a:latin typeface="Comic Sans MS" panose="030F0702030302020204" charset="0"/>
                <a:cs typeface="Comic Sans MS" panose="030F0702030302020204" charset="0"/>
              </a:rPr>
              <a:t>Mô</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là</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tập</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hợp</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các</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tế</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bào</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có</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cấu</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tạo</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giống</a:t>
            </a:r>
            <a:r>
              <a:rPr lang="vi-VN" altLang="en-US" sz="3200" b="1" dirty="0" err="1">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nhau</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và</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cùng</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thực</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hiện</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một</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chức</a:t>
            </a:r>
            <a:r>
              <a:rPr lang="en-US" sz="3200" b="1" dirty="0">
                <a:solidFill>
                  <a:schemeClr val="bg1"/>
                </a:solidFill>
                <a:latin typeface="Comic Sans MS" panose="030F0702030302020204" charset="0"/>
                <a:cs typeface="Comic Sans MS" panose="030F0702030302020204" charset="0"/>
              </a:rPr>
              <a:t> </a:t>
            </a:r>
            <a:r>
              <a:rPr lang="en-US" sz="3200" b="1" dirty="0" err="1">
                <a:solidFill>
                  <a:schemeClr val="bg1"/>
                </a:solidFill>
                <a:latin typeface="Comic Sans MS" panose="030F0702030302020204" charset="0"/>
                <a:cs typeface="Comic Sans MS" panose="030F0702030302020204" charset="0"/>
              </a:rPr>
              <a:t>năng</a:t>
            </a:r>
            <a:r>
              <a:rPr lang="vi-VN" altLang="en-US" sz="3200" b="1" dirty="0" err="1">
                <a:solidFill>
                  <a:schemeClr val="bg1"/>
                </a:solidFill>
                <a:latin typeface="Comic Sans MS" panose="030F0702030302020204" charset="0"/>
                <a:cs typeface="Comic Sans MS" panose="030F0702030302020204" charset="0"/>
              </a:rPr>
              <a:t> liên kết với nhau</a:t>
            </a:r>
          </a:p>
        </p:txBody>
      </p:sp>
      <p:sp>
        <p:nvSpPr>
          <p:cNvPr id="20" name="Right Arrow 19"/>
          <p:cNvSpPr/>
          <p:nvPr/>
        </p:nvSpPr>
        <p:spPr>
          <a:xfrm>
            <a:off x="624051" y="5092055"/>
            <a:ext cx="680314" cy="636392"/>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750"/>
                                        <p:tgtEl>
                                          <p:spTgt spid="4"/>
                                        </p:tgtEl>
                                        <p:attrNameLst>
                                          <p:attrName>ppt_w</p:attrName>
                                        </p:attrNameLst>
                                      </p:cBhvr>
                                      <p:tavLst>
                                        <p:tav tm="0">
                                          <p:val>
                                            <p:strVal val="ppt_w"/>
                                          </p:val>
                                        </p:tav>
                                        <p:tav tm="100000">
                                          <p:val>
                                            <p:fltVal val="0"/>
                                          </p:val>
                                        </p:tav>
                                      </p:tavLst>
                                    </p:anim>
                                    <p:anim calcmode="lin" valueType="num">
                                      <p:cBhvr>
                                        <p:cTn id="12" dur="750"/>
                                        <p:tgtEl>
                                          <p:spTgt spid="4"/>
                                        </p:tgtEl>
                                        <p:attrNameLst>
                                          <p:attrName>ppt_h</p:attrName>
                                        </p:attrNameLst>
                                      </p:cBhvr>
                                      <p:tavLst>
                                        <p:tav tm="0">
                                          <p:val>
                                            <p:strVal val="ppt_h"/>
                                          </p:val>
                                        </p:tav>
                                        <p:tav tm="100000">
                                          <p:val>
                                            <p:fltVal val="0"/>
                                          </p:val>
                                        </p:tav>
                                      </p:tavLst>
                                    </p:anim>
                                    <p:animEffect transition="out" filter="fade">
                                      <p:cBhvr>
                                        <p:cTn id="13" dur="750"/>
                                        <p:tgtEl>
                                          <p:spTgt spid="4"/>
                                        </p:tgtEl>
                                      </p:cBhvr>
                                    </p:animEffect>
                                    <p:set>
                                      <p:cBhvr>
                                        <p:cTn id="14" dur="1" fill="hold">
                                          <p:stCondLst>
                                            <p:cond delay="749"/>
                                          </p:stCondLst>
                                        </p:cTn>
                                        <p:tgtEl>
                                          <p:spTgt spid="4"/>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750"/>
                                        <p:tgtEl>
                                          <p:spTgt spid="6"/>
                                        </p:tgtEl>
                                        <p:attrNameLst>
                                          <p:attrName>ppt_w</p:attrName>
                                        </p:attrNameLst>
                                      </p:cBhvr>
                                      <p:tavLst>
                                        <p:tav tm="0">
                                          <p:val>
                                            <p:strVal val="ppt_w"/>
                                          </p:val>
                                        </p:tav>
                                        <p:tav tm="100000">
                                          <p:val>
                                            <p:fltVal val="0"/>
                                          </p:val>
                                        </p:tav>
                                      </p:tavLst>
                                    </p:anim>
                                    <p:anim calcmode="lin" valueType="num">
                                      <p:cBhvr>
                                        <p:cTn id="17" dur="750"/>
                                        <p:tgtEl>
                                          <p:spTgt spid="6"/>
                                        </p:tgtEl>
                                        <p:attrNameLst>
                                          <p:attrName>ppt_h</p:attrName>
                                        </p:attrNameLst>
                                      </p:cBhvr>
                                      <p:tavLst>
                                        <p:tav tm="0">
                                          <p:val>
                                            <p:strVal val="ppt_h"/>
                                          </p:val>
                                        </p:tav>
                                        <p:tav tm="100000">
                                          <p:val>
                                            <p:fltVal val="0"/>
                                          </p:val>
                                        </p:tav>
                                      </p:tavLst>
                                    </p:anim>
                                    <p:animEffect transition="out" filter="fade">
                                      <p:cBhvr>
                                        <p:cTn id="18" dur="750"/>
                                        <p:tgtEl>
                                          <p:spTgt spid="6"/>
                                        </p:tgtEl>
                                      </p:cBhvr>
                                    </p:animEffect>
                                    <p:set>
                                      <p:cBhvr>
                                        <p:cTn id="19" dur="1" fill="hold">
                                          <p:stCondLst>
                                            <p:cond delay="74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750" fill="hold"/>
                                        <p:tgtEl>
                                          <p:spTgt spid="9"/>
                                        </p:tgtEl>
                                        <p:attrNameLst>
                                          <p:attrName>ppt_x</p:attrName>
                                        </p:attrNameLst>
                                      </p:cBhvr>
                                      <p:tavLst>
                                        <p:tav tm="0">
                                          <p:val>
                                            <p:strVal val="#ppt_x"/>
                                          </p:val>
                                        </p:tav>
                                        <p:tav tm="100000">
                                          <p:val>
                                            <p:strVal val="#ppt_x"/>
                                          </p:val>
                                        </p:tav>
                                      </p:tavLst>
                                    </p:anim>
                                    <p:anim calcmode="lin" valueType="num">
                                      <p:cBhvr additive="base">
                                        <p:cTn id="31"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750"/>
                                        <p:tgtEl>
                                          <p:spTgt spid="9"/>
                                        </p:tgtEl>
                                        <p:attrNameLst>
                                          <p:attrName>ppt_w</p:attrName>
                                        </p:attrNameLst>
                                      </p:cBhvr>
                                      <p:tavLst>
                                        <p:tav tm="0">
                                          <p:val>
                                            <p:strVal val="ppt_w"/>
                                          </p:val>
                                        </p:tav>
                                        <p:tav tm="100000">
                                          <p:val>
                                            <p:fltVal val="0"/>
                                          </p:val>
                                        </p:tav>
                                      </p:tavLst>
                                    </p:anim>
                                    <p:anim calcmode="lin" valueType="num">
                                      <p:cBhvr>
                                        <p:cTn id="36" dur="750"/>
                                        <p:tgtEl>
                                          <p:spTgt spid="9"/>
                                        </p:tgtEl>
                                        <p:attrNameLst>
                                          <p:attrName>ppt_h</p:attrName>
                                        </p:attrNameLst>
                                      </p:cBhvr>
                                      <p:tavLst>
                                        <p:tav tm="0">
                                          <p:val>
                                            <p:strVal val="ppt_h"/>
                                          </p:val>
                                        </p:tav>
                                        <p:tav tm="100000">
                                          <p:val>
                                            <p:fltVal val="0"/>
                                          </p:val>
                                        </p:tav>
                                      </p:tavLst>
                                    </p:anim>
                                    <p:animEffect transition="out" filter="fade">
                                      <p:cBhvr>
                                        <p:cTn id="37" dur="750"/>
                                        <p:tgtEl>
                                          <p:spTgt spid="9"/>
                                        </p:tgtEl>
                                      </p:cBhvr>
                                    </p:animEffect>
                                    <p:set>
                                      <p:cBhvr>
                                        <p:cTn id="38" dur="1" fill="hold">
                                          <p:stCondLst>
                                            <p:cond delay="74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75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750"/>
                                        <p:tgtEl>
                                          <p:spTgt spid="16"/>
                                        </p:tgtEl>
                                        <p:attrNameLst>
                                          <p:attrName>ppt_w</p:attrName>
                                        </p:attrNameLst>
                                      </p:cBhvr>
                                      <p:tavLst>
                                        <p:tav tm="0">
                                          <p:val>
                                            <p:strVal val="ppt_w"/>
                                          </p:val>
                                        </p:tav>
                                        <p:tav tm="100000">
                                          <p:val>
                                            <p:fltVal val="0"/>
                                          </p:val>
                                        </p:tav>
                                      </p:tavLst>
                                    </p:anim>
                                    <p:anim calcmode="lin" valueType="num">
                                      <p:cBhvr>
                                        <p:cTn id="48" dur="750"/>
                                        <p:tgtEl>
                                          <p:spTgt spid="16"/>
                                        </p:tgtEl>
                                        <p:attrNameLst>
                                          <p:attrName>ppt_h</p:attrName>
                                        </p:attrNameLst>
                                      </p:cBhvr>
                                      <p:tavLst>
                                        <p:tav tm="0">
                                          <p:val>
                                            <p:strVal val="ppt_h"/>
                                          </p:val>
                                        </p:tav>
                                        <p:tav tm="100000">
                                          <p:val>
                                            <p:fltVal val="0"/>
                                          </p:val>
                                        </p:tav>
                                      </p:tavLst>
                                    </p:anim>
                                    <p:animEffect transition="out" filter="fade">
                                      <p:cBhvr>
                                        <p:cTn id="49" dur="750"/>
                                        <p:tgtEl>
                                          <p:spTgt spid="16"/>
                                        </p:tgtEl>
                                      </p:cBhvr>
                                    </p:animEffect>
                                    <p:set>
                                      <p:cBhvr>
                                        <p:cTn id="50" dur="1" fill="hold">
                                          <p:stCondLst>
                                            <p:cond delay="749"/>
                                          </p:stCondLst>
                                        </p:cTn>
                                        <p:tgtEl>
                                          <p:spTgt spid="16"/>
                                        </p:tgtEl>
                                        <p:attrNameLst>
                                          <p:attrName>style.visibility</p:attrName>
                                        </p:attrNameLst>
                                      </p:cBhvr>
                                      <p:to>
                                        <p:strVal val="hidden"/>
                                      </p:to>
                                    </p:set>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750"/>
                                        <p:tgtEl>
                                          <p:spTgt spid="20"/>
                                        </p:tgtEl>
                                      </p:cBhvr>
                                    </p:animEffect>
                                    <p:anim calcmode="lin" valueType="num">
                                      <p:cBhvr>
                                        <p:cTn id="55" dur="750" fill="hold"/>
                                        <p:tgtEl>
                                          <p:spTgt spid="20"/>
                                        </p:tgtEl>
                                        <p:attrNameLst>
                                          <p:attrName>ppt_x</p:attrName>
                                        </p:attrNameLst>
                                      </p:cBhvr>
                                      <p:tavLst>
                                        <p:tav tm="0">
                                          <p:val>
                                            <p:strVal val="#ppt_x"/>
                                          </p:val>
                                        </p:tav>
                                        <p:tav tm="100000">
                                          <p:val>
                                            <p:strVal val="#ppt_x"/>
                                          </p:val>
                                        </p:tav>
                                      </p:tavLst>
                                    </p:anim>
                                    <p:anim calcmode="lin" valueType="num">
                                      <p:cBhvr>
                                        <p:cTn id="56" dur="75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42"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72720" y="59690"/>
            <a:ext cx="6271260" cy="521970"/>
          </a:xfrm>
          <a:prstGeom prst="rect">
            <a:avLst/>
          </a:prstGeom>
          <a:noFill/>
        </p:spPr>
        <p:txBody>
          <a:bodyPr wrap="square" rtlCol="0">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II</a:t>
            </a:r>
            <a:r>
              <a:rPr lang="vi-VN" alt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TỪ MÔ THÀNH CƠ QUAN</a:t>
            </a:r>
          </a:p>
        </p:txBody>
      </p:sp>
      <p:graphicFrame>
        <p:nvGraphicFramePr>
          <p:cNvPr id="14" name="Table 13"/>
          <p:cNvGraphicFramePr/>
          <p:nvPr/>
        </p:nvGraphicFramePr>
        <p:xfrm>
          <a:off x="0" y="582930"/>
          <a:ext cx="12192000" cy="6243955"/>
        </p:xfrm>
        <a:graphic>
          <a:graphicData uri="http://schemas.openxmlformats.org/drawingml/2006/table">
            <a:tbl>
              <a:tblPr firstRow="1" bandRow="1">
                <a:tableStyleId>{5C22544A-7EE6-4342-B048-85BDC9FD1C3A}</a:tableStyleId>
              </a:tblPr>
              <a:tblGrid>
                <a:gridCol w="2568575">
                  <a:extLst>
                    <a:ext uri="{9D8B030D-6E8A-4147-A177-3AD203B41FA5}">
                      <a16:colId xmlns:a16="http://schemas.microsoft.com/office/drawing/2014/main" val="20000"/>
                    </a:ext>
                  </a:extLst>
                </a:gridCol>
                <a:gridCol w="1637665">
                  <a:extLst>
                    <a:ext uri="{9D8B030D-6E8A-4147-A177-3AD203B41FA5}">
                      <a16:colId xmlns:a16="http://schemas.microsoft.com/office/drawing/2014/main" val="20001"/>
                    </a:ext>
                  </a:extLst>
                </a:gridCol>
                <a:gridCol w="7985760">
                  <a:extLst>
                    <a:ext uri="{9D8B030D-6E8A-4147-A177-3AD203B41FA5}">
                      <a16:colId xmlns:a16="http://schemas.microsoft.com/office/drawing/2014/main" val="20002"/>
                    </a:ext>
                  </a:extLst>
                </a:gridCol>
              </a:tblGrid>
              <a:tr h="614045">
                <a:tc>
                  <a:txBody>
                    <a:bodyPr/>
                    <a:lstStyle/>
                    <a:p>
                      <a:pPr algn="ctr">
                        <a:lnSpc>
                          <a:spcPct val="100000"/>
                        </a:lnSpc>
                        <a:buNone/>
                      </a:pPr>
                      <a:r>
                        <a:rPr lang="vi-VN" altLang="en-US" sz="2400" b="1">
                          <a:solidFill>
                            <a:schemeClr val="tx1"/>
                          </a:solidFill>
                          <a:latin typeface="Comic Sans MS" panose="030F0702030302020204" charset="0"/>
                          <a:cs typeface="Comic Sans MS" panose="030F0702030302020204" charset="0"/>
                        </a:rPr>
                        <a:t>Cơ thể sinh vật</a:t>
                      </a:r>
                    </a:p>
                  </a:txBody>
                  <a:tcPr>
                    <a:solidFill>
                      <a:schemeClr val="accent2"/>
                    </a:solidFill>
                  </a:tcPr>
                </a:tc>
                <a:tc>
                  <a:txBody>
                    <a:bodyPr/>
                    <a:lstStyle/>
                    <a:p>
                      <a:pPr algn="ctr">
                        <a:lnSpc>
                          <a:spcPct val="100000"/>
                        </a:lnSpc>
                        <a:buNone/>
                      </a:pPr>
                      <a:r>
                        <a:rPr lang="vi-VN" altLang="en-US" sz="2400" b="1">
                          <a:solidFill>
                            <a:schemeClr val="tx1"/>
                          </a:solidFill>
                          <a:latin typeface="Comic Sans MS" panose="030F0702030302020204" charset="0"/>
                          <a:cs typeface="Comic Sans MS" panose="030F0702030302020204" charset="0"/>
                        </a:rPr>
                        <a:t>Cơ quan </a:t>
                      </a:r>
                    </a:p>
                  </a:txBody>
                  <a:tcPr>
                    <a:solidFill>
                      <a:schemeClr val="accent2"/>
                    </a:solidFill>
                  </a:tcPr>
                </a:tc>
                <a:tc>
                  <a:txBody>
                    <a:bodyPr/>
                    <a:lstStyle/>
                    <a:p>
                      <a:pPr algn="ctr">
                        <a:lnSpc>
                          <a:spcPct val="100000"/>
                        </a:lnSpc>
                        <a:buNone/>
                      </a:pPr>
                      <a:r>
                        <a:rPr lang="vi-VN" altLang="en-US" sz="2400" b="1">
                          <a:solidFill>
                            <a:schemeClr val="tx1"/>
                          </a:solidFill>
                          <a:latin typeface="Comic Sans MS" panose="030F0702030302020204" charset="0"/>
                          <a:cs typeface="Comic Sans MS" panose="030F0702030302020204" charset="0"/>
                        </a:rPr>
                        <a:t>Chức năng</a:t>
                      </a:r>
                    </a:p>
                  </a:txBody>
                  <a:tcPr>
                    <a:solidFill>
                      <a:schemeClr val="accent2"/>
                    </a:solidFill>
                  </a:tcPr>
                </a:tc>
                <a:extLst>
                  <a:ext uri="{0D108BD9-81ED-4DB2-BD59-A6C34878D82A}">
                    <a16:rowId xmlns:a16="http://schemas.microsoft.com/office/drawing/2014/main" val="10000"/>
                  </a:ext>
                </a:extLst>
              </a:tr>
              <a:tr h="666115">
                <a:tc rowSpan="5">
                  <a:txBody>
                    <a:bodyPr/>
                    <a:lstStyle/>
                    <a:p>
                      <a:pPr algn="ctr">
                        <a:lnSpc>
                          <a:spcPct val="150000"/>
                        </a:lnSpc>
                        <a:buNone/>
                      </a:pPr>
                      <a:endParaRPr lang="vi-VN" altLang="en-US" sz="3600" b="0">
                        <a:latin typeface="Comic Sans MS" panose="030F0702030302020204" charset="0"/>
                        <a:cs typeface="Comic Sans MS" panose="030F0702030302020204" charset="0"/>
                      </a:endParaRPr>
                    </a:p>
                    <a:p>
                      <a:pPr algn="ctr">
                        <a:lnSpc>
                          <a:spcPct val="150000"/>
                        </a:lnSpc>
                        <a:buNone/>
                      </a:pPr>
                      <a:r>
                        <a:rPr lang="vi-VN" altLang="en-US" sz="3600" b="0">
                          <a:latin typeface="Comic Sans MS" panose="030F0702030302020204" charset="0"/>
                          <a:cs typeface="Comic Sans MS" panose="030F0702030302020204" charset="0"/>
                        </a:rPr>
                        <a:t>Động vật</a:t>
                      </a: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1"/>
                  </a:ext>
                </a:extLst>
              </a:tr>
              <a:tr h="592455">
                <a:tc vMerge="1">
                  <a:txBody>
                    <a:bodyPr/>
                    <a:lstStyle/>
                    <a:p>
                      <a:endParaRPr lang="en-US"/>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2"/>
                  </a:ext>
                </a:extLst>
              </a:tr>
              <a:tr h="871220">
                <a:tc vMerge="1">
                  <a:txBody>
                    <a:bodyPr/>
                    <a:lstStyle/>
                    <a:p>
                      <a:endParaRPr lang="en-US"/>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3"/>
                  </a:ext>
                </a:extLst>
              </a:tr>
              <a:tr h="650875">
                <a:tc vMerge="1">
                  <a:txBody>
                    <a:bodyPr/>
                    <a:lstStyle/>
                    <a:p>
                      <a:endParaRPr lang="en-US"/>
                    </a:p>
                  </a:txBody>
                  <a:tcPr>
                    <a:solidFill>
                      <a:schemeClr val="accent4">
                        <a:lumMod val="40000"/>
                        <a:lumOff val="60000"/>
                      </a:schemeClr>
                    </a:solidFill>
                  </a:tcPr>
                </a:tc>
                <a:tc>
                  <a:txBody>
                    <a:bodyPr/>
                    <a:lstStyle/>
                    <a:p>
                      <a:pPr algn="ctr">
                        <a:lnSpc>
                          <a:spcPct val="100000"/>
                        </a:lnSpc>
                        <a:buNone/>
                      </a:pPr>
                      <a:r>
                        <a:rPr lang="vi-VN" altLang="en-US" sz="2400" b="1">
                          <a:latin typeface="Comic Sans MS" panose="030F0702030302020204" charset="0"/>
                          <a:cs typeface="Comic Sans MS" panose="030F0702030302020204" charset="0"/>
                        </a:rPr>
                        <a:t> </a:t>
                      </a: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4"/>
                  </a:ext>
                </a:extLst>
              </a:tr>
              <a:tr h="546735">
                <a:tc vMerge="1">
                  <a:txBody>
                    <a:bodyPr/>
                    <a:lstStyle/>
                    <a:p>
                      <a:endParaRPr lang="en-US"/>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5"/>
                  </a:ext>
                </a:extLst>
              </a:tr>
              <a:tr h="536575">
                <a:tc rowSpan="4">
                  <a:txBody>
                    <a:bodyPr/>
                    <a:lstStyle/>
                    <a:p>
                      <a:pPr algn="ctr">
                        <a:lnSpc>
                          <a:spcPct val="100000"/>
                        </a:lnSpc>
                        <a:buNone/>
                      </a:pPr>
                      <a:endParaRPr lang="vi-VN" altLang="en-US" sz="3600" b="0">
                        <a:latin typeface="Comic Sans MS" panose="030F0702030302020204" charset="0"/>
                        <a:cs typeface="Comic Sans MS" panose="030F0702030302020204" charset="0"/>
                      </a:endParaRPr>
                    </a:p>
                    <a:p>
                      <a:pPr algn="ctr">
                        <a:lnSpc>
                          <a:spcPct val="100000"/>
                        </a:lnSpc>
                        <a:buNone/>
                      </a:pPr>
                      <a:r>
                        <a:rPr lang="vi-VN" altLang="en-US" sz="3600" b="0">
                          <a:latin typeface="Comic Sans MS" panose="030F0702030302020204" charset="0"/>
                          <a:cs typeface="Comic Sans MS" panose="030F0702030302020204" charset="0"/>
                        </a:rPr>
                        <a:t>Thực vật</a:t>
                      </a: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6"/>
                  </a:ext>
                </a:extLst>
              </a:tr>
              <a:tr h="563880">
                <a:tc vMerge="1">
                  <a:txBody>
                    <a:bodyPr/>
                    <a:lstStyle/>
                    <a:p>
                      <a:endParaRPr lang="en-US"/>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7"/>
                  </a:ext>
                </a:extLst>
              </a:tr>
              <a:tr h="556895">
                <a:tc vMerge="1">
                  <a:txBody>
                    <a:bodyPr/>
                    <a:lstStyle/>
                    <a:p>
                      <a:endParaRPr lang="en-US"/>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8"/>
                  </a:ext>
                </a:extLst>
              </a:tr>
              <a:tr h="645160">
                <a:tc vMerge="1">
                  <a:txBody>
                    <a:bodyPr/>
                    <a:lstStyle/>
                    <a:p>
                      <a:endParaRPr lang="en-US"/>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tc>
                  <a:txBody>
                    <a:bodyPr/>
                    <a:lstStyle/>
                    <a:p>
                      <a:pPr algn="ctr">
                        <a:lnSpc>
                          <a:spcPct val="100000"/>
                        </a:lnSpc>
                        <a:buNone/>
                      </a:pPr>
                      <a:endParaRPr lang="en-US" sz="2400" b="1">
                        <a:latin typeface="Comic Sans MS" panose="030F0702030302020204" charset="0"/>
                        <a:cs typeface="Comic Sans MS" panose="030F0702030302020204" charset="0"/>
                      </a:endParaRPr>
                    </a:p>
                  </a:txBody>
                  <a:tcPr>
                    <a:solidFill>
                      <a:schemeClr val="accent4">
                        <a:lumMod val="40000"/>
                        <a:lumOff val="60000"/>
                      </a:schemeClr>
                    </a:solidFill>
                  </a:tcPr>
                </a:tc>
                <a:extLst>
                  <a:ext uri="{0D108BD9-81ED-4DB2-BD59-A6C34878D82A}">
                    <a16:rowId xmlns:a16="http://schemas.microsoft.com/office/drawing/2014/main" val="10009"/>
                  </a:ext>
                </a:extLst>
              </a:tr>
            </a:tbl>
          </a:graphicData>
        </a:graphic>
      </p:graphicFrame>
      <p:sp>
        <p:nvSpPr>
          <p:cNvPr id="16" name="Text Box 15"/>
          <p:cNvSpPr txBox="1"/>
          <p:nvPr/>
        </p:nvSpPr>
        <p:spPr>
          <a:xfrm>
            <a:off x="2937510" y="1904365"/>
            <a:ext cx="1390650" cy="583565"/>
          </a:xfrm>
          <a:prstGeom prst="rect">
            <a:avLst/>
          </a:prstGeom>
          <a:noFill/>
        </p:spPr>
        <p:txBody>
          <a:bodyPr wrap="square" rtlCol="0">
            <a:spAutoFit/>
          </a:bodyPr>
          <a:lstStyle/>
          <a:p>
            <a:r>
              <a:rPr lang="vi-VN" altLang="en-US" sz="3200">
                <a:latin typeface="Comic Sans MS" panose="030F0702030302020204" charset="0"/>
                <a:cs typeface="Comic Sans MS" panose="030F0702030302020204" charset="0"/>
              </a:rPr>
              <a:t>Phổi</a:t>
            </a:r>
          </a:p>
        </p:txBody>
      </p:sp>
      <p:sp>
        <p:nvSpPr>
          <p:cNvPr id="17" name="Text Box 16"/>
          <p:cNvSpPr txBox="1"/>
          <p:nvPr/>
        </p:nvSpPr>
        <p:spPr>
          <a:xfrm>
            <a:off x="2919730" y="1224280"/>
            <a:ext cx="1059815" cy="583565"/>
          </a:xfrm>
          <a:prstGeom prst="rect">
            <a:avLst/>
          </a:prstGeom>
          <a:noFill/>
        </p:spPr>
        <p:txBody>
          <a:bodyPr wrap="square" rtlCol="0">
            <a:spAutoFit/>
          </a:bodyPr>
          <a:lstStyle/>
          <a:p>
            <a:r>
              <a:rPr lang="vi-VN" altLang="en-US" sz="3200">
                <a:latin typeface="Comic Sans MS" panose="030F0702030302020204" charset="0"/>
                <a:cs typeface="Comic Sans MS" panose="030F0702030302020204" charset="0"/>
              </a:rPr>
              <a:t>Tim</a:t>
            </a:r>
          </a:p>
        </p:txBody>
      </p:sp>
      <p:sp>
        <p:nvSpPr>
          <p:cNvPr id="18" name="Text Box 17"/>
          <p:cNvSpPr txBox="1"/>
          <p:nvPr/>
        </p:nvSpPr>
        <p:spPr>
          <a:xfrm>
            <a:off x="2816860" y="2552065"/>
            <a:ext cx="1437640" cy="583565"/>
          </a:xfrm>
          <a:prstGeom prst="rect">
            <a:avLst/>
          </a:prstGeom>
          <a:noFill/>
        </p:spPr>
        <p:txBody>
          <a:bodyPr wrap="square" rtlCol="0">
            <a:spAutoFit/>
          </a:bodyPr>
          <a:lstStyle/>
          <a:p>
            <a:r>
              <a:rPr lang="vi-VN" altLang="en-US" sz="3200">
                <a:latin typeface="Comic Sans MS" panose="030F0702030302020204" charset="0"/>
                <a:cs typeface="Comic Sans MS" panose="030F0702030302020204" charset="0"/>
              </a:rPr>
              <a:t>Thận</a:t>
            </a:r>
          </a:p>
        </p:txBody>
      </p:sp>
      <p:sp>
        <p:nvSpPr>
          <p:cNvPr id="19" name="Text Box 18"/>
          <p:cNvSpPr txBox="1"/>
          <p:nvPr/>
        </p:nvSpPr>
        <p:spPr>
          <a:xfrm>
            <a:off x="2276475" y="3354705"/>
            <a:ext cx="2216150" cy="583565"/>
          </a:xfrm>
          <a:prstGeom prst="rect">
            <a:avLst/>
          </a:prstGeom>
          <a:noFill/>
        </p:spPr>
        <p:txBody>
          <a:bodyPr wrap="square" rtlCol="0">
            <a:spAutoFit/>
          </a:bodyPr>
          <a:lstStyle/>
          <a:p>
            <a:pPr algn="ctr"/>
            <a:r>
              <a:rPr lang="vi-VN" altLang="en-US" sz="3200">
                <a:latin typeface="Comic Sans MS" panose="030F0702030302020204" charset="0"/>
                <a:cs typeface="Comic Sans MS" panose="030F0702030302020204" charset="0"/>
              </a:rPr>
              <a:t>Dạ dày</a:t>
            </a:r>
          </a:p>
        </p:txBody>
      </p:sp>
      <p:sp>
        <p:nvSpPr>
          <p:cNvPr id="21" name="Text Box 20"/>
          <p:cNvSpPr txBox="1"/>
          <p:nvPr/>
        </p:nvSpPr>
        <p:spPr>
          <a:xfrm>
            <a:off x="4252595" y="6294120"/>
            <a:ext cx="7884160" cy="398780"/>
          </a:xfrm>
          <a:prstGeom prst="rect">
            <a:avLst/>
          </a:prstGeom>
          <a:noFill/>
        </p:spPr>
        <p:txBody>
          <a:bodyPr wrap="square" rtlCol="0">
            <a:spAutoFit/>
          </a:bodyPr>
          <a:lstStyle/>
          <a:p>
            <a:r>
              <a:rPr lang="vi-VN" altLang="en-US" sz="2000">
                <a:latin typeface="Palatino Linotype" panose="02040502050505030304" charset="0"/>
                <a:cs typeface="Palatino Linotype" panose="02040502050505030304" charset="0"/>
              </a:rPr>
              <a:t>Hút nước và chất khoáng cho cơ thể</a:t>
            </a:r>
          </a:p>
        </p:txBody>
      </p:sp>
      <p:sp>
        <p:nvSpPr>
          <p:cNvPr id="22" name="Text Box 21"/>
          <p:cNvSpPr txBox="1"/>
          <p:nvPr/>
        </p:nvSpPr>
        <p:spPr>
          <a:xfrm>
            <a:off x="4263390" y="1191895"/>
            <a:ext cx="7873365" cy="614045"/>
          </a:xfrm>
          <a:prstGeom prst="rect">
            <a:avLst/>
          </a:prstGeom>
          <a:noFill/>
        </p:spPr>
        <p:txBody>
          <a:bodyPr wrap="square" rtlCol="0">
            <a:spAutoFit/>
          </a:bodyPr>
          <a:lstStyle/>
          <a:p>
            <a:pPr algn="just"/>
            <a:r>
              <a:rPr lang="vi-VN" altLang="en-US" sz="1700">
                <a:latin typeface="Palatino Linotype" panose="02040502050505030304" charset="0"/>
                <a:cs typeface="Palatino Linotype" panose="02040502050505030304" charset="0"/>
              </a:rPr>
              <a:t>Bơm đều đặn để đẩy máu theo các động mạch, đem dưỡng khí, các chất dinh dưỡng đến toàn bộ cơ thể và loại bỏ các chất thải trong quá trình trao đổi chất</a:t>
            </a:r>
          </a:p>
        </p:txBody>
      </p:sp>
      <p:sp>
        <p:nvSpPr>
          <p:cNvPr id="24" name="Text Box 23"/>
          <p:cNvSpPr txBox="1"/>
          <p:nvPr/>
        </p:nvSpPr>
        <p:spPr>
          <a:xfrm>
            <a:off x="2319655" y="3944620"/>
            <a:ext cx="2216150" cy="583565"/>
          </a:xfrm>
          <a:prstGeom prst="rect">
            <a:avLst/>
          </a:prstGeom>
          <a:noFill/>
        </p:spPr>
        <p:txBody>
          <a:bodyPr wrap="square" rtlCol="0">
            <a:spAutoFit/>
          </a:bodyPr>
          <a:lstStyle/>
          <a:p>
            <a:pPr algn="ctr"/>
            <a:r>
              <a:rPr lang="vi-VN" altLang="en-US" sz="3200">
                <a:latin typeface="Comic Sans MS" panose="030F0702030302020204" charset="0"/>
                <a:cs typeface="Comic Sans MS" panose="030F0702030302020204" charset="0"/>
              </a:rPr>
              <a:t>Ruột</a:t>
            </a:r>
          </a:p>
        </p:txBody>
      </p:sp>
      <p:sp>
        <p:nvSpPr>
          <p:cNvPr id="25" name="Text Box 24"/>
          <p:cNvSpPr txBox="1"/>
          <p:nvPr/>
        </p:nvSpPr>
        <p:spPr>
          <a:xfrm>
            <a:off x="2265680" y="5039995"/>
            <a:ext cx="2216150" cy="583565"/>
          </a:xfrm>
          <a:prstGeom prst="rect">
            <a:avLst/>
          </a:prstGeom>
          <a:noFill/>
        </p:spPr>
        <p:txBody>
          <a:bodyPr wrap="square" rtlCol="0">
            <a:spAutoFit/>
          </a:bodyPr>
          <a:lstStyle/>
          <a:p>
            <a:pPr algn="ctr"/>
            <a:r>
              <a:rPr lang="vi-VN" altLang="en-US" sz="3200">
                <a:latin typeface="Comic Sans MS" panose="030F0702030302020204" charset="0"/>
                <a:cs typeface="Comic Sans MS" panose="030F0702030302020204" charset="0"/>
              </a:rPr>
              <a:t>Lá</a:t>
            </a:r>
          </a:p>
        </p:txBody>
      </p:sp>
      <p:sp>
        <p:nvSpPr>
          <p:cNvPr id="26" name="Text Box 25"/>
          <p:cNvSpPr txBox="1"/>
          <p:nvPr/>
        </p:nvSpPr>
        <p:spPr>
          <a:xfrm>
            <a:off x="2298065" y="4469765"/>
            <a:ext cx="2216150" cy="583565"/>
          </a:xfrm>
          <a:prstGeom prst="rect">
            <a:avLst/>
          </a:prstGeom>
          <a:noFill/>
        </p:spPr>
        <p:txBody>
          <a:bodyPr wrap="square" rtlCol="0">
            <a:spAutoFit/>
          </a:bodyPr>
          <a:lstStyle/>
          <a:p>
            <a:pPr algn="ctr"/>
            <a:r>
              <a:rPr lang="vi-VN" altLang="en-US" sz="3200">
                <a:latin typeface="Comic Sans MS" panose="030F0702030302020204" charset="0"/>
                <a:cs typeface="Comic Sans MS" panose="030F0702030302020204" charset="0"/>
              </a:rPr>
              <a:t>Hoa</a:t>
            </a:r>
          </a:p>
        </p:txBody>
      </p:sp>
      <p:sp>
        <p:nvSpPr>
          <p:cNvPr id="27" name="Text Box 26"/>
          <p:cNvSpPr txBox="1"/>
          <p:nvPr/>
        </p:nvSpPr>
        <p:spPr>
          <a:xfrm>
            <a:off x="2254885" y="5599430"/>
            <a:ext cx="2216150" cy="583565"/>
          </a:xfrm>
          <a:prstGeom prst="rect">
            <a:avLst/>
          </a:prstGeom>
          <a:noFill/>
        </p:spPr>
        <p:txBody>
          <a:bodyPr wrap="square" rtlCol="0">
            <a:spAutoFit/>
          </a:bodyPr>
          <a:lstStyle/>
          <a:p>
            <a:pPr algn="ctr"/>
            <a:r>
              <a:rPr lang="vi-VN" altLang="en-US" sz="3200">
                <a:latin typeface="Comic Sans MS" panose="030F0702030302020204" charset="0"/>
                <a:cs typeface="Comic Sans MS" panose="030F0702030302020204" charset="0"/>
              </a:rPr>
              <a:t>Thân</a:t>
            </a:r>
          </a:p>
        </p:txBody>
      </p:sp>
      <p:sp>
        <p:nvSpPr>
          <p:cNvPr id="28" name="Text Box 27"/>
          <p:cNvSpPr txBox="1"/>
          <p:nvPr/>
        </p:nvSpPr>
        <p:spPr>
          <a:xfrm>
            <a:off x="2244090" y="6255385"/>
            <a:ext cx="2216150" cy="583565"/>
          </a:xfrm>
          <a:prstGeom prst="rect">
            <a:avLst/>
          </a:prstGeom>
          <a:noFill/>
        </p:spPr>
        <p:txBody>
          <a:bodyPr wrap="square" rtlCol="0">
            <a:spAutoFit/>
          </a:bodyPr>
          <a:lstStyle/>
          <a:p>
            <a:pPr algn="ctr"/>
            <a:r>
              <a:rPr lang="vi-VN" altLang="en-US" sz="3200">
                <a:latin typeface="Comic Sans MS" panose="030F0702030302020204" charset="0"/>
                <a:cs typeface="Comic Sans MS" panose="030F0702030302020204" charset="0"/>
              </a:rPr>
              <a:t>Rễ</a:t>
            </a:r>
          </a:p>
        </p:txBody>
      </p:sp>
      <p:sp>
        <p:nvSpPr>
          <p:cNvPr id="29" name="Text Box 28"/>
          <p:cNvSpPr txBox="1"/>
          <p:nvPr/>
        </p:nvSpPr>
        <p:spPr>
          <a:xfrm>
            <a:off x="4263390" y="1827530"/>
            <a:ext cx="7873365" cy="645160"/>
          </a:xfrm>
          <a:prstGeom prst="rect">
            <a:avLst/>
          </a:prstGeom>
          <a:noFill/>
        </p:spPr>
        <p:txBody>
          <a:bodyPr wrap="square" rtlCol="0">
            <a:spAutoFit/>
          </a:bodyPr>
          <a:lstStyle/>
          <a:p>
            <a:pPr algn="just"/>
            <a:r>
              <a:rPr lang="vi-VN" altLang="en-US">
                <a:latin typeface="Palatino Linotype" panose="02040502050505030304" charset="0"/>
                <a:cs typeface="Palatino Linotype" panose="02040502050505030304" charset="0"/>
              </a:rPr>
              <a:t>Trao đổi các khí - đem oxygen từ không khí vào tĩnh mạch phổi và cacbon </a:t>
            </a:r>
            <a:r>
              <a:rPr lang="vi-VN" altLang="en-US">
                <a:latin typeface="Palatino Linotype" panose="02040502050505030304" charset="0"/>
                <a:cs typeface="Palatino Linotype" panose="02040502050505030304" charset="0"/>
                <a:sym typeface="+mn-ea"/>
              </a:rPr>
              <a:t>dioxide</a:t>
            </a:r>
            <a:r>
              <a:rPr lang="vi-VN" altLang="en-US">
                <a:latin typeface="Palatino Linotype" panose="02040502050505030304" charset="0"/>
                <a:cs typeface="Palatino Linotype" panose="02040502050505030304" charset="0"/>
              </a:rPr>
              <a:t> từ động mạch phổi ra ngoài</a:t>
            </a:r>
          </a:p>
        </p:txBody>
      </p:sp>
      <p:sp>
        <p:nvSpPr>
          <p:cNvPr id="30" name="Text Box 29"/>
          <p:cNvSpPr txBox="1"/>
          <p:nvPr/>
        </p:nvSpPr>
        <p:spPr>
          <a:xfrm>
            <a:off x="4264025" y="2432685"/>
            <a:ext cx="7872730" cy="922020"/>
          </a:xfrm>
          <a:prstGeom prst="rect">
            <a:avLst/>
          </a:prstGeom>
          <a:noFill/>
        </p:spPr>
        <p:txBody>
          <a:bodyPr wrap="square" rtlCol="0">
            <a:spAutoFit/>
          </a:bodyPr>
          <a:lstStyle/>
          <a:p>
            <a:pPr algn="just"/>
            <a:r>
              <a:rPr lang="vi-VN" altLang="en-US">
                <a:latin typeface="Palatino Linotype" panose="02040502050505030304" charset="0"/>
                <a:cs typeface="Palatino Linotype" panose="02040502050505030304" charset="0"/>
              </a:rPr>
              <a:t>Điều chỉnh các chất điện phân, duy trì sự ổn định axit-bazơ và điều chỉnh huyết áp. Các quả thận đóng vai trò là bộ lọc máu tự nhiên trong cơ thể và các chất thải theo niệu quản được dẫn đến bàng quang để thải ra ngoài</a:t>
            </a:r>
          </a:p>
        </p:txBody>
      </p:sp>
      <p:sp>
        <p:nvSpPr>
          <p:cNvPr id="31" name="Text Box 30"/>
          <p:cNvSpPr txBox="1"/>
          <p:nvPr/>
        </p:nvSpPr>
        <p:spPr>
          <a:xfrm>
            <a:off x="4253865" y="3329940"/>
            <a:ext cx="7882890" cy="645160"/>
          </a:xfrm>
          <a:prstGeom prst="rect">
            <a:avLst/>
          </a:prstGeom>
          <a:noFill/>
        </p:spPr>
        <p:txBody>
          <a:bodyPr wrap="square" rtlCol="0">
            <a:spAutoFit/>
          </a:bodyPr>
          <a:lstStyle/>
          <a:p>
            <a:pPr algn="just"/>
            <a:r>
              <a:rPr lang="vi-VN" altLang="en-US">
                <a:latin typeface="Palatino Linotype" panose="02040502050505030304" charset="0"/>
                <a:cs typeface="Palatino Linotype" panose="02040502050505030304" charset="0"/>
              </a:rPr>
              <a:t>Nghiền cơ học thức ăn, thấm dịch vị và phân huỷ thức ăn nhờ hệ enzyme tiêu hóa trong dịch vị</a:t>
            </a:r>
          </a:p>
        </p:txBody>
      </p:sp>
      <p:sp>
        <p:nvSpPr>
          <p:cNvPr id="32" name="Text Box 31"/>
          <p:cNvSpPr txBox="1"/>
          <p:nvPr/>
        </p:nvSpPr>
        <p:spPr>
          <a:xfrm>
            <a:off x="4253865" y="4043045"/>
            <a:ext cx="7882255" cy="398780"/>
          </a:xfrm>
          <a:prstGeom prst="rect">
            <a:avLst/>
          </a:prstGeom>
          <a:noFill/>
        </p:spPr>
        <p:txBody>
          <a:bodyPr wrap="square" rtlCol="0">
            <a:spAutoFit/>
          </a:bodyPr>
          <a:lstStyle/>
          <a:p>
            <a:r>
              <a:rPr lang="vi-VN" altLang="en-US" sz="2000">
                <a:latin typeface="Palatino Linotype" panose="02040502050505030304" charset="0"/>
                <a:cs typeface="Palatino Linotype" panose="02040502050505030304" charset="0"/>
              </a:rPr>
              <a:t>N</a:t>
            </a:r>
            <a:r>
              <a:rPr lang="en-US" sz="2000">
                <a:latin typeface="Palatino Linotype" panose="02040502050505030304" charset="0"/>
                <a:cs typeface="Palatino Linotype" panose="02040502050505030304" charset="0"/>
              </a:rPr>
              <a:t>hận thức ăn đã được tiêu hóa và hấp thu từ ruột non</a:t>
            </a:r>
          </a:p>
        </p:txBody>
      </p:sp>
      <p:sp>
        <p:nvSpPr>
          <p:cNvPr id="33" name="Text Box 32"/>
          <p:cNvSpPr txBox="1"/>
          <p:nvPr/>
        </p:nvSpPr>
        <p:spPr>
          <a:xfrm>
            <a:off x="4262755" y="4572635"/>
            <a:ext cx="3079750" cy="398780"/>
          </a:xfrm>
          <a:prstGeom prst="rect">
            <a:avLst/>
          </a:prstGeom>
          <a:noFill/>
        </p:spPr>
        <p:txBody>
          <a:bodyPr wrap="square" rtlCol="0">
            <a:spAutoFit/>
          </a:bodyPr>
          <a:lstStyle/>
          <a:p>
            <a:r>
              <a:rPr lang="en-US" sz="2000">
                <a:latin typeface="Palatino Linotype" panose="02040502050505030304" charset="0"/>
                <a:cs typeface="Palatino Linotype" panose="02040502050505030304" charset="0"/>
              </a:rPr>
              <a:t>Tạo ra quả và hạt</a:t>
            </a:r>
          </a:p>
        </p:txBody>
      </p:sp>
      <p:sp>
        <p:nvSpPr>
          <p:cNvPr id="34" name="Text Box 33"/>
          <p:cNvSpPr txBox="1"/>
          <p:nvPr/>
        </p:nvSpPr>
        <p:spPr>
          <a:xfrm>
            <a:off x="4253230" y="5145405"/>
            <a:ext cx="6633845" cy="398780"/>
          </a:xfrm>
          <a:prstGeom prst="rect">
            <a:avLst/>
          </a:prstGeom>
          <a:noFill/>
        </p:spPr>
        <p:txBody>
          <a:bodyPr wrap="square" rtlCol="0">
            <a:spAutoFit/>
          </a:bodyPr>
          <a:lstStyle/>
          <a:p>
            <a:r>
              <a:rPr lang="en-US" sz="2000">
                <a:latin typeface="Palatino Linotype" panose="02040502050505030304" charset="0"/>
                <a:cs typeface="Palatino Linotype" panose="02040502050505030304" charset="0"/>
              </a:rPr>
              <a:t>Tổng hợp các chất dinh dưỡng cho cơ thể</a:t>
            </a:r>
          </a:p>
        </p:txBody>
      </p:sp>
      <p:sp>
        <p:nvSpPr>
          <p:cNvPr id="35" name="Text Box 34"/>
          <p:cNvSpPr txBox="1"/>
          <p:nvPr/>
        </p:nvSpPr>
        <p:spPr>
          <a:xfrm>
            <a:off x="4262755" y="5728970"/>
            <a:ext cx="7873365" cy="398780"/>
          </a:xfrm>
          <a:prstGeom prst="rect">
            <a:avLst/>
          </a:prstGeom>
          <a:noFill/>
        </p:spPr>
        <p:txBody>
          <a:bodyPr wrap="square" rtlCol="0">
            <a:spAutoFit/>
          </a:bodyPr>
          <a:lstStyle/>
          <a:p>
            <a:r>
              <a:rPr lang="en-US" sz="2000">
                <a:latin typeface="Palatino Linotype" panose="02040502050505030304" charset="0"/>
                <a:cs typeface="Palatino Linotype" panose="02040502050505030304" charset="0"/>
              </a:rPr>
              <a:t>Nâng đỡ cơ thể và vận chuyển các chất dinh dưỡng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78224"/>
            <a:ext cx="12192000" cy="6264858"/>
          </a:xfrm>
          <a:prstGeom prst="rect">
            <a:avLst/>
          </a:prstGeom>
        </p:spPr>
      </p:pic>
      <p:sp>
        <p:nvSpPr>
          <p:cNvPr id="5" name="TextBox 4"/>
          <p:cNvSpPr txBox="1"/>
          <p:nvPr/>
        </p:nvSpPr>
        <p:spPr>
          <a:xfrm>
            <a:off x="21590" y="21590"/>
            <a:ext cx="6238240" cy="521970"/>
          </a:xfrm>
          <a:prstGeom prst="rect">
            <a:avLst/>
          </a:prstGeom>
          <a:noFill/>
        </p:spPr>
        <p:txBody>
          <a:bodyPr wrap="square" rtlCol="0">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II</a:t>
            </a:r>
            <a:r>
              <a:rPr lang="vi-VN" alt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TỪ MÔ THÀNH CƠ QUAN</a:t>
            </a:r>
          </a:p>
        </p:txBody>
      </p:sp>
      <p:sp>
        <p:nvSpPr>
          <p:cNvPr id="7" name="TextBox 6"/>
          <p:cNvSpPr txBox="1"/>
          <p:nvPr/>
        </p:nvSpPr>
        <p:spPr>
          <a:xfrm>
            <a:off x="7311839" y="2127546"/>
            <a:ext cx="3260911" cy="1754326"/>
          </a:xfrm>
          <a:prstGeom prst="rect">
            <a:avLst/>
          </a:prstGeom>
          <a:noFill/>
        </p:spPr>
        <p:txBody>
          <a:bodyPr wrap="square" rtlCol="0">
            <a:spAutoFit/>
          </a:bodyPr>
          <a:lstStyle/>
          <a:p>
            <a:pPr algn="just"/>
            <a:r>
              <a:rPr lang="en-US" sz="3600" b="1" dirty="0" err="1">
                <a:solidFill>
                  <a:srgbClr val="FF0000"/>
                </a:solidFill>
              </a:rPr>
              <a:t>Hãy</a:t>
            </a:r>
            <a:r>
              <a:rPr lang="en-US" sz="3600" b="1" dirty="0">
                <a:solidFill>
                  <a:srgbClr val="FF0000"/>
                </a:solidFill>
              </a:rPr>
              <a:t> </a:t>
            </a:r>
            <a:r>
              <a:rPr lang="en-US" sz="3600" b="1" dirty="0" err="1">
                <a:solidFill>
                  <a:srgbClr val="FF0000"/>
                </a:solidFill>
              </a:rPr>
              <a:t>nêu</a:t>
            </a:r>
            <a:r>
              <a:rPr lang="en-US" sz="3600" b="1" dirty="0">
                <a:solidFill>
                  <a:srgbClr val="FF0000"/>
                </a:solidFill>
              </a:rPr>
              <a:t> </a:t>
            </a:r>
            <a:r>
              <a:rPr lang="en-US" sz="3600" b="1" dirty="0" err="1">
                <a:solidFill>
                  <a:srgbClr val="FF0000"/>
                </a:solidFill>
              </a:rPr>
              <a:t>mối</a:t>
            </a:r>
            <a:r>
              <a:rPr lang="en-US" sz="3600" b="1" dirty="0">
                <a:solidFill>
                  <a:srgbClr val="FF0000"/>
                </a:solidFill>
              </a:rPr>
              <a:t> </a:t>
            </a:r>
            <a:r>
              <a:rPr lang="en-US" sz="3600" b="1" dirty="0" err="1">
                <a:solidFill>
                  <a:srgbClr val="FF0000"/>
                </a:solidFill>
              </a:rPr>
              <a:t>quan</a:t>
            </a:r>
            <a:r>
              <a:rPr lang="en-US" sz="3600" b="1" dirty="0">
                <a:solidFill>
                  <a:srgbClr val="FF0000"/>
                </a:solidFill>
              </a:rPr>
              <a:t> </a:t>
            </a:r>
            <a:r>
              <a:rPr lang="en-US" sz="3600" b="1" dirty="0" err="1">
                <a:solidFill>
                  <a:srgbClr val="FF0000"/>
                </a:solidFill>
              </a:rPr>
              <a:t>hệ</a:t>
            </a:r>
            <a:r>
              <a:rPr lang="en-US" sz="3600" b="1" dirty="0">
                <a:solidFill>
                  <a:srgbClr val="FF0000"/>
                </a:solidFill>
              </a:rPr>
              <a:t> </a:t>
            </a:r>
            <a:r>
              <a:rPr lang="en-US" sz="3600" b="1" dirty="0" err="1">
                <a:solidFill>
                  <a:srgbClr val="FF0000"/>
                </a:solidFill>
              </a:rPr>
              <a:t>giữa</a:t>
            </a:r>
            <a:r>
              <a:rPr lang="en-US" sz="3600" b="1" dirty="0">
                <a:solidFill>
                  <a:srgbClr val="FF0000"/>
                </a:solidFill>
              </a:rPr>
              <a:t> </a:t>
            </a:r>
            <a:r>
              <a:rPr lang="en-US" sz="3600" b="1" dirty="0" err="1">
                <a:solidFill>
                  <a:srgbClr val="FF0000"/>
                </a:solidFill>
              </a:rPr>
              <a:t>mô</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cơ</a:t>
            </a:r>
            <a:r>
              <a:rPr lang="en-US" sz="3600" b="1" dirty="0">
                <a:solidFill>
                  <a:srgbClr val="FF0000"/>
                </a:solidFill>
              </a:rPr>
              <a:t> </a:t>
            </a:r>
            <a:r>
              <a:rPr lang="en-US" sz="3600" b="1" dirty="0" err="1">
                <a:solidFill>
                  <a:srgbClr val="FF0000"/>
                </a:solidFill>
              </a:rPr>
              <a:t>quan</a:t>
            </a:r>
            <a:r>
              <a:rPr lang="en-US" sz="3600" b="1" dirty="0">
                <a:solidFill>
                  <a:srgbClr val="FF0000"/>
                </a:solidFill>
              </a:rPr>
              <a:t>?</a:t>
            </a:r>
          </a:p>
        </p:txBody>
      </p:sp>
      <p:sp>
        <p:nvSpPr>
          <p:cNvPr id="8" name="TextBox 7"/>
          <p:cNvSpPr txBox="1"/>
          <p:nvPr/>
        </p:nvSpPr>
        <p:spPr>
          <a:xfrm>
            <a:off x="7221070" y="1973657"/>
            <a:ext cx="3442447" cy="2061210"/>
          </a:xfrm>
          <a:prstGeom prst="rect">
            <a:avLst/>
          </a:prstGeom>
          <a:noFill/>
        </p:spPr>
        <p:txBody>
          <a:bodyPr wrap="square" rtlCol="0">
            <a:spAutoFit/>
          </a:bodyPr>
          <a:lstStyle/>
          <a:p>
            <a:pPr algn="just"/>
            <a:r>
              <a:rPr lang="en-US" sz="3200" b="1" dirty="0" err="1">
                <a:solidFill>
                  <a:srgbClr val="002060"/>
                </a:solidFill>
              </a:rPr>
              <a:t>Các</a:t>
            </a:r>
            <a:r>
              <a:rPr lang="en-US" sz="3200" b="1" dirty="0">
                <a:solidFill>
                  <a:srgbClr val="002060"/>
                </a:solidFill>
              </a:rPr>
              <a:t> </a:t>
            </a:r>
            <a:r>
              <a:rPr lang="en-US" sz="3200" b="1" dirty="0" err="1">
                <a:solidFill>
                  <a:srgbClr val="002060"/>
                </a:solidFill>
              </a:rPr>
              <a:t>mô</a:t>
            </a:r>
            <a:r>
              <a:rPr lang="en-US" sz="3200" b="1" dirty="0">
                <a:solidFill>
                  <a:srgbClr val="002060"/>
                </a:solidFill>
              </a:rPr>
              <a:t> </a:t>
            </a:r>
            <a:r>
              <a:rPr lang="en-US" sz="3200" b="1" dirty="0" err="1">
                <a:solidFill>
                  <a:srgbClr val="002060"/>
                </a:solidFill>
              </a:rPr>
              <a:t>cùng</a:t>
            </a:r>
            <a:r>
              <a:rPr lang="en-US" sz="3200" b="1" dirty="0">
                <a:solidFill>
                  <a:srgbClr val="002060"/>
                </a:solidFill>
              </a:rPr>
              <a:t> </a:t>
            </a:r>
            <a:r>
              <a:rPr lang="en-US" sz="3200" b="1" dirty="0" err="1">
                <a:solidFill>
                  <a:srgbClr val="002060"/>
                </a:solidFill>
              </a:rPr>
              <a:t>thực</a:t>
            </a:r>
            <a:r>
              <a:rPr lang="en-US" sz="3200" b="1" dirty="0">
                <a:solidFill>
                  <a:srgbClr val="002060"/>
                </a:solidFill>
              </a:rPr>
              <a:t> </a:t>
            </a:r>
            <a:r>
              <a:rPr lang="en-US" sz="3200" b="1" dirty="0" err="1">
                <a:solidFill>
                  <a:srgbClr val="002060"/>
                </a:solidFill>
              </a:rPr>
              <a:t>hiện</a:t>
            </a:r>
            <a:r>
              <a:rPr lang="en-US" sz="3200" b="1" dirty="0">
                <a:solidFill>
                  <a:srgbClr val="002060"/>
                </a:solidFill>
              </a:rPr>
              <a:t> </a:t>
            </a:r>
            <a:r>
              <a:rPr lang="en-US" sz="3200" b="1" dirty="0" err="1">
                <a:solidFill>
                  <a:srgbClr val="002060"/>
                </a:solidFill>
              </a:rPr>
              <a:t>hoạt</a:t>
            </a:r>
            <a:r>
              <a:rPr lang="en-US" sz="3200" b="1" dirty="0">
                <a:solidFill>
                  <a:srgbClr val="002060"/>
                </a:solidFill>
              </a:rPr>
              <a:t> </a:t>
            </a:r>
            <a:r>
              <a:rPr lang="en-US" sz="3200" b="1" dirty="0" err="1">
                <a:solidFill>
                  <a:srgbClr val="002060"/>
                </a:solidFill>
              </a:rPr>
              <a:t>động</a:t>
            </a:r>
            <a:r>
              <a:rPr lang="en-US" sz="3200" b="1" dirty="0">
                <a:solidFill>
                  <a:srgbClr val="002060"/>
                </a:solidFill>
              </a:rPr>
              <a:t> </a:t>
            </a:r>
            <a:r>
              <a:rPr lang="en-US" sz="3200" b="1" dirty="0" err="1">
                <a:solidFill>
                  <a:srgbClr val="002060"/>
                </a:solidFill>
              </a:rPr>
              <a:t>sống</a:t>
            </a:r>
            <a:r>
              <a:rPr lang="en-US" sz="3200" b="1" dirty="0">
                <a:solidFill>
                  <a:srgbClr val="002060"/>
                </a:solidFill>
              </a:rPr>
              <a:t> </a:t>
            </a:r>
            <a:r>
              <a:rPr lang="en-US" sz="3200" b="1" dirty="0" err="1">
                <a:solidFill>
                  <a:srgbClr val="002060"/>
                </a:solidFill>
              </a:rPr>
              <a:t>nhất</a:t>
            </a:r>
            <a:r>
              <a:rPr lang="en-US" sz="3200" b="1" dirty="0">
                <a:solidFill>
                  <a:srgbClr val="002060"/>
                </a:solidFill>
              </a:rPr>
              <a:t> </a:t>
            </a:r>
            <a:r>
              <a:rPr lang="en-US" sz="3200" b="1" dirty="0" err="1">
                <a:solidFill>
                  <a:srgbClr val="002060"/>
                </a:solidFill>
              </a:rPr>
              <a:t>định</a:t>
            </a:r>
            <a:r>
              <a:rPr lang="en-US" sz="3200" b="1" dirty="0">
                <a:solidFill>
                  <a:srgbClr val="002060"/>
                </a:solidFill>
              </a:rPr>
              <a:t> </a:t>
            </a:r>
            <a:r>
              <a:rPr lang="en-US" sz="3200" b="1" dirty="0" err="1">
                <a:solidFill>
                  <a:srgbClr val="002060"/>
                </a:solidFill>
              </a:rPr>
              <a:t>thì</a:t>
            </a:r>
            <a:r>
              <a:rPr lang="en-US" sz="3200" b="1" dirty="0">
                <a:solidFill>
                  <a:srgbClr val="002060"/>
                </a:solidFill>
              </a:rPr>
              <a:t> </a:t>
            </a:r>
            <a:r>
              <a:rPr lang="en-US" sz="3200" b="1" dirty="0" err="1">
                <a:solidFill>
                  <a:srgbClr val="002060"/>
                </a:solidFill>
              </a:rPr>
              <a:t>tạo</a:t>
            </a:r>
            <a:r>
              <a:rPr lang="en-US" sz="3200" b="1" dirty="0">
                <a:solidFill>
                  <a:srgbClr val="002060"/>
                </a:solidFill>
              </a:rPr>
              <a:t> </a:t>
            </a:r>
            <a:r>
              <a:rPr lang="en-US" sz="3200" b="1" dirty="0" err="1">
                <a:solidFill>
                  <a:srgbClr val="002060"/>
                </a:solidFill>
              </a:rPr>
              <a:t>thành</a:t>
            </a:r>
            <a:r>
              <a:rPr lang="en-US" sz="3200" b="1" dirty="0">
                <a:solidFill>
                  <a:srgbClr val="002060"/>
                </a:solidFill>
              </a:rPr>
              <a:t> </a:t>
            </a:r>
            <a:r>
              <a:rPr lang="en-US" sz="3200" b="1" dirty="0" err="1">
                <a:solidFill>
                  <a:srgbClr val="002060"/>
                </a:solidFill>
              </a:rPr>
              <a:t>cơ</a:t>
            </a:r>
            <a:r>
              <a:rPr lang="en-US" sz="3200" b="1" dirty="0">
                <a:solidFill>
                  <a:srgbClr val="002060"/>
                </a:solidFill>
              </a:rPr>
              <a:t> </a:t>
            </a:r>
            <a:r>
              <a:rPr lang="en-US" sz="3200" b="1" dirty="0" err="1">
                <a:solidFill>
                  <a:srgbClr val="002060"/>
                </a:solidFill>
              </a:rPr>
              <a:t>quan</a:t>
            </a:r>
            <a:endParaRPr lang="en-US" sz="3200" b="1" dirty="0">
              <a:solidFill>
                <a:srgbClr val="00206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750"/>
                                        <p:tgtEl>
                                          <p:spTgt spid="7"/>
                                        </p:tgtEl>
                                        <p:attrNameLst>
                                          <p:attrName>ppt_w</p:attrName>
                                        </p:attrNameLst>
                                      </p:cBhvr>
                                      <p:tavLst>
                                        <p:tav tm="0">
                                          <p:val>
                                            <p:strVal val="ppt_w"/>
                                          </p:val>
                                        </p:tav>
                                        <p:tav tm="100000">
                                          <p:val>
                                            <p:fltVal val="0"/>
                                          </p:val>
                                        </p:tav>
                                      </p:tavLst>
                                    </p:anim>
                                    <p:anim calcmode="lin" valueType="num">
                                      <p:cBhvr>
                                        <p:cTn id="14" dur="750"/>
                                        <p:tgtEl>
                                          <p:spTgt spid="7"/>
                                        </p:tgtEl>
                                        <p:attrNameLst>
                                          <p:attrName>ppt_h</p:attrName>
                                        </p:attrNameLst>
                                      </p:cBhvr>
                                      <p:tavLst>
                                        <p:tav tm="0">
                                          <p:val>
                                            <p:strVal val="ppt_h"/>
                                          </p:val>
                                        </p:tav>
                                        <p:tav tm="100000">
                                          <p:val>
                                            <p:fltVal val="0"/>
                                          </p:val>
                                        </p:tav>
                                      </p:tavLst>
                                    </p:anim>
                                    <p:animEffect transition="out" filter="fade">
                                      <p:cBhvr>
                                        <p:cTn id="15" dur="750"/>
                                        <p:tgtEl>
                                          <p:spTgt spid="7"/>
                                        </p:tgtEl>
                                      </p:cBhvr>
                                    </p:animEffect>
                                    <p:set>
                                      <p:cBhvr>
                                        <p:cTn id="16" dur="1" fill="hold">
                                          <p:stCondLst>
                                            <p:cond delay="749"/>
                                          </p:stCondLst>
                                        </p:cTn>
                                        <p:tgtEl>
                                          <p:spTgt spid="7"/>
                                        </p:tgtEl>
                                        <p:attrNameLst>
                                          <p:attrName>style.visibility</p:attrName>
                                        </p:attrNameLst>
                                      </p:cBhvr>
                                      <p:to>
                                        <p:strVal val="hidden"/>
                                      </p:to>
                                    </p:se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04775" y="311524"/>
            <a:ext cx="7960659" cy="521970"/>
          </a:xfrm>
          <a:prstGeom prst="rect">
            <a:avLst/>
          </a:prstGeom>
          <a:noFill/>
        </p:spPr>
        <p:txBody>
          <a:bodyPr wrap="square" rtlCol="0">
            <a:spAutoFit/>
          </a:bodyPr>
          <a:lstStyle/>
          <a:p>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I</a:t>
            </a:r>
            <a:r>
              <a:rPr lang="vi-VN" alt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V</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TỪ CƠ QUAN TẠO THÀNH HỆ CƠ QUAN</a:t>
            </a:r>
          </a:p>
        </p:txBody>
      </p:sp>
      <p:grpSp>
        <p:nvGrpSpPr>
          <p:cNvPr id="4" name="Group 3"/>
          <p:cNvGrpSpPr/>
          <p:nvPr/>
        </p:nvGrpSpPr>
        <p:grpSpPr>
          <a:xfrm>
            <a:off x="423357" y="1066097"/>
            <a:ext cx="4041068" cy="2610476"/>
            <a:chOff x="65316" y="1316153"/>
            <a:chExt cx="3233194" cy="2658765"/>
          </a:xfrm>
        </p:grpSpPr>
        <p:sp>
          <p:nvSpPr>
            <p:cNvPr id="5" name="Cloud 4"/>
            <p:cNvSpPr/>
            <p:nvPr/>
          </p:nvSpPr>
          <p:spPr>
            <a:xfrm>
              <a:off x="65316" y="1316153"/>
              <a:ext cx="3233194" cy="2658765"/>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7190" y="1940228"/>
              <a:ext cx="2374002" cy="1410615"/>
            </a:xfrm>
            <a:prstGeom prst="rect">
              <a:avLst/>
            </a:prstGeom>
            <a:noFill/>
          </p:spPr>
          <p:txBody>
            <a:bodyPr wrap="square" rtlCol="0">
              <a:spAutoFit/>
            </a:bodyPr>
            <a:lstStyle/>
            <a:p>
              <a:pPr algn="just"/>
              <a:r>
                <a:rPr lang="en-US" sz="2800" b="1" dirty="0" err="1">
                  <a:solidFill>
                    <a:schemeClr val="bg1"/>
                  </a:solidFill>
                </a:rPr>
                <a:t>Hãy</a:t>
              </a:r>
              <a:r>
                <a:rPr lang="en-US" sz="2800" b="1" dirty="0">
                  <a:solidFill>
                    <a:schemeClr val="bg1"/>
                  </a:solidFill>
                </a:rPr>
                <a:t> </a:t>
              </a:r>
              <a:r>
                <a:rPr lang="en-US" sz="2800" b="1" dirty="0" err="1">
                  <a:solidFill>
                    <a:schemeClr val="bg1"/>
                  </a:solidFill>
                </a:rPr>
                <a:t>nêu</a:t>
              </a:r>
              <a:r>
                <a:rPr lang="en-US" sz="2800" b="1" dirty="0">
                  <a:solidFill>
                    <a:schemeClr val="bg1"/>
                  </a:solidFill>
                </a:rPr>
                <a:t> </a:t>
              </a:r>
              <a:r>
                <a:rPr lang="en-US" sz="2800" b="1" dirty="0" err="1">
                  <a:solidFill>
                    <a:schemeClr val="bg1"/>
                  </a:solidFill>
                </a:rPr>
                <a:t>mối</a:t>
              </a:r>
              <a:r>
                <a:rPr lang="en-US" sz="2800" b="1" dirty="0">
                  <a:solidFill>
                    <a:schemeClr val="bg1"/>
                  </a:solidFill>
                </a:rPr>
                <a:t> </a:t>
              </a:r>
              <a:r>
                <a:rPr lang="en-US" sz="2800" b="1" dirty="0" err="1">
                  <a:solidFill>
                    <a:schemeClr val="bg1"/>
                  </a:solidFill>
                </a:rPr>
                <a:t>quan</a:t>
              </a:r>
              <a:r>
                <a:rPr lang="en-US" sz="2800" b="1" dirty="0">
                  <a:solidFill>
                    <a:schemeClr val="bg1"/>
                  </a:solidFill>
                </a:rPr>
                <a:t> </a:t>
              </a:r>
              <a:r>
                <a:rPr lang="en-US" sz="2800" b="1" dirty="0" err="1">
                  <a:solidFill>
                    <a:schemeClr val="bg1"/>
                  </a:solidFill>
                </a:rPr>
                <a:t>hệ</a:t>
              </a:r>
              <a:r>
                <a:rPr lang="en-US" sz="2800" b="1" dirty="0">
                  <a:solidFill>
                    <a:schemeClr val="bg1"/>
                  </a:solidFill>
                </a:rPr>
                <a:t> </a:t>
              </a:r>
              <a:r>
                <a:rPr lang="en-US" sz="2800" b="1" dirty="0" err="1">
                  <a:solidFill>
                    <a:schemeClr val="bg1"/>
                  </a:solidFill>
                </a:rPr>
                <a:t>giữa</a:t>
              </a:r>
              <a:r>
                <a:rPr lang="en-US" sz="2800" b="1" dirty="0">
                  <a:solidFill>
                    <a:schemeClr val="bg1"/>
                  </a:solidFill>
                </a:rPr>
                <a:t> </a:t>
              </a:r>
              <a:r>
                <a:rPr lang="en-US" sz="2800" b="1" dirty="0" err="1">
                  <a:solidFill>
                    <a:schemeClr val="bg1"/>
                  </a:solidFill>
                </a:rPr>
                <a:t>cơ</a:t>
              </a:r>
              <a:r>
                <a:rPr lang="en-US" sz="2800" b="1" dirty="0">
                  <a:solidFill>
                    <a:schemeClr val="bg1"/>
                  </a:solidFill>
                </a:rPr>
                <a:t> </a:t>
              </a:r>
              <a:r>
                <a:rPr lang="en-US" sz="2800" b="1" dirty="0" err="1">
                  <a:solidFill>
                    <a:schemeClr val="bg1"/>
                  </a:solidFill>
                </a:rPr>
                <a:t>quan</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hệ</a:t>
              </a:r>
              <a:r>
                <a:rPr lang="en-US" sz="2800" b="1" dirty="0">
                  <a:solidFill>
                    <a:schemeClr val="bg1"/>
                  </a:solidFill>
                </a:rPr>
                <a:t> </a:t>
              </a:r>
              <a:r>
                <a:rPr lang="en-US" sz="2800" b="1" dirty="0" err="1">
                  <a:solidFill>
                    <a:schemeClr val="bg1"/>
                  </a:solidFill>
                </a:rPr>
                <a:t>cơ</a:t>
              </a:r>
              <a:r>
                <a:rPr lang="en-US" sz="2800" b="1" dirty="0">
                  <a:solidFill>
                    <a:schemeClr val="bg1"/>
                  </a:solidFill>
                </a:rPr>
                <a:t> </a:t>
              </a:r>
              <a:r>
                <a:rPr lang="en-US" sz="2800" b="1" dirty="0" err="1">
                  <a:solidFill>
                    <a:schemeClr val="bg1"/>
                  </a:solidFill>
                </a:rPr>
                <a:t>quan</a:t>
              </a:r>
              <a:r>
                <a:rPr lang="en-US" sz="2800" b="1" dirty="0">
                  <a:solidFill>
                    <a:schemeClr val="bg1"/>
                  </a:solidFill>
                </a:rPr>
                <a:t>?</a:t>
              </a:r>
            </a:p>
          </p:txBody>
        </p:sp>
      </p:grpSp>
      <p:sp>
        <p:nvSpPr>
          <p:cNvPr id="7" name="TextBox 6"/>
          <p:cNvSpPr txBox="1"/>
          <p:nvPr/>
        </p:nvSpPr>
        <p:spPr>
          <a:xfrm>
            <a:off x="5768789" y="1205589"/>
            <a:ext cx="5870217" cy="2062103"/>
          </a:xfrm>
          <a:prstGeom prst="rect">
            <a:avLst/>
          </a:prstGeom>
          <a:solidFill>
            <a:srgbClr val="FF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3200" b="1" dirty="0" err="1">
                <a:solidFill>
                  <a:schemeClr val="bg1"/>
                </a:solidFill>
              </a:rPr>
              <a:t>Nhiều</a:t>
            </a:r>
            <a:r>
              <a:rPr lang="en-US" sz="3200" b="1" dirty="0">
                <a:solidFill>
                  <a:schemeClr val="bg1"/>
                </a:solidFill>
              </a:rPr>
              <a:t> </a:t>
            </a:r>
            <a:r>
              <a:rPr lang="en-US" sz="3200" b="1" dirty="0" err="1">
                <a:solidFill>
                  <a:schemeClr val="bg1"/>
                </a:solidFill>
              </a:rPr>
              <a:t>cơ</a:t>
            </a:r>
            <a:r>
              <a:rPr lang="en-US" sz="3200" b="1" dirty="0">
                <a:solidFill>
                  <a:schemeClr val="bg1"/>
                </a:solidFill>
              </a:rPr>
              <a:t> </a:t>
            </a:r>
            <a:r>
              <a:rPr lang="en-US" sz="3200" b="1" dirty="0" err="1">
                <a:solidFill>
                  <a:schemeClr val="bg1"/>
                </a:solidFill>
              </a:rPr>
              <a:t>quan</a:t>
            </a:r>
            <a:r>
              <a:rPr lang="en-US" sz="3200" b="1" dirty="0">
                <a:solidFill>
                  <a:schemeClr val="bg1"/>
                </a:solidFill>
              </a:rPr>
              <a:t> </a:t>
            </a:r>
            <a:r>
              <a:rPr lang="en-US" sz="3200" b="1" dirty="0" err="1">
                <a:solidFill>
                  <a:schemeClr val="bg1"/>
                </a:solidFill>
              </a:rPr>
              <a:t>cùng</a:t>
            </a:r>
            <a:r>
              <a:rPr lang="en-US" sz="3200" b="1" dirty="0">
                <a:solidFill>
                  <a:schemeClr val="bg1"/>
                </a:solidFill>
              </a:rPr>
              <a:t> </a:t>
            </a:r>
            <a:r>
              <a:rPr lang="en-US" sz="3200" b="1" dirty="0" err="1">
                <a:solidFill>
                  <a:schemeClr val="bg1"/>
                </a:solidFill>
              </a:rPr>
              <a:t>phối</a:t>
            </a:r>
            <a:r>
              <a:rPr lang="en-US" sz="3200" b="1" dirty="0">
                <a:solidFill>
                  <a:schemeClr val="bg1"/>
                </a:solidFill>
              </a:rPr>
              <a:t> </a:t>
            </a:r>
            <a:r>
              <a:rPr lang="en-US" sz="3200" b="1" dirty="0" err="1">
                <a:solidFill>
                  <a:schemeClr val="bg1"/>
                </a:solidFill>
              </a:rPr>
              <a:t>hợp</a:t>
            </a:r>
            <a:r>
              <a:rPr lang="en-US" sz="3200" b="1" dirty="0">
                <a:solidFill>
                  <a:schemeClr val="bg1"/>
                </a:solidFill>
              </a:rPr>
              <a:t> </a:t>
            </a:r>
            <a:r>
              <a:rPr lang="en-US" sz="3200" b="1" dirty="0" err="1">
                <a:solidFill>
                  <a:schemeClr val="bg1"/>
                </a:solidFill>
              </a:rPr>
              <a:t>hoạt</a:t>
            </a:r>
            <a:r>
              <a:rPr lang="en-US" sz="3200" b="1" dirty="0">
                <a:solidFill>
                  <a:schemeClr val="bg1"/>
                </a:solidFill>
              </a:rPr>
              <a:t> </a:t>
            </a:r>
            <a:r>
              <a:rPr lang="en-US" sz="3200" b="1" dirty="0" err="1">
                <a:solidFill>
                  <a:schemeClr val="bg1"/>
                </a:solidFill>
              </a:rPr>
              <a:t>động</a:t>
            </a:r>
            <a:r>
              <a:rPr lang="en-US" sz="3200" b="1" dirty="0">
                <a:solidFill>
                  <a:schemeClr val="bg1"/>
                </a:solidFill>
              </a:rPr>
              <a:t> </a:t>
            </a:r>
            <a:r>
              <a:rPr lang="en-US" sz="3200" b="1" dirty="0" err="1">
                <a:solidFill>
                  <a:schemeClr val="bg1"/>
                </a:solidFill>
              </a:rPr>
              <a:t>để</a:t>
            </a:r>
            <a:r>
              <a:rPr lang="en-US" sz="3200" b="1" dirty="0">
                <a:solidFill>
                  <a:schemeClr val="bg1"/>
                </a:solidFill>
              </a:rPr>
              <a:t> </a:t>
            </a:r>
            <a:r>
              <a:rPr lang="en-US" sz="3200" b="1" dirty="0" err="1">
                <a:solidFill>
                  <a:schemeClr val="bg1"/>
                </a:solidFill>
              </a:rPr>
              <a:t>thực</a:t>
            </a:r>
            <a:r>
              <a:rPr lang="en-US" sz="3200" b="1" dirty="0">
                <a:solidFill>
                  <a:schemeClr val="bg1"/>
                </a:solidFill>
              </a:rPr>
              <a:t> </a:t>
            </a:r>
            <a:r>
              <a:rPr lang="en-US" sz="3200" b="1" dirty="0" err="1">
                <a:solidFill>
                  <a:schemeClr val="bg1"/>
                </a:solidFill>
              </a:rPr>
              <a:t>hiện</a:t>
            </a:r>
            <a:r>
              <a:rPr lang="en-US" sz="3200" b="1" dirty="0">
                <a:solidFill>
                  <a:schemeClr val="bg1"/>
                </a:solidFill>
              </a:rPr>
              <a:t> </a:t>
            </a:r>
            <a:r>
              <a:rPr lang="en-US" sz="3200" b="1" dirty="0" err="1">
                <a:solidFill>
                  <a:schemeClr val="bg1"/>
                </a:solidFill>
              </a:rPr>
              <a:t>một</a:t>
            </a:r>
            <a:r>
              <a:rPr lang="en-US" sz="3200" b="1" dirty="0">
                <a:solidFill>
                  <a:schemeClr val="bg1"/>
                </a:solidFill>
              </a:rPr>
              <a:t> </a:t>
            </a:r>
            <a:r>
              <a:rPr lang="en-US" sz="3200" b="1" dirty="0" err="1">
                <a:solidFill>
                  <a:schemeClr val="bg1"/>
                </a:solidFill>
              </a:rPr>
              <a:t>quá</a:t>
            </a:r>
            <a:r>
              <a:rPr lang="en-US" sz="3200" b="1" dirty="0">
                <a:solidFill>
                  <a:schemeClr val="bg1"/>
                </a:solidFill>
              </a:rPr>
              <a:t> </a:t>
            </a:r>
            <a:r>
              <a:rPr lang="en-US" sz="3200" b="1" dirty="0" err="1">
                <a:solidFill>
                  <a:schemeClr val="bg1"/>
                </a:solidFill>
              </a:rPr>
              <a:t>trình</a:t>
            </a:r>
            <a:r>
              <a:rPr lang="en-US" sz="3200" b="1" dirty="0">
                <a:solidFill>
                  <a:schemeClr val="bg1"/>
                </a:solidFill>
              </a:rPr>
              <a:t> </a:t>
            </a:r>
            <a:r>
              <a:rPr lang="en-US" sz="3200" b="1" dirty="0" err="1">
                <a:solidFill>
                  <a:schemeClr val="bg1"/>
                </a:solidFill>
              </a:rPr>
              <a:t>sống</a:t>
            </a:r>
            <a:r>
              <a:rPr lang="en-US" sz="3200" b="1" dirty="0">
                <a:solidFill>
                  <a:schemeClr val="bg1"/>
                </a:solidFill>
              </a:rPr>
              <a:t> </a:t>
            </a:r>
            <a:r>
              <a:rPr lang="en-US" sz="3200" b="1" dirty="0" err="1">
                <a:solidFill>
                  <a:schemeClr val="bg1"/>
                </a:solidFill>
              </a:rPr>
              <a:t>nào</a:t>
            </a:r>
            <a:r>
              <a:rPr lang="en-US" sz="3200" b="1" dirty="0">
                <a:solidFill>
                  <a:schemeClr val="bg1"/>
                </a:solidFill>
              </a:rPr>
              <a:t> </a:t>
            </a:r>
            <a:r>
              <a:rPr lang="en-US" sz="3200" b="1" dirty="0" err="1">
                <a:solidFill>
                  <a:schemeClr val="bg1"/>
                </a:solidFill>
              </a:rPr>
              <a:t>đó</a:t>
            </a:r>
            <a:r>
              <a:rPr lang="en-US" sz="3200" b="1" dirty="0">
                <a:solidFill>
                  <a:schemeClr val="bg1"/>
                </a:solidFill>
              </a:rPr>
              <a:t> </a:t>
            </a:r>
            <a:r>
              <a:rPr lang="en-US" sz="3200" b="1" dirty="0" err="1">
                <a:solidFill>
                  <a:schemeClr val="bg1"/>
                </a:solidFill>
              </a:rPr>
              <a:t>của</a:t>
            </a:r>
            <a:r>
              <a:rPr lang="en-US" sz="3200" b="1" dirty="0">
                <a:solidFill>
                  <a:schemeClr val="bg1"/>
                </a:solidFill>
              </a:rPr>
              <a:t> </a:t>
            </a:r>
            <a:r>
              <a:rPr lang="en-US" sz="3200" b="1" dirty="0" err="1">
                <a:solidFill>
                  <a:schemeClr val="bg1"/>
                </a:solidFill>
              </a:rPr>
              <a:t>cơ</a:t>
            </a:r>
            <a:r>
              <a:rPr lang="en-US" sz="3200" b="1" dirty="0">
                <a:solidFill>
                  <a:schemeClr val="bg1"/>
                </a:solidFill>
              </a:rPr>
              <a:t> </a:t>
            </a:r>
            <a:r>
              <a:rPr lang="en-US" sz="3200" b="1" dirty="0" err="1">
                <a:solidFill>
                  <a:schemeClr val="bg1"/>
                </a:solidFill>
              </a:rPr>
              <a:t>thể</a:t>
            </a:r>
            <a:r>
              <a:rPr lang="en-US" sz="3200" b="1" dirty="0">
                <a:solidFill>
                  <a:schemeClr val="bg1"/>
                </a:solidFill>
              </a:rPr>
              <a:t> </a:t>
            </a:r>
            <a:r>
              <a:rPr lang="en-US" sz="3200" b="1" dirty="0" err="1">
                <a:solidFill>
                  <a:schemeClr val="bg1"/>
                </a:solidFill>
              </a:rPr>
              <a:t>được</a:t>
            </a:r>
            <a:r>
              <a:rPr lang="en-US" sz="3200" b="1" dirty="0">
                <a:solidFill>
                  <a:schemeClr val="bg1"/>
                </a:solidFill>
              </a:rPr>
              <a:t> </a:t>
            </a:r>
            <a:r>
              <a:rPr lang="en-US" sz="3200" b="1" dirty="0" err="1">
                <a:solidFill>
                  <a:schemeClr val="bg1"/>
                </a:solidFill>
              </a:rPr>
              <a:t>gọi</a:t>
            </a:r>
            <a:r>
              <a:rPr lang="en-US" sz="3200" b="1" dirty="0">
                <a:solidFill>
                  <a:schemeClr val="bg1"/>
                </a:solidFill>
              </a:rPr>
              <a:t> </a:t>
            </a:r>
            <a:r>
              <a:rPr lang="en-US" sz="3200" b="1" dirty="0" err="1">
                <a:solidFill>
                  <a:schemeClr val="bg1"/>
                </a:solidFill>
              </a:rPr>
              <a:t>là</a:t>
            </a:r>
            <a:r>
              <a:rPr lang="en-US" sz="3200" b="1" dirty="0">
                <a:solidFill>
                  <a:schemeClr val="bg1"/>
                </a:solidFill>
              </a:rPr>
              <a:t> </a:t>
            </a:r>
            <a:r>
              <a:rPr lang="en-US" sz="3200" b="1" dirty="0" err="1">
                <a:solidFill>
                  <a:schemeClr val="bg1"/>
                </a:solidFill>
              </a:rPr>
              <a:t>hệ</a:t>
            </a:r>
            <a:r>
              <a:rPr lang="en-US" sz="3200" b="1" dirty="0">
                <a:solidFill>
                  <a:schemeClr val="bg1"/>
                </a:solidFill>
              </a:rPr>
              <a:t> </a:t>
            </a:r>
            <a:r>
              <a:rPr lang="en-US" sz="3200" b="1" dirty="0" err="1">
                <a:solidFill>
                  <a:schemeClr val="bg1"/>
                </a:solidFill>
              </a:rPr>
              <a:t>cơ</a:t>
            </a:r>
            <a:r>
              <a:rPr lang="en-US" sz="3200" b="1" dirty="0">
                <a:solidFill>
                  <a:schemeClr val="bg1"/>
                </a:solidFill>
              </a:rPr>
              <a:t> </a:t>
            </a:r>
            <a:r>
              <a:rPr lang="en-US" sz="3200" b="1" dirty="0" err="1">
                <a:solidFill>
                  <a:schemeClr val="bg1"/>
                </a:solidFill>
              </a:rPr>
              <a:t>quan</a:t>
            </a:r>
            <a:r>
              <a:rPr lang="en-US" sz="3200" b="1" dirty="0">
                <a:solidFill>
                  <a:schemeClr val="bg1"/>
                </a:solidFill>
              </a:rPr>
              <a:t>.</a:t>
            </a:r>
          </a:p>
        </p:txBody>
      </p:sp>
      <p:sp>
        <p:nvSpPr>
          <p:cNvPr id="8" name="Right Arrow 7"/>
          <p:cNvSpPr/>
          <p:nvPr/>
        </p:nvSpPr>
        <p:spPr>
          <a:xfrm>
            <a:off x="4774616" y="1672223"/>
            <a:ext cx="737909" cy="636392"/>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5768788" y="3267692"/>
            <a:ext cx="5870217" cy="3611954"/>
          </a:xfrm>
          <a:prstGeom prst="rect">
            <a:avLst/>
          </a:prstGeom>
        </p:spPr>
      </p:pic>
      <p:sp>
        <p:nvSpPr>
          <p:cNvPr id="11" name="TextBox 10"/>
          <p:cNvSpPr txBox="1"/>
          <p:nvPr/>
        </p:nvSpPr>
        <p:spPr>
          <a:xfrm>
            <a:off x="423357" y="4388066"/>
            <a:ext cx="5109882" cy="1077218"/>
          </a:xfrm>
          <a:prstGeom prst="rect">
            <a:avLst/>
          </a:prstGeom>
          <a:solidFill>
            <a:srgbClr val="FF0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3200" b="1" dirty="0">
                <a:solidFill>
                  <a:schemeClr val="bg1"/>
                </a:solidFill>
              </a:rPr>
              <a:t>Ở </a:t>
            </a:r>
            <a:r>
              <a:rPr lang="en-US" sz="3200" b="1" dirty="0" err="1">
                <a:solidFill>
                  <a:schemeClr val="bg1"/>
                </a:solidFill>
              </a:rPr>
              <a:t>thực</a:t>
            </a:r>
            <a:r>
              <a:rPr lang="en-US" sz="3200" b="1" dirty="0">
                <a:solidFill>
                  <a:schemeClr val="bg1"/>
                </a:solidFill>
              </a:rPr>
              <a:t> </a:t>
            </a:r>
            <a:r>
              <a:rPr lang="en-US" sz="3200" b="1" dirty="0" err="1">
                <a:solidFill>
                  <a:schemeClr val="bg1"/>
                </a:solidFill>
              </a:rPr>
              <a:t>vật</a:t>
            </a:r>
            <a:r>
              <a:rPr lang="en-US" sz="3200" b="1" dirty="0">
                <a:solidFill>
                  <a:schemeClr val="bg1"/>
                </a:solidFill>
              </a:rPr>
              <a:t>, </a:t>
            </a:r>
            <a:r>
              <a:rPr lang="en-US" sz="3200" b="1" dirty="0" err="1">
                <a:solidFill>
                  <a:schemeClr val="bg1"/>
                </a:solidFill>
              </a:rPr>
              <a:t>có</a:t>
            </a:r>
            <a:r>
              <a:rPr lang="en-US" sz="3200" b="1" dirty="0">
                <a:solidFill>
                  <a:schemeClr val="bg1"/>
                </a:solidFill>
              </a:rPr>
              <a:t> 2 </a:t>
            </a:r>
            <a:r>
              <a:rPr lang="en-US" sz="3200" b="1" dirty="0" err="1">
                <a:solidFill>
                  <a:schemeClr val="bg1"/>
                </a:solidFill>
              </a:rPr>
              <a:t>hệ</a:t>
            </a:r>
            <a:r>
              <a:rPr lang="en-US" sz="3200" b="1" dirty="0">
                <a:solidFill>
                  <a:schemeClr val="bg1"/>
                </a:solidFill>
              </a:rPr>
              <a:t> </a:t>
            </a:r>
            <a:r>
              <a:rPr lang="en-US" sz="3200" b="1" dirty="0" err="1">
                <a:solidFill>
                  <a:schemeClr val="bg1"/>
                </a:solidFill>
              </a:rPr>
              <a:t>cơ</a:t>
            </a:r>
            <a:r>
              <a:rPr lang="en-US" sz="3200" b="1" dirty="0">
                <a:solidFill>
                  <a:schemeClr val="bg1"/>
                </a:solidFill>
              </a:rPr>
              <a:t> </a:t>
            </a:r>
            <a:r>
              <a:rPr lang="en-US" sz="3200" b="1" dirty="0" err="1">
                <a:solidFill>
                  <a:schemeClr val="bg1"/>
                </a:solidFill>
              </a:rPr>
              <a:t>quan</a:t>
            </a:r>
            <a:r>
              <a:rPr lang="en-US" sz="3200" b="1" dirty="0">
                <a:solidFill>
                  <a:schemeClr val="bg1"/>
                </a:solidFill>
              </a:rPr>
              <a:t> </a:t>
            </a:r>
            <a:r>
              <a:rPr lang="en-US" sz="3200" b="1" dirty="0" err="1">
                <a:solidFill>
                  <a:schemeClr val="bg1"/>
                </a:solidFill>
              </a:rPr>
              <a:t>chính</a:t>
            </a:r>
            <a:r>
              <a:rPr lang="en-US" sz="3200" b="1" dirty="0">
                <a:solidFill>
                  <a:schemeClr val="bg1"/>
                </a:solidFill>
              </a:rPr>
              <a:t> </a:t>
            </a:r>
            <a:r>
              <a:rPr lang="en-US" sz="3200" b="1" dirty="0" err="1">
                <a:solidFill>
                  <a:schemeClr val="bg1"/>
                </a:solidFill>
              </a:rPr>
              <a:t>là</a:t>
            </a:r>
            <a:r>
              <a:rPr lang="en-US" sz="3200" b="1" dirty="0">
                <a:solidFill>
                  <a:schemeClr val="bg1"/>
                </a:solidFill>
              </a:rPr>
              <a:t>: </a:t>
            </a:r>
            <a:r>
              <a:rPr lang="en-US" sz="3200" b="1" dirty="0" err="1">
                <a:solidFill>
                  <a:schemeClr val="bg1"/>
                </a:solidFill>
              </a:rPr>
              <a:t>hệ</a:t>
            </a:r>
            <a:r>
              <a:rPr lang="en-US" sz="3200" b="1" dirty="0">
                <a:solidFill>
                  <a:schemeClr val="bg1"/>
                </a:solidFill>
              </a:rPr>
              <a:t> </a:t>
            </a:r>
            <a:r>
              <a:rPr lang="en-US" sz="3200" b="1" dirty="0" err="1">
                <a:solidFill>
                  <a:schemeClr val="bg1"/>
                </a:solidFill>
              </a:rPr>
              <a:t>chồi</a:t>
            </a:r>
            <a:r>
              <a:rPr lang="en-US" sz="3200" b="1" dirty="0">
                <a:solidFill>
                  <a:schemeClr val="bg1"/>
                </a:solidFill>
              </a:rPr>
              <a:t> </a:t>
            </a:r>
            <a:r>
              <a:rPr lang="en-US" sz="3200" b="1" dirty="0" err="1">
                <a:solidFill>
                  <a:schemeClr val="bg1"/>
                </a:solidFill>
              </a:rPr>
              <a:t>và</a:t>
            </a:r>
            <a:r>
              <a:rPr lang="en-US" sz="3200" b="1" dirty="0">
                <a:solidFill>
                  <a:schemeClr val="bg1"/>
                </a:solidFill>
              </a:rPr>
              <a:t> </a:t>
            </a:r>
            <a:r>
              <a:rPr lang="en-US" sz="3200" b="1" dirty="0" err="1">
                <a:solidFill>
                  <a:schemeClr val="bg1"/>
                </a:solidFill>
              </a:rPr>
              <a:t>hệ</a:t>
            </a:r>
            <a:r>
              <a:rPr lang="en-US" sz="3200" b="1" dirty="0">
                <a:solidFill>
                  <a:schemeClr val="bg1"/>
                </a:solidFill>
              </a:rPr>
              <a:t> </a:t>
            </a:r>
            <a:r>
              <a:rPr lang="en-US" sz="3200" b="1" dirty="0" err="1">
                <a:solidFill>
                  <a:schemeClr val="bg1"/>
                </a:solidFill>
              </a:rPr>
              <a:t>rễ</a:t>
            </a:r>
            <a:r>
              <a:rPr lang="en-US" sz="3200" b="1"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7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7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anim calcmode="lin" valueType="num">
                                      <p:cBhvr>
                                        <p:cTn id="32" dur="750" fill="hold"/>
                                        <p:tgtEl>
                                          <p:spTgt spid="11"/>
                                        </p:tgtEl>
                                        <p:attrNameLst>
                                          <p:attrName>ppt_x</p:attrName>
                                        </p:attrNameLst>
                                      </p:cBhvr>
                                      <p:tavLst>
                                        <p:tav tm="0">
                                          <p:val>
                                            <p:strVal val="#ppt_x"/>
                                          </p:val>
                                        </p:tav>
                                        <p:tav tm="100000">
                                          <p:val>
                                            <p:strVal val="#ppt_x"/>
                                          </p:val>
                                        </p:tav>
                                      </p:tavLst>
                                    </p:anim>
                                    <p:anim calcmode="lin" valueType="num">
                                      <p:cBhvr>
                                        <p:cTn id="33"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Comic Sans MS</vt:lpstr>
      <vt:lpstr>Palatino Linotype</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ThienIT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Trung Hieu</cp:lastModifiedBy>
  <cp:revision>45</cp:revision>
  <dcterms:created xsi:type="dcterms:W3CDTF">2021-04-27T07:19:00Z</dcterms:created>
  <dcterms:modified xsi:type="dcterms:W3CDTF">2024-05-22T00:47:00Z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1B2161B65CED48D591C43E23B11EF080</vt:lpwstr>
  </property>
  <property fmtid="{D5CDD505-2E9C-101B-9397-08002B2CF9AE}" pid="3" name="KSOProductBuildVer">
    <vt:lpwstr>1033-11.2.0.11417</vt:lpwstr>
  </property>
</Properties>
</file>