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4" r:id="rId3"/>
    <p:sldId id="275" r:id="rId4"/>
    <p:sldId id="6292" r:id="rId5"/>
    <p:sldId id="6293" r:id="rId6"/>
    <p:sldId id="6294" r:id="rId7"/>
    <p:sldId id="6295" r:id="rId8"/>
    <p:sldId id="273" r:id="rId9"/>
    <p:sldId id="630" r:id="rId10"/>
    <p:sldId id="632" r:id="rId11"/>
    <p:sldId id="635" r:id="rId12"/>
    <p:sldId id="636" r:id="rId13"/>
    <p:sldId id="637" r:id="rId14"/>
    <p:sldId id="628" r:id="rId15"/>
    <p:sldId id="6308" r:id="rId16"/>
    <p:sldId id="629" r:id="rId17"/>
    <p:sldId id="283" r:id="rId18"/>
    <p:sldId id="282" r:id="rId19"/>
    <p:sldId id="284" r:id="rId20"/>
    <p:sldId id="259" r:id="rId21"/>
    <p:sldId id="261" r:id="rId22"/>
  </p:sldIdLst>
  <p:sldSz cx="12192000" cy="6858000"/>
  <p:notesSz cx="6858000" cy="9144000"/>
  <p:embeddedFontLst>
    <p:embeddedFont>
      <p:font typeface="#9Slide01 Noi dung ngan" panose="00000500000000000000" pitchFamily="2" charset="0"/>
      <p:regular r:id="rId23"/>
    </p:embeddedFont>
    <p:embeddedFont>
      <p:font typeface="#9Slide01 Tieu de ngan" panose="00000700000000000000" pitchFamily="2" charset="0"/>
      <p:bold r:id="rId24"/>
    </p:embeddedFont>
    <p:embeddedFont>
      <p:font typeface="#9Slide02 Noi dung dai" panose="02000000000000000000" pitchFamily="2" charset="0"/>
      <p:regular r:id="rId25"/>
    </p:embeddedFont>
    <p:embeddedFont>
      <p:font typeface="#9Slide02 Noi dung rat dai" panose="02000000000000000000" pitchFamily="2" charset="0"/>
      <p:regular r:id="rId26"/>
    </p:embeddedFont>
    <p:embeddedFont>
      <p:font typeface="#9Slide07 Altus" pitchFamily="2" charset="0"/>
      <p:regular r:id="rId27"/>
    </p:embeddedFont>
    <p:embeddedFont>
      <p:font typeface="#9Slide07 Cadena" panose="02000503000000020004" pitchFamily="2" charset="0"/>
      <p:bold r:id="rId28"/>
    </p:embeddedFont>
    <p:embeddedFont>
      <p:font typeface="#9Slide07 IcielBaliho Script" pitchFamily="2" charset="0"/>
      <p:regular r:id="rId29"/>
    </p:embeddedFont>
    <p:embeddedFont>
      <p:font typeface="#9Slide07 IcielCadena" panose="02000503000000020004" pitchFamily="2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C13"/>
    <a:srgbClr val="F122AC"/>
    <a:srgbClr val="FF99CC"/>
    <a:srgbClr val="99CCFF"/>
    <a:srgbClr val="66FF66"/>
    <a:srgbClr val="FFFF99"/>
    <a:srgbClr val="CC99FF"/>
    <a:srgbClr val="F29F05"/>
    <a:srgbClr val="03C04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howGuides="1">
      <p:cViewPr varScale="1">
        <p:scale>
          <a:sx n="61" d="100"/>
          <a:sy n="61" d="100"/>
        </p:scale>
        <p:origin x="90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DEFCCA-5B83-41DD-AFDB-8AB53FAB37A2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C29466E2-A167-412D-8957-C38B0541F742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Thực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trạng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trước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đây</a:t>
          </a:r>
          <a:endParaRPr lang="en-GB" dirty="0">
            <a:latin typeface="#9Slide07 IcielBaliho Script" pitchFamily="2" charset="-93"/>
          </a:endParaRPr>
        </a:p>
      </dgm:t>
    </dgm:pt>
    <dgm:pt modelId="{CAF2ED53-D5B1-4782-BF8F-874520A69711}" type="parTrans" cxnId="{A3D29349-93A9-4208-96B4-1E74F995E1F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190ABA5A-A639-4F19-B9E5-C5723C49E4F9}" type="sibTrans" cxnId="{A3D29349-93A9-4208-96B4-1E74F995E1F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C03144FC-7254-4C9F-B1EF-219E5056BB63}">
      <dgm:prSet phldrT="[Text]" custT="1"/>
      <dgm:spPr/>
      <dgm:t>
        <a:bodyPr/>
        <a:lstStyle/>
        <a:p>
          <a:pPr algn="just"/>
          <a:r>
            <a:rPr lang="en-GB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</a:t>
          </a:r>
          <a:r>
            <a:rPr lang="vi-VN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 Suy giảm diện tích rừng, giảm đa dạng sinh học và xói mòn đất.</a:t>
          </a:r>
          <a:endParaRPr lang="en-GB" sz="24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E0FD4F85-773F-40BE-9043-A7ED2DF1AFBA}" type="parTrans" cxnId="{23B973AE-CBCA-4887-886F-B04B4F4E3A8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D12AD8E5-D158-456B-923E-0826AB7E0B87}" type="sibTrans" cxnId="{23B973AE-CBCA-4887-886F-B04B4F4E3A8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ED96B565-6B14-4C2F-995F-FBC8A1BCC8A1}">
      <dgm:prSet phldrT="[Text]"/>
      <dgm:spPr>
        <a:solidFill>
          <a:srgbClr val="00B050"/>
        </a:solidFill>
      </dgm:spPr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Nguyên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nhân</a:t>
          </a:r>
          <a:endParaRPr lang="en-GB" dirty="0">
            <a:latin typeface="#9Slide07 IcielBaliho Script" pitchFamily="2" charset="-93"/>
          </a:endParaRPr>
        </a:p>
      </dgm:t>
    </dgm:pt>
    <dgm:pt modelId="{E416CE5C-9C62-41C1-8EA4-C7D4A95DDD24}" type="parTrans" cxnId="{5405EFA6-C13A-4451-B001-917CC070F50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6CC0B2EF-DEC3-4D41-872C-146D783FE697}" type="sibTrans" cxnId="{5405EFA6-C13A-4451-B001-917CC070F50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1241EA8E-169B-4F97-B01F-8B58EE51C039}">
      <dgm:prSet phldrT="[Text]" custT="1"/>
      <dgm:spPr/>
      <dgm:t>
        <a:bodyPr/>
        <a:lstStyle/>
        <a:p>
          <a:pPr algn="just"/>
          <a:r>
            <a:rPr lang="en-US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Khai thác chặt phá rừng quá mức</a:t>
          </a:r>
          <a:endParaRPr lang="en-GB" sz="24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632FA72F-E0C4-4741-87E4-AEB2D023F915}" type="parTrans" cxnId="{FA3156D6-E997-47C1-8D26-891749D894D6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3F4F7B97-9171-4236-BB95-F4D3D3FAE1B1}" type="sibTrans" cxnId="{FA3156D6-E997-47C1-8D26-891749D894D6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06B0A797-B415-4AE6-8DBF-336774FB8792}">
      <dgm:prSet phldrT="[Text]"/>
      <dgm:spPr/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Giải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pháp</a:t>
          </a:r>
          <a:endParaRPr lang="en-GB" dirty="0">
            <a:latin typeface="#9Slide07 IcielBaliho Script" pitchFamily="2" charset="-93"/>
          </a:endParaRPr>
        </a:p>
      </dgm:t>
    </dgm:pt>
    <dgm:pt modelId="{B020081B-9D67-4458-87DD-EE2525FFBE16}" type="parTrans" cxnId="{4DE25725-A92D-4BD4-834E-2755B54DEAD1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EFCE43FB-FBDC-4D1D-B89C-F299385A072A}" type="sibTrans" cxnId="{4DE25725-A92D-4BD4-834E-2755B54DEAD1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D6B65F8F-F036-4BBF-B2EA-B61D2D1B8E8B}">
      <dgm:prSet phldrT="[Text]" custT="1"/>
      <dgm:spPr/>
      <dgm:t>
        <a:bodyPr/>
        <a:lstStyle/>
        <a:p>
          <a:pPr algn="just">
            <a:lnSpc>
              <a:spcPts val="2700"/>
            </a:lnSpc>
            <a:buFont typeface="Wingdings" panose="05000000000000000000" pitchFamily="2" charset="2"/>
            <a:buChar char="ü"/>
          </a:pPr>
          <a:r>
            <a:rPr lang="en-US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 Trồng rừng</a:t>
          </a:r>
          <a:endParaRPr lang="en-GB" sz="24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4DA29CC6-1103-4E08-B113-F875C26907DC}" type="parTrans" cxnId="{1938E7DD-8310-45E5-8EFB-5F08F267CDE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BFA8BAE1-800D-45EF-AA63-027487CE2B34}" type="sibTrans" cxnId="{1938E7DD-8310-45E5-8EFB-5F08F267CDE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B90FC256-BDBB-4876-9F43-FA93471C1329}">
      <dgm:prSet phldrT="[Text]" custT="1"/>
      <dgm:spPr/>
      <dgm:t>
        <a:bodyPr/>
        <a:lstStyle/>
        <a:p>
          <a:pPr algn="just"/>
          <a:endParaRPr lang="en-US" sz="240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4CA65DEC-309D-4044-B97E-EE168EB68016}" type="parTrans" cxnId="{4E7984C9-2BBB-47B7-A9A2-F283B698E668}">
      <dgm:prSet/>
      <dgm:spPr/>
      <dgm:t>
        <a:bodyPr/>
        <a:lstStyle/>
        <a:p>
          <a:endParaRPr lang="en-US"/>
        </a:p>
      </dgm:t>
    </dgm:pt>
    <dgm:pt modelId="{94B690C1-C0D1-42CD-A7E0-C63589C3D077}" type="sibTrans" cxnId="{4E7984C9-2BBB-47B7-A9A2-F283B698E668}">
      <dgm:prSet/>
      <dgm:spPr/>
      <dgm:t>
        <a:bodyPr/>
        <a:lstStyle/>
        <a:p>
          <a:endParaRPr lang="en-US"/>
        </a:p>
      </dgm:t>
    </dgm:pt>
    <dgm:pt modelId="{0C8935E2-F795-4632-BD82-EF22951E1EA8}">
      <dgm:prSet phldrT="[Text]" custT="1"/>
      <dgm:spPr/>
      <dgm:t>
        <a:bodyPr/>
        <a:lstStyle/>
        <a:p>
          <a:pPr algn="just"/>
          <a:r>
            <a:rPr lang="en-GB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i</a:t>
          </a:r>
          <a:endParaRPr lang="en-GB" sz="24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764590B2-F944-4B3C-99F5-675928F7B7D1}" type="parTrans" cxnId="{4C5C4D3A-F909-4826-9377-A1181B0CECF6}">
      <dgm:prSet/>
      <dgm:spPr/>
      <dgm:t>
        <a:bodyPr/>
        <a:lstStyle/>
        <a:p>
          <a:endParaRPr lang="en-US"/>
        </a:p>
      </dgm:t>
    </dgm:pt>
    <dgm:pt modelId="{66E9CFE1-5272-4015-A8F6-C118EDAE16D8}" type="sibTrans" cxnId="{4C5C4D3A-F909-4826-9377-A1181B0CECF6}">
      <dgm:prSet/>
      <dgm:spPr/>
      <dgm:t>
        <a:bodyPr/>
        <a:lstStyle/>
        <a:p>
          <a:endParaRPr lang="en-US"/>
        </a:p>
      </dgm:t>
    </dgm:pt>
    <dgm:pt modelId="{8F35FFF9-D629-40CB-BEE6-385340CD426E}">
      <dgm:prSet phldrT="[Text]" custT="1"/>
      <dgm:spPr/>
      <dgm:t>
        <a:bodyPr/>
        <a:lstStyle/>
        <a:p>
          <a:pPr algn="just">
            <a:lnSpc>
              <a:spcPts val="2700"/>
            </a:lnSpc>
            <a:buFont typeface="Wingdings" panose="05000000000000000000" pitchFamily="2" charset="2"/>
            <a:buChar char="ü"/>
          </a:pPr>
          <a:r>
            <a:rPr lang="en-US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 Áp dụng khai thác có chọn lọc.</a:t>
          </a:r>
        </a:p>
      </dgm:t>
    </dgm:pt>
    <dgm:pt modelId="{2A84F90A-19B6-49C6-83A4-78F41EF85A23}" type="parTrans" cxnId="{447C5B6A-5E58-4141-9949-31F9C6BD8D2C}">
      <dgm:prSet/>
      <dgm:spPr/>
      <dgm:t>
        <a:bodyPr/>
        <a:lstStyle/>
        <a:p>
          <a:endParaRPr lang="en-US"/>
        </a:p>
      </dgm:t>
    </dgm:pt>
    <dgm:pt modelId="{DB4E4B60-EB1D-4B0E-80A4-52461C7452D1}" type="sibTrans" cxnId="{447C5B6A-5E58-4141-9949-31F9C6BD8D2C}">
      <dgm:prSet/>
      <dgm:spPr/>
      <dgm:t>
        <a:bodyPr/>
        <a:lstStyle/>
        <a:p>
          <a:endParaRPr lang="en-US"/>
        </a:p>
      </dgm:t>
    </dgm:pt>
    <dgm:pt modelId="{E3C65F6D-4B10-457C-9BF2-0FD0004924DF}">
      <dgm:prSet phldrT="[Text]" custT="1"/>
      <dgm:spPr/>
      <dgm:t>
        <a:bodyPr/>
        <a:lstStyle/>
        <a:p>
          <a:pPr algn="just">
            <a:lnSpc>
              <a:spcPts val="2700"/>
            </a:lnSpc>
            <a:buFont typeface="Wingdings" panose="05000000000000000000" pitchFamily="2" charset="2"/>
            <a:buChar char="ü"/>
          </a:pPr>
          <a:r>
            <a:rPr lang="vi-VN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 Rừng được khai thác dần trong thời gian dài để có thể tái sinh tự nhiên</a:t>
          </a:r>
          <a:endParaRPr lang="en-US" sz="240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CEB1F31F-C51B-4224-A0AF-35BE6352D0E2}" type="parTrans" cxnId="{95298231-7DD1-4D25-8867-D2B9908C2093}">
      <dgm:prSet/>
      <dgm:spPr/>
      <dgm:t>
        <a:bodyPr/>
        <a:lstStyle/>
        <a:p>
          <a:endParaRPr lang="en-US"/>
        </a:p>
      </dgm:t>
    </dgm:pt>
    <dgm:pt modelId="{0725E223-6287-4F17-A51A-CBB950A36513}" type="sibTrans" cxnId="{95298231-7DD1-4D25-8867-D2B9908C2093}">
      <dgm:prSet/>
      <dgm:spPr/>
      <dgm:t>
        <a:bodyPr/>
        <a:lstStyle/>
        <a:p>
          <a:endParaRPr lang="en-US"/>
        </a:p>
      </dgm:t>
    </dgm:pt>
    <dgm:pt modelId="{6F2E1536-24A1-47E4-B9E0-CCA57D31C2E9}">
      <dgm:prSet phldrT="[Text]" custT="1"/>
      <dgm:spPr/>
      <dgm:t>
        <a:bodyPr/>
        <a:lstStyle/>
        <a:p>
          <a:pPr algn="just">
            <a:lnSpc>
              <a:spcPct val="90000"/>
            </a:lnSpc>
            <a:buFont typeface="Wingdings" panose="05000000000000000000" pitchFamily="2" charset="2"/>
            <a:buChar char="ü"/>
          </a:pPr>
          <a:endParaRPr lang="en-US" sz="240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D8E2B8AA-F7F3-4DC5-8158-F56280035BEE}" type="parTrans" cxnId="{022B4591-A3DE-45EB-A273-E02B05181DA0}">
      <dgm:prSet/>
      <dgm:spPr/>
      <dgm:t>
        <a:bodyPr/>
        <a:lstStyle/>
        <a:p>
          <a:endParaRPr lang="en-US"/>
        </a:p>
      </dgm:t>
    </dgm:pt>
    <dgm:pt modelId="{87806177-34B7-46BD-B06A-F509D3838147}" type="sibTrans" cxnId="{022B4591-A3DE-45EB-A273-E02B05181DA0}">
      <dgm:prSet/>
      <dgm:spPr/>
      <dgm:t>
        <a:bodyPr/>
        <a:lstStyle/>
        <a:p>
          <a:endParaRPr lang="en-US"/>
        </a:p>
      </dgm:t>
    </dgm:pt>
    <dgm:pt modelId="{283E4899-1935-42CB-B190-89129DA085C9}">
      <dgm:prSet phldrT="[Text]" custT="1"/>
      <dgm:spPr/>
      <dgm:t>
        <a:bodyPr/>
        <a:lstStyle/>
        <a:p>
          <a:pPr algn="just">
            <a:lnSpc>
              <a:spcPct val="90000"/>
            </a:lnSpc>
            <a:buFont typeface="Wingdings" panose="05000000000000000000" pitchFamily="2" charset="2"/>
            <a:buChar char="ü"/>
          </a:pPr>
          <a:r>
            <a:rPr lang="en-GB" sz="24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</a:t>
          </a:r>
          <a:endParaRPr lang="en-GB" sz="24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gm:t>
    </dgm:pt>
    <dgm:pt modelId="{0C9E8B30-0FB2-4B0E-813F-5C8C761E6088}" type="parTrans" cxnId="{AD0881AC-BE23-4450-B09A-4231FA16B04C}">
      <dgm:prSet/>
      <dgm:spPr/>
      <dgm:t>
        <a:bodyPr/>
        <a:lstStyle/>
        <a:p>
          <a:endParaRPr lang="en-US"/>
        </a:p>
      </dgm:t>
    </dgm:pt>
    <dgm:pt modelId="{1A9E4D80-88A9-4022-A179-8F9FE4CA98BC}" type="sibTrans" cxnId="{AD0881AC-BE23-4450-B09A-4231FA16B04C}">
      <dgm:prSet/>
      <dgm:spPr/>
      <dgm:t>
        <a:bodyPr/>
        <a:lstStyle/>
        <a:p>
          <a:endParaRPr lang="en-US"/>
        </a:p>
      </dgm:t>
    </dgm:pt>
    <dgm:pt modelId="{34942976-9E29-4285-A3B3-4BAD4A41487A}" type="pres">
      <dgm:prSet presAssocID="{25DEFCCA-5B83-41DD-AFDB-8AB53FAB37A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1F810A5B-6C0D-4CD7-B2A9-103BC94E8D84}" type="pres">
      <dgm:prSet presAssocID="{C29466E2-A167-412D-8957-C38B0541F742}" presName="parentText1" presStyleLbl="node1" presStyleIdx="0" presStyleCnt="3" custScaleX="30406" custLinFactNeighborX="-32654" custLinFactNeighborY="-7686">
        <dgm:presLayoutVars>
          <dgm:chMax/>
          <dgm:chPref val="3"/>
          <dgm:bulletEnabled val="1"/>
        </dgm:presLayoutVars>
      </dgm:prSet>
      <dgm:spPr/>
    </dgm:pt>
    <dgm:pt modelId="{5A098159-C588-4ED5-A362-B83109AE5F22}" type="pres">
      <dgm:prSet presAssocID="{C29466E2-A167-412D-8957-C38B0541F742}" presName="childText1" presStyleLbl="solidAlignAcc1" presStyleIdx="0" presStyleCnt="3" custScaleX="79170" custScaleY="97788" custLinFactNeighborX="-2934" custLinFactNeighborY="-2369">
        <dgm:presLayoutVars>
          <dgm:chMax val="0"/>
          <dgm:chPref val="0"/>
          <dgm:bulletEnabled val="1"/>
        </dgm:presLayoutVars>
      </dgm:prSet>
      <dgm:spPr/>
    </dgm:pt>
    <dgm:pt modelId="{8B9D3BE4-99BE-4998-9902-FDADD3D7EEC3}" type="pres">
      <dgm:prSet presAssocID="{ED96B565-6B14-4C2F-995F-FBC8A1BCC8A1}" presName="parentText2" presStyleLbl="node1" presStyleIdx="1" presStyleCnt="3" custScaleX="39731" custLinFactNeighborX="-26791" custLinFactNeighborY="11182">
        <dgm:presLayoutVars>
          <dgm:chMax/>
          <dgm:chPref val="3"/>
          <dgm:bulletEnabled val="1"/>
        </dgm:presLayoutVars>
      </dgm:prSet>
      <dgm:spPr/>
    </dgm:pt>
    <dgm:pt modelId="{7C00E7D9-D287-460A-BBC5-965F2EFEB65E}" type="pres">
      <dgm:prSet presAssocID="{ED96B565-6B14-4C2F-995F-FBC8A1BCC8A1}" presName="childText2" presStyleLbl="solidAlignAcc1" presStyleIdx="1" presStyleCnt="3" custScaleX="76141" custScaleY="68872" custLinFactNeighborX="-4417" custLinFactNeighborY="-6066">
        <dgm:presLayoutVars>
          <dgm:chMax val="0"/>
          <dgm:chPref val="0"/>
          <dgm:bulletEnabled val="1"/>
        </dgm:presLayoutVars>
      </dgm:prSet>
      <dgm:spPr/>
    </dgm:pt>
    <dgm:pt modelId="{394BD66C-1FDD-4D58-B7AA-BC73146801E4}" type="pres">
      <dgm:prSet presAssocID="{06B0A797-B415-4AE6-8DBF-336774FB8792}" presName="parentText3" presStyleLbl="node1" presStyleIdx="2" presStyleCnt="3" custScaleX="99623" custLinFactNeighborX="-2004" custLinFactNeighborY="13285">
        <dgm:presLayoutVars>
          <dgm:chMax/>
          <dgm:chPref val="3"/>
          <dgm:bulletEnabled val="1"/>
        </dgm:presLayoutVars>
      </dgm:prSet>
      <dgm:spPr/>
    </dgm:pt>
    <dgm:pt modelId="{239F72A1-F2EB-41E2-B473-C866156CA871}" type="pres">
      <dgm:prSet presAssocID="{06B0A797-B415-4AE6-8DBF-336774FB8792}" presName="childText3" presStyleLbl="solidAlignAcc1" presStyleIdx="2" presStyleCnt="3" custScaleX="138083" custScaleY="76561" custLinFactNeighborX="19364" custLinFactNeighborY="-5793">
        <dgm:presLayoutVars>
          <dgm:chMax val="0"/>
          <dgm:chPref val="0"/>
          <dgm:bulletEnabled val="1"/>
        </dgm:presLayoutVars>
      </dgm:prSet>
      <dgm:spPr/>
    </dgm:pt>
  </dgm:ptLst>
  <dgm:cxnLst>
    <dgm:cxn modelId="{E5C16401-97FC-4705-A949-C5CFE742022A}" type="presOf" srcId="{6F2E1536-24A1-47E4-B9E0-CCA57D31C2E9}" destId="{239F72A1-F2EB-41E2-B473-C866156CA871}" srcOrd="0" destOrd="3" presId="urn:microsoft.com/office/officeart/2009/3/layout/IncreasingArrowsProcess"/>
    <dgm:cxn modelId="{F2662602-FE0E-4550-B05B-009F71355A53}" type="presOf" srcId="{C29466E2-A167-412D-8957-C38B0541F742}" destId="{1F810A5B-6C0D-4CD7-B2A9-103BC94E8D84}" srcOrd="0" destOrd="0" presId="urn:microsoft.com/office/officeart/2009/3/layout/IncreasingArrowsProcess"/>
    <dgm:cxn modelId="{A1EF5208-B81F-4FB1-8F34-A5A118E7E9E1}" type="presOf" srcId="{ED96B565-6B14-4C2F-995F-FBC8A1BCC8A1}" destId="{8B9D3BE4-99BE-4998-9902-FDADD3D7EEC3}" srcOrd="0" destOrd="0" presId="urn:microsoft.com/office/officeart/2009/3/layout/IncreasingArrowsProcess"/>
    <dgm:cxn modelId="{2672C21D-A479-4BE3-879D-BA1C6C64499F}" type="presOf" srcId="{D6B65F8F-F036-4BBF-B2EA-B61D2D1B8E8B}" destId="{239F72A1-F2EB-41E2-B473-C866156CA871}" srcOrd="0" destOrd="0" presId="urn:microsoft.com/office/officeart/2009/3/layout/IncreasingArrowsProcess"/>
    <dgm:cxn modelId="{4DE25725-A92D-4BD4-834E-2755B54DEAD1}" srcId="{25DEFCCA-5B83-41DD-AFDB-8AB53FAB37A2}" destId="{06B0A797-B415-4AE6-8DBF-336774FB8792}" srcOrd="2" destOrd="0" parTransId="{B020081B-9D67-4458-87DD-EE2525FFBE16}" sibTransId="{EFCE43FB-FBDC-4D1D-B89C-F299385A072A}"/>
    <dgm:cxn modelId="{6BB02A30-DEB4-44A5-A79A-DFC34ED77B27}" type="presOf" srcId="{283E4899-1935-42CB-B190-89129DA085C9}" destId="{239F72A1-F2EB-41E2-B473-C866156CA871}" srcOrd="0" destOrd="4" presId="urn:microsoft.com/office/officeart/2009/3/layout/IncreasingArrowsProcess"/>
    <dgm:cxn modelId="{95298231-7DD1-4D25-8867-D2B9908C2093}" srcId="{06B0A797-B415-4AE6-8DBF-336774FB8792}" destId="{E3C65F6D-4B10-457C-9BF2-0FD0004924DF}" srcOrd="2" destOrd="0" parTransId="{CEB1F31F-C51B-4224-A0AF-35BE6352D0E2}" sibTransId="{0725E223-6287-4F17-A51A-CBB950A36513}"/>
    <dgm:cxn modelId="{4C5C4D3A-F909-4826-9377-A1181B0CECF6}" srcId="{ED96B565-6B14-4C2F-995F-FBC8A1BCC8A1}" destId="{0C8935E2-F795-4632-BD82-EF22951E1EA8}" srcOrd="2" destOrd="0" parTransId="{764590B2-F944-4B3C-99F5-675928F7B7D1}" sibTransId="{66E9CFE1-5272-4015-A8F6-C118EDAE16D8}"/>
    <dgm:cxn modelId="{A3D29349-93A9-4208-96B4-1E74F995E1FE}" srcId="{25DEFCCA-5B83-41DD-AFDB-8AB53FAB37A2}" destId="{C29466E2-A167-412D-8957-C38B0541F742}" srcOrd="0" destOrd="0" parTransId="{CAF2ED53-D5B1-4782-BF8F-874520A69711}" sibTransId="{190ABA5A-A639-4F19-B9E5-C5723C49E4F9}"/>
    <dgm:cxn modelId="{447C5B6A-5E58-4141-9949-31F9C6BD8D2C}" srcId="{06B0A797-B415-4AE6-8DBF-336774FB8792}" destId="{8F35FFF9-D629-40CB-BEE6-385340CD426E}" srcOrd="1" destOrd="0" parTransId="{2A84F90A-19B6-49C6-83A4-78F41EF85A23}" sibTransId="{DB4E4B60-EB1D-4B0E-80A4-52461C7452D1}"/>
    <dgm:cxn modelId="{FCBA6851-3643-4832-B5CC-D2077C9D631B}" type="presOf" srcId="{8F35FFF9-D629-40CB-BEE6-385340CD426E}" destId="{239F72A1-F2EB-41E2-B473-C866156CA871}" srcOrd="0" destOrd="1" presId="urn:microsoft.com/office/officeart/2009/3/layout/IncreasingArrowsProcess"/>
    <dgm:cxn modelId="{FD540455-924D-4EB6-8AFF-C1708A21E6E5}" type="presOf" srcId="{25DEFCCA-5B83-41DD-AFDB-8AB53FAB37A2}" destId="{34942976-9E29-4285-A3B3-4BAD4A41487A}" srcOrd="0" destOrd="0" presId="urn:microsoft.com/office/officeart/2009/3/layout/IncreasingArrowsProcess"/>
    <dgm:cxn modelId="{B45E8275-3C91-44CF-9861-7B4D05B7E48D}" type="presOf" srcId="{06B0A797-B415-4AE6-8DBF-336774FB8792}" destId="{394BD66C-1FDD-4D58-B7AA-BC73146801E4}" srcOrd="0" destOrd="0" presId="urn:microsoft.com/office/officeart/2009/3/layout/IncreasingArrowsProcess"/>
    <dgm:cxn modelId="{022B4591-A3DE-45EB-A273-E02B05181DA0}" srcId="{06B0A797-B415-4AE6-8DBF-336774FB8792}" destId="{6F2E1536-24A1-47E4-B9E0-CCA57D31C2E9}" srcOrd="3" destOrd="0" parTransId="{D8E2B8AA-F7F3-4DC5-8158-F56280035BEE}" sibTransId="{87806177-34B7-46BD-B06A-F509D3838147}"/>
    <dgm:cxn modelId="{5405EFA6-C13A-4451-B001-917CC070F504}" srcId="{25DEFCCA-5B83-41DD-AFDB-8AB53FAB37A2}" destId="{ED96B565-6B14-4C2F-995F-FBC8A1BCC8A1}" srcOrd="1" destOrd="0" parTransId="{E416CE5C-9C62-41C1-8EA4-C7D4A95DDD24}" sibTransId="{6CC0B2EF-DEC3-4D41-872C-146D783FE697}"/>
    <dgm:cxn modelId="{3C5429A9-7FD4-4E74-A41C-400DF2874CD6}" type="presOf" srcId="{1241EA8E-169B-4F97-B01F-8B58EE51C039}" destId="{7C00E7D9-D287-460A-BBC5-965F2EFEB65E}" srcOrd="0" destOrd="0" presId="urn:microsoft.com/office/officeart/2009/3/layout/IncreasingArrowsProcess"/>
    <dgm:cxn modelId="{AD0881AC-BE23-4450-B09A-4231FA16B04C}" srcId="{06B0A797-B415-4AE6-8DBF-336774FB8792}" destId="{283E4899-1935-42CB-B190-89129DA085C9}" srcOrd="4" destOrd="0" parTransId="{0C9E8B30-0FB2-4B0E-813F-5C8C761E6088}" sibTransId="{1A9E4D80-88A9-4022-A179-8F9FE4CA98BC}"/>
    <dgm:cxn modelId="{23B973AE-CBCA-4887-886F-B04B4F4E3A84}" srcId="{C29466E2-A167-412D-8957-C38B0541F742}" destId="{C03144FC-7254-4C9F-B1EF-219E5056BB63}" srcOrd="0" destOrd="0" parTransId="{E0FD4F85-773F-40BE-9043-A7ED2DF1AFBA}" sibTransId="{D12AD8E5-D158-456B-923E-0826AB7E0B87}"/>
    <dgm:cxn modelId="{FE0198C3-DF44-4109-89B2-DFB6FF4B99A9}" type="presOf" srcId="{C03144FC-7254-4C9F-B1EF-219E5056BB63}" destId="{5A098159-C588-4ED5-A362-B83109AE5F22}" srcOrd="0" destOrd="0" presId="urn:microsoft.com/office/officeart/2009/3/layout/IncreasingArrowsProcess"/>
    <dgm:cxn modelId="{4E7984C9-2BBB-47B7-A9A2-F283B698E668}" srcId="{ED96B565-6B14-4C2F-995F-FBC8A1BCC8A1}" destId="{B90FC256-BDBB-4876-9F43-FA93471C1329}" srcOrd="1" destOrd="0" parTransId="{4CA65DEC-309D-4044-B97E-EE168EB68016}" sibTransId="{94B690C1-C0D1-42CD-A7E0-C63589C3D077}"/>
    <dgm:cxn modelId="{40139ECE-89D3-4D81-9B92-DD256E920C9B}" type="presOf" srcId="{B90FC256-BDBB-4876-9F43-FA93471C1329}" destId="{7C00E7D9-D287-460A-BBC5-965F2EFEB65E}" srcOrd="0" destOrd="1" presId="urn:microsoft.com/office/officeart/2009/3/layout/IncreasingArrowsProcess"/>
    <dgm:cxn modelId="{FA3156D6-E997-47C1-8D26-891749D894D6}" srcId="{ED96B565-6B14-4C2F-995F-FBC8A1BCC8A1}" destId="{1241EA8E-169B-4F97-B01F-8B58EE51C039}" srcOrd="0" destOrd="0" parTransId="{632FA72F-E0C4-4741-87E4-AEB2D023F915}" sibTransId="{3F4F7B97-9171-4236-BB95-F4D3D3FAE1B1}"/>
    <dgm:cxn modelId="{8BCF6FD9-FAB6-46EF-9F80-452719794669}" type="presOf" srcId="{E3C65F6D-4B10-457C-9BF2-0FD0004924DF}" destId="{239F72A1-F2EB-41E2-B473-C866156CA871}" srcOrd="0" destOrd="2" presId="urn:microsoft.com/office/officeart/2009/3/layout/IncreasingArrowsProcess"/>
    <dgm:cxn modelId="{1938E7DD-8310-45E5-8EFB-5F08F267CDEE}" srcId="{06B0A797-B415-4AE6-8DBF-336774FB8792}" destId="{D6B65F8F-F036-4BBF-B2EA-B61D2D1B8E8B}" srcOrd="0" destOrd="0" parTransId="{4DA29CC6-1103-4E08-B113-F875C26907DC}" sibTransId="{BFA8BAE1-800D-45EF-AA63-027487CE2B34}"/>
    <dgm:cxn modelId="{1F6AA7FD-BE44-4DD0-A631-C808F7F671AB}" type="presOf" srcId="{0C8935E2-F795-4632-BD82-EF22951E1EA8}" destId="{7C00E7D9-D287-460A-BBC5-965F2EFEB65E}" srcOrd="0" destOrd="2" presId="urn:microsoft.com/office/officeart/2009/3/layout/IncreasingArrowsProcess"/>
    <dgm:cxn modelId="{56A3A40E-BEB4-4C5F-A66E-A5BC69904B1A}" type="presParOf" srcId="{34942976-9E29-4285-A3B3-4BAD4A41487A}" destId="{1F810A5B-6C0D-4CD7-B2A9-103BC94E8D84}" srcOrd="0" destOrd="0" presId="urn:microsoft.com/office/officeart/2009/3/layout/IncreasingArrowsProcess"/>
    <dgm:cxn modelId="{BF951828-6FE3-4860-9575-305A0EAB5847}" type="presParOf" srcId="{34942976-9E29-4285-A3B3-4BAD4A41487A}" destId="{5A098159-C588-4ED5-A362-B83109AE5F22}" srcOrd="1" destOrd="0" presId="urn:microsoft.com/office/officeart/2009/3/layout/IncreasingArrowsProcess"/>
    <dgm:cxn modelId="{EECC870D-7022-47B8-B249-4407399A2794}" type="presParOf" srcId="{34942976-9E29-4285-A3B3-4BAD4A41487A}" destId="{8B9D3BE4-99BE-4998-9902-FDADD3D7EEC3}" srcOrd="2" destOrd="0" presId="urn:microsoft.com/office/officeart/2009/3/layout/IncreasingArrowsProcess"/>
    <dgm:cxn modelId="{68BA8F8A-CB38-4D63-B60B-665CE843CB3C}" type="presParOf" srcId="{34942976-9E29-4285-A3B3-4BAD4A41487A}" destId="{7C00E7D9-D287-460A-BBC5-965F2EFEB65E}" srcOrd="3" destOrd="0" presId="urn:microsoft.com/office/officeart/2009/3/layout/IncreasingArrowsProcess"/>
    <dgm:cxn modelId="{1063DA97-A7AE-41A9-99A0-AF4BDD590645}" type="presParOf" srcId="{34942976-9E29-4285-A3B3-4BAD4A41487A}" destId="{394BD66C-1FDD-4D58-B7AA-BC73146801E4}" srcOrd="4" destOrd="0" presId="urn:microsoft.com/office/officeart/2009/3/layout/IncreasingArrowsProcess"/>
    <dgm:cxn modelId="{F522A25D-FD66-4601-9880-B2E4A181F0E7}" type="presParOf" srcId="{34942976-9E29-4285-A3B3-4BAD4A41487A}" destId="{239F72A1-F2EB-41E2-B473-C866156CA87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12E601-61F7-42DA-AC7F-42F8A3BE046E}" type="doc">
      <dgm:prSet loTypeId="urn:microsoft.com/office/officeart/2005/8/layout/StepDownProcess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352DFFF-83A2-4FEB-9243-B2098ECE2A80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GB" sz="3000" dirty="0" err="1">
              <a:latin typeface="#9Slide07 IcielBaliho Script" pitchFamily="2" charset="-93"/>
            </a:rPr>
            <a:t>Thực</a:t>
          </a:r>
          <a:r>
            <a:rPr lang="en-GB" sz="3000" dirty="0">
              <a:latin typeface="#9Slide07 IcielBaliho Script" pitchFamily="2" charset="-93"/>
            </a:rPr>
            <a:t> </a:t>
          </a:r>
          <a:r>
            <a:rPr lang="en-GB" sz="3000" dirty="0" err="1">
              <a:latin typeface="#9Slide07 IcielBaliho Script" pitchFamily="2" charset="-93"/>
            </a:rPr>
            <a:t>trạng</a:t>
          </a:r>
          <a:r>
            <a:rPr lang="en-GB" sz="3000" dirty="0">
              <a:latin typeface="#9Slide07 IcielBaliho Script" pitchFamily="2" charset="-93"/>
            </a:rPr>
            <a:t> </a:t>
          </a:r>
          <a:r>
            <a:rPr lang="en-GB" sz="3000" dirty="0" err="1">
              <a:latin typeface="#9Slide07 IcielBaliho Script" pitchFamily="2" charset="-93"/>
            </a:rPr>
            <a:t>trước</a:t>
          </a:r>
          <a:r>
            <a:rPr lang="en-GB" sz="3000" dirty="0">
              <a:latin typeface="#9Slide07 IcielBaliho Script" pitchFamily="2" charset="-93"/>
            </a:rPr>
            <a:t> </a:t>
          </a:r>
          <a:r>
            <a:rPr lang="en-GB" sz="3000" dirty="0" err="1">
              <a:latin typeface="#9Slide07 IcielBaliho Script" pitchFamily="2" charset="-93"/>
            </a:rPr>
            <a:t>đây</a:t>
          </a:r>
          <a:endParaRPr lang="en-GB" sz="3000" dirty="0">
            <a:latin typeface="#9Slide07 IcielBaliho Script" pitchFamily="2" charset="-93"/>
          </a:endParaRPr>
        </a:p>
      </dgm:t>
    </dgm:pt>
    <dgm:pt modelId="{612AA3E2-730F-4FC2-A1D8-841ACE21363C}" type="parTrans" cxnId="{F8B84218-D12D-4FF0-B90E-EDAECF323027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2195C2E1-AFF8-4EF7-8B1D-7D2B5448633C}" type="sibTrans" cxnId="{F8B84218-D12D-4FF0-B90E-EDAECF323027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7D3AC0B8-F3D3-4736-964A-0E06FFFE4DF6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GB" sz="3200" dirty="0" err="1">
              <a:latin typeface="#9Slide07 IcielBaliho Script" pitchFamily="2" charset="-93"/>
            </a:rPr>
            <a:t>Nguyên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nhân</a:t>
          </a:r>
          <a:endParaRPr lang="en-GB" sz="3200" dirty="0">
            <a:latin typeface="#9Slide07 IcielBaliho Script" pitchFamily="2" charset="-93"/>
          </a:endParaRPr>
        </a:p>
      </dgm:t>
    </dgm:pt>
    <dgm:pt modelId="{95030929-636E-4827-B6AE-7908A62F2B10}" type="parTrans" cxnId="{998523B3-108A-41E3-AFB6-F70CBAF40F58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294CDCC3-22A2-4D27-8EC7-1FA935E3065C}" type="sibTrans" cxnId="{998523B3-108A-41E3-AFB6-F70CBAF40F58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9900FAC4-E456-4FB9-A3D6-530C25549A56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3200" dirty="0" err="1">
              <a:latin typeface="#9Slide07 IcielBaliho Script" pitchFamily="2" charset="-93"/>
            </a:rPr>
            <a:t>Giải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pháp</a:t>
          </a:r>
          <a:endParaRPr lang="en-GB" sz="3200" dirty="0">
            <a:latin typeface="#9Slide07 IcielBaliho Script" pitchFamily="2" charset="-93"/>
          </a:endParaRPr>
        </a:p>
      </dgm:t>
    </dgm:pt>
    <dgm:pt modelId="{2885BB0D-8173-4DB8-BC64-6491B9D9D27C}" type="parTrans" cxnId="{10A70882-CFFB-4F99-A766-C02187BFACA2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41E0CF72-CFBF-4E21-8C46-449B4B15CFF5}" type="sibTrans" cxnId="{10A70882-CFFB-4F99-A766-C02187BFACA2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88F85741-34C7-4F79-BDBD-549ED733E991}" type="pres">
      <dgm:prSet presAssocID="{C512E601-61F7-42DA-AC7F-42F8A3BE046E}" presName="rootnode" presStyleCnt="0">
        <dgm:presLayoutVars>
          <dgm:chMax/>
          <dgm:chPref/>
          <dgm:dir/>
          <dgm:animLvl val="lvl"/>
        </dgm:presLayoutVars>
      </dgm:prSet>
      <dgm:spPr/>
    </dgm:pt>
    <dgm:pt modelId="{C51E381E-E7C2-4F94-94C6-19C4A587C177}" type="pres">
      <dgm:prSet presAssocID="{9352DFFF-83A2-4FEB-9243-B2098ECE2A80}" presName="composite" presStyleCnt="0"/>
      <dgm:spPr/>
    </dgm:pt>
    <dgm:pt modelId="{6BF37C8C-9EAD-4904-8E0C-5400477DAA72}" type="pres">
      <dgm:prSet presAssocID="{9352DFFF-83A2-4FEB-9243-B2098ECE2A80}" presName="bentUpArrow1" presStyleLbl="alignImgPlace1" presStyleIdx="0" presStyleCnt="2" custScaleX="71357" custScaleY="62628"/>
      <dgm:spPr>
        <a:solidFill>
          <a:srgbClr val="FFC000"/>
        </a:solidFill>
      </dgm:spPr>
    </dgm:pt>
    <dgm:pt modelId="{4E1B5D08-E502-4D99-AD2F-AB71038A6523}" type="pres">
      <dgm:prSet presAssocID="{9352DFFF-83A2-4FEB-9243-B2098ECE2A8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C42B7C1A-F87A-4A4D-934D-AC21869D5076}" type="pres">
      <dgm:prSet presAssocID="{9352DFFF-83A2-4FEB-9243-B2098ECE2A8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E4D6692-0482-4D29-AF73-685952B09BE3}" type="pres">
      <dgm:prSet presAssocID="{2195C2E1-AFF8-4EF7-8B1D-7D2B5448633C}" presName="sibTrans" presStyleCnt="0"/>
      <dgm:spPr/>
    </dgm:pt>
    <dgm:pt modelId="{D8EC852B-9691-4920-A996-C8A6BD912254}" type="pres">
      <dgm:prSet presAssocID="{7D3AC0B8-F3D3-4736-964A-0E06FFFE4DF6}" presName="composite" presStyleCnt="0"/>
      <dgm:spPr/>
    </dgm:pt>
    <dgm:pt modelId="{23227851-91DB-480E-8AD3-E28F237344E8}" type="pres">
      <dgm:prSet presAssocID="{7D3AC0B8-F3D3-4736-964A-0E06FFFE4DF6}" presName="bentUpArrow1" presStyleLbl="alignImgPlace1" presStyleIdx="1" presStyleCnt="2" custScaleX="80886" custLinFactNeighborX="16190" custLinFactNeighborY="2651"/>
      <dgm:spPr>
        <a:solidFill>
          <a:srgbClr val="00B050"/>
        </a:solidFill>
      </dgm:spPr>
    </dgm:pt>
    <dgm:pt modelId="{3EB47E8D-5C42-4A8E-A92E-1055533618E6}" type="pres">
      <dgm:prSet presAssocID="{7D3AC0B8-F3D3-4736-964A-0E06FFFE4DF6}" presName="ParentText" presStyleLbl="node1" presStyleIdx="1" presStyleCnt="3" custLinFactNeighborX="2129" custLinFactNeighborY="2201">
        <dgm:presLayoutVars>
          <dgm:chMax val="1"/>
          <dgm:chPref val="1"/>
          <dgm:bulletEnabled val="1"/>
        </dgm:presLayoutVars>
      </dgm:prSet>
      <dgm:spPr/>
    </dgm:pt>
    <dgm:pt modelId="{D10C6046-11FC-404D-B6F0-7E086F389EBD}" type="pres">
      <dgm:prSet presAssocID="{7D3AC0B8-F3D3-4736-964A-0E06FFFE4DF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B648529-D62E-434D-A81A-7B2CF1F09914}" type="pres">
      <dgm:prSet presAssocID="{294CDCC3-22A2-4D27-8EC7-1FA935E3065C}" presName="sibTrans" presStyleCnt="0"/>
      <dgm:spPr/>
    </dgm:pt>
    <dgm:pt modelId="{9058013E-4247-4184-B61B-143EE6BFC0E0}" type="pres">
      <dgm:prSet presAssocID="{9900FAC4-E456-4FB9-A3D6-530C25549A56}" presName="composite" presStyleCnt="0"/>
      <dgm:spPr/>
    </dgm:pt>
    <dgm:pt modelId="{979C5BAD-279D-477A-A607-F821A2E17FC9}" type="pres">
      <dgm:prSet presAssocID="{9900FAC4-E456-4FB9-A3D6-530C25549A56}" presName="ParentText" presStyleLbl="node1" presStyleIdx="2" presStyleCnt="3" custLinFactNeighborX="1661" custLinFactNeighborY="1085">
        <dgm:presLayoutVars>
          <dgm:chMax val="1"/>
          <dgm:chPref val="1"/>
          <dgm:bulletEnabled val="1"/>
        </dgm:presLayoutVars>
      </dgm:prSet>
      <dgm:spPr/>
    </dgm:pt>
  </dgm:ptLst>
  <dgm:cxnLst>
    <dgm:cxn modelId="{F8B84218-D12D-4FF0-B90E-EDAECF323027}" srcId="{C512E601-61F7-42DA-AC7F-42F8A3BE046E}" destId="{9352DFFF-83A2-4FEB-9243-B2098ECE2A80}" srcOrd="0" destOrd="0" parTransId="{612AA3E2-730F-4FC2-A1D8-841ACE21363C}" sibTransId="{2195C2E1-AFF8-4EF7-8B1D-7D2B5448633C}"/>
    <dgm:cxn modelId="{F9847646-5A2C-4D1C-84E3-A9CFA6C264E8}" type="presOf" srcId="{9900FAC4-E456-4FB9-A3D6-530C25549A56}" destId="{979C5BAD-279D-477A-A607-F821A2E17FC9}" srcOrd="0" destOrd="0" presId="urn:microsoft.com/office/officeart/2005/8/layout/StepDownProcess"/>
    <dgm:cxn modelId="{10A70882-CFFB-4F99-A766-C02187BFACA2}" srcId="{C512E601-61F7-42DA-AC7F-42F8A3BE046E}" destId="{9900FAC4-E456-4FB9-A3D6-530C25549A56}" srcOrd="2" destOrd="0" parTransId="{2885BB0D-8173-4DB8-BC64-6491B9D9D27C}" sibTransId="{41E0CF72-CFBF-4E21-8C46-449B4B15CFF5}"/>
    <dgm:cxn modelId="{28870C8B-0A69-4CFE-8E09-07971D29B44C}" type="presOf" srcId="{C512E601-61F7-42DA-AC7F-42F8A3BE046E}" destId="{88F85741-34C7-4F79-BDBD-549ED733E991}" srcOrd="0" destOrd="0" presId="urn:microsoft.com/office/officeart/2005/8/layout/StepDownProcess"/>
    <dgm:cxn modelId="{E8609AB0-E9D6-4611-B362-4D57AAEAF34C}" type="presOf" srcId="{9352DFFF-83A2-4FEB-9243-B2098ECE2A80}" destId="{4E1B5D08-E502-4D99-AD2F-AB71038A6523}" srcOrd="0" destOrd="0" presId="urn:microsoft.com/office/officeart/2005/8/layout/StepDownProcess"/>
    <dgm:cxn modelId="{998523B3-108A-41E3-AFB6-F70CBAF40F58}" srcId="{C512E601-61F7-42DA-AC7F-42F8A3BE046E}" destId="{7D3AC0B8-F3D3-4736-964A-0E06FFFE4DF6}" srcOrd="1" destOrd="0" parTransId="{95030929-636E-4827-B6AE-7908A62F2B10}" sibTransId="{294CDCC3-22A2-4D27-8EC7-1FA935E3065C}"/>
    <dgm:cxn modelId="{E0C120D7-527D-498C-864A-3A5CAACEB3B4}" type="presOf" srcId="{7D3AC0B8-F3D3-4736-964A-0E06FFFE4DF6}" destId="{3EB47E8D-5C42-4A8E-A92E-1055533618E6}" srcOrd="0" destOrd="0" presId="urn:microsoft.com/office/officeart/2005/8/layout/StepDownProcess"/>
    <dgm:cxn modelId="{22FD6C1D-E279-49BB-84F2-DFB075F024A3}" type="presParOf" srcId="{88F85741-34C7-4F79-BDBD-549ED733E991}" destId="{C51E381E-E7C2-4F94-94C6-19C4A587C177}" srcOrd="0" destOrd="0" presId="urn:microsoft.com/office/officeart/2005/8/layout/StepDownProcess"/>
    <dgm:cxn modelId="{09FF5CFB-84ED-4906-9B93-7B111FDE28FD}" type="presParOf" srcId="{C51E381E-E7C2-4F94-94C6-19C4A587C177}" destId="{6BF37C8C-9EAD-4904-8E0C-5400477DAA72}" srcOrd="0" destOrd="0" presId="urn:microsoft.com/office/officeart/2005/8/layout/StepDownProcess"/>
    <dgm:cxn modelId="{21A1A760-C232-42EC-86E9-BFEF9B0CD561}" type="presParOf" srcId="{C51E381E-E7C2-4F94-94C6-19C4A587C177}" destId="{4E1B5D08-E502-4D99-AD2F-AB71038A6523}" srcOrd="1" destOrd="0" presId="urn:microsoft.com/office/officeart/2005/8/layout/StepDownProcess"/>
    <dgm:cxn modelId="{ADAB39AE-D80E-49D9-B560-3E24680898BC}" type="presParOf" srcId="{C51E381E-E7C2-4F94-94C6-19C4A587C177}" destId="{C42B7C1A-F87A-4A4D-934D-AC21869D5076}" srcOrd="2" destOrd="0" presId="urn:microsoft.com/office/officeart/2005/8/layout/StepDownProcess"/>
    <dgm:cxn modelId="{0B7B7202-B6A2-4B54-A96F-1DC0C0F47AD7}" type="presParOf" srcId="{88F85741-34C7-4F79-BDBD-549ED733E991}" destId="{8E4D6692-0482-4D29-AF73-685952B09BE3}" srcOrd="1" destOrd="0" presId="urn:microsoft.com/office/officeart/2005/8/layout/StepDownProcess"/>
    <dgm:cxn modelId="{13DE2711-A157-4631-806B-57E6EF91FA6E}" type="presParOf" srcId="{88F85741-34C7-4F79-BDBD-549ED733E991}" destId="{D8EC852B-9691-4920-A996-C8A6BD912254}" srcOrd="2" destOrd="0" presId="urn:microsoft.com/office/officeart/2005/8/layout/StepDownProcess"/>
    <dgm:cxn modelId="{0F3D7DD5-ABAF-483C-BC32-FA7D6492F279}" type="presParOf" srcId="{D8EC852B-9691-4920-A996-C8A6BD912254}" destId="{23227851-91DB-480E-8AD3-E28F237344E8}" srcOrd="0" destOrd="0" presId="urn:microsoft.com/office/officeart/2005/8/layout/StepDownProcess"/>
    <dgm:cxn modelId="{CC750841-781E-4AED-8D98-F8662E1BBE55}" type="presParOf" srcId="{D8EC852B-9691-4920-A996-C8A6BD912254}" destId="{3EB47E8D-5C42-4A8E-A92E-1055533618E6}" srcOrd="1" destOrd="0" presId="urn:microsoft.com/office/officeart/2005/8/layout/StepDownProcess"/>
    <dgm:cxn modelId="{0710A35B-FF4C-450B-B782-397D603D27EA}" type="presParOf" srcId="{D8EC852B-9691-4920-A996-C8A6BD912254}" destId="{D10C6046-11FC-404D-B6F0-7E086F389EBD}" srcOrd="2" destOrd="0" presId="urn:microsoft.com/office/officeart/2005/8/layout/StepDownProcess"/>
    <dgm:cxn modelId="{614AFCC3-5B0F-47E2-9985-C8D1E8651A89}" type="presParOf" srcId="{88F85741-34C7-4F79-BDBD-549ED733E991}" destId="{0B648529-D62E-434D-A81A-7B2CF1F09914}" srcOrd="3" destOrd="0" presId="urn:microsoft.com/office/officeart/2005/8/layout/StepDownProcess"/>
    <dgm:cxn modelId="{070C7BB9-84A2-4D37-94E3-6D3317A6A098}" type="presParOf" srcId="{88F85741-34C7-4F79-BDBD-549ED733E991}" destId="{9058013E-4247-4184-B61B-143EE6BFC0E0}" srcOrd="4" destOrd="0" presId="urn:microsoft.com/office/officeart/2005/8/layout/StepDownProcess"/>
    <dgm:cxn modelId="{71F5E953-4C46-4896-902A-B6233A3F41CA}" type="presParOf" srcId="{9058013E-4247-4184-B61B-143EE6BFC0E0}" destId="{979C5BAD-279D-477A-A607-F821A2E17FC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10A5B-6C0D-4CD7-B2A9-103BC94E8D84}">
      <dsp:nvSpPr>
        <dsp:cNvPr id="0" name=""/>
        <dsp:cNvSpPr/>
      </dsp:nvSpPr>
      <dsp:spPr>
        <a:xfrm>
          <a:off x="326625" y="68425"/>
          <a:ext cx="3394023" cy="16256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58074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latin typeface="#9Slide07 IcielBaliho Script" pitchFamily="2" charset="-93"/>
            </a:rPr>
            <a:t>Thực</a:t>
          </a:r>
          <a:r>
            <a:rPr lang="en-GB" sz="2700" kern="1200" dirty="0">
              <a:latin typeface="#9Slide07 IcielBaliho Script" pitchFamily="2" charset="-93"/>
            </a:rPr>
            <a:t> </a:t>
          </a:r>
          <a:r>
            <a:rPr lang="en-GB" sz="2700" kern="1200" dirty="0" err="1">
              <a:latin typeface="#9Slide07 IcielBaliho Script" pitchFamily="2" charset="-93"/>
            </a:rPr>
            <a:t>trạng</a:t>
          </a:r>
          <a:r>
            <a:rPr lang="en-GB" sz="2700" kern="1200" dirty="0">
              <a:latin typeface="#9Slide07 IcielBaliho Script" pitchFamily="2" charset="-93"/>
            </a:rPr>
            <a:t> </a:t>
          </a:r>
          <a:r>
            <a:rPr lang="en-GB" sz="2700" kern="1200" dirty="0" err="1">
              <a:latin typeface="#9Slide07 IcielBaliho Script" pitchFamily="2" charset="-93"/>
            </a:rPr>
            <a:t>trước</a:t>
          </a:r>
          <a:r>
            <a:rPr lang="en-GB" sz="2700" kern="1200" dirty="0">
              <a:latin typeface="#9Slide07 IcielBaliho Script" pitchFamily="2" charset="-93"/>
            </a:rPr>
            <a:t> </a:t>
          </a:r>
          <a:r>
            <a:rPr lang="en-GB" sz="2700" kern="1200" dirty="0" err="1">
              <a:latin typeface="#9Slide07 IcielBaliho Script" pitchFamily="2" charset="-93"/>
            </a:rPr>
            <a:t>đây</a:t>
          </a:r>
          <a:endParaRPr lang="en-GB" sz="2700" kern="1200" dirty="0">
            <a:latin typeface="#9Slide07 IcielBaliho Script" pitchFamily="2" charset="-93"/>
          </a:endParaRPr>
        </a:p>
      </dsp:txBody>
      <dsp:txXfrm>
        <a:off x="326625" y="474841"/>
        <a:ext cx="2987607" cy="812831"/>
      </dsp:txXfrm>
    </dsp:sp>
    <dsp:sp modelId="{5A098159-C588-4ED5-A362-B83109AE5F22}">
      <dsp:nvSpPr>
        <dsp:cNvPr id="0" name=""/>
        <dsp:cNvSpPr/>
      </dsp:nvSpPr>
      <dsp:spPr>
        <a:xfrm>
          <a:off x="344613" y="1407442"/>
          <a:ext cx="2721867" cy="30623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</a:t>
          </a:r>
          <a:r>
            <a:rPr lang="vi-VN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 Suy giảm diện tích rừng, giảm đa dạng sinh học và xói mòn đất.</a:t>
          </a:r>
          <a:endParaRPr lang="en-GB" sz="2400" kern="12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sp:txBody>
      <dsp:txXfrm>
        <a:off x="344613" y="1407442"/>
        <a:ext cx="2721867" cy="3062354"/>
      </dsp:txXfrm>
    </dsp:sp>
    <dsp:sp modelId="{8B9D3BE4-99BE-4998-9902-FDADD3D7EEC3}">
      <dsp:nvSpPr>
        <dsp:cNvPr id="0" name=""/>
        <dsp:cNvSpPr/>
      </dsp:nvSpPr>
      <dsp:spPr>
        <a:xfrm>
          <a:off x="3783683" y="917043"/>
          <a:ext cx="3068959" cy="1625663"/>
        </a:xfrm>
        <a:prstGeom prst="rightArrow">
          <a:avLst>
            <a:gd name="adj1" fmla="val 50000"/>
            <a:gd name="adj2" fmla="val 5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58074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latin typeface="#9Slide07 IcielBaliho Script" pitchFamily="2" charset="-93"/>
            </a:rPr>
            <a:t>Nguyên</a:t>
          </a:r>
          <a:r>
            <a:rPr lang="en-GB" sz="2700" kern="1200" dirty="0">
              <a:latin typeface="#9Slide07 IcielBaliho Script" pitchFamily="2" charset="-93"/>
            </a:rPr>
            <a:t> </a:t>
          </a:r>
          <a:r>
            <a:rPr lang="en-GB" sz="2700" kern="1200" dirty="0" err="1">
              <a:latin typeface="#9Slide07 IcielBaliho Script" pitchFamily="2" charset="-93"/>
            </a:rPr>
            <a:t>nhân</a:t>
          </a:r>
          <a:endParaRPr lang="en-GB" sz="2700" kern="1200" dirty="0">
            <a:latin typeface="#9Slide07 IcielBaliho Script" pitchFamily="2" charset="-93"/>
          </a:endParaRPr>
        </a:p>
      </dsp:txBody>
      <dsp:txXfrm>
        <a:off x="3783683" y="1323459"/>
        <a:ext cx="2662543" cy="812831"/>
      </dsp:txXfrm>
    </dsp:sp>
    <dsp:sp modelId="{7C00E7D9-D287-460A-BBC5-965F2EFEB65E}">
      <dsp:nvSpPr>
        <dsp:cNvPr id="0" name=""/>
        <dsp:cNvSpPr/>
      </dsp:nvSpPr>
      <dsp:spPr>
        <a:xfrm>
          <a:off x="3783699" y="2286324"/>
          <a:ext cx="2617730" cy="21568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78924"/>
              <a:satOff val="-1695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Khai thác chặt phá rừng quá mức</a:t>
          </a:r>
          <a:endParaRPr lang="en-GB" sz="2400" kern="12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i</a:t>
          </a:r>
          <a:endParaRPr lang="en-GB" sz="2400" kern="12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sp:txBody>
      <dsp:txXfrm>
        <a:off x="3783699" y="2286324"/>
        <a:ext cx="2617730" cy="2156813"/>
      </dsp:txXfrm>
    </dsp:sp>
    <dsp:sp modelId="{394BD66C-1FDD-4D58-B7AA-BC73146801E4}">
      <dsp:nvSpPr>
        <dsp:cNvPr id="0" name=""/>
        <dsp:cNvSpPr/>
      </dsp:nvSpPr>
      <dsp:spPr>
        <a:xfrm>
          <a:off x="6885604" y="1493119"/>
          <a:ext cx="4270182" cy="1625663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-1957848"/>
            <a:satOff val="-3389"/>
            <a:lumOff val="-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58074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>
              <a:latin typeface="#9Slide07 IcielBaliho Script" pitchFamily="2" charset="-93"/>
            </a:rPr>
            <a:t>Giải</a:t>
          </a:r>
          <a:r>
            <a:rPr lang="en-GB" sz="2700" kern="1200" dirty="0">
              <a:latin typeface="#9Slide07 IcielBaliho Script" pitchFamily="2" charset="-93"/>
            </a:rPr>
            <a:t> </a:t>
          </a:r>
          <a:r>
            <a:rPr lang="en-GB" sz="2700" kern="1200" dirty="0" err="1">
              <a:latin typeface="#9Slide07 IcielBaliho Script" pitchFamily="2" charset="-93"/>
            </a:rPr>
            <a:t>pháp</a:t>
          </a:r>
          <a:endParaRPr lang="en-GB" sz="2700" kern="1200" dirty="0">
            <a:latin typeface="#9Slide07 IcielBaliho Script" pitchFamily="2" charset="-93"/>
          </a:endParaRPr>
        </a:p>
      </dsp:txBody>
      <dsp:txXfrm>
        <a:off x="6885604" y="1899535"/>
        <a:ext cx="3863766" cy="812831"/>
      </dsp:txXfrm>
    </dsp:sp>
    <dsp:sp modelId="{239F72A1-F2EB-41E2-B473-C866156CA871}">
      <dsp:nvSpPr>
        <dsp:cNvPr id="0" name=""/>
        <dsp:cNvSpPr/>
      </dsp:nvSpPr>
      <dsp:spPr>
        <a:xfrm>
          <a:off x="6939871" y="2713650"/>
          <a:ext cx="4747298" cy="23625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957848"/>
              <a:satOff val="-338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ts val="27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 Trồng rừng</a:t>
          </a:r>
          <a:endParaRPr lang="en-GB" sz="2400" kern="12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  <a:p>
          <a:pPr marL="0" lvl="0" indent="0" algn="just" defTabSz="1066800">
            <a:lnSpc>
              <a:spcPts val="27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 Áp dụng khai thác có chọn lọc.</a:t>
          </a:r>
        </a:p>
        <a:p>
          <a:pPr marL="0" lvl="0" indent="0" algn="just" defTabSz="1066800">
            <a:lnSpc>
              <a:spcPts val="27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vi-VN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 Rừng được khai thác dần trong thời gian dài để có thể tái sinh tự nhiên</a:t>
          </a:r>
          <a:endParaRPr lang="en-US" sz="2400" kern="120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2400" kern="120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2400" kern="1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rPr>
            <a:t>-</a:t>
          </a:r>
          <a:endParaRPr lang="en-GB" sz="2400" kern="1200" dirty="0">
            <a:solidFill>
              <a:srgbClr val="002060"/>
            </a:solidFill>
            <a:latin typeface="#9Slide02 Noi dung rat dai" panose="02000000000000000000" pitchFamily="2" charset="0"/>
            <a:ea typeface="#9Slide02 Noi dung rat dai" panose="02000000000000000000" pitchFamily="2" charset="0"/>
          </a:endParaRPr>
        </a:p>
      </dsp:txBody>
      <dsp:txXfrm>
        <a:off x="6939871" y="2713650"/>
        <a:ext cx="4747298" cy="2362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37C8C-9EAD-4904-8E0C-5400477DAA72}">
      <dsp:nvSpPr>
        <dsp:cNvPr id="0" name=""/>
        <dsp:cNvSpPr/>
      </dsp:nvSpPr>
      <dsp:spPr>
        <a:xfrm rot="5400000">
          <a:off x="518017" y="2652119"/>
          <a:ext cx="714261" cy="9264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1B5D08-E502-4D99-AD2F-AB71038A6523}">
      <dsp:nvSpPr>
        <dsp:cNvPr id="0" name=""/>
        <dsp:cNvSpPr/>
      </dsp:nvSpPr>
      <dsp:spPr>
        <a:xfrm>
          <a:off x="2748" y="1201920"/>
          <a:ext cx="1919902" cy="1343869"/>
        </a:xfrm>
        <a:prstGeom prst="roundRect">
          <a:avLst>
            <a:gd name="adj" fmla="val 166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 err="1">
              <a:latin typeface="#9Slide07 IcielBaliho Script" pitchFamily="2" charset="-93"/>
            </a:rPr>
            <a:t>Thực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trạng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trước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đây</a:t>
          </a:r>
          <a:endParaRPr lang="en-GB" sz="3000" kern="1200" dirty="0">
            <a:latin typeface="#9Slide07 IcielBaliho Script" pitchFamily="2" charset="-93"/>
          </a:endParaRPr>
        </a:p>
      </dsp:txBody>
      <dsp:txXfrm>
        <a:off x="68362" y="1267534"/>
        <a:ext cx="1788674" cy="1212641"/>
      </dsp:txXfrm>
    </dsp:sp>
    <dsp:sp modelId="{C42B7C1A-F87A-4A4D-934D-AC21869D5076}">
      <dsp:nvSpPr>
        <dsp:cNvPr id="0" name=""/>
        <dsp:cNvSpPr/>
      </dsp:nvSpPr>
      <dsp:spPr>
        <a:xfrm>
          <a:off x="1922650" y="1330089"/>
          <a:ext cx="1396353" cy="1086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27851-91DB-480E-8AD3-E28F237344E8}">
      <dsp:nvSpPr>
        <dsp:cNvPr id="0" name=""/>
        <dsp:cNvSpPr/>
      </dsp:nvSpPr>
      <dsp:spPr>
        <a:xfrm rot="5400000">
          <a:off x="2106921" y="3916989"/>
          <a:ext cx="1140483" cy="10502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B47E8D-5C42-4A8E-A92E-1055533618E6}">
      <dsp:nvSpPr>
        <dsp:cNvPr id="0" name=""/>
        <dsp:cNvSpPr/>
      </dsp:nvSpPr>
      <dsp:spPr>
        <a:xfrm>
          <a:off x="1635426" y="2527997"/>
          <a:ext cx="1919902" cy="1343869"/>
        </a:xfrm>
        <a:prstGeom prst="roundRect">
          <a:avLst>
            <a:gd name="adj" fmla="val 1667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 err="1">
              <a:latin typeface="#9Slide07 IcielBaliho Script" pitchFamily="2" charset="-93"/>
            </a:rPr>
            <a:t>Nguyên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nhân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1701040" y="2593611"/>
        <a:ext cx="1788674" cy="1212641"/>
      </dsp:txXfrm>
    </dsp:sp>
    <dsp:sp modelId="{D10C6046-11FC-404D-B6F0-7E086F389EBD}">
      <dsp:nvSpPr>
        <dsp:cNvPr id="0" name=""/>
        <dsp:cNvSpPr/>
      </dsp:nvSpPr>
      <dsp:spPr>
        <a:xfrm>
          <a:off x="3514453" y="2626587"/>
          <a:ext cx="1396353" cy="1086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C5BAD-279D-477A-A607-F821A2E17FC9}">
      <dsp:nvSpPr>
        <dsp:cNvPr id="0" name=""/>
        <dsp:cNvSpPr/>
      </dsp:nvSpPr>
      <dsp:spPr>
        <a:xfrm>
          <a:off x="3189102" y="4022608"/>
          <a:ext cx="1919902" cy="1343869"/>
        </a:xfrm>
        <a:prstGeom prst="roundRect">
          <a:avLst>
            <a:gd name="adj" fmla="val 1667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 err="1">
              <a:latin typeface="#9Slide07 IcielBaliho Script" pitchFamily="2" charset="-93"/>
            </a:rPr>
            <a:t>Giải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pháp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3254716" y="4088222"/>
        <a:ext cx="1788674" cy="1212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9855-67DD-499C-8452-982BD998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C6DC6-9849-4FC4-9261-E617428F3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6057-7577-44E5-BB5D-ECDD39E1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3C06-0118-458A-A21D-1513B54E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2FCB-C0A3-4A28-A0CB-001BAE7B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8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98B65-A8D7-4F99-BB18-A087CE882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81FE7-0BD2-442E-B5C1-9521C723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CF68-26D3-4F28-A450-732051B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09996-5DA0-4115-872B-231E6D28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EEDE-A7E5-467A-8DC1-E875707E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66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4F7E-D3EE-4820-A3AD-ED3B625C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24213-3B95-472D-8785-BE59015C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94BB-560D-413B-9D7A-3598EAE7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5350E-44F0-4025-9EB2-2D4F2BD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9078-1C98-4DDD-8D87-7B41D5B1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6C2B-F82F-462A-99E3-CE7D935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B284C-B949-459C-9DA6-77C3B837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A660E-686F-40E7-A651-8AAC2D860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BB39A-7312-4F84-8CA0-C0FC4E838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A6DE-E54E-4523-9A80-B1AD0BBC0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65E7B-A410-4214-B1AC-7B3A46F9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E3857-B780-468D-934E-A75921E7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34A56-869A-4922-8B3A-1247CAC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0514-EABD-44DD-9FEE-FD3B6993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9CFA-7BE8-4E2D-A2D2-69DFDF67A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BA20-5216-49BC-A672-DBE07E4F3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E611-CB59-47AA-B2BD-1C42BF09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9AB8-1888-4A05-98BB-75EDB059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2696-3ED7-48D6-A149-7A51503D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9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A79CFF-F51E-4229-A07A-7F0B4B8D2AAC}"/>
              </a:ext>
            </a:extLst>
          </p:cNvPr>
          <p:cNvSpPr/>
          <p:nvPr userDrawn="1"/>
        </p:nvSpPr>
        <p:spPr>
          <a:xfrm>
            <a:off x="304800" y="280399"/>
            <a:ext cx="11582400" cy="629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DA76A6-2295-47D3-B9C3-BA914D81BEC9}"/>
              </a:ext>
            </a:extLst>
          </p:cNvPr>
          <p:cNvSpPr/>
          <p:nvPr userDrawn="1"/>
        </p:nvSpPr>
        <p:spPr>
          <a:xfrm>
            <a:off x="152400" y="152400"/>
            <a:ext cx="11887200" cy="65532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CC807-EFF8-410A-9765-7AAB14A4FE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9" b="93478" l="5023" r="96347">
                        <a14:foregroundMark x1="53425" y1="3043" x2="53425" y2="3043"/>
                        <a14:foregroundMark x1="5479" y1="36087" x2="5479" y2="36087"/>
                        <a14:foregroundMark x1="51598" y1="90870" x2="51598" y2="90870"/>
                        <a14:foregroundMark x1="46575" y1="93913" x2="46575" y2="93913"/>
                        <a14:foregroundMark x1="89498" y1="34783" x2="89498" y2="34783"/>
                        <a14:foregroundMark x1="96347" y1="34348" x2="96347" y2="34348"/>
                        <a14:foregroundMark x1="51598" y1="88261" x2="51598" y2="8826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8289" y="6145801"/>
            <a:ext cx="711311" cy="6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D53C2-C6CC-4D79-A763-D20D5D3D31FD}"/>
              </a:ext>
            </a:extLst>
          </p:cNvPr>
          <p:cNvSpPr/>
          <p:nvPr/>
        </p:nvSpPr>
        <p:spPr>
          <a:xfrm>
            <a:off x="5083454" y="731499"/>
            <a:ext cx="6507766" cy="16541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b="1" kern="0">
                <a:solidFill>
                  <a:srgbClr val="2B8D3A"/>
                </a:solidFill>
                <a:latin typeface="#9Slide07 IcielCadena" panose="02000503000000020004" pitchFamily="2" charset="0"/>
              </a:rPr>
              <a:t>Chào mừng các em đến với tiết học Địa lí</a:t>
            </a:r>
            <a:r>
              <a:rPr lang="en-US" sz="4800" b="1" kern="0">
                <a:solidFill>
                  <a:srgbClr val="2B8D3A"/>
                </a:solidFill>
                <a:latin typeface="#9Slide07 IcielCadena" panose="02000503000000020004" pitchFamily="2" charset="0"/>
              </a:rPr>
              <a:t> 7</a:t>
            </a: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51AE38F6-99CE-47D0-BF6C-AD5B70F7AD90}"/>
              </a:ext>
            </a:extLst>
          </p:cNvPr>
          <p:cNvSpPr/>
          <p:nvPr/>
        </p:nvSpPr>
        <p:spPr>
          <a:xfrm>
            <a:off x="7315200" y="3999331"/>
            <a:ext cx="2657688" cy="2127169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b="1" kern="0">
                <a:solidFill>
                  <a:prstClr val="white"/>
                </a:solidFill>
                <a:latin typeface="#9Slide07 Altus" pitchFamily="2" charset="0"/>
              </a:rPr>
              <a:t>TEAM ĐỊA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598F261D-1494-4FDA-BF2A-4908DD72153F}"/>
              </a:ext>
            </a:extLst>
          </p:cNvPr>
          <p:cNvSpPr/>
          <p:nvPr/>
        </p:nvSpPr>
        <p:spPr>
          <a:xfrm>
            <a:off x="10134600" y="3627209"/>
            <a:ext cx="704850" cy="720090"/>
          </a:xfrm>
          <a:prstGeom prst="hear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>
              <a:solidFill>
                <a:prstClr val="white"/>
              </a:solidFill>
              <a:latin typeface="#9Slide07 Altus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4B8F8-7877-482F-8930-A507ABEB2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80" y="1734852"/>
            <a:ext cx="4558874" cy="45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74ECCF-5226-44DB-ADB6-3B069DCD53F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8612" y="901701"/>
          <a:ext cx="11534775" cy="5783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4011">
                  <a:extLst>
                    <a:ext uri="{9D8B030D-6E8A-4147-A177-3AD203B41FA5}">
                      <a16:colId xmlns:a16="http://schemas.microsoft.com/office/drawing/2014/main" val="599633452"/>
                    </a:ext>
                  </a:extLst>
                </a:gridCol>
                <a:gridCol w="6278291">
                  <a:extLst>
                    <a:ext uri="{9D8B030D-6E8A-4147-A177-3AD203B41FA5}">
                      <a16:colId xmlns:a16="http://schemas.microsoft.com/office/drawing/2014/main" val="905996123"/>
                    </a:ext>
                  </a:extLst>
                </a:gridCol>
                <a:gridCol w="1282473">
                  <a:extLst>
                    <a:ext uri="{9D8B030D-6E8A-4147-A177-3AD203B41FA5}">
                      <a16:colId xmlns:a16="http://schemas.microsoft.com/office/drawing/2014/main" val="2386805969"/>
                    </a:ext>
                  </a:extLst>
                </a:gridCol>
              </a:tblGrid>
              <a:tr h="729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Tiêu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chí</a:t>
                      </a:r>
                      <a:endParaRPr lang="en-GB" sz="2400" b="0" dirty="0">
                        <a:solidFill>
                          <a:schemeClr val="bg1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Yêu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cầu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SP</a:t>
                      </a:r>
                      <a:endParaRPr lang="en-GB" sz="2400" b="0" dirty="0">
                        <a:solidFill>
                          <a:schemeClr val="bg1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err="1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Điểm</a:t>
                      </a: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endParaRPr lang="vi-VN" sz="2400" b="0">
                        <a:solidFill>
                          <a:schemeClr val="bg1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68721"/>
                  </a:ext>
                </a:extLst>
              </a:tr>
              <a:tr h="18854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Nội dung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 (Tùy lựa chọn vấn đề tìm hiểu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và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có thể mở rộng thêm các nội dung khác)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Thực trang trước đây.</a:t>
                      </a: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83138"/>
                  </a:ext>
                </a:extLst>
              </a:tr>
              <a:tr h="1885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Nguyên nhân</a:t>
                      </a: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104437"/>
                  </a:ext>
                </a:extLst>
              </a:tr>
              <a:tr h="9847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Giải pháp 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943928"/>
                  </a:ext>
                </a:extLst>
              </a:tr>
              <a:tr h="5543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Tinh thần hợp tác nhóm và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báo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cáo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hội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thảo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Phân công nhiệm vụ rõ ràng, nhóm đoàn kết thống nhất.</a:t>
                      </a: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605052"/>
                  </a:ext>
                </a:extLst>
              </a:tr>
              <a:tr h="3898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Tích cực, chủ động hoàn thành đúng thời hạn</a:t>
                      </a: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222422"/>
                  </a:ext>
                </a:extLst>
              </a:tr>
              <a:tr h="3898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Thuyết trình mạch lạc, rõ ràng, hấp dẫn người nghe</a:t>
                      </a: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66216"/>
                  </a:ext>
                </a:extLst>
              </a:tr>
              <a:tr h="3898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Hình thức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sản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phẩm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Trình bày đầy đủ nội dung, khoa học, có hình ảnh, số liệu, video…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96622"/>
                  </a:ext>
                </a:extLst>
              </a:tr>
              <a:tr h="4859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Sáng tạo, ý tưởng độc đáo ..</a:t>
                      </a: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506149"/>
                  </a:ext>
                </a:extLst>
              </a:tr>
              <a:tr h="18854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Tổng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10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30047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DBC75-CDD2-4FCC-8A27-9FBB1873CE89}"/>
              </a:ext>
            </a:extLst>
          </p:cNvPr>
          <p:cNvSpPr/>
          <p:nvPr/>
        </p:nvSpPr>
        <p:spPr>
          <a:xfrm>
            <a:off x="2057400" y="349377"/>
            <a:ext cx="7214378" cy="488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PHIẾU</a:t>
            </a:r>
            <a:r>
              <a:rPr lang="en-GB" sz="2800" dirty="0">
                <a:solidFill>
                  <a:srgbClr val="03AC13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ĐỊNH</a:t>
            </a:r>
            <a:r>
              <a:rPr lang="en-GB" sz="2800" dirty="0">
                <a:solidFill>
                  <a:srgbClr val="03AC13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HƯỚNG</a:t>
            </a:r>
            <a:r>
              <a:rPr lang="en-GB" sz="2800" dirty="0">
                <a:solidFill>
                  <a:srgbClr val="03AC13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ĐÁNH</a:t>
            </a:r>
            <a:r>
              <a:rPr lang="en-GB" sz="2800" dirty="0">
                <a:solidFill>
                  <a:srgbClr val="03AC13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GIÁ</a:t>
            </a:r>
            <a:r>
              <a:rPr lang="en-GB" sz="2800" dirty="0">
                <a:solidFill>
                  <a:srgbClr val="03AC13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SẢN</a:t>
            </a:r>
            <a:r>
              <a:rPr lang="en-GB" sz="2800" dirty="0">
                <a:solidFill>
                  <a:srgbClr val="03AC13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03AC13"/>
                </a:solidFill>
                <a:latin typeface="#9Slide07 IcielBaliho Script" pitchFamily="2" charset="-93"/>
              </a:rPr>
              <a:t>PHẨM</a:t>
            </a:r>
            <a:endParaRPr lang="en-GB" sz="2800" dirty="0">
              <a:solidFill>
                <a:srgbClr val="03AC13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574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6E7E68-F2A1-40E4-BE05-45A24410B51B}"/>
              </a:ext>
            </a:extLst>
          </p:cNvPr>
          <p:cNvSpPr txBox="1"/>
          <p:nvPr/>
        </p:nvSpPr>
        <p:spPr>
          <a:xfrm>
            <a:off x="1808250" y="276242"/>
            <a:ext cx="905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latin typeface="#9Slide07 Cadena" panose="02000503000000020004" pitchFamily="2" charset="0"/>
              </a:rPr>
              <a:t>PHƯƠNG THỨC </a:t>
            </a:r>
            <a:r>
              <a:rPr lang="en-GB" sz="2800">
                <a:solidFill>
                  <a:srgbClr val="C00000"/>
                </a:solidFill>
                <a:latin typeface="#9Slide07 Cadena" panose="02000503000000020004" pitchFamily="2" charset="0"/>
              </a:rPr>
              <a:t>KHAI </a:t>
            </a:r>
            <a:r>
              <a:rPr lang="en-GB" sz="2800" dirty="0" err="1">
                <a:solidFill>
                  <a:srgbClr val="C00000"/>
                </a:solidFill>
                <a:latin typeface="#9Slide07 Cadena" panose="02000503000000020004" pitchFamily="2" charset="0"/>
              </a:rPr>
              <a:t>THÁC</a:t>
            </a:r>
            <a:r>
              <a:rPr lang="en-GB" sz="2800" dirty="0">
                <a:solidFill>
                  <a:srgbClr val="C00000"/>
                </a:solidFill>
                <a:latin typeface="#9Slide07 Cadena" panose="02000503000000020004" pitchFamily="2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Cadena" panose="02000503000000020004" pitchFamily="2" charset="0"/>
              </a:rPr>
              <a:t>TÀI</a:t>
            </a:r>
            <a:r>
              <a:rPr lang="en-GB" sz="2800" dirty="0">
                <a:solidFill>
                  <a:srgbClr val="C00000"/>
                </a:solidFill>
                <a:latin typeface="#9Slide07 Cadena" panose="02000503000000020004" pitchFamily="2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Cadena" panose="02000503000000020004" pitchFamily="2" charset="0"/>
              </a:rPr>
              <a:t>NGUYÊN</a:t>
            </a:r>
            <a:r>
              <a:rPr lang="en-GB" sz="2800" dirty="0">
                <a:solidFill>
                  <a:srgbClr val="C00000"/>
                </a:solidFill>
                <a:latin typeface="#9Slide07 Cadena" panose="02000503000000020004" pitchFamily="2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Cadena" panose="02000503000000020004" pitchFamily="2" charset="0"/>
              </a:rPr>
              <a:t>ĐẤT</a:t>
            </a:r>
            <a:endParaRPr lang="en-GB" sz="2800" dirty="0">
              <a:solidFill>
                <a:srgbClr val="C00000"/>
              </a:solidFill>
              <a:latin typeface="#9Slide07 Cadena" panose="02000503000000020004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C5D72-4831-47B4-9E0C-E95476904C49}"/>
              </a:ext>
            </a:extLst>
          </p:cNvPr>
          <p:cNvSpPr/>
          <p:nvPr/>
        </p:nvSpPr>
        <p:spPr>
          <a:xfrm>
            <a:off x="380995" y="825514"/>
            <a:ext cx="2962275" cy="661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Thực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trạng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trước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đây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0E5059-1034-4AF8-B730-BF5861F9A6F5}"/>
              </a:ext>
            </a:extLst>
          </p:cNvPr>
          <p:cNvSpPr/>
          <p:nvPr/>
        </p:nvSpPr>
        <p:spPr>
          <a:xfrm>
            <a:off x="3781421" y="3124006"/>
            <a:ext cx="3043239" cy="6616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Nguyên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nhân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175F12-A969-4CCA-AC7F-AEE6F5502698}"/>
              </a:ext>
            </a:extLst>
          </p:cNvPr>
          <p:cNvSpPr/>
          <p:nvPr/>
        </p:nvSpPr>
        <p:spPr>
          <a:xfrm>
            <a:off x="7481885" y="825514"/>
            <a:ext cx="4486274" cy="661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Giải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pháp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91CFCE-12F6-49E9-85C3-FB15222ECC21}"/>
              </a:ext>
            </a:extLst>
          </p:cNvPr>
          <p:cNvSpPr/>
          <p:nvPr/>
        </p:nvSpPr>
        <p:spPr>
          <a:xfrm>
            <a:off x="380994" y="1789961"/>
            <a:ext cx="2962275" cy="2341571"/>
          </a:xfrm>
          <a:prstGeom prst="roundRect">
            <a:avLst>
              <a:gd name="adj" fmla="val 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08000" algn="just">
              <a:lnSpc>
                <a:spcPct val="130000"/>
              </a:lnSpc>
              <a:spcAft>
                <a:spcPts val="0"/>
              </a:spcAft>
            </a:pPr>
            <a:r>
              <a:rPr lang="vi-VN" sz="240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Tài nguyên đất bị tổn hại và ô nhiễm</a:t>
            </a:r>
            <a:endParaRPr lang="en-GB" sz="2400" b="0" dirty="0">
              <a:solidFill>
                <a:srgbClr val="C00000"/>
              </a:solidFill>
              <a:effectLst/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39896B-2A35-4075-8375-AECE80CC636F}"/>
              </a:ext>
            </a:extLst>
          </p:cNvPr>
          <p:cNvSpPr/>
          <p:nvPr/>
        </p:nvSpPr>
        <p:spPr>
          <a:xfrm>
            <a:off x="3835176" y="851790"/>
            <a:ext cx="3043239" cy="2077766"/>
          </a:xfrm>
          <a:prstGeom prst="roundRect">
            <a:avLst>
              <a:gd name="adj" fmla="val 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08000" algn="just">
              <a:spcAft>
                <a:spcPts val="0"/>
              </a:spcAft>
            </a:pPr>
            <a:r>
              <a:rPr lang="vi-VN" sz="24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Sản xuất nông nghiệp theo hướng chuyên canh</a:t>
            </a:r>
          </a:p>
          <a:p>
            <a:pPr indent="108000" algn="just">
              <a:spcAft>
                <a:spcPts val="0"/>
              </a:spcAft>
            </a:pPr>
            <a:r>
              <a:rPr lang="vi-VN" sz="24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Sử dụng nhiều chế phẩm hóa học.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43E4E-16E8-4A5D-A3B0-393ACBCB298B}"/>
              </a:ext>
            </a:extLst>
          </p:cNvPr>
          <p:cNvSpPr txBox="1"/>
          <p:nvPr/>
        </p:nvSpPr>
        <p:spPr>
          <a:xfrm>
            <a:off x="7372348" y="1715761"/>
            <a:ext cx="4438658" cy="17620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108000" algn="just"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Đa canh và luân canh, bảo vệ tài nguyên đất, kết hợp chăn nuôi, trồng trọt và sản xuất nông lâm kết hợp.</a:t>
            </a:r>
          </a:p>
        </p:txBody>
      </p:sp>
      <p:pic>
        <p:nvPicPr>
          <p:cNvPr id="1032" name="Picture 8" descr="The 9 Best Fertilizers of 2022">
            <a:extLst>
              <a:ext uri="{FF2B5EF4-FFF2-40B4-BE49-F238E27FC236}">
                <a16:creationId xmlns:a16="http://schemas.microsoft.com/office/drawing/2014/main" id="{FEE57103-1117-429A-A19F-C5FBE6921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7" r="41969" b="16183"/>
          <a:stretch/>
        </p:blipFill>
        <p:spPr bwMode="auto">
          <a:xfrm>
            <a:off x="3835176" y="4284404"/>
            <a:ext cx="3131904" cy="20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ì sao nên che phủ đất khi trồng cây?">
            <a:extLst>
              <a:ext uri="{FF2B5EF4-FFF2-40B4-BE49-F238E27FC236}">
                <a16:creationId xmlns:a16="http://schemas.microsoft.com/office/drawing/2014/main" id="{F101D768-7236-41DE-A5D2-E54028A0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520" y="4580254"/>
            <a:ext cx="1983486" cy="189931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mium Vector | Organic fertilizer logo design with illustration of  thriving seeds">
            <a:extLst>
              <a:ext uri="{FF2B5EF4-FFF2-40B4-BE49-F238E27FC236}">
                <a16:creationId xmlns:a16="http://schemas.microsoft.com/office/drawing/2014/main" id="{F35B9B8E-1717-4DC2-898B-42D207840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12722" r="11644" b="15324"/>
          <a:stretch/>
        </p:blipFill>
        <p:spPr bwMode="auto">
          <a:xfrm>
            <a:off x="7777617" y="4429919"/>
            <a:ext cx="2364546" cy="21999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itas Việt Nam: Hãy là người bảo vệ mẹ đất">
            <a:extLst>
              <a:ext uri="{FF2B5EF4-FFF2-40B4-BE49-F238E27FC236}">
                <a16:creationId xmlns:a16="http://schemas.microsoft.com/office/drawing/2014/main" id="{72CF7534-0388-4B0A-9F7A-2F2D31BC2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1600" r="23126" b="17600"/>
          <a:stretch/>
        </p:blipFill>
        <p:spPr bwMode="auto">
          <a:xfrm>
            <a:off x="9085969" y="3930732"/>
            <a:ext cx="1802280" cy="1440197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F9D40-CA6D-4727-B22B-D58AA12B7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77" y="4181566"/>
            <a:ext cx="2962275" cy="21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06E7E68-F2A1-40E4-BE05-45A24410B51B}"/>
              </a:ext>
            </a:extLst>
          </p:cNvPr>
          <p:cNvSpPr txBox="1"/>
          <p:nvPr/>
        </p:nvSpPr>
        <p:spPr>
          <a:xfrm>
            <a:off x="4681911" y="480950"/>
            <a:ext cx="8495741" cy="1479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rgbClr val="00B050"/>
                </a:solidFill>
                <a:latin typeface="#9Slide07 Cadena" panose="02000503000000020004" pitchFamily="2" charset="0"/>
              </a:rPr>
              <a:t>PHƯƠNG THỨC </a:t>
            </a:r>
            <a:r>
              <a:rPr lang="en-GB" sz="3200">
                <a:solidFill>
                  <a:srgbClr val="00B050"/>
                </a:solidFill>
                <a:latin typeface="#9Slide07 Cadena" panose="02000503000000020004" pitchFamily="2" charset="0"/>
              </a:rPr>
              <a:t>KHAI </a:t>
            </a:r>
            <a:r>
              <a:rPr lang="en-GB" sz="3200" err="1">
                <a:solidFill>
                  <a:srgbClr val="00B050"/>
                </a:solidFill>
                <a:latin typeface="#9Slide07 Cadena" panose="02000503000000020004" pitchFamily="2" charset="0"/>
              </a:rPr>
              <a:t>THÁC</a:t>
            </a:r>
            <a:r>
              <a:rPr lang="en-GB" sz="3200">
                <a:solidFill>
                  <a:srgbClr val="00B050"/>
                </a:solidFill>
                <a:latin typeface="#9Slide07 Cadena" panose="02000503000000020004" pitchFamily="2" charset="0"/>
              </a:rPr>
              <a:t> </a:t>
            </a:r>
            <a:endParaRPr lang="vi-VN" sz="3200">
              <a:solidFill>
                <a:srgbClr val="00B050"/>
              </a:solidFill>
              <a:latin typeface="#9Slide07 Cadena" panose="02000503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>
                <a:solidFill>
                  <a:srgbClr val="00B050"/>
                </a:solidFill>
                <a:latin typeface="#9Slide07 Cadena" panose="02000503000000020004" pitchFamily="2" charset="0"/>
              </a:rPr>
              <a:t>TÀI </a:t>
            </a:r>
            <a:r>
              <a:rPr lang="en-GB" sz="3200" dirty="0" err="1">
                <a:solidFill>
                  <a:srgbClr val="00B050"/>
                </a:solidFill>
                <a:latin typeface="#9Slide07 Cadena" panose="02000503000000020004" pitchFamily="2" charset="0"/>
              </a:rPr>
              <a:t>NGUYÊN</a:t>
            </a:r>
            <a:r>
              <a:rPr lang="en-GB" sz="3200" dirty="0">
                <a:solidFill>
                  <a:srgbClr val="00B050"/>
                </a:solidFill>
                <a:latin typeface="#9Slide07 Cadena" panose="02000503000000020004" pitchFamily="2" charset="0"/>
              </a:rPr>
              <a:t> </a:t>
            </a:r>
            <a:r>
              <a:rPr lang="en-GB" sz="3200" dirty="0" err="1">
                <a:solidFill>
                  <a:srgbClr val="00B050"/>
                </a:solidFill>
                <a:latin typeface="#9Slide07 Cadena" panose="02000503000000020004" pitchFamily="2" charset="0"/>
              </a:rPr>
              <a:t>RỪNG</a:t>
            </a:r>
            <a:endParaRPr lang="en-GB" sz="3200" dirty="0">
              <a:solidFill>
                <a:srgbClr val="00B050"/>
              </a:solidFill>
              <a:latin typeface="#9Slide07 Cadena" panose="02000503000000020004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8E2B4DC-A1E3-4F5E-A05E-DB59FA581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594000"/>
              </p:ext>
            </p:extLst>
          </p:nvPr>
        </p:nvGraphicFramePr>
        <p:xfrm>
          <a:off x="374201" y="704850"/>
          <a:ext cx="11687170" cy="544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8" name="Picture 10" descr="List of the United States National Park System official units - Wikipedia">
            <a:extLst>
              <a:ext uri="{FF2B5EF4-FFF2-40B4-BE49-F238E27FC236}">
                <a16:creationId xmlns:a16="http://schemas.microsoft.com/office/drawing/2014/main" id="{B1B05342-9F34-4574-B7C3-FC1157C9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47" y="5323117"/>
            <a:ext cx="1182736" cy="13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forestation - Free nature icons">
            <a:extLst>
              <a:ext uri="{FF2B5EF4-FFF2-40B4-BE49-F238E27FC236}">
                <a16:creationId xmlns:a16="http://schemas.microsoft.com/office/drawing/2014/main" id="{FBA67857-7974-4A4E-A588-515C2BF4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98" y="5302854"/>
            <a:ext cx="1293520" cy="12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76F11-0F00-458A-BEFD-84597C2FFE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084" t="6997" r="2084" b="22722"/>
          <a:stretch/>
        </p:blipFill>
        <p:spPr>
          <a:xfrm>
            <a:off x="676336" y="4317534"/>
            <a:ext cx="2821937" cy="1970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925E86-ABDC-4741-AE9B-139C1BF94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7894" y="4003021"/>
            <a:ext cx="2372128" cy="15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88DF986-0E25-4585-91B4-6D0E649B0DFB}"/>
              </a:ext>
            </a:extLst>
          </p:cNvPr>
          <p:cNvGraphicFramePr/>
          <p:nvPr>
            <p:extLst/>
          </p:nvPr>
        </p:nvGraphicFramePr>
        <p:xfrm>
          <a:off x="205945" y="304183"/>
          <a:ext cx="5109005" cy="655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142C3-79E4-4077-8DE7-1B5DFBBAA2D5}"/>
              </a:ext>
            </a:extLst>
          </p:cNvPr>
          <p:cNvGrpSpPr/>
          <p:nvPr/>
        </p:nvGrpSpPr>
        <p:grpSpPr>
          <a:xfrm>
            <a:off x="2487859" y="1475056"/>
            <a:ext cx="5113091" cy="1122167"/>
            <a:chOff x="1871036" y="1092350"/>
            <a:chExt cx="1511279" cy="11221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CE6B75-7B19-42D2-97F6-FB338FCD6143}"/>
                </a:ext>
              </a:extLst>
            </p:cNvPr>
            <p:cNvSpPr/>
            <p:nvPr/>
          </p:nvSpPr>
          <p:spPr>
            <a:xfrm>
              <a:off x="1958497" y="1092350"/>
              <a:ext cx="1423818" cy="11075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F469B8-8E53-47C6-B6FC-15B546BC3461}"/>
                </a:ext>
              </a:extLst>
            </p:cNvPr>
            <p:cNvSpPr txBox="1"/>
            <p:nvPr/>
          </p:nvSpPr>
          <p:spPr>
            <a:xfrm>
              <a:off x="1871036" y="1106980"/>
              <a:ext cx="1304704" cy="1107537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24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- S</a:t>
              </a:r>
              <a:r>
                <a:rPr lang="en-GB" sz="2400" kern="12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uy giảm</a:t>
              </a:r>
              <a:r>
                <a:rPr lang="vi-VN" sz="24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, cạn kiệt </a:t>
              </a:r>
              <a:r>
                <a:rPr lang="en-GB" sz="2400" kern="12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tài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nguyên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khoáng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sản</a:t>
              </a:r>
              <a:endParaRPr lang="en-GB" sz="2400" kern="12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24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-</a:t>
              </a:r>
              <a:r>
                <a:rPr lang="vi-VN" sz="24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Ô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nhiễm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môi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trường</a:t>
              </a:r>
              <a:endParaRPr lang="en-GB" sz="2400" kern="12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508762-888D-439E-B4E3-1E22453D9494}"/>
              </a:ext>
            </a:extLst>
          </p:cNvPr>
          <p:cNvGrpSpPr/>
          <p:nvPr/>
        </p:nvGrpSpPr>
        <p:grpSpPr>
          <a:xfrm>
            <a:off x="3927074" y="2875760"/>
            <a:ext cx="4785536" cy="1477484"/>
            <a:chOff x="3461828" y="2261704"/>
            <a:chExt cx="1543598" cy="147748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2A0636-91AE-4501-9D45-E183A1623DB7}"/>
                </a:ext>
              </a:extLst>
            </p:cNvPr>
            <p:cNvSpPr/>
            <p:nvPr/>
          </p:nvSpPr>
          <p:spPr>
            <a:xfrm>
              <a:off x="3581608" y="2631651"/>
              <a:ext cx="1423818" cy="11075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CB6123-E446-4246-A6D8-39BF956E632B}"/>
                </a:ext>
              </a:extLst>
            </p:cNvPr>
            <p:cNvSpPr txBox="1"/>
            <p:nvPr/>
          </p:nvSpPr>
          <p:spPr>
            <a:xfrm>
              <a:off x="3461828" y="2261704"/>
              <a:ext cx="1423818" cy="110753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Do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lịch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sử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khai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thác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và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sử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dirty="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dụng</a:t>
              </a:r>
              <a:r>
                <a:rPr lang="en-GB" sz="2400" kern="1200" dirty="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</a:t>
              </a:r>
              <a:r>
                <a:rPr lang="en-GB" sz="2400" kern="1200" err="1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khoáng</a:t>
              </a:r>
              <a:r>
                <a:rPr lang="en-GB" sz="2400" kern="12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sản</a:t>
              </a:r>
              <a:r>
                <a:rPr lang="vi-VN" sz="2400" kern="1200">
                  <a:solidFill>
                    <a:srgbClr val="00206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 lâu dài</a:t>
              </a:r>
              <a:endParaRPr lang="en-GB" sz="2400" kern="12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F9E1D74-5890-4E5F-91B6-8108E521DB07}"/>
              </a:ext>
            </a:extLst>
          </p:cNvPr>
          <p:cNvSpPr/>
          <p:nvPr/>
        </p:nvSpPr>
        <p:spPr>
          <a:xfrm>
            <a:off x="8946441" y="3249682"/>
            <a:ext cx="1423818" cy="11075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80BD5A-106B-4709-B01E-54867F08AA73}"/>
              </a:ext>
            </a:extLst>
          </p:cNvPr>
          <p:cNvSpPr txBox="1"/>
          <p:nvPr/>
        </p:nvSpPr>
        <p:spPr>
          <a:xfrm>
            <a:off x="5529762" y="4176043"/>
            <a:ext cx="6451056" cy="181592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1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Khai thác tiết kiệm </a:t>
            </a:r>
          </a:p>
          <a:p>
            <a:pPr marL="0" lvl="1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Sử dụng công nghệ hiện đại để khai thác, hạn chế xuất khẩu nguyên liệu thô</a:t>
            </a:r>
          </a:p>
          <a:p>
            <a:pPr marL="0" lvl="1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Sử dụng nguồn năng lượng tái tạo (gió, mặt trời)</a:t>
            </a:r>
          </a:p>
          <a:p>
            <a:pPr marL="57150" lvl="1" indent="-57150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GB" sz="2400" b="0" kern="1200" dirty="0">
              <a:solidFill>
                <a:srgbClr val="002060"/>
              </a:solidFill>
              <a:effectLst/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áo gỡ những &quot;nút thắt&quot; để phát triển các nguồn năng lượng sạch">
            <a:extLst>
              <a:ext uri="{FF2B5EF4-FFF2-40B4-BE49-F238E27FC236}">
                <a16:creationId xmlns:a16="http://schemas.microsoft.com/office/drawing/2014/main" id="{1EA4704E-7E46-4A4F-91AF-8E6B1107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778" y="1372225"/>
            <a:ext cx="3502040" cy="24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4C4AB3-858F-43D1-AD9D-D268DF2096D9}"/>
              </a:ext>
            </a:extLst>
          </p:cNvPr>
          <p:cNvSpPr txBox="1"/>
          <p:nvPr/>
        </p:nvSpPr>
        <p:spPr>
          <a:xfrm>
            <a:off x="124234" y="148454"/>
            <a:ext cx="12536384" cy="74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>
                <a:solidFill>
                  <a:srgbClr val="00B050"/>
                </a:solidFill>
                <a:latin typeface="#9Slide07 Cadena" panose="02000503000000020004" pitchFamily="2" charset="0"/>
              </a:rPr>
              <a:t>PHƯƠNG THỨC </a:t>
            </a:r>
            <a:r>
              <a:rPr lang="en-GB" sz="3200">
                <a:solidFill>
                  <a:srgbClr val="00B050"/>
                </a:solidFill>
                <a:latin typeface="#9Slide07 Cadena" panose="02000503000000020004" pitchFamily="2" charset="0"/>
              </a:rPr>
              <a:t>KHAI </a:t>
            </a:r>
            <a:r>
              <a:rPr lang="en-GB" sz="3200" err="1">
                <a:solidFill>
                  <a:srgbClr val="00B050"/>
                </a:solidFill>
                <a:latin typeface="#9Slide07 Cadena" panose="02000503000000020004" pitchFamily="2" charset="0"/>
              </a:rPr>
              <a:t>THÁC</a:t>
            </a:r>
            <a:r>
              <a:rPr lang="en-GB" sz="3200">
                <a:solidFill>
                  <a:srgbClr val="00B050"/>
                </a:solidFill>
                <a:latin typeface="#9Slide07 Cadena" panose="02000503000000020004" pitchFamily="2" charset="0"/>
              </a:rPr>
              <a:t> TÀI </a:t>
            </a:r>
            <a:r>
              <a:rPr lang="en-GB" sz="3200" err="1">
                <a:solidFill>
                  <a:srgbClr val="00B050"/>
                </a:solidFill>
                <a:latin typeface="#9Slide07 Cadena" panose="02000503000000020004" pitchFamily="2" charset="0"/>
              </a:rPr>
              <a:t>NGUYÊN</a:t>
            </a:r>
            <a:r>
              <a:rPr lang="en-GB" sz="3200">
                <a:solidFill>
                  <a:srgbClr val="00B050"/>
                </a:solidFill>
                <a:latin typeface="#9Slide07 Cadena" panose="02000503000000020004" pitchFamily="2" charset="0"/>
              </a:rPr>
              <a:t> </a:t>
            </a:r>
            <a:r>
              <a:rPr lang="vi-VN" sz="3200">
                <a:solidFill>
                  <a:srgbClr val="00B050"/>
                </a:solidFill>
                <a:latin typeface="#9Slide07 Cadena" panose="02000503000000020004" pitchFamily="2" charset="0"/>
              </a:rPr>
              <a:t>KHOÁNG SẢN</a:t>
            </a:r>
            <a:endParaRPr lang="en-GB" sz="3200" dirty="0">
              <a:solidFill>
                <a:srgbClr val="00B050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2556A1F-9A59-4FA8-A8B6-CFB20D3AC32F}"/>
              </a:ext>
            </a:extLst>
          </p:cNvPr>
          <p:cNvGrpSpPr/>
          <p:nvPr/>
        </p:nvGrpSpPr>
        <p:grpSpPr>
          <a:xfrm>
            <a:off x="6772782" y="771896"/>
            <a:ext cx="4991099" cy="4419941"/>
            <a:chOff x="7048500" y="2098295"/>
            <a:chExt cx="4991099" cy="33167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0F3336-201C-484B-B168-9E9425F47922}"/>
                </a:ext>
              </a:extLst>
            </p:cNvPr>
            <p:cNvSpPr txBox="1"/>
            <p:nvPr/>
          </p:nvSpPr>
          <p:spPr>
            <a:xfrm>
              <a:off x="7048500" y="2381560"/>
              <a:ext cx="4991099" cy="3033443"/>
            </a:xfrm>
            <a:custGeom>
              <a:avLst/>
              <a:gdLst>
                <a:gd name="connsiteX0" fmla="*/ 0 w 4991099"/>
                <a:gd name="connsiteY0" fmla="*/ 0 h 4042453"/>
                <a:gd name="connsiteX1" fmla="*/ 673798 w 4991099"/>
                <a:gd name="connsiteY1" fmla="*/ 0 h 4042453"/>
                <a:gd name="connsiteX2" fmla="*/ 1197864 w 4991099"/>
                <a:gd name="connsiteY2" fmla="*/ 0 h 4042453"/>
                <a:gd name="connsiteX3" fmla="*/ 1721929 w 4991099"/>
                <a:gd name="connsiteY3" fmla="*/ 0 h 4042453"/>
                <a:gd name="connsiteX4" fmla="*/ 2245995 w 4991099"/>
                <a:gd name="connsiteY4" fmla="*/ 0 h 4042453"/>
                <a:gd name="connsiteX5" fmla="*/ 2919793 w 4991099"/>
                <a:gd name="connsiteY5" fmla="*/ 0 h 4042453"/>
                <a:gd name="connsiteX6" fmla="*/ 3593591 w 4991099"/>
                <a:gd name="connsiteY6" fmla="*/ 0 h 4042453"/>
                <a:gd name="connsiteX7" fmla="*/ 4117657 w 4991099"/>
                <a:gd name="connsiteY7" fmla="*/ 0 h 4042453"/>
                <a:gd name="connsiteX8" fmla="*/ 4991099 w 4991099"/>
                <a:gd name="connsiteY8" fmla="*/ 0 h 4042453"/>
                <a:gd name="connsiteX9" fmla="*/ 4991099 w 4991099"/>
                <a:gd name="connsiteY9" fmla="*/ 552469 h 4042453"/>
                <a:gd name="connsiteX10" fmla="*/ 4991099 w 4991099"/>
                <a:gd name="connsiteY10" fmla="*/ 1104937 h 4042453"/>
                <a:gd name="connsiteX11" fmla="*/ 4991099 w 4991099"/>
                <a:gd name="connsiteY11" fmla="*/ 1859528 h 4042453"/>
                <a:gd name="connsiteX12" fmla="*/ 4991099 w 4991099"/>
                <a:gd name="connsiteY12" fmla="*/ 2573695 h 4042453"/>
                <a:gd name="connsiteX13" fmla="*/ 4991099 w 4991099"/>
                <a:gd name="connsiteY13" fmla="*/ 3328286 h 4042453"/>
                <a:gd name="connsiteX14" fmla="*/ 4991099 w 4991099"/>
                <a:gd name="connsiteY14" fmla="*/ 4042453 h 4042453"/>
                <a:gd name="connsiteX15" fmla="*/ 4417123 w 4991099"/>
                <a:gd name="connsiteY15" fmla="*/ 4042453 h 4042453"/>
                <a:gd name="connsiteX16" fmla="*/ 3693413 w 4991099"/>
                <a:gd name="connsiteY16" fmla="*/ 4042453 h 4042453"/>
                <a:gd name="connsiteX17" fmla="*/ 3019615 w 4991099"/>
                <a:gd name="connsiteY17" fmla="*/ 4042453 h 4042453"/>
                <a:gd name="connsiteX18" fmla="*/ 2345817 w 4991099"/>
                <a:gd name="connsiteY18" fmla="*/ 4042453 h 4042453"/>
                <a:gd name="connsiteX19" fmla="*/ 1871662 w 4991099"/>
                <a:gd name="connsiteY19" fmla="*/ 4042453 h 4042453"/>
                <a:gd name="connsiteX20" fmla="*/ 1197864 w 4991099"/>
                <a:gd name="connsiteY20" fmla="*/ 4042453 h 4042453"/>
                <a:gd name="connsiteX21" fmla="*/ 723709 w 4991099"/>
                <a:gd name="connsiteY21" fmla="*/ 4042453 h 4042453"/>
                <a:gd name="connsiteX22" fmla="*/ 0 w 4991099"/>
                <a:gd name="connsiteY22" fmla="*/ 4042453 h 4042453"/>
                <a:gd name="connsiteX23" fmla="*/ 0 w 4991099"/>
                <a:gd name="connsiteY23" fmla="*/ 3449560 h 4042453"/>
                <a:gd name="connsiteX24" fmla="*/ 0 w 4991099"/>
                <a:gd name="connsiteY24" fmla="*/ 2735393 h 4042453"/>
                <a:gd name="connsiteX25" fmla="*/ 0 w 4991099"/>
                <a:gd name="connsiteY25" fmla="*/ 2021227 h 4042453"/>
                <a:gd name="connsiteX26" fmla="*/ 0 w 4991099"/>
                <a:gd name="connsiteY26" fmla="*/ 1266635 h 4042453"/>
                <a:gd name="connsiteX27" fmla="*/ 0 w 4991099"/>
                <a:gd name="connsiteY27" fmla="*/ 673742 h 4042453"/>
                <a:gd name="connsiteX28" fmla="*/ 0 w 4991099"/>
                <a:gd name="connsiteY28" fmla="*/ 0 h 404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91099" h="4042453" extrusionOk="0">
                  <a:moveTo>
                    <a:pt x="0" y="0"/>
                  </a:moveTo>
                  <a:cubicBezTo>
                    <a:pt x="260091" y="4177"/>
                    <a:pt x="478603" y="6423"/>
                    <a:pt x="673798" y="0"/>
                  </a:cubicBezTo>
                  <a:cubicBezTo>
                    <a:pt x="868993" y="-6423"/>
                    <a:pt x="1083574" y="-5555"/>
                    <a:pt x="1197864" y="0"/>
                  </a:cubicBezTo>
                  <a:cubicBezTo>
                    <a:pt x="1312154" y="5555"/>
                    <a:pt x="1493514" y="-15749"/>
                    <a:pt x="1721929" y="0"/>
                  </a:cubicBezTo>
                  <a:cubicBezTo>
                    <a:pt x="1950345" y="15749"/>
                    <a:pt x="2100723" y="-11930"/>
                    <a:pt x="2245995" y="0"/>
                  </a:cubicBezTo>
                  <a:cubicBezTo>
                    <a:pt x="2391267" y="11930"/>
                    <a:pt x="2775665" y="-32944"/>
                    <a:pt x="2919793" y="0"/>
                  </a:cubicBezTo>
                  <a:cubicBezTo>
                    <a:pt x="3063921" y="32944"/>
                    <a:pt x="3266728" y="-13254"/>
                    <a:pt x="3593591" y="0"/>
                  </a:cubicBezTo>
                  <a:cubicBezTo>
                    <a:pt x="3920454" y="13254"/>
                    <a:pt x="3870409" y="19056"/>
                    <a:pt x="4117657" y="0"/>
                  </a:cubicBezTo>
                  <a:cubicBezTo>
                    <a:pt x="4364905" y="-19056"/>
                    <a:pt x="4644165" y="10001"/>
                    <a:pt x="4991099" y="0"/>
                  </a:cubicBezTo>
                  <a:cubicBezTo>
                    <a:pt x="5001054" y="169224"/>
                    <a:pt x="4980429" y="414010"/>
                    <a:pt x="4991099" y="552469"/>
                  </a:cubicBezTo>
                  <a:cubicBezTo>
                    <a:pt x="5001769" y="690928"/>
                    <a:pt x="4998754" y="849144"/>
                    <a:pt x="4991099" y="1104937"/>
                  </a:cubicBezTo>
                  <a:cubicBezTo>
                    <a:pt x="4983444" y="1360730"/>
                    <a:pt x="5013949" y="1616832"/>
                    <a:pt x="4991099" y="1859528"/>
                  </a:cubicBezTo>
                  <a:cubicBezTo>
                    <a:pt x="4968249" y="2102224"/>
                    <a:pt x="5008968" y="2371475"/>
                    <a:pt x="4991099" y="2573695"/>
                  </a:cubicBezTo>
                  <a:cubicBezTo>
                    <a:pt x="4973230" y="2775915"/>
                    <a:pt x="4987030" y="3026442"/>
                    <a:pt x="4991099" y="3328286"/>
                  </a:cubicBezTo>
                  <a:cubicBezTo>
                    <a:pt x="4995168" y="3630130"/>
                    <a:pt x="4994082" y="3803818"/>
                    <a:pt x="4991099" y="4042453"/>
                  </a:cubicBezTo>
                  <a:cubicBezTo>
                    <a:pt x="4716794" y="4034270"/>
                    <a:pt x="4562150" y="4048287"/>
                    <a:pt x="4417123" y="4042453"/>
                  </a:cubicBezTo>
                  <a:cubicBezTo>
                    <a:pt x="4272096" y="4036619"/>
                    <a:pt x="4047192" y="4035914"/>
                    <a:pt x="3693413" y="4042453"/>
                  </a:cubicBezTo>
                  <a:cubicBezTo>
                    <a:pt x="3339634" y="4048993"/>
                    <a:pt x="3181906" y="4009389"/>
                    <a:pt x="3019615" y="4042453"/>
                  </a:cubicBezTo>
                  <a:cubicBezTo>
                    <a:pt x="2857324" y="4075517"/>
                    <a:pt x="2583165" y="4037261"/>
                    <a:pt x="2345817" y="4042453"/>
                  </a:cubicBezTo>
                  <a:cubicBezTo>
                    <a:pt x="2108469" y="4047645"/>
                    <a:pt x="2046206" y="4064938"/>
                    <a:pt x="1871662" y="4042453"/>
                  </a:cubicBezTo>
                  <a:cubicBezTo>
                    <a:pt x="1697119" y="4019968"/>
                    <a:pt x="1434666" y="4031929"/>
                    <a:pt x="1197864" y="4042453"/>
                  </a:cubicBezTo>
                  <a:cubicBezTo>
                    <a:pt x="961062" y="4052977"/>
                    <a:pt x="867276" y="4056027"/>
                    <a:pt x="723709" y="4042453"/>
                  </a:cubicBezTo>
                  <a:cubicBezTo>
                    <a:pt x="580143" y="4028879"/>
                    <a:pt x="325495" y="4056633"/>
                    <a:pt x="0" y="4042453"/>
                  </a:cubicBezTo>
                  <a:cubicBezTo>
                    <a:pt x="-13827" y="3763214"/>
                    <a:pt x="-17381" y="3671257"/>
                    <a:pt x="0" y="3449560"/>
                  </a:cubicBezTo>
                  <a:cubicBezTo>
                    <a:pt x="17381" y="3227863"/>
                    <a:pt x="-9677" y="2994133"/>
                    <a:pt x="0" y="2735393"/>
                  </a:cubicBezTo>
                  <a:cubicBezTo>
                    <a:pt x="9677" y="2476653"/>
                    <a:pt x="20379" y="2171232"/>
                    <a:pt x="0" y="2021227"/>
                  </a:cubicBezTo>
                  <a:cubicBezTo>
                    <a:pt x="-20379" y="1871222"/>
                    <a:pt x="35528" y="1616154"/>
                    <a:pt x="0" y="1266635"/>
                  </a:cubicBezTo>
                  <a:cubicBezTo>
                    <a:pt x="-35528" y="917116"/>
                    <a:pt x="23302" y="879771"/>
                    <a:pt x="0" y="673742"/>
                  </a:cubicBezTo>
                  <a:cubicBezTo>
                    <a:pt x="-23302" y="467713"/>
                    <a:pt x="8522" y="136747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129348210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15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Quan  sát 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60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ình 16.2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GB" sz="2600" dirty="0"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GB" sz="2600" dirty="0">
                  <a:solidFill>
                    <a:srgbClr val="C0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vị trí phân bố của các trung tâm kinh tế lớn của Bắc Mỹ. </a:t>
              </a:r>
              <a:endPara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Kể tên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các ngành công </a:t>
              </a:r>
              <a:r>
                <a:rPr lang="vi-VN" sz="260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nghiệp của mỗi trung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tâm.</a:t>
              </a:r>
              <a:endPara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15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 bày 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vai trò 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của các trung tâm kinh tế </a:t>
              </a:r>
              <a:r>
                <a:rPr lang="en-GB" sz="2600" dirty="0" err="1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600" dirty="0" err="1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với nền kinh tế khu vực và toàn cầu.</a:t>
              </a:r>
              <a:endPara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8DB21C2-7032-4708-A5D2-AB5089EDD4E2}"/>
                </a:ext>
              </a:extLst>
            </p:cNvPr>
            <p:cNvSpPr/>
            <p:nvPr/>
          </p:nvSpPr>
          <p:spPr>
            <a:xfrm>
              <a:off x="10288578" y="2098295"/>
              <a:ext cx="1576806" cy="64471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NHIỆM</a:t>
              </a:r>
              <a:r>
                <a:rPr lang="en-GB" sz="28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VỤ</a:t>
              </a:r>
              <a:endParaRPr lang="en-GB" sz="28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1943BBD-AB54-4D28-B138-83B78CA796A5}"/>
              </a:ext>
            </a:extLst>
          </p:cNvPr>
          <p:cNvSpPr/>
          <p:nvPr/>
        </p:nvSpPr>
        <p:spPr>
          <a:xfrm>
            <a:off x="-401774" y="343015"/>
            <a:ext cx="8066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03AC13"/>
                </a:solidFill>
                <a:latin typeface="#9Slide07 IcielBaliho Script" pitchFamily="2" charset="0"/>
              </a:rPr>
              <a:t>2. Một số trung tâm kinh tế quan trọng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AD0CB-210C-4BEB-A654-6FE34EDB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9" y="1135560"/>
            <a:ext cx="6310312" cy="45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822283"/>
              </p:ext>
            </p:extLst>
          </p:nvPr>
        </p:nvGraphicFramePr>
        <p:xfrm>
          <a:off x="304800" y="228600"/>
          <a:ext cx="11582400" cy="6324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81199">
                  <a:extLst>
                    <a:ext uri="{9D8B030D-6E8A-4147-A177-3AD203B41FA5}">
                      <a16:colId xmlns:a16="http://schemas.microsoft.com/office/drawing/2014/main" val="1067598090"/>
                    </a:ext>
                  </a:extLst>
                </a:gridCol>
                <a:gridCol w="7901201">
                  <a:extLst>
                    <a:ext uri="{9D8B030D-6E8A-4147-A177-3AD203B41FA5}">
                      <a16:colId xmlns:a16="http://schemas.microsoft.com/office/drawing/2014/main" val="4241243532"/>
                    </a:ext>
                  </a:extLst>
                </a:gridCol>
              </a:tblGrid>
              <a:tr h="10584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3AC1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3AC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11377"/>
                  </a:ext>
                </a:extLst>
              </a:tr>
              <a:tr h="105845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Niu-Yooc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 chất, chế tạo máy, luyện kim đen, điện tử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995091"/>
                  </a:ext>
                </a:extLst>
              </a:tr>
              <a:tr h="103232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Chi-ca-go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 kim đen, hóa chất, dệt, chế biến nông sản, cơ khí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984218"/>
                  </a:ext>
                </a:extLst>
              </a:tr>
              <a:tr h="105845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Phi-la-đen-phia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122245"/>
                  </a:ext>
                </a:extLst>
              </a:tr>
              <a:tr h="105845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Môn-chê-an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31388"/>
                  </a:ext>
                </a:extLst>
              </a:tr>
              <a:tr h="105845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Lôt-an-giơ-let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1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38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30F3336-201C-484B-B168-9E9425F47922}"/>
              </a:ext>
            </a:extLst>
          </p:cNvPr>
          <p:cNvSpPr txBox="1"/>
          <p:nvPr/>
        </p:nvSpPr>
        <p:spPr>
          <a:xfrm>
            <a:off x="463902" y="990600"/>
            <a:ext cx="3267270" cy="5147948"/>
          </a:xfrm>
          <a:custGeom>
            <a:avLst/>
            <a:gdLst>
              <a:gd name="connsiteX0" fmla="*/ 0 w 5191125"/>
              <a:gd name="connsiteY0" fmla="*/ 0 h 5422831"/>
              <a:gd name="connsiteX1" fmla="*/ 700802 w 5191125"/>
              <a:gd name="connsiteY1" fmla="*/ 0 h 5422831"/>
              <a:gd name="connsiteX2" fmla="*/ 1245870 w 5191125"/>
              <a:gd name="connsiteY2" fmla="*/ 0 h 5422831"/>
              <a:gd name="connsiteX3" fmla="*/ 1790938 w 5191125"/>
              <a:gd name="connsiteY3" fmla="*/ 0 h 5422831"/>
              <a:gd name="connsiteX4" fmla="*/ 2336006 w 5191125"/>
              <a:gd name="connsiteY4" fmla="*/ 0 h 5422831"/>
              <a:gd name="connsiteX5" fmla="*/ 3036808 w 5191125"/>
              <a:gd name="connsiteY5" fmla="*/ 0 h 5422831"/>
              <a:gd name="connsiteX6" fmla="*/ 3737610 w 5191125"/>
              <a:gd name="connsiteY6" fmla="*/ 0 h 5422831"/>
              <a:gd name="connsiteX7" fmla="*/ 4282678 w 5191125"/>
              <a:gd name="connsiteY7" fmla="*/ 0 h 5422831"/>
              <a:gd name="connsiteX8" fmla="*/ 5191125 w 5191125"/>
              <a:gd name="connsiteY8" fmla="*/ 0 h 5422831"/>
              <a:gd name="connsiteX9" fmla="*/ 5191125 w 5191125"/>
              <a:gd name="connsiteY9" fmla="*/ 515169 h 5422831"/>
              <a:gd name="connsiteX10" fmla="*/ 5191125 w 5191125"/>
              <a:gd name="connsiteY10" fmla="*/ 1030338 h 5422831"/>
              <a:gd name="connsiteX11" fmla="*/ 5191125 w 5191125"/>
              <a:gd name="connsiteY11" fmla="*/ 1816648 h 5422831"/>
              <a:gd name="connsiteX12" fmla="*/ 5191125 w 5191125"/>
              <a:gd name="connsiteY12" fmla="*/ 2548731 h 5422831"/>
              <a:gd name="connsiteX13" fmla="*/ 5191125 w 5191125"/>
              <a:gd name="connsiteY13" fmla="*/ 3335041 h 5422831"/>
              <a:gd name="connsiteX14" fmla="*/ 5191125 w 5191125"/>
              <a:gd name="connsiteY14" fmla="*/ 4067123 h 5422831"/>
              <a:gd name="connsiteX15" fmla="*/ 5191125 w 5191125"/>
              <a:gd name="connsiteY15" fmla="*/ 4690749 h 5422831"/>
              <a:gd name="connsiteX16" fmla="*/ 5191125 w 5191125"/>
              <a:gd name="connsiteY16" fmla="*/ 5422831 h 5422831"/>
              <a:gd name="connsiteX17" fmla="*/ 4594146 w 5191125"/>
              <a:gd name="connsiteY17" fmla="*/ 5422831 h 5422831"/>
              <a:gd name="connsiteX18" fmla="*/ 3893344 w 5191125"/>
              <a:gd name="connsiteY18" fmla="*/ 5422831 h 5422831"/>
              <a:gd name="connsiteX19" fmla="*/ 3400187 w 5191125"/>
              <a:gd name="connsiteY19" fmla="*/ 5422831 h 5422831"/>
              <a:gd name="connsiteX20" fmla="*/ 2699385 w 5191125"/>
              <a:gd name="connsiteY20" fmla="*/ 5422831 h 5422831"/>
              <a:gd name="connsiteX21" fmla="*/ 2206228 w 5191125"/>
              <a:gd name="connsiteY21" fmla="*/ 5422831 h 5422831"/>
              <a:gd name="connsiteX22" fmla="*/ 1557338 w 5191125"/>
              <a:gd name="connsiteY22" fmla="*/ 5422831 h 5422831"/>
              <a:gd name="connsiteX23" fmla="*/ 1012269 w 5191125"/>
              <a:gd name="connsiteY23" fmla="*/ 5422831 h 5422831"/>
              <a:gd name="connsiteX24" fmla="*/ 0 w 5191125"/>
              <a:gd name="connsiteY24" fmla="*/ 5422831 h 5422831"/>
              <a:gd name="connsiteX25" fmla="*/ 0 w 5191125"/>
              <a:gd name="connsiteY25" fmla="*/ 4799205 h 5422831"/>
              <a:gd name="connsiteX26" fmla="*/ 0 w 5191125"/>
              <a:gd name="connsiteY26" fmla="*/ 4012895 h 5422831"/>
              <a:gd name="connsiteX27" fmla="*/ 0 w 5191125"/>
              <a:gd name="connsiteY27" fmla="*/ 3443498 h 5422831"/>
              <a:gd name="connsiteX28" fmla="*/ 0 w 5191125"/>
              <a:gd name="connsiteY28" fmla="*/ 2928329 h 5422831"/>
              <a:gd name="connsiteX29" fmla="*/ 0 w 5191125"/>
              <a:gd name="connsiteY29" fmla="*/ 2142018 h 5422831"/>
              <a:gd name="connsiteX30" fmla="*/ 0 w 5191125"/>
              <a:gd name="connsiteY30" fmla="*/ 1409936 h 5422831"/>
              <a:gd name="connsiteX31" fmla="*/ 0 w 5191125"/>
              <a:gd name="connsiteY31" fmla="*/ 732082 h 5422831"/>
              <a:gd name="connsiteX32" fmla="*/ 0 w 5191125"/>
              <a:gd name="connsiteY32" fmla="*/ 0 h 542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91125" h="5422831" extrusionOk="0">
                <a:moveTo>
                  <a:pt x="0" y="0"/>
                </a:moveTo>
                <a:cubicBezTo>
                  <a:pt x="313406" y="29109"/>
                  <a:pt x="451346" y="-7472"/>
                  <a:pt x="700802" y="0"/>
                </a:cubicBezTo>
                <a:cubicBezTo>
                  <a:pt x="950258" y="7472"/>
                  <a:pt x="1007587" y="22681"/>
                  <a:pt x="1245870" y="0"/>
                </a:cubicBezTo>
                <a:cubicBezTo>
                  <a:pt x="1484153" y="-22681"/>
                  <a:pt x="1580688" y="21656"/>
                  <a:pt x="1790938" y="0"/>
                </a:cubicBezTo>
                <a:cubicBezTo>
                  <a:pt x="2001188" y="-21656"/>
                  <a:pt x="2086944" y="13979"/>
                  <a:pt x="2336006" y="0"/>
                </a:cubicBezTo>
                <a:cubicBezTo>
                  <a:pt x="2585068" y="-13979"/>
                  <a:pt x="2702034" y="34034"/>
                  <a:pt x="3036808" y="0"/>
                </a:cubicBezTo>
                <a:cubicBezTo>
                  <a:pt x="3371582" y="-34034"/>
                  <a:pt x="3511162" y="-12304"/>
                  <a:pt x="3737610" y="0"/>
                </a:cubicBezTo>
                <a:cubicBezTo>
                  <a:pt x="3964058" y="12304"/>
                  <a:pt x="4078954" y="-22268"/>
                  <a:pt x="4282678" y="0"/>
                </a:cubicBezTo>
                <a:cubicBezTo>
                  <a:pt x="4486402" y="22268"/>
                  <a:pt x="4742441" y="33796"/>
                  <a:pt x="5191125" y="0"/>
                </a:cubicBezTo>
                <a:cubicBezTo>
                  <a:pt x="5214276" y="197640"/>
                  <a:pt x="5176836" y="319643"/>
                  <a:pt x="5191125" y="515169"/>
                </a:cubicBezTo>
                <a:cubicBezTo>
                  <a:pt x="5205414" y="710695"/>
                  <a:pt x="5188121" y="858073"/>
                  <a:pt x="5191125" y="1030338"/>
                </a:cubicBezTo>
                <a:cubicBezTo>
                  <a:pt x="5194129" y="1202603"/>
                  <a:pt x="5182332" y="1468414"/>
                  <a:pt x="5191125" y="1816648"/>
                </a:cubicBezTo>
                <a:cubicBezTo>
                  <a:pt x="5199919" y="2164882"/>
                  <a:pt x="5158571" y="2278158"/>
                  <a:pt x="5191125" y="2548731"/>
                </a:cubicBezTo>
                <a:cubicBezTo>
                  <a:pt x="5223679" y="2819304"/>
                  <a:pt x="5153462" y="3152525"/>
                  <a:pt x="5191125" y="3335041"/>
                </a:cubicBezTo>
                <a:cubicBezTo>
                  <a:pt x="5228789" y="3517557"/>
                  <a:pt x="5204030" y="3894982"/>
                  <a:pt x="5191125" y="4067123"/>
                </a:cubicBezTo>
                <a:cubicBezTo>
                  <a:pt x="5178220" y="4239264"/>
                  <a:pt x="5188533" y="4503647"/>
                  <a:pt x="5191125" y="4690749"/>
                </a:cubicBezTo>
                <a:cubicBezTo>
                  <a:pt x="5193717" y="4877851"/>
                  <a:pt x="5224826" y="5184023"/>
                  <a:pt x="5191125" y="5422831"/>
                </a:cubicBezTo>
                <a:cubicBezTo>
                  <a:pt x="4953595" y="5432359"/>
                  <a:pt x="4878803" y="5418804"/>
                  <a:pt x="4594146" y="5422831"/>
                </a:cubicBezTo>
                <a:cubicBezTo>
                  <a:pt x="4309489" y="5426858"/>
                  <a:pt x="4151189" y="5423441"/>
                  <a:pt x="3893344" y="5422831"/>
                </a:cubicBezTo>
                <a:cubicBezTo>
                  <a:pt x="3635499" y="5422221"/>
                  <a:pt x="3637999" y="5428408"/>
                  <a:pt x="3400187" y="5422831"/>
                </a:cubicBezTo>
                <a:cubicBezTo>
                  <a:pt x="3162375" y="5417254"/>
                  <a:pt x="2895244" y="5437227"/>
                  <a:pt x="2699385" y="5422831"/>
                </a:cubicBezTo>
                <a:cubicBezTo>
                  <a:pt x="2503526" y="5408435"/>
                  <a:pt x="2334831" y="5421451"/>
                  <a:pt x="2206228" y="5422831"/>
                </a:cubicBezTo>
                <a:cubicBezTo>
                  <a:pt x="2077625" y="5424211"/>
                  <a:pt x="1689634" y="5427854"/>
                  <a:pt x="1557338" y="5422831"/>
                </a:cubicBezTo>
                <a:cubicBezTo>
                  <a:pt x="1425042" y="5417809"/>
                  <a:pt x="1123702" y="5416066"/>
                  <a:pt x="1012269" y="5422831"/>
                </a:cubicBezTo>
                <a:cubicBezTo>
                  <a:pt x="900836" y="5429596"/>
                  <a:pt x="262108" y="5473385"/>
                  <a:pt x="0" y="5422831"/>
                </a:cubicBezTo>
                <a:cubicBezTo>
                  <a:pt x="25805" y="5248624"/>
                  <a:pt x="-30443" y="5009896"/>
                  <a:pt x="0" y="4799205"/>
                </a:cubicBezTo>
                <a:cubicBezTo>
                  <a:pt x="30443" y="4588514"/>
                  <a:pt x="3889" y="4355597"/>
                  <a:pt x="0" y="4012895"/>
                </a:cubicBezTo>
                <a:cubicBezTo>
                  <a:pt x="-3889" y="3670193"/>
                  <a:pt x="-21703" y="3620318"/>
                  <a:pt x="0" y="3443498"/>
                </a:cubicBezTo>
                <a:cubicBezTo>
                  <a:pt x="21703" y="3266678"/>
                  <a:pt x="11625" y="3085041"/>
                  <a:pt x="0" y="2928329"/>
                </a:cubicBezTo>
                <a:cubicBezTo>
                  <a:pt x="-11625" y="2771617"/>
                  <a:pt x="-26286" y="2443332"/>
                  <a:pt x="0" y="2142018"/>
                </a:cubicBezTo>
                <a:cubicBezTo>
                  <a:pt x="26286" y="1840704"/>
                  <a:pt x="-19575" y="1758476"/>
                  <a:pt x="0" y="1409936"/>
                </a:cubicBezTo>
                <a:cubicBezTo>
                  <a:pt x="19575" y="1061396"/>
                  <a:pt x="32837" y="1060383"/>
                  <a:pt x="0" y="732082"/>
                </a:cubicBezTo>
                <a:cubicBezTo>
                  <a:pt x="-32837" y="403781"/>
                  <a:pt x="6329" y="335653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="" xmlns:ask="http://schemas.microsoft.com/office/drawing/2018/sketchyshapes" sd="12934821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2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Các trung tâm kinh tế quan trọng của Bắc Mỹ</a:t>
            </a:r>
            <a:r>
              <a:rPr lang="vi-VN" sz="22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2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Đông Bắc Hoa Kỳ và Đông Nam Ca-na-đa: Môn-trê-an, Tô-rôn-tô, Niu Y-oóc, Phi-la-đen-phi-a.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2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Đông Nam và ven vịnh Mê-hi-cô của Hoa Kỳ: Hiu-xtơn, Niu Oóc-lin, Át-lan-ta.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2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Tây Nam Hoa Kỳ: Xan Phran-xi-xcô, Lốt An-giơ-lét.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vi-VN" sz="22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61AEC-5874-4BCE-8348-A800CB0B5CBF}"/>
              </a:ext>
            </a:extLst>
          </p:cNvPr>
          <p:cNvSpPr/>
          <p:nvPr/>
        </p:nvSpPr>
        <p:spPr>
          <a:xfrm>
            <a:off x="4038600" y="4572000"/>
            <a:ext cx="7686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#9Slide07 IcielBaliho Script" pitchFamily="2" charset="0"/>
              </a:rPr>
              <a:t>=&gt;Vai trò: </a:t>
            </a:r>
            <a:r>
              <a:rPr lang="vi-VN" sz="3200">
                <a:solidFill>
                  <a:srgbClr val="002060"/>
                </a:solidFill>
                <a:latin typeface="#9Slide07 IcielBaliho Script" pitchFamily="2" charset="0"/>
              </a:rPr>
              <a:t>kết nối, và thúc đẩy tăng trưởng kinh tế khu vực và kết nối các trung tâm kinh tế toàn cầu.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B4581-8C6D-47E7-8DD4-623ED0A7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99" y="990600"/>
            <a:ext cx="7843371" cy="32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783"/>
            <a:ext cx="12192000" cy="11079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itchFamily="18" charset="0"/>
              </a:rPr>
              <a:t>LUYỆN 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2412" y="2012685"/>
            <a:ext cx="75922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3148" y="1965054"/>
            <a:ext cx="5303520" cy="124942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AI LÀ VUA TÌM KIẾM?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Baliho Script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út lông màu Thiên Long – Colokit FP-01 – FlexOffice - Thiên Long gro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r="5347"/>
          <a:stretch/>
        </p:blipFill>
        <p:spPr bwMode="auto">
          <a:xfrm>
            <a:off x="6705600" y="3441700"/>
            <a:ext cx="4470400" cy="291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281954-35DF-4D7F-8542-20DF9975B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4" b="91353" l="7678" r="89888">
                        <a14:foregroundMark x1="7865" y1="27820" x2="7865" y2="27820"/>
                        <a14:foregroundMark x1="21910" y1="91353" x2="21910" y2="91353"/>
                        <a14:foregroundMark x1="82772" y1="77256" x2="82772" y2="77256"/>
                        <a14:foregroundMark x1="84457" y1="10150" x2="84457" y2="10150"/>
                        <a14:foregroundMark x1="89139" y1="22368" x2="89139" y2="22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00200"/>
            <a:ext cx="4108990" cy="40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00" y="58737"/>
            <a:ext cx="5986121" cy="13662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VUA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TÌM KIẾM?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670023"/>
            <a:ext cx="48683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lang="en-US" sz="3000">
                <a:solidFill>
                  <a:srgbClr val="03AC13"/>
                </a:solidFill>
                <a:latin typeface="#9Slide07 IcielBaliho Script" pitchFamily="2" charset="0"/>
                <a:cs typeface="Times New Roman" panose="02020603050405020304" pitchFamily="18" charset="0"/>
              </a:rPr>
              <a:t>Dựa vào kiến thức đã học, e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3AC13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m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3AC13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hãy tìm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3AC13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các từ/ cụm từ có nghĩa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3AC13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trong bảng sau (hàng ngang, hàng dọc, hàng chéo), và lấy bút màu tô lên đáp án mình tìm được, bạn nào tìm được nhanh nhất sẽ trở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3AC13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thành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F29F05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29F05"/>
                </a:solidFill>
                <a:effectLst/>
                <a:uLnTx/>
                <a:uFillTx/>
                <a:latin typeface="#9Slide07 IcielBaliho Script" pitchFamily="2" charset="0"/>
                <a:ea typeface="+mn-ea"/>
                <a:cs typeface="Times New Roman" panose="02020603050405020304" pitchFamily="18" charset="0"/>
              </a:rPr>
              <a:t>VUA TÌM KIẾM”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29F05"/>
              </a:solidFill>
              <a:effectLst/>
              <a:uLnTx/>
              <a:uFillTx/>
              <a:latin typeface="#9Slide07 IcielBaliho Script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4" descr="Searches GIFs - Get the best gif on GIFER">
            <a:extLst>
              <a:ext uri="{FF2B5EF4-FFF2-40B4-BE49-F238E27FC236}">
                <a16:creationId xmlns:a16="http://schemas.microsoft.com/office/drawing/2014/main" id="{6ED1403B-ED07-4960-B352-952C6D8B3F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68" y="1619351"/>
            <a:ext cx="1066288" cy="106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 Minute Countdown Timer - 4K">
            <a:hlinkClick r:id="" action="ppaction://media"/>
            <a:extLst>
              <a:ext uri="{FF2B5EF4-FFF2-40B4-BE49-F238E27FC236}">
                <a16:creationId xmlns:a16="http://schemas.microsoft.com/office/drawing/2014/main" id="{4BB46194-4370-4672-83A2-EE297E155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4622" y="1619351"/>
            <a:ext cx="1761067" cy="990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186816"/>
              </p:ext>
            </p:extLst>
          </p:nvPr>
        </p:nvGraphicFramePr>
        <p:xfrm>
          <a:off x="5791200" y="145562"/>
          <a:ext cx="6209420" cy="648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42">
                  <a:extLst>
                    <a:ext uri="{9D8B030D-6E8A-4147-A177-3AD203B41FA5}">
                      <a16:colId xmlns:a16="http://schemas.microsoft.com/office/drawing/2014/main" val="1731208597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2307640048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68190387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3306990814"/>
                    </a:ext>
                  </a:extLst>
                </a:gridCol>
                <a:gridCol w="640432">
                  <a:extLst>
                    <a:ext uri="{9D8B030D-6E8A-4147-A177-3AD203B41FA5}">
                      <a16:colId xmlns:a16="http://schemas.microsoft.com/office/drawing/2014/main" val="1993905538"/>
                    </a:ext>
                  </a:extLst>
                </a:gridCol>
                <a:gridCol w="601452">
                  <a:extLst>
                    <a:ext uri="{9D8B030D-6E8A-4147-A177-3AD203B41FA5}">
                      <a16:colId xmlns:a16="http://schemas.microsoft.com/office/drawing/2014/main" val="3313614559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820986931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1383100252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3858490857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27453688"/>
                    </a:ext>
                  </a:extLst>
                </a:gridCol>
              </a:tblGrid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M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6107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674723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363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Ô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96073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S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56389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80680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279736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Ư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Ơ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88521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Ư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Ơ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20048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allion_burst_animation.gif -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821" y="145562"/>
            <a:ext cx="7984820" cy="648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87175" y="635441"/>
            <a:ext cx="4436828" cy="656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TÔI LÀ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VUA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TÌM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Times New Roman" panose="02020603050405020304" pitchFamily="18" charset="0"/>
              </a:rPr>
              <a:t>KIẾM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11DB6D8-213C-4CB8-A523-33922907A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965783"/>
              </p:ext>
            </p:extLst>
          </p:nvPr>
        </p:nvGraphicFramePr>
        <p:xfrm>
          <a:off x="5791200" y="145562"/>
          <a:ext cx="6209420" cy="648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42">
                  <a:extLst>
                    <a:ext uri="{9D8B030D-6E8A-4147-A177-3AD203B41FA5}">
                      <a16:colId xmlns:a16="http://schemas.microsoft.com/office/drawing/2014/main" val="1731208597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2307640048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68190387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3306990814"/>
                    </a:ext>
                  </a:extLst>
                </a:gridCol>
                <a:gridCol w="640432">
                  <a:extLst>
                    <a:ext uri="{9D8B030D-6E8A-4147-A177-3AD203B41FA5}">
                      <a16:colId xmlns:a16="http://schemas.microsoft.com/office/drawing/2014/main" val="1993905538"/>
                    </a:ext>
                  </a:extLst>
                </a:gridCol>
                <a:gridCol w="601452">
                  <a:extLst>
                    <a:ext uri="{9D8B030D-6E8A-4147-A177-3AD203B41FA5}">
                      <a16:colId xmlns:a16="http://schemas.microsoft.com/office/drawing/2014/main" val="3313614559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820986931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1383100252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3858490857"/>
                    </a:ext>
                  </a:extLst>
                </a:gridCol>
                <a:gridCol w="620942">
                  <a:extLst>
                    <a:ext uri="{9D8B030D-6E8A-4147-A177-3AD203B41FA5}">
                      <a16:colId xmlns:a16="http://schemas.microsoft.com/office/drawing/2014/main" val="27453688"/>
                    </a:ext>
                  </a:extLst>
                </a:gridCol>
              </a:tblGrid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M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6107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674723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363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Ô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96073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S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56389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Ê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80680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K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279736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Ư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Ơ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88521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P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Ư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Ơ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20048"/>
                  </a:ext>
                </a:extLst>
              </a:tr>
              <a:tr h="648384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</a:rPr>
                        <a:t>C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CC00CC"/>
                          </a:solidFill>
                          <a:latin typeface="#9Slide02 Noi dung dai" panose="02000000000000000000" pitchFamily="2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 dirty="0">
                        <a:solidFill>
                          <a:srgbClr val="CC00CC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E8F9BB-7CD5-4D31-8792-05B158578D97}"/>
              </a:ext>
            </a:extLst>
          </p:cNvPr>
          <p:cNvSpPr txBox="1"/>
          <p:nvPr/>
        </p:nvSpPr>
        <p:spPr>
          <a:xfrm>
            <a:off x="-360826" y="609600"/>
            <a:ext cx="7447426" cy="1601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kern="1200">
                <a:solidFill>
                  <a:srgbClr val="F122AC"/>
                </a:solidFill>
                <a:latin typeface="#9Slide07 IcielCadena" panose="02000503000000020004" pitchFamily="2" charset="0"/>
                <a:ea typeface="+mj-ea"/>
                <a:cs typeface="+mj-cs"/>
              </a:rPr>
              <a:t>TRÒ CHƠI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423E32-17D7-498B-8ABA-8FB3FD03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05479"/>
            <a:ext cx="5583022" cy="3642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3FCA4-626D-4A0C-8FC2-ACDCAF9C7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" b="90000" l="10000" r="90000">
                        <a14:foregroundMark x1="32500" y1="11196" x2="32500" y2="11196"/>
                        <a14:foregroundMark x1="50250" y1="7391" x2="50250" y2="7391"/>
                        <a14:foregroundMark x1="66333" y1="11196" x2="66333" y2="11196"/>
                        <a14:foregroundMark x1="49333" y1="2935" x2="49333" y2="2935"/>
                        <a14:foregroundMark x1="76000" y1="29130" x2="76000" y2="29130"/>
                        <a14:foregroundMark x1="22500" y1="27935" x2="22500" y2="27935"/>
                        <a14:foregroundMark x1="51667" y1="73913" x2="51667" y2="73913"/>
                        <a14:foregroundMark x1="52833" y1="77500" x2="52583" y2="78261"/>
                        <a14:foregroundMark x1="51750" y1="83696" x2="51750" y2="83696"/>
                        <a14:foregroundMark x1="50250" y1="89022" x2="50250" y2="8902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0140" y="2372738"/>
            <a:ext cx="2549114" cy="19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14C98A-5F68-4DD9-8EA7-E5C578CFC9B0}"/>
              </a:ext>
            </a:extLst>
          </p:cNvPr>
          <p:cNvSpPr txBox="1"/>
          <p:nvPr/>
        </p:nvSpPr>
        <p:spPr>
          <a:xfrm>
            <a:off x="0" y="-9783"/>
            <a:ext cx="12192000" cy="11079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prstClr val="white"/>
                </a:solidFill>
                <a:latin typeface="#9Slide07 IcielCadena" panose="02000503000000020004" pitchFamily="2" charset="0"/>
                <a:cs typeface="Times New Roman" pitchFamily="18" charset="0"/>
              </a:rPr>
              <a:t>VẬN 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Cadena" panose="02000503000000020004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4229FD-371C-467E-8454-A99A44085435}"/>
              </a:ext>
            </a:extLst>
          </p:cNvPr>
          <p:cNvSpPr/>
          <p:nvPr/>
        </p:nvSpPr>
        <p:spPr>
          <a:xfrm>
            <a:off x="457200" y="1219153"/>
            <a:ext cx="479000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F122AC"/>
                </a:solidFill>
                <a:latin typeface="#9Slide07 IcielBaliho Script" pitchFamily="2" charset="0"/>
                <a:ea typeface="Calibri" panose="020F0502020204030204" pitchFamily="34" charset="0"/>
                <a:cs typeface="Arial"/>
                <a:sym typeface="Arial"/>
              </a:rPr>
              <a:t>    </a:t>
            </a:r>
            <a:r>
              <a:rPr lang="en-US" sz="3200" kern="0">
                <a:solidFill>
                  <a:srgbClr val="F122AC"/>
                </a:solidFill>
                <a:latin typeface="#9Slide07 IcielBaliho Script" pitchFamily="2" charset="0"/>
                <a:ea typeface="Calibri" panose="020F0502020204030204" pitchFamily="34" charset="0"/>
                <a:cs typeface="Arial"/>
                <a:sym typeface="Arial"/>
              </a:rPr>
              <a:t>Em hãy thu thập thông tin về các phương thức khai thác theo hướng bền vững t</a:t>
            </a:r>
            <a:r>
              <a:rPr lang="vi-VN" sz="3200" kern="0">
                <a:solidFill>
                  <a:srgbClr val="F122AC"/>
                </a:solidFill>
                <a:latin typeface="#9Slide07 IcielBaliho Script" pitchFamily="2" charset="0"/>
                <a:ea typeface="Calibri" panose="020F0502020204030204" pitchFamily="34" charset="0"/>
                <a:cs typeface="Arial"/>
                <a:sym typeface="Arial"/>
              </a:rPr>
              <a:t>ài</a:t>
            </a:r>
            <a:r>
              <a:rPr lang="en-US" sz="3200" kern="0">
                <a:solidFill>
                  <a:srgbClr val="F122AC"/>
                </a:solidFill>
                <a:latin typeface="#9Slide07 IcielBaliho Script" pitchFamily="2" charset="0"/>
                <a:ea typeface="Calibri" panose="020F0502020204030204" pitchFamily="34" charset="0"/>
                <a:cs typeface="Arial"/>
                <a:sym typeface="Arial"/>
              </a:rPr>
              <a:t> nguyên rừng hoặc khoáng sản ở Việt Nam.</a:t>
            </a:r>
          </a:p>
          <a:p>
            <a:pPr algn="just">
              <a:spcBef>
                <a:spcPts val="600"/>
              </a:spcBef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F122AC"/>
                </a:solidFill>
                <a:latin typeface="#9Slide07 IcielBaliho Script" pitchFamily="2" charset="0"/>
                <a:ea typeface="Calibri" panose="020F0502020204030204" pitchFamily="34" charset="0"/>
                <a:cs typeface="Arial"/>
                <a:sym typeface="Arial"/>
              </a:rPr>
              <a:t>    </a:t>
            </a:r>
            <a:r>
              <a:rPr lang="en-US" sz="2800" kern="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/>
                <a:sym typeface="Arial"/>
              </a:rPr>
              <a:t>Hình thức sản phẩm: S</a:t>
            </a:r>
            <a:r>
              <a:rPr lang="vi-VN" sz="2800" kern="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/>
                <a:sym typeface="Arial"/>
              </a:rPr>
              <a:t>ơ</a:t>
            </a:r>
            <a:r>
              <a:rPr lang="en-US" sz="2800" kern="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/>
                <a:sym typeface="Arial"/>
              </a:rPr>
              <a:t> đồ t</a:t>
            </a:r>
            <a:r>
              <a:rPr lang="vi-VN" sz="2800" kern="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/>
                <a:sym typeface="Arial"/>
              </a:rPr>
              <a:t>ư</a:t>
            </a:r>
            <a:r>
              <a:rPr lang="en-US" sz="2800" kern="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Arial"/>
                <a:sym typeface="Arial"/>
              </a:rPr>
              <a:t> duy sáng tạo, poster, infografic, .....</a:t>
            </a:r>
            <a:endParaRPr lang="en-US" sz="3600" kern="0" dirty="0">
              <a:solidFill>
                <a:srgbClr val="0070C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D5F23-A21C-4AFC-96C0-21A5D989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2" b="26667"/>
          <a:stretch/>
        </p:blipFill>
        <p:spPr>
          <a:xfrm>
            <a:off x="7162800" y="1282535"/>
            <a:ext cx="2936920" cy="1992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A62315-DB50-4515-8D4F-E14DA434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28" t="1486" r="1714" b="-1486"/>
          <a:stretch/>
        </p:blipFill>
        <p:spPr>
          <a:xfrm>
            <a:off x="630621" y="5024786"/>
            <a:ext cx="2057400" cy="1334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72FDF-1BF8-427E-B1E0-414066A9F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3" b="6511"/>
          <a:stretch/>
        </p:blipFill>
        <p:spPr>
          <a:xfrm>
            <a:off x="3124200" y="5024786"/>
            <a:ext cx="2057400" cy="1284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4BF09-2260-4A35-AE3E-995DE9C00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889" y="3459326"/>
            <a:ext cx="4964288" cy="29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8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09B0A-810E-4FD1-86E2-4568BD6C3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4" b="2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9852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42474-262B-4264-8687-E0FCB27B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91000"/>
            <a:ext cx="3853794" cy="2514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3751BE-E44E-4756-8D72-268126BDF84E}"/>
              </a:ext>
            </a:extLst>
          </p:cNvPr>
          <p:cNvSpPr/>
          <p:nvPr/>
        </p:nvSpPr>
        <p:spPr>
          <a:xfrm>
            <a:off x="2010347" y="381000"/>
            <a:ext cx="7543800" cy="121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T/C/K/H/I/Á/A/H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FACA53-0C5C-490B-9C67-169B0B83211D}"/>
              </a:ext>
            </a:extLst>
          </p:cNvPr>
          <p:cNvSpPr/>
          <p:nvPr/>
        </p:nvSpPr>
        <p:spPr>
          <a:xfrm>
            <a:off x="2010346" y="2819400"/>
            <a:ext cx="75438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221AC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Khai thác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EC9A43D-E826-44A3-8E88-495E8F2FA2C9}"/>
              </a:ext>
            </a:extLst>
          </p:cNvPr>
          <p:cNvSpPr/>
          <p:nvPr/>
        </p:nvSpPr>
        <p:spPr>
          <a:xfrm>
            <a:off x="5320570" y="1866900"/>
            <a:ext cx="923353" cy="8382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E57A371-74D7-4426-B108-A32628BC1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167" y="4596087"/>
            <a:ext cx="3343846" cy="18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42474-262B-4264-8687-E0FCB27B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91000"/>
            <a:ext cx="3853794" cy="2514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3751BE-E44E-4756-8D72-268126BDF84E}"/>
              </a:ext>
            </a:extLst>
          </p:cNvPr>
          <p:cNvSpPr/>
          <p:nvPr/>
        </p:nvSpPr>
        <p:spPr>
          <a:xfrm>
            <a:off x="2010346" y="381000"/>
            <a:ext cx="7543800" cy="121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Ấ/T/N/À/G/U/Ê/Y/Đ/T/I/N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FACA53-0C5C-490B-9C67-169B0B83211D}"/>
              </a:ext>
            </a:extLst>
          </p:cNvPr>
          <p:cNvSpPr/>
          <p:nvPr/>
        </p:nvSpPr>
        <p:spPr>
          <a:xfrm>
            <a:off x="2099976" y="2488543"/>
            <a:ext cx="75438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221AC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Tài nguyên đất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EC9A43D-E826-44A3-8E88-495E8F2FA2C9}"/>
              </a:ext>
            </a:extLst>
          </p:cNvPr>
          <p:cNvSpPr/>
          <p:nvPr/>
        </p:nvSpPr>
        <p:spPr>
          <a:xfrm>
            <a:off x="5410200" y="1625600"/>
            <a:ext cx="923353" cy="8382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E57A371-74D7-4426-B108-A32628BC1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167" y="4596087"/>
            <a:ext cx="3343846" cy="18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42474-262B-4264-8687-E0FCB27B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91000"/>
            <a:ext cx="3853794" cy="2514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3751BE-E44E-4756-8D72-268126BDF84E}"/>
              </a:ext>
            </a:extLst>
          </p:cNvPr>
          <p:cNvSpPr/>
          <p:nvPr/>
        </p:nvSpPr>
        <p:spPr>
          <a:xfrm>
            <a:off x="2010346" y="438150"/>
            <a:ext cx="7543800" cy="121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N/O/K/H/Ả/N/S/A/G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FACA53-0C5C-490B-9C67-169B0B83211D}"/>
              </a:ext>
            </a:extLst>
          </p:cNvPr>
          <p:cNvSpPr/>
          <p:nvPr/>
        </p:nvSpPr>
        <p:spPr>
          <a:xfrm>
            <a:off x="2010346" y="2819400"/>
            <a:ext cx="75438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221AC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Khoáng sản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EC9A43D-E826-44A3-8E88-495E8F2FA2C9}"/>
              </a:ext>
            </a:extLst>
          </p:cNvPr>
          <p:cNvSpPr/>
          <p:nvPr/>
        </p:nvSpPr>
        <p:spPr>
          <a:xfrm>
            <a:off x="5320570" y="1866900"/>
            <a:ext cx="923353" cy="8382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E57A371-74D7-4426-B108-A32628BC1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167" y="4596087"/>
            <a:ext cx="3343846" cy="18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42474-262B-4264-8687-E0FCB27B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32218"/>
            <a:ext cx="3581400" cy="23368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3751BE-E44E-4756-8D72-268126BDF84E}"/>
              </a:ext>
            </a:extLst>
          </p:cNvPr>
          <p:cNvSpPr/>
          <p:nvPr/>
        </p:nvSpPr>
        <p:spPr>
          <a:xfrm>
            <a:off x="1371600" y="431800"/>
            <a:ext cx="9091327" cy="121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R/T/À/N/G/Ừ/N/I/U/Ê/N/Y/G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FACA53-0C5C-490B-9C67-169B0B83211D}"/>
              </a:ext>
            </a:extLst>
          </p:cNvPr>
          <p:cNvSpPr/>
          <p:nvPr/>
        </p:nvSpPr>
        <p:spPr>
          <a:xfrm>
            <a:off x="2222500" y="2587625"/>
            <a:ext cx="75438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221AC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Tài nguyên rừng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EC9A43D-E826-44A3-8E88-495E8F2FA2C9}"/>
              </a:ext>
            </a:extLst>
          </p:cNvPr>
          <p:cNvSpPr/>
          <p:nvPr/>
        </p:nvSpPr>
        <p:spPr>
          <a:xfrm>
            <a:off x="5320570" y="1866900"/>
            <a:ext cx="923353" cy="8382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5E57A371-74D7-4426-B108-A32628BC1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2608" y="4743450"/>
            <a:ext cx="263459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174007-3C4D-4729-9813-90F6A8961D79}"/>
              </a:ext>
            </a:extLst>
          </p:cNvPr>
          <p:cNvSpPr/>
          <p:nvPr/>
        </p:nvSpPr>
        <p:spPr>
          <a:xfrm>
            <a:off x="609600" y="457200"/>
            <a:ext cx="10732168" cy="2168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7000"/>
              </a:lnSpc>
            </a:pPr>
            <a:r>
              <a:rPr lang="vi-VN" sz="4000">
                <a:solidFill>
                  <a:srgbClr val="FF0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BÀI 1</a:t>
            </a:r>
            <a:r>
              <a:rPr lang="en-US" sz="4000">
                <a:solidFill>
                  <a:srgbClr val="FF0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6</a:t>
            </a:r>
            <a:r>
              <a:rPr lang="vi-VN" sz="4000">
                <a:solidFill>
                  <a:srgbClr val="FF0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:</a:t>
            </a:r>
          </a:p>
          <a:p>
            <a:pPr>
              <a:lnSpc>
                <a:spcPts val="6500"/>
              </a:lnSpc>
            </a:pPr>
            <a:r>
              <a:rPr lang="en-US" sz="4800">
                <a:solidFill>
                  <a:srgbClr val="00B050"/>
                </a:solidFill>
                <a:latin typeface="#9Slide07 IcielCadena" panose="02000503000000020004" pitchFamily="2" charset="0"/>
              </a:rPr>
              <a:t>PH</a:t>
            </a:r>
            <a:r>
              <a:rPr lang="vi-VN" sz="4800">
                <a:solidFill>
                  <a:srgbClr val="00B050"/>
                </a:solidFill>
                <a:latin typeface="#9Slide07 IcielCadena" panose="02000503000000020004" pitchFamily="2" charset="0"/>
              </a:rPr>
              <a:t>Ư</a:t>
            </a:r>
            <a:r>
              <a:rPr lang="en-US" sz="4800">
                <a:solidFill>
                  <a:srgbClr val="00B050"/>
                </a:solidFill>
                <a:latin typeface="#9Slide07 IcielCadena" panose="02000503000000020004" pitchFamily="2" charset="0"/>
              </a:rPr>
              <a:t>ƠNG THỨC CON NG</a:t>
            </a:r>
            <a:r>
              <a:rPr lang="vi-VN" sz="4800">
                <a:solidFill>
                  <a:srgbClr val="00B050"/>
                </a:solidFill>
                <a:latin typeface="#9Slide07 IcielCadena" panose="02000503000000020004" pitchFamily="2" charset="0"/>
              </a:rPr>
              <a:t>Ư</a:t>
            </a:r>
            <a:r>
              <a:rPr lang="en-US" sz="4800">
                <a:solidFill>
                  <a:srgbClr val="00B050"/>
                </a:solidFill>
                <a:latin typeface="#9Slide07 IcielCadena" panose="02000503000000020004" pitchFamily="2" charset="0"/>
              </a:rPr>
              <a:t>ỜI KHAI THÁC TỰ NHIÊN BỀN VỮNG Ở BẮC MỸ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F8FBC-EED3-4D1C-A245-689179207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500" r="93500">
                        <a14:foregroundMark x1="8500" y1="73333" x2="8500" y2="73333"/>
                        <a14:foregroundMark x1="93500" y1="71667" x2="93500" y2="71667"/>
                        <a14:foregroundMark x1="45167" y1="50333" x2="45167" y2="50333"/>
                        <a14:foregroundMark x1="37583" y1="48917" x2="37583" y2="48917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0230" y="3238917"/>
            <a:ext cx="3390898" cy="3390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F4849-7A52-4A36-ABA0-09CF8A496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4381" y="3733800"/>
            <a:ext cx="3367387" cy="251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AB0CB-D952-4F2F-A4F6-EEA740166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3799442"/>
            <a:ext cx="2447647" cy="24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7D273E-8E1A-417D-9F84-B00678A3FD47}"/>
              </a:ext>
            </a:extLst>
          </p:cNvPr>
          <p:cNvSpPr/>
          <p:nvPr/>
        </p:nvSpPr>
        <p:spPr>
          <a:xfrm>
            <a:off x="-12700" y="-533400"/>
            <a:ext cx="3962400" cy="7391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4B2AFA0-9F7F-4348-B1B4-F19DE6C887F4}"/>
              </a:ext>
            </a:extLst>
          </p:cNvPr>
          <p:cNvSpPr txBox="1"/>
          <p:nvPr/>
        </p:nvSpPr>
        <p:spPr>
          <a:xfrm>
            <a:off x="609600" y="1828800"/>
            <a:ext cx="2895600" cy="246691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#9Slide07 IcielCadena" panose="02000503000000020004" pitchFamily="2" charset="0"/>
              </a:rPr>
              <a:t>NỘI DUNG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5CF2D4C0-E0E2-4F57-8BB5-A375A873E74C}"/>
              </a:ext>
            </a:extLst>
          </p:cNvPr>
          <p:cNvSpPr/>
          <p:nvPr/>
        </p:nvSpPr>
        <p:spPr>
          <a:xfrm>
            <a:off x="4914900" y="1295399"/>
            <a:ext cx="5943600" cy="1447800"/>
          </a:xfrm>
          <a:prstGeom prst="flowChartAlternateProces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#9Slide07 IcielBaliho Script" pitchFamily="2" charset="0"/>
              </a:rPr>
              <a:t>1. Ph</a:t>
            </a:r>
            <a:r>
              <a:rPr lang="vi-VN" sz="3600">
                <a:solidFill>
                  <a:schemeClr val="bg1"/>
                </a:solidFill>
                <a:latin typeface="#9Slide07 IcielBaliho Script" pitchFamily="2" charset="0"/>
              </a:rPr>
              <a:t>ư</a:t>
            </a:r>
            <a:r>
              <a:rPr lang="en-US" sz="3600">
                <a:solidFill>
                  <a:schemeClr val="bg1"/>
                </a:solidFill>
                <a:latin typeface="#9Slide07 IcielBaliho Script" pitchFamily="2" charset="0"/>
              </a:rPr>
              <a:t>ơng thức khai thác tự nhiên bền vững</a:t>
            </a: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6ED0F10B-385F-49D0-A05F-4629AC991C17}"/>
              </a:ext>
            </a:extLst>
          </p:cNvPr>
          <p:cNvSpPr/>
          <p:nvPr/>
        </p:nvSpPr>
        <p:spPr>
          <a:xfrm>
            <a:off x="4953000" y="3810000"/>
            <a:ext cx="5943600" cy="1447800"/>
          </a:xfrm>
          <a:prstGeom prst="flowChartAlternateProcess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#9Slide07 IcielBaliho Script" pitchFamily="2" charset="0"/>
              </a:rPr>
              <a:t>2. Một số trung tâm kinh tế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#9Slide07 IcielBaliho Script" pitchFamily="2" charset="0"/>
              </a:rPr>
              <a:t>quan trọng</a:t>
            </a: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7B58CE69-FF86-4A0D-8FDD-48C2E5554AD3}"/>
              </a:ext>
            </a:extLst>
          </p:cNvPr>
          <p:cNvSpPr/>
          <p:nvPr/>
        </p:nvSpPr>
        <p:spPr>
          <a:xfrm>
            <a:off x="4762500" y="3614707"/>
            <a:ext cx="6324600" cy="1838385"/>
          </a:xfrm>
          <a:prstGeom prst="flowChartAlternateProcess">
            <a:avLst/>
          </a:prstGeom>
          <a:noFill/>
          <a:ln w="19050">
            <a:solidFill>
              <a:srgbClr val="03C04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F602AC1-B8AD-468F-877E-06CA1C136E42}"/>
              </a:ext>
            </a:extLst>
          </p:cNvPr>
          <p:cNvSpPr/>
          <p:nvPr/>
        </p:nvSpPr>
        <p:spPr>
          <a:xfrm>
            <a:off x="4724400" y="1100107"/>
            <a:ext cx="6324600" cy="1838385"/>
          </a:xfrm>
          <a:prstGeom prst="flowChartAlternateProcess">
            <a:avLst/>
          </a:prstGeom>
          <a:noFill/>
          <a:ln w="19050">
            <a:solidFill>
              <a:srgbClr val="03C04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05065F0-2BB7-466F-8934-871081F0AE5D}"/>
              </a:ext>
            </a:extLst>
          </p:cNvPr>
          <p:cNvGrpSpPr/>
          <p:nvPr/>
        </p:nvGrpSpPr>
        <p:grpSpPr>
          <a:xfrm>
            <a:off x="353667" y="1141175"/>
            <a:ext cx="7115853" cy="3166670"/>
            <a:chOff x="6343650" y="1029877"/>
            <a:chExt cx="4078396" cy="31666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A308A2-F32C-4B28-822B-4F3C256E0B86}"/>
                </a:ext>
              </a:extLst>
            </p:cNvPr>
            <p:cNvSpPr/>
            <p:nvPr/>
          </p:nvSpPr>
          <p:spPr>
            <a:xfrm>
              <a:off x="6627067" y="1603830"/>
              <a:ext cx="3794979" cy="2592717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lvl="0" indent="-342900" algn="just">
                <a:lnSpc>
                  <a:spcPct val="115000"/>
                </a:lnSpc>
                <a:buFont typeface="Symbol" panose="05050102010706020507" pitchFamily="18" charset="2"/>
                <a:buChar char=""/>
              </a:pP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GB" sz="2800" dirty="0"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hóm </a:t>
              </a:r>
              <a:r>
                <a:rPr lang="vi-VN" sz="2800" dirty="0">
                  <a:solidFill>
                    <a:schemeClr val="tx1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 pháp </a:t>
              </a: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khai thác tài nguyên </a:t>
              </a:r>
              <a:r>
                <a:rPr lang="vi-VN" sz="280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vi-VN" sz="280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lvl="0" indent="-342900" algn="just">
                <a:lnSpc>
                  <a:spcPct val="115000"/>
                </a:lnSpc>
                <a:buFont typeface="Symbol" panose="05050102010706020507" pitchFamily="18" charset="2"/>
                <a:buChar char=""/>
              </a:pPr>
              <a:r>
                <a:rPr lang="vi-VN" sz="2800">
                  <a:effectLst/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2 nhóm tài nguyên </a:t>
              </a:r>
              <a:r>
                <a:rPr lang="vi-VN" sz="280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rừng</a:t>
              </a:r>
              <a:endParaRPr lang="en-GB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GB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8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hóm giải pháp khai thác </a:t>
              </a:r>
              <a:r>
                <a:rPr lang="vi-VN" sz="28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khoáng </a:t>
              </a:r>
              <a:r>
                <a:rPr lang="vi-VN" sz="280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280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 algn="just">
                <a:lnSpc>
                  <a:spcPct val="115000"/>
                </a:lnSpc>
                <a:spcAft>
                  <a:spcPts val="800"/>
                </a:spcAft>
              </a:pPr>
              <a:r>
                <a:rPr lang="vi-VN" sz="2800"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(Thực trạng trước đây, nguyên nhân và giải pháp)</a:t>
              </a:r>
              <a:endParaRPr lang="vi-VN" sz="280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551EBC8-59BB-4BFD-B7B0-2E1F854C00B1}"/>
                </a:ext>
              </a:extLst>
            </p:cNvPr>
            <p:cNvSpPr/>
            <p:nvPr/>
          </p:nvSpPr>
          <p:spPr>
            <a:xfrm>
              <a:off x="6343650" y="1029877"/>
              <a:ext cx="2197815" cy="564930"/>
            </a:xfrm>
            <a:prstGeom prst="roundRect">
              <a:avLst/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chemeClr val="bg1"/>
                  </a:solidFill>
                  <a:latin typeface="#9Slide07 IcielBaliho Script" pitchFamily="2" charset="-93"/>
                </a:rPr>
                <a:t>NỘI </a:t>
              </a:r>
              <a:r>
                <a:rPr lang="en-GB" sz="2800" dirty="0">
                  <a:solidFill>
                    <a:schemeClr val="bg1"/>
                  </a:solidFill>
                  <a:latin typeface="#9Slide07 IcielBaliho Script" pitchFamily="2" charset="-93"/>
                </a:rPr>
                <a:t>DUNG</a:t>
              </a:r>
              <a:r>
                <a:rPr lang="en-GB" sz="2800">
                  <a:solidFill>
                    <a:schemeClr val="bg1"/>
                  </a:solidFill>
                  <a:latin typeface="#9Slide07 IcielBaliho Script" pitchFamily="2" charset="-93"/>
                </a:rPr>
                <a:t>: </a:t>
              </a:r>
              <a:r>
                <a:rPr lang="vi-VN" sz="2800">
                  <a:solidFill>
                    <a:schemeClr val="bg1"/>
                  </a:solidFill>
                  <a:latin typeface="#9Slide07 IcielBaliho Script" pitchFamily="2" charset="-93"/>
                </a:rPr>
                <a:t>8</a:t>
              </a:r>
              <a:r>
                <a:rPr lang="en-GB" sz="280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NHÓM</a:t>
              </a:r>
              <a:endParaRPr lang="en-GB" sz="28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43F8EF-E76A-4C2F-955D-BF23C3C8BD84}"/>
              </a:ext>
            </a:extLst>
          </p:cNvPr>
          <p:cNvSpPr/>
          <p:nvPr/>
        </p:nvSpPr>
        <p:spPr>
          <a:xfrm>
            <a:off x="228600" y="236570"/>
            <a:ext cx="11734800" cy="66076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1. Phương thức khai thác tự nhiên bền vững </a:t>
            </a:r>
            <a:endParaRPr lang="en-GB" sz="36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57CFC0-38AA-4840-96C1-85285D5ED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1797"/>
              </p:ext>
            </p:extLst>
          </p:nvPr>
        </p:nvGraphicFramePr>
        <p:xfrm>
          <a:off x="869185" y="5518943"/>
          <a:ext cx="10820347" cy="1102487"/>
        </p:xfrm>
        <a:graphic>
          <a:graphicData uri="http://schemas.openxmlformats.org/drawingml/2006/table">
            <a:tbl>
              <a:tblPr firstRow="1" firstCol="1" bandRow="1"/>
              <a:tblGrid>
                <a:gridCol w="3697247">
                  <a:extLst>
                    <a:ext uri="{9D8B030D-6E8A-4147-A177-3AD203B41FA5}">
                      <a16:colId xmlns:a16="http://schemas.microsoft.com/office/drawing/2014/main" val="3726125925"/>
                    </a:ext>
                  </a:extLst>
                </a:gridCol>
                <a:gridCol w="1857295">
                  <a:extLst>
                    <a:ext uri="{9D8B030D-6E8A-4147-A177-3AD203B41FA5}">
                      <a16:colId xmlns:a16="http://schemas.microsoft.com/office/drawing/2014/main" val="1886425223"/>
                    </a:ext>
                  </a:extLst>
                </a:gridCol>
                <a:gridCol w="2591895">
                  <a:extLst>
                    <a:ext uri="{9D8B030D-6E8A-4147-A177-3AD203B41FA5}">
                      <a16:colId xmlns:a16="http://schemas.microsoft.com/office/drawing/2014/main" val="2597323048"/>
                    </a:ext>
                  </a:extLst>
                </a:gridCol>
                <a:gridCol w="2673910">
                  <a:extLst>
                    <a:ext uri="{9D8B030D-6E8A-4147-A177-3AD203B41FA5}">
                      <a16:colId xmlns:a16="http://schemas.microsoft.com/office/drawing/2014/main" val="755583680"/>
                    </a:ext>
                  </a:extLst>
                </a:gridCol>
              </a:tblGrid>
              <a:tr h="1762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238281"/>
                  </a:ext>
                </a:extLst>
              </a:tr>
              <a:tr h="388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</a:t>
                      </a: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0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rừng</a:t>
                      </a:r>
                      <a:endParaRPr lang="en-US" sz="20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</a:t>
                      </a:r>
                      <a:endParaRPr lang="vi-VN" sz="24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2000" b="0">
                        <a:solidFill>
                          <a:srgbClr val="002060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418272"/>
                  </a:ext>
                </a:extLst>
              </a:tr>
            </a:tbl>
          </a:graphicData>
        </a:graphic>
      </p:graphicFrame>
      <p:pic>
        <p:nvPicPr>
          <p:cNvPr id="2052" name="Picture 7">
            <a:extLst>
              <a:ext uri="{FF2B5EF4-FFF2-40B4-BE49-F238E27FC236}">
                <a16:creationId xmlns:a16="http://schemas.microsoft.com/office/drawing/2014/main" id="{4DB34541-63AE-47AC-8010-8CE3B734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3" b="19193"/>
          <a:stretch>
            <a:fillRect/>
          </a:stretch>
        </p:blipFill>
        <p:spPr bwMode="auto">
          <a:xfrm>
            <a:off x="1375611" y="4444432"/>
            <a:ext cx="1557593" cy="12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9">
            <a:extLst>
              <a:ext uri="{FF2B5EF4-FFF2-40B4-BE49-F238E27FC236}">
                <a16:creationId xmlns:a16="http://schemas.microsoft.com/office/drawing/2014/main" id="{858931F5-7537-4F60-B623-56A5690B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35" y="4363728"/>
            <a:ext cx="1427466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0">
            <a:extLst>
              <a:ext uri="{FF2B5EF4-FFF2-40B4-BE49-F238E27FC236}">
                <a16:creationId xmlns:a16="http://schemas.microsoft.com/office/drawing/2014/main" id="{91A0A052-301E-4599-8C91-3187C1B7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33" y="4363728"/>
            <a:ext cx="1435100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60D96-39ED-4B01-B954-2178522DD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089" y="1719464"/>
            <a:ext cx="4656734" cy="26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1 Tieu de ngan"/>
        <a:ea typeface=""/>
        <a:cs typeface=""/>
      </a:majorFont>
      <a:minorFont>
        <a:latin typeface="#9Slide01 Noi dung ng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14780B2-20DA-4807-A9CE-CAAC7A532634}" vid="{C7AC1335-7AA5-424C-A3AD-C09AE8E304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1117</Words>
  <Application>Microsoft Office PowerPoint</Application>
  <PresentationFormat>Widescreen</PresentationFormat>
  <Paragraphs>318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#9Slide02 Noi dung dai</vt:lpstr>
      <vt:lpstr>Wingdings</vt:lpstr>
      <vt:lpstr>#9Slide07 Altus</vt:lpstr>
      <vt:lpstr>Times New Roman</vt:lpstr>
      <vt:lpstr>#9Slide07 Cadena</vt:lpstr>
      <vt:lpstr>Symbol</vt:lpstr>
      <vt:lpstr>#9Slide07 IcielBaliho Script</vt:lpstr>
      <vt:lpstr>#9Slide07 IcielCadena</vt:lpstr>
      <vt:lpstr>#9Slide02 Noi dung rat dai</vt:lpstr>
      <vt:lpstr>#9Slide01 Tieu de ngan</vt:lpstr>
      <vt:lpstr>Arial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huong pham</cp:lastModifiedBy>
  <cp:revision>13</cp:revision>
  <dcterms:created xsi:type="dcterms:W3CDTF">2022-08-23T16:57:28Z</dcterms:created>
  <dcterms:modified xsi:type="dcterms:W3CDTF">2022-11-01T07:57:47Z</dcterms:modified>
</cp:coreProperties>
</file>