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 id="2147483703" r:id="rId4"/>
  </p:sldMasterIdLst>
  <p:notesMasterIdLst>
    <p:notesMasterId r:id="rId22"/>
  </p:notesMasterIdLst>
  <p:sldIdLst>
    <p:sldId id="269" r:id="rId5"/>
    <p:sldId id="257" r:id="rId6"/>
    <p:sldId id="258" r:id="rId7"/>
    <p:sldId id="270" r:id="rId8"/>
    <p:sldId id="271" r:id="rId9"/>
    <p:sldId id="259" r:id="rId10"/>
    <p:sldId id="260" r:id="rId11"/>
    <p:sldId id="265" r:id="rId12"/>
    <p:sldId id="273" r:id="rId13"/>
    <p:sldId id="272" r:id="rId14"/>
    <p:sldId id="274" r:id="rId15"/>
    <p:sldId id="275" r:id="rId16"/>
    <p:sldId id="276" r:id="rId17"/>
    <p:sldId id="277" r:id="rId18"/>
    <p:sldId id="278" r:id="rId19"/>
    <p:sldId id="268"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6D4DC-7E6E-40D0-B9A5-09AEDD2DBAE5}" type="datetimeFigureOut">
              <a:rPr lang="en-US" smtClean="0"/>
              <a:pPr/>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2A805-1727-4890-9421-FDE4E7A60BEB}" type="slidenum">
              <a:rPr lang="en-US" smtClean="0"/>
              <a:pPr/>
              <a:t>‹#›</a:t>
            </a:fld>
            <a:endParaRPr lang="en-US"/>
          </a:p>
        </p:txBody>
      </p:sp>
    </p:spTree>
    <p:extLst>
      <p:ext uri="{BB962C8B-B14F-4D97-AF65-F5344CB8AC3E}">
        <p14:creationId xmlns:p14="http://schemas.microsoft.com/office/powerpoint/2010/main" val="130880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DF164E-D685-493E-AF07-0CE742DE1FDD}" type="slidenum">
              <a:rPr lang="zh-CN" altLang="en-US" smtClean="0">
                <a:solidFill>
                  <a:prstClr val="black"/>
                </a:solidFill>
              </a:rPr>
              <a:pPr>
                <a:defRPr/>
              </a:pPr>
              <a:t>6</a:t>
            </a:fld>
            <a:endParaRPr lang="zh-CN" altLang="en-US">
              <a:solidFill>
                <a:prstClr val="black"/>
              </a:solidFill>
            </a:endParaRPr>
          </a:p>
        </p:txBody>
      </p:sp>
    </p:spTree>
    <p:extLst>
      <p:ext uri="{BB962C8B-B14F-4D97-AF65-F5344CB8AC3E}">
        <p14:creationId xmlns:p14="http://schemas.microsoft.com/office/powerpoint/2010/main" val="368167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73847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latin typeface="等线"/>
              </a:rPr>
              <a:pPr/>
              <a:t>17</a:t>
            </a:fld>
            <a:endParaRPr lang="zh-CN" altLang="en-US">
              <a:solidFill>
                <a:prstClr val="black"/>
              </a:solidFill>
              <a:latin typeface="等线"/>
            </a:endParaRPr>
          </a:p>
        </p:txBody>
      </p:sp>
    </p:spTree>
    <p:extLst>
      <p:ext uri="{BB962C8B-B14F-4D97-AF65-F5344CB8AC3E}">
        <p14:creationId xmlns:p14="http://schemas.microsoft.com/office/powerpoint/2010/main" val="3588102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5705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5258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5670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a:solidFill>
                  <a:srgbClr val="000000"/>
                </a:solidFill>
              </a:rPr>
              <a:pPr/>
              <a:t>2024/4/1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718904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79572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676593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2933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448779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223147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200083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0247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6712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333845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6265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887522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0738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a:solidFill>
                  <a:srgbClr val="000000"/>
                </a:solidFill>
              </a:rPr>
              <a:pPr/>
              <a:t>2024/4/1</a:t>
            </a:fld>
            <a:endParaRPr lang="zh-CN" altLang="en-US">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997031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77340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982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7722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65511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616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2502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9892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defRPr/>
            </a:pPr>
            <a:endParaRPr lang="zh-CN" altLang="en-US" sz="1800">
              <a:solidFill>
                <a:srgbClr val="FFFFFF"/>
              </a:solidFill>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defRPr/>
            </a:pPr>
            <a:endParaRPr lang="zh-CN" altLang="en-US" sz="1800">
              <a:solidFill>
                <a:srgbClr val="FFFFFF"/>
              </a:solidFill>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9616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637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0030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0808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2530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8787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027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6865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530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36784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1964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5317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520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6748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defRPr/>
            </a:pPr>
            <a:endParaRPr lang="zh-CN" altLang="en-US" sz="1800">
              <a:solidFill>
                <a:srgbClr val="FFFFFF"/>
              </a:solidFill>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defRPr/>
            </a:pPr>
            <a:endParaRPr lang="zh-CN" altLang="en-US" sz="1800">
              <a:solidFill>
                <a:srgbClr val="FFFFFF"/>
              </a:solidFill>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0494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282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2958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4848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7099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412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648834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30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30249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2875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4242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a:solidFill>
                  <a:srgbClr val="000000"/>
                </a:solidFill>
              </a:rPr>
              <a:pPr/>
              <a:t>2024/4/1</a:t>
            </a:fld>
            <a:endParaRPr lang="zh-CN" altLang="en-US">
              <a:solidFill>
                <a:srgbClr val="000000"/>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7616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17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1896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974962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4/1/2024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47121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44.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4.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Layout" Target="../slideLayouts/slideLayout24.xml"/><Relationship Id="rId1" Type="http://schemas.openxmlformats.org/officeDocument/2006/relationships/tags" Target="../tags/tag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27111"/>
          <a:stretch/>
        </p:blipFill>
        <p:spPr>
          <a:xfrm>
            <a:off x="-1" y="418012"/>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73700" y="-326571"/>
            <a:ext cx="4535365" cy="6858000"/>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7663988" y="287383"/>
            <a:ext cx="2646961" cy="979237"/>
          </a:xfrm>
          <a:prstGeom prst="rect">
            <a:avLst/>
          </a:prstGeom>
        </p:spPr>
      </p:pic>
      <p:sp>
        <p:nvSpPr>
          <p:cNvPr id="15361" name="Rectangle 1"/>
          <p:cNvSpPr>
            <a:spLocks noChangeArrowheads="1"/>
          </p:cNvSpPr>
          <p:nvPr/>
        </p:nvSpPr>
        <p:spPr bwMode="auto">
          <a:xfrm>
            <a:off x="3566160" y="1557157"/>
            <a:ext cx="7106193"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Bài</a:t>
            </a:r>
            <a:r>
              <a:rPr kumimoji="0" lang="en-US" sz="2800" b="1"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6: CHÂN DUNG CUỘC SỐNG</a:t>
            </a:r>
            <a:endParaRPr kumimoji="0" lang="vi-VN" sz="2800" b="1" i="0" u="none" strike="noStrike" cap="none" normalizeH="0" baseline="0" dirty="0">
              <a:ln>
                <a:noFill/>
              </a:ln>
              <a:solidFill>
                <a:srgbClr val="000000"/>
              </a:solidFill>
              <a:effectLst/>
              <a:latin typeface="Times New Roman" pitchFamily="18" charset="0"/>
              <a:ea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Tiết</a:t>
            </a:r>
            <a:r>
              <a:rPr kumimoji="0" lang="en-US" sz="2400" b="1"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 CỦNG CỐ MỞ RỘNG</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THỰC HÀNH ĐỌC: CHIẾC LÁ CUỐI CÙNG</a:t>
            </a:r>
            <a:endParaRPr kumimoji="0" lang="vi-VN" sz="2400" b="1" i="0" u="none" strike="noStrike" cap="none" normalizeH="0" baseline="0" dirty="0">
              <a:ln>
                <a:noFill/>
              </a:ln>
              <a:solidFill>
                <a:srgbClr val="000000"/>
              </a:solidFill>
              <a:effectLst/>
              <a:latin typeface="Times New Roman" pitchFamily="18" charset="0"/>
              <a:ea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pic>
        <p:nvPicPr>
          <p:cNvPr id="9" name="图片 33">
            <a:extLst>
              <a:ext uri="{FF2B5EF4-FFF2-40B4-BE49-F238E27FC236}">
                <a16:creationId xmlns:a16="http://schemas.microsoft.com/office/drawing/2014/main" id="{AB911176-C9BB-4A1F-966E-2DCFB6CCCA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6046" y="-468230"/>
            <a:ext cx="1768233" cy="1909691"/>
          </a:xfrm>
          <a:prstGeom prst="rect">
            <a:avLst/>
          </a:prstGeom>
        </p:spPr>
      </p:pic>
      <p:pic>
        <p:nvPicPr>
          <p:cNvPr id="10" name="图片 35">
            <a:extLst>
              <a:ext uri="{FF2B5EF4-FFF2-40B4-BE49-F238E27FC236}">
                <a16:creationId xmlns:a16="http://schemas.microsoft.com/office/drawing/2014/main" id="{6E1848E4-0248-42B9-97FE-AE3557045D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8009" y="0"/>
            <a:ext cx="1694696" cy="2161906"/>
          </a:xfrm>
          <a:prstGeom prst="rect">
            <a:avLst/>
          </a:prstGeom>
        </p:spPr>
      </p:pic>
    </p:spTree>
    <p:extLst>
      <p:ext uri="{BB962C8B-B14F-4D97-AF65-F5344CB8AC3E}">
        <p14:creationId xmlns:p14="http://schemas.microsoft.com/office/powerpoint/2010/main" val="329882596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par>
                                <p:cTn id="30" presetID="26"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435">
                                          <p:stCondLst>
                                            <p:cond delay="0"/>
                                          </p:stCondLst>
                                        </p:cTn>
                                        <p:tgtEl>
                                          <p:spTgt spid="9"/>
                                        </p:tgtEl>
                                      </p:cBhvr>
                                    </p:animEffect>
                                    <p:anim calcmode="lin" valueType="num">
                                      <p:cBhvr>
                                        <p:cTn id="33" dur="1367"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498"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498" tmFilter="0, 0; 0.125,0.2665; 0.25,0.4; 0.375,0.465; 0.5,0.5;  0.625,0.535; 0.75,0.6; 0.875,0.7335; 1,1">
                                          <p:stCondLst>
                                            <p:cond delay="498"/>
                                          </p:stCondLst>
                                        </p:cTn>
                                        <p:tgtEl>
                                          <p:spTgt spid="9"/>
                                        </p:tgtEl>
                                        <p:attrNameLst>
                                          <p:attrName>ppt_y</p:attrName>
                                        </p:attrNameLst>
                                      </p:cBhvr>
                                      <p:tavLst>
                                        <p:tav tm="0" fmla="#ppt_y-sin(pi*$)/9">
                                          <p:val>
                                            <p:fltVal val="0"/>
                                          </p:val>
                                        </p:tav>
                                        <p:tav tm="100000">
                                          <p:val>
                                            <p:fltVal val="1"/>
                                          </p:val>
                                        </p:tav>
                                      </p:tavLst>
                                    </p:anim>
                                    <p:anim calcmode="lin" valueType="num">
                                      <p:cBhvr>
                                        <p:cTn id="36" dur="249" tmFilter="0, 0; 0.125,0.2665; 0.25,0.4; 0.375,0.465; 0.5,0.5;  0.625,0.535; 0.75,0.6; 0.875,0.7335; 1,1">
                                          <p:stCondLst>
                                            <p:cond delay="993"/>
                                          </p:stCondLst>
                                        </p:cTn>
                                        <p:tgtEl>
                                          <p:spTgt spid="9"/>
                                        </p:tgtEl>
                                        <p:attrNameLst>
                                          <p:attrName>ppt_y</p:attrName>
                                        </p:attrNameLst>
                                      </p:cBhvr>
                                      <p:tavLst>
                                        <p:tav tm="0" fmla="#ppt_y-sin(pi*$)/27">
                                          <p:val>
                                            <p:fltVal val="0"/>
                                          </p:val>
                                        </p:tav>
                                        <p:tav tm="100000">
                                          <p:val>
                                            <p:fltVal val="1"/>
                                          </p:val>
                                        </p:tav>
                                      </p:tavLst>
                                    </p:anim>
                                    <p:anim calcmode="lin" valueType="num">
                                      <p:cBhvr>
                                        <p:cTn id="37" dur="123" tmFilter="0, 0; 0.125,0.2665; 0.25,0.4; 0.375,0.465; 0.5,0.5;  0.625,0.535; 0.75,0.6; 0.875,0.7335; 1,1">
                                          <p:stCondLst>
                                            <p:cond delay="1242"/>
                                          </p:stCondLst>
                                        </p:cTn>
                                        <p:tgtEl>
                                          <p:spTgt spid="9"/>
                                        </p:tgtEl>
                                        <p:attrNameLst>
                                          <p:attrName>ppt_y</p:attrName>
                                        </p:attrNameLst>
                                      </p:cBhvr>
                                      <p:tavLst>
                                        <p:tav tm="0" fmla="#ppt_y-sin(pi*$)/81">
                                          <p:val>
                                            <p:fltVal val="0"/>
                                          </p:val>
                                        </p:tav>
                                        <p:tav tm="100000">
                                          <p:val>
                                            <p:fltVal val="1"/>
                                          </p:val>
                                        </p:tav>
                                      </p:tavLst>
                                    </p:anim>
                                    <p:animScale>
                                      <p:cBhvr>
                                        <p:cTn id="38" dur="20">
                                          <p:stCondLst>
                                            <p:cond delay="487"/>
                                          </p:stCondLst>
                                        </p:cTn>
                                        <p:tgtEl>
                                          <p:spTgt spid="9"/>
                                        </p:tgtEl>
                                      </p:cBhvr>
                                      <p:to x="100000" y="60000"/>
                                    </p:animScale>
                                    <p:animScale>
                                      <p:cBhvr>
                                        <p:cTn id="39" dur="124" decel="50000">
                                          <p:stCondLst>
                                            <p:cond delay="507"/>
                                          </p:stCondLst>
                                        </p:cTn>
                                        <p:tgtEl>
                                          <p:spTgt spid="9"/>
                                        </p:tgtEl>
                                      </p:cBhvr>
                                      <p:to x="100000" y="100000"/>
                                    </p:animScale>
                                    <p:animScale>
                                      <p:cBhvr>
                                        <p:cTn id="40" dur="20">
                                          <p:stCondLst>
                                            <p:cond delay="984"/>
                                          </p:stCondLst>
                                        </p:cTn>
                                        <p:tgtEl>
                                          <p:spTgt spid="9"/>
                                        </p:tgtEl>
                                      </p:cBhvr>
                                      <p:to x="100000" y="80000"/>
                                    </p:animScale>
                                    <p:animScale>
                                      <p:cBhvr>
                                        <p:cTn id="41" dur="124" decel="50000">
                                          <p:stCondLst>
                                            <p:cond delay="1004"/>
                                          </p:stCondLst>
                                        </p:cTn>
                                        <p:tgtEl>
                                          <p:spTgt spid="9"/>
                                        </p:tgtEl>
                                      </p:cBhvr>
                                      <p:to x="100000" y="100000"/>
                                    </p:animScale>
                                    <p:animScale>
                                      <p:cBhvr>
                                        <p:cTn id="42" dur="20">
                                          <p:stCondLst>
                                            <p:cond delay="1231"/>
                                          </p:stCondLst>
                                        </p:cTn>
                                        <p:tgtEl>
                                          <p:spTgt spid="9"/>
                                        </p:tgtEl>
                                      </p:cBhvr>
                                      <p:to x="100000" y="90000"/>
                                    </p:animScale>
                                    <p:animScale>
                                      <p:cBhvr>
                                        <p:cTn id="43" dur="124" decel="50000">
                                          <p:stCondLst>
                                            <p:cond delay="1251"/>
                                          </p:stCondLst>
                                        </p:cTn>
                                        <p:tgtEl>
                                          <p:spTgt spid="9"/>
                                        </p:tgtEl>
                                      </p:cBhvr>
                                      <p:to x="100000" y="100000"/>
                                    </p:animScale>
                                    <p:animScale>
                                      <p:cBhvr>
                                        <p:cTn id="44" dur="20">
                                          <p:stCondLst>
                                            <p:cond delay="1356"/>
                                          </p:stCondLst>
                                        </p:cTn>
                                        <p:tgtEl>
                                          <p:spTgt spid="9"/>
                                        </p:tgtEl>
                                      </p:cBhvr>
                                      <p:to x="100000" y="95000"/>
                                    </p:animScale>
                                    <p:animScale>
                                      <p:cBhvr>
                                        <p:cTn id="45" dur="124" decel="50000">
                                          <p:stCondLst>
                                            <p:cond delay="1376"/>
                                          </p:stCondLst>
                                        </p:cTn>
                                        <p:tgtEl>
                                          <p:spTgt spid="9"/>
                                        </p:tgtEl>
                                      </p:cBhvr>
                                      <p:to x="100000" y="100000"/>
                                    </p:animScale>
                                  </p:childTnLst>
                                </p:cTn>
                              </p:par>
                              <p:par>
                                <p:cTn id="46" presetID="42"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5361"/>
                                        </p:tgtEl>
                                        <p:attrNameLst>
                                          <p:attrName>style.visibility</p:attrName>
                                        </p:attrNameLst>
                                      </p:cBhvr>
                                      <p:to>
                                        <p:strVal val="visible"/>
                                      </p:to>
                                    </p:set>
                                    <p:animEffect transition="in" filter="diamond(in)">
                                      <p:cBhvr>
                                        <p:cTn id="55" dur="20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6" name="椭圆 5">
            <a:extLst>
              <a:ext uri="{FF2B5EF4-FFF2-40B4-BE49-F238E27FC236}">
                <a16:creationId xmlns:a16="http://schemas.microsoft.com/office/drawing/2014/main" id="{27020907-42DE-441D-B558-D04CF2D2FE95}"/>
              </a:ext>
            </a:extLst>
          </p:cNvPr>
          <p:cNvSpPr/>
          <p:nvPr/>
        </p:nvSpPr>
        <p:spPr>
          <a:xfrm>
            <a:off x="10576526"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grpSp>
        <p:nvGrpSpPr>
          <p:cNvPr id="2"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3"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1049383" y="2129247"/>
            <a:ext cx="10515600" cy="1200329"/>
          </a:xfrm>
          <a:prstGeom prst="rect">
            <a:avLst/>
          </a:prstGeom>
          <a:noFill/>
        </p:spPr>
        <p:txBody>
          <a:bodyPr wrap="square" rtlCol="0">
            <a:spAutoFit/>
          </a:bodyPr>
          <a:lstStyle/>
          <a:p>
            <a:pPr marL="1143000" indent="-1143000">
              <a:defRPr/>
            </a:pPr>
            <a:r>
              <a:rPr lang="en-US" sz="3600" dirty="0"/>
              <a:t>            </a:t>
            </a:r>
            <a:r>
              <a:rPr lang="vi-VN" sz="3600" dirty="0"/>
              <a:t>Phiếu </a:t>
            </a:r>
            <a:r>
              <a:rPr lang="en-US" sz="3600" dirty="0" err="1"/>
              <a:t>bài</a:t>
            </a:r>
            <a:r>
              <a:rPr lang="vi-VN" sz="3600" dirty="0"/>
              <a:t> tập</a:t>
            </a:r>
            <a:r>
              <a:rPr lang="en-US" sz="3600" dirty="0"/>
              <a:t> </a:t>
            </a:r>
            <a:r>
              <a:rPr lang="en-US" sz="3600" dirty="0" err="1"/>
              <a:t>số</a:t>
            </a:r>
            <a:r>
              <a:rPr lang="vi-VN" sz="3600" dirty="0"/>
              <a:t> </a:t>
            </a:r>
            <a:r>
              <a:rPr lang="en-US" sz="3600" dirty="0"/>
              <a:t>1</a:t>
            </a:r>
          </a:p>
          <a:p>
            <a:pPr marL="1143000" indent="-1143000">
              <a:defRPr/>
            </a:pPr>
            <a:endParaRPr lang="en-US" altLang="zh-CN" sz="3600" b="1" dirty="0">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pic>
        <p:nvPicPr>
          <p:cNvPr id="15" name="图片 21">
            <a:extLst>
              <a:ext uri="{FF2B5EF4-FFF2-40B4-BE49-F238E27FC236}">
                <a16:creationId xmlns:a16="http://schemas.microsoft.com/office/drawing/2014/main" id="{2C05A27C-0C40-4CD7-93FB-419E8BBC2C4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0" y="-235130"/>
            <a:ext cx="2920958" cy="6858000"/>
          </a:xfrm>
          <a:prstGeom prst="rect">
            <a:avLst/>
          </a:prstGeom>
        </p:spPr>
      </p:pic>
      <p:graphicFrame>
        <p:nvGraphicFramePr>
          <p:cNvPr id="20" name="Table 19"/>
          <p:cNvGraphicFramePr>
            <a:graphicFrameLocks noGrp="1"/>
          </p:cNvGraphicFramePr>
          <p:nvPr/>
        </p:nvGraphicFramePr>
        <p:xfrm>
          <a:off x="2031999" y="3070859"/>
          <a:ext cx="9541691" cy="2627372"/>
        </p:xfrm>
        <a:graphic>
          <a:graphicData uri="http://schemas.openxmlformats.org/drawingml/2006/table">
            <a:tbl>
              <a:tblPr/>
              <a:tblGrid>
                <a:gridCol w="1429345">
                  <a:extLst>
                    <a:ext uri="{9D8B030D-6E8A-4147-A177-3AD203B41FA5}">
                      <a16:colId xmlns:a16="http://schemas.microsoft.com/office/drawing/2014/main" val="20000"/>
                    </a:ext>
                  </a:extLst>
                </a:gridCol>
                <a:gridCol w="4625811">
                  <a:extLst>
                    <a:ext uri="{9D8B030D-6E8A-4147-A177-3AD203B41FA5}">
                      <a16:colId xmlns:a16="http://schemas.microsoft.com/office/drawing/2014/main" val="20001"/>
                    </a:ext>
                  </a:extLst>
                </a:gridCol>
                <a:gridCol w="2339623">
                  <a:extLst>
                    <a:ext uri="{9D8B030D-6E8A-4147-A177-3AD203B41FA5}">
                      <a16:colId xmlns:a16="http://schemas.microsoft.com/office/drawing/2014/main" val="20002"/>
                    </a:ext>
                  </a:extLst>
                </a:gridCol>
                <a:gridCol w="1146912">
                  <a:extLst>
                    <a:ext uri="{9D8B030D-6E8A-4147-A177-3AD203B41FA5}">
                      <a16:colId xmlns:a16="http://schemas.microsoft.com/office/drawing/2014/main" val="20003"/>
                    </a:ext>
                  </a:extLst>
                </a:gridCol>
              </a:tblGrid>
              <a:tr h="1255772">
                <a:tc>
                  <a:txBody>
                    <a:bodyPr/>
                    <a:lstStyle/>
                    <a:p>
                      <a:pPr algn="ctr">
                        <a:spcBef>
                          <a:spcPts val="600"/>
                        </a:spcBef>
                        <a:spcAft>
                          <a:spcPts val="0"/>
                        </a:spcAft>
                      </a:pPr>
                      <a:r>
                        <a:rPr lang="vi-VN" sz="2000" b="1" spc="-20" dirty="0">
                          <a:solidFill>
                            <a:srgbClr val="000000"/>
                          </a:solidFill>
                          <a:latin typeface="Times New Roman"/>
                          <a:ea typeface="Calibri"/>
                        </a:rPr>
                        <a:t>Ngôi kể</a:t>
                      </a:r>
                      <a:endParaRPr lang="en-US" sz="2000" b="1"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vi-VN" sz="2000" b="1" spc="-20" dirty="0">
                          <a:solidFill>
                            <a:srgbClr val="000000"/>
                          </a:solidFill>
                          <a:latin typeface="Times New Roman"/>
                          <a:ea typeface="Calibri"/>
                        </a:rPr>
                        <a:t>Nhân vật</a:t>
                      </a:r>
                      <a:endParaRPr lang="en-US" sz="2000" b="1" dirty="0">
                        <a:solidFill>
                          <a:srgbClr val="000000"/>
                        </a:solidFill>
                        <a:latin typeface="Times New Roman"/>
                        <a:ea typeface="Calibri"/>
                      </a:endParaRPr>
                    </a:p>
                    <a:p>
                      <a:pPr algn="ctr">
                        <a:spcBef>
                          <a:spcPts val="600"/>
                        </a:spcBef>
                        <a:spcAft>
                          <a:spcPts val="0"/>
                        </a:spcAft>
                      </a:pPr>
                      <a:r>
                        <a:rPr lang="vi-VN" sz="2000" b="0" spc="-20" dirty="0">
                          <a:solidFill>
                            <a:srgbClr val="000000"/>
                          </a:solidFill>
                          <a:latin typeface="Times New Roman"/>
                          <a:ea typeface="Calibri"/>
                        </a:rPr>
                        <a:t>( </a:t>
                      </a:r>
                      <a:r>
                        <a:rPr lang="vi-VN" sz="2000" b="0" i="1" spc="-20" dirty="0">
                          <a:solidFill>
                            <a:srgbClr val="000000"/>
                          </a:solidFill>
                          <a:latin typeface="Times New Roman"/>
                          <a:ea typeface="Calibri"/>
                        </a:rPr>
                        <a:t>ai? Làm nghề gì? Trong hoàn cảnh nào?</a:t>
                      </a:r>
                      <a:endParaRPr lang="en-US" sz="2000" b="0"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vi-VN" sz="2000" b="1" spc="-20" dirty="0">
                          <a:solidFill>
                            <a:srgbClr val="000000"/>
                          </a:solidFill>
                          <a:latin typeface="Times New Roman"/>
                          <a:ea typeface="Calibri"/>
                        </a:rPr>
                        <a:t>Cốt truyện</a:t>
                      </a:r>
                      <a:endParaRPr lang="en-US" sz="2000" b="1" dirty="0">
                        <a:solidFill>
                          <a:srgbClr val="000000"/>
                        </a:solidFill>
                        <a:latin typeface="Times New Roman"/>
                        <a:ea typeface="Calibri"/>
                      </a:endParaRPr>
                    </a:p>
                    <a:p>
                      <a:pPr algn="ctr">
                        <a:spcBef>
                          <a:spcPts val="600"/>
                        </a:spcBef>
                        <a:spcAft>
                          <a:spcPts val="0"/>
                        </a:spcAft>
                      </a:pPr>
                      <a:r>
                        <a:rPr lang="vi-VN" sz="2000" b="1" i="1" spc="-20" dirty="0">
                          <a:solidFill>
                            <a:srgbClr val="000000"/>
                          </a:solidFill>
                          <a:latin typeface="Times New Roman"/>
                          <a:ea typeface="Calibri"/>
                        </a:rPr>
                        <a:t>(</a:t>
                      </a:r>
                      <a:r>
                        <a:rPr lang="vi-VN" sz="2000" b="0" i="1" spc="-20" dirty="0">
                          <a:solidFill>
                            <a:srgbClr val="000000"/>
                          </a:solidFill>
                          <a:latin typeface="Times New Roman"/>
                          <a:ea typeface="Calibri"/>
                        </a:rPr>
                        <a:t>các sự việc diễn ra</a:t>
                      </a:r>
                      <a:r>
                        <a:rPr lang="vi-VN" sz="2000" b="1" i="1" spc="-20" dirty="0">
                          <a:solidFill>
                            <a:srgbClr val="000000"/>
                          </a:solidFill>
                          <a:latin typeface="Times New Roman"/>
                          <a:ea typeface="Calibri"/>
                        </a:rPr>
                        <a:t>)</a:t>
                      </a:r>
                      <a:endParaRPr lang="en-US" sz="2000" b="1"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vi-VN" sz="2000" b="1" spc="-20" dirty="0">
                          <a:solidFill>
                            <a:srgbClr val="000000"/>
                          </a:solidFill>
                          <a:latin typeface="Times New Roman"/>
                          <a:ea typeface="Calibri"/>
                        </a:rPr>
                        <a:t>Đề tài</a:t>
                      </a:r>
                      <a:endParaRPr lang="en-US" sz="2000" b="1"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752">
                <a:tc>
                  <a:txBody>
                    <a:bodyPr/>
                    <a:lstStyle/>
                    <a:p>
                      <a:pPr algn="ctr">
                        <a:spcBef>
                          <a:spcPts val="600"/>
                        </a:spcBef>
                        <a:spcAft>
                          <a:spcPts val="0"/>
                        </a:spcAft>
                      </a:pPr>
                      <a:endParaRPr lang="en-US" sz="1400" spc="-2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endParaRPr lang="en-US" sz="1400" spc="-20" dirty="0">
                        <a:solidFill>
                          <a:srgbClr val="000000"/>
                        </a:solidFill>
                        <a:latin typeface="Times New Roman"/>
                        <a:ea typeface="Calibri"/>
                      </a:endParaRPr>
                    </a:p>
                    <a:p>
                      <a:pPr algn="ctr">
                        <a:spcBef>
                          <a:spcPts val="600"/>
                        </a:spcBef>
                        <a:spcAft>
                          <a:spcPts val="0"/>
                        </a:spcAft>
                      </a:pPr>
                      <a:endParaRPr lang="en-US" sz="1400" spc="-20" dirty="0">
                        <a:solidFill>
                          <a:srgbClr val="000000"/>
                        </a:solidFill>
                        <a:latin typeface="Times New Roman"/>
                        <a:ea typeface="Calibri"/>
                      </a:endParaRPr>
                    </a:p>
                    <a:p>
                      <a:pPr algn="ctr">
                        <a:spcBef>
                          <a:spcPts val="600"/>
                        </a:spcBef>
                        <a:spcAft>
                          <a:spcPts val="0"/>
                        </a:spcAft>
                      </a:pPr>
                      <a:endParaRPr lang="en-US" sz="1400" spc="-20" dirty="0">
                        <a:solidFill>
                          <a:srgbClr val="000000"/>
                        </a:solidFill>
                        <a:latin typeface="Times New Roman"/>
                        <a:ea typeface="Calibri"/>
                      </a:endParaRPr>
                    </a:p>
                    <a:p>
                      <a:pPr algn="ctr">
                        <a:spcBef>
                          <a:spcPts val="600"/>
                        </a:spcBef>
                        <a:spcAft>
                          <a:spcPts val="0"/>
                        </a:spcAft>
                      </a:pPr>
                      <a:endParaRPr lang="en-US" sz="1400" spc="-20" dirty="0">
                        <a:solidFill>
                          <a:srgbClr val="000000"/>
                        </a:solidFill>
                        <a:latin typeface="Times New Roman"/>
                        <a:ea typeface="Calibri"/>
                      </a:endParaRPr>
                    </a:p>
                    <a:p>
                      <a:pPr algn="ctr">
                        <a:spcBef>
                          <a:spcPts val="600"/>
                        </a:spcBef>
                        <a:spcAft>
                          <a:spcPts val="0"/>
                        </a:spcAft>
                      </a:pPr>
                      <a:endParaRPr lang="en-US" sz="1400" spc="-20"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endParaRPr lang="en-US" sz="1400" spc="-20"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endParaRPr lang="en-US" sz="1400" spc="-20"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3685124"/>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par>
                          <p:cTn id="69" fill="hold">
                            <p:stCondLst>
                              <p:cond delay="3300"/>
                            </p:stCondLst>
                            <p:childTnLst>
                              <p:par>
                                <p:cTn id="70" presetID="42"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1" nodeType="clickEffect">
                                  <p:stCondLst>
                                    <p:cond delay="0"/>
                                  </p:stCondLst>
                                  <p:iterate type="lt">
                                    <p:tmPct val="0"/>
                                  </p:iterate>
                                  <p:childTnLst>
                                    <p:set>
                                      <p:cBhvr>
                                        <p:cTn id="78" dur="1" fill="hold">
                                          <p:stCondLst>
                                            <p:cond delay="0"/>
                                          </p:stCondLst>
                                        </p:cTn>
                                        <p:tgtEl>
                                          <p:spTgt spid="18"/>
                                        </p:tgtEl>
                                        <p:attrNameLst>
                                          <p:attrName>style.visibility</p:attrName>
                                        </p:attrNameLst>
                                      </p:cBhvr>
                                      <p:to>
                                        <p:strVal val="visible"/>
                                      </p:to>
                                    </p:set>
                                    <p:animEffect transition="in" filter="box(in)">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diamond(in)">
                                      <p:cBhvr>
                                        <p:cTn id="8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18" grpId="1"/>
      <p:bldP spid="22" grpId="0" animBg="1"/>
      <p:bldP spid="22" grpId="1" animBg="1"/>
      <p:bldP spid="23" grpId="0" animBg="1"/>
      <p:bldP spid="2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11</a:t>
            </a:fld>
            <a:endParaRPr lang="en-US" dirty="0">
              <a:solidFill>
                <a:prstClr val="black">
                  <a:tint val="75000"/>
                </a:prstClr>
              </a:solidFill>
            </a:endParaRPr>
          </a:p>
        </p:txBody>
      </p:sp>
      <p:graphicFrame>
        <p:nvGraphicFramePr>
          <p:cNvPr id="3" name="Table 2"/>
          <p:cNvGraphicFramePr>
            <a:graphicFrameLocks noGrp="1"/>
          </p:cNvGraphicFramePr>
          <p:nvPr/>
        </p:nvGraphicFramePr>
        <p:xfrm>
          <a:off x="1" y="909043"/>
          <a:ext cx="12191999" cy="5751839"/>
        </p:xfrm>
        <a:graphic>
          <a:graphicData uri="http://schemas.openxmlformats.org/drawingml/2006/table">
            <a:tbl>
              <a:tblPr firstRow="1">
                <a:tableStyleId>{35758FB7-9AC5-4552-8A53-C91805E547FA}</a:tableStyleId>
              </a:tblPr>
              <a:tblGrid>
                <a:gridCol w="1677753">
                  <a:extLst>
                    <a:ext uri="{9D8B030D-6E8A-4147-A177-3AD203B41FA5}">
                      <a16:colId xmlns:a16="http://schemas.microsoft.com/office/drawing/2014/main" val="20000"/>
                    </a:ext>
                  </a:extLst>
                </a:gridCol>
                <a:gridCol w="2603408">
                  <a:extLst>
                    <a:ext uri="{9D8B030D-6E8A-4147-A177-3AD203B41FA5}">
                      <a16:colId xmlns:a16="http://schemas.microsoft.com/office/drawing/2014/main" val="20001"/>
                    </a:ext>
                  </a:extLst>
                </a:gridCol>
                <a:gridCol w="5886596">
                  <a:extLst>
                    <a:ext uri="{9D8B030D-6E8A-4147-A177-3AD203B41FA5}">
                      <a16:colId xmlns:a16="http://schemas.microsoft.com/office/drawing/2014/main" val="20002"/>
                    </a:ext>
                  </a:extLst>
                </a:gridCol>
                <a:gridCol w="2024242">
                  <a:extLst>
                    <a:ext uri="{9D8B030D-6E8A-4147-A177-3AD203B41FA5}">
                      <a16:colId xmlns:a16="http://schemas.microsoft.com/office/drawing/2014/main" val="20003"/>
                    </a:ext>
                  </a:extLst>
                </a:gridCol>
              </a:tblGrid>
              <a:tr h="474547">
                <a:tc>
                  <a:txBody>
                    <a:bodyPr/>
                    <a:lstStyle/>
                    <a:p>
                      <a:pPr algn="ctr">
                        <a:spcBef>
                          <a:spcPts val="600"/>
                        </a:spcBef>
                        <a:spcAft>
                          <a:spcPts val="0"/>
                        </a:spcAft>
                      </a:pPr>
                      <a:r>
                        <a:rPr lang="vi-VN" sz="2000" spc="-20" dirty="0"/>
                        <a:t>Ngôi kể</a:t>
                      </a:r>
                      <a:endParaRPr lang="en-US" sz="2000" b="1" dirty="0">
                        <a:solidFill>
                          <a:srgbClr val="000000"/>
                        </a:solidFill>
                        <a:latin typeface="Times New Roman"/>
                        <a:ea typeface="Calibri"/>
                      </a:endParaRPr>
                    </a:p>
                  </a:txBody>
                  <a:tcPr marL="49662" marR="49662" marT="0" marB="0"/>
                </a:tc>
                <a:tc>
                  <a:txBody>
                    <a:bodyPr/>
                    <a:lstStyle/>
                    <a:p>
                      <a:pPr algn="ctr">
                        <a:spcBef>
                          <a:spcPts val="600"/>
                        </a:spcBef>
                        <a:spcAft>
                          <a:spcPts val="0"/>
                        </a:spcAft>
                      </a:pPr>
                      <a:r>
                        <a:rPr lang="vi-VN" sz="2000" spc="-20" dirty="0"/>
                        <a:t>Nhân vật</a:t>
                      </a:r>
                      <a:endParaRPr lang="en-US" sz="2000" dirty="0"/>
                    </a:p>
                    <a:p>
                      <a:pPr algn="ctr">
                        <a:spcBef>
                          <a:spcPts val="600"/>
                        </a:spcBef>
                        <a:spcAft>
                          <a:spcPts val="0"/>
                        </a:spcAft>
                      </a:pPr>
                      <a:r>
                        <a:rPr lang="vi-VN" sz="1400" b="0" i="1" spc="-20" dirty="0"/>
                        <a:t>( ai? Làm nghề gì? Trong hoàn cảnh nào?</a:t>
                      </a:r>
                      <a:endParaRPr lang="en-US" sz="1400" b="0" i="1" dirty="0">
                        <a:solidFill>
                          <a:srgbClr val="000000"/>
                        </a:solidFill>
                        <a:latin typeface="Times New Roman"/>
                        <a:ea typeface="Calibri"/>
                      </a:endParaRPr>
                    </a:p>
                  </a:txBody>
                  <a:tcPr marL="49662" marR="49662" marT="0" marB="0"/>
                </a:tc>
                <a:tc>
                  <a:txBody>
                    <a:bodyPr/>
                    <a:lstStyle/>
                    <a:p>
                      <a:pPr algn="ctr">
                        <a:spcBef>
                          <a:spcPts val="600"/>
                        </a:spcBef>
                        <a:spcAft>
                          <a:spcPts val="0"/>
                        </a:spcAft>
                      </a:pPr>
                      <a:r>
                        <a:rPr lang="vi-VN" sz="2000" spc="-20" dirty="0"/>
                        <a:t>Cốt truyện</a:t>
                      </a:r>
                      <a:endParaRPr lang="en-US" sz="2000" dirty="0"/>
                    </a:p>
                    <a:p>
                      <a:pPr algn="ctr">
                        <a:spcBef>
                          <a:spcPts val="600"/>
                        </a:spcBef>
                        <a:spcAft>
                          <a:spcPts val="0"/>
                        </a:spcAft>
                      </a:pPr>
                      <a:r>
                        <a:rPr lang="vi-VN" sz="1400" b="0" i="1" spc="-20" dirty="0"/>
                        <a:t>(các sự việc diễn ra)</a:t>
                      </a:r>
                      <a:endParaRPr lang="en-US" sz="1400" b="0" i="1" dirty="0">
                        <a:solidFill>
                          <a:srgbClr val="000000"/>
                        </a:solidFill>
                        <a:latin typeface="Times New Roman"/>
                        <a:ea typeface="Calibri"/>
                      </a:endParaRPr>
                    </a:p>
                  </a:txBody>
                  <a:tcPr marL="49662" marR="49662" marT="0" marB="0"/>
                </a:tc>
                <a:tc>
                  <a:txBody>
                    <a:bodyPr/>
                    <a:lstStyle/>
                    <a:p>
                      <a:pPr algn="ctr">
                        <a:spcBef>
                          <a:spcPts val="600"/>
                        </a:spcBef>
                        <a:spcAft>
                          <a:spcPts val="0"/>
                        </a:spcAft>
                      </a:pPr>
                      <a:r>
                        <a:rPr lang="vi-VN" sz="2000" spc="-20" dirty="0"/>
                        <a:t>Đề tài</a:t>
                      </a:r>
                      <a:endParaRPr lang="en-US" sz="2000" b="1" dirty="0">
                        <a:solidFill>
                          <a:srgbClr val="000000"/>
                        </a:solidFill>
                        <a:latin typeface="Times New Roman"/>
                        <a:ea typeface="Calibri"/>
                      </a:endParaRPr>
                    </a:p>
                  </a:txBody>
                  <a:tcPr marL="49662" marR="49662" marT="0" marB="0"/>
                </a:tc>
                <a:extLst>
                  <a:ext uri="{0D108BD9-81ED-4DB2-BD59-A6C34878D82A}">
                    <a16:rowId xmlns:a16="http://schemas.microsoft.com/office/drawing/2014/main" val="10000"/>
                  </a:ext>
                </a:extLst>
              </a:tr>
              <a:tr h="4944119">
                <a:tc>
                  <a:txBody>
                    <a:bodyPr/>
                    <a:lstStyle/>
                    <a:p>
                      <a:pPr algn="ctr">
                        <a:spcBef>
                          <a:spcPts val="600"/>
                        </a:spcBef>
                        <a:spcAft>
                          <a:spcPts val="0"/>
                        </a:spcAft>
                      </a:pPr>
                      <a:r>
                        <a:rPr lang="vi-VN" sz="2000" spc="-20" dirty="0"/>
                        <a:t>Ngôi thứ 3</a:t>
                      </a:r>
                      <a:endParaRPr lang="en-US" sz="2000" dirty="0">
                        <a:solidFill>
                          <a:srgbClr val="000000"/>
                        </a:solidFill>
                        <a:latin typeface="Times New Roman"/>
                        <a:ea typeface="Calibri"/>
                      </a:endParaRPr>
                    </a:p>
                  </a:txBody>
                  <a:tcPr marL="49662" marR="49662" marT="0" marB="0"/>
                </a:tc>
                <a:tc>
                  <a:txBody>
                    <a:bodyPr/>
                    <a:lstStyle/>
                    <a:p>
                      <a:pPr algn="ctr">
                        <a:spcBef>
                          <a:spcPts val="600"/>
                        </a:spcBef>
                        <a:spcAft>
                          <a:spcPts val="0"/>
                        </a:spcAft>
                      </a:pPr>
                      <a:r>
                        <a:rPr lang="vi-VN" sz="2000" spc="-20" dirty="0"/>
                        <a:t>Xiu : nữ họa sĩ nghèo đam mê nghệ thuật</a:t>
                      </a:r>
                      <a:endParaRPr lang="en-US" sz="2000" dirty="0"/>
                    </a:p>
                    <a:p>
                      <a:pPr algn="ctr">
                        <a:spcBef>
                          <a:spcPts val="600"/>
                        </a:spcBef>
                        <a:spcAft>
                          <a:spcPts val="0"/>
                        </a:spcAft>
                      </a:pPr>
                      <a:r>
                        <a:rPr lang="vi-VN" sz="2000" spc="-20" dirty="0"/>
                        <a:t>Giôn-xi nữ họa sĩ nghèo, bị bệnh viêm phổi, mất niềm tin và buông xuôi sinh mạng của mình</a:t>
                      </a:r>
                      <a:endParaRPr lang="en-US" sz="2000" dirty="0"/>
                    </a:p>
                    <a:p>
                      <a:pPr algn="ctr">
                        <a:spcBef>
                          <a:spcPts val="600"/>
                        </a:spcBef>
                        <a:spcAft>
                          <a:spcPts val="0"/>
                        </a:spcAft>
                      </a:pPr>
                      <a:r>
                        <a:rPr lang="vi-VN" sz="2000" spc="-20" dirty="0"/>
                        <a:t>Cụ Bơ-men: họa sĩ già, chưa thành công, vẫn miệt mài theo đuổi ước mơ nghệ thuật</a:t>
                      </a:r>
                      <a:endParaRPr lang="en-US" sz="2000" dirty="0">
                        <a:solidFill>
                          <a:srgbClr val="000000"/>
                        </a:solidFill>
                        <a:latin typeface="Times New Roman"/>
                        <a:ea typeface="Calibri"/>
                      </a:endParaRPr>
                    </a:p>
                  </a:txBody>
                  <a:tcPr marL="49662" marR="49662" marT="0" marB="0"/>
                </a:tc>
                <a:tc>
                  <a:txBody>
                    <a:bodyPr/>
                    <a:lstStyle/>
                    <a:p>
                      <a:pPr algn="ctr">
                        <a:spcBef>
                          <a:spcPts val="600"/>
                        </a:spcBef>
                        <a:spcAft>
                          <a:spcPts val="0"/>
                        </a:spcAft>
                      </a:pPr>
                      <a:r>
                        <a:rPr lang="vi-VN" sz="2000" spc="-20" dirty="0"/>
                        <a:t>Xiu và Giôn-xi là hai nữ họa sĩ nghèo, còn trẻ, sống trong một căn hộ thuê ở gần công viên Oa-sinh-tơn. Cụ Bơ-men cũng là một họa sĩ nghèo thuê phòng ở tầng dưới. Bốn chục năm nay cụ mơ ước vẽ một kiệt tác nhưng chưa thực hiện được. Lúc đó vào mùa đông, Giôn-xi bị bệnh sưng phổi. Bệnh tật và nghèo túng khiến cô tuyệt vọng không muốn sống nữa. Cô đếm từng chiếc lá còn lại trên cây thường xuân bám vào tường gạch đối diện với cửa sổ, chờ khi nào chiếc lá cuối cùng rụng nốt thì cô cũng buông xuôi, lìa đời. Biết được suy nghĩ đó của Giôn-xi, cụ Bơ-men âm thầm thức suốt đêm mưa gió bão bùng để vẽ chiếc lá thường xuân như thật. Chiếc lá khiến Giôn-xi nghĩ lại, cô hy vọng và muốn được sống. Tuy nhiên, cụ Bơ-men lại chết vì bệnh sưng phổi khi sáng tạo chiếc lá cuối cùng để cứu Giôn-xi</a:t>
                      </a:r>
                      <a:endParaRPr lang="en-US" sz="2000" dirty="0">
                        <a:solidFill>
                          <a:srgbClr val="000000"/>
                        </a:solidFill>
                        <a:latin typeface="Times New Roman"/>
                        <a:ea typeface="Calibri"/>
                      </a:endParaRPr>
                    </a:p>
                  </a:txBody>
                  <a:tcPr marL="49662" marR="49662" marT="0" marB="0"/>
                </a:tc>
                <a:tc>
                  <a:txBody>
                    <a:bodyPr/>
                    <a:lstStyle/>
                    <a:p>
                      <a:pPr algn="ctr">
                        <a:spcBef>
                          <a:spcPts val="600"/>
                        </a:spcBef>
                        <a:spcAft>
                          <a:spcPts val="0"/>
                        </a:spcAft>
                      </a:pPr>
                      <a:r>
                        <a:rPr lang="vi-VN" sz="2000" spc="-20" dirty="0"/>
                        <a:t>ca ngợi tình yêu thương cao cả giữa những con người nghèo khổ. Tôn vinh giá trị, sức mạnh của nghệ thuật chân chính mang đến niềm vui và hạnh phúc cho con người..</a:t>
                      </a:r>
                      <a:endParaRPr lang="en-US" sz="2000" dirty="0">
                        <a:solidFill>
                          <a:srgbClr val="000000"/>
                        </a:solidFill>
                        <a:latin typeface="Times New Roman"/>
                        <a:ea typeface="Calibri"/>
                      </a:endParaRPr>
                    </a:p>
                  </a:txBody>
                  <a:tcPr marL="49662" marR="49662" marT="0" marB="0"/>
                </a:tc>
                <a:extLst>
                  <a:ext uri="{0D108BD9-81ED-4DB2-BD59-A6C34878D82A}">
                    <a16:rowId xmlns:a16="http://schemas.microsoft.com/office/drawing/2014/main" val="10001"/>
                  </a:ext>
                </a:extLst>
              </a:tr>
            </a:tbl>
          </a:graphicData>
        </a:graphic>
      </p:graphicFrame>
      <p:sp>
        <p:nvSpPr>
          <p:cNvPr id="4" name="TextBox 3"/>
          <p:cNvSpPr txBox="1"/>
          <p:nvPr/>
        </p:nvSpPr>
        <p:spPr>
          <a:xfrm>
            <a:off x="5042263" y="156755"/>
            <a:ext cx="2325188" cy="461665"/>
          </a:xfrm>
          <a:prstGeom prst="rect">
            <a:avLst/>
          </a:prstGeom>
          <a:noFill/>
        </p:spPr>
        <p:txBody>
          <a:bodyPr wrap="square" rtlCol="0">
            <a:spAutoFit/>
          </a:bodyPr>
          <a:lstStyle/>
          <a:p>
            <a:r>
              <a:rPr lang="en-US" sz="2400" b="1" u="sng" dirty="0"/>
              <a:t>PBT </a:t>
            </a:r>
            <a:r>
              <a:rPr lang="en-US" sz="2400" b="1" u="sng" dirty="0" err="1"/>
              <a:t>số</a:t>
            </a:r>
            <a:r>
              <a:rPr lang="en-US" sz="2400" b="1" u="sng" dirty="0"/>
              <a:t> 1</a:t>
            </a:r>
          </a:p>
        </p:txBody>
      </p:sp>
      <p:pic>
        <p:nvPicPr>
          <p:cNvPr id="5" name="图片 10">
            <a:extLst>
              <a:ext uri="{FF2B5EF4-FFF2-40B4-BE49-F238E27FC236}">
                <a16:creationId xmlns:a16="http://schemas.microsoft.com/office/drawing/2014/main" id="{FD99C548-E5E0-48F2-BCF2-3F296A5953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053" b="17680"/>
          <a:stretch/>
        </p:blipFill>
        <p:spPr>
          <a:xfrm rot="15516662">
            <a:off x="11314046" y="-263066"/>
            <a:ext cx="950906" cy="1034563"/>
          </a:xfrm>
          <a:prstGeom prst="rect">
            <a:avLst/>
          </a:prstGeom>
        </p:spPr>
      </p:pic>
      <p:pic>
        <p:nvPicPr>
          <p:cNvPr id="6" name="图片 33">
            <a:extLst>
              <a:ext uri="{FF2B5EF4-FFF2-40B4-BE49-F238E27FC236}">
                <a16:creationId xmlns:a16="http://schemas.microsoft.com/office/drawing/2014/main" id="{AB911176-C9BB-4A1F-966E-2DCFB6CCC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167" y="-624984"/>
            <a:ext cx="1768233" cy="19096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435">
                                          <p:stCondLst>
                                            <p:cond delay="0"/>
                                          </p:stCondLst>
                                        </p:cTn>
                                        <p:tgtEl>
                                          <p:spTgt spid="6"/>
                                        </p:tgtEl>
                                      </p:cBhvr>
                                    </p:animEffect>
                                    <p:anim calcmode="lin" valueType="num">
                                      <p:cBhvr>
                                        <p:cTn id="8"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13" dur="20">
                                          <p:stCondLst>
                                            <p:cond delay="487"/>
                                          </p:stCondLst>
                                        </p:cTn>
                                        <p:tgtEl>
                                          <p:spTgt spid="6"/>
                                        </p:tgtEl>
                                      </p:cBhvr>
                                      <p:to x="100000" y="60000"/>
                                    </p:animScale>
                                    <p:animScale>
                                      <p:cBhvr>
                                        <p:cTn id="14" dur="124" decel="50000">
                                          <p:stCondLst>
                                            <p:cond delay="507"/>
                                          </p:stCondLst>
                                        </p:cTn>
                                        <p:tgtEl>
                                          <p:spTgt spid="6"/>
                                        </p:tgtEl>
                                      </p:cBhvr>
                                      <p:to x="100000" y="100000"/>
                                    </p:animScale>
                                    <p:animScale>
                                      <p:cBhvr>
                                        <p:cTn id="15" dur="20">
                                          <p:stCondLst>
                                            <p:cond delay="984"/>
                                          </p:stCondLst>
                                        </p:cTn>
                                        <p:tgtEl>
                                          <p:spTgt spid="6"/>
                                        </p:tgtEl>
                                      </p:cBhvr>
                                      <p:to x="100000" y="80000"/>
                                    </p:animScale>
                                    <p:animScale>
                                      <p:cBhvr>
                                        <p:cTn id="16" dur="124" decel="50000">
                                          <p:stCondLst>
                                            <p:cond delay="1004"/>
                                          </p:stCondLst>
                                        </p:cTn>
                                        <p:tgtEl>
                                          <p:spTgt spid="6"/>
                                        </p:tgtEl>
                                      </p:cBhvr>
                                      <p:to x="100000" y="100000"/>
                                    </p:animScale>
                                    <p:animScale>
                                      <p:cBhvr>
                                        <p:cTn id="17" dur="20">
                                          <p:stCondLst>
                                            <p:cond delay="1231"/>
                                          </p:stCondLst>
                                        </p:cTn>
                                        <p:tgtEl>
                                          <p:spTgt spid="6"/>
                                        </p:tgtEl>
                                      </p:cBhvr>
                                      <p:to x="100000" y="90000"/>
                                    </p:animScale>
                                    <p:animScale>
                                      <p:cBhvr>
                                        <p:cTn id="18" dur="124" decel="50000">
                                          <p:stCondLst>
                                            <p:cond delay="1251"/>
                                          </p:stCondLst>
                                        </p:cTn>
                                        <p:tgtEl>
                                          <p:spTgt spid="6"/>
                                        </p:tgtEl>
                                      </p:cBhvr>
                                      <p:to x="100000" y="100000"/>
                                    </p:animScale>
                                    <p:animScale>
                                      <p:cBhvr>
                                        <p:cTn id="19" dur="20">
                                          <p:stCondLst>
                                            <p:cond delay="1356"/>
                                          </p:stCondLst>
                                        </p:cTn>
                                        <p:tgtEl>
                                          <p:spTgt spid="6"/>
                                        </p:tgtEl>
                                      </p:cBhvr>
                                      <p:to x="100000" y="95000"/>
                                    </p:animScale>
                                    <p:animScale>
                                      <p:cBhvr>
                                        <p:cTn id="20" dur="124" decel="50000">
                                          <p:stCondLst>
                                            <p:cond delay="137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12</a:t>
            </a:fld>
            <a:endParaRPr lang="en-US" dirty="0">
              <a:solidFill>
                <a:prstClr val="black">
                  <a:tint val="75000"/>
                </a:prstClr>
              </a:solidFill>
            </a:endParaRPr>
          </a:p>
        </p:txBody>
      </p:sp>
      <p:sp>
        <p:nvSpPr>
          <p:cNvPr id="3" name="TextBox 2"/>
          <p:cNvSpPr txBox="1"/>
          <p:nvPr/>
        </p:nvSpPr>
        <p:spPr>
          <a:xfrm>
            <a:off x="940526" y="457200"/>
            <a:ext cx="2312125" cy="461665"/>
          </a:xfrm>
          <a:prstGeom prst="rect">
            <a:avLst/>
          </a:prstGeom>
          <a:noFill/>
        </p:spPr>
        <p:txBody>
          <a:bodyPr wrap="square" rtlCol="0">
            <a:spAutoFit/>
          </a:bodyPr>
          <a:lstStyle/>
          <a:p>
            <a:r>
              <a:rPr lang="en-US" sz="2400" b="1" u="sng" dirty="0"/>
              <a:t>PBT </a:t>
            </a:r>
            <a:r>
              <a:rPr lang="en-US" sz="2400" b="1" u="sng" dirty="0" err="1"/>
              <a:t>số</a:t>
            </a:r>
            <a:r>
              <a:rPr lang="en-US" sz="2400" b="1" u="sng" dirty="0"/>
              <a:t> 2</a:t>
            </a:r>
          </a:p>
        </p:txBody>
      </p:sp>
      <p:graphicFrame>
        <p:nvGraphicFramePr>
          <p:cNvPr id="4" name="Table 3"/>
          <p:cNvGraphicFramePr>
            <a:graphicFrameLocks noGrp="1"/>
          </p:cNvGraphicFramePr>
          <p:nvPr/>
        </p:nvGraphicFramePr>
        <p:xfrm>
          <a:off x="836021" y="1522911"/>
          <a:ext cx="10123715" cy="4015740"/>
        </p:xfrm>
        <a:graphic>
          <a:graphicData uri="http://schemas.openxmlformats.org/drawingml/2006/table">
            <a:tbl>
              <a:tblPr firstRow="1">
                <a:tableStyleId>{3C2FFA5D-87B4-456A-9821-1D502468CF0F}</a:tableStyleId>
              </a:tblPr>
              <a:tblGrid>
                <a:gridCol w="2024743">
                  <a:extLst>
                    <a:ext uri="{9D8B030D-6E8A-4147-A177-3AD203B41FA5}">
                      <a16:colId xmlns:a16="http://schemas.microsoft.com/office/drawing/2014/main" val="20000"/>
                    </a:ext>
                  </a:extLst>
                </a:gridCol>
                <a:gridCol w="2024743">
                  <a:extLst>
                    <a:ext uri="{9D8B030D-6E8A-4147-A177-3AD203B41FA5}">
                      <a16:colId xmlns:a16="http://schemas.microsoft.com/office/drawing/2014/main" val="20001"/>
                    </a:ext>
                  </a:extLst>
                </a:gridCol>
                <a:gridCol w="2024743">
                  <a:extLst>
                    <a:ext uri="{9D8B030D-6E8A-4147-A177-3AD203B41FA5}">
                      <a16:colId xmlns:a16="http://schemas.microsoft.com/office/drawing/2014/main" val="20002"/>
                    </a:ext>
                  </a:extLst>
                </a:gridCol>
                <a:gridCol w="2024743">
                  <a:extLst>
                    <a:ext uri="{9D8B030D-6E8A-4147-A177-3AD203B41FA5}">
                      <a16:colId xmlns:a16="http://schemas.microsoft.com/office/drawing/2014/main" val="20003"/>
                    </a:ext>
                  </a:extLst>
                </a:gridCol>
                <a:gridCol w="2024743">
                  <a:extLst>
                    <a:ext uri="{9D8B030D-6E8A-4147-A177-3AD203B41FA5}">
                      <a16:colId xmlns:a16="http://schemas.microsoft.com/office/drawing/2014/main" val="20004"/>
                    </a:ext>
                  </a:extLst>
                </a:gridCol>
              </a:tblGrid>
              <a:tr h="654169">
                <a:tc gridSpan="5">
                  <a:txBody>
                    <a:bodyPr/>
                    <a:lstStyle/>
                    <a:p>
                      <a:pPr algn="ctr">
                        <a:spcBef>
                          <a:spcPts val="600"/>
                        </a:spcBef>
                        <a:spcAft>
                          <a:spcPts val="0"/>
                        </a:spcAft>
                      </a:pPr>
                      <a:r>
                        <a:rPr lang="vi-VN" sz="2400" spc="-20" dirty="0"/>
                        <a:t>Nhân vật Cụ Bơ-men</a:t>
                      </a:r>
                      <a:endParaRPr lang="en-US" sz="2400" dirty="0">
                        <a:solidFill>
                          <a:srgbClr val="000000"/>
                        </a:solidFill>
                        <a:latin typeface="Times New Roman"/>
                        <a:ea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92323">
                <a:tc>
                  <a:txBody>
                    <a:bodyPr/>
                    <a:lstStyle/>
                    <a:p>
                      <a:pPr algn="just">
                        <a:spcBef>
                          <a:spcPts val="600"/>
                        </a:spcBef>
                        <a:spcAft>
                          <a:spcPts val="0"/>
                        </a:spcAft>
                      </a:pPr>
                      <a:r>
                        <a:rPr lang="vi-VN" sz="2400" b="0" i="0" spc="-20" dirty="0">
                          <a:latin typeface="+mj-lt"/>
                        </a:rPr>
                        <a:t>Hoàn cảnh, khát vọng</a:t>
                      </a:r>
                      <a:endParaRPr lang="en-US" sz="2400" b="0" i="0" dirty="0">
                        <a:solidFill>
                          <a:srgbClr val="000000"/>
                        </a:solidFill>
                        <a:latin typeface="+mj-lt"/>
                        <a:ea typeface="Calibri"/>
                      </a:endParaRPr>
                    </a:p>
                  </a:txBody>
                  <a:tcPr marL="68580" marR="68580" marT="0" marB="0"/>
                </a:tc>
                <a:tc>
                  <a:txBody>
                    <a:bodyPr/>
                    <a:lstStyle/>
                    <a:p>
                      <a:pPr algn="just">
                        <a:spcBef>
                          <a:spcPts val="600"/>
                        </a:spcBef>
                        <a:spcAft>
                          <a:spcPts val="0"/>
                        </a:spcAft>
                      </a:pPr>
                      <a:r>
                        <a:rPr lang="vi-VN" sz="2400" b="0" i="0" spc="-20" dirty="0">
                          <a:latin typeface="+mj-lt"/>
                        </a:rPr>
                        <a:t>Cử chỉ, tình cảm dành cho Giôn-xi</a:t>
                      </a:r>
                      <a:endParaRPr lang="en-US" sz="2400" b="0" i="0" dirty="0">
                        <a:solidFill>
                          <a:srgbClr val="000000"/>
                        </a:solidFill>
                        <a:latin typeface="+mj-lt"/>
                        <a:ea typeface="Calibri"/>
                      </a:endParaRPr>
                    </a:p>
                  </a:txBody>
                  <a:tcPr marL="68580" marR="68580" marT="0" marB="0"/>
                </a:tc>
                <a:tc>
                  <a:txBody>
                    <a:bodyPr/>
                    <a:lstStyle/>
                    <a:p>
                      <a:pPr algn="just">
                        <a:spcBef>
                          <a:spcPts val="600"/>
                        </a:spcBef>
                        <a:spcAft>
                          <a:spcPts val="0"/>
                        </a:spcAft>
                      </a:pPr>
                      <a:r>
                        <a:rPr lang="vi-VN" sz="2400" b="0" i="0" spc="-20" dirty="0">
                          <a:latin typeface="+mj-lt"/>
                        </a:rPr>
                        <a:t>Hành động </a:t>
                      </a:r>
                      <a:endParaRPr lang="en-US" sz="2400" b="0" i="0" dirty="0">
                        <a:latin typeface="+mj-lt"/>
                      </a:endParaRPr>
                    </a:p>
                    <a:p>
                      <a:pPr algn="just">
                        <a:spcBef>
                          <a:spcPts val="600"/>
                        </a:spcBef>
                        <a:spcAft>
                          <a:spcPts val="0"/>
                        </a:spcAft>
                      </a:pPr>
                      <a:r>
                        <a:rPr lang="vi-VN" sz="2400" b="0" i="0" spc="-20" dirty="0">
                          <a:latin typeface="+mj-lt"/>
                        </a:rPr>
                        <a:t>Tác dụng </a:t>
                      </a:r>
                      <a:endParaRPr lang="en-US" sz="2400" b="0" i="0" dirty="0">
                        <a:solidFill>
                          <a:srgbClr val="000000"/>
                        </a:solidFill>
                        <a:latin typeface="+mj-lt"/>
                        <a:ea typeface="Calibri"/>
                      </a:endParaRPr>
                    </a:p>
                  </a:txBody>
                  <a:tcPr marL="68580" marR="68580" marT="0" marB="0"/>
                </a:tc>
                <a:tc>
                  <a:txBody>
                    <a:bodyPr/>
                    <a:lstStyle/>
                    <a:p>
                      <a:pPr algn="just">
                        <a:spcBef>
                          <a:spcPts val="600"/>
                        </a:spcBef>
                        <a:spcAft>
                          <a:spcPts val="0"/>
                        </a:spcAft>
                      </a:pPr>
                      <a:r>
                        <a:rPr lang="vi-VN" sz="2400" b="0" i="0" spc="-20" dirty="0">
                          <a:latin typeface="+mj-lt"/>
                        </a:rPr>
                        <a:t>Ý nghĩa của hành động</a:t>
                      </a:r>
                      <a:endParaRPr lang="en-US" sz="2400" b="0" i="0" dirty="0">
                        <a:solidFill>
                          <a:srgbClr val="000000"/>
                        </a:solidFill>
                        <a:latin typeface="+mj-lt"/>
                        <a:ea typeface="Calibri"/>
                      </a:endParaRPr>
                    </a:p>
                  </a:txBody>
                  <a:tcPr marL="68580" marR="68580" marT="0" marB="0"/>
                </a:tc>
                <a:tc>
                  <a:txBody>
                    <a:bodyPr/>
                    <a:lstStyle/>
                    <a:p>
                      <a:pPr algn="just">
                        <a:spcBef>
                          <a:spcPts val="600"/>
                        </a:spcBef>
                        <a:spcAft>
                          <a:spcPts val="0"/>
                        </a:spcAft>
                      </a:pPr>
                      <a:r>
                        <a:rPr lang="vi-VN" sz="2400" b="0" i="0" spc="-20" dirty="0">
                          <a:latin typeface="+mj-lt"/>
                        </a:rPr>
                        <a:t>Cảm nghĩ của em </a:t>
                      </a:r>
                      <a:endParaRPr lang="en-US" sz="2400" b="0" i="0" dirty="0">
                        <a:solidFill>
                          <a:srgbClr val="000000"/>
                        </a:solidFill>
                        <a:latin typeface="+mj-lt"/>
                        <a:ea typeface="Calibri"/>
                      </a:endParaRPr>
                    </a:p>
                  </a:txBody>
                  <a:tcPr marL="68580" marR="68580" marT="0" marB="0"/>
                </a:tc>
                <a:extLst>
                  <a:ext uri="{0D108BD9-81ED-4DB2-BD59-A6C34878D82A}">
                    <a16:rowId xmlns:a16="http://schemas.microsoft.com/office/drawing/2014/main" val="10001"/>
                  </a:ext>
                </a:extLst>
              </a:tr>
              <a:tr h="1769248">
                <a:tc>
                  <a:txBody>
                    <a:bodyPr/>
                    <a:lstStyle/>
                    <a:p>
                      <a:pPr algn="just">
                        <a:spcBef>
                          <a:spcPts val="600"/>
                        </a:spcBef>
                        <a:spcAft>
                          <a:spcPts val="0"/>
                        </a:spcAft>
                      </a:pPr>
                      <a:endParaRPr lang="vi-VN" sz="1200" spc="-20" dirty="0">
                        <a:solidFill>
                          <a:srgbClr val="000000"/>
                        </a:solidFill>
                        <a:latin typeface="Times New Roman"/>
                        <a:ea typeface="Calibri"/>
                      </a:endParaRPr>
                    </a:p>
                  </a:txBody>
                  <a:tcPr marL="68580" marR="68580" marT="0" marB="0"/>
                </a:tc>
                <a:tc>
                  <a:txBody>
                    <a:bodyPr/>
                    <a:lstStyle/>
                    <a:p>
                      <a:pPr algn="just">
                        <a:spcBef>
                          <a:spcPts val="600"/>
                        </a:spcBef>
                        <a:spcAft>
                          <a:spcPts val="0"/>
                        </a:spcAft>
                      </a:pPr>
                      <a:endParaRPr lang="vi-VN" sz="1200" spc="-20" dirty="0">
                        <a:solidFill>
                          <a:srgbClr val="000000"/>
                        </a:solidFill>
                        <a:latin typeface="Times New Roman"/>
                        <a:ea typeface="Calibri"/>
                      </a:endParaRPr>
                    </a:p>
                  </a:txBody>
                  <a:tcPr marL="68580" marR="68580" marT="0" marB="0"/>
                </a:tc>
                <a:tc>
                  <a:txBody>
                    <a:bodyPr/>
                    <a:lstStyle/>
                    <a:p>
                      <a:pPr algn="just">
                        <a:spcBef>
                          <a:spcPts val="600"/>
                        </a:spcBef>
                        <a:spcAft>
                          <a:spcPts val="0"/>
                        </a:spcAft>
                      </a:pPr>
                      <a:endParaRPr lang="vi-VN" sz="1200" spc="-20">
                        <a:solidFill>
                          <a:srgbClr val="000000"/>
                        </a:solidFill>
                        <a:latin typeface="Times New Roman"/>
                        <a:ea typeface="Calibri"/>
                      </a:endParaRPr>
                    </a:p>
                  </a:txBody>
                  <a:tcPr marL="68580" marR="68580" marT="0" marB="0"/>
                </a:tc>
                <a:tc>
                  <a:txBody>
                    <a:bodyPr/>
                    <a:lstStyle/>
                    <a:p>
                      <a:pPr algn="just">
                        <a:spcBef>
                          <a:spcPts val="600"/>
                        </a:spcBef>
                        <a:spcAft>
                          <a:spcPts val="0"/>
                        </a:spcAft>
                      </a:pPr>
                      <a:endParaRPr lang="vi-VN" sz="1200" spc="-20" dirty="0">
                        <a:solidFill>
                          <a:srgbClr val="000000"/>
                        </a:solidFill>
                        <a:latin typeface="Times New Roman"/>
                        <a:ea typeface="Calibri"/>
                      </a:endParaRPr>
                    </a:p>
                  </a:txBody>
                  <a:tcPr marL="68580" marR="68580" marT="0" marB="0"/>
                </a:tc>
                <a:tc>
                  <a:txBody>
                    <a:bodyPr/>
                    <a:lstStyle/>
                    <a:p>
                      <a:pPr algn="just">
                        <a:spcBef>
                          <a:spcPts val="600"/>
                        </a:spcBef>
                        <a:spcAft>
                          <a:spcPts val="0"/>
                        </a:spcAft>
                      </a:pPr>
                      <a:endParaRPr lang="en-US" sz="1200" spc="-20" dirty="0"/>
                    </a:p>
                    <a:p>
                      <a:pPr algn="just">
                        <a:spcBef>
                          <a:spcPts val="600"/>
                        </a:spcBef>
                        <a:spcAft>
                          <a:spcPts val="0"/>
                        </a:spcAft>
                      </a:pPr>
                      <a:endParaRPr lang="en-US" sz="1200" spc="-20" dirty="0"/>
                    </a:p>
                    <a:p>
                      <a:pPr algn="just">
                        <a:spcBef>
                          <a:spcPts val="600"/>
                        </a:spcBef>
                        <a:spcAft>
                          <a:spcPts val="0"/>
                        </a:spcAft>
                      </a:pPr>
                      <a:endParaRPr lang="en-US" sz="1200" spc="-20" dirty="0"/>
                    </a:p>
                    <a:p>
                      <a:pPr algn="just">
                        <a:spcBef>
                          <a:spcPts val="600"/>
                        </a:spcBef>
                        <a:spcAft>
                          <a:spcPts val="0"/>
                        </a:spcAft>
                      </a:pPr>
                      <a:endParaRPr lang="en-US" sz="1200" spc="-20" dirty="0"/>
                    </a:p>
                    <a:p>
                      <a:pPr algn="just">
                        <a:spcBef>
                          <a:spcPts val="600"/>
                        </a:spcBef>
                        <a:spcAft>
                          <a:spcPts val="0"/>
                        </a:spcAft>
                      </a:pPr>
                      <a:endParaRPr lang="vi-VN" sz="1200" spc="-20" dirty="0">
                        <a:solidFill>
                          <a:srgbClr val="000000"/>
                        </a:solidFill>
                        <a:latin typeface="Times New Roman"/>
                        <a:ea typeface="Calibri"/>
                      </a:endParaRPr>
                    </a:p>
                  </a:txBody>
                  <a:tcPr marL="68580" marR="68580" marT="0" marB="0"/>
                </a:tc>
                <a:extLst>
                  <a:ext uri="{0D108BD9-81ED-4DB2-BD59-A6C34878D82A}">
                    <a16:rowId xmlns:a16="http://schemas.microsoft.com/office/drawing/2014/main" val="10002"/>
                  </a:ext>
                </a:extLst>
              </a:tr>
            </a:tbl>
          </a:graphicData>
        </a:graphic>
      </p:graphicFrame>
      <p:pic>
        <p:nvPicPr>
          <p:cNvPr id="5" name="图片 6">
            <a:extLst>
              <a:ext uri="{FF2B5EF4-FFF2-40B4-BE49-F238E27FC236}">
                <a16:creationId xmlns:a16="http://schemas.microsoft.com/office/drawing/2014/main" id="{E3262840-AD48-47F6-A0A1-446DB54252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232380" y="0"/>
            <a:ext cx="5809496" cy="1403988"/>
          </a:xfrm>
          <a:prstGeom prst="rect">
            <a:avLst/>
          </a:prstGeom>
        </p:spPr>
      </p:pic>
      <p:pic>
        <p:nvPicPr>
          <p:cNvPr id="6" name="图片 10">
            <a:extLst>
              <a:ext uri="{FF2B5EF4-FFF2-40B4-BE49-F238E27FC236}">
                <a16:creationId xmlns:a16="http://schemas.microsoft.com/office/drawing/2014/main" id="{FD99C548-E5E0-48F2-BCF2-3F296A5953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053" b="17680"/>
          <a:stretch/>
        </p:blipFill>
        <p:spPr>
          <a:xfrm rot="2177462">
            <a:off x="11027150" y="181073"/>
            <a:ext cx="950906" cy="1034563"/>
          </a:xfrm>
          <a:prstGeom prst="rect">
            <a:avLst/>
          </a:prstGeom>
        </p:spPr>
      </p:pic>
      <p:pic>
        <p:nvPicPr>
          <p:cNvPr id="7" name="图片 10">
            <a:extLst>
              <a:ext uri="{FF2B5EF4-FFF2-40B4-BE49-F238E27FC236}">
                <a16:creationId xmlns:a16="http://schemas.microsoft.com/office/drawing/2014/main" id="{FD99C548-E5E0-48F2-BCF2-3F296A5953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053" b="17680"/>
          <a:stretch/>
        </p:blipFill>
        <p:spPr>
          <a:xfrm rot="7326790">
            <a:off x="44124" y="160411"/>
            <a:ext cx="950906" cy="10345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13</a:t>
            </a:fld>
            <a:endParaRPr lang="en-US" dirty="0">
              <a:solidFill>
                <a:prstClr val="black">
                  <a:tint val="75000"/>
                </a:prstClr>
              </a:solidFill>
            </a:endParaRPr>
          </a:p>
        </p:txBody>
      </p:sp>
      <p:sp>
        <p:nvSpPr>
          <p:cNvPr id="3" name="TextBox 2"/>
          <p:cNvSpPr txBox="1"/>
          <p:nvPr/>
        </p:nvSpPr>
        <p:spPr>
          <a:xfrm>
            <a:off x="849086" y="300446"/>
            <a:ext cx="2312125" cy="461665"/>
          </a:xfrm>
          <a:prstGeom prst="rect">
            <a:avLst/>
          </a:prstGeom>
          <a:noFill/>
        </p:spPr>
        <p:txBody>
          <a:bodyPr wrap="square" rtlCol="0">
            <a:spAutoFit/>
          </a:bodyPr>
          <a:lstStyle/>
          <a:p>
            <a:r>
              <a:rPr lang="en-US" sz="2400" b="1" u="sng" dirty="0"/>
              <a:t>PBT </a:t>
            </a:r>
            <a:r>
              <a:rPr lang="en-US" sz="2400" b="1" u="sng" dirty="0" err="1"/>
              <a:t>số</a:t>
            </a:r>
            <a:r>
              <a:rPr lang="en-US" sz="2400" b="1" u="sng" dirty="0"/>
              <a:t> 2</a:t>
            </a:r>
          </a:p>
        </p:txBody>
      </p:sp>
      <p:graphicFrame>
        <p:nvGraphicFramePr>
          <p:cNvPr id="4" name="Table 3"/>
          <p:cNvGraphicFramePr>
            <a:graphicFrameLocks noGrp="1"/>
          </p:cNvGraphicFramePr>
          <p:nvPr/>
        </p:nvGraphicFramePr>
        <p:xfrm>
          <a:off x="822962" y="718458"/>
          <a:ext cx="11077300" cy="5442155"/>
        </p:xfrm>
        <a:graphic>
          <a:graphicData uri="http://schemas.openxmlformats.org/drawingml/2006/table">
            <a:tbl>
              <a:tblPr/>
              <a:tblGrid>
                <a:gridCol w="1463038">
                  <a:extLst>
                    <a:ext uri="{9D8B030D-6E8A-4147-A177-3AD203B41FA5}">
                      <a16:colId xmlns:a16="http://schemas.microsoft.com/office/drawing/2014/main" val="20000"/>
                    </a:ext>
                  </a:extLst>
                </a:gridCol>
                <a:gridCol w="2207623">
                  <a:extLst>
                    <a:ext uri="{9D8B030D-6E8A-4147-A177-3AD203B41FA5}">
                      <a16:colId xmlns:a16="http://schemas.microsoft.com/office/drawing/2014/main" val="20001"/>
                    </a:ext>
                  </a:extLst>
                </a:gridCol>
                <a:gridCol w="2220686">
                  <a:extLst>
                    <a:ext uri="{9D8B030D-6E8A-4147-A177-3AD203B41FA5}">
                      <a16:colId xmlns:a16="http://schemas.microsoft.com/office/drawing/2014/main" val="20002"/>
                    </a:ext>
                  </a:extLst>
                </a:gridCol>
                <a:gridCol w="1580605">
                  <a:extLst>
                    <a:ext uri="{9D8B030D-6E8A-4147-A177-3AD203B41FA5}">
                      <a16:colId xmlns:a16="http://schemas.microsoft.com/office/drawing/2014/main" val="20003"/>
                    </a:ext>
                  </a:extLst>
                </a:gridCol>
                <a:gridCol w="3605348">
                  <a:extLst>
                    <a:ext uri="{9D8B030D-6E8A-4147-A177-3AD203B41FA5}">
                      <a16:colId xmlns:a16="http://schemas.microsoft.com/office/drawing/2014/main" val="20004"/>
                    </a:ext>
                  </a:extLst>
                </a:gridCol>
              </a:tblGrid>
              <a:tr h="292439">
                <a:tc gridSpan="5">
                  <a:txBody>
                    <a:bodyPr/>
                    <a:lstStyle/>
                    <a:p>
                      <a:pPr algn="ctr">
                        <a:spcBef>
                          <a:spcPts val="600"/>
                        </a:spcBef>
                        <a:spcAft>
                          <a:spcPts val="0"/>
                        </a:spcAft>
                      </a:pPr>
                      <a:r>
                        <a:rPr lang="vi-VN" sz="2400" b="1" spc="-20" dirty="0">
                          <a:solidFill>
                            <a:srgbClr val="000000"/>
                          </a:solidFill>
                          <a:latin typeface="Times New Roman"/>
                          <a:ea typeface="Calibri"/>
                        </a:rPr>
                        <a:t>Nhân vật Cụ Bơ-men</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6726">
                <a:tc>
                  <a:txBody>
                    <a:bodyPr/>
                    <a:lstStyle/>
                    <a:p>
                      <a:pPr algn="just">
                        <a:spcBef>
                          <a:spcPts val="600"/>
                        </a:spcBef>
                        <a:spcAft>
                          <a:spcPts val="0"/>
                        </a:spcAft>
                      </a:pPr>
                      <a:r>
                        <a:rPr lang="vi-VN" sz="2000" b="1" i="0" spc="-20" dirty="0">
                          <a:solidFill>
                            <a:srgbClr val="000000"/>
                          </a:solidFill>
                          <a:latin typeface="Times New Roman"/>
                          <a:ea typeface="Calibri"/>
                        </a:rPr>
                        <a:t>Hoàn cảnh, khát vọng</a:t>
                      </a:r>
                      <a:endParaRPr lang="en-US" sz="2000" b="1" i="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000" b="1" i="0" spc="-20" dirty="0">
                          <a:solidFill>
                            <a:srgbClr val="000000"/>
                          </a:solidFill>
                          <a:latin typeface="Times New Roman"/>
                          <a:ea typeface="Calibri"/>
                        </a:rPr>
                        <a:t>Cử chỉ, tình cảm dành cho Giôn-xi</a:t>
                      </a:r>
                      <a:endParaRPr lang="en-US" sz="2000" b="1" i="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000" b="1" i="0" spc="-20" dirty="0">
                          <a:solidFill>
                            <a:srgbClr val="000000"/>
                          </a:solidFill>
                          <a:latin typeface="Times New Roman"/>
                          <a:ea typeface="Calibri"/>
                        </a:rPr>
                        <a:t>Hành động </a:t>
                      </a:r>
                      <a:endParaRPr lang="en-US" sz="2000" b="1" i="0" dirty="0">
                        <a:solidFill>
                          <a:srgbClr val="000000"/>
                        </a:solidFill>
                        <a:latin typeface="Times New Roman"/>
                        <a:ea typeface="Calibri"/>
                      </a:endParaRPr>
                    </a:p>
                    <a:p>
                      <a:pPr algn="just">
                        <a:spcBef>
                          <a:spcPts val="600"/>
                        </a:spcBef>
                        <a:spcAft>
                          <a:spcPts val="0"/>
                        </a:spcAft>
                      </a:pPr>
                      <a:r>
                        <a:rPr lang="vi-VN" sz="2000" b="1" i="0" spc="-20" dirty="0">
                          <a:solidFill>
                            <a:srgbClr val="000000"/>
                          </a:solidFill>
                          <a:latin typeface="Times New Roman"/>
                          <a:ea typeface="Calibri"/>
                        </a:rPr>
                        <a:t>Tác dụng </a:t>
                      </a:r>
                      <a:endParaRPr lang="en-US" sz="2000" b="1" i="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000" b="1" i="0" spc="-20" dirty="0">
                          <a:solidFill>
                            <a:srgbClr val="000000"/>
                          </a:solidFill>
                          <a:latin typeface="Times New Roman"/>
                          <a:ea typeface="Calibri"/>
                        </a:rPr>
                        <a:t>Ý nghĩa của hành động</a:t>
                      </a:r>
                      <a:endParaRPr lang="en-US" sz="2000" b="1" i="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000" b="1" i="0" spc="-20" dirty="0">
                          <a:solidFill>
                            <a:srgbClr val="000000"/>
                          </a:solidFill>
                          <a:latin typeface="Times New Roman"/>
                          <a:ea typeface="Calibri"/>
                        </a:rPr>
                        <a:t>Cảm nghĩ của em </a:t>
                      </a:r>
                      <a:endParaRPr lang="en-US" sz="2000" b="1" i="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69669">
                <a:tc>
                  <a:txBody>
                    <a:bodyPr/>
                    <a:lstStyle/>
                    <a:p>
                      <a:pPr algn="just">
                        <a:spcBef>
                          <a:spcPts val="600"/>
                        </a:spcBef>
                        <a:spcAft>
                          <a:spcPts val="0"/>
                        </a:spcAft>
                      </a:pPr>
                      <a:r>
                        <a:rPr lang="vi-VN" sz="2400" spc="-20" dirty="0">
                          <a:solidFill>
                            <a:srgbClr val="000000"/>
                          </a:solidFill>
                          <a:latin typeface="Times New Roman"/>
                          <a:ea typeface="Calibri"/>
                        </a:rPr>
                        <a:t>Là họa sĩ nghèo, kiếm sống bằng cách ngồi làm mẫu vẽ, khát khao vẽ một kiệt tác </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spc="-20" dirty="0">
                          <a:solidFill>
                            <a:srgbClr val="000000"/>
                          </a:solidFill>
                          <a:latin typeface="Times New Roman"/>
                          <a:ea typeface="Calibri"/>
                        </a:rPr>
                        <a:t>-lên thăm Giôn-xi</a:t>
                      </a:r>
                      <a:endParaRPr lang="en-US" sz="2400" dirty="0">
                        <a:solidFill>
                          <a:srgbClr val="000000"/>
                        </a:solidFill>
                        <a:latin typeface="Times New Roman"/>
                        <a:ea typeface="Calibri"/>
                      </a:endParaRPr>
                    </a:p>
                    <a:p>
                      <a:pPr algn="just">
                        <a:spcBef>
                          <a:spcPts val="600"/>
                        </a:spcBef>
                        <a:spcAft>
                          <a:spcPts val="0"/>
                        </a:spcAft>
                      </a:pPr>
                      <a:r>
                        <a:rPr lang="vi-VN" sz="2400" spc="-20" dirty="0">
                          <a:solidFill>
                            <a:srgbClr val="000000"/>
                          </a:solidFill>
                          <a:latin typeface="Times New Roman"/>
                          <a:ea typeface="Calibri"/>
                        </a:rPr>
                        <a:t>-đưa mắt nhìn ra cửa sổ và im lặng</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spc="-20" dirty="0">
                          <a:solidFill>
                            <a:srgbClr val="000000"/>
                          </a:solidFill>
                          <a:latin typeface="Times New Roman"/>
                          <a:ea typeface="Calibri"/>
                        </a:rPr>
                        <a:t>- trong đêm mưa gió, vẽ lên tường chiếc lá thường xuân cuối cùng.</a:t>
                      </a:r>
                      <a:endParaRPr lang="en-US" sz="2400" dirty="0">
                        <a:solidFill>
                          <a:srgbClr val="000000"/>
                        </a:solidFill>
                        <a:latin typeface="Times New Roman"/>
                        <a:ea typeface="Calibri"/>
                      </a:endParaRPr>
                    </a:p>
                    <a:p>
                      <a:pPr algn="just">
                        <a:spcBef>
                          <a:spcPts val="600"/>
                        </a:spcBef>
                        <a:spcAft>
                          <a:spcPts val="0"/>
                        </a:spcAft>
                      </a:pPr>
                      <a:r>
                        <a:rPr lang="vi-VN" sz="2400" spc="-20" dirty="0">
                          <a:solidFill>
                            <a:srgbClr val="000000"/>
                          </a:solidFill>
                          <a:latin typeface="Times New Roman"/>
                          <a:ea typeface="Calibri"/>
                        </a:rPr>
                        <a:t>-khiến Giôn-xi thức tỉnh khát vọng sống và vượt qua bệnh tật</a:t>
                      </a:r>
                      <a:endParaRPr lang="en-US" sz="2400" dirty="0">
                        <a:solidFill>
                          <a:srgbClr val="000000"/>
                        </a:solidFill>
                        <a:latin typeface="Times New Roman"/>
                        <a:ea typeface="Calibri"/>
                      </a:endParaRPr>
                    </a:p>
                    <a:p>
                      <a:pPr algn="just">
                        <a:spcBef>
                          <a:spcPts val="600"/>
                        </a:spcBef>
                        <a:spcAft>
                          <a:spcPts val="0"/>
                        </a:spcAft>
                      </a:pPr>
                      <a:r>
                        <a:rPr lang="vi-VN" sz="2400" spc="-20" dirty="0">
                          <a:solidFill>
                            <a:srgbClr val="000000"/>
                          </a:solidFill>
                          <a:latin typeface="Times New Roman"/>
                          <a:ea typeface="Calibri"/>
                        </a:rPr>
                        <a:t>Cụ mất vì viêm phổi</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spc="-20" dirty="0">
                          <a:solidFill>
                            <a:srgbClr val="000000"/>
                          </a:solidFill>
                          <a:latin typeface="Times New Roman"/>
                          <a:ea typeface="Calibri"/>
                        </a:rPr>
                        <a:t>- Cứu sống Giôn-xi</a:t>
                      </a:r>
                      <a:endParaRPr lang="en-US" sz="2400" dirty="0">
                        <a:solidFill>
                          <a:srgbClr val="000000"/>
                        </a:solidFill>
                        <a:latin typeface="Times New Roman"/>
                        <a:ea typeface="Calibri"/>
                      </a:endParaRPr>
                    </a:p>
                    <a:p>
                      <a:pPr algn="just">
                        <a:spcBef>
                          <a:spcPts val="600"/>
                        </a:spcBef>
                        <a:spcAft>
                          <a:spcPts val="0"/>
                        </a:spcAft>
                      </a:pPr>
                      <a:r>
                        <a:rPr lang="vi-VN" sz="2400" spc="-20" dirty="0">
                          <a:solidFill>
                            <a:srgbClr val="000000"/>
                          </a:solidFill>
                          <a:latin typeface="Times New Roman"/>
                          <a:ea typeface="Calibri"/>
                        </a:rPr>
                        <a:t>- Vẽ kiệt tác của mình</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spc="-20" dirty="0">
                          <a:solidFill>
                            <a:srgbClr val="000000"/>
                          </a:solidFill>
                          <a:latin typeface="Times New Roman"/>
                          <a:ea typeface="Calibri"/>
                        </a:rPr>
                        <a:t>-</a:t>
                      </a:r>
                      <a:r>
                        <a:rPr lang="en-US" sz="2400" spc="-20" dirty="0" err="1">
                          <a:solidFill>
                            <a:srgbClr val="000000"/>
                          </a:solidFill>
                          <a:latin typeface="Times New Roman"/>
                          <a:ea typeface="Calibri"/>
                        </a:rPr>
                        <a:t>Cụ</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là</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người</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tình</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cảm</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giàu</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lòng</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yêu</a:t>
                      </a:r>
                      <a:r>
                        <a:rPr lang="en-US" sz="2400" spc="-20" dirty="0">
                          <a:solidFill>
                            <a:srgbClr val="000000"/>
                          </a:solidFill>
                          <a:latin typeface="Times New Roman"/>
                          <a:ea typeface="Calibri"/>
                        </a:rPr>
                        <a:t> </a:t>
                      </a:r>
                      <a:r>
                        <a:rPr lang="en-US" sz="2400" spc="-20" dirty="0" err="1">
                          <a:solidFill>
                            <a:srgbClr val="000000"/>
                          </a:solidFill>
                          <a:latin typeface="Times New Roman"/>
                          <a:ea typeface="Calibri"/>
                        </a:rPr>
                        <a:t>thương</a:t>
                      </a:r>
                      <a:r>
                        <a:rPr lang="vi-VN" sz="2400" spc="-20" dirty="0">
                          <a:solidFill>
                            <a:srgbClr val="000000"/>
                          </a:solidFill>
                          <a:latin typeface="Times New Roman"/>
                          <a:ea typeface="Calibri"/>
                        </a:rPr>
                        <a:t>, là họa sĩ tài năng. </a:t>
                      </a:r>
                      <a:endParaRPr lang="en-US" sz="2400" dirty="0">
                        <a:solidFill>
                          <a:srgbClr val="000000"/>
                        </a:solidFill>
                        <a:latin typeface="Times New Roman"/>
                        <a:ea typeface="Calibri"/>
                      </a:endParaRPr>
                    </a:p>
                    <a:p>
                      <a:pPr algn="just">
                        <a:spcBef>
                          <a:spcPts val="600"/>
                        </a:spcBef>
                        <a:spcAft>
                          <a:spcPts val="0"/>
                        </a:spcAft>
                      </a:pPr>
                      <a:r>
                        <a:rPr lang="vi-VN" sz="2400" spc="-20" dirty="0">
                          <a:solidFill>
                            <a:srgbClr val="000000"/>
                          </a:solidFill>
                          <a:latin typeface="Times New Roman"/>
                          <a:ea typeface="Calibri"/>
                        </a:rPr>
                        <a:t>-Nghệ thuật chân chính được tạo nên </a:t>
                      </a:r>
                      <a:r>
                        <a:rPr lang="de-DE" sz="2400" spc="-20" dirty="0">
                          <a:solidFill>
                            <a:srgbClr val="000000"/>
                          </a:solidFill>
                          <a:latin typeface="Times New Roman"/>
                          <a:ea typeface="Calibri"/>
                        </a:rPr>
                        <a:t> bằng tình yêu thương bao la, tấm lòng và sự hy sinh cao thượng</a:t>
                      </a:r>
                      <a:r>
                        <a:rPr lang="vi-VN" sz="2400" spc="-20" dirty="0">
                          <a:solidFill>
                            <a:srgbClr val="000000"/>
                          </a:solidFill>
                          <a:latin typeface="Times New Roman"/>
                          <a:ea typeface="Calibri"/>
                        </a:rPr>
                        <a:t> và tài năng</a:t>
                      </a:r>
                      <a:r>
                        <a:rPr lang="de-DE" sz="2400" spc="-20" dirty="0">
                          <a:solidFill>
                            <a:srgbClr val="000000"/>
                          </a:solidFill>
                          <a:latin typeface="Times New Roman"/>
                          <a:ea typeface="Calibri"/>
                        </a:rPr>
                        <a:t> của </a:t>
                      </a:r>
                      <a:r>
                        <a:rPr lang="vi-VN" sz="2400" spc="-20" dirty="0">
                          <a:solidFill>
                            <a:srgbClr val="000000"/>
                          </a:solidFill>
                          <a:latin typeface="Times New Roman"/>
                          <a:ea typeface="Calibri"/>
                        </a:rPr>
                        <a:t>người nghệ sĩ và </a:t>
                      </a:r>
                      <a:r>
                        <a:rPr lang="de-DE" sz="2400" spc="-20" dirty="0">
                          <a:solidFill>
                            <a:srgbClr val="000000"/>
                          </a:solidFill>
                          <a:latin typeface="Times New Roman"/>
                          <a:ea typeface="Calibri"/>
                        </a:rPr>
                        <a:t>đem lại sự </a:t>
                      </a:r>
                      <a:r>
                        <a:rPr lang="vi-VN" sz="2400" spc="-20" dirty="0">
                          <a:solidFill>
                            <a:srgbClr val="000000"/>
                          </a:solidFill>
                          <a:latin typeface="Times New Roman"/>
                          <a:ea typeface="Calibri"/>
                        </a:rPr>
                        <a:t>sống, những điều tốt đẹp cho cuộc đời.</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14</a:t>
            </a:fld>
            <a:endParaRPr lang="en-US" dirty="0">
              <a:solidFill>
                <a:prstClr val="black">
                  <a:tint val="75000"/>
                </a:prstClr>
              </a:solidFill>
            </a:endParaRPr>
          </a:p>
        </p:txBody>
      </p:sp>
      <p:graphicFrame>
        <p:nvGraphicFramePr>
          <p:cNvPr id="3" name="Table 2"/>
          <p:cNvGraphicFramePr>
            <a:graphicFrameLocks noGrp="1"/>
          </p:cNvGraphicFramePr>
          <p:nvPr/>
        </p:nvGraphicFramePr>
        <p:xfrm>
          <a:off x="2379843" y="1957250"/>
          <a:ext cx="9337540" cy="2603864"/>
        </p:xfrm>
        <a:graphic>
          <a:graphicData uri="http://schemas.openxmlformats.org/drawingml/2006/table">
            <a:tbl>
              <a:tblPr/>
              <a:tblGrid>
                <a:gridCol w="3703777">
                  <a:extLst>
                    <a:ext uri="{9D8B030D-6E8A-4147-A177-3AD203B41FA5}">
                      <a16:colId xmlns:a16="http://schemas.microsoft.com/office/drawing/2014/main" val="20000"/>
                    </a:ext>
                  </a:extLst>
                </a:gridCol>
                <a:gridCol w="5633763">
                  <a:extLst>
                    <a:ext uri="{9D8B030D-6E8A-4147-A177-3AD203B41FA5}">
                      <a16:colId xmlns:a16="http://schemas.microsoft.com/office/drawing/2014/main" val="20001"/>
                    </a:ext>
                  </a:extLst>
                </a:gridCol>
              </a:tblGrid>
              <a:tr h="576944">
                <a:tc>
                  <a:txBody>
                    <a:bodyPr/>
                    <a:lstStyle/>
                    <a:p>
                      <a:pPr algn="ctr">
                        <a:spcBef>
                          <a:spcPts val="600"/>
                        </a:spcBef>
                        <a:spcAft>
                          <a:spcPts val="0"/>
                        </a:spcAft>
                      </a:pPr>
                      <a:r>
                        <a:rPr lang="en-US" sz="2400" b="1" dirty="0" err="1">
                          <a:solidFill>
                            <a:srgbClr val="000000"/>
                          </a:solidFill>
                          <a:latin typeface="Times New Roman"/>
                          <a:ea typeface="Calibri"/>
                        </a:rPr>
                        <a:t>Câu</a:t>
                      </a:r>
                      <a:r>
                        <a:rPr lang="en-US" sz="2400" b="1" baseline="0" dirty="0">
                          <a:solidFill>
                            <a:srgbClr val="000000"/>
                          </a:solidFill>
                          <a:latin typeface="Times New Roman"/>
                          <a:ea typeface="Calibri"/>
                        </a:rPr>
                        <a:t> </a:t>
                      </a:r>
                      <a:r>
                        <a:rPr lang="en-US" sz="2400" b="1" baseline="0" dirty="0" err="1">
                          <a:solidFill>
                            <a:srgbClr val="000000"/>
                          </a:solidFill>
                          <a:latin typeface="Times New Roman"/>
                          <a:ea typeface="Calibri"/>
                        </a:rPr>
                        <a:t>hỏi</a:t>
                      </a:r>
                      <a:r>
                        <a:rPr lang="en-US" sz="2400" b="1" baseline="0" dirty="0">
                          <a:solidFill>
                            <a:srgbClr val="000000"/>
                          </a:solidFill>
                          <a:latin typeface="Times New Roman"/>
                          <a:ea typeface="Calibri"/>
                        </a:rPr>
                        <a:t> </a:t>
                      </a:r>
                      <a:endParaRPr lang="en-US" sz="24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400" b="1" spc="-20" dirty="0" err="1">
                          <a:solidFill>
                            <a:srgbClr val="000000"/>
                          </a:solidFill>
                          <a:latin typeface="Times New Roman"/>
                          <a:ea typeface="Calibri"/>
                        </a:rPr>
                        <a:t>Trả</a:t>
                      </a:r>
                      <a:r>
                        <a:rPr lang="en-US" sz="2400" b="1" spc="-20" dirty="0">
                          <a:solidFill>
                            <a:srgbClr val="000000"/>
                          </a:solidFill>
                          <a:latin typeface="Times New Roman"/>
                          <a:ea typeface="Calibri"/>
                        </a:rPr>
                        <a:t> </a:t>
                      </a:r>
                      <a:r>
                        <a:rPr lang="en-US" sz="2400" b="1" spc="-20" dirty="0" err="1">
                          <a:solidFill>
                            <a:srgbClr val="000000"/>
                          </a:solidFill>
                          <a:latin typeface="Times New Roman"/>
                          <a:ea typeface="Calibri"/>
                        </a:rPr>
                        <a:t>lời</a:t>
                      </a:r>
                      <a:endParaRPr lang="vi-VN" sz="2400" b="1" spc="-2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3460">
                <a:tc>
                  <a:txBody>
                    <a:bodyPr/>
                    <a:lstStyle/>
                    <a:p>
                      <a:pPr algn="just">
                        <a:spcBef>
                          <a:spcPts val="600"/>
                        </a:spcBef>
                        <a:spcAft>
                          <a:spcPts val="0"/>
                        </a:spcAft>
                      </a:pPr>
                      <a:r>
                        <a:rPr lang="vi-VN" sz="2400" spc="-20" dirty="0">
                          <a:solidFill>
                            <a:srgbClr val="000000"/>
                          </a:solidFill>
                          <a:latin typeface="Times New Roman"/>
                          <a:ea typeface="Calibri"/>
                        </a:rPr>
                        <a:t>Nhận xét của em về nghệ thuật kể chuyện của nhà văn</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vi-VN" sz="1400" spc="-2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3460">
                <a:tc>
                  <a:txBody>
                    <a:bodyPr/>
                    <a:lstStyle/>
                    <a:p>
                      <a:pPr algn="just">
                        <a:spcBef>
                          <a:spcPts val="600"/>
                        </a:spcBef>
                        <a:spcAft>
                          <a:spcPts val="0"/>
                        </a:spcAft>
                      </a:pPr>
                      <a:r>
                        <a:rPr lang="vi-VN" sz="2400" spc="-20" dirty="0">
                          <a:solidFill>
                            <a:srgbClr val="000000"/>
                          </a:solidFill>
                          <a:latin typeface="Times New Roman"/>
                          <a:ea typeface="Calibri"/>
                        </a:rPr>
                        <a:t>Thông điệp em rút ra sau khi đọc tác phẩm </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vi-VN" sz="1400" spc="-2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3"/>
          <p:cNvSpPr txBox="1"/>
          <p:nvPr/>
        </p:nvSpPr>
        <p:spPr>
          <a:xfrm>
            <a:off x="2455817" y="1175657"/>
            <a:ext cx="2312125" cy="461665"/>
          </a:xfrm>
          <a:prstGeom prst="rect">
            <a:avLst/>
          </a:prstGeom>
          <a:noFill/>
        </p:spPr>
        <p:txBody>
          <a:bodyPr wrap="square" rtlCol="0">
            <a:spAutoFit/>
          </a:bodyPr>
          <a:lstStyle/>
          <a:p>
            <a:r>
              <a:rPr lang="en-US" sz="2400" b="1" u="sng" dirty="0"/>
              <a:t>PBT </a:t>
            </a:r>
            <a:r>
              <a:rPr lang="en-US" sz="2400" b="1" u="sng" dirty="0" err="1"/>
              <a:t>số</a:t>
            </a:r>
            <a:r>
              <a:rPr lang="en-US" sz="2400" b="1" u="sng" dirty="0"/>
              <a:t> 3</a:t>
            </a:r>
          </a:p>
        </p:txBody>
      </p:sp>
      <p:pic>
        <p:nvPicPr>
          <p:cNvPr id="5" name="图片 21">
            <a:extLst>
              <a:ext uri="{FF2B5EF4-FFF2-40B4-BE49-F238E27FC236}">
                <a16:creationId xmlns:a16="http://schemas.microsoft.com/office/drawing/2014/main" id="{2C05A27C-0C40-4CD7-93FB-419E8BBC2C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0" y="0"/>
            <a:ext cx="2568261" cy="6858000"/>
          </a:xfrm>
          <a:prstGeom prst="rect">
            <a:avLst/>
          </a:prstGeom>
        </p:spPr>
      </p:pic>
      <p:pic>
        <p:nvPicPr>
          <p:cNvPr id="6" name="图片 25">
            <a:extLst>
              <a:ext uri="{FF2B5EF4-FFF2-40B4-BE49-F238E27FC236}">
                <a16:creationId xmlns:a16="http://schemas.microsoft.com/office/drawing/2014/main" id="{6DFFEC04-AA47-4161-922E-BED0D3152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7" name="图片 33">
            <a:extLst>
              <a:ext uri="{FF2B5EF4-FFF2-40B4-BE49-F238E27FC236}">
                <a16:creationId xmlns:a16="http://schemas.microsoft.com/office/drawing/2014/main" id="{AB911176-C9BB-4A1F-966E-2DCFB6CCCA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3767" y="-350664"/>
            <a:ext cx="1768233" cy="1909691"/>
          </a:xfrm>
          <a:prstGeom prst="rect">
            <a:avLst/>
          </a:prstGeom>
        </p:spPr>
      </p:pic>
      <p:pic>
        <p:nvPicPr>
          <p:cNvPr id="8" name="图片 6">
            <a:extLst>
              <a:ext uri="{FF2B5EF4-FFF2-40B4-BE49-F238E27FC236}">
                <a16:creationId xmlns:a16="http://schemas.microsoft.com/office/drawing/2014/main" id="{E3262840-AD48-47F6-A0A1-446DB542520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4238219" y="195943"/>
            <a:ext cx="5809496" cy="1403988"/>
          </a:xfrm>
          <a:prstGeom prst="rect">
            <a:avLst/>
          </a:prstGeom>
        </p:spPr>
      </p:pic>
      <p:pic>
        <p:nvPicPr>
          <p:cNvPr id="9" name="图片 9">
            <a:extLst>
              <a:ext uri="{FF2B5EF4-FFF2-40B4-BE49-F238E27FC236}">
                <a16:creationId xmlns:a16="http://schemas.microsoft.com/office/drawing/2014/main" id="{DDF416FA-2C4A-40A9-9315-729E98F9F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226576" flipH="1">
            <a:off x="3663860" y="1118448"/>
            <a:ext cx="2275314" cy="9500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1+#ppt_w/2"/>
                                          </p:val>
                                        </p:tav>
                                        <p:tav tm="100000">
                                          <p:val>
                                            <p:strVal val="#ppt_x"/>
                                          </p:val>
                                        </p:tav>
                                      </p:tavLst>
                                    </p:anim>
                                    <p:anim calcmode="lin" valueType="num">
                                      <p:cBhvr additive="base">
                                        <p:cTn id="13" dur="1500" fill="hold"/>
                                        <p:tgtEl>
                                          <p:spTgt spid="6"/>
                                        </p:tgtEl>
                                        <p:attrNameLst>
                                          <p:attrName>ppt_y</p:attrName>
                                        </p:attrNameLst>
                                      </p:cBhvr>
                                      <p:tavLst>
                                        <p:tav tm="0">
                                          <p:val>
                                            <p:strVal val="#ppt_y"/>
                                          </p:val>
                                        </p:tav>
                                        <p:tav tm="100000">
                                          <p:val>
                                            <p:strVal val="#ppt_y"/>
                                          </p:val>
                                        </p:tav>
                                      </p:tavLst>
                                    </p:anim>
                                  </p:childTnLst>
                                </p:cTn>
                              </p:par>
                              <p:par>
                                <p:cTn id="14" presetID="26"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435">
                                          <p:stCondLst>
                                            <p:cond delay="0"/>
                                          </p:stCondLst>
                                        </p:cTn>
                                        <p:tgtEl>
                                          <p:spTgt spid="7"/>
                                        </p:tgtEl>
                                      </p:cBhvr>
                                    </p:animEffect>
                                    <p:anim calcmode="lin" valueType="num">
                                      <p:cBhvr>
                                        <p:cTn id="17"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20"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21"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22" dur="20">
                                          <p:stCondLst>
                                            <p:cond delay="487"/>
                                          </p:stCondLst>
                                        </p:cTn>
                                        <p:tgtEl>
                                          <p:spTgt spid="7"/>
                                        </p:tgtEl>
                                      </p:cBhvr>
                                      <p:to x="100000" y="60000"/>
                                    </p:animScale>
                                    <p:animScale>
                                      <p:cBhvr>
                                        <p:cTn id="23" dur="124" decel="50000">
                                          <p:stCondLst>
                                            <p:cond delay="507"/>
                                          </p:stCondLst>
                                        </p:cTn>
                                        <p:tgtEl>
                                          <p:spTgt spid="7"/>
                                        </p:tgtEl>
                                      </p:cBhvr>
                                      <p:to x="100000" y="100000"/>
                                    </p:animScale>
                                    <p:animScale>
                                      <p:cBhvr>
                                        <p:cTn id="24" dur="20">
                                          <p:stCondLst>
                                            <p:cond delay="984"/>
                                          </p:stCondLst>
                                        </p:cTn>
                                        <p:tgtEl>
                                          <p:spTgt spid="7"/>
                                        </p:tgtEl>
                                      </p:cBhvr>
                                      <p:to x="100000" y="80000"/>
                                    </p:animScale>
                                    <p:animScale>
                                      <p:cBhvr>
                                        <p:cTn id="25" dur="124" decel="50000">
                                          <p:stCondLst>
                                            <p:cond delay="1004"/>
                                          </p:stCondLst>
                                        </p:cTn>
                                        <p:tgtEl>
                                          <p:spTgt spid="7"/>
                                        </p:tgtEl>
                                      </p:cBhvr>
                                      <p:to x="100000" y="100000"/>
                                    </p:animScale>
                                    <p:animScale>
                                      <p:cBhvr>
                                        <p:cTn id="26" dur="20">
                                          <p:stCondLst>
                                            <p:cond delay="1231"/>
                                          </p:stCondLst>
                                        </p:cTn>
                                        <p:tgtEl>
                                          <p:spTgt spid="7"/>
                                        </p:tgtEl>
                                      </p:cBhvr>
                                      <p:to x="100000" y="90000"/>
                                    </p:animScale>
                                    <p:animScale>
                                      <p:cBhvr>
                                        <p:cTn id="27" dur="124" decel="50000">
                                          <p:stCondLst>
                                            <p:cond delay="1251"/>
                                          </p:stCondLst>
                                        </p:cTn>
                                        <p:tgtEl>
                                          <p:spTgt spid="7"/>
                                        </p:tgtEl>
                                      </p:cBhvr>
                                      <p:to x="100000" y="100000"/>
                                    </p:animScale>
                                    <p:animScale>
                                      <p:cBhvr>
                                        <p:cTn id="28" dur="20">
                                          <p:stCondLst>
                                            <p:cond delay="1356"/>
                                          </p:stCondLst>
                                        </p:cTn>
                                        <p:tgtEl>
                                          <p:spTgt spid="7"/>
                                        </p:tgtEl>
                                      </p:cBhvr>
                                      <p:to x="100000" y="95000"/>
                                    </p:animScale>
                                    <p:animScale>
                                      <p:cBhvr>
                                        <p:cTn id="29" dur="124" decel="50000">
                                          <p:stCondLst>
                                            <p:cond delay="1376"/>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15</a:t>
            </a:fld>
            <a:endParaRPr lang="en-US" dirty="0">
              <a:solidFill>
                <a:prstClr val="black">
                  <a:tint val="75000"/>
                </a:prstClr>
              </a:solidFill>
            </a:endParaRPr>
          </a:p>
        </p:txBody>
      </p:sp>
      <p:graphicFrame>
        <p:nvGraphicFramePr>
          <p:cNvPr id="3" name="Table 2"/>
          <p:cNvGraphicFramePr>
            <a:graphicFrameLocks noGrp="1"/>
          </p:cNvGraphicFramePr>
          <p:nvPr/>
        </p:nvGraphicFramePr>
        <p:xfrm>
          <a:off x="888274" y="1421674"/>
          <a:ext cx="10659292" cy="3291840"/>
        </p:xfrm>
        <a:graphic>
          <a:graphicData uri="http://schemas.openxmlformats.org/drawingml/2006/table">
            <a:tbl>
              <a:tblPr/>
              <a:tblGrid>
                <a:gridCol w="4228055">
                  <a:extLst>
                    <a:ext uri="{9D8B030D-6E8A-4147-A177-3AD203B41FA5}">
                      <a16:colId xmlns:a16="http://schemas.microsoft.com/office/drawing/2014/main" val="20000"/>
                    </a:ext>
                  </a:extLst>
                </a:gridCol>
                <a:gridCol w="6431237">
                  <a:extLst>
                    <a:ext uri="{9D8B030D-6E8A-4147-A177-3AD203B41FA5}">
                      <a16:colId xmlns:a16="http://schemas.microsoft.com/office/drawing/2014/main" val="20001"/>
                    </a:ext>
                  </a:extLst>
                </a:gridCol>
              </a:tblGrid>
              <a:tr h="0">
                <a:tc>
                  <a:txBody>
                    <a:bodyPr/>
                    <a:lstStyle/>
                    <a:p>
                      <a:pPr algn="ctr">
                        <a:spcBef>
                          <a:spcPts val="600"/>
                        </a:spcBef>
                        <a:spcAft>
                          <a:spcPts val="0"/>
                        </a:spcAft>
                      </a:pPr>
                      <a:r>
                        <a:rPr lang="en-US" sz="2400" b="1" dirty="0" err="1">
                          <a:solidFill>
                            <a:srgbClr val="000000"/>
                          </a:solidFill>
                          <a:latin typeface="Times New Roman"/>
                          <a:ea typeface="Calibri"/>
                        </a:rPr>
                        <a:t>Câu</a:t>
                      </a:r>
                      <a:r>
                        <a:rPr lang="en-US" sz="2400" b="1" baseline="0" dirty="0">
                          <a:solidFill>
                            <a:srgbClr val="000000"/>
                          </a:solidFill>
                          <a:latin typeface="Times New Roman"/>
                          <a:ea typeface="Calibri"/>
                        </a:rPr>
                        <a:t> </a:t>
                      </a:r>
                      <a:r>
                        <a:rPr lang="en-US" sz="2400" b="1" baseline="0" dirty="0" err="1">
                          <a:solidFill>
                            <a:srgbClr val="000000"/>
                          </a:solidFill>
                          <a:latin typeface="Times New Roman"/>
                          <a:ea typeface="Calibri"/>
                        </a:rPr>
                        <a:t>hỏi</a:t>
                      </a:r>
                      <a:r>
                        <a:rPr lang="en-US" sz="2400" b="1" baseline="0" dirty="0">
                          <a:solidFill>
                            <a:srgbClr val="000000"/>
                          </a:solidFill>
                          <a:latin typeface="Times New Roman"/>
                          <a:ea typeface="Calibri"/>
                        </a:rPr>
                        <a:t> </a:t>
                      </a:r>
                      <a:endParaRPr lang="en-US" sz="24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400" b="1" dirty="0" err="1">
                          <a:solidFill>
                            <a:srgbClr val="000000"/>
                          </a:solidFill>
                          <a:latin typeface="Times New Roman"/>
                          <a:ea typeface="Calibri"/>
                        </a:rPr>
                        <a:t>Trả</a:t>
                      </a:r>
                      <a:r>
                        <a:rPr lang="en-US" sz="2400" b="1" baseline="0" dirty="0">
                          <a:solidFill>
                            <a:srgbClr val="000000"/>
                          </a:solidFill>
                          <a:latin typeface="Times New Roman"/>
                          <a:ea typeface="Calibri"/>
                        </a:rPr>
                        <a:t> </a:t>
                      </a:r>
                      <a:r>
                        <a:rPr lang="en-US" sz="2400" b="1" baseline="0" dirty="0" err="1">
                          <a:solidFill>
                            <a:srgbClr val="000000"/>
                          </a:solidFill>
                          <a:latin typeface="Times New Roman"/>
                          <a:ea typeface="Calibri"/>
                        </a:rPr>
                        <a:t>lời</a:t>
                      </a:r>
                      <a:endParaRPr lang="en-US" sz="24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spcBef>
                          <a:spcPts val="600"/>
                        </a:spcBef>
                        <a:spcAft>
                          <a:spcPts val="0"/>
                        </a:spcAft>
                      </a:pPr>
                      <a:r>
                        <a:rPr lang="vi-VN" sz="2400" spc="-20" dirty="0">
                          <a:solidFill>
                            <a:srgbClr val="000000"/>
                          </a:solidFill>
                          <a:latin typeface="Times New Roman"/>
                          <a:ea typeface="Calibri"/>
                        </a:rPr>
                        <a:t>Nhận xét của em về nghệ thuật kể chuyện của nhà văn</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b="1" spc="-20" dirty="0">
                          <a:solidFill>
                            <a:srgbClr val="000000"/>
                          </a:solidFill>
                          <a:latin typeface="Times New Roman"/>
                          <a:ea typeface="Calibri"/>
                        </a:rPr>
                        <a:t>HS tự làm </a:t>
                      </a:r>
                      <a:r>
                        <a:rPr lang="vi-VN" sz="2400" i="1" spc="-20" dirty="0">
                          <a:solidFill>
                            <a:srgbClr val="000000"/>
                          </a:solidFill>
                          <a:latin typeface="Times New Roman"/>
                          <a:ea typeface="Calibri"/>
                        </a:rPr>
                        <a:t>(Tình huống đảo ngược hai lần tạo yếu tố bất ngờ, hấp dẫn. Hình tượng trung tâm CLCC đa ngiwax, độc đáo, Giọng văn nhẹ nhàng sâu lắng, nghệ thuật miêu tả tâm lý tinh tế,...).</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spcBef>
                          <a:spcPts val="600"/>
                        </a:spcBef>
                        <a:spcAft>
                          <a:spcPts val="0"/>
                        </a:spcAft>
                      </a:pPr>
                      <a:r>
                        <a:rPr lang="vi-VN" sz="2400" spc="-20" dirty="0">
                          <a:solidFill>
                            <a:srgbClr val="000000"/>
                          </a:solidFill>
                          <a:latin typeface="Times New Roman"/>
                          <a:ea typeface="Calibri"/>
                        </a:rPr>
                        <a:t>Thông điệp em rút ra sau khi đọc tác phẩm </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vi-VN" sz="2400" b="1" spc="-20" dirty="0">
                          <a:solidFill>
                            <a:srgbClr val="000000"/>
                          </a:solidFill>
                          <a:latin typeface="Times New Roman"/>
                          <a:ea typeface="Calibri"/>
                        </a:rPr>
                        <a:t>HS tự làm</a:t>
                      </a:r>
                      <a:r>
                        <a:rPr lang="vi-VN" sz="2400" spc="-20" dirty="0">
                          <a:solidFill>
                            <a:srgbClr val="000000"/>
                          </a:solidFill>
                          <a:latin typeface="Times New Roman"/>
                          <a:ea typeface="Calibri"/>
                        </a:rPr>
                        <a:t> </a:t>
                      </a:r>
                      <a:r>
                        <a:rPr lang="vi-VN" sz="2400" i="1" spc="-20" dirty="0">
                          <a:solidFill>
                            <a:srgbClr val="000000"/>
                          </a:solidFill>
                          <a:latin typeface="Times New Roman"/>
                          <a:ea typeface="Calibri"/>
                        </a:rPr>
                        <a:t>(Truyện ca ngợi tình yêu thương cao cả giữa những con người nghèo khổ. Tôn vinh giá trị, sức mạnh của nghệ thuật chân chính mang đến niềm vui và hạnh phúc cho con người..)</a:t>
                      </a:r>
                      <a:r>
                        <a:rPr lang="vi-VN" sz="2400" b="1" i="1" spc="-20" dirty="0">
                          <a:solidFill>
                            <a:srgbClr val="000000"/>
                          </a:solidFill>
                          <a:latin typeface="Times New Roman"/>
                          <a:ea typeface="Calibri"/>
                        </a:rPr>
                        <a:t> </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3"/>
          <p:cNvSpPr txBox="1"/>
          <p:nvPr/>
        </p:nvSpPr>
        <p:spPr>
          <a:xfrm>
            <a:off x="1201782" y="666206"/>
            <a:ext cx="2312125" cy="461665"/>
          </a:xfrm>
          <a:prstGeom prst="rect">
            <a:avLst/>
          </a:prstGeom>
          <a:noFill/>
        </p:spPr>
        <p:txBody>
          <a:bodyPr wrap="square" rtlCol="0">
            <a:spAutoFit/>
          </a:bodyPr>
          <a:lstStyle/>
          <a:p>
            <a:r>
              <a:rPr lang="en-US" sz="2400" b="1" u="sng" dirty="0"/>
              <a:t>PBT </a:t>
            </a:r>
            <a:r>
              <a:rPr lang="en-US" sz="2400" b="1" u="sng" dirty="0" err="1"/>
              <a:t>số</a:t>
            </a:r>
            <a:r>
              <a:rPr lang="en-US" sz="2400" b="1" u="sng" dirty="0"/>
              <a:t> 3</a:t>
            </a:r>
          </a:p>
        </p:txBody>
      </p:sp>
      <p:pic>
        <p:nvPicPr>
          <p:cNvPr id="5" name="图片 6">
            <a:extLst>
              <a:ext uri="{FF2B5EF4-FFF2-40B4-BE49-F238E27FC236}">
                <a16:creationId xmlns:a16="http://schemas.microsoft.com/office/drawing/2014/main" id="{E3262840-AD48-47F6-A0A1-446DB542520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58550" y="5023729"/>
            <a:ext cx="5809496" cy="1403988"/>
          </a:xfrm>
          <a:prstGeom prst="rect">
            <a:avLst/>
          </a:prstGeom>
        </p:spPr>
      </p:pic>
      <p:pic>
        <p:nvPicPr>
          <p:cNvPr id="6" name="图片 9">
            <a:extLst>
              <a:ext uri="{FF2B5EF4-FFF2-40B4-BE49-F238E27FC236}">
                <a16:creationId xmlns:a16="http://schemas.microsoft.com/office/drawing/2014/main" id="{DDF416FA-2C4A-40A9-9315-729E98F9F6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464056" flipH="1">
            <a:off x="7325498" y="-3837094"/>
            <a:ext cx="2275314" cy="9500386"/>
          </a:xfrm>
          <a:prstGeom prst="rect">
            <a:avLst/>
          </a:prstGeom>
        </p:spPr>
      </p:pic>
      <p:pic>
        <p:nvPicPr>
          <p:cNvPr id="7" name="图片 33">
            <a:extLst>
              <a:ext uri="{FF2B5EF4-FFF2-40B4-BE49-F238E27FC236}">
                <a16:creationId xmlns:a16="http://schemas.microsoft.com/office/drawing/2014/main" id="{AB911176-C9BB-4A1F-966E-2DCFB6CCCA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915" y="-481293"/>
            <a:ext cx="1768233" cy="1909691"/>
          </a:xfrm>
          <a:prstGeom prst="rect">
            <a:avLst/>
          </a:prstGeom>
        </p:spPr>
      </p:pic>
      <p:pic>
        <p:nvPicPr>
          <p:cNvPr id="8" name="图片 25">
            <a:extLst>
              <a:ext uri="{FF2B5EF4-FFF2-40B4-BE49-F238E27FC236}">
                <a16:creationId xmlns:a16="http://schemas.microsoft.com/office/drawing/2014/main" id="{6DFFEC04-AA47-4161-922E-BED0D3152E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6923" y="4872446"/>
            <a:ext cx="2682873" cy="2087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435">
                                          <p:stCondLst>
                                            <p:cond delay="0"/>
                                          </p:stCondLst>
                                        </p:cTn>
                                        <p:tgtEl>
                                          <p:spTgt spid="7"/>
                                        </p:tgtEl>
                                      </p:cBhvr>
                                    </p:animEffect>
                                    <p:anim calcmode="lin" valueType="num">
                                      <p:cBhvr>
                                        <p:cTn id="8"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13" dur="20">
                                          <p:stCondLst>
                                            <p:cond delay="487"/>
                                          </p:stCondLst>
                                        </p:cTn>
                                        <p:tgtEl>
                                          <p:spTgt spid="7"/>
                                        </p:tgtEl>
                                      </p:cBhvr>
                                      <p:to x="100000" y="60000"/>
                                    </p:animScale>
                                    <p:animScale>
                                      <p:cBhvr>
                                        <p:cTn id="14" dur="124" decel="50000">
                                          <p:stCondLst>
                                            <p:cond delay="507"/>
                                          </p:stCondLst>
                                        </p:cTn>
                                        <p:tgtEl>
                                          <p:spTgt spid="7"/>
                                        </p:tgtEl>
                                      </p:cBhvr>
                                      <p:to x="100000" y="100000"/>
                                    </p:animScale>
                                    <p:animScale>
                                      <p:cBhvr>
                                        <p:cTn id="15" dur="20">
                                          <p:stCondLst>
                                            <p:cond delay="984"/>
                                          </p:stCondLst>
                                        </p:cTn>
                                        <p:tgtEl>
                                          <p:spTgt spid="7"/>
                                        </p:tgtEl>
                                      </p:cBhvr>
                                      <p:to x="100000" y="80000"/>
                                    </p:animScale>
                                    <p:animScale>
                                      <p:cBhvr>
                                        <p:cTn id="16" dur="124" decel="50000">
                                          <p:stCondLst>
                                            <p:cond delay="1004"/>
                                          </p:stCondLst>
                                        </p:cTn>
                                        <p:tgtEl>
                                          <p:spTgt spid="7"/>
                                        </p:tgtEl>
                                      </p:cBhvr>
                                      <p:to x="100000" y="100000"/>
                                    </p:animScale>
                                    <p:animScale>
                                      <p:cBhvr>
                                        <p:cTn id="17" dur="20">
                                          <p:stCondLst>
                                            <p:cond delay="1231"/>
                                          </p:stCondLst>
                                        </p:cTn>
                                        <p:tgtEl>
                                          <p:spTgt spid="7"/>
                                        </p:tgtEl>
                                      </p:cBhvr>
                                      <p:to x="100000" y="90000"/>
                                    </p:animScale>
                                    <p:animScale>
                                      <p:cBhvr>
                                        <p:cTn id="18" dur="124" decel="50000">
                                          <p:stCondLst>
                                            <p:cond delay="1251"/>
                                          </p:stCondLst>
                                        </p:cTn>
                                        <p:tgtEl>
                                          <p:spTgt spid="7"/>
                                        </p:tgtEl>
                                      </p:cBhvr>
                                      <p:to x="100000" y="100000"/>
                                    </p:animScale>
                                    <p:animScale>
                                      <p:cBhvr>
                                        <p:cTn id="19" dur="20">
                                          <p:stCondLst>
                                            <p:cond delay="1356"/>
                                          </p:stCondLst>
                                        </p:cTn>
                                        <p:tgtEl>
                                          <p:spTgt spid="7"/>
                                        </p:tgtEl>
                                      </p:cBhvr>
                                      <p:to x="100000" y="95000"/>
                                    </p:animScale>
                                    <p:animScale>
                                      <p:cBhvr>
                                        <p:cTn id="20" dur="124" decel="50000">
                                          <p:stCondLst>
                                            <p:cond delay="1376"/>
                                          </p:stCondLst>
                                        </p:cTn>
                                        <p:tgtEl>
                                          <p:spTgt spid="7"/>
                                        </p:tgtEl>
                                      </p:cBhvr>
                                      <p:to x="100000" y="100000"/>
                                    </p:animScale>
                                  </p:childTnLst>
                                </p:cTn>
                              </p:par>
                              <p:par>
                                <p:cTn id="21" presetID="2" presetClass="entr" presetSubtype="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1+#ppt_w/2"/>
                                          </p:val>
                                        </p:tav>
                                        <p:tav tm="100000">
                                          <p:val>
                                            <p:strVal val="#ppt_x"/>
                                          </p:val>
                                        </p:tav>
                                      </p:tavLst>
                                    </p:anim>
                                    <p:anim calcmode="lin" valueType="num">
                                      <p:cBhvr additive="base">
                                        <p:cTn id="2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2C661012-526F-4E7A-AB39-8313A99BC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37" name="组合 36">
            <a:extLst>
              <a:ext uri="{FF2B5EF4-FFF2-40B4-BE49-F238E27FC236}">
                <a16:creationId xmlns:a16="http://schemas.microsoft.com/office/drawing/2014/main" id="{097B506E-46DF-45F5-B7F0-DEF8EE778B49}"/>
              </a:ext>
            </a:extLst>
          </p:cNvPr>
          <p:cNvGrpSpPr/>
          <p:nvPr/>
        </p:nvGrpSpPr>
        <p:grpSpPr>
          <a:xfrm>
            <a:off x="4931091" y="1500952"/>
            <a:ext cx="4361675" cy="640340"/>
            <a:chOff x="1491415" y="2381173"/>
            <a:chExt cx="4987583" cy="732230"/>
          </a:xfrm>
        </p:grpSpPr>
        <p:sp>
          <p:nvSpPr>
            <p:cNvPr id="38" name="_14">
              <a:extLst>
                <a:ext uri="{FF2B5EF4-FFF2-40B4-BE49-F238E27FC236}">
                  <a16:creationId xmlns:a16="http://schemas.microsoft.com/office/drawing/2014/main" id="{59A3AE0A-9B4E-4856-AE9D-D895041C0540}"/>
                </a:ext>
              </a:extLst>
            </p:cNvPr>
            <p:cNvSpPr txBox="1">
              <a:spLocks noChangeArrowheads="1"/>
            </p:cNvSpPr>
            <p:nvPr/>
          </p:nvSpPr>
          <p:spPr bwMode="auto">
            <a:xfrm>
              <a:off x="1491415" y="2381173"/>
              <a:ext cx="1123680" cy="732230"/>
            </a:xfrm>
            <a:prstGeom prst="rect">
              <a:avLst/>
            </a:prstGeom>
            <a:solidFill>
              <a:srgbClr val="77C571"/>
            </a:solidFill>
            <a:ln w="9525">
              <a:noFill/>
              <a:miter lim="800000"/>
              <a:headEnd/>
              <a:tailEnd/>
            </a:ln>
            <a:effectLst/>
          </p:spPr>
          <p:txBody>
            <a:bodyPr vert="horz" wrap="square" lIns="91419" tIns="45709" rIns="91419" bIns="45709"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2799" b="1" spc="600" dirty="0">
                  <a:solidFill>
                    <a:srgbClr val="FFFFFF"/>
                  </a:solidFill>
                  <a:latin typeface="微软雅黑" panose="020B0503020204020204" pitchFamily="34" charset="-122"/>
                  <a:ea typeface="微软雅黑" panose="020B0503020204020204" pitchFamily="34" charset="-122"/>
                </a:rPr>
                <a:t>01</a:t>
              </a:r>
              <a:endParaRPr lang="zh-CN" altLang="zh-CN" sz="2799" b="1" spc="600" dirty="0">
                <a:solidFill>
                  <a:srgbClr val="FFFFFF"/>
                </a:solidFill>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id="{975D5CAB-CCB8-4BE6-BBE1-4D3F41F8440F}"/>
                </a:ext>
              </a:extLst>
            </p:cNvPr>
            <p:cNvSpPr/>
            <p:nvPr/>
          </p:nvSpPr>
          <p:spPr bwMode="auto">
            <a:xfrm>
              <a:off x="2952771" y="2450170"/>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cũ</a:t>
              </a:r>
              <a:endParaRPr lang="zh-CN" altLang="en-US"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7" name="矩形 26">
            <a:extLst>
              <a:ext uri="{FF2B5EF4-FFF2-40B4-BE49-F238E27FC236}">
                <a16:creationId xmlns:a16="http://schemas.microsoft.com/office/drawing/2014/main" id="{67477345-0C4A-4E6A-B0CB-B92841CA3A8A}"/>
              </a:ext>
            </a:extLst>
          </p:cNvPr>
          <p:cNvSpPr/>
          <p:nvPr/>
        </p:nvSpPr>
        <p:spPr>
          <a:xfrm>
            <a:off x="1588763" y="2566580"/>
            <a:ext cx="2437434" cy="1551995"/>
          </a:xfrm>
          <a:prstGeom prst="rect">
            <a:avLst/>
          </a:prstGeom>
          <a:solidFill>
            <a:srgbClr val="77C571"/>
          </a:solidFill>
          <a:ln w="12700">
            <a:solidFill>
              <a:srgbClr val="77C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199" b="1" dirty="0">
                <a:solidFill>
                  <a:schemeClr val="tx1"/>
                </a:solidFill>
                <a:latin typeface="Times New Roman" pitchFamily="18" charset="0"/>
                <a:ea typeface="微软雅黑" panose="020B0503020204020204" pitchFamily="34" charset="-122"/>
                <a:cs typeface="Times New Roman" pitchFamily="18" charset="0"/>
              </a:rPr>
              <a:t>HƯỚNG DẪN TỰ HỌC</a:t>
            </a:r>
          </a:p>
        </p:txBody>
      </p:sp>
      <p:grpSp>
        <p:nvGrpSpPr>
          <p:cNvPr id="17" name="Group 16"/>
          <p:cNvGrpSpPr/>
          <p:nvPr/>
        </p:nvGrpSpPr>
        <p:grpSpPr>
          <a:xfrm>
            <a:off x="4931091" y="4089250"/>
            <a:ext cx="4843790" cy="966076"/>
            <a:chOff x="4931091" y="4089250"/>
            <a:chExt cx="4843790" cy="966076"/>
          </a:xfrm>
        </p:grpSpPr>
        <p:sp>
          <p:nvSpPr>
            <p:cNvPr id="24" name="_14">
              <a:extLst>
                <a:ext uri="{FF2B5EF4-FFF2-40B4-BE49-F238E27FC236}">
                  <a16:creationId xmlns:a16="http://schemas.microsoft.com/office/drawing/2014/main" id="{3E4E7D90-19DD-4D72-B9FF-398FD9193F07}"/>
                </a:ext>
              </a:extLst>
            </p:cNvPr>
            <p:cNvSpPr txBox="1">
              <a:spLocks noChangeArrowheads="1"/>
            </p:cNvSpPr>
            <p:nvPr/>
          </p:nvSpPr>
          <p:spPr bwMode="auto">
            <a:xfrm>
              <a:off x="4931091" y="4256114"/>
              <a:ext cx="982666" cy="640340"/>
            </a:xfrm>
            <a:prstGeom prst="rect">
              <a:avLst/>
            </a:prstGeom>
            <a:solidFill>
              <a:srgbClr val="E68393"/>
            </a:solidFill>
            <a:ln w="9525">
              <a:noFill/>
              <a:miter lim="800000"/>
              <a:headEnd/>
              <a:tailEnd/>
            </a:ln>
            <a:effectLst/>
          </p:spPr>
          <p:txBody>
            <a:bodyPr vert="horz" wrap="square" lIns="91419" tIns="45709" rIns="91419" bIns="45709"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2799" b="1" spc="600" dirty="0">
                  <a:solidFill>
                    <a:srgbClr val="FFFFFF"/>
                  </a:solidFill>
                  <a:latin typeface="微软雅黑" panose="020B0503020204020204" pitchFamily="34" charset="-122"/>
                  <a:ea typeface="微软雅黑" panose="020B0503020204020204" pitchFamily="34" charset="-122"/>
                </a:rPr>
                <a:t>03</a:t>
              </a:r>
              <a:endParaRPr lang="zh-CN" altLang="zh-CN" sz="2799" b="1" spc="600" dirty="0">
                <a:solidFill>
                  <a:srgbClr val="FFFFFF"/>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5F076B70-967A-48CB-924F-2CD76E30AA5A}"/>
                </a:ext>
              </a:extLst>
            </p:cNvPr>
            <p:cNvSpPr/>
            <p:nvPr/>
          </p:nvSpPr>
          <p:spPr bwMode="auto">
            <a:xfrm>
              <a:off x="6195993" y="4089250"/>
              <a:ext cx="3578888" cy="966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Soạn</a:t>
              </a:r>
              <a:r>
                <a:rPr lang="en-US" altLang="zh-CN"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7: Tin </a:t>
              </a: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yêu</a:t>
              </a:r>
              <a:r>
                <a:rPr lang="en-US" altLang="zh-CN"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ước</a:t>
              </a:r>
              <a:r>
                <a:rPr lang="en-US" altLang="zh-CN"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799"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vọng</a:t>
              </a:r>
              <a:r>
                <a:rPr lang="en-US" altLang="zh-CN"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799"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33" name="图片 32">
            <a:extLst>
              <a:ext uri="{FF2B5EF4-FFF2-40B4-BE49-F238E27FC236}">
                <a16:creationId xmlns:a16="http://schemas.microsoft.com/office/drawing/2014/main" id="{9C6D1B82-0276-4044-93D5-2B280C3FF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34" name="图片 33">
            <a:extLst>
              <a:ext uri="{FF2B5EF4-FFF2-40B4-BE49-F238E27FC236}">
                <a16:creationId xmlns:a16="http://schemas.microsoft.com/office/drawing/2014/main" id="{AB911176-C9BB-4A1F-966E-2DCFB6CCCA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040" y="2033"/>
            <a:ext cx="1768233" cy="1909691"/>
          </a:xfrm>
          <a:prstGeom prst="rect">
            <a:avLst/>
          </a:prstGeom>
        </p:spPr>
      </p:pic>
      <p:pic>
        <p:nvPicPr>
          <p:cNvPr id="35" name="图片 34">
            <a:extLst>
              <a:ext uri="{FF2B5EF4-FFF2-40B4-BE49-F238E27FC236}">
                <a16:creationId xmlns:a16="http://schemas.microsoft.com/office/drawing/2014/main" id="{31647FD7-C688-4F71-88D8-0F9EDB8D86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7481" y="4201419"/>
            <a:ext cx="3597917" cy="2799918"/>
          </a:xfrm>
          <a:prstGeom prst="rect">
            <a:avLst/>
          </a:prstGeom>
        </p:spPr>
      </p:pic>
      <p:pic>
        <p:nvPicPr>
          <p:cNvPr id="36" name="图片 35">
            <a:extLst>
              <a:ext uri="{FF2B5EF4-FFF2-40B4-BE49-F238E27FC236}">
                <a16:creationId xmlns:a16="http://schemas.microsoft.com/office/drawing/2014/main" id="{6E1848E4-0248-42B9-97FE-AE3557045D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grpSp>
        <p:nvGrpSpPr>
          <p:cNvPr id="15" name="Group 14"/>
          <p:cNvGrpSpPr/>
          <p:nvPr/>
        </p:nvGrpSpPr>
        <p:grpSpPr>
          <a:xfrm>
            <a:off x="4918028" y="2312126"/>
            <a:ext cx="5780451" cy="1661993"/>
            <a:chOff x="4918028" y="2312126"/>
            <a:chExt cx="5780451" cy="1661993"/>
          </a:xfrm>
        </p:grpSpPr>
        <p:sp>
          <p:nvSpPr>
            <p:cNvPr id="21" name="_14">
              <a:extLst>
                <a:ext uri="{FF2B5EF4-FFF2-40B4-BE49-F238E27FC236}">
                  <a16:creationId xmlns:a16="http://schemas.microsoft.com/office/drawing/2014/main" id="{388F36F5-4DDD-4996-9D5C-FE2B6DC09964}"/>
                </a:ext>
              </a:extLst>
            </p:cNvPr>
            <p:cNvSpPr txBox="1">
              <a:spLocks noChangeArrowheads="1"/>
            </p:cNvSpPr>
            <p:nvPr/>
          </p:nvSpPr>
          <p:spPr bwMode="auto">
            <a:xfrm>
              <a:off x="4918028" y="2767498"/>
              <a:ext cx="982666" cy="640340"/>
            </a:xfrm>
            <a:prstGeom prst="rect">
              <a:avLst/>
            </a:prstGeom>
            <a:solidFill>
              <a:srgbClr val="56AFBC"/>
            </a:solidFill>
            <a:ln w="9525">
              <a:noFill/>
              <a:miter lim="800000"/>
              <a:headEnd/>
              <a:tailEnd/>
            </a:ln>
            <a:effectLst/>
          </p:spPr>
          <p:txBody>
            <a:bodyPr vert="horz" wrap="square" lIns="91419" tIns="45709" rIns="91419" bIns="45709"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2799" b="1" spc="600" dirty="0">
                  <a:solidFill>
                    <a:srgbClr val="FFFFFF"/>
                  </a:solidFill>
                  <a:latin typeface="微软雅黑" panose="020B0503020204020204" pitchFamily="34" charset="-122"/>
                  <a:ea typeface="微软雅黑" panose="020B0503020204020204" pitchFamily="34" charset="-122"/>
                </a:rPr>
                <a:t>02</a:t>
              </a:r>
              <a:endParaRPr lang="zh-CN" altLang="zh-CN" sz="2799" b="1" spc="600" dirty="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126479" y="2312126"/>
              <a:ext cx="4572000" cy="1661993"/>
            </a:xfrm>
            <a:prstGeom prst="rect">
              <a:avLst/>
            </a:prstGeom>
            <a:noFill/>
          </p:spPr>
          <p:txBody>
            <a:bodyPr wrap="square" rtlCol="0">
              <a:spAutoFit/>
            </a:bodyPr>
            <a:lstStyle/>
            <a:p>
              <a:r>
                <a:rPr lang="vi-VN" dirty="0"/>
                <a:t> </a:t>
              </a:r>
              <a:r>
                <a:rPr lang="vi-VN" sz="2800" dirty="0">
                  <a:latin typeface="+mj-lt"/>
                </a:rPr>
                <a:t>Phân tích nhân vật Siu và Giôn-xi để thấy thông điệp về tình bạn, tình người cao cả.</a:t>
              </a:r>
              <a:endParaRPr lang="en-US" sz="2800" dirty="0">
                <a:latin typeface="+mj-lt"/>
              </a:endParaRPr>
            </a:p>
            <a:p>
              <a:endParaRPr lang="en-US" dirty="0"/>
            </a:p>
          </p:txBody>
        </p:sp>
      </p:grpSp>
    </p:spTree>
    <p:extLst>
      <p:ext uri="{BB962C8B-B14F-4D97-AF65-F5344CB8AC3E}">
        <p14:creationId xmlns:p14="http://schemas.microsoft.com/office/powerpoint/2010/main" val="164429096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750"/>
                                        <p:tgtEl>
                                          <p:spTgt spid="3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250" fill="hold"/>
                                        <p:tgtEl>
                                          <p:spTgt spid="33"/>
                                        </p:tgtEl>
                                        <p:attrNameLst>
                                          <p:attrName>ppt_x</p:attrName>
                                        </p:attrNameLst>
                                      </p:cBhvr>
                                      <p:tavLst>
                                        <p:tav tm="0">
                                          <p:val>
                                            <p:strVal val="1+#ppt_w/2"/>
                                          </p:val>
                                        </p:tav>
                                        <p:tav tm="100000">
                                          <p:val>
                                            <p:strVal val="#ppt_x"/>
                                          </p:val>
                                        </p:tav>
                                      </p:tavLst>
                                    </p:anim>
                                    <p:anim calcmode="lin" valueType="num">
                                      <p:cBhvr additive="base">
                                        <p:cTn id="12" dur="1250" fill="hold"/>
                                        <p:tgtEl>
                                          <p:spTgt spid="33"/>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435">
                                          <p:stCondLst>
                                            <p:cond delay="0"/>
                                          </p:stCondLst>
                                        </p:cTn>
                                        <p:tgtEl>
                                          <p:spTgt spid="34"/>
                                        </p:tgtEl>
                                      </p:cBhvr>
                                    </p:animEffect>
                                    <p:anim calcmode="lin" valueType="num">
                                      <p:cBhvr>
                                        <p:cTn id="16" dur="1367"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34"/>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34"/>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34"/>
                                        </p:tgtEl>
                                        <p:attrNameLst>
                                          <p:attrName>ppt_y</p:attrName>
                                        </p:attrNameLst>
                                      </p:cBhvr>
                                      <p:tavLst>
                                        <p:tav tm="0" fmla="#ppt_y-sin(pi*$)/81">
                                          <p:val>
                                            <p:fltVal val="0"/>
                                          </p:val>
                                        </p:tav>
                                        <p:tav tm="100000">
                                          <p:val>
                                            <p:fltVal val="1"/>
                                          </p:val>
                                        </p:tav>
                                      </p:tavLst>
                                    </p:anim>
                                    <p:animScale>
                                      <p:cBhvr>
                                        <p:cTn id="21" dur="20">
                                          <p:stCondLst>
                                            <p:cond delay="487"/>
                                          </p:stCondLst>
                                        </p:cTn>
                                        <p:tgtEl>
                                          <p:spTgt spid="34"/>
                                        </p:tgtEl>
                                      </p:cBhvr>
                                      <p:to x="100000" y="60000"/>
                                    </p:animScale>
                                    <p:animScale>
                                      <p:cBhvr>
                                        <p:cTn id="22" dur="124" decel="50000">
                                          <p:stCondLst>
                                            <p:cond delay="507"/>
                                          </p:stCondLst>
                                        </p:cTn>
                                        <p:tgtEl>
                                          <p:spTgt spid="34"/>
                                        </p:tgtEl>
                                      </p:cBhvr>
                                      <p:to x="100000" y="100000"/>
                                    </p:animScale>
                                    <p:animScale>
                                      <p:cBhvr>
                                        <p:cTn id="23" dur="20">
                                          <p:stCondLst>
                                            <p:cond delay="984"/>
                                          </p:stCondLst>
                                        </p:cTn>
                                        <p:tgtEl>
                                          <p:spTgt spid="34"/>
                                        </p:tgtEl>
                                      </p:cBhvr>
                                      <p:to x="100000" y="80000"/>
                                    </p:animScale>
                                    <p:animScale>
                                      <p:cBhvr>
                                        <p:cTn id="24" dur="124" decel="50000">
                                          <p:stCondLst>
                                            <p:cond delay="1004"/>
                                          </p:stCondLst>
                                        </p:cTn>
                                        <p:tgtEl>
                                          <p:spTgt spid="34"/>
                                        </p:tgtEl>
                                      </p:cBhvr>
                                      <p:to x="100000" y="100000"/>
                                    </p:animScale>
                                    <p:animScale>
                                      <p:cBhvr>
                                        <p:cTn id="25" dur="20">
                                          <p:stCondLst>
                                            <p:cond delay="1231"/>
                                          </p:stCondLst>
                                        </p:cTn>
                                        <p:tgtEl>
                                          <p:spTgt spid="34"/>
                                        </p:tgtEl>
                                      </p:cBhvr>
                                      <p:to x="100000" y="90000"/>
                                    </p:animScale>
                                    <p:animScale>
                                      <p:cBhvr>
                                        <p:cTn id="26" dur="124" decel="50000">
                                          <p:stCondLst>
                                            <p:cond delay="1251"/>
                                          </p:stCondLst>
                                        </p:cTn>
                                        <p:tgtEl>
                                          <p:spTgt spid="34"/>
                                        </p:tgtEl>
                                      </p:cBhvr>
                                      <p:to x="100000" y="100000"/>
                                    </p:animScale>
                                    <p:animScale>
                                      <p:cBhvr>
                                        <p:cTn id="27" dur="20">
                                          <p:stCondLst>
                                            <p:cond delay="1356"/>
                                          </p:stCondLst>
                                        </p:cTn>
                                        <p:tgtEl>
                                          <p:spTgt spid="34"/>
                                        </p:tgtEl>
                                      </p:cBhvr>
                                      <p:to x="100000" y="95000"/>
                                    </p:animScale>
                                    <p:animScale>
                                      <p:cBhvr>
                                        <p:cTn id="28" dur="124" decel="50000">
                                          <p:stCondLst>
                                            <p:cond delay="1376"/>
                                          </p:stCondLst>
                                        </p:cTn>
                                        <p:tgtEl>
                                          <p:spTgt spid="34"/>
                                        </p:tgtEl>
                                      </p:cBhvr>
                                      <p:to x="100000" y="100000"/>
                                    </p:animScale>
                                  </p:childTnLst>
                                </p:cTn>
                              </p:par>
                              <p:par>
                                <p:cTn id="29" presetID="2" presetClass="entr" presetSubtype="2"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500" fill="hold"/>
                                        <p:tgtEl>
                                          <p:spTgt spid="35"/>
                                        </p:tgtEl>
                                        <p:attrNameLst>
                                          <p:attrName>ppt_x</p:attrName>
                                        </p:attrNameLst>
                                      </p:cBhvr>
                                      <p:tavLst>
                                        <p:tav tm="0">
                                          <p:val>
                                            <p:strVal val="1+#ppt_w/2"/>
                                          </p:val>
                                        </p:tav>
                                        <p:tav tm="100000">
                                          <p:val>
                                            <p:strVal val="#ppt_x"/>
                                          </p:val>
                                        </p:tav>
                                      </p:tavLst>
                                    </p:anim>
                                    <p:anim calcmode="lin" valueType="num">
                                      <p:cBhvr additive="base">
                                        <p:cTn id="32" dur="1500" fill="hold"/>
                                        <p:tgtEl>
                                          <p:spTgt spid="35"/>
                                        </p:tgtEl>
                                        <p:attrNameLst>
                                          <p:attrName>ppt_y</p:attrName>
                                        </p:attrNameLst>
                                      </p:cBhvr>
                                      <p:tavLst>
                                        <p:tav tm="0">
                                          <p:val>
                                            <p:strVal val="#ppt_y"/>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par>
                          <p:cTn id="38" fill="hold">
                            <p:stCondLst>
                              <p:cond delay="2250"/>
                            </p:stCondLst>
                            <p:childTnLst>
                              <p:par>
                                <p:cTn id="39" presetID="42"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750"/>
                                        <p:tgtEl>
                                          <p:spTgt spid="27"/>
                                        </p:tgtEl>
                                      </p:cBhvr>
                                    </p:animEffect>
                                    <p:anim calcmode="lin" valueType="num">
                                      <p:cBhvr>
                                        <p:cTn id="42" dur="750" fill="hold"/>
                                        <p:tgtEl>
                                          <p:spTgt spid="27"/>
                                        </p:tgtEl>
                                        <p:attrNameLst>
                                          <p:attrName>ppt_x</p:attrName>
                                        </p:attrNameLst>
                                      </p:cBhvr>
                                      <p:tavLst>
                                        <p:tav tm="0">
                                          <p:val>
                                            <p:strVal val="#ppt_x"/>
                                          </p:val>
                                        </p:tav>
                                        <p:tav tm="100000">
                                          <p:val>
                                            <p:strVal val="#ppt_x"/>
                                          </p:val>
                                        </p:tav>
                                      </p:tavLst>
                                    </p:anim>
                                    <p:anim calcmode="lin" valueType="num">
                                      <p:cBhvr>
                                        <p:cTn id="43" dur="7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linds(horizont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amond(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diamond(in)">
                                      <p:cBhvr>
                                        <p:cTn id="5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32962A5F-9D3B-4E06-98DF-A6BE07D9C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8" name="图片 17">
            <a:extLst>
              <a:ext uri="{FF2B5EF4-FFF2-40B4-BE49-F238E27FC236}">
                <a16:creationId xmlns:a16="http://schemas.microsoft.com/office/drawing/2014/main" id="{9C451C29-9C6A-4839-88EB-EB295B965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 y="4216123"/>
            <a:ext cx="3188719" cy="2671178"/>
          </a:xfrm>
          <a:prstGeom prst="rect">
            <a:avLst/>
          </a:prstGeom>
        </p:spPr>
      </p:pic>
      <p:pic>
        <p:nvPicPr>
          <p:cNvPr id="19" name="图片 18">
            <a:extLst>
              <a:ext uri="{FF2B5EF4-FFF2-40B4-BE49-F238E27FC236}">
                <a16:creationId xmlns:a16="http://schemas.microsoft.com/office/drawing/2014/main" id="{7F9BE7B2-611A-477D-931F-582F4AEB4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43344"/>
            <a:ext cx="3173117" cy="3426967"/>
          </a:xfrm>
          <a:prstGeom prst="rect">
            <a:avLst/>
          </a:prstGeom>
        </p:spPr>
      </p:pic>
      <p:sp>
        <p:nvSpPr>
          <p:cNvPr id="20" name="文本框 7">
            <a:extLst>
              <a:ext uri="{FF2B5EF4-FFF2-40B4-BE49-F238E27FC236}">
                <a16:creationId xmlns:a16="http://schemas.microsoft.com/office/drawing/2014/main" id="{4D672E71-6413-481B-AF0F-5837A24870F4}"/>
              </a:ext>
            </a:extLst>
          </p:cNvPr>
          <p:cNvSpPr txBox="1">
            <a:spLocks noChangeArrowheads="1"/>
          </p:cNvSpPr>
          <p:nvPr/>
        </p:nvSpPr>
        <p:spPr bwMode="auto">
          <a:xfrm>
            <a:off x="1510365" y="2984147"/>
            <a:ext cx="9190326" cy="10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663"/>
            <a:r>
              <a:rPr lang="en-US" altLang="zh-CN" sz="5999" dirty="0">
                <a:solidFill>
                  <a:srgbClr val="00AF92">
                    <a:lumMod val="75000"/>
                  </a:srgbClr>
                </a:solidFill>
                <a:latin typeface="Times New Roman" pitchFamily="18" charset="0"/>
                <a:ea typeface="华康海报体W12(P)" panose="040B0C00000000000000" pitchFamily="82" charset="-122"/>
                <a:cs typeface="Times New Roman" pitchFamily="18" charset="0"/>
              </a:rPr>
              <a:t>CHÚC CÁC EM HỌC TỐT!</a:t>
            </a:r>
          </a:p>
        </p:txBody>
      </p:sp>
      <p:pic>
        <p:nvPicPr>
          <p:cNvPr id="26" name="图片 25">
            <a:extLst>
              <a:ext uri="{FF2B5EF4-FFF2-40B4-BE49-F238E27FC236}">
                <a16:creationId xmlns:a16="http://schemas.microsoft.com/office/drawing/2014/main" id="{6DFFEC04-AA47-4161-922E-BED0D3152E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79" y="4160354"/>
            <a:ext cx="3597917" cy="2799918"/>
          </a:xfrm>
          <a:prstGeom prst="rect">
            <a:avLst/>
          </a:prstGeom>
        </p:spPr>
      </p:pic>
      <p:pic>
        <p:nvPicPr>
          <p:cNvPr id="27" name="图片 26">
            <a:extLst>
              <a:ext uri="{FF2B5EF4-FFF2-40B4-BE49-F238E27FC236}">
                <a16:creationId xmlns:a16="http://schemas.microsoft.com/office/drawing/2014/main" id="{C129CC75-0F96-40BE-94F4-63C9ADDE56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072" y="917731"/>
            <a:ext cx="1694696" cy="2161906"/>
          </a:xfrm>
          <a:prstGeom prst="rect">
            <a:avLst/>
          </a:prstGeom>
        </p:spPr>
      </p:pic>
      <p:pic>
        <p:nvPicPr>
          <p:cNvPr id="8" name="图片 1">
            <a:extLst>
              <a:ext uri="{FF2B5EF4-FFF2-40B4-BE49-F238E27FC236}">
                <a16:creationId xmlns:a16="http://schemas.microsoft.com/office/drawing/2014/main" id="{D3D5378D-2B37-4113-B3D8-9A2935E980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174" y="1009488"/>
            <a:ext cx="6413548" cy="1549970"/>
          </a:xfrm>
          <a:prstGeom prst="rect">
            <a:avLst/>
          </a:prstGeom>
        </p:spPr>
      </p:pic>
    </p:spTree>
    <p:extLst>
      <p:ext uri="{BB962C8B-B14F-4D97-AF65-F5344CB8AC3E}">
        <p14:creationId xmlns:p14="http://schemas.microsoft.com/office/powerpoint/2010/main" val="102857686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250" fill="hold"/>
                                        <p:tgtEl>
                                          <p:spTgt spid="18"/>
                                        </p:tgtEl>
                                        <p:attrNameLst>
                                          <p:attrName>ppt_x</p:attrName>
                                        </p:attrNameLst>
                                      </p:cBhvr>
                                      <p:tavLst>
                                        <p:tav tm="0">
                                          <p:val>
                                            <p:strVal val="1+#ppt_w/2"/>
                                          </p:val>
                                        </p:tav>
                                        <p:tav tm="100000">
                                          <p:val>
                                            <p:strVal val="#ppt_x"/>
                                          </p:val>
                                        </p:tav>
                                      </p:tavLst>
                                    </p:anim>
                                    <p:anim calcmode="lin" valueType="num">
                                      <p:cBhvr additive="base">
                                        <p:cTn id="12" dur="1250" fill="hold"/>
                                        <p:tgtEl>
                                          <p:spTgt spid="18"/>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435">
                                          <p:stCondLst>
                                            <p:cond delay="0"/>
                                          </p:stCondLst>
                                        </p:cTn>
                                        <p:tgtEl>
                                          <p:spTgt spid="19"/>
                                        </p:tgtEl>
                                      </p:cBhvr>
                                    </p:animEffect>
                                    <p:anim calcmode="lin" valueType="num">
                                      <p:cBhvr>
                                        <p:cTn id="16" dur="1367"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19"/>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19"/>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19"/>
                                        </p:tgtEl>
                                        <p:attrNameLst>
                                          <p:attrName>ppt_y</p:attrName>
                                        </p:attrNameLst>
                                      </p:cBhvr>
                                      <p:tavLst>
                                        <p:tav tm="0" fmla="#ppt_y-sin(pi*$)/81">
                                          <p:val>
                                            <p:fltVal val="0"/>
                                          </p:val>
                                        </p:tav>
                                        <p:tav tm="100000">
                                          <p:val>
                                            <p:fltVal val="1"/>
                                          </p:val>
                                        </p:tav>
                                      </p:tavLst>
                                    </p:anim>
                                    <p:animScale>
                                      <p:cBhvr>
                                        <p:cTn id="21" dur="20">
                                          <p:stCondLst>
                                            <p:cond delay="487"/>
                                          </p:stCondLst>
                                        </p:cTn>
                                        <p:tgtEl>
                                          <p:spTgt spid="19"/>
                                        </p:tgtEl>
                                      </p:cBhvr>
                                      <p:to x="100000" y="60000"/>
                                    </p:animScale>
                                    <p:animScale>
                                      <p:cBhvr>
                                        <p:cTn id="22" dur="124" decel="50000">
                                          <p:stCondLst>
                                            <p:cond delay="507"/>
                                          </p:stCondLst>
                                        </p:cTn>
                                        <p:tgtEl>
                                          <p:spTgt spid="19"/>
                                        </p:tgtEl>
                                      </p:cBhvr>
                                      <p:to x="100000" y="100000"/>
                                    </p:animScale>
                                    <p:animScale>
                                      <p:cBhvr>
                                        <p:cTn id="23" dur="20">
                                          <p:stCondLst>
                                            <p:cond delay="984"/>
                                          </p:stCondLst>
                                        </p:cTn>
                                        <p:tgtEl>
                                          <p:spTgt spid="19"/>
                                        </p:tgtEl>
                                      </p:cBhvr>
                                      <p:to x="100000" y="80000"/>
                                    </p:animScale>
                                    <p:animScale>
                                      <p:cBhvr>
                                        <p:cTn id="24" dur="124" decel="50000">
                                          <p:stCondLst>
                                            <p:cond delay="1004"/>
                                          </p:stCondLst>
                                        </p:cTn>
                                        <p:tgtEl>
                                          <p:spTgt spid="19"/>
                                        </p:tgtEl>
                                      </p:cBhvr>
                                      <p:to x="100000" y="100000"/>
                                    </p:animScale>
                                    <p:animScale>
                                      <p:cBhvr>
                                        <p:cTn id="25" dur="20">
                                          <p:stCondLst>
                                            <p:cond delay="1231"/>
                                          </p:stCondLst>
                                        </p:cTn>
                                        <p:tgtEl>
                                          <p:spTgt spid="19"/>
                                        </p:tgtEl>
                                      </p:cBhvr>
                                      <p:to x="100000" y="90000"/>
                                    </p:animScale>
                                    <p:animScale>
                                      <p:cBhvr>
                                        <p:cTn id="26" dur="124" decel="50000">
                                          <p:stCondLst>
                                            <p:cond delay="1251"/>
                                          </p:stCondLst>
                                        </p:cTn>
                                        <p:tgtEl>
                                          <p:spTgt spid="19"/>
                                        </p:tgtEl>
                                      </p:cBhvr>
                                      <p:to x="100000" y="100000"/>
                                    </p:animScale>
                                    <p:animScale>
                                      <p:cBhvr>
                                        <p:cTn id="27" dur="20">
                                          <p:stCondLst>
                                            <p:cond delay="1356"/>
                                          </p:stCondLst>
                                        </p:cTn>
                                        <p:tgtEl>
                                          <p:spTgt spid="19"/>
                                        </p:tgtEl>
                                      </p:cBhvr>
                                      <p:to x="100000" y="95000"/>
                                    </p:animScale>
                                    <p:animScale>
                                      <p:cBhvr>
                                        <p:cTn id="28" dur="124" decel="50000">
                                          <p:stCondLst>
                                            <p:cond delay="1376"/>
                                          </p:stCondLst>
                                        </p:cTn>
                                        <p:tgtEl>
                                          <p:spTgt spid="19"/>
                                        </p:tgtEl>
                                      </p:cBhvr>
                                      <p:to x="100000" y="100000"/>
                                    </p:animScale>
                                  </p:childTnLst>
                                </p:cTn>
                              </p:par>
                              <p:par>
                                <p:cTn id="29" presetID="2" presetClass="entr" presetSubtype="2"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500" fill="hold"/>
                                        <p:tgtEl>
                                          <p:spTgt spid="26"/>
                                        </p:tgtEl>
                                        <p:attrNameLst>
                                          <p:attrName>ppt_x</p:attrName>
                                        </p:attrNameLst>
                                      </p:cBhvr>
                                      <p:tavLst>
                                        <p:tav tm="0">
                                          <p:val>
                                            <p:strVal val="1+#ppt_w/2"/>
                                          </p:val>
                                        </p:tav>
                                        <p:tav tm="100000">
                                          <p:val>
                                            <p:strVal val="#ppt_x"/>
                                          </p:val>
                                        </p:tav>
                                      </p:tavLst>
                                    </p:anim>
                                    <p:anim calcmode="lin" valueType="num">
                                      <p:cBhvr additive="base">
                                        <p:cTn id="32" dur="1500" fill="hold"/>
                                        <p:tgtEl>
                                          <p:spTgt spid="26"/>
                                        </p:tgtEl>
                                        <p:attrNameLst>
                                          <p:attrName>ppt_y</p:attrName>
                                        </p:attrNameLst>
                                      </p:cBhvr>
                                      <p:tavLst>
                                        <p:tav tm="0">
                                          <p:val>
                                            <p:strVal val="#ppt_y"/>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169817"/>
            <a:ext cx="12192001" cy="7445829"/>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347575" y="182881"/>
            <a:ext cx="4535365" cy="6858000"/>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147177"/>
            <a:ext cx="12192000" cy="3980688"/>
          </a:xfrm>
          <a:prstGeom prst="rect">
            <a:avLst/>
          </a:prstGeom>
        </p:spPr>
      </p:pic>
      <p:sp>
        <p:nvSpPr>
          <p:cNvPr id="12" name="文本框 11"/>
          <p:cNvSpPr txBox="1"/>
          <p:nvPr/>
        </p:nvSpPr>
        <p:spPr>
          <a:xfrm>
            <a:off x="4089994" y="1104026"/>
            <a:ext cx="6083717" cy="2862322"/>
          </a:xfrm>
          <a:prstGeom prst="rect">
            <a:avLst/>
          </a:prstGeom>
          <a:noFill/>
        </p:spPr>
        <p:txBody>
          <a:bodyPr wrap="square" rtlCol="0">
            <a:spAutoFit/>
          </a:bodyPr>
          <a:lstStyle/>
          <a:p>
            <a:pPr algn="ctr">
              <a:defRPr/>
            </a:pPr>
            <a:r>
              <a:rPr lang="en-US" altLang="zh-CN" sz="6000" b="1" dirty="0" err="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Củng</a:t>
            </a:r>
            <a:r>
              <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cố</a:t>
            </a:r>
            <a:r>
              <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mở</a:t>
            </a:r>
            <a:r>
              <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rộng</a:t>
            </a:r>
            <a:endParaRPr lang="vi-VN"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defRPr/>
            </a:pPr>
            <a:endParaRPr lang="vi-VN"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defRPr/>
            </a:pPr>
            <a:r>
              <a:rPr lang="en-US" altLang="zh-CN" sz="6000" b="1" dirty="0" err="1">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Thực</a:t>
            </a:r>
            <a:r>
              <a:rPr lang="en-US" altLang="zh-CN" sz="6000" b="1" dirty="0">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hành</a:t>
            </a:r>
            <a:r>
              <a:rPr lang="en-US" altLang="zh-CN" sz="6000" b="1" dirty="0">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đọc</a:t>
            </a:r>
            <a:endParaRPr lang="zh-CN" altLang="en-US" sz="6000" b="1" dirty="0">
              <a:solidFill>
                <a:srgbClr val="175593"/>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545039" y="169817"/>
            <a:ext cx="2646961" cy="979237"/>
          </a:xfrm>
          <a:prstGeom prst="rect">
            <a:avLst/>
          </a:prstGeom>
        </p:spPr>
      </p:pic>
      <p:sp>
        <p:nvSpPr>
          <p:cNvPr id="10" name="MH_Other_5">
            <a:extLst>
              <a:ext uri="{FF2B5EF4-FFF2-40B4-BE49-F238E27FC236}">
                <a16:creationId xmlns:a16="http://schemas.microsoft.com/office/drawing/2014/main" id="{AD05198F-6E83-4F37-98EE-74371D5640D5}"/>
              </a:ext>
            </a:extLst>
          </p:cNvPr>
          <p:cNvSpPr/>
          <p:nvPr>
            <p:custDataLst>
              <p:tags r:id="rId2"/>
            </p:custDataLst>
          </p:nvPr>
        </p:nvSpPr>
        <p:spPr>
          <a:xfrm>
            <a:off x="5512058" y="2428620"/>
            <a:ext cx="2658115" cy="578898"/>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F29A5B">
              <a:alpha val="80000"/>
            </a:srgbClr>
          </a:solidFill>
          <a:ln w="12700" cap="flat" cmpd="sng" algn="ctr">
            <a:noFill/>
            <a:prstDash val="solid"/>
            <a:miter lim="800000"/>
          </a:ln>
          <a:effectLst/>
        </p:spPr>
        <p:txBody>
          <a:bodyPr anchor="ctr"/>
          <a:lstStyle/>
          <a:p>
            <a:pPr algn="ctr">
              <a:defRPr/>
            </a:pP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11" name="文本框 11">
            <a:extLst>
              <a:ext uri="{FF2B5EF4-FFF2-40B4-BE49-F238E27FC236}">
                <a16:creationId xmlns:a16="http://schemas.microsoft.com/office/drawing/2014/main" id="{3ABCA2AB-FB22-49BA-9E87-449F4BD5B8F2}"/>
              </a:ext>
            </a:extLst>
          </p:cNvPr>
          <p:cNvSpPr txBox="1"/>
          <p:nvPr/>
        </p:nvSpPr>
        <p:spPr>
          <a:xfrm>
            <a:off x="7113508" y="616347"/>
            <a:ext cx="184731" cy="1015663"/>
          </a:xfrm>
          <a:prstGeom prst="rect">
            <a:avLst/>
          </a:prstGeom>
          <a:noFill/>
        </p:spPr>
        <p:txBody>
          <a:bodyPr wrap="none" rtlCol="0">
            <a:spAutoFit/>
          </a:bodyPr>
          <a:lstStyle/>
          <a:p>
            <a:pPr algn="ctr">
              <a:defRPr/>
            </a:pPr>
            <a:endParaRPr lang="en-US" altLang="zh-CN" sz="6000" b="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9882596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38" presetClass="entr" presetSubtype="0" accel="50000" fill="hold" grpId="0" nodeType="afterEffect">
                                  <p:stCondLst>
                                    <p:cond delay="0"/>
                                  </p:stCondLst>
                                  <p:iterate type="lt">
                                    <p:tmPct val="15000"/>
                                  </p:iterate>
                                  <p:childTnLst>
                                    <p:set>
                                      <p:cBhvr>
                                        <p:cTn id="32" dur="1" fill="hold">
                                          <p:stCondLst>
                                            <p:cond delay="0"/>
                                          </p:stCondLst>
                                        </p:cTn>
                                        <p:tgtEl>
                                          <p:spTgt spid="12"/>
                                        </p:tgtEl>
                                        <p:attrNameLst>
                                          <p:attrName>style.visibility</p:attrName>
                                        </p:attrNameLst>
                                      </p:cBhvr>
                                      <p:to>
                                        <p:strVal val="visible"/>
                                      </p:to>
                                    </p:set>
                                    <p:set>
                                      <p:cBhvr>
                                        <p:cTn id="33" dur="455" fill="hold">
                                          <p:stCondLst>
                                            <p:cond delay="0"/>
                                          </p:stCondLst>
                                        </p:cTn>
                                        <p:tgtEl>
                                          <p:spTgt spid="12"/>
                                        </p:tgtEl>
                                        <p:attrNameLst>
                                          <p:attrName>style.rotation</p:attrName>
                                        </p:attrNameLst>
                                      </p:cBhvr>
                                      <p:to>
                                        <p:strVal val="-45.0"/>
                                      </p:to>
                                    </p:set>
                                    <p:anim calcmode="lin" valueType="num">
                                      <p:cBhvr>
                                        <p:cTn id="3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38" fill="hold">
                            <p:stCondLst>
                              <p:cond delay="7450"/>
                            </p:stCondLst>
                            <p:childTnLst>
                              <p:par>
                                <p:cTn id="39" presetID="38" presetClass="entr" presetSubtype="0" accel="50000" fill="hold" grpId="0" nodeType="afterEffect" nodePh="1">
                                  <p:stCondLst>
                                    <p:cond delay="0"/>
                                  </p:stCondLst>
                                  <p:endCondLst>
                                    <p:cond evt="begin" delay="0">
                                      <p:tn val="39"/>
                                    </p:cond>
                                  </p:endCondLst>
                                  <p:iterate type="lt">
                                    <p:tmPct val="15000"/>
                                  </p:iterate>
                                  <p:childTnLst>
                                    <p:set>
                                      <p:cBhvr>
                                        <p:cTn id="40" dur="1" fill="hold">
                                          <p:stCondLst>
                                            <p:cond delay="0"/>
                                          </p:stCondLst>
                                        </p:cTn>
                                        <p:tgtEl>
                                          <p:spTgt spid="11"/>
                                        </p:tgtEl>
                                        <p:attrNameLst>
                                          <p:attrName>style.visibility</p:attrName>
                                        </p:attrNameLst>
                                      </p:cBhvr>
                                      <p:to>
                                        <p:strVal val="visible"/>
                                      </p:to>
                                    </p:set>
                                    <p:set>
                                      <p:cBhvr>
                                        <p:cTn id="41" dur="455" fill="hold">
                                          <p:stCondLst>
                                            <p:cond delay="0"/>
                                          </p:stCondLst>
                                        </p:cTn>
                                        <p:tgtEl>
                                          <p:spTgt spid="11"/>
                                        </p:tgtEl>
                                        <p:attrNameLst>
                                          <p:attrName>style.rotation</p:attrName>
                                        </p:attrNameLst>
                                      </p:cBhvr>
                                      <p:to>
                                        <p:strVal val="-45.0"/>
                                      </p:to>
                                    </p:set>
                                    <p:anim calcmode="lin" valueType="num">
                                      <p:cBhvr>
                                        <p:cTn id="42"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6" name="椭圆 5">
            <a:extLst>
              <a:ext uri="{FF2B5EF4-FFF2-40B4-BE49-F238E27FC236}">
                <a16:creationId xmlns:a16="http://schemas.microsoft.com/office/drawing/2014/main" id="{27020907-42DE-441D-B558-D04CF2D2FE95}"/>
              </a:ext>
            </a:extLst>
          </p:cNvPr>
          <p:cNvSpPr/>
          <p:nvPr/>
        </p:nvSpPr>
        <p:spPr>
          <a:xfrm>
            <a:off x="10576526"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1676400" y="2416629"/>
            <a:ext cx="10515600" cy="1661993"/>
          </a:xfrm>
          <a:prstGeom prst="rect">
            <a:avLst/>
          </a:prstGeom>
          <a:noFill/>
        </p:spPr>
        <p:txBody>
          <a:bodyPr wrap="square" rtlCol="0">
            <a:spAutoFit/>
          </a:bodyPr>
          <a:lstStyle/>
          <a:p>
            <a:pPr marL="1143000" indent="-1143000">
              <a:buAutoNum type="arabicPeriod"/>
              <a:defRPr/>
            </a:pPr>
            <a:r>
              <a:rPr lang="en-US" altLang="zh-CN" sz="3600" b="1" dirty="0">
                <a:latin typeface="Times New Roman" panose="02020603050405020304" pitchFamily="18" charset="0"/>
                <a:cs typeface="Times New Roman" panose="02020603050405020304" pitchFamily="18" charset="0"/>
              </a:rPr>
              <a:t>1. </a:t>
            </a:r>
            <a:r>
              <a:rPr lang="en-US" altLang="zh-CN" sz="3600" b="1" dirty="0" err="1">
                <a:latin typeface="Times New Roman" panose="02020603050405020304" pitchFamily="18" charset="0"/>
                <a:cs typeface="Times New Roman" panose="02020603050405020304" pitchFamily="18" charset="0"/>
              </a:rPr>
              <a:t>Khởi</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động</a:t>
            </a:r>
            <a:r>
              <a:rPr lang="en-US" altLang="zh-CN" sz="3600" b="1" dirty="0">
                <a:latin typeface="Times New Roman" panose="02020603050405020304" pitchFamily="18" charset="0"/>
                <a:cs typeface="Times New Roman" panose="02020603050405020304" pitchFamily="18" charset="0"/>
              </a:rPr>
              <a:t> :</a:t>
            </a:r>
          </a:p>
          <a:p>
            <a:pPr marL="1143000" indent="-1143000" algn="ctr">
              <a:defRPr/>
            </a:pPr>
            <a:r>
              <a:rPr lang="vi-VN" altLang="zh-CN" sz="6600" b="1" dirty="0">
                <a:solidFill>
                  <a:srgbClr val="865B3E"/>
                </a:solidFill>
                <a:latin typeface="Times New Roman" panose="02020603050405020304" pitchFamily="18" charset="0"/>
                <a:cs typeface="Times New Roman" panose="02020603050405020304" pitchFamily="18" charset="0"/>
              </a:rPr>
              <a:t>NHANH NHƯ CHỚP </a:t>
            </a:r>
            <a:endParaRPr lang="en-US" altLang="zh-CN" sz="6600" b="1" dirty="0">
              <a:solidFill>
                <a:srgbClr val="865B3E"/>
              </a:solidFill>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pic>
        <p:nvPicPr>
          <p:cNvPr id="15" name="图片 21">
            <a:extLst>
              <a:ext uri="{FF2B5EF4-FFF2-40B4-BE49-F238E27FC236}">
                <a16:creationId xmlns:a16="http://schemas.microsoft.com/office/drawing/2014/main" id="{2C05A27C-0C40-4CD7-93FB-419E8BBC2C4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0" y="-235130"/>
            <a:ext cx="2920958" cy="6858000"/>
          </a:xfrm>
          <a:prstGeom prst="rect">
            <a:avLst/>
          </a:prstGeom>
        </p:spPr>
      </p:pic>
    </p:spTree>
    <p:extLst>
      <p:ext uri="{BB962C8B-B14F-4D97-AF65-F5344CB8AC3E}">
        <p14:creationId xmlns:p14="http://schemas.microsoft.com/office/powerpoint/2010/main" val="2403685124"/>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par>
                          <p:cTn id="69" fill="hold">
                            <p:stCondLst>
                              <p:cond delay="4200"/>
                            </p:stCondLst>
                            <p:childTnLst>
                              <p:par>
                                <p:cTn id="70" presetID="42"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grpSp>
        <p:nvGrpSpPr>
          <p:cNvPr id="2" name="组合 23">
            <a:extLst>
              <a:ext uri="{FF2B5EF4-FFF2-40B4-BE49-F238E27FC236}">
                <a16:creationId xmlns:a16="http://schemas.microsoft.com/office/drawing/2014/main" id="{3378732E-4E49-4ADA-9A59-34FF8418106A}"/>
              </a:ext>
            </a:extLst>
          </p:cNvPr>
          <p:cNvGrpSpPr/>
          <p:nvPr/>
        </p:nvGrpSpPr>
        <p:grpSpPr>
          <a:xfrm>
            <a:off x="3297693" y="-587829"/>
            <a:ext cx="5887873" cy="6230983"/>
            <a:chOff x="3084810" y="-335112"/>
            <a:chExt cx="5887873" cy="5760000"/>
          </a:xfrm>
        </p:grpSpPr>
        <p:grpSp>
          <p:nvGrpSpPr>
            <p:cNvPr id="3" name="组合 16">
              <a:extLst>
                <a:ext uri="{FF2B5EF4-FFF2-40B4-BE49-F238E27FC236}">
                  <a16:creationId xmlns:a16="http://schemas.microsoft.com/office/drawing/2014/main" id="{FDD56F46-78C0-48A0-80AE-43E1B08C2906}"/>
                </a:ext>
              </a:extLst>
            </p:cNvPr>
            <p:cNvGrpSpPr/>
            <p:nvPr/>
          </p:nvGrpSpPr>
          <p:grpSpPr>
            <a:xfrm>
              <a:off x="3376070" y="-335112"/>
              <a:ext cx="5596613" cy="5760000"/>
              <a:chOff x="3376070"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2"/>
              <a:srcRect t="48492"/>
              <a:stretch/>
            </p:blipFill>
            <p:spPr>
              <a:xfrm>
                <a:off x="3376070" y="1628346"/>
                <a:ext cx="5596613" cy="1441826"/>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438084"/>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3942645" y="2696691"/>
            <a:ext cx="4848591" cy="1107996"/>
          </a:xfrm>
          <a:prstGeom prst="rect">
            <a:avLst/>
          </a:prstGeom>
          <a:noFill/>
        </p:spPr>
        <p:txBody>
          <a:bodyPr wrap="square" rtlCol="0">
            <a:spAutoFit/>
          </a:bodyPr>
          <a:lstStyle/>
          <a:p>
            <a:pPr algn="ctr">
              <a:defRPr/>
            </a:pPr>
            <a:endParaRPr lang="en-US" altLang="zh-CN" sz="6600" b="1" dirty="0">
              <a:solidFill>
                <a:srgbClr val="865B3E"/>
              </a:solidFill>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845339" y="182880"/>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204100" y="0"/>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23" name="椭圆 22">
            <a:extLst>
              <a:ext uri="{FF2B5EF4-FFF2-40B4-BE49-F238E27FC236}">
                <a16:creationId xmlns:a16="http://schemas.microsoft.com/office/drawing/2014/main" id="{892D825C-2FA8-4570-B0B4-80F806B35ABE}"/>
              </a:ext>
            </a:extLst>
          </p:cNvPr>
          <p:cNvSpPr/>
          <p:nvPr/>
        </p:nvSpPr>
        <p:spPr>
          <a:xfrm>
            <a:off x="1135499" y="518435"/>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76801" name="Rectangle 1"/>
          <p:cNvSpPr>
            <a:spLocks noChangeArrowheads="1"/>
          </p:cNvSpPr>
          <p:nvPr/>
        </p:nvSpPr>
        <p:spPr bwMode="auto">
          <a:xfrm>
            <a:off x="0" y="0"/>
            <a:ext cx="26481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vi-VN"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16"/>
          <p:cNvSpPr/>
          <p:nvPr/>
        </p:nvSpPr>
        <p:spPr>
          <a:xfrm>
            <a:off x="692330" y="1595021"/>
            <a:ext cx="11103429" cy="4524315"/>
          </a:xfrm>
          <a:prstGeom prst="rect">
            <a:avLst/>
          </a:prstGeom>
        </p:spPr>
        <p:txBody>
          <a:bodyPr wrap="square">
            <a:spAutoFit/>
          </a:bodyPr>
          <a:lstStyle/>
          <a:p>
            <a:pPr lvl="0" algn="just" fontAlgn="base">
              <a:spcBef>
                <a:spcPct val="0"/>
              </a:spcBef>
              <a:spcAft>
                <a:spcPct val="0"/>
              </a:spcAft>
              <a:buFontTx/>
              <a:buChar char="•"/>
            </a:pPr>
            <a:r>
              <a:rPr lang="vi-VN" sz="2400" dirty="0">
                <a:solidFill>
                  <a:srgbClr val="000000"/>
                </a:solidFill>
                <a:latin typeface="Times New Roman" pitchFamily="18" charset="0"/>
                <a:ea typeface="Arial" pitchFamily="34" charset="0"/>
                <a:cs typeface="Times New Roman" pitchFamily="18" charset="0"/>
              </a:rPr>
              <a:t>Tác phẩm “ Mắt sói” viết về mắt của con sói, đúng hay sai? </a:t>
            </a:r>
            <a:endParaRPr lang="en-US" sz="2400" dirty="0">
              <a:solidFill>
                <a:srgbClr val="000000"/>
              </a:solidFill>
              <a:latin typeface="Arial" pitchFamily="34" charset="0"/>
              <a:cs typeface="Arial" pitchFamily="34" charset="0"/>
            </a:endParaRPr>
          </a:p>
          <a:p>
            <a:pPr lvl="0" algn="just" eaLnBrk="0" fontAlgn="base" hangingPunct="0">
              <a:spcBef>
                <a:spcPct val="0"/>
              </a:spcBef>
              <a:spcAft>
                <a:spcPct val="0"/>
              </a:spcAft>
              <a:buFontTx/>
              <a:buChar char="•"/>
            </a:pPr>
            <a:r>
              <a:rPr lang="vi-VN" sz="2400" dirty="0">
                <a:solidFill>
                  <a:srgbClr val="000000"/>
                </a:solidFill>
                <a:latin typeface="Times New Roman" pitchFamily="18" charset="0"/>
                <a:ea typeface="Arial" pitchFamily="34" charset="0"/>
                <a:cs typeface="Times New Roman" pitchFamily="18" charset="0"/>
              </a:rPr>
              <a:t>Tác phẩm “Mắt sói” có cốt truyện đơn tuyến, đúng hay sai? </a:t>
            </a:r>
            <a:endParaRPr lang="en-US" sz="2400" dirty="0">
              <a:solidFill>
                <a:srgbClr val="000000"/>
              </a:solidFill>
              <a:latin typeface="Arial" pitchFamily="34" charset="0"/>
              <a:cs typeface="Arial" pitchFamily="34" charset="0"/>
            </a:endParaRPr>
          </a:p>
          <a:p>
            <a:pPr lvl="0" algn="just" eaLnBrk="0" fontAlgn="base" hangingPunct="0">
              <a:spcBef>
                <a:spcPct val="0"/>
              </a:spcBef>
              <a:spcAft>
                <a:spcPct val="0"/>
              </a:spcAft>
              <a:buFontTx/>
              <a:buChar char="•"/>
            </a:pPr>
            <a:r>
              <a:rPr lang="vi-VN" sz="2400" dirty="0">
                <a:solidFill>
                  <a:srgbClr val="000000"/>
                </a:solidFill>
                <a:latin typeface="Times New Roman" pitchFamily="18" charset="0"/>
                <a:ea typeface="Arial" pitchFamily="34" charset="0"/>
                <a:cs typeface="Times New Roman" pitchFamily="18" charset="0"/>
              </a:rPr>
              <a:t>Tác phẩm “Mắt sói” có những nhân vật chính nào? </a:t>
            </a:r>
            <a:endParaRPr lang="en-US" sz="2400" dirty="0">
              <a:solidFill>
                <a:srgbClr val="000000"/>
              </a:solidFill>
              <a:latin typeface="Arial" pitchFamily="34" charset="0"/>
              <a:cs typeface="Arial" pitchFamily="34" charset="0"/>
            </a:endParaRPr>
          </a:p>
          <a:p>
            <a:pPr lvl="0" algn="just" eaLnBrk="0" fontAlgn="base" hangingPunct="0">
              <a:spcBef>
                <a:spcPct val="0"/>
              </a:spcBef>
              <a:spcAft>
                <a:spcPct val="0"/>
              </a:spcAft>
              <a:buFontTx/>
              <a:buChar char="•"/>
            </a:pPr>
            <a:r>
              <a:rPr lang="vi-VN" sz="2400" dirty="0">
                <a:solidFill>
                  <a:srgbClr val="000000"/>
                </a:solidFill>
                <a:latin typeface="Times New Roman" pitchFamily="18" charset="0"/>
                <a:ea typeface="Arial" pitchFamily="34" charset="0"/>
                <a:cs typeface="Times New Roman" pitchFamily="18" charset="0"/>
              </a:rPr>
              <a:t>Tác phẩm “ Lặng lẽ Sa Pa” viết về du lịch, nghỉ dưỡng Sa Pa, đúng hay sai? </a:t>
            </a:r>
            <a:endParaRPr lang="en-US" sz="2400" dirty="0">
              <a:solidFill>
                <a:srgbClr val="000000"/>
              </a:solidFill>
              <a:latin typeface="Arial" pitchFamily="34" charset="0"/>
              <a:cs typeface="Arial" pitchFamily="34" charset="0"/>
            </a:endParaRPr>
          </a:p>
          <a:p>
            <a:pPr lvl="0" algn="just" eaLnBrk="0" fontAlgn="base" hangingPunct="0">
              <a:spcBef>
                <a:spcPct val="0"/>
              </a:spcBef>
              <a:spcAft>
                <a:spcPct val="0"/>
              </a:spcAft>
              <a:buFontTx/>
              <a:buChar char="•"/>
            </a:pPr>
            <a:r>
              <a:rPr lang="vi-VN" sz="2400" dirty="0">
                <a:solidFill>
                  <a:srgbClr val="000000"/>
                </a:solidFill>
                <a:latin typeface="Times New Roman" pitchFamily="18" charset="0"/>
                <a:ea typeface="Arial" pitchFamily="34" charset="0"/>
                <a:cs typeface="Times New Roman" pitchFamily="18" charset="0"/>
              </a:rPr>
              <a:t>Tác phẩm “ Lặng lẽ Sa Pa” viết về những người lao động ở Sa Pa, đúng hay sai? </a:t>
            </a:r>
            <a:endParaRPr lang="en-US" sz="2400" dirty="0">
              <a:solidFill>
                <a:srgbClr val="000000"/>
              </a:solidFill>
              <a:latin typeface="Arial" pitchFamily="34" charset="0"/>
              <a:cs typeface="Arial" pitchFamily="34" charset="0"/>
            </a:endParaRPr>
          </a:p>
          <a:p>
            <a:pPr lvl="0" algn="just" eaLnBrk="0" fontAlgn="base" hangingPunct="0">
              <a:spcBef>
                <a:spcPct val="0"/>
              </a:spcBef>
              <a:spcAft>
                <a:spcPct val="0"/>
              </a:spcAft>
              <a:buFontTx/>
              <a:buChar char="•"/>
            </a:pPr>
            <a:r>
              <a:rPr lang="vi-VN" sz="2400" dirty="0">
                <a:solidFill>
                  <a:srgbClr val="000000"/>
                </a:solidFill>
                <a:latin typeface="Times New Roman" pitchFamily="18" charset="0"/>
                <a:ea typeface="Arial" pitchFamily="34" charset="0"/>
                <a:cs typeface="Times New Roman" pitchFamily="18" charset="0"/>
              </a:rPr>
              <a:t>Nhân vật chính của tác phẩm “ Lặng lẽ Sa Pa” là ông họa sĩ, đúng hay sai? </a:t>
            </a:r>
            <a:endParaRPr lang="en-US" sz="2400" dirty="0">
              <a:solidFill>
                <a:srgbClr val="000000"/>
              </a:solidFill>
              <a:latin typeface="Arial" pitchFamily="34" charset="0"/>
              <a:cs typeface="Arial" pitchFamily="34" charset="0"/>
            </a:endParaRPr>
          </a:p>
          <a:p>
            <a:pPr lvl="0" algn="just" eaLnBrk="0" fontAlgn="base" hangingPunct="0">
              <a:spcBef>
                <a:spcPct val="0"/>
              </a:spcBef>
              <a:spcAft>
                <a:spcPct val="0"/>
              </a:spcAft>
              <a:buFontTx/>
              <a:buChar char="•"/>
            </a:pPr>
            <a:r>
              <a:rPr lang="vi-VN" sz="2400" dirty="0">
                <a:solidFill>
                  <a:srgbClr val="000000"/>
                </a:solidFill>
                <a:latin typeface="Times New Roman" pitchFamily="18" charset="0"/>
                <a:ea typeface="Arial" pitchFamily="34" charset="0"/>
                <a:cs typeface="Times New Roman" pitchFamily="18" charset="0"/>
              </a:rPr>
              <a:t>Tác phẩm “ Lặng lẽ Sa Pa” có cốt truyện đa tuyến, đúng hay sai?</a:t>
            </a:r>
            <a:endParaRPr lang="en-US" sz="2400" dirty="0">
              <a:solidFill>
                <a:srgbClr val="000000"/>
              </a:solidFill>
              <a:latin typeface="Arial" pitchFamily="34" charset="0"/>
              <a:cs typeface="Arial" pitchFamily="34" charset="0"/>
            </a:endParaRPr>
          </a:p>
          <a:p>
            <a:pPr lvl="0" algn="just" eaLnBrk="0" fontAlgn="base" hangingPunct="0">
              <a:spcBef>
                <a:spcPct val="0"/>
              </a:spcBef>
              <a:spcAft>
                <a:spcPct val="0"/>
              </a:spcAft>
              <a:buFontTx/>
              <a:buChar char="•"/>
            </a:pPr>
            <a:r>
              <a:rPr lang="vi-VN" sz="2400" dirty="0">
                <a:solidFill>
                  <a:srgbClr val="000000"/>
                </a:solidFill>
                <a:latin typeface="Times New Roman" pitchFamily="18" charset="0"/>
                <a:ea typeface="Arial" pitchFamily="34" charset="0"/>
                <a:cs typeface="Times New Roman" pitchFamily="18" charset="0"/>
              </a:rPr>
              <a:t>“Ngay tới đầu ngón chân của mình Sói Lam cungc không nhìn thấy” từ “ngay” là trợ từ, đúng hay sai ? </a:t>
            </a:r>
            <a:endParaRPr lang="en-US" sz="2400" dirty="0">
              <a:solidFill>
                <a:srgbClr val="000000"/>
              </a:solidFill>
              <a:latin typeface="Arial" pitchFamily="34" charset="0"/>
              <a:cs typeface="Arial" pitchFamily="34" charset="0"/>
            </a:endParaRPr>
          </a:p>
          <a:p>
            <a:pPr lvl="0" algn="just" eaLnBrk="0" fontAlgn="base" hangingPunct="0">
              <a:spcBef>
                <a:spcPct val="0"/>
              </a:spcBef>
              <a:spcAft>
                <a:spcPct val="0"/>
              </a:spcAft>
              <a:buFontTx/>
              <a:buChar char="•"/>
            </a:pPr>
            <a:r>
              <a:rPr lang="vi-VN" sz="2400" dirty="0">
                <a:solidFill>
                  <a:srgbClr val="000000"/>
                </a:solidFill>
                <a:latin typeface="Times New Roman" pitchFamily="18" charset="0"/>
                <a:ea typeface="Arial" pitchFamily="34" charset="0"/>
                <a:cs typeface="Times New Roman" pitchFamily="18" charset="0"/>
              </a:rPr>
              <a:t>Thán từ có 1 loại dùng đề bộc lộ trực tiếp cảm xúc, đúng hay sai? </a:t>
            </a:r>
            <a:endParaRPr lang="en-US" sz="2400" dirty="0">
              <a:solidFill>
                <a:srgbClr val="000000"/>
              </a:solidFill>
              <a:latin typeface="Arial" pitchFamily="34" charset="0"/>
              <a:cs typeface="Arial" pitchFamily="34" charset="0"/>
            </a:endParaRPr>
          </a:p>
          <a:p>
            <a:pPr lvl="0" algn="just" eaLnBrk="0" fontAlgn="base" hangingPunct="0">
              <a:spcBef>
                <a:spcPct val="0"/>
              </a:spcBef>
              <a:spcAft>
                <a:spcPct val="0"/>
              </a:spcAft>
              <a:buFontTx/>
              <a:buChar char="•"/>
            </a:pPr>
            <a:r>
              <a:rPr lang="vi-VN" sz="2400" dirty="0">
                <a:solidFill>
                  <a:srgbClr val="000000"/>
                </a:solidFill>
                <a:latin typeface="Times New Roman" pitchFamily="18" charset="0"/>
                <a:ea typeface="Arial" pitchFamily="34" charset="0"/>
                <a:cs typeface="Times New Roman" pitchFamily="18" charset="0"/>
              </a:rPr>
              <a:t> Phân tích một tác phẩm truyện là làm sáng tỏ chủ đề và những nét đặc sắc nghệ thuật của tác phẩm được thể hiện qua những yếu tố cơ bản của tác phẩm đó, đúng hay sai? </a:t>
            </a:r>
            <a:endParaRPr lang="vi-VN" sz="2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03685124"/>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nodePh="1">
                                  <p:stCondLst>
                                    <p:cond delay="0"/>
                                  </p:stCondLst>
                                  <p:endCondLst>
                                    <p:cond evt="begin" delay="0">
                                      <p:tn val="45"/>
                                    </p:cond>
                                  </p:end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17">
                                            <p:txEl>
                                              <p:pRg st="0" end="0"/>
                                            </p:txEl>
                                          </p:spTgt>
                                        </p:tgtEl>
                                        <p:attrNameLst>
                                          <p:attrName>style.visibility</p:attrName>
                                        </p:attrNameLst>
                                      </p:cBhvr>
                                      <p:to>
                                        <p:strVal val="visible"/>
                                      </p:to>
                                    </p:set>
                                    <p:animEffect transition="in" filter="box(in)">
                                      <p:cBhvr>
                                        <p:cTn id="73" dur="500"/>
                                        <p:tgtEl>
                                          <p:spTgt spid="17">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17">
                                            <p:txEl>
                                              <p:pRg st="0" end="0"/>
                                            </p:txEl>
                                          </p:spTgt>
                                        </p:tgtEl>
                                      </p:cBhvr>
                                    </p:animEffect>
                                    <p:set>
                                      <p:cBhvr>
                                        <p:cTn id="78"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nodeType="clickEffect">
                                  <p:stCondLst>
                                    <p:cond delay="0"/>
                                  </p:stCondLst>
                                  <p:childTnLst>
                                    <p:set>
                                      <p:cBhvr>
                                        <p:cTn id="82" dur="1" fill="hold">
                                          <p:stCondLst>
                                            <p:cond delay="0"/>
                                          </p:stCondLst>
                                        </p:cTn>
                                        <p:tgtEl>
                                          <p:spTgt spid="17">
                                            <p:txEl>
                                              <p:pRg st="1" end="1"/>
                                            </p:txEl>
                                          </p:spTgt>
                                        </p:tgtEl>
                                        <p:attrNameLst>
                                          <p:attrName>style.visibility</p:attrName>
                                        </p:attrNameLst>
                                      </p:cBhvr>
                                      <p:to>
                                        <p:strVal val="visible"/>
                                      </p:to>
                                    </p:set>
                                    <p:animEffect transition="in" filter="checkerboard(across)">
                                      <p:cBhvr>
                                        <p:cTn id="83" dur="500"/>
                                        <p:tgtEl>
                                          <p:spTgt spid="17">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xit" presetSubtype="16" fill="hold" nodeType="clickEffect">
                                  <p:stCondLst>
                                    <p:cond delay="0"/>
                                  </p:stCondLst>
                                  <p:childTnLst>
                                    <p:animEffect transition="out" filter="box(in)">
                                      <p:cBhvr>
                                        <p:cTn id="87" dur="500"/>
                                        <p:tgtEl>
                                          <p:spTgt spid="17">
                                            <p:txEl>
                                              <p:pRg st="1" end="1"/>
                                            </p:txEl>
                                          </p:spTgt>
                                        </p:tgtEl>
                                      </p:cBhvr>
                                    </p:animEffect>
                                    <p:set>
                                      <p:cBhvr>
                                        <p:cTn id="88" dur="1" fill="hold">
                                          <p:stCondLst>
                                            <p:cond delay="499"/>
                                          </p:stCondLst>
                                        </p:cTn>
                                        <p:tgtEl>
                                          <p:spTgt spid="17">
                                            <p:txEl>
                                              <p:pRg st="1" end="1"/>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nodeType="clickEffect">
                                  <p:stCondLst>
                                    <p:cond delay="0"/>
                                  </p:stCondLst>
                                  <p:childTnLst>
                                    <p:set>
                                      <p:cBhvr>
                                        <p:cTn id="92" dur="1" fill="hold">
                                          <p:stCondLst>
                                            <p:cond delay="0"/>
                                          </p:stCondLst>
                                        </p:cTn>
                                        <p:tgtEl>
                                          <p:spTgt spid="17">
                                            <p:txEl>
                                              <p:pRg st="2" end="2"/>
                                            </p:txEl>
                                          </p:spTgt>
                                        </p:tgtEl>
                                        <p:attrNameLst>
                                          <p:attrName>style.visibility</p:attrName>
                                        </p:attrNameLst>
                                      </p:cBhvr>
                                      <p:to>
                                        <p:strVal val="visible"/>
                                      </p:to>
                                    </p:set>
                                    <p:animEffect transition="in" filter="box(in)">
                                      <p:cBhvr>
                                        <p:cTn id="93" dur="500"/>
                                        <p:tgtEl>
                                          <p:spTgt spid="17">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xit" presetSubtype="10" fill="hold" nodeType="clickEffect">
                                  <p:stCondLst>
                                    <p:cond delay="0"/>
                                  </p:stCondLst>
                                  <p:childTnLst>
                                    <p:animEffect transition="out" filter="checkerboard(across)">
                                      <p:cBhvr>
                                        <p:cTn id="97" dur="500"/>
                                        <p:tgtEl>
                                          <p:spTgt spid="17">
                                            <p:txEl>
                                              <p:pRg st="2" end="2"/>
                                            </p:txEl>
                                          </p:spTgt>
                                        </p:tgtEl>
                                      </p:cBhvr>
                                    </p:animEffect>
                                    <p:set>
                                      <p:cBhvr>
                                        <p:cTn id="98" dur="1" fill="hold">
                                          <p:stCondLst>
                                            <p:cond delay="499"/>
                                          </p:stCondLst>
                                        </p:cTn>
                                        <p:tgtEl>
                                          <p:spTgt spid="17">
                                            <p:txEl>
                                              <p:pRg st="2" end="2"/>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nodeType="clickEffect">
                                  <p:stCondLst>
                                    <p:cond delay="0"/>
                                  </p:stCondLst>
                                  <p:childTnLst>
                                    <p:set>
                                      <p:cBhvr>
                                        <p:cTn id="102" dur="1" fill="hold">
                                          <p:stCondLst>
                                            <p:cond delay="0"/>
                                          </p:stCondLst>
                                        </p:cTn>
                                        <p:tgtEl>
                                          <p:spTgt spid="17">
                                            <p:txEl>
                                              <p:pRg st="3" end="3"/>
                                            </p:txEl>
                                          </p:spTgt>
                                        </p:tgtEl>
                                        <p:attrNameLst>
                                          <p:attrName>style.visibility</p:attrName>
                                        </p:attrNameLst>
                                      </p:cBhvr>
                                      <p:to>
                                        <p:strVal val="visible"/>
                                      </p:to>
                                    </p:set>
                                    <p:animEffect transition="in" filter="diamond(in)">
                                      <p:cBhvr>
                                        <p:cTn id="103" dur="2000"/>
                                        <p:tgtEl>
                                          <p:spTgt spid="17">
                                            <p:txEl>
                                              <p:pRg st="3" end="3"/>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nodeType="clickEffect">
                                  <p:stCondLst>
                                    <p:cond delay="0"/>
                                  </p:stCondLst>
                                  <p:childTnLst>
                                    <p:anim calcmode="lin" valueType="num">
                                      <p:cBhvr additive="base">
                                        <p:cTn id="107" dur="500"/>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08" dur="500"/>
                                        <p:tgtEl>
                                          <p:spTgt spid="17">
                                            <p:txEl>
                                              <p:pRg st="3" end="3"/>
                                            </p:txEl>
                                          </p:spTgt>
                                        </p:tgtEl>
                                        <p:attrNameLst>
                                          <p:attrName>ppt_y</p:attrName>
                                        </p:attrNameLst>
                                      </p:cBhvr>
                                      <p:tavLst>
                                        <p:tav tm="0">
                                          <p:val>
                                            <p:strVal val="ppt_y"/>
                                          </p:val>
                                        </p:tav>
                                        <p:tav tm="100000">
                                          <p:val>
                                            <p:strVal val="1+ppt_h/2"/>
                                          </p:val>
                                        </p:tav>
                                      </p:tavLst>
                                    </p:anim>
                                    <p:set>
                                      <p:cBhvr>
                                        <p:cTn id="109" dur="1" fill="hold">
                                          <p:stCondLst>
                                            <p:cond delay="499"/>
                                          </p:stCondLst>
                                        </p:cTn>
                                        <p:tgtEl>
                                          <p:spTgt spid="17">
                                            <p:txEl>
                                              <p:pRg st="3" end="3"/>
                                            </p:txEl>
                                          </p:spTgt>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17">
                                            <p:txEl>
                                              <p:pRg st="4" end="4"/>
                                            </p:txEl>
                                          </p:spTgt>
                                        </p:tgtEl>
                                        <p:attrNameLst>
                                          <p:attrName>style.visibility</p:attrName>
                                        </p:attrNameLst>
                                      </p:cBhvr>
                                      <p:to>
                                        <p:strVal val="visible"/>
                                      </p:to>
                                    </p:set>
                                    <p:anim calcmode="lin" valueType="num">
                                      <p:cBhvr additive="base">
                                        <p:cTn id="114"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8" presetClass="exit" presetSubtype="16" fill="hold" nodeType="clickEffect">
                                  <p:stCondLst>
                                    <p:cond delay="0"/>
                                  </p:stCondLst>
                                  <p:childTnLst>
                                    <p:animEffect transition="out" filter="diamond(in)">
                                      <p:cBhvr>
                                        <p:cTn id="119" dur="2000"/>
                                        <p:tgtEl>
                                          <p:spTgt spid="17">
                                            <p:txEl>
                                              <p:pRg st="4" end="4"/>
                                            </p:txEl>
                                          </p:spTgt>
                                        </p:tgtEl>
                                      </p:cBhvr>
                                    </p:animEffect>
                                    <p:set>
                                      <p:cBhvr>
                                        <p:cTn id="120" dur="1" fill="hold">
                                          <p:stCondLst>
                                            <p:cond delay="1999"/>
                                          </p:stCondLst>
                                        </p:cTn>
                                        <p:tgtEl>
                                          <p:spTgt spid="17">
                                            <p:txEl>
                                              <p:pRg st="4" end="4"/>
                                            </p:txEl>
                                          </p:spTgt>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7">
                                            <p:txEl>
                                              <p:pRg st="5" end="5"/>
                                            </p:txEl>
                                          </p:spTgt>
                                        </p:tgtEl>
                                        <p:attrNameLst>
                                          <p:attrName>style.visibility</p:attrName>
                                        </p:attrNameLst>
                                      </p:cBhvr>
                                      <p:to>
                                        <p:strVal val="visible"/>
                                      </p:to>
                                    </p:set>
                                    <p:anim calcmode="lin" valueType="num">
                                      <p:cBhvr additive="base">
                                        <p:cTn id="125"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8" presetClass="exit" presetSubtype="16" fill="hold" nodeType="clickEffect">
                                  <p:stCondLst>
                                    <p:cond delay="0"/>
                                  </p:stCondLst>
                                  <p:childTnLst>
                                    <p:animEffect transition="out" filter="diamond(in)">
                                      <p:cBhvr>
                                        <p:cTn id="130" dur="2000"/>
                                        <p:tgtEl>
                                          <p:spTgt spid="17">
                                            <p:txEl>
                                              <p:pRg st="5" end="5"/>
                                            </p:txEl>
                                          </p:spTgt>
                                        </p:tgtEl>
                                      </p:cBhvr>
                                    </p:animEffect>
                                    <p:set>
                                      <p:cBhvr>
                                        <p:cTn id="131" dur="1" fill="hold">
                                          <p:stCondLst>
                                            <p:cond delay="1999"/>
                                          </p:stCondLst>
                                        </p:cTn>
                                        <p:tgtEl>
                                          <p:spTgt spid="17">
                                            <p:txEl>
                                              <p:pRg st="5" end="5"/>
                                            </p:txEl>
                                          </p:spTgt>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4" presetClass="entr" presetSubtype="16" fill="hold" nodeType="clickEffect">
                                  <p:stCondLst>
                                    <p:cond delay="0"/>
                                  </p:stCondLst>
                                  <p:childTnLst>
                                    <p:set>
                                      <p:cBhvr>
                                        <p:cTn id="135" dur="1" fill="hold">
                                          <p:stCondLst>
                                            <p:cond delay="0"/>
                                          </p:stCondLst>
                                        </p:cTn>
                                        <p:tgtEl>
                                          <p:spTgt spid="17">
                                            <p:txEl>
                                              <p:pRg st="6" end="6"/>
                                            </p:txEl>
                                          </p:spTgt>
                                        </p:tgtEl>
                                        <p:attrNameLst>
                                          <p:attrName>style.visibility</p:attrName>
                                        </p:attrNameLst>
                                      </p:cBhvr>
                                      <p:to>
                                        <p:strVal val="visible"/>
                                      </p:to>
                                    </p:set>
                                    <p:animEffect transition="in" filter="box(in)">
                                      <p:cBhvr>
                                        <p:cTn id="136" dur="500"/>
                                        <p:tgtEl>
                                          <p:spTgt spid="17">
                                            <p:txEl>
                                              <p:pRg st="6" end="6"/>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nodeType="clickEffect">
                                  <p:stCondLst>
                                    <p:cond delay="0"/>
                                  </p:stCondLst>
                                  <p:childTnLst>
                                    <p:animEffect transition="out" filter="blinds(horizontal)">
                                      <p:cBhvr>
                                        <p:cTn id="140" dur="500"/>
                                        <p:tgtEl>
                                          <p:spTgt spid="17">
                                            <p:txEl>
                                              <p:pRg st="6" end="6"/>
                                            </p:txEl>
                                          </p:spTgt>
                                        </p:tgtEl>
                                      </p:cBhvr>
                                    </p:animEffect>
                                    <p:set>
                                      <p:cBhvr>
                                        <p:cTn id="141" dur="1" fill="hold">
                                          <p:stCondLst>
                                            <p:cond delay="499"/>
                                          </p:stCondLst>
                                        </p:cTn>
                                        <p:tgtEl>
                                          <p:spTgt spid="17">
                                            <p:txEl>
                                              <p:pRg st="6" end="6"/>
                                            </p:txEl>
                                          </p:spTgt>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8" presetClass="entr" presetSubtype="16" fill="hold" nodeType="clickEffect">
                                  <p:stCondLst>
                                    <p:cond delay="0"/>
                                  </p:stCondLst>
                                  <p:childTnLst>
                                    <p:set>
                                      <p:cBhvr>
                                        <p:cTn id="145" dur="1" fill="hold">
                                          <p:stCondLst>
                                            <p:cond delay="0"/>
                                          </p:stCondLst>
                                        </p:cTn>
                                        <p:tgtEl>
                                          <p:spTgt spid="17">
                                            <p:txEl>
                                              <p:pRg st="7" end="7"/>
                                            </p:txEl>
                                          </p:spTgt>
                                        </p:tgtEl>
                                        <p:attrNameLst>
                                          <p:attrName>style.visibility</p:attrName>
                                        </p:attrNameLst>
                                      </p:cBhvr>
                                      <p:to>
                                        <p:strVal val="visible"/>
                                      </p:to>
                                    </p:set>
                                    <p:animEffect transition="in" filter="diamond(in)">
                                      <p:cBhvr>
                                        <p:cTn id="146" dur="2000"/>
                                        <p:tgtEl>
                                          <p:spTgt spid="17">
                                            <p:txEl>
                                              <p:pRg st="7" end="7"/>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8" presetClass="exit" presetSubtype="16" fill="hold" nodeType="clickEffect">
                                  <p:stCondLst>
                                    <p:cond delay="0"/>
                                  </p:stCondLst>
                                  <p:childTnLst>
                                    <p:animEffect transition="out" filter="diamond(in)">
                                      <p:cBhvr>
                                        <p:cTn id="150" dur="2000"/>
                                        <p:tgtEl>
                                          <p:spTgt spid="17">
                                            <p:txEl>
                                              <p:pRg st="7" end="7"/>
                                            </p:txEl>
                                          </p:spTgt>
                                        </p:tgtEl>
                                      </p:cBhvr>
                                    </p:animEffect>
                                    <p:set>
                                      <p:cBhvr>
                                        <p:cTn id="151" dur="1" fill="hold">
                                          <p:stCondLst>
                                            <p:cond delay="1999"/>
                                          </p:stCondLst>
                                        </p:cTn>
                                        <p:tgtEl>
                                          <p:spTgt spid="17">
                                            <p:txEl>
                                              <p:pRg st="7" end="7"/>
                                            </p:txEl>
                                          </p:spTgt>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8" presetClass="entr" presetSubtype="16" fill="hold" nodeType="clickEffect">
                                  <p:stCondLst>
                                    <p:cond delay="0"/>
                                  </p:stCondLst>
                                  <p:childTnLst>
                                    <p:set>
                                      <p:cBhvr>
                                        <p:cTn id="155" dur="1" fill="hold">
                                          <p:stCondLst>
                                            <p:cond delay="0"/>
                                          </p:stCondLst>
                                        </p:cTn>
                                        <p:tgtEl>
                                          <p:spTgt spid="17">
                                            <p:txEl>
                                              <p:pRg st="8" end="8"/>
                                            </p:txEl>
                                          </p:spTgt>
                                        </p:tgtEl>
                                        <p:attrNameLst>
                                          <p:attrName>style.visibility</p:attrName>
                                        </p:attrNameLst>
                                      </p:cBhvr>
                                      <p:to>
                                        <p:strVal val="visible"/>
                                      </p:to>
                                    </p:set>
                                    <p:animEffect transition="in" filter="diamond(in)">
                                      <p:cBhvr>
                                        <p:cTn id="156" dur="2000"/>
                                        <p:tgtEl>
                                          <p:spTgt spid="17">
                                            <p:txEl>
                                              <p:pRg st="8" end="8"/>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2" presetClass="exit" presetSubtype="4" fill="hold" nodeType="clickEffect">
                                  <p:stCondLst>
                                    <p:cond delay="0"/>
                                  </p:stCondLst>
                                  <p:childTnLst>
                                    <p:anim calcmode="lin" valueType="num">
                                      <p:cBhvr additive="base">
                                        <p:cTn id="160" dur="500"/>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161" dur="500"/>
                                        <p:tgtEl>
                                          <p:spTgt spid="17">
                                            <p:txEl>
                                              <p:pRg st="8" end="8"/>
                                            </p:txEl>
                                          </p:spTgt>
                                        </p:tgtEl>
                                        <p:attrNameLst>
                                          <p:attrName>ppt_y</p:attrName>
                                        </p:attrNameLst>
                                      </p:cBhvr>
                                      <p:tavLst>
                                        <p:tav tm="0">
                                          <p:val>
                                            <p:strVal val="ppt_y"/>
                                          </p:val>
                                        </p:tav>
                                        <p:tav tm="100000">
                                          <p:val>
                                            <p:strVal val="1+ppt_h/2"/>
                                          </p:val>
                                        </p:tav>
                                      </p:tavLst>
                                    </p:anim>
                                    <p:set>
                                      <p:cBhvr>
                                        <p:cTn id="162" dur="1" fill="hold">
                                          <p:stCondLst>
                                            <p:cond delay="499"/>
                                          </p:stCondLst>
                                        </p:cTn>
                                        <p:tgtEl>
                                          <p:spTgt spid="17">
                                            <p:txEl>
                                              <p:pRg st="8" end="8"/>
                                            </p:txEl>
                                          </p:spTgt>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5" presetClass="entr" presetSubtype="10" fill="hold" nodeType="clickEffect">
                                  <p:stCondLst>
                                    <p:cond delay="0"/>
                                  </p:stCondLst>
                                  <p:childTnLst>
                                    <p:set>
                                      <p:cBhvr>
                                        <p:cTn id="166" dur="1" fill="hold">
                                          <p:stCondLst>
                                            <p:cond delay="0"/>
                                          </p:stCondLst>
                                        </p:cTn>
                                        <p:tgtEl>
                                          <p:spTgt spid="17">
                                            <p:txEl>
                                              <p:pRg st="9" end="9"/>
                                            </p:txEl>
                                          </p:spTgt>
                                        </p:tgtEl>
                                        <p:attrNameLst>
                                          <p:attrName>style.visibility</p:attrName>
                                        </p:attrNameLst>
                                      </p:cBhvr>
                                      <p:to>
                                        <p:strVal val="visible"/>
                                      </p:to>
                                    </p:set>
                                    <p:animEffect transition="in" filter="checkerboard(across)">
                                      <p:cBhvr>
                                        <p:cTn id="167" dur="500"/>
                                        <p:tgtEl>
                                          <p:spTgt spid="17">
                                            <p:txEl>
                                              <p:pRg st="9" end="9"/>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4" presetClass="exit" presetSubtype="16" fill="hold" nodeType="clickEffect">
                                  <p:stCondLst>
                                    <p:cond delay="0"/>
                                  </p:stCondLst>
                                  <p:childTnLst>
                                    <p:animEffect transition="out" filter="box(in)">
                                      <p:cBhvr>
                                        <p:cTn id="171" dur="500"/>
                                        <p:tgtEl>
                                          <p:spTgt spid="17">
                                            <p:txEl>
                                              <p:pRg st="9" end="9"/>
                                            </p:txEl>
                                          </p:spTgt>
                                        </p:tgtEl>
                                      </p:cBhvr>
                                    </p:animEffect>
                                    <p:set>
                                      <p:cBhvr>
                                        <p:cTn id="172" dur="1" fill="hold">
                                          <p:stCondLst>
                                            <p:cond delay="499"/>
                                          </p:stCondLst>
                                        </p:cTn>
                                        <p:tgtEl>
                                          <p:spTgt spid="17">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grpSp>
        <p:nvGrpSpPr>
          <p:cNvPr id="2" name="组合 23">
            <a:extLst>
              <a:ext uri="{FF2B5EF4-FFF2-40B4-BE49-F238E27FC236}">
                <a16:creationId xmlns:a16="http://schemas.microsoft.com/office/drawing/2014/main" id="{3378732E-4E49-4ADA-9A59-34FF8418106A}"/>
              </a:ext>
            </a:extLst>
          </p:cNvPr>
          <p:cNvGrpSpPr/>
          <p:nvPr/>
        </p:nvGrpSpPr>
        <p:grpSpPr>
          <a:xfrm>
            <a:off x="3311140" y="-1320972"/>
            <a:ext cx="5809496" cy="5760000"/>
            <a:chOff x="3084810" y="-335112"/>
            <a:chExt cx="5809496" cy="5760000"/>
          </a:xfrm>
        </p:grpSpPr>
        <p:grpSp>
          <p:nvGrpSpPr>
            <p:cNvPr id="3"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894566"/>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980866" y="1592880"/>
            <a:ext cx="10905565" cy="584775"/>
          </a:xfrm>
          <a:prstGeom prst="rect">
            <a:avLst/>
          </a:prstGeom>
          <a:noFill/>
        </p:spPr>
        <p:txBody>
          <a:bodyPr wrap="square" rtlCol="0">
            <a:spAutoFit/>
          </a:bodyPr>
          <a:lstStyle/>
          <a:p>
            <a:pPr>
              <a:defRPr/>
            </a:pPr>
            <a:r>
              <a:rPr lang="vi-VN" altLang="zh-CN" sz="3200" b="1" dirty="0">
                <a:latin typeface="Times New Roman" panose="02020603050405020304" pitchFamily="18" charset="0"/>
                <a:cs typeface="Times New Roman" panose="02020603050405020304" pitchFamily="18" charset="0"/>
              </a:rPr>
              <a:t>2.CỦNG CỐ MỞ RỘNG</a:t>
            </a:r>
            <a:endParaRPr lang="en-US" altLang="zh-CN" sz="3200" b="1" dirty="0">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5" name="TextBox 14"/>
          <p:cNvSpPr txBox="1"/>
          <p:nvPr/>
        </p:nvSpPr>
        <p:spPr>
          <a:xfrm>
            <a:off x="862149" y="2409713"/>
            <a:ext cx="10999694" cy="1569660"/>
          </a:xfrm>
          <a:prstGeom prst="rect">
            <a:avLst/>
          </a:prstGeom>
          <a:noFill/>
        </p:spPr>
        <p:txBody>
          <a:bodyPr wrap="square" rtlCol="0">
            <a:spAutoFit/>
          </a:bodyPr>
          <a:lstStyle/>
          <a:p>
            <a:r>
              <a:rPr lang="nl-NL" sz="2400" b="1" u="sng" dirty="0">
                <a:latin typeface="Times New Roman" pitchFamily="18" charset="0"/>
                <a:cs typeface="Times New Roman" pitchFamily="18" charset="0"/>
              </a:rPr>
              <a:t> Nhiệm vụ 1: </a:t>
            </a:r>
            <a:r>
              <a:rPr lang="nl-NL" sz="2400" dirty="0">
                <a:latin typeface="Times New Roman" pitchFamily="18" charset="0"/>
                <a:cs typeface="Times New Roman" pitchFamily="18" charset="0"/>
              </a:rPr>
              <a:t>Hoàn thành phiếu học tập số 1</a:t>
            </a:r>
            <a:endParaRPr lang="en-US" sz="2400" dirty="0">
              <a:latin typeface="Times New Roman" pitchFamily="18" charset="0"/>
              <a:cs typeface="Times New Roman" pitchFamily="18" charset="0"/>
            </a:endParaRPr>
          </a:p>
          <a:p>
            <a:r>
              <a:rPr lang="nl-NL" dirty="0"/>
              <a:t> </a:t>
            </a:r>
            <a:endParaRPr lang="en-US" dirty="0"/>
          </a:p>
          <a:p>
            <a:endParaRPr lang="en-US" dirty="0"/>
          </a:p>
          <a:p>
            <a:r>
              <a:rPr lang="en-US" dirty="0"/>
              <a:t> </a:t>
            </a:r>
          </a:p>
          <a:p>
            <a:endParaRPr lang="en-US" dirty="0"/>
          </a:p>
        </p:txBody>
      </p:sp>
      <p:graphicFrame>
        <p:nvGraphicFramePr>
          <p:cNvPr id="17" name="Table 16"/>
          <p:cNvGraphicFramePr>
            <a:graphicFrameLocks noGrp="1"/>
          </p:cNvGraphicFramePr>
          <p:nvPr/>
        </p:nvGraphicFramePr>
        <p:xfrm>
          <a:off x="1481481" y="3190920"/>
          <a:ext cx="9668435" cy="2161392"/>
        </p:xfrm>
        <a:graphic>
          <a:graphicData uri="http://schemas.openxmlformats.org/drawingml/2006/table">
            <a:tbl>
              <a:tblPr/>
              <a:tblGrid>
                <a:gridCol w="3576191">
                  <a:extLst>
                    <a:ext uri="{9D8B030D-6E8A-4147-A177-3AD203B41FA5}">
                      <a16:colId xmlns:a16="http://schemas.microsoft.com/office/drawing/2014/main" val="20000"/>
                    </a:ext>
                  </a:extLst>
                </a:gridCol>
                <a:gridCol w="3046122">
                  <a:extLst>
                    <a:ext uri="{9D8B030D-6E8A-4147-A177-3AD203B41FA5}">
                      <a16:colId xmlns:a16="http://schemas.microsoft.com/office/drawing/2014/main" val="20001"/>
                    </a:ext>
                  </a:extLst>
                </a:gridCol>
                <a:gridCol w="3046122">
                  <a:extLst>
                    <a:ext uri="{9D8B030D-6E8A-4147-A177-3AD203B41FA5}">
                      <a16:colId xmlns:a16="http://schemas.microsoft.com/office/drawing/2014/main" val="20002"/>
                    </a:ext>
                  </a:extLst>
                </a:gridCol>
              </a:tblGrid>
              <a:tr h="540348">
                <a:tc>
                  <a:txBody>
                    <a:bodyPr/>
                    <a:lstStyle/>
                    <a:p>
                      <a:pPr marL="457200" algn="just">
                        <a:spcBef>
                          <a:spcPts val="600"/>
                        </a:spcBef>
                        <a:spcAft>
                          <a:spcPts val="0"/>
                        </a:spcAft>
                      </a:pPr>
                      <a:r>
                        <a:rPr lang="nl-NL" sz="2000" b="1" dirty="0">
                          <a:solidFill>
                            <a:srgbClr val="000000"/>
                          </a:solidFill>
                          <a:latin typeface="Times New Roman"/>
                          <a:ea typeface="SimSun"/>
                        </a:rPr>
                        <a:t>Đặc điểm</a:t>
                      </a:r>
                      <a:endParaRPr lang="en-US" sz="20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nl-NL" sz="2000" b="1" dirty="0">
                          <a:solidFill>
                            <a:srgbClr val="000000"/>
                          </a:solidFill>
                          <a:latin typeface="Times New Roman"/>
                          <a:ea typeface="SimSun"/>
                        </a:rPr>
                        <a:t>Mắt Sói</a:t>
                      </a:r>
                      <a:endParaRPr lang="en-US" sz="20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nl-NL" sz="2000" b="1" dirty="0">
                          <a:solidFill>
                            <a:srgbClr val="000000"/>
                          </a:solidFill>
                          <a:latin typeface="Times New Roman"/>
                          <a:ea typeface="SimSun"/>
                        </a:rPr>
                        <a:t>Lặng lẽ Sa Pa</a:t>
                      </a:r>
                      <a:endParaRPr lang="en-US" sz="20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348">
                <a:tc>
                  <a:txBody>
                    <a:bodyPr/>
                    <a:lstStyle/>
                    <a:p>
                      <a:pPr marL="457200" algn="just">
                        <a:spcBef>
                          <a:spcPts val="600"/>
                        </a:spcBef>
                        <a:spcAft>
                          <a:spcPts val="0"/>
                        </a:spcAft>
                      </a:pPr>
                      <a:r>
                        <a:rPr lang="nl-NL" sz="2000" b="1" dirty="0">
                          <a:solidFill>
                            <a:srgbClr val="000000"/>
                          </a:solidFill>
                          <a:latin typeface="Times New Roman"/>
                          <a:ea typeface="SimSun"/>
                        </a:rPr>
                        <a:t>Kiểu cốt truyện</a:t>
                      </a:r>
                      <a:endParaRPr lang="en-US" sz="20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000" dirty="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00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0348">
                <a:tc>
                  <a:txBody>
                    <a:bodyPr/>
                    <a:lstStyle/>
                    <a:p>
                      <a:pPr marL="457200" algn="just">
                        <a:spcBef>
                          <a:spcPts val="600"/>
                        </a:spcBef>
                        <a:spcAft>
                          <a:spcPts val="0"/>
                        </a:spcAft>
                      </a:pPr>
                      <a:r>
                        <a:rPr lang="nl-NL" sz="2000" b="1" dirty="0">
                          <a:solidFill>
                            <a:srgbClr val="000000"/>
                          </a:solidFill>
                          <a:latin typeface="Times New Roman"/>
                          <a:ea typeface="SimSun"/>
                        </a:rPr>
                        <a:t>Nhân vật </a:t>
                      </a:r>
                      <a:endParaRPr lang="en-US" sz="20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000" dirty="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000" dirty="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348">
                <a:tc>
                  <a:txBody>
                    <a:bodyPr/>
                    <a:lstStyle/>
                    <a:p>
                      <a:pPr marL="457200" algn="just">
                        <a:spcBef>
                          <a:spcPts val="600"/>
                        </a:spcBef>
                        <a:spcAft>
                          <a:spcPts val="0"/>
                        </a:spcAft>
                      </a:pPr>
                      <a:r>
                        <a:rPr lang="nl-NL" sz="2000" b="1" dirty="0">
                          <a:solidFill>
                            <a:srgbClr val="000000"/>
                          </a:solidFill>
                          <a:latin typeface="Times New Roman"/>
                          <a:ea typeface="SimSun"/>
                        </a:rPr>
                        <a:t>Chủ đề</a:t>
                      </a:r>
                      <a:endParaRPr lang="en-US" sz="20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00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nl-NL" sz="2000" dirty="0">
                        <a:solidFill>
                          <a:srgbClr val="000000"/>
                        </a:solidFill>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03685124"/>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ox(in)">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diamond(in)">
                                      <p:cBhvr>
                                        <p:cTn id="7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715584" y="-483648"/>
            <a:ext cx="2920227" cy="2189445"/>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69"/>
                <a:ext cx="5596613" cy="2399403"/>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602326" y="587279"/>
            <a:ext cx="3033485" cy="584775"/>
          </a:xfrm>
          <a:prstGeom prst="rect">
            <a:avLst/>
          </a:prstGeom>
          <a:noFill/>
        </p:spPr>
        <p:txBody>
          <a:bodyPr wrap="square" rtlCol="0">
            <a:spAutoFit/>
          </a:bodyPr>
          <a:lstStyle/>
          <a:p>
            <a:pPr algn="ctr">
              <a:defRPr/>
            </a:pPr>
            <a:r>
              <a:rPr lang="en-US" altLang="zh-CN" sz="3200" b="1" dirty="0">
                <a:solidFill>
                  <a:srgbClr val="865B3E"/>
                </a:solidFill>
                <a:latin typeface="Times New Roman" panose="02020603050405020304" pitchFamily="18" charset="0"/>
                <a:cs typeface="Times New Roman" panose="02020603050405020304" pitchFamily="18" charset="0"/>
              </a:rPr>
              <a:t>PHT </a:t>
            </a:r>
            <a:r>
              <a:rPr lang="en-US" altLang="zh-CN" sz="3200" b="1" dirty="0" err="1">
                <a:solidFill>
                  <a:srgbClr val="865B3E"/>
                </a:solidFill>
                <a:latin typeface="Times New Roman" panose="02020603050405020304" pitchFamily="18" charset="0"/>
                <a:cs typeface="Times New Roman" panose="02020603050405020304" pitchFamily="18" charset="0"/>
              </a:rPr>
              <a:t>số</a:t>
            </a:r>
            <a:r>
              <a:rPr lang="en-US" altLang="zh-CN" sz="3200" b="1" dirty="0">
                <a:solidFill>
                  <a:srgbClr val="865B3E"/>
                </a:solidFill>
                <a:latin typeface="Times New Roman" panose="02020603050405020304" pitchFamily="18" charset="0"/>
                <a:cs typeface="Times New Roman" panose="02020603050405020304" pitchFamily="18" charset="0"/>
              </a:rPr>
              <a:t> 1</a:t>
            </a:r>
            <a:endParaRPr lang="zh-CN" altLang="en-US" sz="3200" b="1" dirty="0">
              <a:solidFill>
                <a:srgbClr val="865B3E"/>
              </a:solidFill>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pic>
        <p:nvPicPr>
          <p:cNvPr id="34" name="Picture 33">
            <a:extLst>
              <a:ext uri="{FF2B5EF4-FFF2-40B4-BE49-F238E27FC236}">
                <a16:creationId xmlns:a16="http://schemas.microsoft.com/office/drawing/2014/main" id="{1C8A2E2E-406F-4143-86F0-517A1D5125F8}"/>
              </a:ext>
            </a:extLst>
          </p:cNvPr>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332569" y="3401834"/>
            <a:ext cx="504362" cy="403489"/>
          </a:xfrm>
          <a:prstGeom prst="rect">
            <a:avLst/>
          </a:prstGeom>
        </p:spPr>
      </p:pic>
      <p:pic>
        <p:nvPicPr>
          <p:cNvPr id="36" name="Picture 35">
            <a:extLst>
              <a:ext uri="{FF2B5EF4-FFF2-40B4-BE49-F238E27FC236}">
                <a16:creationId xmlns:a16="http://schemas.microsoft.com/office/drawing/2014/main" id="{E95B90B3-6DC3-4A26-8227-5160AEC7150C}"/>
              </a:ext>
            </a:extLst>
          </p:cNvPr>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342550" y="4762847"/>
            <a:ext cx="504362" cy="403489"/>
          </a:xfrm>
          <a:prstGeom prst="rect">
            <a:avLst/>
          </a:prstGeom>
        </p:spPr>
      </p:pic>
      <p:pic>
        <p:nvPicPr>
          <p:cNvPr id="37" name="Picture 36">
            <a:extLst>
              <a:ext uri="{FF2B5EF4-FFF2-40B4-BE49-F238E27FC236}">
                <a16:creationId xmlns:a16="http://schemas.microsoft.com/office/drawing/2014/main" id="{6D4CD9C5-072F-4643-9CEB-B1ED1C8374EB}"/>
              </a:ext>
            </a:extLst>
          </p:cNvPr>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33245" y="5271395"/>
            <a:ext cx="486079" cy="427160"/>
          </a:xfrm>
          <a:prstGeom prst="rect">
            <a:avLst/>
          </a:prstGeom>
        </p:spPr>
      </p:pic>
      <p:pic>
        <p:nvPicPr>
          <p:cNvPr id="38" name="Picture 37">
            <a:extLst>
              <a:ext uri="{FF2B5EF4-FFF2-40B4-BE49-F238E27FC236}">
                <a16:creationId xmlns:a16="http://schemas.microsoft.com/office/drawing/2014/main" id="{B009E14B-E5CA-4E62-92CD-8B66E3037114}"/>
              </a:ext>
            </a:extLst>
          </p:cNvPr>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332569" y="5958351"/>
            <a:ext cx="504362" cy="403489"/>
          </a:xfrm>
          <a:prstGeom prst="rect">
            <a:avLst/>
          </a:prstGeom>
        </p:spPr>
      </p:pic>
      <p:graphicFrame>
        <p:nvGraphicFramePr>
          <p:cNvPr id="25" name="Table 24"/>
          <p:cNvGraphicFramePr>
            <a:graphicFrameLocks noGrp="1"/>
          </p:cNvGraphicFramePr>
          <p:nvPr/>
        </p:nvGraphicFramePr>
        <p:xfrm>
          <a:off x="591670" y="1344706"/>
          <a:ext cx="10784541" cy="4639234"/>
        </p:xfrm>
        <a:graphic>
          <a:graphicData uri="http://schemas.openxmlformats.org/drawingml/2006/table">
            <a:tbl>
              <a:tblPr/>
              <a:tblGrid>
                <a:gridCol w="3594847">
                  <a:extLst>
                    <a:ext uri="{9D8B030D-6E8A-4147-A177-3AD203B41FA5}">
                      <a16:colId xmlns:a16="http://schemas.microsoft.com/office/drawing/2014/main" val="20000"/>
                    </a:ext>
                  </a:extLst>
                </a:gridCol>
                <a:gridCol w="3594847">
                  <a:extLst>
                    <a:ext uri="{9D8B030D-6E8A-4147-A177-3AD203B41FA5}">
                      <a16:colId xmlns:a16="http://schemas.microsoft.com/office/drawing/2014/main" val="20001"/>
                    </a:ext>
                  </a:extLst>
                </a:gridCol>
                <a:gridCol w="3594847">
                  <a:extLst>
                    <a:ext uri="{9D8B030D-6E8A-4147-A177-3AD203B41FA5}">
                      <a16:colId xmlns:a16="http://schemas.microsoft.com/office/drawing/2014/main" val="20002"/>
                    </a:ext>
                  </a:extLst>
                </a:gridCol>
              </a:tblGrid>
              <a:tr h="386603">
                <a:tc>
                  <a:txBody>
                    <a:bodyPr/>
                    <a:lstStyle/>
                    <a:p>
                      <a:pPr marL="457200" algn="ctr">
                        <a:spcBef>
                          <a:spcPts val="600"/>
                        </a:spcBef>
                        <a:spcAft>
                          <a:spcPts val="0"/>
                        </a:spcAft>
                      </a:pPr>
                      <a:r>
                        <a:rPr lang="nl-NL" sz="2000" b="1" dirty="0">
                          <a:solidFill>
                            <a:srgbClr val="000000"/>
                          </a:solidFill>
                          <a:latin typeface="Times New Roman"/>
                          <a:ea typeface="SimSun"/>
                        </a:rPr>
                        <a:t>Đặc điểm</a:t>
                      </a:r>
                      <a:endParaRPr lang="en-US" sz="20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nl-NL" sz="2000" b="1">
                          <a:solidFill>
                            <a:srgbClr val="000000"/>
                          </a:solidFill>
                          <a:latin typeface="Times New Roman"/>
                          <a:ea typeface="SimSun"/>
                        </a:rPr>
                        <a:t>Mắt Sói</a:t>
                      </a:r>
                      <a:endParaRPr lang="en-US" sz="200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0"/>
                        </a:spcAft>
                      </a:pPr>
                      <a:r>
                        <a:rPr lang="nl-NL" sz="2000" b="1">
                          <a:solidFill>
                            <a:srgbClr val="000000"/>
                          </a:solidFill>
                          <a:latin typeface="Times New Roman"/>
                          <a:ea typeface="SimSun"/>
                        </a:rPr>
                        <a:t>Lặng lẽ Sa Pa</a:t>
                      </a:r>
                      <a:endParaRPr lang="en-US" sz="200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6603">
                <a:tc>
                  <a:txBody>
                    <a:bodyPr/>
                    <a:lstStyle/>
                    <a:p>
                      <a:pPr marL="457200" algn="just">
                        <a:spcBef>
                          <a:spcPts val="600"/>
                        </a:spcBef>
                        <a:spcAft>
                          <a:spcPts val="0"/>
                        </a:spcAft>
                      </a:pPr>
                      <a:r>
                        <a:rPr lang="nl-NL" sz="2000" b="1" dirty="0">
                          <a:solidFill>
                            <a:srgbClr val="000000"/>
                          </a:solidFill>
                          <a:latin typeface="Times New Roman"/>
                          <a:ea typeface="SimSun"/>
                        </a:rPr>
                        <a:t>Kiểu cốt truyện</a:t>
                      </a:r>
                      <a:endParaRPr lang="en-US" sz="20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vi-VN" sz="2000">
                          <a:solidFill>
                            <a:srgbClr val="000000"/>
                          </a:solidFill>
                          <a:latin typeface="Times New Roman"/>
                          <a:ea typeface="SimSun"/>
                        </a:rPr>
                        <a:t>Đa tuyến</a:t>
                      </a:r>
                      <a:endParaRPr lang="en-US" sz="200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vi-VN" sz="2000" dirty="0">
                          <a:solidFill>
                            <a:srgbClr val="000000"/>
                          </a:solidFill>
                          <a:latin typeface="Times New Roman"/>
                          <a:ea typeface="SimSun"/>
                        </a:rPr>
                        <a:t>Đơn tuyến</a:t>
                      </a:r>
                      <a:endParaRPr lang="en-US" sz="2000"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9808">
                <a:tc>
                  <a:txBody>
                    <a:bodyPr/>
                    <a:lstStyle/>
                    <a:p>
                      <a:pPr marL="457200" algn="just">
                        <a:spcBef>
                          <a:spcPts val="600"/>
                        </a:spcBef>
                        <a:spcAft>
                          <a:spcPts val="0"/>
                        </a:spcAft>
                      </a:pPr>
                      <a:r>
                        <a:rPr lang="nl-NL" sz="2000" b="1" dirty="0">
                          <a:solidFill>
                            <a:srgbClr val="000000"/>
                          </a:solidFill>
                          <a:latin typeface="Times New Roman"/>
                          <a:ea typeface="SimSun"/>
                        </a:rPr>
                        <a:t>Nhân vật </a:t>
                      </a:r>
                      <a:endParaRPr lang="en-US" sz="20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vi-VN" sz="2000" dirty="0">
                          <a:solidFill>
                            <a:srgbClr val="000000"/>
                          </a:solidFill>
                          <a:latin typeface="Times New Roman"/>
                          <a:ea typeface="SimSun"/>
                        </a:rPr>
                        <a:t>Cậu bé Phi Châu , Sói Lam, Ánh Vàng, Lạc đà Hàng xéo, Báo, ...</a:t>
                      </a:r>
                      <a:endParaRPr lang="en-US" sz="2000"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vi-VN" sz="2000">
                          <a:solidFill>
                            <a:srgbClr val="000000"/>
                          </a:solidFill>
                          <a:latin typeface="Times New Roman"/>
                          <a:ea typeface="SimSun"/>
                        </a:rPr>
                        <a:t>Anh thanh niên, bác lái xe, cô kỹ sư trẻ, ông họa sỹ già, ...</a:t>
                      </a:r>
                      <a:endParaRPr lang="en-US" sz="200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06220">
                <a:tc>
                  <a:txBody>
                    <a:bodyPr/>
                    <a:lstStyle/>
                    <a:p>
                      <a:pPr marL="457200" algn="just">
                        <a:spcBef>
                          <a:spcPts val="600"/>
                        </a:spcBef>
                        <a:spcAft>
                          <a:spcPts val="0"/>
                        </a:spcAft>
                      </a:pPr>
                      <a:r>
                        <a:rPr lang="nl-NL" sz="2000" b="1" dirty="0">
                          <a:solidFill>
                            <a:srgbClr val="000000"/>
                          </a:solidFill>
                          <a:latin typeface="Times New Roman"/>
                          <a:ea typeface="SimSun"/>
                        </a:rPr>
                        <a:t>Chủ đề</a:t>
                      </a:r>
                      <a:endParaRPr lang="en-US" sz="2000" b="1"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vi-VN" sz="2000" dirty="0">
                          <a:solidFill>
                            <a:srgbClr val="000000"/>
                          </a:solidFill>
                          <a:latin typeface="Times New Roman"/>
                          <a:ea typeface="SimSun"/>
                        </a:rPr>
                        <a:t>-Niềm tin và sự đồng cảm giữa muôn loài trên thế giới</a:t>
                      </a:r>
                      <a:endParaRPr lang="en-US" sz="2000" dirty="0">
                        <a:solidFill>
                          <a:srgbClr val="000000"/>
                        </a:solidFill>
                        <a:latin typeface="Times New Roman"/>
                        <a:ea typeface="Arial"/>
                      </a:endParaRPr>
                    </a:p>
                    <a:p>
                      <a:pPr marL="457200" algn="just">
                        <a:spcAft>
                          <a:spcPts val="0"/>
                        </a:spcAft>
                      </a:pPr>
                      <a:r>
                        <a:rPr lang="vi-VN" sz="2000" dirty="0">
                          <a:solidFill>
                            <a:srgbClr val="000000"/>
                          </a:solidFill>
                          <a:latin typeface="Times New Roman"/>
                          <a:ea typeface="SimSun"/>
                        </a:rPr>
                        <a:t>-Ca ngợi tình anh em, tình bạn giữa muôn con người với muôn loài.</a:t>
                      </a:r>
                      <a:endParaRPr lang="en-US" sz="2000" dirty="0">
                        <a:solidFill>
                          <a:srgbClr val="000000"/>
                        </a:solidFill>
                        <a:latin typeface="Times New Roman"/>
                        <a:ea typeface="Arial"/>
                      </a:endParaRPr>
                    </a:p>
                    <a:p>
                      <a:pPr marL="457200" algn="just">
                        <a:spcAft>
                          <a:spcPts val="0"/>
                        </a:spcAft>
                      </a:pPr>
                      <a:r>
                        <a:rPr lang="vi-VN" sz="2000" dirty="0">
                          <a:solidFill>
                            <a:srgbClr val="000000"/>
                          </a:solidFill>
                          <a:latin typeface="Times New Roman"/>
                          <a:ea typeface="SimSun"/>
                        </a:rPr>
                        <a:t>- Bộ mặt xấu xí của con người khi tàn phá tự nhiên.</a:t>
                      </a:r>
                      <a:endParaRPr lang="en-US" sz="2000"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vi-VN" sz="2000" dirty="0">
                          <a:solidFill>
                            <a:srgbClr val="000000"/>
                          </a:solidFill>
                          <a:latin typeface="Times New Roman"/>
                          <a:ea typeface="SimSun"/>
                        </a:rPr>
                        <a:t>- Ca ngợi vẻ đẹp của người lao động.</a:t>
                      </a:r>
                      <a:endParaRPr lang="en-US" sz="2000" dirty="0">
                        <a:solidFill>
                          <a:srgbClr val="000000"/>
                        </a:solidFill>
                        <a:latin typeface="Times New Roman"/>
                        <a:ea typeface="Arial"/>
                      </a:endParaRPr>
                    </a:p>
                    <a:p>
                      <a:pPr marL="457200" algn="just">
                        <a:spcAft>
                          <a:spcPts val="0"/>
                        </a:spcAft>
                      </a:pPr>
                      <a:r>
                        <a:rPr lang="vi-VN" sz="2000" dirty="0">
                          <a:solidFill>
                            <a:srgbClr val="000000"/>
                          </a:solidFill>
                          <a:latin typeface="Times New Roman"/>
                          <a:ea typeface="SimSun"/>
                        </a:rPr>
                        <a:t>- Ý nghĩa của những công việc thầm lặng.</a:t>
                      </a:r>
                      <a:endParaRPr lang="en-US" sz="2000" dirty="0">
                        <a:solidFill>
                          <a:srgbClr val="000000"/>
                        </a:solidFill>
                        <a:latin typeface="Times New Roman"/>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50341965"/>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 by="(-#ppt_w*2)" calcmode="lin" valueType="num">
                                      <p:cBhvr rctx="PPT">
                                        <p:cTn id="42" dur="500" autoRev="1" fill="hold">
                                          <p:stCondLst>
                                            <p:cond delay="0"/>
                                          </p:stCondLst>
                                        </p:cTn>
                                        <p:tgtEl>
                                          <p:spTgt spid="18"/>
                                        </p:tgtEl>
                                        <p:attrNameLst>
                                          <p:attrName>ppt_w</p:attrName>
                                        </p:attrNameLst>
                                      </p:cBhvr>
                                    </p:anim>
                                    <p:anim by="(#ppt_w*0.50)" calcmode="lin" valueType="num">
                                      <p:cBhvr>
                                        <p:cTn id="43" dur="500" decel="50000" autoRev="1" fill="hold">
                                          <p:stCondLst>
                                            <p:cond delay="0"/>
                                          </p:stCondLst>
                                        </p:cTn>
                                        <p:tgtEl>
                                          <p:spTgt spid="18"/>
                                        </p:tgtEl>
                                        <p:attrNameLst>
                                          <p:attrName>ppt_x</p:attrName>
                                        </p:attrNameLst>
                                      </p:cBhvr>
                                    </p:anim>
                                    <p:anim from="(-#ppt_h/2)" to="(#ppt_y)" calcmode="lin" valueType="num">
                                      <p:cBhvr>
                                        <p:cTn id="44" dur="1000" fill="hold">
                                          <p:stCondLst>
                                            <p:cond delay="0"/>
                                          </p:stCondLst>
                                        </p:cTn>
                                        <p:tgtEl>
                                          <p:spTgt spid="18"/>
                                        </p:tgtEl>
                                        <p:attrNameLst>
                                          <p:attrName>ppt_y</p:attrName>
                                        </p:attrNameLst>
                                      </p:cBhvr>
                                    </p:anim>
                                    <p:animRot by="21600000">
                                      <p:cBhvr>
                                        <p:cTn id="45" dur="1000" fill="hold">
                                          <p:stCondLst>
                                            <p:cond delay="0"/>
                                          </p:stCondLst>
                                        </p:cTn>
                                        <p:tgtEl>
                                          <p:spTgt spid="18"/>
                                        </p:tgtEl>
                                        <p:attrNameLst>
                                          <p:attrName>r</p:attrName>
                                        </p:attrNameLst>
                                      </p:cBhvr>
                                    </p:animRot>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22"/>
                                        </p:tgtEl>
                                      </p:cBhvr>
                                    </p:animEffect>
                                    <p:animScale>
                                      <p:cBhvr>
                                        <p:cTn id="48" dur="500" autoRev="1" fill="hold"/>
                                        <p:tgtEl>
                                          <p:spTgt spid="22"/>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23"/>
                                        </p:tgtEl>
                                      </p:cBhvr>
                                    </p:animEffect>
                                    <p:animScale>
                                      <p:cBhvr>
                                        <p:cTn id="51" dur="500" autoRev="1" fill="hold"/>
                                        <p:tgtEl>
                                          <p:spTgt spid="23"/>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6"/>
                                        </p:tgtEl>
                                      </p:cBhvr>
                                    </p:animEffect>
                                    <p:animScale>
                                      <p:cBhvr>
                                        <p:cTn id="54" dur="500" autoRev="1" fill="hold"/>
                                        <p:tgtEl>
                                          <p:spTgt spid="6"/>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10"/>
                                        </p:tgtEl>
                                      </p:cBhvr>
                                    </p:animEffect>
                                    <p:animScale>
                                      <p:cBhvr>
                                        <p:cTn id="57" dur="500" autoRev="1" fill="hold"/>
                                        <p:tgtEl>
                                          <p:spTgt spid="10"/>
                                        </p:tgtEl>
                                      </p:cBhvr>
                                      <p:by x="105000" y="105000"/>
                                    </p:animScale>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5"/>
                                        </p:tgtEl>
                                      </p:cBhvr>
                                    </p:animEffect>
                                    <p:animScale>
                                      <p:cBhvr>
                                        <p:cTn id="60" dur="500" autoRev="1" fill="hold"/>
                                        <p:tgtEl>
                                          <p:spTgt spid="5"/>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 nodeType="clickEffect">
                                  <p:stCondLst>
                                    <p:cond delay="0"/>
                                  </p:stCondLst>
                                  <p:iterate type="lt">
                                    <p:tmPct val="0"/>
                                  </p:iterate>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diamond(in)">
                                      <p:cBhvr>
                                        <p:cTn id="7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18" grpId="0"/>
      <p:bldP spid="18" grpId="1"/>
      <p:bldP spid="22" grpId="0" animBg="1"/>
      <p:bldP spid="22" grpId="1" animBg="1"/>
      <p:bldP spid="23" grpId="0" animBg="1"/>
      <p:bldP spid="2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349945" y="539087"/>
            <a:ext cx="5809496" cy="1812227"/>
            <a:chOff x="3045621" y="221067"/>
            <a:chExt cx="5809496" cy="2369080"/>
          </a:xfrm>
        </p:grpSpPr>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193190" y="1436585"/>
              <a:ext cx="5596613" cy="1153562"/>
            </a:xfrm>
            <a:prstGeom prst="rect">
              <a:avLst/>
            </a:prstGeom>
          </p:spPr>
        </p:pic>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45621" y="221067"/>
              <a:ext cx="5809496" cy="1403989"/>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627018" y="2329252"/>
            <a:ext cx="11038114" cy="2123658"/>
          </a:xfrm>
          <a:prstGeom prst="rect">
            <a:avLst/>
          </a:prstGeom>
          <a:noFill/>
        </p:spPr>
        <p:txBody>
          <a:bodyPr wrap="square" rtlCol="0">
            <a:spAutoFit/>
          </a:bodyPr>
          <a:lstStyle/>
          <a:p>
            <a:pPr algn="ctr">
              <a:defRPr/>
            </a:pPr>
            <a:r>
              <a:rPr lang="nl-NL" sz="3600" b="1" u="sng" dirty="0">
                <a:latin typeface="Times New Roman" pitchFamily="18" charset="0"/>
                <a:cs typeface="Times New Roman" pitchFamily="18" charset="0"/>
              </a:rPr>
              <a:t>Nhiệm vụ 2:</a:t>
            </a:r>
            <a:r>
              <a:rPr lang="vi-VN" sz="3600" dirty="0"/>
              <a:t> </a:t>
            </a:r>
            <a:r>
              <a:rPr lang="en-US" sz="3600" dirty="0" err="1"/>
              <a:t>em</a:t>
            </a:r>
            <a:r>
              <a:rPr lang="en-US" sz="3600" dirty="0"/>
              <a:t> </a:t>
            </a:r>
            <a:r>
              <a:rPr lang="en-US" sz="3600" dirty="0" err="1"/>
              <a:t>hãy</a:t>
            </a:r>
            <a:r>
              <a:rPr lang="en-US" sz="3600" dirty="0"/>
              <a:t> </a:t>
            </a:r>
            <a:r>
              <a:rPr lang="en-US" sz="3600" dirty="0" err="1"/>
              <a:t>chọn</a:t>
            </a:r>
            <a:r>
              <a:rPr lang="en-US" sz="3600" dirty="0"/>
              <a:t> </a:t>
            </a:r>
            <a:r>
              <a:rPr lang="vi-VN" sz="3600" dirty="0"/>
              <a:t>trình bày sản phẩm của </a:t>
            </a:r>
            <a:r>
              <a:rPr lang="en-US" sz="3600" dirty="0" err="1"/>
              <a:t>bài</a:t>
            </a:r>
            <a:r>
              <a:rPr lang="en-US" sz="3600" dirty="0"/>
              <a:t> </a:t>
            </a:r>
            <a:r>
              <a:rPr lang="en-US" sz="3600" dirty="0" err="1"/>
              <a:t>tập</a:t>
            </a:r>
            <a:r>
              <a:rPr lang="en-US" sz="3600" dirty="0"/>
              <a:t> 2 </a:t>
            </a:r>
            <a:r>
              <a:rPr lang="en-US" sz="3600" dirty="0" err="1"/>
              <a:t>hoặc</a:t>
            </a:r>
            <a:r>
              <a:rPr lang="en-US" sz="3600" dirty="0"/>
              <a:t> </a:t>
            </a:r>
            <a:r>
              <a:rPr lang="en-US" sz="3600" dirty="0" err="1"/>
              <a:t>bài</a:t>
            </a:r>
            <a:r>
              <a:rPr lang="en-US" sz="3600" dirty="0"/>
              <a:t> </a:t>
            </a:r>
            <a:r>
              <a:rPr lang="en-US" sz="3600" dirty="0" err="1"/>
              <a:t>tập</a:t>
            </a:r>
            <a:r>
              <a:rPr lang="en-US" sz="3600" dirty="0"/>
              <a:t> 3 </a:t>
            </a:r>
            <a:r>
              <a:rPr lang="en-US" sz="3600" dirty="0" err="1"/>
              <a:t>mà</a:t>
            </a:r>
            <a:r>
              <a:rPr lang="en-US" sz="3600" dirty="0"/>
              <a:t> </a:t>
            </a:r>
            <a:r>
              <a:rPr lang="en-US" sz="3600" dirty="0" err="1"/>
              <a:t>em</a:t>
            </a:r>
            <a:r>
              <a:rPr lang="en-US" sz="3600" dirty="0"/>
              <a:t> </a:t>
            </a:r>
            <a:r>
              <a:rPr lang="en-US" sz="3600" dirty="0" err="1"/>
              <a:t>đã</a:t>
            </a:r>
            <a:r>
              <a:rPr lang="en-US" sz="3600" dirty="0"/>
              <a:t> </a:t>
            </a:r>
            <a:r>
              <a:rPr lang="en-US" sz="3600" dirty="0" err="1"/>
              <a:t>chuẩn</a:t>
            </a:r>
            <a:r>
              <a:rPr lang="en-US" sz="3600" dirty="0"/>
              <a:t> </a:t>
            </a:r>
            <a:r>
              <a:rPr lang="en-US" sz="3600" dirty="0" err="1"/>
              <a:t>bị</a:t>
            </a:r>
            <a:r>
              <a:rPr lang="en-US" sz="3600" dirty="0"/>
              <a:t>.</a:t>
            </a:r>
          </a:p>
          <a:p>
            <a:pPr algn="ctr">
              <a:defRPr/>
            </a:pPr>
            <a:r>
              <a:rPr lang="nl-NL" sz="6000" b="1" u="sng" dirty="0">
                <a:latin typeface="Times New Roman" pitchFamily="18" charset="0"/>
                <a:cs typeface="Times New Roman" pitchFamily="18" charset="0"/>
              </a:rPr>
              <a:t> </a:t>
            </a:r>
            <a:endParaRPr lang="zh-CN" altLang="en-US" sz="6000" b="1" u="sng" dirty="0">
              <a:solidFill>
                <a:srgbClr val="ED7747">
                  <a:lumMod val="10000"/>
                </a:srgbClr>
              </a:solidFill>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
        <p:nvSpPr>
          <p:cNvPr id="23" name="椭圆 22">
            <a:extLst>
              <a:ext uri="{FF2B5EF4-FFF2-40B4-BE49-F238E27FC236}">
                <a16:creationId xmlns:a16="http://schemas.microsoft.com/office/drawing/2014/main" id="{892D825C-2FA8-4570-B0B4-80F806B35ABE}"/>
              </a:ext>
            </a:extLst>
          </p:cNvPr>
          <p:cNvSpPr/>
          <p:nvPr/>
        </p:nvSpPr>
        <p:spPr>
          <a:xfrm>
            <a:off x="221099" y="949509"/>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endParaRPr>
          </a:p>
        </p:txBody>
      </p:sp>
    </p:spTree>
    <p:extLst>
      <p:ext uri="{BB962C8B-B14F-4D97-AF65-F5344CB8AC3E}">
        <p14:creationId xmlns:p14="http://schemas.microsoft.com/office/powerpoint/2010/main" val="3374494639"/>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 by="(-#ppt_w*2)" calcmode="lin" valueType="num">
                                      <p:cBhvr rctx="PPT">
                                        <p:cTn id="47" dur="500" autoRev="1" fill="hold">
                                          <p:stCondLst>
                                            <p:cond delay="0"/>
                                          </p:stCondLst>
                                        </p:cTn>
                                        <p:tgtEl>
                                          <p:spTgt spid="18">
                                            <p:txEl>
                                              <p:pRg st="0" end="0"/>
                                            </p:txEl>
                                          </p:spTgt>
                                        </p:tgtEl>
                                        <p:attrNameLst>
                                          <p:attrName>ppt_w</p:attrName>
                                        </p:attrNameLst>
                                      </p:cBhvr>
                                    </p:anim>
                                    <p:anim by="(#ppt_w*0.50)" calcmode="lin" valueType="num">
                                      <p:cBhvr>
                                        <p:cTn id="48" dur="500" decel="50000" autoRev="1" fill="hold">
                                          <p:stCondLst>
                                            <p:cond delay="0"/>
                                          </p:stCondLst>
                                        </p:cTn>
                                        <p:tgtEl>
                                          <p:spTgt spid="18">
                                            <p:txEl>
                                              <p:pRg st="0" end="0"/>
                                            </p:txEl>
                                          </p:spTgt>
                                        </p:tgtEl>
                                        <p:attrNameLst>
                                          <p:attrName>ppt_x</p:attrName>
                                        </p:attrNameLst>
                                      </p:cBhvr>
                                    </p:anim>
                                    <p:anim from="(-#ppt_h/2)" to="(#ppt_y)" calcmode="lin" valueType="num">
                                      <p:cBhvr>
                                        <p:cTn id="49" dur="1000" fill="hold">
                                          <p:stCondLst>
                                            <p:cond delay="0"/>
                                          </p:stCondLst>
                                        </p:cTn>
                                        <p:tgtEl>
                                          <p:spTgt spid="18">
                                            <p:txEl>
                                              <p:pRg st="0" end="0"/>
                                            </p:txEl>
                                          </p:spTgt>
                                        </p:tgtEl>
                                        <p:attrNameLst>
                                          <p:attrName>ppt_y</p:attrName>
                                        </p:attrNameLst>
                                      </p:cBhvr>
                                    </p:anim>
                                    <p:animRot by="21600000">
                                      <p:cBhvr>
                                        <p:cTn id="50" dur="1000" fill="hold">
                                          <p:stCondLst>
                                            <p:cond delay="0"/>
                                          </p:stCondLst>
                                        </p:cTn>
                                        <p:tgtEl>
                                          <p:spTgt spid="18">
                                            <p:txEl>
                                              <p:pRg st="0" end="0"/>
                                            </p:txEl>
                                          </p:spTgt>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18">
                                            <p:txEl>
                                              <p:pRg st="1" end="1"/>
                                            </p:txEl>
                                          </p:spTgt>
                                        </p:tgtEl>
                                        <p:attrNameLst>
                                          <p:attrName>style.visibility</p:attrName>
                                        </p:attrNameLst>
                                      </p:cBhvr>
                                      <p:to>
                                        <p:strVal val="visible"/>
                                      </p:to>
                                    </p:set>
                                    <p:anim by="(-#ppt_w*2)" calcmode="lin" valueType="num">
                                      <p:cBhvr rctx="PPT">
                                        <p:cTn id="53" dur="500" autoRev="1" fill="hold">
                                          <p:stCondLst>
                                            <p:cond delay="0"/>
                                          </p:stCondLst>
                                        </p:cTn>
                                        <p:tgtEl>
                                          <p:spTgt spid="18">
                                            <p:txEl>
                                              <p:pRg st="1" end="1"/>
                                            </p:txEl>
                                          </p:spTgt>
                                        </p:tgtEl>
                                        <p:attrNameLst>
                                          <p:attrName>ppt_w</p:attrName>
                                        </p:attrNameLst>
                                      </p:cBhvr>
                                    </p:anim>
                                    <p:anim by="(#ppt_w*0.50)" calcmode="lin" valueType="num">
                                      <p:cBhvr>
                                        <p:cTn id="54" dur="500" decel="50000" autoRev="1" fill="hold">
                                          <p:stCondLst>
                                            <p:cond delay="0"/>
                                          </p:stCondLst>
                                        </p:cTn>
                                        <p:tgtEl>
                                          <p:spTgt spid="18">
                                            <p:txEl>
                                              <p:pRg st="1" end="1"/>
                                            </p:txEl>
                                          </p:spTgt>
                                        </p:tgtEl>
                                        <p:attrNameLst>
                                          <p:attrName>ppt_x</p:attrName>
                                        </p:attrNameLst>
                                      </p:cBhvr>
                                    </p:anim>
                                    <p:anim from="(-#ppt_h/2)" to="(#ppt_y)" calcmode="lin" valueType="num">
                                      <p:cBhvr>
                                        <p:cTn id="55" dur="1000" fill="hold">
                                          <p:stCondLst>
                                            <p:cond delay="0"/>
                                          </p:stCondLst>
                                        </p:cTn>
                                        <p:tgtEl>
                                          <p:spTgt spid="18">
                                            <p:txEl>
                                              <p:pRg st="1" end="1"/>
                                            </p:txEl>
                                          </p:spTgt>
                                        </p:tgtEl>
                                        <p:attrNameLst>
                                          <p:attrName>ppt_y</p:attrName>
                                        </p:attrNameLst>
                                      </p:cBhvr>
                                    </p:anim>
                                    <p:animRot by="21600000">
                                      <p:cBhvr>
                                        <p:cTn id="56" dur="1000" fill="hold">
                                          <p:stCondLst>
                                            <p:cond delay="0"/>
                                          </p:stCondLst>
                                        </p:cTn>
                                        <p:tgtEl>
                                          <p:spTgt spid="18">
                                            <p:txEl>
                                              <p:pRg st="1" end="1"/>
                                            </p:txEl>
                                          </p:spTgt>
                                        </p:tgtEl>
                                        <p:attrNameLst>
                                          <p:attrName>r</p:attrName>
                                        </p:attrNameLst>
                                      </p:cBhvr>
                                    </p:animRot>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22"/>
                                        </p:tgtEl>
                                      </p:cBhvr>
                                    </p:animEffect>
                                    <p:animScale>
                                      <p:cBhvr>
                                        <p:cTn id="59" dur="500" autoRev="1" fill="hold"/>
                                        <p:tgtEl>
                                          <p:spTgt spid="22"/>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23"/>
                                        </p:tgtEl>
                                      </p:cBhvr>
                                    </p:animEffect>
                                    <p:animScale>
                                      <p:cBhvr>
                                        <p:cTn id="62" dur="500" autoRev="1" fill="hold"/>
                                        <p:tgtEl>
                                          <p:spTgt spid="23"/>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6"/>
                                        </p:tgtEl>
                                      </p:cBhvr>
                                    </p:animEffect>
                                    <p:animScale>
                                      <p:cBhvr>
                                        <p:cTn id="65" dur="500" autoRev="1" fill="hold"/>
                                        <p:tgtEl>
                                          <p:spTgt spid="6"/>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10"/>
                                        </p:tgtEl>
                                      </p:cBhvr>
                                    </p:animEffect>
                                    <p:animScale>
                                      <p:cBhvr>
                                        <p:cTn id="68" dur="500" autoRev="1" fill="hold"/>
                                        <p:tgtEl>
                                          <p:spTgt spid="10"/>
                                        </p:tgtEl>
                                      </p:cBhvr>
                                      <p:by x="105000" y="105000"/>
                                    </p:animScale>
                                  </p:childTnLst>
                                </p:cTn>
                              </p:par>
                              <p:par>
                                <p:cTn id="69" presetID="26" presetClass="emph" presetSubtype="0" repeatCount="indefinite" fill="hold" grpId="1" nodeType="withEffect">
                                  <p:stCondLst>
                                    <p:cond delay="0"/>
                                  </p:stCondLst>
                                  <p:endCondLst>
                                    <p:cond evt="onNext" delay="0">
                                      <p:tgtEl>
                                        <p:sldTgt/>
                                      </p:tgtEl>
                                    </p:cond>
                                  </p:endCondLst>
                                  <p:childTnLst>
                                    <p:animEffect transition="out" filter="fade">
                                      <p:cBhvr>
                                        <p:cTn id="70" dur="1000" tmFilter="0, 0; .2, .5; .8, .5; 1, 0"/>
                                        <p:tgtEl>
                                          <p:spTgt spid="4"/>
                                        </p:tgtEl>
                                      </p:cBhvr>
                                    </p:animEffect>
                                    <p:animScale>
                                      <p:cBhvr>
                                        <p:cTn id="71" dur="500" autoRev="1" fill="hold"/>
                                        <p:tgtEl>
                                          <p:spTgt spid="4"/>
                                        </p:tgtEl>
                                      </p:cBhvr>
                                      <p:by x="105000" y="105000"/>
                                    </p:animScale>
                                  </p:childTnLst>
                                </p:cTn>
                              </p:par>
                              <p:par>
                                <p:cTn id="72" presetID="26" presetClass="emph" presetSubtype="0" repeatCount="indefinite" fill="hold" grpId="1" nodeType="withEffect">
                                  <p:stCondLst>
                                    <p:cond delay="0"/>
                                  </p:stCondLst>
                                  <p:endCondLst>
                                    <p:cond evt="onNext" delay="0">
                                      <p:tgtEl>
                                        <p:sldTgt/>
                                      </p:tgtEl>
                                    </p:cond>
                                  </p:endCondLst>
                                  <p:childTnLst>
                                    <p:animEffect transition="out" filter="fade">
                                      <p:cBhvr>
                                        <p:cTn id="73" dur="1000" tmFilter="0, 0; .2, .5; .8, .5; 1, 0"/>
                                        <p:tgtEl>
                                          <p:spTgt spid="5"/>
                                        </p:tgtEl>
                                      </p:cBhvr>
                                    </p:animEffect>
                                    <p:animScale>
                                      <p:cBhvr>
                                        <p:cTn id="74" dur="500" autoRev="1" fill="hold"/>
                                        <p:tgtEl>
                                          <p:spTgt spid="5"/>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nodeType="clickEffect">
                                  <p:stCondLst>
                                    <p:cond delay="0"/>
                                  </p:stCondLst>
                                  <p:iterate type="lt">
                                    <p:tmPct val="0"/>
                                  </p:iterate>
                                  <p:childTnLst>
                                    <p:set>
                                      <p:cBhvr>
                                        <p:cTn id="78" dur="1" fill="hold">
                                          <p:stCondLst>
                                            <p:cond delay="0"/>
                                          </p:stCondLst>
                                        </p:cTn>
                                        <p:tgtEl>
                                          <p:spTgt spid="18">
                                            <p:txEl>
                                              <p:pRg st="0" end="0"/>
                                            </p:txEl>
                                          </p:spTgt>
                                        </p:tgtEl>
                                        <p:attrNameLst>
                                          <p:attrName>style.visibility</p:attrName>
                                        </p:attrNameLst>
                                      </p:cBhvr>
                                      <p:to>
                                        <p:strVal val="visible"/>
                                      </p:to>
                                    </p:set>
                                    <p:animEffect transition="in" filter="diamond(in)">
                                      <p:cBhvr>
                                        <p:cTn id="79" dur="2000"/>
                                        <p:tgtEl>
                                          <p:spTgt spid="18">
                                            <p:txEl>
                                              <p:pRg st="0" end="0"/>
                                            </p:txEl>
                                          </p:spTgt>
                                        </p:tgtEl>
                                      </p:cBhvr>
                                    </p:animEffect>
                                  </p:childTnLst>
                                </p:cTn>
                              </p:par>
                              <p:par>
                                <p:cTn id="80" presetID="8" presetClass="entr" presetSubtype="16" fill="hold" nodeType="withEffect">
                                  <p:stCondLst>
                                    <p:cond delay="0"/>
                                  </p:stCondLst>
                                  <p:iterate type="lt">
                                    <p:tmPct val="0"/>
                                  </p:iterate>
                                  <p:childTnLst>
                                    <p:set>
                                      <p:cBhvr>
                                        <p:cTn id="81" dur="1" fill="hold">
                                          <p:stCondLst>
                                            <p:cond delay="0"/>
                                          </p:stCondLst>
                                        </p:cTn>
                                        <p:tgtEl>
                                          <p:spTgt spid="18">
                                            <p:txEl>
                                              <p:pRg st="1" end="1"/>
                                            </p:txEl>
                                          </p:spTgt>
                                        </p:tgtEl>
                                        <p:attrNameLst>
                                          <p:attrName>style.visibility</p:attrName>
                                        </p:attrNameLst>
                                      </p:cBhvr>
                                      <p:to>
                                        <p:strVal val="visible"/>
                                      </p:to>
                                    </p:set>
                                    <p:animEffect transition="in" filter="diamond(in)">
                                      <p:cBhvr>
                                        <p:cTn id="82" dur="2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build="allAtOnce"/>
      <p:bldP spid="22" grpId="0" animBg="1"/>
      <p:bldP spid="22"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887960" y="-102731"/>
            <a:ext cx="4535365" cy="685800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790" y="2612571"/>
            <a:ext cx="12192000" cy="4233253"/>
          </a:xfrm>
          <a:prstGeom prst="rect">
            <a:avLst/>
          </a:prstGeom>
        </p:spPr>
      </p:pic>
      <p:sp>
        <p:nvSpPr>
          <p:cNvPr id="12" name="文本框 11"/>
          <p:cNvSpPr txBox="1"/>
          <p:nvPr/>
        </p:nvSpPr>
        <p:spPr>
          <a:xfrm>
            <a:off x="2686478" y="463947"/>
            <a:ext cx="7672368" cy="2954655"/>
          </a:xfrm>
          <a:prstGeom prst="rect">
            <a:avLst/>
          </a:prstGeom>
          <a:noFill/>
        </p:spPr>
        <p:txBody>
          <a:bodyPr wrap="square" rtlCol="0">
            <a:spAutoFit/>
          </a:bodyPr>
          <a:lstStyle/>
          <a:p>
            <a:pPr algn="ctr">
              <a:defRPr/>
            </a:pPr>
            <a:endPar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defRPr/>
            </a:pPr>
            <a:r>
              <a:rPr lang="en-US" altLang="zh-CN" sz="6000" b="1" dirty="0" err="1">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Thực</a:t>
            </a:r>
            <a:r>
              <a:rPr lang="en-US" altLang="zh-CN" sz="6000" b="1" dirty="0">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hành</a:t>
            </a:r>
            <a:r>
              <a:rPr lang="en-US" altLang="zh-CN" sz="6000" b="1" dirty="0">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175593"/>
                </a:solidFill>
                <a:latin typeface="Times New Roman" panose="02020603050405020304" pitchFamily="18" charset="0"/>
                <a:ea typeface="微软雅黑" panose="020B0503020204020204" pitchFamily="34" charset="-122"/>
                <a:cs typeface="Times New Roman" panose="02020603050405020304" pitchFamily="18" charset="0"/>
              </a:rPr>
              <a:t>đọc</a:t>
            </a:r>
            <a:endParaRPr lang="en-US" altLang="zh-CN" sz="6000" b="1" dirty="0">
              <a:solidFill>
                <a:srgbClr val="175593"/>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defRPr/>
            </a:pPr>
            <a:r>
              <a:rPr lang="en-US" altLang="zh-CN" sz="6600" b="1" dirty="0" err="1">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Chiếc</a:t>
            </a:r>
            <a:r>
              <a:rPr lang="en-US" altLang="zh-CN" sz="6600" b="1" dirty="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600" b="1" dirty="0" err="1">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lá</a:t>
            </a:r>
            <a:r>
              <a:rPr lang="en-US" altLang="zh-CN" sz="6600" b="1" dirty="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600" b="1" dirty="0" err="1">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cuối</a:t>
            </a:r>
            <a:r>
              <a:rPr lang="en-US" altLang="zh-CN" sz="6600" b="1" dirty="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600" b="1" dirty="0" err="1">
                <a:solidFill>
                  <a:srgbClr val="3BB692"/>
                </a:solidFill>
                <a:latin typeface="Times New Roman" panose="02020603050405020304" pitchFamily="18" charset="0"/>
                <a:ea typeface="微软雅黑" panose="020B0503020204020204" pitchFamily="34" charset="-122"/>
                <a:cs typeface="Times New Roman" panose="02020603050405020304" pitchFamily="18" charset="0"/>
              </a:rPr>
              <a:t>cùng</a:t>
            </a:r>
            <a:endParaRPr lang="zh-CN" altLang="en-US" sz="6600" b="1" dirty="0">
              <a:solidFill>
                <a:srgbClr val="3BB692"/>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392769"/>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0" name="MH_Other_5">
            <a:extLst>
              <a:ext uri="{FF2B5EF4-FFF2-40B4-BE49-F238E27FC236}">
                <a16:creationId xmlns:a16="http://schemas.microsoft.com/office/drawing/2014/main" id="{AD05198F-6E83-4F37-98EE-74371D5640D5}"/>
              </a:ext>
            </a:extLst>
          </p:cNvPr>
          <p:cNvSpPr/>
          <p:nvPr>
            <p:custDataLst>
              <p:tags r:id="rId1"/>
            </p:custDataLst>
          </p:nvPr>
        </p:nvSpPr>
        <p:spPr>
          <a:xfrm>
            <a:off x="5209684" y="948383"/>
            <a:ext cx="2658115" cy="578898"/>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F29A5B">
              <a:alpha val="80000"/>
            </a:srgbClr>
          </a:solidFill>
          <a:ln w="12700" cap="flat" cmpd="sng" algn="ctr">
            <a:noFill/>
            <a:prstDash val="solid"/>
            <a:miter lim="800000"/>
          </a:ln>
          <a:effectLst/>
        </p:spPr>
        <p:txBody>
          <a:bodyPr anchor="ctr"/>
          <a:lstStyle/>
          <a:p>
            <a:pPr algn="ctr">
              <a:defRPr/>
            </a:pP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11" name="文本框 11">
            <a:extLst>
              <a:ext uri="{FF2B5EF4-FFF2-40B4-BE49-F238E27FC236}">
                <a16:creationId xmlns:a16="http://schemas.microsoft.com/office/drawing/2014/main" id="{3ABCA2AB-FB22-49BA-9E87-449F4BD5B8F2}"/>
              </a:ext>
            </a:extLst>
          </p:cNvPr>
          <p:cNvSpPr txBox="1"/>
          <p:nvPr/>
        </p:nvSpPr>
        <p:spPr>
          <a:xfrm>
            <a:off x="7113508" y="616347"/>
            <a:ext cx="184731" cy="1015663"/>
          </a:xfrm>
          <a:prstGeom prst="rect">
            <a:avLst/>
          </a:prstGeom>
          <a:noFill/>
        </p:spPr>
        <p:txBody>
          <a:bodyPr wrap="none" rtlCol="0">
            <a:spAutoFit/>
          </a:bodyPr>
          <a:lstStyle/>
          <a:p>
            <a:pPr algn="ctr">
              <a:defRPr/>
            </a:pPr>
            <a:endParaRPr lang="en-US" altLang="zh-CN" sz="6000" b="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9277262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38" presetClass="entr" presetSubtype="0" accel="50000" fill="hold" grpId="0" nodeType="afterEffect">
                                  <p:stCondLst>
                                    <p:cond delay="0"/>
                                  </p:stCondLst>
                                  <p:iterate type="lt">
                                    <p:tmPct val="15000"/>
                                  </p:iterate>
                                  <p:childTnLst>
                                    <p:set>
                                      <p:cBhvr>
                                        <p:cTn id="32" dur="1" fill="hold">
                                          <p:stCondLst>
                                            <p:cond delay="0"/>
                                          </p:stCondLst>
                                        </p:cTn>
                                        <p:tgtEl>
                                          <p:spTgt spid="12"/>
                                        </p:tgtEl>
                                        <p:attrNameLst>
                                          <p:attrName>style.visibility</p:attrName>
                                        </p:attrNameLst>
                                      </p:cBhvr>
                                      <p:to>
                                        <p:strVal val="visible"/>
                                      </p:to>
                                    </p:set>
                                    <p:set>
                                      <p:cBhvr>
                                        <p:cTn id="33" dur="455" fill="hold">
                                          <p:stCondLst>
                                            <p:cond delay="0"/>
                                          </p:stCondLst>
                                        </p:cTn>
                                        <p:tgtEl>
                                          <p:spTgt spid="12"/>
                                        </p:tgtEl>
                                        <p:attrNameLst>
                                          <p:attrName>style.rotation</p:attrName>
                                        </p:attrNameLst>
                                      </p:cBhvr>
                                      <p:to>
                                        <p:strVal val="-45.0"/>
                                      </p:to>
                                    </p:set>
                                    <p:anim calcmode="lin" valueType="num">
                                      <p:cBhvr>
                                        <p:cTn id="3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38" fill="hold">
                            <p:stCondLst>
                              <p:cond delay="7750"/>
                            </p:stCondLst>
                            <p:childTnLst>
                              <p:par>
                                <p:cTn id="39" presetID="38" presetClass="entr" presetSubtype="0" accel="50000" fill="hold" grpId="0" nodeType="afterEffect" nodePh="1">
                                  <p:stCondLst>
                                    <p:cond delay="0"/>
                                  </p:stCondLst>
                                  <p:endCondLst>
                                    <p:cond evt="begin" delay="0">
                                      <p:tn val="39"/>
                                    </p:cond>
                                  </p:endCondLst>
                                  <p:iterate type="lt">
                                    <p:tmPct val="15000"/>
                                  </p:iterate>
                                  <p:childTnLst>
                                    <p:set>
                                      <p:cBhvr>
                                        <p:cTn id="40" dur="1" fill="hold">
                                          <p:stCondLst>
                                            <p:cond delay="0"/>
                                          </p:stCondLst>
                                        </p:cTn>
                                        <p:tgtEl>
                                          <p:spTgt spid="11"/>
                                        </p:tgtEl>
                                        <p:attrNameLst>
                                          <p:attrName>style.visibility</p:attrName>
                                        </p:attrNameLst>
                                      </p:cBhvr>
                                      <p:to>
                                        <p:strVal val="visible"/>
                                      </p:to>
                                    </p:set>
                                    <p:set>
                                      <p:cBhvr>
                                        <p:cTn id="41" dur="455" fill="hold">
                                          <p:stCondLst>
                                            <p:cond delay="0"/>
                                          </p:stCondLst>
                                        </p:cTn>
                                        <p:tgtEl>
                                          <p:spTgt spid="11"/>
                                        </p:tgtEl>
                                        <p:attrNameLst>
                                          <p:attrName>style.rotation</p:attrName>
                                        </p:attrNameLst>
                                      </p:cBhvr>
                                      <p:to>
                                        <p:strVal val="-45.0"/>
                                      </p:to>
                                    </p:set>
                                    <p:anim calcmode="lin" valueType="num">
                                      <p:cBhvr>
                                        <p:cTn id="42"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0" y="-56388"/>
            <a:ext cx="9174480" cy="7037783"/>
          </a:xfrm>
          <a:prstGeom prst="rect">
            <a:avLst/>
          </a:prstGeom>
        </p:spPr>
      </p:pic>
      <p:sp>
        <p:nvSpPr>
          <p:cNvPr id="6" name="TextBox 5"/>
          <p:cNvSpPr txBox="1"/>
          <p:nvPr/>
        </p:nvSpPr>
        <p:spPr>
          <a:xfrm>
            <a:off x="610329" y="229951"/>
            <a:ext cx="3648405" cy="5539974"/>
          </a:xfrm>
          <a:prstGeom prst="rect">
            <a:avLst/>
          </a:prstGeom>
          <a:noFill/>
        </p:spPr>
        <p:txBody>
          <a:bodyPr wrap="square" lIns="121917" tIns="60958" rIns="121917" bIns="60958" rtlCol="0">
            <a:spAutoFit/>
          </a:bodyPr>
          <a:lstStyle/>
          <a:p>
            <a:r>
              <a:rPr lang="en-US" sz="8800" b="1" dirty="0" err="1">
                <a:solidFill>
                  <a:schemeClr val="accent5">
                    <a:lumMod val="50000"/>
                  </a:schemeClr>
                </a:solidFill>
                <a:latin typeface="Bahnschrift Condensed" pitchFamily="34" charset="0"/>
              </a:rPr>
              <a:t>Chiếc</a:t>
            </a:r>
            <a:r>
              <a:rPr lang="en-US" sz="8800" b="1" dirty="0">
                <a:solidFill>
                  <a:schemeClr val="accent5">
                    <a:lumMod val="50000"/>
                  </a:schemeClr>
                </a:solidFill>
                <a:latin typeface="Bahnschrift Condensed" pitchFamily="34" charset="0"/>
              </a:rPr>
              <a:t> </a:t>
            </a:r>
          </a:p>
          <a:p>
            <a:r>
              <a:rPr lang="en-US" sz="8800" b="1" dirty="0" err="1">
                <a:solidFill>
                  <a:schemeClr val="accent5">
                    <a:lumMod val="50000"/>
                  </a:schemeClr>
                </a:solidFill>
                <a:latin typeface="Bahnschrift Condensed" pitchFamily="34" charset="0"/>
              </a:rPr>
              <a:t>lá</a:t>
            </a:r>
            <a:endParaRPr lang="en-US" sz="8800" b="1" dirty="0">
              <a:solidFill>
                <a:schemeClr val="accent5">
                  <a:lumMod val="50000"/>
                </a:schemeClr>
              </a:solidFill>
              <a:latin typeface="Bahnschrift Condensed" pitchFamily="34" charset="0"/>
            </a:endParaRPr>
          </a:p>
          <a:p>
            <a:r>
              <a:rPr lang="en-US" sz="8800" b="1" dirty="0" err="1">
                <a:solidFill>
                  <a:schemeClr val="accent5">
                    <a:lumMod val="50000"/>
                  </a:schemeClr>
                </a:solidFill>
                <a:latin typeface="Bahnschrift Condensed" pitchFamily="34" charset="0"/>
              </a:rPr>
              <a:t>cuối</a:t>
            </a:r>
            <a:endParaRPr lang="en-US" sz="8800" b="1" dirty="0">
              <a:solidFill>
                <a:schemeClr val="accent5">
                  <a:lumMod val="50000"/>
                </a:schemeClr>
              </a:solidFill>
              <a:latin typeface="Bahnschrift Condensed" pitchFamily="34" charset="0"/>
            </a:endParaRPr>
          </a:p>
          <a:p>
            <a:r>
              <a:rPr lang="en-US" sz="8800" b="1" dirty="0" err="1">
                <a:solidFill>
                  <a:schemeClr val="accent5">
                    <a:lumMod val="50000"/>
                  </a:schemeClr>
                </a:solidFill>
                <a:latin typeface="Bahnschrift Condensed" pitchFamily="34" charset="0"/>
              </a:rPr>
              <a:t>cùng</a:t>
            </a:r>
            <a:endParaRPr lang="en-US" sz="8800" b="1" dirty="0">
              <a:solidFill>
                <a:schemeClr val="accent5">
                  <a:lumMod val="50000"/>
                </a:schemeClr>
              </a:solidFill>
              <a:latin typeface="Bahnschrift Condensed" pitchFamily="34" charset="0"/>
            </a:endParaRPr>
          </a:p>
        </p:txBody>
      </p:sp>
      <p:sp>
        <p:nvSpPr>
          <p:cNvPr id="7" name="TextBox 6"/>
          <p:cNvSpPr txBox="1"/>
          <p:nvPr/>
        </p:nvSpPr>
        <p:spPr>
          <a:xfrm>
            <a:off x="1391477" y="5637246"/>
            <a:ext cx="1824203" cy="615553"/>
          </a:xfrm>
          <a:prstGeom prst="rect">
            <a:avLst/>
          </a:prstGeom>
          <a:noFill/>
        </p:spPr>
        <p:txBody>
          <a:bodyPr wrap="square" lIns="121917" tIns="60958" rIns="121917" bIns="60958" rtlCol="0">
            <a:spAutoFit/>
          </a:bodyPr>
          <a:lstStyle/>
          <a:p>
            <a:r>
              <a:rPr lang="en-US" sz="3200" b="1" dirty="0">
                <a:latin typeface="Chiller" panose="04020404031007020602" pitchFamily="82" charset="0"/>
              </a:rPr>
              <a:t>0. Hen- </a:t>
            </a:r>
            <a:r>
              <a:rPr lang="en-US" sz="3200" b="1" dirty="0" err="1">
                <a:latin typeface="Chiller" panose="04020404031007020602" pitchFamily="82" charset="0"/>
              </a:rPr>
              <a:t>ri</a:t>
            </a:r>
            <a:endParaRPr lang="en-US" sz="3200" b="1" dirty="0">
              <a:latin typeface="Chiller" panose="04020404031007020602" pitchFamily="82" charset="0"/>
            </a:endParaRPr>
          </a:p>
        </p:txBody>
      </p:sp>
    </p:spTree>
    <p:extLst>
      <p:ext uri="{BB962C8B-B14F-4D97-AF65-F5344CB8AC3E}">
        <p14:creationId xmlns:p14="http://schemas.microsoft.com/office/powerpoint/2010/main" val="2206487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5"/>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353</TotalTime>
  <Words>1198</Words>
  <Application>Microsoft Office PowerPoint</Application>
  <PresentationFormat>Widescreen</PresentationFormat>
  <Paragraphs>136</Paragraphs>
  <Slides>17</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等线</vt:lpstr>
      <vt:lpstr>微软雅黑</vt:lpstr>
      <vt:lpstr>Arial</vt:lpstr>
      <vt:lpstr>Arial Unicode MS</vt:lpstr>
      <vt:lpstr>Bahnschrift Condensed</vt:lpstr>
      <vt:lpstr>Calibri</vt:lpstr>
      <vt:lpstr>Chiller</vt:lpstr>
      <vt:lpstr>ITC Avant Garde Std Bk</vt:lpstr>
      <vt:lpstr>Times New Roman</vt:lpstr>
      <vt:lpstr>Office 主题</vt:lpstr>
      <vt:lpstr>1_Office 主题</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35</cp:revision>
  <dcterms:created xsi:type="dcterms:W3CDTF">2022-06-19T14:10:17Z</dcterms:created>
  <dcterms:modified xsi:type="dcterms:W3CDTF">2024-04-01T05:27:10Z</dcterms:modified>
</cp:coreProperties>
</file>