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62" r:id="rId3"/>
    <p:sldMasterId id="2147483802" r:id="rId4"/>
    <p:sldMasterId id="2147483817" r:id="rId5"/>
  </p:sldMasterIdLst>
  <p:notesMasterIdLst>
    <p:notesMasterId r:id="rId44"/>
  </p:notesMasterIdLst>
  <p:sldIdLst>
    <p:sldId id="530" r:id="rId6"/>
    <p:sldId id="493" r:id="rId7"/>
    <p:sldId id="494" r:id="rId8"/>
    <p:sldId id="495" r:id="rId9"/>
    <p:sldId id="496" r:id="rId10"/>
    <p:sldId id="497" r:id="rId11"/>
    <p:sldId id="498" r:id="rId12"/>
    <p:sldId id="499" r:id="rId13"/>
    <p:sldId id="500" r:id="rId14"/>
    <p:sldId id="501" r:id="rId15"/>
    <p:sldId id="502" r:id="rId16"/>
    <p:sldId id="503" r:id="rId17"/>
    <p:sldId id="504" r:id="rId18"/>
    <p:sldId id="505" r:id="rId19"/>
    <p:sldId id="506" r:id="rId20"/>
    <p:sldId id="507" r:id="rId21"/>
    <p:sldId id="508" r:id="rId22"/>
    <p:sldId id="509" r:id="rId23"/>
    <p:sldId id="510" r:id="rId24"/>
    <p:sldId id="511" r:id="rId25"/>
    <p:sldId id="512" r:id="rId26"/>
    <p:sldId id="513" r:id="rId27"/>
    <p:sldId id="514" r:id="rId28"/>
    <p:sldId id="515" r:id="rId29"/>
    <p:sldId id="516" r:id="rId30"/>
    <p:sldId id="517" r:id="rId31"/>
    <p:sldId id="518" r:id="rId32"/>
    <p:sldId id="519" r:id="rId33"/>
    <p:sldId id="520" r:id="rId34"/>
    <p:sldId id="521" r:id="rId35"/>
    <p:sldId id="522" r:id="rId36"/>
    <p:sldId id="523" r:id="rId37"/>
    <p:sldId id="524" r:id="rId38"/>
    <p:sldId id="525" r:id="rId39"/>
    <p:sldId id="526" r:id="rId40"/>
    <p:sldId id="527" r:id="rId41"/>
    <p:sldId id="528" r:id="rId42"/>
    <p:sldId id="52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A72964-DC64-4D95-B634-8E5D54B45EB1}"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00386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5F7DAB-6C47-406A-A371-43EA7C194012}"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9621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8BAEDF-B15F-4E38-A989-4329D4E40C1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7262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13D60C-AA91-4971-8CD8-564B95F47D45}"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44279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4EC4AC-4B11-45F1-B086-5976DADA60D0}"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80739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595827-0533-4C3C-A3E8-26F3574F1897}"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023895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510E10-BCFE-41A3-935D-D0227D0017E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00224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1E43D2-E133-45BD-ADC1-87B838B88DAB}"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145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5E4FB2-BD81-40E7-BD71-542296F857B6}"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1263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43E274-E2DB-4824-B056-2D56149E788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01731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F6743C-F011-4E63-999B-CF54B6594E3A}"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766897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327078-0529-4C94-8739-0BF520C894F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46941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ED4C9-ADBA-4E37-97DA-7D15FCA58356}"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50331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67F626-11D2-471B-A346-5C815B934BA2}"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523016"/>
      </p:ext>
    </p:extLst>
  </p:cSld>
  <p:clrMapOvr>
    <a:masterClrMapping/>
  </p:clrMapOvr>
  <p:transition spd="med">
    <p:wheel spokes="8"/>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876759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451371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0002020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60894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74601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4951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529284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9176843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4973537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543266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8881404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15854036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18953417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23007690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27923809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7110637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9737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3.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4.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effectLst/>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effectLst/>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C2BA60-E858-41E6-A8A2-E7A0EDCED3F1}"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8653655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4642633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hyperlink" Target="https://truyendangian.com/treo-bien/" TargetMode="Externa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477" y="1824029"/>
            <a:ext cx="12192000" cy="245708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a:t>
            </a:r>
          </a:p>
          <a:p>
            <a:pPr marL="1027430" marR="819150" lvl="0" indent="0" algn="ctr" defTabSz="914400" rtl="0" eaLnBrk="1" fontAlgn="auto" latinLnBrk="0" hangingPunct="1">
              <a:lnSpc>
                <a:spcPct val="150000"/>
              </a:lnSpc>
              <a:spcBef>
                <a:spcPts val="760"/>
              </a:spcBef>
              <a:spcAft>
                <a:spcPts val="0"/>
              </a:spcAft>
              <a:buClrTx/>
              <a:buSzTx/>
              <a:buFontTx/>
              <a:buNone/>
              <a:tabLst/>
              <a:defRPr/>
            </a:pPr>
            <a:r>
              <a:rPr kumimoji="0" lang="en-US" sz="5400" b="1" i="0" u="none" strike="noStrike" kern="1200" cap="none" spc="0" normalizeH="0" baseline="0" noProof="0" smtClean="0">
                <a:ln>
                  <a:noFill/>
                </a:ln>
                <a:solidFill>
                  <a:srgbClr val="FF000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BÀI 6: BÀI HỌC CUỘC SỐNG</a:t>
            </a:r>
            <a:endParaRPr kumimoji="0" lang="en-US" sz="5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535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1" y="2101756"/>
            <a:ext cx="10413242" cy="19538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HS dựa vào điểm tương đồng về ý nghĩa các chi tiết, cách kết thúc trong hai câu chuyện để tưởng tượng, miễn sao hợp lý, gắn với bài học rút ra, mang ý nghĩa tích cực,…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24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1719618"/>
            <a:ext cx="1068619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 văn bản </a:t>
            </a:r>
            <a:r>
              <a:rPr kumimoji="0" lang="en-US" sz="2800" b="1"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SGK tr.7 và trả lời câu hỏi</a:t>
            </a: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846160" y="709986"/>
            <a:ext cx="66324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2: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(Trang Tử)</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846161" y="2769891"/>
            <a:ext cx="10686197" cy="260019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văn nào thể hiện rõ nhất nội dung, ý nghĩa của truyện.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Chỉ ra hai cách kết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Trang Tử với cách kết trong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dưới đây. Em thích cái kết nào hơn, vì sao?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2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4852" y="596669"/>
            <a:ext cx="308770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Ếch ngồi đáy giếng</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841611" y="1284434"/>
            <a:ext cx="10772633" cy="52629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smtClean="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Có một con ếch sống lâu ngày trong một giếng nọ. Xung quanh nó chỉ có vài con nhái, cua, ốc bé nhỏ. Từ dưới đáy giếng nhìn lên, ếch ta chỉ thấy một khoảng trời bé bằng cái vung. Nó nghĩ: Tất cả vũ trụ chỉ có vậy, vì thế ếch tự coi mình là chúa tể. Hằng ngày nó cất tiếng kêu ồm ộp làm vang động cả giếng, khiến các con vật kia rất hoảng sợ. Ếch cứ tưởng bầu trời trên đầu chỉ bé bằng chiếc vung và nó thì oai như một vị chúa tể.</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Một năm nọ, trời mưa to làm nước trong giếng dềnh lên, tràn bờ, đưa ếch ta ra ngoài</a:t>
            </a:r>
            <a:r>
              <a:rPr kumimoji="0" lang="en-US" sz="2800" b="0" i="0" u="none" strike="noStrike" kern="1200" cap="none" spc="0" normalizeH="0" baseline="0" noProof="0" smtClean="0">
                <a:ln>
                  <a:noFill/>
                </a:ln>
                <a:solidFill>
                  <a:srgbClr val="222222"/>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829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3" y="777922"/>
            <a:ext cx="10686197" cy="52629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smtClean="0">
                <a:ln>
                  <a:noFill/>
                </a:ln>
                <a:solidFill>
                  <a:srgbClr val="222222"/>
                </a:solidFill>
                <a:effectLst/>
                <a:uLnTx/>
                <a:uFillTx/>
                <a:latin typeface="Times New Roman" panose="02020603050405020304" pitchFamily="18" charset="0"/>
                <a:ea typeface="Times New Roman" panose="02020603050405020304" pitchFamily="18" charset="0"/>
                <a:cs typeface="+mn-cs"/>
              </a:rPr>
              <a:t>     Quen </a:t>
            </a:r>
            <a:r>
              <a:rPr kumimoji="0" lang="en-US" sz="32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thói cũ, ếch nhâng nháo nhìn lên trời, nó bỗng thấy cả một bầu trời rộng lớn hơn nhiều so với cái khoảng trời nó vẫn thấy. Ếch ta không tin và thấy bực bội vì điều đó. Để ra oai, nó cất tiếng kêu ồm ộp. Vị chúa tể hy vọng là sau những tiếng kêu của mình, mọi thứ phải trở lại như cũ. Nhưng bầu trời vẫn là bầu trời. Còn con ếch vì mải nhìn lên trời đã không chú ý đến xung quanh nên đã bị một con trâu đi qua dẫm bẹp.</a:t>
            </a:r>
            <a:endParaRPr kumimoji="0" lang="en-US" sz="3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05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1637732"/>
            <a:ext cx="10631606" cy="295850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3200" b="1"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Câu 3.</a:t>
            </a:r>
            <a:r>
              <a:rPr kumimoji="0" lang="en-US" sz="32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Từ hai câu chuyện trên, em thấy con ếch thường được dùng làm biểu tượng cho kiểu người nào trong xã hội?</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3200" b="1"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Câu 4.</a:t>
            </a:r>
            <a:r>
              <a:rPr kumimoji="0" lang="en-US" sz="32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Bên cạnh thành ngữ </a:t>
            </a:r>
            <a:r>
              <a:rPr kumimoji="0" lang="en-US" sz="3200" b="0"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ếch ngồi đáy giếng</a:t>
            </a:r>
            <a:r>
              <a:rPr kumimoji="0" lang="en-US" sz="32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em còn biết có thành ngữ nào khác có ý nghĩa tương tự?</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096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197" y="2252652"/>
            <a:ext cx="10495128" cy="19538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văn thể hiện rõ nhất nội dung, ý nghĩa của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 vì thời gian ngắn hay dài mà thay đổi, không vì mưa nhiều hay ít mà tăng hay giảm, đó là cái vui lớn của biển đông</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553126" y="555725"/>
            <a:ext cx="2949269"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95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5" y="1596789"/>
            <a:ext cx="10849970"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Cách kết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Trang Tử: Ếch nhận ra bài học, thức tỉnh nhận thức…</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Cách kết trong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dưới đây: Bị trâu giẫm chết.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Em thích cái kết nào hơn, vì sao: HS tự bộc lộ, lí giải hợp lí, thuyết phục</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2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8" y="1869744"/>
            <a:ext cx="10631606" cy="260019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ếch thường được dùng làm biểu tượng cho kiểu người nông cạn, thiếu hiểu biết trong xã hội.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 cạnh thành ngữ </a:t>
            </a:r>
            <a:r>
              <a:rPr kumimoji="0" lang="en-US" sz="2800" b="0"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còn có thành ngữ khác có ý nghĩa tương tự: </a:t>
            </a:r>
            <a:r>
              <a:rPr kumimoji="0" lang="en-US" sz="2800" b="0"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coi trời bằng vung</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48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526" y="1839063"/>
            <a:ext cx="10981901" cy="453919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 những từ ngữ thể hiện thái độ của con mối và con kiến. Qua những từ ngữ ấy, tác giả muốn thể hiện điều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ra sự khác nhau trong hình thức kể chuyện của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mối và con kiến</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các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Đẽo cày giữa đường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 pháp nào được sử dụng để làm nổi bật đặc điểm của hai con: con mối và con kiến?</a:t>
            </a: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ảnh con mối và con kiến để chỉ kiểu người nào trong xã hội?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41526" y="1127656"/>
            <a:ext cx="1038139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 văn bản </a:t>
            </a:r>
            <a:r>
              <a:rPr kumimoji="0" lang="en-US" sz="2800" b="1"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mối và con kiến</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SGK tr.8 và trả lời câu hỏi: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918947" y="416249"/>
            <a:ext cx="93032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3: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mối và con kiến</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Hương)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39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6717" y="1482763"/>
            <a:ext cx="10579290" cy="46166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 từ ngữ thể hiện thái độ của: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mối: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chú, tội tình gì lao khổ lắm thay, khắp ngày, thân thể vẫn gầy thế kia, chúng ta đây, chẳng hề khó nhọc, nhà cao cửa rộng, tủ hòm thiếu đâu</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-&gt; trịch thượng, kẻ cả, khinh thường, giễu cợt, mỉa mai, chủ quan.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kiến: các anh chẳng vun thu xứ sở, đi đời các anh, -&gt; thẳng thắn phê phán khuyên nhủ</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566775" y="487487"/>
            <a:ext cx="2949269"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50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1855" y="2811438"/>
            <a:ext cx="10112991"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 hệ giữa các phần trong văn bản là quan hệ:</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lphaUcPeriod"/>
              <a:tabLst>
                <a:tab pos="400050" algn="l"/>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 quả.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Giả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lgn="just" defTabSz="914400" rtl="0" eaLnBrk="1" fontAlgn="auto" latinLnBrk="0" hangingPunct="1">
              <a:lnSpc>
                <a:spcPct val="150000"/>
              </a:lnSpc>
              <a:spcBef>
                <a:spcPts val="0"/>
              </a:spcBef>
              <a:spcAft>
                <a:spcPts val="0"/>
              </a:spcAft>
              <a:buClrTx/>
              <a:buSzTx/>
              <a:buFontTx/>
              <a:buAutoNum type="alphaUcPeriod" startAt="3"/>
              <a:tabLst>
                <a:tab pos="400050" algn="l"/>
              </a:tabLst>
              <a:defRPr/>
            </a:pP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Nhượng bộ.</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937048" y="608401"/>
            <a:ext cx="6596614"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LUYỆN ĐỀ NGỮ LIỆU TRONG SGK</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937048" y="1254938"/>
            <a:ext cx="8333756"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1: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Đẽo cày giữa đường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(Ngụ ngôn Việt Nam)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937047" y="2033188"/>
            <a:ext cx="1062260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kĩ văn bản </a:t>
            </a:r>
            <a:r>
              <a:rPr kumimoji="0" lang="en-US" sz="2800" b="1"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Đẽo cày giữa đường</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SGK tr.6 và trả lời câu hỏi: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92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anim calcmode="lin" valueType="num">
                                      <p:cBhvr>
                                        <p:cTn id="5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921" y="1337481"/>
            <a:ext cx="10740789" cy="397031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mối và con kiến</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kể lại bằng thơ song thất lục bát; các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Đẽo cày giữa đường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kể lại bằng văn xuôi.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 pháp được sử dụng để làm nổi bật đặc điểm của hai con: con mối và con kiến là thủ pháp đối lập và nhân hoá.</a:t>
            </a: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ảnh con mối: ăn hại, tàn phá, có hại cho đời; con kiến: đoàn kết, cần cù, dựng xây, có ích.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3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50622" y="4554190"/>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032677" y="1182264"/>
            <a:ext cx="1016303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kĩ văn bản </a:t>
            </a:r>
            <a:r>
              <a:rPr kumimoji="0" lang="en-US" sz="2800" b="1"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Con hổ có nghĩa</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 SGK tr.14 và trả lời câu hỏi: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93239" y="543524"/>
            <a:ext cx="618361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Văn bản 4: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Con hổ có nghĩa</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 (Vũ Trinh)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821137" y="2459744"/>
            <a:ext cx="10586114"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Câu </a:t>
            </a: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1:</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Ý nghĩa của truyện</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là gì?</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 Truyện đề cao tình cảm thủy chung giữa con người với con người.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 Truyện đề cao tình cảm giữa con người với loài vật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 Truyện đề cao cái nghĩa và khuyên con người biết tôn trọng ân nghĩa.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D. Truyện ca ngợi phẩm chất tốt đẹp của loài vật</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93239" y="1821004"/>
            <a:ext cx="36279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hỏi trắc nghiệm: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478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fade">
                                      <p:cBhvr>
                                        <p:cTn id="54" dur="1000"/>
                                        <p:tgtEl>
                                          <p:spTgt spid="4">
                                            <p:txEl>
                                              <p:pRg st="4" end="4"/>
                                            </p:txEl>
                                          </p:spTgt>
                                        </p:tgtEl>
                                      </p:cBhvr>
                                    </p:animEffect>
                                    <p:anim calcmode="lin" valueType="num">
                                      <p:cBhvr>
                                        <p:cTn id="5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433011" y="3096324"/>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546746" y="1661544"/>
            <a:ext cx="9221338"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Truyện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thuộc thể loại: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truyện cổ tích dân gian Việt Nam.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truyện trung đại Việt Nam.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truyện cười dân gian Việt Nam.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truyện ngụ ngôn</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Việt Nam</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4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92322" y="4245871"/>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p:cNvSpPr/>
          <p:nvPr/>
        </p:nvSpPr>
        <p:spPr>
          <a:xfrm>
            <a:off x="1746914" y="1525567"/>
            <a:ext cx="9034818"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Thủ pháp nghệ thuật cơ bản nào bao trùm truyện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Hoán dụ</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Ẩn dụ</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Nhân hóa, ẩn dụ</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Nhân hóa, hoán </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34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41943" y="2397843"/>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314732" y="1610436"/>
            <a:ext cx="9999262"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 hổ đã trả nghĩa bà đỡ Trần như thế nào?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Hổ đực đào lên từ gốc cây một thỏi bạc và tặng bà đỡ.</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Hai vợ chồng hổ thường mang tặng bà đỡ một vài con nai.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Hổ đực dẫn bà đỡ ra khỏi rừng.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Hổ đực tặng bà đỡ một thùng vàng to.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30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3996" y="3659019"/>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p:cNvSpPr/>
          <p:nvPr/>
        </p:nvSpPr>
        <p:spPr>
          <a:xfrm>
            <a:off x="1605886" y="1594224"/>
            <a:ext cx="9244084"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5:</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Vật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mà</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hổ tặng đã giúp được gì cho bà đỡ?</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Chữa khỏi bệnh cho con bà đỡ.</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Giúp bà sắm một số vật dụng trong nhà.</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Giúp bà cầm cự qua một năm mất mùa, đói kém.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Giúp bà làm nghề tốt hơn</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8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32844" y="2955459"/>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314732" y="1520679"/>
            <a:ext cx="9712658"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Câu 6:</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Truyện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nhằm mục đích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 Đề cao tình cảm thủy chung giữa con người với nhau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 Đề cao cái nghĩa và khuyên con người luôn biết trọng ân nghĩa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 Đề cao tình cảm giữa loài vật với con người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D. Ca ngợi phẩm chất tốt đẹp của loài </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1047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55591" y="2417070"/>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p:cNvSpPr/>
          <p:nvPr/>
        </p:nvSpPr>
        <p:spPr>
          <a:xfrm>
            <a:off x="1323831" y="1594224"/>
            <a:ext cx="9880979"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7:</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Truyện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đã:</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Mượn chuyện loài vật để nói chuyện con người.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Mượn chuyện con người để nói chuyện con người.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Mượn chuyện loài vật để nói chuyện loài vật.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Mượn chuyện con người để nói chuyện loài vật</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6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392069" y="2588912"/>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460309" y="1815152"/>
            <a:ext cx="9771797"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8:</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tiết nào thể hiện rõ nhất cái nghĩa của con hổ thứ nhất?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Hổ đực cầm tay bà đỡ nhìn hổ cái, nhỏ nước mắt.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Hổ đực đùa giỡn với hổ con mới sinh.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Bà đỡ Trần đỡ đẻ cho hổ</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Hổ đực tặng bạc cho bà đỡ</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14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51045" y="4775914"/>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314732" y="1419366"/>
            <a:ext cx="10026558"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9:</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Trong truyện, khi được bác tiều phu cứu sống, con hổ trắng đã tạ ơn bác bằng cách nào?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Con hổ chỉ cho bác tiều phu những nơi nhiều củi.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Hổ đem dê lợn đến để ngoài cửa nhà bác tiều.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Con hổ tặng cho bác tiều phu một thỏi bạc trắng.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Con hổ tặng cho bác tiều phu một con nai</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10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859810"/>
            <a:ext cx="10413242" cy="51855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 đồng ý với ý kiến nào sau đây? Vì sao?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lphaLcParenR"/>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đả kích sâu cay những kẻ lừa bịp người khác, khiến họ phải làm theo ý mình.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lphaLcParenR"/>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phản ánh cuộc đấu tranh giữa người nhẹ dạ cả tin và kẻ lừa lọc, hãm hại người khác bằng cách giả vờ cho nhận xét, góp ý.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lphaLcParenR"/>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 tiếng cười nhẹ nhàng châm biếm, dân gian muốn phê phán những người không có chủ kiến, không suy nghĩ kĩ lưỡng để hành động trước những gióp ý của người khác.</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8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10267" y="4762267"/>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p:cNvSpPr/>
          <p:nvPr/>
        </p:nvSpPr>
        <p:spPr>
          <a:xfrm>
            <a:off x="1487606" y="1419367"/>
            <a:ext cx="9717205"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Câu 10:</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Chuyện con hổ thứ hai so với truyện con hổ thứ nhất có thêm ý nghĩa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 Đền ơn ngay người đã giúp mình.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 Đền ơn khi ân nhân còn sống.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 Đền ơn trong nhiều năm.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D. Đền ơn mãi ngay cả khi ân nhân đã chết.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010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119" y="1150161"/>
            <a:ext cx="1012209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 cảm nghĩ của em sau khi đọc xong truyện "Con hổ có nghĩa</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525832" y="2159083"/>
            <a:ext cx="2949269"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891988" y="589760"/>
            <a:ext cx="28873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hỏi tự luận: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891988" y="3058824"/>
            <a:ext cx="10770293" cy="267765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Mở bài</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tác giả Vũ Trinh là một truyện ngụ ngôn được lưu truyền rộng rãi trong dân gian.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Nội dung mượn chuyện loài vật để đề cao đạo lí ân nghĩa của loài người.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41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598" y="1222950"/>
            <a:ext cx="10490578" cy="46166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a:t>
            </a: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Câu chuyện thứ nhất: Hổ đực nhờ bà đỡ Trần đỡ đẻ cho hổ cái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Bà đỡ Trần nhà ở huyện Đông Triều, nổi tiếng đỡ đẻ mát tay.</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Một đêm, hổ đực tới nhà, cõng bà chạy vào rừng sâu, nhờ bà đỡ đẻ cho hổ cái.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Hổ đực trả ơn bà</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Trả bằng mười lạng bạc</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Sau này nhờ số bạc đó, bà đỡ Trần sống qua cảnh mất mùa đói kém</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932598" y="484286"/>
            <a:ext cx="1955920"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2) Thân bài</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126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996286"/>
            <a:ext cx="10890913"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Câu chuyện thứ hai: Hổ trán trắng và bác tiều phu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Bác tiều phu đang đốn củi ở sườn núi thì nhìn thấy dưới chân núi, cỏ cây lay động không ngớt.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Bác xuống xem, thì ra hổ trán trắng bị hóc xương nên đau đớn giãy giụa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Bác lấy xương ra giúp hổ.</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Hổ trả ơn</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Hôm sau, hổ cõng một con nai để ngay trước cửa nhà bác, đền ơn cứu mạng.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Mười năm sau, bác tiều phu chết, hổ đến tận mộ vĩnh biệt.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Năm nào cũng vậy, cứ đến ngày giỗ bác tiều phu là hổ lại mang lễ vật tới viếng.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3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7" y="1883391"/>
            <a:ext cx="10508777" cy="260019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 Ý nghĩa của truyện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Tưởng tượng ra hai con hổ sống có nghĩa có tình đến như vậy là tác giả có mục đích giáo huấn rõ ràng: loài vật đã vậy, loài người phải sống ra sao cho đúng đạo làm người</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339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8" y="1583139"/>
            <a:ext cx="10399594"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3) Kết bài</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Truyện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giáo huấn đạo đức bằng hình tượng nghệ thuật sinh động nên nhẹ nhàng, dễ tiếp thu</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Bài học đúc kết từ truyện là đề cao lòng biết ơn và nhắc nhở con người phải sống cho có tình có nghĩa.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686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28048" y="3976725"/>
            <a:ext cx="443552" cy="40376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941696" y="2489320"/>
            <a:ext cx="10026555"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đã thuật lại những sự việc chính nào?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Thiên nga, cá măng và tôm hùm đi chơi.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Thiên nga, cá măng và tôm hùm cùng kéo một xe hàng.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Thiên nga, cá măng và tôm hùm đi bơi thuyền.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Thiên nga, cá măng và tôm hùm đi ngắm cảnh</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10737" y="610316"/>
            <a:ext cx="92640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5: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 nga, cá măng và tôm hùm</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(I-van Crư-lốp)</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759724" y="1445004"/>
            <a:ext cx="1063501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kĩ VB </a:t>
            </a:r>
            <a:r>
              <a:rPr kumimoji="0" lang="en-US" sz="2800" b="1"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 nga, cá măng và tôm hùm</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(I-van Crư-lốp) để trả lời câu hỏi: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582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1000"/>
                                        <p:tgtEl>
                                          <p:spTgt spid="5">
                                            <p:txEl>
                                              <p:pRg st="4" end="4"/>
                                            </p:txEl>
                                          </p:spTgt>
                                        </p:tgtEl>
                                      </p:cBhvr>
                                    </p:animEffect>
                                    <p:anim calcmode="lin" valueType="num">
                                      <p:cBhvr>
                                        <p:cTn id="4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4026" y="2574583"/>
            <a:ext cx="527712" cy="4831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23164" y="1760562"/>
            <a:ext cx="11518710"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nào sau đây thể hiện rõ nhất bài học được gửi gắm trong văn bản?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Làm việc gì cũng cần nhất trí,/Có thuận hoà mới dễ thành công,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Cùng nhau kéo một xe hàng,/Cả ba gắng sức – xe càng đứng im.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Cho hay dù việc cỏn con,/ Mà không nhất trí thì còn hỏng to.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Còn như lục đục, dù đông/ Mỗi người một phách, chớ hòng việc trôi</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53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8364" y="2594247"/>
            <a:ext cx="573206" cy="51744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13898" y="1187353"/>
            <a:ext cx="11600598" cy="46166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Câu 3.</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 Em đồng tình với ý kiến nào sau đây?</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A. Truyện phê phán những kẻ ích kỉ, hẹp hòi, chỉ biết sống dựa vào người khác.</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B. Truyện khuyên mỗi người cần đoàn kết, thuận hoà, hợp sức khi làm việc tập thể.</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C. Truyện ca ngợi tinh thần ra sức làm việc của thiên nga, cá măng và tôm hùm.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D. Truyện chia sẻ với nỗi vất vả kéo xe mà không hiệu quả của thiên nga, cá măng và tôm hùm.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638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6" y="296420"/>
            <a:ext cx="10940957" cy="138499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sánh nội dung bài học gửi gắm trong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Đẽo cày giữa đường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truyện dưới đây: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55173" y="2333327"/>
            <a:ext cx="10804479" cy="389286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một cửa hàng bán cá làm cái biển, đề mấy chữ to tướng: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đây có bán cá tươi” </a:t>
            </a:r>
            <a:r>
              <a:rPr kumimoji="0" lang="en-US" sz="2800" b="0" i="0" u="none" strike="noStrike" kern="1200" cap="none" spc="0" normalizeH="0" baseline="3000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rPr>
              <a:t>treo biển</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lên, có người qua đường xem, cười bảo: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Nhà này xưa nay quen bá cá ươn </a:t>
            </a:r>
            <a:r>
              <a:rPr kumimoji="0" lang="en-US" sz="2800" b="0" i="0" u="none" strike="noStrike" kern="1200" cap="none" spc="0" normalizeH="0" baseline="3000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sao mà bây giờ lại phải đề biển là “bán cá tươi”?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 cửa hàng nghe nói thế, xóa ngay chữ “tươi” đi.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073623" y="1612023"/>
            <a:ext cx="216758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TREO BIỂN</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90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1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6" y="478389"/>
            <a:ext cx="10945505" cy="58318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Hôm sau, có người khác đến mua cá, cũng nhìn lên biển, cười bảo: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Người ta chẳng nhẽ đến hàng hoa mua cá hay sao mà phải đề là “ở đây”!</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 cửa hàng nghe nói, bỏ ngay hai chữ “ở đây” đi.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Cách vài hôm lại có một người khác đến mua cá, cũng nhìn lên biển, cười bảo: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đây chẳng bán cá thì bầy cá ra để khoe hay sao mà phải đề là “có bán”?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 cửa hàng nghe nói, lại bỏ ngay hai chữ “có bán” đi. Thành ra treo trên biển chỉ còn mỗi một chữ “cá”. Anh ta nghĩ bụng chắc từ bây giờ không còn ai bắt bẻ </a:t>
            </a:r>
            <a:r>
              <a:rPr kumimoji="0" lang="en-US" sz="2800" b="0" i="0" u="none" strike="noStrike" kern="1200" cap="none" spc="0" normalizeH="0" baseline="3000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gì nữa</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42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6" y="1515618"/>
            <a:ext cx="10781732" cy="389286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Vài hôm sau, người láng giềng sang chơi, nhìn lên biển, nói: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Ôi dào, chưa đi đến đầu phố đã ngửi thấy mùi tanh. Đến gần nhà thấy đầy những cá, ai chẳng biết là bán cá mà còn phải đề biển làm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 là nhà hàng cất luôn nốt cái biển đi.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cười dân gian Treo biển</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Nguồn: Kể chuyện 5, trang 66, NXB Giáo dục – 1984</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93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5" y="1746913"/>
            <a:ext cx="10372299"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Tươi: trong câu chuyện muốn nói đến cá mới đánh bắt về, chưa bị biến chất.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Ươn: ở đây ý muốn chỉ cá không còn tươi nữa, bắt đầu biến chất và thường có mùi hôi.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Bắt bẻ: vạch thiếu sót hết điều này đến điều khác để làm khó dễ</a:t>
            </a:r>
            <a:r>
              <a:rPr kumimoji="0" lang="en-US" sz="2800" b="0" i="0" u="none" strike="noStrike" kern="1200" cap="none" spc="0" normalizeH="0" baseline="0" noProof="0" smtClean="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45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710" y="824953"/>
            <a:ext cx="10640704" cy="130753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Câu 4.</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Em thử tưởng tượng người thợ mộc và người bán cá gặp nhau thì họ sẽ nói chuyện với nhau những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77839" y="3465227"/>
            <a:ext cx="10986448" cy="20313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Câu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Đáp án 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2.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Lựa chọn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vì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và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không phù hợp ý nghĩa, bài học của câu chuyện</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696427" y="2537248"/>
            <a:ext cx="294926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ĐÁP 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2277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6" y="832514"/>
            <a:ext cx="10768085"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3.</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Khi nghe người khác góp ý về công việc mình làm, không nên thấy bất cứ ai có ý kiến gì cũng cho là đúng mà vội làm theo ngay, không chịu suy xét kĩ càng, phân biệt điều nên nghe, điều không nên nghe để tự mình chủ động giải quyết công việc của mình cho hợp lí.</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Câu chuyện </a:t>
            </a:r>
            <a:r>
              <a:rPr kumimoji="0" lang="en-US" sz="2800" b="0"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Treo biển</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trên đây cho ta thấy kết quả của việc cả nghe người khác, đã khiến cho người chủ nhà hàng bán cá có việc làm rất kì khôi là bỏ hẳn tấm biển đi, mà theo lẽ thông thường cửa hàng buôn bán nào cũng phải có.</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Truyện này mang ý nghĩa khá giống với câu chuyện </a:t>
            </a:r>
            <a:r>
              <a:rPr kumimoji="0" lang="en-US" sz="2800" b="1"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Đẽo cày giữa đường</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Đều là những bài học ý nghĩa về việc cả tin nghe theo lời người khác, mà không có chính kiến của mình</a:t>
            </a:r>
            <a:r>
              <a:rPr kumimoji="0" lang="en-US" sz="2800" b="0" i="0" u="none" strike="noStrike" kern="1200" cap="none" spc="0" normalizeH="0" baseline="0" noProof="0" smtClean="0">
                <a:ln>
                  <a:noFill/>
                </a:ln>
                <a:solidFill>
                  <a:srgbClr val="222222"/>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30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2210</Words>
  <Application>Microsoft Office PowerPoint</Application>
  <PresentationFormat>Widescreen</PresentationFormat>
  <Paragraphs>170</Paragraphs>
  <Slides>38</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38</vt:i4>
      </vt:variant>
    </vt:vector>
  </HeadingPairs>
  <TitlesOfParts>
    <vt:vector size="51" baseType="lpstr">
      <vt:lpstr>Arial</vt:lpstr>
      <vt:lpstr>Arial Unicode MS</vt:lpstr>
      <vt:lpstr>Calibri</vt:lpstr>
      <vt:lpstr>Calibri Light</vt:lpstr>
      <vt:lpstr>等线</vt:lpstr>
      <vt:lpstr>inpin heiti</vt:lpstr>
      <vt:lpstr>Palatino Linotype</vt:lpstr>
      <vt:lpstr>Times New Roman</vt:lpstr>
      <vt:lpstr>Office Theme</vt:lpstr>
      <vt:lpstr>Office 主题</vt:lpstr>
      <vt:lpstr>Contents Slide Master</vt:lpstr>
      <vt:lpstr>1_Default Design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34</cp:revision>
  <dcterms:created xsi:type="dcterms:W3CDTF">2022-06-20T07:41:40Z</dcterms:created>
  <dcterms:modified xsi:type="dcterms:W3CDTF">2022-11-15T03:24:29Z</dcterms:modified>
</cp:coreProperties>
</file>