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2" r:id="rId16"/>
    <p:sldId id="273" r:id="rId17"/>
    <p:sldId id="274" r:id="rId18"/>
    <p:sldId id="275" r:id="rId19"/>
  </p:sldIdLst>
  <p:sldSz cx="12188825" cy="6858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7" d="100"/>
          <a:sy n="107" d="100"/>
        </p:scale>
        <p:origin x="156"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F2925-D840-4216-ABBB-34AAA6147ACC}" type="datetimeFigureOut">
              <a:rPr lang="en-US" smtClean="0"/>
              <a:t>7/16/2023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0DD85-6C77-4B4F-AE76-9B1D69AB4E2E}" type="slidenum">
              <a:rPr lang="en-US" smtClean="0"/>
              <a:t>‹#›</a:t>
            </a:fld>
            <a:endParaRPr lang="en-US"/>
          </a:p>
        </p:txBody>
      </p:sp>
    </p:spTree>
    <p:extLst>
      <p:ext uri="{BB962C8B-B14F-4D97-AF65-F5344CB8AC3E}">
        <p14:creationId xmlns:p14="http://schemas.microsoft.com/office/powerpoint/2010/main" val="890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0DD85-6C77-4B4F-AE76-9B1D69AB4E2E}" type="slidenum">
              <a:rPr lang="en-US" smtClean="0"/>
              <a:t>12</a:t>
            </a:fld>
            <a:endParaRPr lang="en-US"/>
          </a:p>
        </p:txBody>
      </p:sp>
    </p:spTree>
    <p:extLst>
      <p:ext uri="{BB962C8B-B14F-4D97-AF65-F5344CB8AC3E}">
        <p14:creationId xmlns:p14="http://schemas.microsoft.com/office/powerpoint/2010/main" val="337395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D0DD85-6C77-4B4F-AE76-9B1D69AB4E2E}" type="slidenum">
              <a:rPr lang="en-US" smtClean="0"/>
              <a:t>17</a:t>
            </a:fld>
            <a:endParaRPr lang="en-US"/>
          </a:p>
        </p:txBody>
      </p:sp>
    </p:spTree>
    <p:extLst>
      <p:ext uri="{BB962C8B-B14F-4D97-AF65-F5344CB8AC3E}">
        <p14:creationId xmlns:p14="http://schemas.microsoft.com/office/powerpoint/2010/main" val="182687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7/16/2023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7.svg"/><Relationship Id="rId3" Type="http://schemas.openxmlformats.org/officeDocument/2006/relationships/image" Target="../media/image42.svg"/><Relationship Id="rId7" Type="http://schemas.openxmlformats.org/officeDocument/2006/relationships/image" Target="../media/image53.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5.svg"/><Relationship Id="rId5" Type="http://schemas.openxmlformats.org/officeDocument/2006/relationships/image" Target="../media/image51.svg"/><Relationship Id="rId15" Type="http://schemas.openxmlformats.org/officeDocument/2006/relationships/image" Target="../media/image59.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16.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svg"/><Relationship Id="rId7" Type="http://schemas.openxmlformats.org/officeDocument/2006/relationships/image" Target="../media/image6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1.svg"/><Relationship Id="rId4" Type="http://schemas.openxmlformats.org/officeDocument/2006/relationships/image" Target="../media/image38.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1.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svg"/><Relationship Id="rId7"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6.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54.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2.svg"/><Relationship Id="rId9"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sv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sv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8.svg"/><Relationship Id="rId10" Type="http://schemas.openxmlformats.org/officeDocument/2006/relationships/image" Target="../media/image37.sv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8.svg"/><Relationship Id="rId10" Type="http://schemas.openxmlformats.org/officeDocument/2006/relationships/image" Target="../media/image40.svg"/><Relationship Id="rId4" Type="http://schemas.openxmlformats.org/officeDocument/2006/relationships/image" Target="../media/image19.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44.svg"/><Relationship Id="rId10" Type="http://schemas.openxmlformats.org/officeDocument/2006/relationships/image" Target="../media/image49.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6172200"/>
            <a:ext cx="14429047" cy="2057400"/>
            <a:chOff x="0" y="0"/>
            <a:chExt cx="5701849" cy="812800"/>
          </a:xfrm>
        </p:grpSpPr>
        <p:sp>
          <p:nvSpPr>
            <p:cNvPr id="3" name="Freeform 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17502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5" name="Group 5"/>
          <p:cNvGrpSpPr/>
          <p:nvPr/>
        </p:nvGrpSpPr>
        <p:grpSpPr>
          <a:xfrm>
            <a:off x="-1120111" y="-1371600"/>
            <a:ext cx="14429047" cy="2057400"/>
            <a:chOff x="0" y="0"/>
            <a:chExt cx="5701849" cy="812800"/>
          </a:xfrm>
        </p:grpSpPr>
        <p:sp>
          <p:nvSpPr>
            <p:cNvPr id="6" name="Freeform 6"/>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00803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685621" y="1924511"/>
            <a:ext cx="3856621" cy="0"/>
          </a:xfrm>
          <a:prstGeom prst="line">
            <a:avLst/>
          </a:prstGeom>
          <a:ln w="95250" cap="flat">
            <a:solidFill>
              <a:srgbClr val="D61F27"/>
            </a:solidFill>
            <a:prstDash val="solid"/>
            <a:headEnd type="none" w="sm" len="sm"/>
            <a:tailEnd type="none" w="sm" len="sm"/>
          </a:ln>
        </p:spPr>
      </p:sp>
      <p:sp>
        <p:nvSpPr>
          <p:cNvPr id="9" name="AutoShape 9"/>
          <p:cNvSpPr/>
          <p:nvPr/>
        </p:nvSpPr>
        <p:spPr>
          <a:xfrm>
            <a:off x="649912" y="4685834"/>
            <a:ext cx="3856621" cy="0"/>
          </a:xfrm>
          <a:prstGeom prst="line">
            <a:avLst/>
          </a:prstGeom>
          <a:ln w="95250" cap="flat">
            <a:solidFill>
              <a:srgbClr val="D61F27"/>
            </a:solidFill>
            <a:prstDash val="solid"/>
            <a:headEnd type="none" w="sm" len="sm"/>
            <a:tailEnd type="none" w="sm" len="sm"/>
          </a:ln>
        </p:spPr>
      </p:sp>
      <p:grpSp>
        <p:nvGrpSpPr>
          <p:cNvPr id="10" name="Group 10"/>
          <p:cNvGrpSpPr/>
          <p:nvPr/>
        </p:nvGrpSpPr>
        <p:grpSpPr>
          <a:xfrm>
            <a:off x="6094412" y="-1371600"/>
            <a:ext cx="14429047" cy="2057400"/>
            <a:chOff x="0" y="0"/>
            <a:chExt cx="5701849" cy="812800"/>
          </a:xfrm>
        </p:grpSpPr>
        <p:sp>
          <p:nvSpPr>
            <p:cNvPr id="11" name="Freeform 11"/>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7ED957"/>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13" name="Group 13"/>
          <p:cNvGrpSpPr/>
          <p:nvPr/>
        </p:nvGrpSpPr>
        <p:grpSpPr>
          <a:xfrm>
            <a:off x="6094412" y="6172200"/>
            <a:ext cx="14429047" cy="2057400"/>
            <a:chOff x="0" y="0"/>
            <a:chExt cx="5701849" cy="812800"/>
          </a:xfrm>
        </p:grpSpPr>
        <p:sp>
          <p:nvSpPr>
            <p:cNvPr id="14" name="Freeform 14"/>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23795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6" name="Picture 16"/>
          <p:cNvPicPr>
            <a:picLocks noChangeAspect="1"/>
          </p:cNvPicPr>
          <p:nvPr/>
        </p:nvPicPr>
        <p:blipFill>
          <a:blip r:embed="rId2"/>
          <a:srcRect/>
          <a:stretch>
            <a:fillRect/>
          </a:stretch>
        </p:blipFill>
        <p:spPr>
          <a:xfrm>
            <a:off x="6460395" y="685800"/>
            <a:ext cx="5728430" cy="5486400"/>
          </a:xfrm>
          <a:prstGeom prst="rect">
            <a:avLst/>
          </a:prstGeom>
        </p:spPr>
      </p:pic>
      <p:sp>
        <p:nvSpPr>
          <p:cNvPr id="17" name="TextBox 17"/>
          <p:cNvSpPr txBox="1"/>
          <p:nvPr/>
        </p:nvSpPr>
        <p:spPr>
          <a:xfrm>
            <a:off x="685621" y="2197565"/>
            <a:ext cx="3503790" cy="655372"/>
          </a:xfrm>
          <a:prstGeom prst="rect">
            <a:avLst/>
          </a:prstGeom>
        </p:spPr>
        <p:txBody>
          <a:bodyPr wrap="square" lIns="0" tIns="0" rIns="0" bIns="0" rtlCol="0" anchor="t">
            <a:spAutoFit/>
          </a:bodyPr>
          <a:lstStyle/>
          <a:p>
            <a:pPr>
              <a:lnSpc>
                <a:spcPts val="5599"/>
              </a:lnSpc>
            </a:pPr>
            <a:r>
              <a:rPr lang="en-US" sz="4000" b="1" dirty="0" smtClean="0">
                <a:solidFill>
                  <a:srgbClr val="2952A1"/>
                </a:solidFill>
                <a:latin typeface="Arial" pitchFamily="34" charset="0"/>
              </a:rPr>
              <a:t>CHƯƠNG VII</a:t>
            </a:r>
            <a:endParaRPr lang="en-US" sz="4000" b="1" dirty="0">
              <a:solidFill>
                <a:srgbClr val="2952A1"/>
              </a:solidFill>
              <a:latin typeface="Arial" pitchFamily="34" charset="0"/>
            </a:endParaRPr>
          </a:p>
        </p:txBody>
      </p:sp>
      <p:sp>
        <p:nvSpPr>
          <p:cNvPr id="18" name="TextBox 18"/>
          <p:cNvSpPr txBox="1"/>
          <p:nvPr/>
        </p:nvSpPr>
        <p:spPr>
          <a:xfrm>
            <a:off x="684033" y="2760560"/>
            <a:ext cx="7847191" cy="1661993"/>
          </a:xfrm>
          <a:prstGeom prst="rect">
            <a:avLst/>
          </a:prstGeom>
        </p:spPr>
        <p:txBody>
          <a:bodyPr wrap="square" lIns="0" tIns="0" rIns="0" bIns="0" rtlCol="0" anchor="t">
            <a:spAutoFit/>
          </a:bodyPr>
          <a:lstStyle/>
          <a:p>
            <a:r>
              <a:rPr lang="en-US" sz="5400" b="1" dirty="0" smtClean="0">
                <a:solidFill>
                  <a:srgbClr val="D61F27"/>
                </a:solidFill>
                <a:latin typeface="Arial" pitchFamily="34" charset="0"/>
              </a:rPr>
              <a:t>SINH HỌC CƠ THỂ NGƯỜI</a:t>
            </a:r>
            <a:endParaRPr lang="en-US" sz="54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3927872" y="3385654"/>
            <a:ext cx="3159263" cy="2048633"/>
            <a:chOff x="0" y="0"/>
            <a:chExt cx="6320172" cy="4097267"/>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654272" cy="4097267"/>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48393" y="0"/>
              <a:ext cx="4471778" cy="4097267"/>
            </a:xfrm>
            <a:prstGeom prst="rect">
              <a:avLst/>
            </a:prstGeom>
          </p:spPr>
        </p:pic>
      </p:grpSp>
      <p:grpSp>
        <p:nvGrpSpPr>
          <p:cNvPr id="15" name="Group 15"/>
          <p:cNvGrpSpPr/>
          <p:nvPr/>
        </p:nvGrpSpPr>
        <p:grpSpPr>
          <a:xfrm>
            <a:off x="8208746" y="3097465"/>
            <a:ext cx="3145953" cy="2957856"/>
            <a:chOff x="0" y="0"/>
            <a:chExt cx="6293545" cy="5915712"/>
          </a:xfrm>
        </p:grpSpPr>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00985"/>
              <a:ext cx="2427959" cy="214570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655592" y="0"/>
              <a:ext cx="3368143" cy="336814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5945" y="3368143"/>
              <a:ext cx="2274815" cy="2274815"/>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40760" y="2862927"/>
              <a:ext cx="3052785" cy="3052785"/>
            </a:xfrm>
            <a:prstGeom prst="rect">
              <a:avLst/>
            </a:prstGeom>
          </p:spPr>
        </p:pic>
      </p:grpSp>
      <p:sp>
        <p:nvSpPr>
          <p:cNvPr id="20" name="TextBox 20"/>
          <p:cNvSpPr txBox="1"/>
          <p:nvPr/>
        </p:nvSpPr>
        <p:spPr>
          <a:xfrm>
            <a:off x="4331399" y="2876274"/>
            <a:ext cx="235220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Ống tiêu hóa</a:t>
            </a:r>
          </a:p>
        </p:txBody>
      </p:sp>
      <p:sp>
        <p:nvSpPr>
          <p:cNvPr id="21" name="TextBox 21"/>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tiêu hóa</a:t>
            </a:r>
          </a:p>
        </p:txBody>
      </p:sp>
      <p:sp>
        <p:nvSpPr>
          <p:cNvPr id="23" name="TextBox 23"/>
          <p:cNvSpPr txBox="1"/>
          <p:nvPr/>
        </p:nvSpPr>
        <p:spPr>
          <a:xfrm>
            <a:off x="2812364" y="5744634"/>
            <a:ext cx="4856094" cy="807722"/>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Tiêu hóa thức ăn, vận chuyển thức ăn, hấp thu chất dinh dưỡng</a:t>
            </a:r>
          </a:p>
        </p:txBody>
      </p:sp>
      <p:sp>
        <p:nvSpPr>
          <p:cNvPr id="24" name="TextBox 24"/>
          <p:cNvSpPr txBox="1"/>
          <p:nvPr/>
        </p:nvSpPr>
        <p:spPr>
          <a:xfrm>
            <a:off x="8605618" y="2876274"/>
            <a:ext cx="235220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Tuyến tiêu hóa</a:t>
            </a:r>
          </a:p>
        </p:txBody>
      </p:sp>
      <p:sp>
        <p:nvSpPr>
          <p:cNvPr id="25" name="TextBox 25"/>
          <p:cNvSpPr txBox="1"/>
          <p:nvPr/>
        </p:nvSpPr>
        <p:spPr>
          <a:xfrm>
            <a:off x="7259919" y="6125172"/>
            <a:ext cx="5043604" cy="384529"/>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Tiết enzyme, dịch tiêu hóa</a:t>
            </a:r>
          </a:p>
        </p:txBody>
      </p:sp>
      <p:grpSp>
        <p:nvGrpSpPr>
          <p:cNvPr id="42" name="Group 41"/>
          <p:cNvGrpSpPr/>
          <p:nvPr/>
        </p:nvGrpSpPr>
        <p:grpSpPr>
          <a:xfrm>
            <a:off x="685622" y="1066800"/>
            <a:ext cx="10075095" cy="2052348"/>
            <a:chOff x="685622" y="1066800"/>
            <a:chExt cx="10075095" cy="2052348"/>
          </a:xfrm>
        </p:grpSpPr>
        <p:grpSp>
          <p:nvGrpSpPr>
            <p:cNvPr id="43" name="Group 5"/>
            <p:cNvGrpSpPr/>
            <p:nvPr/>
          </p:nvGrpSpPr>
          <p:grpSpPr>
            <a:xfrm>
              <a:off x="685622" y="1066800"/>
              <a:ext cx="10075095" cy="2052348"/>
              <a:chOff x="0" y="-38100"/>
              <a:chExt cx="3981321" cy="740447"/>
            </a:xfrm>
          </p:grpSpPr>
          <p:sp>
            <p:nvSpPr>
              <p:cNvPr id="45" name="Freeform 6"/>
              <p:cNvSpPr/>
              <p:nvPr/>
            </p:nvSpPr>
            <p:spPr>
              <a:xfrm>
                <a:off x="0" y="45444"/>
                <a:ext cx="3981321" cy="656903"/>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6"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44"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9"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99209" y="3429000"/>
            <a:ext cx="1561677" cy="204863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60368" y="3429000"/>
            <a:ext cx="2574752" cy="244021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94185" y="3423948"/>
            <a:ext cx="3825632" cy="2123779"/>
          </a:xfrm>
          <a:prstGeom prst="rect">
            <a:avLst/>
          </a:prstGeom>
        </p:spPr>
      </p:pic>
      <p:sp>
        <p:nvSpPr>
          <p:cNvPr id="15" name="TextBox 15"/>
          <p:cNvSpPr txBox="1"/>
          <p:nvPr/>
        </p:nvSpPr>
        <p:spPr>
          <a:xfrm>
            <a:off x="7860368" y="2987721"/>
            <a:ext cx="2693266"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mạch máu</a:t>
            </a:r>
          </a:p>
        </p:txBody>
      </p:sp>
      <p:sp>
        <p:nvSpPr>
          <p:cNvPr id="16" name="TextBox 16"/>
          <p:cNvSpPr txBox="1"/>
          <p:nvPr/>
        </p:nvSpPr>
        <p:spPr>
          <a:xfrm>
            <a:off x="4207469" y="2854602"/>
            <a:ext cx="154515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Tim</a:t>
            </a:r>
          </a:p>
        </p:txBody>
      </p:sp>
      <p:sp>
        <p:nvSpPr>
          <p:cNvPr id="17" name="TextBox 17"/>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tuần hoàn</a:t>
            </a:r>
          </a:p>
        </p:txBody>
      </p:sp>
      <p:sp>
        <p:nvSpPr>
          <p:cNvPr id="19" name="TextBox 19"/>
          <p:cNvSpPr txBox="1"/>
          <p:nvPr/>
        </p:nvSpPr>
        <p:spPr>
          <a:xfrm>
            <a:off x="3631661" y="5951009"/>
            <a:ext cx="4182898" cy="384529"/>
          </a:xfrm>
          <a:prstGeom prst="rect">
            <a:avLst/>
          </a:prstGeom>
        </p:spPr>
        <p:txBody>
          <a:bodyPr lIns="0" tIns="0" rIns="0" bIns="0" rtlCol="0" anchor="t">
            <a:spAutoFit/>
          </a:bodyPr>
          <a:lstStyle/>
          <a:p>
            <a:pPr>
              <a:lnSpc>
                <a:spcPts val="3266"/>
              </a:lnSpc>
              <a:spcBef>
                <a:spcPct val="0"/>
              </a:spcBef>
            </a:pPr>
            <a:r>
              <a:rPr lang="en-US" sz="2300" b="1" i="1">
                <a:solidFill>
                  <a:srgbClr val="000000"/>
                </a:solidFill>
                <a:latin typeface="Arial" pitchFamily="34" charset="0"/>
              </a:rPr>
              <a:t>Co bóp hút và đẩy máu</a:t>
            </a:r>
          </a:p>
        </p:txBody>
      </p:sp>
      <p:sp>
        <p:nvSpPr>
          <p:cNvPr id="20" name="TextBox 20"/>
          <p:cNvSpPr txBox="1"/>
          <p:nvPr/>
        </p:nvSpPr>
        <p:spPr>
          <a:xfrm>
            <a:off x="8189235" y="5951009"/>
            <a:ext cx="3313969" cy="384529"/>
          </a:xfrm>
          <a:prstGeom prst="rect">
            <a:avLst/>
          </a:prstGeom>
        </p:spPr>
        <p:txBody>
          <a:bodyPr lIns="0" tIns="0" rIns="0" bIns="0" rtlCol="0" anchor="t">
            <a:spAutoFit/>
          </a:bodyPr>
          <a:lstStyle/>
          <a:p>
            <a:pPr>
              <a:lnSpc>
                <a:spcPts val="3266"/>
              </a:lnSpc>
              <a:spcBef>
                <a:spcPct val="0"/>
              </a:spcBef>
            </a:pPr>
            <a:r>
              <a:rPr lang="en-US" sz="2300" b="1" i="1">
                <a:solidFill>
                  <a:srgbClr val="000000"/>
                </a:solidFill>
                <a:latin typeface="Arial" pitchFamily="34" charset="0"/>
              </a:rPr>
              <a:t>Vận chuyển máu</a:t>
            </a:r>
          </a:p>
        </p:txBody>
      </p:sp>
      <p:grpSp>
        <p:nvGrpSpPr>
          <p:cNvPr id="37" name="Group 36"/>
          <p:cNvGrpSpPr/>
          <p:nvPr/>
        </p:nvGrpSpPr>
        <p:grpSpPr>
          <a:xfrm>
            <a:off x="685622" y="1066800"/>
            <a:ext cx="10075095" cy="2052348"/>
            <a:chOff x="685622" y="1066800"/>
            <a:chExt cx="10075095" cy="2052348"/>
          </a:xfrm>
        </p:grpSpPr>
        <p:grpSp>
          <p:nvGrpSpPr>
            <p:cNvPr id="38" name="Group 5"/>
            <p:cNvGrpSpPr/>
            <p:nvPr/>
          </p:nvGrpSpPr>
          <p:grpSpPr>
            <a:xfrm>
              <a:off x="685622" y="1066800"/>
              <a:ext cx="10075095" cy="2052348"/>
              <a:chOff x="0" y="-38100"/>
              <a:chExt cx="3981321" cy="740447"/>
            </a:xfrm>
          </p:grpSpPr>
          <p:sp>
            <p:nvSpPr>
              <p:cNvPr id="40"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1"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39"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3"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4"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92502" y="3510941"/>
            <a:ext cx="1785794" cy="202696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767913" y="3472358"/>
            <a:ext cx="1123749" cy="2026961"/>
          </a:xfrm>
          <a:prstGeom prst="rect">
            <a:avLst/>
          </a:prstGeom>
        </p:spPr>
      </p:pic>
      <p:sp>
        <p:nvSpPr>
          <p:cNvPr id="14" name="TextBox 14"/>
          <p:cNvSpPr txBox="1"/>
          <p:nvPr/>
        </p:nvSpPr>
        <p:spPr>
          <a:xfrm>
            <a:off x="7692783" y="2876274"/>
            <a:ext cx="3274010"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Đường dẫn khí</a:t>
            </a:r>
          </a:p>
        </p:txBody>
      </p:sp>
      <p:sp>
        <p:nvSpPr>
          <p:cNvPr id="15" name="TextBox 15"/>
          <p:cNvSpPr txBox="1"/>
          <p:nvPr/>
        </p:nvSpPr>
        <p:spPr>
          <a:xfrm>
            <a:off x="4512820" y="2876274"/>
            <a:ext cx="154515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Phổi</a:t>
            </a:r>
          </a:p>
        </p:txBody>
      </p:sp>
      <p:sp>
        <p:nvSpPr>
          <p:cNvPr id="16" name="TextBox 16"/>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hô hấp</a:t>
            </a:r>
          </a:p>
        </p:txBody>
      </p:sp>
      <p:sp>
        <p:nvSpPr>
          <p:cNvPr id="18" name="TextBox 18"/>
          <p:cNvSpPr txBox="1"/>
          <p:nvPr/>
        </p:nvSpPr>
        <p:spPr>
          <a:xfrm>
            <a:off x="3881182" y="5989592"/>
            <a:ext cx="4166448" cy="384529"/>
          </a:xfrm>
          <a:prstGeom prst="rect">
            <a:avLst/>
          </a:prstGeom>
        </p:spPr>
        <p:txBody>
          <a:bodyPr lIns="0" tIns="0" rIns="0" bIns="0" rtlCol="0" anchor="t">
            <a:spAutoFit/>
          </a:bodyPr>
          <a:lstStyle/>
          <a:p>
            <a:pPr>
              <a:lnSpc>
                <a:spcPts val="3266"/>
              </a:lnSpc>
              <a:spcBef>
                <a:spcPct val="0"/>
              </a:spcBef>
            </a:pPr>
            <a:r>
              <a:rPr lang="en-US" sz="2300" b="1" i="1">
                <a:solidFill>
                  <a:srgbClr val="000000"/>
                </a:solidFill>
                <a:latin typeface="Arial" pitchFamily="34" charset="0"/>
              </a:rPr>
              <a:t>Thực hiện trao đổi khí</a:t>
            </a:r>
          </a:p>
        </p:txBody>
      </p:sp>
      <p:sp>
        <p:nvSpPr>
          <p:cNvPr id="19" name="TextBox 19"/>
          <p:cNvSpPr txBox="1"/>
          <p:nvPr/>
        </p:nvSpPr>
        <p:spPr>
          <a:xfrm>
            <a:off x="7105896" y="5829519"/>
            <a:ext cx="4447784" cy="84792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Sưởi ấm, làm ấm, làm sạch </a:t>
            </a:r>
          </a:p>
          <a:p>
            <a:pPr algn="ctr">
              <a:lnSpc>
                <a:spcPct val="120000"/>
              </a:lnSpc>
              <a:spcBef>
                <a:spcPct val="0"/>
              </a:spcBef>
            </a:pPr>
            <a:r>
              <a:rPr lang="en-US" sz="2300" b="1" i="1">
                <a:solidFill>
                  <a:srgbClr val="000000"/>
                </a:solidFill>
                <a:latin typeface="Arial" pitchFamily="34" charset="0"/>
              </a:rPr>
              <a:t>không khí hít vào, dẫn khí</a:t>
            </a:r>
          </a:p>
        </p:txBody>
      </p:sp>
      <p:grpSp>
        <p:nvGrpSpPr>
          <p:cNvPr id="32" name="Group 31"/>
          <p:cNvGrpSpPr/>
          <p:nvPr/>
        </p:nvGrpSpPr>
        <p:grpSpPr>
          <a:xfrm>
            <a:off x="685622" y="1066800"/>
            <a:ext cx="10075095" cy="2052348"/>
            <a:chOff x="685622" y="1066800"/>
            <a:chExt cx="10075095" cy="2052348"/>
          </a:xfrm>
        </p:grpSpPr>
        <p:grpSp>
          <p:nvGrpSpPr>
            <p:cNvPr id="33" name="Group 5"/>
            <p:cNvGrpSpPr/>
            <p:nvPr/>
          </p:nvGrpSpPr>
          <p:grpSpPr>
            <a:xfrm>
              <a:off x="685622" y="1066800"/>
              <a:ext cx="10075095" cy="2052348"/>
              <a:chOff x="0" y="-38100"/>
              <a:chExt cx="3981321" cy="740447"/>
            </a:xfrm>
          </p:grpSpPr>
          <p:sp>
            <p:nvSpPr>
              <p:cNvPr id="35"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36"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34"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38"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39"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270417" cy="1277177"/>
            <a:chOff x="0" y="0"/>
            <a:chExt cx="897188" cy="504564"/>
          </a:xfrm>
        </p:grpSpPr>
        <p:sp>
          <p:nvSpPr>
            <p:cNvPr id="10" name="Freeform 10"/>
            <p:cNvSpPr/>
            <p:nvPr/>
          </p:nvSpPr>
          <p:spPr>
            <a:xfrm>
              <a:off x="0" y="0"/>
              <a:ext cx="897188" cy="504564"/>
            </a:xfrm>
            <a:custGeom>
              <a:avLst/>
              <a:gdLst/>
              <a:ahLst/>
              <a:cxnLst/>
              <a:rect l="l" t="t" r="r" b="b"/>
              <a:pathLst>
                <a:path w="897188" h="504564">
                  <a:moveTo>
                    <a:pt x="0" y="0"/>
                  </a:moveTo>
                  <a:lnTo>
                    <a:pt x="897188" y="0"/>
                  </a:lnTo>
                  <a:lnTo>
                    <a:pt x="89718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a:srcRect/>
          <a:stretch>
            <a:fillRect/>
          </a:stretch>
        </p:blipFill>
        <p:spPr>
          <a:xfrm>
            <a:off x="10130374" y="3952599"/>
            <a:ext cx="993818" cy="1953959"/>
          </a:xfrm>
          <a:prstGeom prst="rect">
            <a:avLst/>
          </a:prstGeom>
        </p:spPr>
      </p:pic>
      <p:pic>
        <p:nvPicPr>
          <p:cNvPr id="13" name="Picture 13"/>
          <p:cNvPicPr>
            <a:picLocks noChangeAspect="1"/>
          </p:cNvPicPr>
          <p:nvPr/>
        </p:nvPicPr>
        <p:blipFill>
          <a:blip r:embed="rId5"/>
          <a:srcRect/>
          <a:stretch>
            <a:fillRect/>
          </a:stretch>
        </p:blipFill>
        <p:spPr>
          <a:xfrm>
            <a:off x="3149300" y="3601482"/>
            <a:ext cx="1841928" cy="176871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82383" y="3731407"/>
            <a:ext cx="1732317" cy="1732768"/>
          </a:xfrm>
          <a:prstGeom prst="rect">
            <a:avLst/>
          </a:prstGeom>
        </p:spPr>
      </p:pic>
      <p:pic>
        <p:nvPicPr>
          <p:cNvPr id="15" name="Picture 15"/>
          <p:cNvPicPr>
            <a:picLocks noChangeAspect="1"/>
          </p:cNvPicPr>
          <p:nvPr/>
        </p:nvPicPr>
        <p:blipFill>
          <a:blip r:embed="rId8"/>
          <a:srcRect/>
          <a:stretch>
            <a:fillRect/>
          </a:stretch>
        </p:blipFill>
        <p:spPr>
          <a:xfrm>
            <a:off x="7545226" y="3808666"/>
            <a:ext cx="1480940" cy="1774042"/>
          </a:xfrm>
          <a:prstGeom prst="rect">
            <a:avLst/>
          </a:prstGeom>
        </p:spPr>
      </p:pic>
      <p:sp>
        <p:nvSpPr>
          <p:cNvPr id="16" name="TextBox 16"/>
          <p:cNvSpPr txBox="1"/>
          <p:nvPr/>
        </p:nvSpPr>
        <p:spPr>
          <a:xfrm>
            <a:off x="3297686" y="2846641"/>
            <a:ext cx="1545155" cy="423193"/>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Da</a:t>
            </a:r>
          </a:p>
        </p:txBody>
      </p:sp>
      <p:sp>
        <p:nvSpPr>
          <p:cNvPr id="17" name="TextBox 17"/>
          <p:cNvSpPr txBox="1"/>
          <p:nvPr/>
        </p:nvSpPr>
        <p:spPr>
          <a:xfrm>
            <a:off x="685622" y="4264646"/>
            <a:ext cx="2270300"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bài tiết</a:t>
            </a:r>
          </a:p>
        </p:txBody>
      </p:sp>
      <p:sp>
        <p:nvSpPr>
          <p:cNvPr id="19" name="TextBox 19"/>
          <p:cNvSpPr txBox="1"/>
          <p:nvPr/>
        </p:nvSpPr>
        <p:spPr>
          <a:xfrm>
            <a:off x="1987040" y="5576842"/>
            <a:ext cx="4166448" cy="846386"/>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Bài tiết </a:t>
            </a:r>
          </a:p>
          <a:p>
            <a:pPr algn="ctr">
              <a:lnSpc>
                <a:spcPct val="120000"/>
              </a:lnSpc>
              <a:spcBef>
                <a:spcPct val="0"/>
              </a:spcBef>
            </a:pPr>
            <a:r>
              <a:rPr lang="en-US" sz="2300" b="1" i="1">
                <a:solidFill>
                  <a:srgbClr val="000000"/>
                </a:solidFill>
                <a:latin typeface="Arial" pitchFamily="34" charset="0"/>
              </a:rPr>
              <a:t>mồ hôi</a:t>
            </a:r>
          </a:p>
        </p:txBody>
      </p:sp>
      <p:sp>
        <p:nvSpPr>
          <p:cNvPr id="20" name="TextBox 20"/>
          <p:cNvSpPr txBox="1"/>
          <p:nvPr/>
        </p:nvSpPr>
        <p:spPr>
          <a:xfrm>
            <a:off x="9481065" y="2640266"/>
            <a:ext cx="2556947" cy="1235146"/>
          </a:xfrm>
          <a:prstGeom prst="rect">
            <a:avLst/>
          </a:prstGeom>
        </p:spPr>
        <p:txBody>
          <a:bodyPr wrap="square" lIns="0" tIns="0" rIns="0" bIns="0" rtlCol="0" anchor="t">
            <a:spAutoFit/>
          </a:bodyPr>
          <a:lstStyle/>
          <a:p>
            <a:pPr algn="ctr">
              <a:lnSpc>
                <a:spcPct val="120000"/>
              </a:lnSpc>
              <a:spcBef>
                <a:spcPct val="0"/>
              </a:spcBef>
            </a:pPr>
            <a:r>
              <a:rPr lang="en-US" sz="2300" b="1" i="1">
                <a:solidFill>
                  <a:srgbClr val="000000"/>
                </a:solidFill>
                <a:latin typeface="Arial" pitchFamily="34" charset="0"/>
              </a:rPr>
              <a:t>Thận, ống dẫn </a:t>
            </a:r>
          </a:p>
          <a:p>
            <a:pPr algn="ctr">
              <a:lnSpc>
                <a:spcPct val="120000"/>
              </a:lnSpc>
              <a:spcBef>
                <a:spcPct val="0"/>
              </a:spcBef>
            </a:pPr>
            <a:r>
              <a:rPr lang="en-US" sz="2300" b="1" i="1">
                <a:solidFill>
                  <a:srgbClr val="000000"/>
                </a:solidFill>
                <a:latin typeface="Arial" pitchFamily="34" charset="0"/>
              </a:rPr>
              <a:t>nước tiểu, ống đái và bóng đái</a:t>
            </a:r>
          </a:p>
        </p:txBody>
      </p:sp>
      <p:sp>
        <p:nvSpPr>
          <p:cNvPr id="21" name="TextBox 21"/>
          <p:cNvSpPr txBox="1"/>
          <p:nvPr/>
        </p:nvSpPr>
        <p:spPr>
          <a:xfrm>
            <a:off x="8587789" y="5951009"/>
            <a:ext cx="4166448" cy="849463"/>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Bài tiết </a:t>
            </a:r>
          </a:p>
          <a:p>
            <a:pPr algn="ctr">
              <a:lnSpc>
                <a:spcPct val="120000"/>
              </a:lnSpc>
              <a:spcBef>
                <a:spcPct val="0"/>
              </a:spcBef>
            </a:pPr>
            <a:r>
              <a:rPr lang="en-US" sz="2300" b="1" i="1">
                <a:solidFill>
                  <a:srgbClr val="000000"/>
                </a:solidFill>
                <a:latin typeface="Arial" pitchFamily="34" charset="0"/>
              </a:rPr>
              <a:t>nước tiểu</a:t>
            </a:r>
          </a:p>
        </p:txBody>
      </p:sp>
      <p:sp>
        <p:nvSpPr>
          <p:cNvPr id="22" name="TextBox 22"/>
          <p:cNvSpPr txBox="1"/>
          <p:nvPr/>
        </p:nvSpPr>
        <p:spPr>
          <a:xfrm>
            <a:off x="5475964" y="2846641"/>
            <a:ext cx="1545155" cy="384529"/>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Gan</a:t>
            </a:r>
          </a:p>
        </p:txBody>
      </p:sp>
      <p:sp>
        <p:nvSpPr>
          <p:cNvPr id="23" name="TextBox 23"/>
          <p:cNvSpPr txBox="1"/>
          <p:nvPr/>
        </p:nvSpPr>
        <p:spPr>
          <a:xfrm>
            <a:off x="4593045" y="5538259"/>
            <a:ext cx="3310993" cy="1269578"/>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Phân giải chất độc, </a:t>
            </a:r>
          </a:p>
          <a:p>
            <a:pPr algn="ctr">
              <a:lnSpc>
                <a:spcPct val="120000"/>
              </a:lnSpc>
            </a:pPr>
            <a:r>
              <a:rPr lang="en-US" sz="2300" b="1" i="1">
                <a:solidFill>
                  <a:srgbClr val="000000"/>
                </a:solidFill>
                <a:latin typeface="Arial" pitchFamily="34" charset="0"/>
              </a:rPr>
              <a:t>thải sản phẩm </a:t>
            </a:r>
          </a:p>
          <a:p>
            <a:pPr algn="ctr">
              <a:lnSpc>
                <a:spcPct val="120000"/>
              </a:lnSpc>
              <a:spcBef>
                <a:spcPct val="0"/>
              </a:spcBef>
            </a:pPr>
            <a:r>
              <a:rPr lang="en-US" sz="2300" b="1" i="1">
                <a:solidFill>
                  <a:srgbClr val="000000"/>
                </a:solidFill>
                <a:latin typeface="Arial" pitchFamily="34" charset="0"/>
              </a:rPr>
              <a:t>phân giải hồng cầu</a:t>
            </a:r>
          </a:p>
        </p:txBody>
      </p:sp>
      <p:sp>
        <p:nvSpPr>
          <p:cNvPr id="24" name="TextBox 24"/>
          <p:cNvSpPr txBox="1"/>
          <p:nvPr/>
        </p:nvSpPr>
        <p:spPr>
          <a:xfrm>
            <a:off x="7209206" y="2790799"/>
            <a:ext cx="2152979" cy="807722"/>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Phổi và </a:t>
            </a:r>
          </a:p>
          <a:p>
            <a:pPr algn="ctr">
              <a:lnSpc>
                <a:spcPct val="120000"/>
              </a:lnSpc>
            </a:pPr>
            <a:r>
              <a:rPr lang="en-US" sz="2300" b="1" i="1">
                <a:solidFill>
                  <a:srgbClr val="000000"/>
                </a:solidFill>
                <a:latin typeface="Arial" pitchFamily="34" charset="0"/>
              </a:rPr>
              <a:t>đường dẫn khí</a:t>
            </a:r>
          </a:p>
        </p:txBody>
      </p:sp>
      <p:sp>
        <p:nvSpPr>
          <p:cNvPr id="25" name="TextBox 25"/>
          <p:cNvSpPr txBox="1"/>
          <p:nvPr/>
        </p:nvSpPr>
        <p:spPr>
          <a:xfrm>
            <a:off x="6378307" y="5982759"/>
            <a:ext cx="4166448" cy="810415"/>
          </a:xfrm>
          <a:prstGeom prst="rect">
            <a:avLst/>
          </a:prstGeom>
        </p:spPr>
        <p:txBody>
          <a:bodyPr lIns="0" tIns="0" rIns="0" bIns="0" rtlCol="0" anchor="t">
            <a:spAutoFit/>
          </a:bodyPr>
          <a:lstStyle/>
          <a:p>
            <a:pPr algn="ctr">
              <a:lnSpc>
                <a:spcPct val="120000"/>
              </a:lnSpc>
            </a:pPr>
            <a:r>
              <a:rPr lang="en-US" sz="2300" b="1" i="1">
                <a:solidFill>
                  <a:srgbClr val="000000"/>
                </a:solidFill>
                <a:latin typeface="Arial" pitchFamily="34" charset="0"/>
              </a:rPr>
              <a:t>Bài tiết </a:t>
            </a:r>
          </a:p>
          <a:p>
            <a:pPr algn="ctr">
              <a:lnSpc>
                <a:spcPct val="120000"/>
              </a:lnSpc>
              <a:spcBef>
                <a:spcPct val="0"/>
              </a:spcBef>
            </a:pPr>
            <a:r>
              <a:rPr lang="en-US" sz="2300" b="1" i="1">
                <a:solidFill>
                  <a:srgbClr val="000000"/>
                </a:solidFill>
                <a:latin typeface="Arial" pitchFamily="34" charset="0"/>
              </a:rPr>
              <a:t>CO</a:t>
            </a:r>
            <a:r>
              <a:rPr lang="en-US" sz="2300" b="1" i="1" baseline="-25000">
                <a:solidFill>
                  <a:srgbClr val="000000"/>
                </a:solidFill>
                <a:latin typeface="Arial" pitchFamily="34" charset="0"/>
              </a:rPr>
              <a:t>2</a:t>
            </a:r>
          </a:p>
        </p:txBody>
      </p:sp>
      <p:grpSp>
        <p:nvGrpSpPr>
          <p:cNvPr id="50" name="Group 49"/>
          <p:cNvGrpSpPr/>
          <p:nvPr/>
        </p:nvGrpSpPr>
        <p:grpSpPr>
          <a:xfrm>
            <a:off x="685622" y="1066800"/>
            <a:ext cx="10075095" cy="2052348"/>
            <a:chOff x="685622" y="1066800"/>
            <a:chExt cx="10075095" cy="2052348"/>
          </a:xfrm>
        </p:grpSpPr>
        <p:grpSp>
          <p:nvGrpSpPr>
            <p:cNvPr id="51" name="Group 5"/>
            <p:cNvGrpSpPr/>
            <p:nvPr/>
          </p:nvGrpSpPr>
          <p:grpSpPr>
            <a:xfrm>
              <a:off x="685622" y="1066800"/>
              <a:ext cx="10075095" cy="2052348"/>
              <a:chOff x="0" y="-38100"/>
              <a:chExt cx="3981321" cy="740447"/>
            </a:xfrm>
          </p:grpSpPr>
          <p:sp>
            <p:nvSpPr>
              <p:cNvPr id="53"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54"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52"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5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5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anim calcmode="lin" valueType="num">
                                      <p:cBhvr>
                                        <p:cTn id="71" dur="1000" fill="hold"/>
                                        <p:tgtEl>
                                          <p:spTgt spid="12"/>
                                        </p:tgtEl>
                                        <p:attrNameLst>
                                          <p:attrName>ppt_x</p:attrName>
                                        </p:attrNameLst>
                                      </p:cBhvr>
                                      <p:tavLst>
                                        <p:tav tm="0">
                                          <p:val>
                                            <p:strVal val="#ppt_x"/>
                                          </p:val>
                                        </p:tav>
                                        <p:tav tm="100000">
                                          <p:val>
                                            <p:strVal val="#ppt_x"/>
                                          </p:val>
                                        </p:tav>
                                      </p:tavLst>
                                    </p:anim>
                                    <p:anim calcmode="lin" valueType="num">
                                      <p:cBhvr>
                                        <p:cTn id="72" dur="1000" fill="hold"/>
                                        <p:tgtEl>
                                          <p:spTgt spid="1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7454" y="3274208"/>
            <a:ext cx="3291417" cy="2576205"/>
          </a:xfrm>
          <a:prstGeom prst="rect">
            <a:avLst/>
          </a:prstGeom>
        </p:spPr>
      </p:pic>
      <p:pic>
        <p:nvPicPr>
          <p:cNvPr id="13" name="Picture 13"/>
          <p:cNvPicPr>
            <a:picLocks noChangeAspect="1"/>
          </p:cNvPicPr>
          <p:nvPr/>
        </p:nvPicPr>
        <p:blipFill>
          <a:blip r:embed="rId6"/>
          <a:srcRect/>
          <a:stretch>
            <a:fillRect/>
          </a:stretch>
        </p:blipFill>
        <p:spPr>
          <a:xfrm>
            <a:off x="8906392" y="3330561"/>
            <a:ext cx="2816326" cy="2574088"/>
          </a:xfrm>
          <a:prstGeom prst="rect">
            <a:avLst/>
          </a:prstGeom>
        </p:spPr>
      </p:pic>
      <p:pic>
        <p:nvPicPr>
          <p:cNvPr id="14" name="Picture 14"/>
          <p:cNvPicPr>
            <a:picLocks noChangeAspect="1"/>
          </p:cNvPicPr>
          <p:nvPr/>
        </p:nvPicPr>
        <p:blipFill>
          <a:blip r:embed="rId7"/>
          <a:srcRect/>
          <a:stretch>
            <a:fillRect/>
          </a:stretch>
        </p:blipFill>
        <p:spPr>
          <a:xfrm>
            <a:off x="6758873" y="3375535"/>
            <a:ext cx="1930063" cy="2574088"/>
          </a:xfrm>
          <a:prstGeom prst="rect">
            <a:avLst/>
          </a:prstGeom>
        </p:spPr>
      </p:pic>
      <p:sp>
        <p:nvSpPr>
          <p:cNvPr id="15" name="TextBox 15"/>
          <p:cNvSpPr txBox="1"/>
          <p:nvPr/>
        </p:nvSpPr>
        <p:spPr>
          <a:xfrm>
            <a:off x="4512821" y="2876274"/>
            <a:ext cx="252622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Dây thần kinh</a:t>
            </a:r>
          </a:p>
        </p:txBody>
      </p:sp>
      <p:sp>
        <p:nvSpPr>
          <p:cNvPr id="16" name="TextBox 16"/>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thần kinh</a:t>
            </a:r>
          </a:p>
        </p:txBody>
      </p:sp>
      <p:sp>
        <p:nvSpPr>
          <p:cNvPr id="18" name="TextBox 18"/>
          <p:cNvSpPr txBox="1"/>
          <p:nvPr/>
        </p:nvSpPr>
        <p:spPr>
          <a:xfrm>
            <a:off x="3881182" y="5989592"/>
            <a:ext cx="4166448" cy="384529"/>
          </a:xfrm>
          <a:prstGeom prst="rect">
            <a:avLst/>
          </a:prstGeom>
        </p:spPr>
        <p:txBody>
          <a:bodyPr lIns="0" tIns="0" rIns="0" bIns="0" rtlCol="0" anchor="t">
            <a:spAutoFit/>
          </a:bodyPr>
          <a:lstStyle/>
          <a:p>
            <a:pPr>
              <a:lnSpc>
                <a:spcPts val="3266"/>
              </a:lnSpc>
              <a:spcBef>
                <a:spcPct val="0"/>
              </a:spcBef>
            </a:pPr>
            <a:r>
              <a:rPr lang="en-US" sz="2300" b="1" i="1">
                <a:solidFill>
                  <a:srgbClr val="000000"/>
                </a:solidFill>
                <a:latin typeface="Arial" pitchFamily="34" charset="0"/>
              </a:rPr>
              <a:t>Dẫn truyền xung thần kinh</a:t>
            </a:r>
          </a:p>
        </p:txBody>
      </p:sp>
      <p:sp>
        <p:nvSpPr>
          <p:cNvPr id="19" name="TextBox 19"/>
          <p:cNvSpPr txBox="1"/>
          <p:nvPr/>
        </p:nvSpPr>
        <p:spPr>
          <a:xfrm>
            <a:off x="9051443" y="2876274"/>
            <a:ext cx="252622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Não bộ, tủy sống</a:t>
            </a:r>
          </a:p>
        </p:txBody>
      </p:sp>
      <p:sp>
        <p:nvSpPr>
          <p:cNvPr id="20" name="TextBox 20"/>
          <p:cNvSpPr txBox="1"/>
          <p:nvPr/>
        </p:nvSpPr>
        <p:spPr>
          <a:xfrm>
            <a:off x="7723903" y="5944618"/>
            <a:ext cx="416959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Lưu trữ, xử lý thông tin</a:t>
            </a:r>
          </a:p>
        </p:txBody>
      </p:sp>
      <p:grpSp>
        <p:nvGrpSpPr>
          <p:cNvPr id="43" name="Group 42"/>
          <p:cNvGrpSpPr/>
          <p:nvPr/>
        </p:nvGrpSpPr>
        <p:grpSpPr>
          <a:xfrm>
            <a:off x="685622" y="1066800"/>
            <a:ext cx="10075095" cy="2052348"/>
            <a:chOff x="685622" y="1066800"/>
            <a:chExt cx="10075095" cy="2052348"/>
          </a:xfrm>
        </p:grpSpPr>
        <p:grpSp>
          <p:nvGrpSpPr>
            <p:cNvPr id="44" name="Group 5"/>
            <p:cNvGrpSpPr/>
            <p:nvPr/>
          </p:nvGrpSpPr>
          <p:grpSpPr>
            <a:xfrm>
              <a:off x="685622" y="1066800"/>
              <a:ext cx="10075095" cy="2052348"/>
              <a:chOff x="0" y="-38100"/>
              <a:chExt cx="3981321" cy="740447"/>
            </a:xfrm>
          </p:grpSpPr>
          <p:sp>
            <p:nvSpPr>
              <p:cNvPr id="46"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7"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45"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9"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50"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a:srcRect/>
          <a:stretch>
            <a:fillRect/>
          </a:stretch>
        </p:blipFill>
        <p:spPr>
          <a:xfrm>
            <a:off x="3903825" y="3452008"/>
            <a:ext cx="3638570" cy="2720193"/>
          </a:xfrm>
          <a:prstGeom prst="rect">
            <a:avLst/>
          </a:prstGeom>
        </p:spPr>
      </p:pic>
      <p:pic>
        <p:nvPicPr>
          <p:cNvPr id="13" name="Picture 13"/>
          <p:cNvPicPr>
            <a:picLocks noChangeAspect="1"/>
          </p:cNvPicPr>
          <p:nvPr/>
        </p:nvPicPr>
        <p:blipFill>
          <a:blip r:embed="rId5"/>
          <a:srcRect/>
          <a:stretch>
            <a:fillRect/>
          </a:stretch>
        </p:blipFill>
        <p:spPr>
          <a:xfrm>
            <a:off x="7746177" y="3452008"/>
            <a:ext cx="3599650" cy="2720193"/>
          </a:xfrm>
          <a:prstGeom prst="rect">
            <a:avLst/>
          </a:prstGeom>
        </p:spPr>
      </p:pic>
      <p:sp>
        <p:nvSpPr>
          <p:cNvPr id="14" name="TextBox 14"/>
          <p:cNvSpPr txBox="1"/>
          <p:nvPr/>
        </p:nvSpPr>
        <p:spPr>
          <a:xfrm>
            <a:off x="4512821" y="2876274"/>
            <a:ext cx="624789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Tuyến nội tiết</a:t>
            </a:r>
          </a:p>
        </p:txBody>
      </p:sp>
      <p:sp>
        <p:nvSpPr>
          <p:cNvPr id="15" name="TextBox 15"/>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nội tiết</a:t>
            </a:r>
          </a:p>
        </p:txBody>
      </p:sp>
      <p:sp>
        <p:nvSpPr>
          <p:cNvPr id="17" name="TextBox 17"/>
          <p:cNvSpPr txBox="1"/>
          <p:nvPr/>
        </p:nvSpPr>
        <p:spPr>
          <a:xfrm>
            <a:off x="3634830" y="6305550"/>
            <a:ext cx="8003876" cy="384529"/>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Tiết hormone để điều hòa các quá trình sinh lý của cơ thể</a:t>
            </a:r>
          </a:p>
        </p:txBody>
      </p:sp>
      <p:grpSp>
        <p:nvGrpSpPr>
          <p:cNvPr id="41" name="Group 40"/>
          <p:cNvGrpSpPr/>
          <p:nvPr/>
        </p:nvGrpSpPr>
        <p:grpSpPr>
          <a:xfrm>
            <a:off x="685622" y="1066800"/>
            <a:ext cx="10075095" cy="2052348"/>
            <a:chOff x="685622" y="1066800"/>
            <a:chExt cx="10075095" cy="2052348"/>
          </a:xfrm>
        </p:grpSpPr>
        <p:grpSp>
          <p:nvGrpSpPr>
            <p:cNvPr id="42" name="Group 5"/>
            <p:cNvGrpSpPr/>
            <p:nvPr/>
          </p:nvGrpSpPr>
          <p:grpSpPr>
            <a:xfrm>
              <a:off x="685622" y="1066800"/>
              <a:ext cx="10075095" cy="2052348"/>
              <a:chOff x="0" y="-38100"/>
              <a:chExt cx="3981321" cy="740447"/>
            </a:xfrm>
          </p:grpSpPr>
          <p:sp>
            <p:nvSpPr>
              <p:cNvPr id="44"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5"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43"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tổng quát cấu tạo bộ phận sinh dục nam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5474" y="3408657"/>
            <a:ext cx="3708009" cy="2400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329970" cy="1277177"/>
            <a:chOff x="0" y="0"/>
            <a:chExt cx="920722" cy="504564"/>
          </a:xfrm>
        </p:grpSpPr>
        <p:sp>
          <p:nvSpPr>
            <p:cNvPr id="10" name="Freeform 10"/>
            <p:cNvSpPr/>
            <p:nvPr/>
          </p:nvSpPr>
          <p:spPr>
            <a:xfrm>
              <a:off x="0" y="0"/>
              <a:ext cx="920722" cy="504564"/>
            </a:xfrm>
            <a:custGeom>
              <a:avLst/>
              <a:gdLst/>
              <a:ahLst/>
              <a:cxnLst/>
              <a:rect l="l" t="t" r="r" b="b"/>
              <a:pathLst>
                <a:path w="920722" h="504564">
                  <a:moveTo>
                    <a:pt x="0" y="0"/>
                  </a:moveTo>
                  <a:lnTo>
                    <a:pt x="920722" y="0"/>
                  </a:lnTo>
                  <a:lnTo>
                    <a:pt x="920722"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13" name="Picture 13"/>
          <p:cNvPicPr>
            <a:picLocks noChangeAspect="1"/>
          </p:cNvPicPr>
          <p:nvPr/>
        </p:nvPicPr>
        <p:blipFill>
          <a:blip r:embed="rId5"/>
          <a:srcRect/>
          <a:stretch>
            <a:fillRect/>
          </a:stretch>
        </p:blipFill>
        <p:spPr>
          <a:xfrm>
            <a:off x="7898658" y="3408656"/>
            <a:ext cx="2862260" cy="2290404"/>
          </a:xfrm>
          <a:prstGeom prst="rect">
            <a:avLst/>
          </a:prstGeom>
        </p:spPr>
      </p:pic>
      <p:sp>
        <p:nvSpPr>
          <p:cNvPr id="14" name="TextBox 14"/>
          <p:cNvSpPr txBox="1"/>
          <p:nvPr/>
        </p:nvSpPr>
        <p:spPr>
          <a:xfrm>
            <a:off x="7692783" y="2876274"/>
            <a:ext cx="3274010"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Cơ quan sinh dục nữ</a:t>
            </a:r>
          </a:p>
        </p:txBody>
      </p:sp>
      <p:sp>
        <p:nvSpPr>
          <p:cNvPr id="15" name="TextBox 15"/>
          <p:cNvSpPr txBox="1"/>
          <p:nvPr/>
        </p:nvSpPr>
        <p:spPr>
          <a:xfrm>
            <a:off x="2448349" y="2876274"/>
            <a:ext cx="4219604"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Cơ quan sinh dục nam</a:t>
            </a:r>
          </a:p>
        </p:txBody>
      </p:sp>
      <p:sp>
        <p:nvSpPr>
          <p:cNvPr id="16" name="TextBox 16"/>
          <p:cNvSpPr txBox="1"/>
          <p:nvPr/>
        </p:nvSpPr>
        <p:spPr>
          <a:xfrm>
            <a:off x="685621" y="4264646"/>
            <a:ext cx="2189871"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sinh dục</a:t>
            </a:r>
          </a:p>
        </p:txBody>
      </p:sp>
      <p:sp>
        <p:nvSpPr>
          <p:cNvPr id="18" name="TextBox 18"/>
          <p:cNvSpPr txBox="1"/>
          <p:nvPr/>
        </p:nvSpPr>
        <p:spPr>
          <a:xfrm>
            <a:off x="1780557" y="5832411"/>
            <a:ext cx="5095489" cy="807722"/>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Tạo tinh trùng, hình thành </a:t>
            </a:r>
          </a:p>
          <a:p>
            <a:pPr algn="ctr">
              <a:lnSpc>
                <a:spcPts val="3266"/>
              </a:lnSpc>
              <a:spcBef>
                <a:spcPct val="0"/>
              </a:spcBef>
            </a:pPr>
            <a:r>
              <a:rPr lang="en-US" sz="2300" b="1" i="1">
                <a:solidFill>
                  <a:srgbClr val="000000"/>
                </a:solidFill>
                <a:latin typeface="Arial" pitchFamily="34" charset="0"/>
              </a:rPr>
              <a:t>đặc điểm sinh dục thứ phát ở nam</a:t>
            </a:r>
          </a:p>
        </p:txBody>
      </p:sp>
      <p:sp>
        <p:nvSpPr>
          <p:cNvPr id="19" name="TextBox 19"/>
          <p:cNvSpPr txBox="1"/>
          <p:nvPr/>
        </p:nvSpPr>
        <p:spPr>
          <a:xfrm>
            <a:off x="6568680" y="5832411"/>
            <a:ext cx="5620145" cy="807722"/>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Tạo trứng, nuôi dưỡng thai nhi, hình thành đặc điểm sinh dục thứ phát</a:t>
            </a:r>
          </a:p>
        </p:txBody>
      </p:sp>
      <p:grpSp>
        <p:nvGrpSpPr>
          <p:cNvPr id="30" name="Group 29"/>
          <p:cNvGrpSpPr/>
          <p:nvPr/>
        </p:nvGrpSpPr>
        <p:grpSpPr>
          <a:xfrm>
            <a:off x="685622" y="1066800"/>
            <a:ext cx="10075095" cy="2052348"/>
            <a:chOff x="685622" y="1066800"/>
            <a:chExt cx="10075095" cy="2052348"/>
          </a:xfrm>
        </p:grpSpPr>
        <p:grpSp>
          <p:nvGrpSpPr>
            <p:cNvPr id="31" name="Group 5"/>
            <p:cNvGrpSpPr/>
            <p:nvPr/>
          </p:nvGrpSpPr>
          <p:grpSpPr>
            <a:xfrm>
              <a:off x="685622" y="1066800"/>
              <a:ext cx="10075095" cy="2052348"/>
              <a:chOff x="0" y="-38100"/>
              <a:chExt cx="3981321" cy="740447"/>
            </a:xfrm>
          </p:grpSpPr>
          <p:sp>
            <p:nvSpPr>
              <p:cNvPr id="33"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34"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32"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36"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37"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760599" y="-129520"/>
            <a:ext cx="1485210" cy="1628052"/>
          </a:xfrm>
          <a:prstGeom prst="rect">
            <a:avLst/>
          </a:prstGeom>
        </p:spPr>
      </p:pic>
      <p:grpSp>
        <p:nvGrpSpPr>
          <p:cNvPr id="5" name="Group 5"/>
          <p:cNvGrpSpPr/>
          <p:nvPr/>
        </p:nvGrpSpPr>
        <p:grpSpPr>
          <a:xfrm>
            <a:off x="685622" y="1348088"/>
            <a:ext cx="10817582" cy="1589297"/>
            <a:chOff x="0" y="0"/>
            <a:chExt cx="21640800" cy="2982985"/>
          </a:xfrm>
        </p:grpSpPr>
        <p:grpSp>
          <p:nvGrpSpPr>
            <p:cNvPr id="6" name="Group 6"/>
            <p:cNvGrpSpPr/>
            <p:nvPr/>
          </p:nvGrpSpPr>
          <p:grpSpPr>
            <a:xfrm>
              <a:off x="815061" y="554958"/>
              <a:ext cx="20825739" cy="2428027"/>
              <a:chOff x="0" y="0"/>
              <a:chExt cx="4113726" cy="479610"/>
            </a:xfrm>
          </p:grpSpPr>
          <p:sp>
            <p:nvSpPr>
              <p:cNvPr id="7" name="Freeform 7"/>
              <p:cNvSpPr/>
              <p:nvPr/>
            </p:nvSpPr>
            <p:spPr>
              <a:xfrm>
                <a:off x="0" y="0"/>
                <a:ext cx="4113726" cy="479610"/>
              </a:xfrm>
              <a:custGeom>
                <a:avLst/>
                <a:gdLst/>
                <a:ahLst/>
                <a:cxnLst/>
                <a:rect l="l" t="t" r="r" b="b"/>
                <a:pathLst>
                  <a:path w="4113726" h="479610">
                    <a:moveTo>
                      <a:pt x="0" y="0"/>
                    </a:moveTo>
                    <a:lnTo>
                      <a:pt x="4113726" y="0"/>
                    </a:lnTo>
                    <a:lnTo>
                      <a:pt x="4113726" y="479610"/>
                    </a:lnTo>
                    <a:lnTo>
                      <a:pt x="0" y="479610"/>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630123" cy="1734173"/>
            </a:xfrm>
            <a:prstGeom prst="rect">
              <a:avLst/>
            </a:prstGeom>
          </p:spPr>
        </p:pic>
        <p:sp>
          <p:nvSpPr>
            <p:cNvPr id="10" name="TextBox 10"/>
            <p:cNvSpPr txBox="1"/>
            <p:nvPr/>
          </p:nvSpPr>
          <p:spPr>
            <a:xfrm>
              <a:off x="1630123" y="745849"/>
              <a:ext cx="19283742" cy="2123657"/>
            </a:xfrm>
            <a:prstGeom prst="rect">
              <a:avLst/>
            </a:prstGeom>
          </p:spPr>
          <p:txBody>
            <a:bodyPr lIns="0" tIns="0" rIns="0" bIns="0" rtlCol="0" anchor="t">
              <a:spAutoFit/>
            </a:bodyPr>
            <a:lstStyle/>
            <a:p>
              <a:pPr algn="just">
                <a:spcBef>
                  <a:spcPct val="0"/>
                </a:spcBef>
              </a:pPr>
              <a:r>
                <a:rPr lang="vi-VN" sz="2300" b="1" dirty="0">
                  <a:solidFill>
                    <a:srgbClr val="000000"/>
                  </a:solidFill>
                  <a:latin typeface="Arial" pitchFamily="34" charset="0"/>
                </a:rPr>
                <a:t>Mỗi người đều có những đặc điểm riêng để phân biệt với người khác như màu da, chiều cao, nhóm máu,… Ngoài sự khác nhau đó, cấu tạo cơ thể người có những đặc điểm chung nào?</a:t>
              </a:r>
              <a:endParaRPr lang="en-US" sz="2300" b="1" dirty="0">
                <a:solidFill>
                  <a:srgbClr val="000000"/>
                </a:solidFill>
                <a:latin typeface="Arial" pitchFamily="34" charset="0"/>
              </a:endParaRPr>
            </a:p>
          </p:txBody>
        </p:sp>
      </p:grpSp>
      <p:grpSp>
        <p:nvGrpSpPr>
          <p:cNvPr id="16" name="Group 15">
            <a:extLst>
              <a:ext uri="{FF2B5EF4-FFF2-40B4-BE49-F238E27FC236}">
                <a16:creationId xmlns:a16="http://schemas.microsoft.com/office/drawing/2014/main" id="{22521214-5C4C-6810-C985-0673E8E97705}"/>
              </a:ext>
            </a:extLst>
          </p:cNvPr>
          <p:cNvGrpSpPr/>
          <p:nvPr/>
        </p:nvGrpSpPr>
        <p:grpSpPr>
          <a:xfrm>
            <a:off x="1217612" y="3092379"/>
            <a:ext cx="10285591" cy="3308421"/>
            <a:chOff x="1217612" y="3092379"/>
            <a:chExt cx="10285591" cy="3308421"/>
          </a:xfrm>
        </p:grpSpPr>
        <p:sp>
          <p:nvSpPr>
            <p:cNvPr id="13" name="Rectangle 12">
              <a:extLst>
                <a:ext uri="{FF2B5EF4-FFF2-40B4-BE49-F238E27FC236}">
                  <a16:creationId xmlns:a16="http://schemas.microsoft.com/office/drawing/2014/main" id="{230BDF74-07CF-4262-5A6F-E12F396B444D}"/>
                </a:ext>
              </a:extLst>
            </p:cNvPr>
            <p:cNvSpPr/>
            <p:nvPr/>
          </p:nvSpPr>
          <p:spPr>
            <a:xfrm>
              <a:off x="1500471" y="3276600"/>
              <a:ext cx="10002732" cy="3124200"/>
            </a:xfrm>
            <a:prstGeom prst="rect">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7B1A273-0D97-AB8E-F99F-5A9621E4A8B9}"/>
                </a:ext>
              </a:extLst>
            </p:cNvPr>
            <p:cNvSpPr/>
            <p:nvPr/>
          </p:nvSpPr>
          <p:spPr>
            <a:xfrm>
              <a:off x="1217612" y="3092379"/>
              <a:ext cx="1496166" cy="533400"/>
            </a:xfrm>
            <a:prstGeom prst="parallelogram">
              <a:avLst>
                <a:gd name="adj" fmla="val 0"/>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ct val="0"/>
                </a:spcBef>
              </a:pPr>
              <a:r>
                <a:rPr lang="en-US" sz="2300" b="1">
                  <a:solidFill>
                    <a:srgbClr val="000000"/>
                  </a:solidFill>
                  <a:latin typeface="Arial" pitchFamily="34" charset="0"/>
                </a:rPr>
                <a:t>Trả lời</a:t>
              </a:r>
            </a:p>
          </p:txBody>
        </p:sp>
        <p:sp>
          <p:nvSpPr>
            <p:cNvPr id="15" name="TextBox 14">
              <a:extLst>
                <a:ext uri="{FF2B5EF4-FFF2-40B4-BE49-F238E27FC236}">
                  <a16:creationId xmlns:a16="http://schemas.microsoft.com/office/drawing/2014/main" id="{FBDEFA21-D3C8-C289-575C-085AB04CA648}"/>
                </a:ext>
              </a:extLst>
            </p:cNvPr>
            <p:cNvSpPr txBox="1"/>
            <p:nvPr/>
          </p:nvSpPr>
          <p:spPr>
            <a:xfrm>
              <a:off x="1680756" y="3742673"/>
              <a:ext cx="9642162" cy="2462213"/>
            </a:xfrm>
            <a:prstGeom prst="rect">
              <a:avLst/>
            </a:prstGeom>
          </p:spPr>
          <p:txBody>
            <a:bodyPr wrap="square" lIns="0" tIns="0" rIns="0" bIns="0" rtlCol="0" anchor="t">
              <a:spAutoFit/>
            </a:bodyPr>
            <a:lstStyle>
              <a:defPPr>
                <a:defRPr lang="en-US"/>
              </a:defPPr>
              <a:lvl1pPr algn="just">
                <a:lnSpc>
                  <a:spcPct val="120000"/>
                </a:lnSpc>
                <a:spcBef>
                  <a:spcPct val="0"/>
                </a:spcBef>
                <a:defRPr sz="2300" b="1">
                  <a:solidFill>
                    <a:srgbClr val="000000"/>
                  </a:solidFill>
                  <a:latin typeface="Arial" pitchFamily="34" charset="0"/>
                </a:defRPr>
              </a:lvl1pPr>
            </a:lstStyle>
            <a:p>
              <a:pPr algn="l">
                <a:lnSpc>
                  <a:spcPct val="100000"/>
                </a:lnSpc>
              </a:pPr>
              <a:r>
                <a:rPr lang="vi-VN" sz="2000" dirty="0"/>
                <a:t>Cấu tạo cơ thể người có những đặc điểm chung là:</a:t>
              </a:r>
            </a:p>
            <a:p>
              <a:pPr algn="l">
                <a:lnSpc>
                  <a:spcPct val="100000"/>
                </a:lnSpc>
              </a:pPr>
              <a:r>
                <a:rPr lang="vi-VN" sz="2000" dirty="0"/>
                <a:t>- Cơ thể người được cấu tạo gồm các phần: đầu, cổ, thân, hai tay và hai chân. Toàn bộ cơ thể được bao bọc bên ngoài bởi một lớp da, dưới da là lớp mỡ, dưới lớp mỡ là cơ và xương.</a:t>
              </a:r>
            </a:p>
            <a:p>
              <a:pPr algn="l">
                <a:lnSpc>
                  <a:spcPct val="100000"/>
                </a:lnSpc>
              </a:pPr>
              <a:r>
                <a:rPr lang="vi-VN" sz="2000" dirty="0"/>
                <a:t>- Các hệ cơ quan trong cơ thể người gồm: hệ vận động, hệ tuần hoàn, hệ hô hấp, hệ tiêu hóa, hệ bài tiết, hệ thần kinh và các giác quan, hệ nội tiết, hệ sinh dục. Mỗi hệ cơ quan lại được cấu tạo bởi các cơ quan và thực hiện các vai trò nhất định.</a:t>
              </a:r>
            </a:p>
          </p:txBody>
        </p:sp>
      </p:grpSp>
      <p:sp>
        <p:nvSpPr>
          <p:cNvPr id="17"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
        <p:nvSpPr>
          <p:cNvPr id="18"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6" y="1447800"/>
            <a:ext cx="11207592" cy="4419600"/>
            <a:chOff x="0" y="-57150"/>
            <a:chExt cx="4428844" cy="1592439"/>
          </a:xfrm>
        </p:grpSpPr>
        <p:sp>
          <p:nvSpPr>
            <p:cNvPr id="3" name="Freeform 3"/>
            <p:cNvSpPr/>
            <p:nvPr/>
          </p:nvSpPr>
          <p:spPr>
            <a:xfrm>
              <a:off x="0" y="0"/>
              <a:ext cx="4428844" cy="1535289"/>
            </a:xfrm>
            <a:custGeom>
              <a:avLst/>
              <a:gdLst/>
              <a:ahLst/>
              <a:cxnLst/>
              <a:rect l="l" t="t" r="r" b="b"/>
              <a:pathLst>
                <a:path w="4428844" h="2167467">
                  <a:moveTo>
                    <a:pt x="46040" y="0"/>
                  </a:moveTo>
                  <a:lnTo>
                    <a:pt x="4382804" y="0"/>
                  </a:lnTo>
                  <a:cubicBezTo>
                    <a:pt x="4395015" y="0"/>
                    <a:pt x="4406725" y="4851"/>
                    <a:pt x="4415359" y="13485"/>
                  </a:cubicBezTo>
                  <a:cubicBezTo>
                    <a:pt x="4423994" y="22119"/>
                    <a:pt x="4428844" y="33829"/>
                    <a:pt x="4428844" y="46040"/>
                  </a:cubicBezTo>
                  <a:lnTo>
                    <a:pt x="4428844" y="2121427"/>
                  </a:lnTo>
                  <a:cubicBezTo>
                    <a:pt x="4428844" y="2133638"/>
                    <a:pt x="4423994" y="2145348"/>
                    <a:pt x="4415359" y="2153982"/>
                  </a:cubicBezTo>
                  <a:cubicBezTo>
                    <a:pt x="4406725" y="2162616"/>
                    <a:pt x="4395015" y="2167467"/>
                    <a:pt x="4382804" y="2167467"/>
                  </a:cubicBezTo>
                  <a:lnTo>
                    <a:pt x="46040" y="2167467"/>
                  </a:lnTo>
                  <a:cubicBezTo>
                    <a:pt x="33829" y="2167467"/>
                    <a:pt x="22119" y="2162616"/>
                    <a:pt x="13485" y="2153982"/>
                  </a:cubicBezTo>
                  <a:cubicBezTo>
                    <a:pt x="4851" y="2145348"/>
                    <a:pt x="0" y="2133638"/>
                    <a:pt x="0" y="2121427"/>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685621" y="1592462"/>
            <a:ext cx="760591" cy="74032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685621" y="2438400"/>
            <a:ext cx="10598917" cy="426158"/>
            <a:chOff x="0" y="-66674"/>
            <a:chExt cx="21203356" cy="852316"/>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77136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cổ</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chân</a:t>
              </a:r>
              <a:endParaRPr lang="en-US" sz="2300" b="1" dirty="0">
                <a:solidFill>
                  <a:srgbClr val="000000"/>
                </a:solidFill>
                <a:latin typeface="Arial" pitchFamily="34" charset="0"/>
              </a:endParaRPr>
            </a:p>
          </p:txBody>
        </p:sp>
      </p:grpSp>
      <p:grpSp>
        <p:nvGrpSpPr>
          <p:cNvPr id="14" name="Group 14"/>
          <p:cNvGrpSpPr/>
          <p:nvPr/>
        </p:nvGrpSpPr>
        <p:grpSpPr>
          <a:xfrm>
            <a:off x="686497" y="3357771"/>
            <a:ext cx="10598041" cy="1061829"/>
            <a:chOff x="1752" y="-574624"/>
            <a:chExt cx="21201604" cy="2123658"/>
          </a:xfrm>
        </p:grpSpPr>
        <p:grpSp>
          <p:nvGrpSpPr>
            <p:cNvPr id="15" name="Group 15"/>
            <p:cNvGrpSpPr/>
            <p:nvPr/>
          </p:nvGrpSpPr>
          <p:grpSpPr>
            <a:xfrm>
              <a:off x="1752" y="-467142"/>
              <a:ext cx="782137" cy="1179130"/>
              <a:chOff x="1813" y="-483290"/>
              <a:chExt cx="809174" cy="1219890"/>
            </a:xfrm>
          </p:grpSpPr>
          <p:sp>
            <p:nvSpPr>
              <p:cNvPr id="16" name="Freeform 16"/>
              <p:cNvSpPr/>
              <p:nvPr/>
            </p:nvSpPr>
            <p:spPr>
              <a:xfrm>
                <a:off x="1813" y="-48329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3" y="-574624"/>
              <a:ext cx="20129253" cy="2123658"/>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a:solidFill>
                    <a:srgbClr val="000000"/>
                  </a:solidFill>
                  <a:latin typeface="Arial" pitchFamily="34" charset="0"/>
                </a:rPr>
                <a:t> </a:t>
              </a:r>
              <a:r>
                <a:rPr lang="en-US" sz="2300" b="1" dirty="0" smtClean="0">
                  <a:solidFill>
                    <a:srgbClr val="000000"/>
                  </a:solidFill>
                  <a:latin typeface="Arial" pitchFamily="34" charset="0"/>
                </a:rPr>
                <a:t>(</a:t>
              </a:r>
              <a:r>
                <a:rPr lang="en-US" sz="2300" b="1" dirty="0" err="1" smtClean="0">
                  <a:solidFill>
                    <a:srgbClr val="000000"/>
                  </a:solidFill>
                  <a:latin typeface="Arial" pitchFamily="34" charset="0"/>
                </a:rPr>
                <a:t>thị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thính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grpSp>
      <p:grpSp>
        <p:nvGrpSpPr>
          <p:cNvPr id="21" name="Group 20">
            <a:extLst>
              <a:ext uri="{FF2B5EF4-FFF2-40B4-BE49-F238E27FC236}">
                <a16:creationId xmlns:a16="http://schemas.microsoft.com/office/drawing/2014/main" id="{1D83144E-628D-3DF4-359B-994D11380A56}"/>
              </a:ext>
            </a:extLst>
          </p:cNvPr>
          <p:cNvGrpSpPr/>
          <p:nvPr/>
        </p:nvGrpSpPr>
        <p:grpSpPr>
          <a:xfrm>
            <a:off x="4713351" y="1037785"/>
            <a:ext cx="7179862" cy="1989981"/>
            <a:chOff x="4713352" y="131124"/>
            <a:chExt cx="7179862" cy="1989981"/>
          </a:xfrm>
        </p:grpSpPr>
        <p:sp>
          <p:nvSpPr>
            <p:cNvPr id="19" name="TextBox 18">
              <a:extLst>
                <a:ext uri="{FF2B5EF4-FFF2-40B4-BE49-F238E27FC236}">
                  <a16:creationId xmlns:a16="http://schemas.microsoft.com/office/drawing/2014/main" id="{6AB128AE-373C-E320-9BC3-5C9D9D636A60}"/>
                </a:ext>
              </a:extLst>
            </p:cNvPr>
            <p:cNvSpPr txBox="1"/>
            <p:nvPr/>
          </p:nvSpPr>
          <p:spPr>
            <a:xfrm>
              <a:off x="4713352" y="501537"/>
              <a:ext cx="5495179" cy="78319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a:solidFill>
                    <a:schemeClr val="tx1"/>
                  </a:solidFill>
                  <a:latin typeface="Arial" panose="020B0604020202020204" pitchFamily="34" charset="0"/>
                  <a:cs typeface="Arial" panose="020B0604020202020204" pitchFamily="34" charset="0"/>
                </a:rPr>
                <a:t>Kiến thức cần nắm</a:t>
              </a:r>
            </a:p>
          </p:txBody>
        </p:sp>
        <p:pic>
          <p:nvPicPr>
            <p:cNvPr id="20" name="Picture 2" descr="Kỹ thuật ghi nhớ nâng cao và ứng dụng trong học đường">
              <a:extLst>
                <a:ext uri="{FF2B5EF4-FFF2-40B4-BE49-F238E27FC236}">
                  <a16:creationId xmlns:a16="http://schemas.microsoft.com/office/drawing/2014/main" id="{074775EC-3768-C8FD-9E8E-967178A703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3233" y="131124"/>
              <a:ext cx="1989981" cy="1989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14"/>
          <p:cNvGrpSpPr/>
          <p:nvPr/>
        </p:nvGrpSpPr>
        <p:grpSpPr>
          <a:xfrm>
            <a:off x="686497" y="4754878"/>
            <a:ext cx="10598041" cy="807722"/>
            <a:chOff x="1752" y="-432430"/>
            <a:chExt cx="21201604" cy="1615445"/>
          </a:xfrm>
        </p:grpSpPr>
        <p:grpSp>
          <p:nvGrpSpPr>
            <p:cNvPr id="23" name="Group 15"/>
            <p:cNvGrpSpPr/>
            <p:nvPr/>
          </p:nvGrpSpPr>
          <p:grpSpPr>
            <a:xfrm>
              <a:off x="1752" y="-280030"/>
              <a:ext cx="782137" cy="992018"/>
              <a:chOff x="1813" y="-289710"/>
              <a:chExt cx="809174" cy="1026310"/>
            </a:xfrm>
          </p:grpSpPr>
          <p:sp>
            <p:nvSpPr>
              <p:cNvPr id="25" name="Freeform 16"/>
              <p:cNvSpPr/>
              <p:nvPr/>
            </p:nvSpPr>
            <p:spPr>
              <a:xfrm>
                <a:off x="1813" y="-28971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6"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18"/>
            <p:cNvSpPr txBox="1"/>
            <p:nvPr/>
          </p:nvSpPr>
          <p:spPr>
            <a:xfrm>
              <a:off x="1074104" y="-432430"/>
              <a:ext cx="20129252" cy="161544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riêng</a:t>
              </a:r>
              <a:r>
                <a:rPr lang="en-US" sz="2300" b="1" dirty="0">
                  <a:solidFill>
                    <a:srgbClr val="000000"/>
                  </a:solidFill>
                  <a:latin typeface="Arial" pitchFamily="34" charset="0"/>
                </a:rPr>
                <a:t>, </a:t>
              </a:r>
              <a:r>
                <a:rPr lang="en-US" sz="2300" b="1" dirty="0" err="1">
                  <a:solidFill>
                    <a:srgbClr val="000000"/>
                  </a:solidFill>
                  <a:latin typeface="Arial" pitchFamily="34" charset="0"/>
                </a:rPr>
                <a:t>cùng</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thống</a:t>
              </a:r>
              <a:r>
                <a:rPr lang="en-US" sz="2300" b="1" dirty="0">
                  <a:solidFill>
                    <a:srgbClr val="000000"/>
                  </a:solidFill>
                  <a:latin typeface="Arial" pitchFamily="34" charset="0"/>
                </a:rPr>
                <a:t> </a:t>
              </a:r>
              <a:r>
                <a:rPr lang="en-US" sz="2300" b="1" dirty="0" err="1">
                  <a:solidFill>
                    <a:srgbClr val="000000"/>
                  </a:solidFill>
                  <a:latin typeface="Arial" pitchFamily="34" charset="0"/>
                </a:rPr>
                <a:t>nhất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6172200"/>
            <a:ext cx="14429047" cy="2057400"/>
            <a:chOff x="0" y="0"/>
            <a:chExt cx="5701849" cy="812800"/>
          </a:xfrm>
        </p:grpSpPr>
        <p:sp>
          <p:nvSpPr>
            <p:cNvPr id="3" name="Freeform 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17502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5" name="Group 5"/>
          <p:cNvGrpSpPr/>
          <p:nvPr/>
        </p:nvGrpSpPr>
        <p:grpSpPr>
          <a:xfrm>
            <a:off x="-1120111" y="-1371600"/>
            <a:ext cx="14429047" cy="2057400"/>
            <a:chOff x="0" y="0"/>
            <a:chExt cx="5701849" cy="812800"/>
          </a:xfrm>
        </p:grpSpPr>
        <p:sp>
          <p:nvSpPr>
            <p:cNvPr id="6" name="Freeform 6"/>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00803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649912" y="1645111"/>
            <a:ext cx="3856621" cy="0"/>
          </a:xfrm>
          <a:prstGeom prst="line">
            <a:avLst/>
          </a:prstGeom>
          <a:ln w="95250" cap="flat">
            <a:solidFill>
              <a:srgbClr val="D61F27"/>
            </a:solidFill>
            <a:prstDash val="solid"/>
            <a:headEnd type="none" w="sm" len="sm"/>
            <a:tailEnd type="none" w="sm" len="sm"/>
          </a:ln>
        </p:spPr>
      </p:sp>
      <p:grpSp>
        <p:nvGrpSpPr>
          <p:cNvPr id="9" name="Group 9"/>
          <p:cNvGrpSpPr/>
          <p:nvPr/>
        </p:nvGrpSpPr>
        <p:grpSpPr>
          <a:xfrm>
            <a:off x="6094412" y="-1371600"/>
            <a:ext cx="14429047" cy="2057400"/>
            <a:chOff x="0" y="0"/>
            <a:chExt cx="5701849" cy="812800"/>
          </a:xfrm>
        </p:grpSpPr>
        <p:sp>
          <p:nvSpPr>
            <p:cNvPr id="10" name="Freeform 10"/>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7ED95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12" name="Group 12"/>
          <p:cNvGrpSpPr/>
          <p:nvPr/>
        </p:nvGrpSpPr>
        <p:grpSpPr>
          <a:xfrm>
            <a:off x="6094412" y="6172200"/>
            <a:ext cx="14429047" cy="2057400"/>
            <a:chOff x="0" y="0"/>
            <a:chExt cx="5701849" cy="812800"/>
          </a:xfrm>
        </p:grpSpPr>
        <p:sp>
          <p:nvSpPr>
            <p:cNvPr id="13" name="Freeform 1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23795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5" name="Picture 15"/>
          <p:cNvPicPr>
            <a:picLocks noChangeAspect="1"/>
          </p:cNvPicPr>
          <p:nvPr/>
        </p:nvPicPr>
        <p:blipFill>
          <a:blip r:embed="rId2"/>
          <a:srcRect/>
          <a:stretch>
            <a:fillRect/>
          </a:stretch>
        </p:blipFill>
        <p:spPr>
          <a:xfrm>
            <a:off x="685622" y="2912994"/>
            <a:ext cx="4651986" cy="2879167"/>
          </a:xfrm>
          <a:prstGeom prst="rect">
            <a:avLst/>
          </a:prstGeom>
        </p:spPr>
      </p:pic>
      <p:pic>
        <p:nvPicPr>
          <p:cNvPr id="16" name="Picture 16"/>
          <p:cNvPicPr>
            <a:picLocks noChangeAspect="1"/>
          </p:cNvPicPr>
          <p:nvPr/>
        </p:nvPicPr>
        <p:blipFill>
          <a:blip r:embed="rId3"/>
          <a:srcRect/>
          <a:stretch>
            <a:fillRect/>
          </a:stretch>
        </p:blipFill>
        <p:spPr>
          <a:xfrm>
            <a:off x="5776248" y="2912994"/>
            <a:ext cx="4623962" cy="2879167"/>
          </a:xfrm>
          <a:prstGeom prst="rect">
            <a:avLst/>
          </a:prstGeom>
        </p:spPr>
      </p:pic>
      <p:sp>
        <p:nvSpPr>
          <p:cNvPr id="17" name="TextBox 17"/>
          <p:cNvSpPr txBox="1"/>
          <p:nvPr/>
        </p:nvSpPr>
        <p:spPr>
          <a:xfrm>
            <a:off x="649913" y="857711"/>
            <a:ext cx="1514675" cy="655372"/>
          </a:xfrm>
          <a:prstGeom prst="rect">
            <a:avLst/>
          </a:prstGeom>
        </p:spPr>
        <p:txBody>
          <a:bodyPr lIns="0" tIns="0" rIns="0" bIns="0" rtlCol="0" anchor="t">
            <a:spAutoFit/>
          </a:bodyPr>
          <a:lstStyle/>
          <a:p>
            <a:pPr>
              <a:lnSpc>
                <a:spcPts val="5599"/>
              </a:lnSpc>
            </a:pPr>
            <a:r>
              <a:rPr lang="en-US" sz="4000" b="1" dirty="0" err="1">
                <a:solidFill>
                  <a:srgbClr val="2952A1"/>
                </a:solidFill>
                <a:latin typeface="Arial" pitchFamily="34" charset="0"/>
              </a:rPr>
              <a:t>Bài</a:t>
            </a:r>
            <a:r>
              <a:rPr lang="en-US" sz="4000" b="1" dirty="0">
                <a:solidFill>
                  <a:srgbClr val="2952A1"/>
                </a:solidFill>
                <a:latin typeface="Arial" pitchFamily="34" charset="0"/>
              </a:rPr>
              <a:t> </a:t>
            </a:r>
            <a:r>
              <a:rPr lang="en-US" sz="4000" b="1" dirty="0" smtClean="0">
                <a:solidFill>
                  <a:srgbClr val="2952A1"/>
                </a:solidFill>
                <a:latin typeface="Arial" pitchFamily="34" charset="0"/>
              </a:rPr>
              <a:t>30</a:t>
            </a:r>
            <a:endParaRPr lang="en-US" sz="4000" b="1" dirty="0">
              <a:solidFill>
                <a:srgbClr val="2952A1"/>
              </a:solidFill>
              <a:latin typeface="Arial" pitchFamily="34" charset="0"/>
            </a:endParaRPr>
          </a:p>
        </p:txBody>
      </p:sp>
      <p:sp>
        <p:nvSpPr>
          <p:cNvPr id="18" name="TextBox 18"/>
          <p:cNvSpPr txBox="1"/>
          <p:nvPr/>
        </p:nvSpPr>
        <p:spPr>
          <a:xfrm>
            <a:off x="649912" y="1753061"/>
            <a:ext cx="12073900" cy="876074"/>
          </a:xfrm>
          <a:prstGeom prst="rect">
            <a:avLst/>
          </a:prstGeom>
        </p:spPr>
        <p:txBody>
          <a:bodyPr wrap="square" lIns="0" tIns="0" rIns="0" bIns="0" rtlCol="0" anchor="t">
            <a:spAutoFit/>
          </a:bodyPr>
          <a:lstStyle/>
          <a:p>
            <a:pPr>
              <a:lnSpc>
                <a:spcPts val="7465"/>
              </a:lnSpc>
            </a:pPr>
            <a:r>
              <a:rPr lang="en-US" sz="5300" b="1">
                <a:solidFill>
                  <a:srgbClr val="D61F27"/>
                </a:solidFill>
                <a:latin typeface="Arial" pitchFamily="34" charset="0"/>
              </a:rPr>
              <a:t>KHÁI QUÁT VỀ CƠ THỂ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035452"/>
            <a:ext cx="12953584" cy="4265607"/>
            <a:chOff x="0" y="0"/>
            <a:chExt cx="11794911" cy="3883045"/>
          </a:xfrm>
        </p:grpSpPr>
        <p:sp>
          <p:nvSpPr>
            <p:cNvPr id="3" name="Freeform 3"/>
            <p:cNvSpPr/>
            <p:nvPr/>
          </p:nvSpPr>
          <p:spPr>
            <a:xfrm>
              <a:off x="0" y="0"/>
              <a:ext cx="11794911" cy="3883045"/>
            </a:xfrm>
            <a:custGeom>
              <a:avLst/>
              <a:gdLst/>
              <a:ahLst/>
              <a:cxnLst/>
              <a:rect l="l" t="t" r="r" b="b"/>
              <a:pathLst>
                <a:path w="11794911" h="3883045">
                  <a:moveTo>
                    <a:pt x="11670450" y="3883045"/>
                  </a:moveTo>
                  <a:lnTo>
                    <a:pt x="124460" y="3883045"/>
                  </a:lnTo>
                  <a:cubicBezTo>
                    <a:pt x="55880" y="3883045"/>
                    <a:pt x="0" y="3827165"/>
                    <a:pt x="0" y="3758585"/>
                  </a:cubicBezTo>
                  <a:lnTo>
                    <a:pt x="0" y="124460"/>
                  </a:lnTo>
                  <a:cubicBezTo>
                    <a:pt x="0" y="55880"/>
                    <a:pt x="55880" y="0"/>
                    <a:pt x="124460" y="0"/>
                  </a:cubicBezTo>
                  <a:lnTo>
                    <a:pt x="11670451" y="0"/>
                  </a:lnTo>
                  <a:cubicBezTo>
                    <a:pt x="11739031" y="0"/>
                    <a:pt x="11794911" y="55880"/>
                    <a:pt x="11794911" y="124460"/>
                  </a:cubicBezTo>
                  <a:lnTo>
                    <a:pt x="11794911" y="3758585"/>
                  </a:lnTo>
                  <a:cubicBezTo>
                    <a:pt x="11794911" y="3827165"/>
                    <a:pt x="11739031" y="3883045"/>
                    <a:pt x="11670451" y="3883045"/>
                  </a:cubicBezTo>
                  <a:close/>
                </a:path>
              </a:pathLst>
            </a:custGeom>
            <a:solidFill>
              <a:srgbClr val="C9E265"/>
            </a:solidFill>
          </p:spPr>
        </p:sp>
      </p:grpSp>
      <p:pic>
        <p:nvPicPr>
          <p:cNvPr id="4" name="Picture 4"/>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958054"/>
            <a:ext cx="4939919" cy="5899946"/>
          </a:xfrm>
          <a:prstGeom prst="rect">
            <a:avLst/>
          </a:prstGeom>
        </p:spPr>
      </p:pic>
      <p:grpSp>
        <p:nvGrpSpPr>
          <p:cNvPr id="5" name="Group 5"/>
          <p:cNvGrpSpPr/>
          <p:nvPr/>
        </p:nvGrpSpPr>
        <p:grpSpPr>
          <a:xfrm>
            <a:off x="1195782" y="2457759"/>
            <a:ext cx="7488272" cy="971241"/>
            <a:chOff x="0" y="0"/>
            <a:chExt cx="14980445" cy="1942483"/>
          </a:xfrm>
        </p:grpSpPr>
        <p:grpSp>
          <p:nvGrpSpPr>
            <p:cNvPr id="6" name="Group 6"/>
            <p:cNvGrpSpPr/>
            <p:nvPr/>
          </p:nvGrpSpPr>
          <p:grpSpPr>
            <a:xfrm>
              <a:off x="0" y="0"/>
              <a:ext cx="1942483" cy="194248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5029"/>
              </a:solidFill>
            </p:spPr>
          </p:sp>
        </p:grpSp>
        <p:sp>
          <p:nvSpPr>
            <p:cNvPr id="8" name="TextBox 8"/>
            <p:cNvSpPr txBox="1"/>
            <p:nvPr/>
          </p:nvSpPr>
          <p:spPr>
            <a:xfrm>
              <a:off x="16764" y="660520"/>
              <a:ext cx="1942484" cy="769442"/>
            </a:xfrm>
            <a:prstGeom prst="rect">
              <a:avLst/>
            </a:prstGeom>
          </p:spPr>
          <p:txBody>
            <a:bodyPr lIns="0" tIns="0" rIns="0" bIns="0" rtlCol="0" anchor="t">
              <a:spAutoFit/>
            </a:bodyPr>
            <a:lstStyle/>
            <a:p>
              <a:pPr algn="ctr">
                <a:lnSpc>
                  <a:spcPts val="3039"/>
                </a:lnSpc>
              </a:pPr>
              <a:r>
                <a:rPr lang="en-US" sz="3200" b="1" dirty="0">
                  <a:solidFill>
                    <a:srgbClr val="FFFFFF"/>
                  </a:solidFill>
                  <a:latin typeface="Arial" pitchFamily="34" charset="0"/>
                </a:rPr>
                <a:t>01</a:t>
              </a:r>
            </a:p>
          </p:txBody>
        </p:sp>
        <p:sp>
          <p:nvSpPr>
            <p:cNvPr id="9" name="TextBox 9"/>
            <p:cNvSpPr txBox="1"/>
            <p:nvPr/>
          </p:nvSpPr>
          <p:spPr>
            <a:xfrm>
              <a:off x="2328850" y="492874"/>
              <a:ext cx="12651595" cy="869342"/>
            </a:xfrm>
            <a:prstGeom prst="rect">
              <a:avLst/>
            </a:prstGeom>
          </p:spPr>
          <p:txBody>
            <a:bodyPr lIns="0" tIns="0" rIns="0" bIns="0" rtlCol="0" anchor="t">
              <a:spAutoFit/>
            </a:bodyPr>
            <a:lstStyle/>
            <a:p>
              <a:pPr>
                <a:lnSpc>
                  <a:spcPts val="3732"/>
                </a:lnSpc>
              </a:pPr>
              <a:r>
                <a:rPr lang="en-US" sz="2700" b="1" dirty="0" smtClean="0">
                  <a:solidFill>
                    <a:srgbClr val="000000"/>
                  </a:solidFill>
                  <a:latin typeface="Arial" pitchFamily="34" charset="0"/>
                </a:rPr>
                <a:t>KHÁI QUÁT VỀ CƠ THỂ NGƯỜI</a:t>
              </a:r>
              <a:endParaRPr lang="en-US" sz="2700" b="1" dirty="0">
                <a:solidFill>
                  <a:srgbClr val="000000"/>
                </a:solidFill>
                <a:latin typeface="Arial" pitchFamily="34" charset="0"/>
              </a:endParaRPr>
            </a:p>
          </p:txBody>
        </p:sp>
      </p:grpSp>
      <p:grpSp>
        <p:nvGrpSpPr>
          <p:cNvPr id="10" name="Group 10"/>
          <p:cNvGrpSpPr/>
          <p:nvPr/>
        </p:nvGrpSpPr>
        <p:grpSpPr>
          <a:xfrm>
            <a:off x="1193615" y="3790950"/>
            <a:ext cx="7186797" cy="1195415"/>
            <a:chOff x="-21099" y="0"/>
            <a:chExt cx="14377338" cy="2390831"/>
          </a:xfrm>
        </p:grpSpPr>
        <p:grpSp>
          <p:nvGrpSpPr>
            <p:cNvPr id="11" name="Group 11"/>
            <p:cNvGrpSpPr/>
            <p:nvPr/>
          </p:nvGrpSpPr>
          <p:grpSpPr>
            <a:xfrm>
              <a:off x="0" y="0"/>
              <a:ext cx="1942483" cy="194248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5029"/>
              </a:solidFill>
            </p:spPr>
          </p:sp>
        </p:grpSp>
        <p:sp>
          <p:nvSpPr>
            <p:cNvPr id="13" name="TextBox 13"/>
            <p:cNvSpPr txBox="1"/>
            <p:nvPr/>
          </p:nvSpPr>
          <p:spPr>
            <a:xfrm>
              <a:off x="-21099" y="672410"/>
              <a:ext cx="1942484" cy="769442"/>
            </a:xfrm>
            <a:prstGeom prst="rect">
              <a:avLst/>
            </a:prstGeom>
          </p:spPr>
          <p:txBody>
            <a:bodyPr lIns="0" tIns="0" rIns="0" bIns="0" rtlCol="0" anchor="t">
              <a:spAutoFit/>
            </a:bodyPr>
            <a:lstStyle/>
            <a:p>
              <a:pPr algn="ctr">
                <a:lnSpc>
                  <a:spcPts val="3039"/>
                </a:lnSpc>
              </a:pPr>
              <a:r>
                <a:rPr lang="en-US" sz="3200" b="1" dirty="0">
                  <a:solidFill>
                    <a:srgbClr val="FFFFFF"/>
                  </a:solidFill>
                  <a:latin typeface="Arial" pitchFamily="34" charset="0"/>
                </a:rPr>
                <a:t>02</a:t>
              </a:r>
            </a:p>
          </p:txBody>
        </p:sp>
        <p:sp>
          <p:nvSpPr>
            <p:cNvPr id="14" name="TextBox 14"/>
            <p:cNvSpPr txBox="1"/>
            <p:nvPr/>
          </p:nvSpPr>
          <p:spPr>
            <a:xfrm>
              <a:off x="2312086" y="492874"/>
              <a:ext cx="12044153" cy="1897957"/>
            </a:xfrm>
            <a:prstGeom prst="rect">
              <a:avLst/>
            </a:prstGeom>
          </p:spPr>
          <p:txBody>
            <a:bodyPr wrap="square" lIns="0" tIns="0" rIns="0" bIns="0" rtlCol="0" anchor="t">
              <a:spAutoFit/>
            </a:bodyPr>
            <a:lstStyle/>
            <a:p>
              <a:pPr>
                <a:lnSpc>
                  <a:spcPts val="3732"/>
                </a:lnSpc>
              </a:pPr>
              <a:r>
                <a:rPr lang="en-US" sz="2700" b="1" dirty="0" smtClean="0">
                  <a:solidFill>
                    <a:srgbClr val="000000"/>
                  </a:solidFill>
                  <a:latin typeface="Arial" pitchFamily="34" charset="0"/>
                </a:rPr>
                <a:t>VAI TRÒ CỦA CÁC CƠ QUAN VÀ HỆ CƠ QUAN TRONG CƠ THỂ NGƯỜI</a:t>
              </a:r>
              <a:endParaRPr lang="en-US" sz="2700" b="1" dirty="0">
                <a:solidFill>
                  <a:srgbClr val="000000"/>
                </a:solidFill>
                <a:latin typeface="Arial" pitchFamily="34" charset="0"/>
              </a:endParaRPr>
            </a:p>
          </p:txBody>
        </p:sp>
      </p:grpSp>
      <p:grpSp>
        <p:nvGrpSpPr>
          <p:cNvPr id="15" name="Group 15"/>
          <p:cNvGrpSpPr/>
          <p:nvPr/>
        </p:nvGrpSpPr>
        <p:grpSpPr>
          <a:xfrm>
            <a:off x="685622" y="-133257"/>
            <a:ext cx="5552288" cy="819057"/>
            <a:chOff x="0" y="0"/>
            <a:chExt cx="5055647" cy="745600"/>
          </a:xfrm>
        </p:grpSpPr>
        <p:sp>
          <p:nvSpPr>
            <p:cNvPr id="16" name="Freeform 16"/>
            <p:cNvSpPr/>
            <p:nvPr/>
          </p:nvSpPr>
          <p:spPr>
            <a:xfrm>
              <a:off x="0" y="0"/>
              <a:ext cx="5055647" cy="745600"/>
            </a:xfrm>
            <a:custGeom>
              <a:avLst/>
              <a:gdLst/>
              <a:ahLst/>
              <a:cxnLst/>
              <a:rect l="l" t="t" r="r" b="b"/>
              <a:pathLst>
                <a:path w="5055647" h="745600">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237952"/>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82710" y="1685487"/>
            <a:ext cx="3566634" cy="2965536"/>
          </a:xfrm>
          <a:prstGeom prst="rect">
            <a:avLst/>
          </a:prstGeom>
        </p:spPr>
      </p:pic>
      <p:pic>
        <p:nvPicPr>
          <p:cNvPr id="18" name="Picture 18"/>
          <p:cNvPicPr>
            <a:picLocks noChangeAspect="1"/>
          </p:cNvPicPr>
          <p:nvPr/>
        </p:nvPicPr>
        <p:blipFill>
          <a:blip r:embed="rId6"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flipV="1">
            <a:off x="8182710" y="3246548"/>
            <a:ext cx="4006115" cy="3611452"/>
          </a:xfrm>
          <a:prstGeom prst="rect">
            <a:avLst/>
          </a:prstGeom>
        </p:spPr>
      </p:pic>
      <p:sp>
        <p:nvSpPr>
          <p:cNvPr id="19" name="TextBox 19"/>
          <p:cNvSpPr txBox="1"/>
          <p:nvPr/>
        </p:nvSpPr>
        <p:spPr>
          <a:xfrm>
            <a:off x="1195782" y="1666126"/>
            <a:ext cx="4432493" cy="410369"/>
          </a:xfrm>
          <a:prstGeom prst="rect">
            <a:avLst/>
          </a:prstGeom>
        </p:spPr>
        <p:txBody>
          <a:bodyPr lIns="0" tIns="0" rIns="0" bIns="0" rtlCol="0" anchor="t">
            <a:spAutoFit/>
          </a:bodyPr>
          <a:lstStyle/>
          <a:p>
            <a:pPr>
              <a:lnSpc>
                <a:spcPts val="3166"/>
              </a:lnSpc>
            </a:pPr>
            <a:r>
              <a:rPr lang="en-US" sz="3300" b="1">
                <a:solidFill>
                  <a:srgbClr val="141414"/>
                </a:solidFill>
                <a:latin typeface="Arial" pitchFamily="34" charset="0"/>
              </a:rPr>
              <a:t>NỘI DUNG BÀI HỌC</a:t>
            </a:r>
          </a:p>
        </p:txBody>
      </p:sp>
      <p:pic>
        <p:nvPicPr>
          <p:cNvPr id="20" name="Picture 20"/>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54362">
            <a:off x="6020263" y="-2126780"/>
            <a:ext cx="4939919" cy="58999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65988"/>
            <a:ext cx="10817582" cy="1777816"/>
            <a:chOff x="0" y="0"/>
            <a:chExt cx="21640800" cy="3555633"/>
          </a:xfrm>
        </p:grpSpPr>
        <p:grpSp>
          <p:nvGrpSpPr>
            <p:cNvPr id="3" name="Group 3"/>
            <p:cNvGrpSpPr/>
            <p:nvPr/>
          </p:nvGrpSpPr>
          <p:grpSpPr>
            <a:xfrm>
              <a:off x="0" y="0"/>
              <a:ext cx="21640800" cy="3555633"/>
              <a:chOff x="0" y="0"/>
              <a:chExt cx="4274726" cy="702347"/>
            </a:xfrm>
          </p:grpSpPr>
          <p:sp>
            <p:nvSpPr>
              <p:cNvPr id="4" name="Freeform 4"/>
              <p:cNvSpPr/>
              <p:nvPr/>
            </p:nvSpPr>
            <p:spPr>
              <a:xfrm>
                <a:off x="0" y="0"/>
                <a:ext cx="4274726" cy="702347"/>
              </a:xfrm>
              <a:custGeom>
                <a:avLst/>
                <a:gdLst/>
                <a:ahLst/>
                <a:cxnLst/>
                <a:rect l="l" t="t" r="r" b="b"/>
                <a:pathLst>
                  <a:path w="4274726" h="702347">
                    <a:moveTo>
                      <a:pt x="4274726" y="0"/>
                    </a:moveTo>
                    <a:lnTo>
                      <a:pt x="0" y="0"/>
                    </a:lnTo>
                    <a:lnTo>
                      <a:pt x="0" y="514387"/>
                    </a:lnTo>
                    <a:lnTo>
                      <a:pt x="157480" y="514387"/>
                    </a:lnTo>
                    <a:lnTo>
                      <a:pt x="157480" y="702347"/>
                    </a:lnTo>
                    <a:lnTo>
                      <a:pt x="463550" y="514387"/>
                    </a:lnTo>
                    <a:lnTo>
                      <a:pt x="4274726" y="514387"/>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1023639" y="453950"/>
              <a:ext cx="19593525" cy="1620830"/>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các cơ quan ở hình và cho biết cơ quan đó có vị trí trong cơ thể tương ứng với số nào ở hình</a:t>
              </a:r>
            </a:p>
          </p:txBody>
        </p:sp>
      </p:grpSp>
      <p:grpSp>
        <p:nvGrpSpPr>
          <p:cNvPr id="7" name="Group 7"/>
          <p:cNvGrpSpPr/>
          <p:nvPr/>
        </p:nvGrpSpPr>
        <p:grpSpPr>
          <a:xfrm>
            <a:off x="8059919" y="1991925"/>
            <a:ext cx="3630843" cy="4602444"/>
            <a:chOff x="0" y="0"/>
            <a:chExt cx="7263578" cy="9204888"/>
          </a:xfrm>
        </p:grpSpPr>
        <p:pic>
          <p:nvPicPr>
            <p:cNvPr id="8" name="Picture 8"/>
            <p:cNvPicPr>
              <a:picLocks noChangeAspect="1"/>
            </p:cNvPicPr>
            <p:nvPr/>
          </p:nvPicPr>
          <p:blipFill>
            <a:blip r:embed="rId2"/>
            <a:srcRect/>
            <a:stretch>
              <a:fillRect/>
            </a:stretch>
          </p:blipFill>
          <p:spPr>
            <a:xfrm>
              <a:off x="0" y="0"/>
              <a:ext cx="4591354" cy="9204888"/>
            </a:xfrm>
            <a:prstGeom prst="rect">
              <a:avLst/>
            </a:prstGeom>
          </p:spPr>
        </p:pic>
        <p:sp>
          <p:nvSpPr>
            <p:cNvPr id="9" name="AutoShape 9"/>
            <p:cNvSpPr/>
            <p:nvPr/>
          </p:nvSpPr>
          <p:spPr>
            <a:xfrm rot="-10800000">
              <a:off x="2030071" y="500529"/>
              <a:ext cx="4070707" cy="0"/>
            </a:xfrm>
            <a:prstGeom prst="line">
              <a:avLst/>
            </a:prstGeom>
            <a:ln w="50800" cap="flat">
              <a:solidFill>
                <a:srgbClr val="000000"/>
              </a:solidFill>
              <a:prstDash val="solid"/>
              <a:headEnd type="none" w="sm" len="sm"/>
              <a:tailEnd type="none" w="sm" len="sm"/>
            </a:ln>
          </p:spPr>
        </p:sp>
        <p:sp>
          <p:nvSpPr>
            <p:cNvPr id="10" name="TextBox 10"/>
            <p:cNvSpPr txBox="1"/>
            <p:nvPr/>
          </p:nvSpPr>
          <p:spPr>
            <a:xfrm>
              <a:off x="6214948" y="163980"/>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1</a:t>
              </a:r>
            </a:p>
          </p:txBody>
        </p:sp>
        <p:sp>
          <p:nvSpPr>
            <p:cNvPr id="11" name="AutoShape 11"/>
            <p:cNvSpPr/>
            <p:nvPr/>
          </p:nvSpPr>
          <p:spPr>
            <a:xfrm rot="-10800000">
              <a:off x="1780846" y="2543949"/>
              <a:ext cx="4070707" cy="0"/>
            </a:xfrm>
            <a:prstGeom prst="line">
              <a:avLst/>
            </a:prstGeom>
            <a:ln w="50800" cap="flat">
              <a:solidFill>
                <a:srgbClr val="000000"/>
              </a:solidFill>
              <a:prstDash val="solid"/>
              <a:headEnd type="none" w="sm" len="sm"/>
              <a:tailEnd type="none" w="sm" len="sm"/>
            </a:ln>
          </p:spPr>
        </p:sp>
        <p:sp>
          <p:nvSpPr>
            <p:cNvPr id="12" name="TextBox 12"/>
            <p:cNvSpPr txBox="1"/>
            <p:nvPr/>
          </p:nvSpPr>
          <p:spPr>
            <a:xfrm>
              <a:off x="5965724" y="2207400"/>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2</a:t>
              </a:r>
            </a:p>
          </p:txBody>
        </p:sp>
        <p:sp>
          <p:nvSpPr>
            <p:cNvPr id="13" name="AutoShape 13"/>
            <p:cNvSpPr/>
            <p:nvPr/>
          </p:nvSpPr>
          <p:spPr>
            <a:xfrm rot="-10800000">
              <a:off x="2353857" y="2848749"/>
              <a:ext cx="4070707" cy="0"/>
            </a:xfrm>
            <a:prstGeom prst="line">
              <a:avLst/>
            </a:prstGeom>
            <a:ln w="50800" cap="flat">
              <a:solidFill>
                <a:srgbClr val="000000"/>
              </a:solidFill>
              <a:prstDash val="solid"/>
              <a:headEnd type="none" w="sm" len="sm"/>
              <a:tailEnd type="none" w="sm" len="sm"/>
            </a:ln>
          </p:spPr>
        </p:sp>
        <p:sp>
          <p:nvSpPr>
            <p:cNvPr id="14" name="TextBox 14"/>
            <p:cNvSpPr txBox="1"/>
            <p:nvPr/>
          </p:nvSpPr>
          <p:spPr>
            <a:xfrm>
              <a:off x="6538735" y="2512200"/>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3</a:t>
              </a:r>
            </a:p>
          </p:txBody>
        </p:sp>
        <p:sp>
          <p:nvSpPr>
            <p:cNvPr id="15" name="AutoShape 15"/>
            <p:cNvSpPr/>
            <p:nvPr/>
          </p:nvSpPr>
          <p:spPr>
            <a:xfrm rot="-10800000">
              <a:off x="1599614" y="3458349"/>
              <a:ext cx="4070707" cy="0"/>
            </a:xfrm>
            <a:prstGeom prst="line">
              <a:avLst/>
            </a:prstGeom>
            <a:ln w="50800" cap="flat">
              <a:solidFill>
                <a:srgbClr val="000000"/>
              </a:solidFill>
              <a:prstDash val="solid"/>
              <a:headEnd type="none" w="sm" len="sm"/>
              <a:tailEnd type="none" w="sm" len="sm"/>
            </a:ln>
          </p:spPr>
        </p:sp>
        <p:sp>
          <p:nvSpPr>
            <p:cNvPr id="16" name="TextBox 16"/>
            <p:cNvSpPr txBox="1"/>
            <p:nvPr/>
          </p:nvSpPr>
          <p:spPr>
            <a:xfrm>
              <a:off x="5784493" y="3121800"/>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4</a:t>
              </a:r>
            </a:p>
          </p:txBody>
        </p:sp>
        <p:sp>
          <p:nvSpPr>
            <p:cNvPr id="17" name="AutoShape 17"/>
            <p:cNvSpPr/>
            <p:nvPr/>
          </p:nvSpPr>
          <p:spPr>
            <a:xfrm rot="-10800000">
              <a:off x="2413369" y="4067949"/>
              <a:ext cx="4070707" cy="0"/>
            </a:xfrm>
            <a:prstGeom prst="line">
              <a:avLst/>
            </a:prstGeom>
            <a:ln w="50800" cap="flat">
              <a:solidFill>
                <a:srgbClr val="000000"/>
              </a:solidFill>
              <a:prstDash val="solid"/>
              <a:headEnd type="none" w="sm" len="sm"/>
              <a:tailEnd type="none" w="sm" len="sm"/>
            </a:ln>
          </p:spPr>
        </p:sp>
        <p:sp>
          <p:nvSpPr>
            <p:cNvPr id="18" name="TextBox 18"/>
            <p:cNvSpPr txBox="1"/>
            <p:nvPr/>
          </p:nvSpPr>
          <p:spPr>
            <a:xfrm>
              <a:off x="6598247" y="3731400"/>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5</a:t>
              </a:r>
            </a:p>
          </p:txBody>
        </p:sp>
        <p:sp>
          <p:nvSpPr>
            <p:cNvPr id="19" name="AutoShape 19"/>
            <p:cNvSpPr/>
            <p:nvPr/>
          </p:nvSpPr>
          <p:spPr>
            <a:xfrm rot="-10800000">
              <a:off x="2788584" y="3153549"/>
              <a:ext cx="4070707" cy="0"/>
            </a:xfrm>
            <a:prstGeom prst="line">
              <a:avLst/>
            </a:prstGeom>
            <a:ln w="50800" cap="flat">
              <a:solidFill>
                <a:srgbClr val="000000"/>
              </a:solidFill>
              <a:prstDash val="solid"/>
              <a:headEnd type="none" w="sm" len="sm"/>
              <a:tailEnd type="none" w="sm" len="sm"/>
            </a:ln>
          </p:spPr>
        </p:sp>
        <p:sp>
          <p:nvSpPr>
            <p:cNvPr id="20" name="TextBox 20"/>
            <p:cNvSpPr txBox="1"/>
            <p:nvPr/>
          </p:nvSpPr>
          <p:spPr>
            <a:xfrm>
              <a:off x="6973462" y="2817000"/>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6</a:t>
              </a:r>
            </a:p>
          </p:txBody>
        </p:sp>
        <p:sp>
          <p:nvSpPr>
            <p:cNvPr id="21" name="AutoShape 21"/>
            <p:cNvSpPr/>
            <p:nvPr/>
          </p:nvSpPr>
          <p:spPr>
            <a:xfrm rot="-10800000">
              <a:off x="2413369" y="4577044"/>
              <a:ext cx="4070707" cy="0"/>
            </a:xfrm>
            <a:prstGeom prst="line">
              <a:avLst/>
            </a:prstGeom>
            <a:ln w="50800" cap="flat">
              <a:solidFill>
                <a:srgbClr val="000000"/>
              </a:solidFill>
              <a:prstDash val="solid"/>
              <a:headEnd type="none" w="sm" len="sm"/>
              <a:tailEnd type="none" w="sm" len="sm"/>
            </a:ln>
          </p:spPr>
        </p:sp>
        <p:sp>
          <p:nvSpPr>
            <p:cNvPr id="22" name="TextBox 22"/>
            <p:cNvSpPr txBox="1"/>
            <p:nvPr/>
          </p:nvSpPr>
          <p:spPr>
            <a:xfrm>
              <a:off x="6598247" y="4240494"/>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7</a:t>
              </a:r>
            </a:p>
          </p:txBody>
        </p:sp>
        <p:sp>
          <p:nvSpPr>
            <p:cNvPr id="23" name="AutoShape 23"/>
            <p:cNvSpPr/>
            <p:nvPr/>
          </p:nvSpPr>
          <p:spPr>
            <a:xfrm rot="-10800000">
              <a:off x="2295677" y="5491444"/>
              <a:ext cx="4070707" cy="0"/>
            </a:xfrm>
            <a:prstGeom prst="line">
              <a:avLst/>
            </a:prstGeom>
            <a:ln w="50800" cap="flat">
              <a:solidFill>
                <a:srgbClr val="000000"/>
              </a:solidFill>
              <a:prstDash val="solid"/>
              <a:headEnd type="none" w="sm" len="sm"/>
              <a:tailEnd type="none" w="sm" len="sm"/>
            </a:ln>
          </p:spPr>
        </p:sp>
        <p:sp>
          <p:nvSpPr>
            <p:cNvPr id="24" name="TextBox 24"/>
            <p:cNvSpPr txBox="1"/>
            <p:nvPr/>
          </p:nvSpPr>
          <p:spPr>
            <a:xfrm>
              <a:off x="6480554" y="5154894"/>
              <a:ext cx="290116" cy="718146"/>
            </a:xfrm>
            <a:prstGeom prst="rect">
              <a:avLst/>
            </a:prstGeom>
          </p:spPr>
          <p:txBody>
            <a:bodyPr lIns="0" tIns="0" rIns="0" bIns="0" rtlCol="0" anchor="t">
              <a:spAutoFit/>
            </a:bodyPr>
            <a:lstStyle/>
            <a:p>
              <a:pPr algn="ctr">
                <a:lnSpc>
                  <a:spcPts val="2799"/>
                </a:lnSpc>
              </a:pPr>
              <a:r>
                <a:rPr lang="en-US" sz="2000">
                  <a:solidFill>
                    <a:srgbClr val="000000"/>
                  </a:solidFill>
                  <a:latin typeface="Arial" pitchFamily="34" charset="0"/>
                </a:rPr>
                <a:t>8</a:t>
              </a:r>
            </a:p>
          </p:txBody>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2471101"/>
            <a:ext cx="1859174" cy="1259918"/>
          </a:xfrm>
          <a:prstGeom prst="rect">
            <a:avLst/>
          </a:prstGeom>
        </p:spPr>
      </p:pic>
      <p:grpSp>
        <p:nvGrpSpPr>
          <p:cNvPr id="26" name="Group 26"/>
          <p:cNvGrpSpPr/>
          <p:nvPr/>
        </p:nvGrpSpPr>
        <p:grpSpPr>
          <a:xfrm>
            <a:off x="1420122" y="3902874"/>
            <a:ext cx="390172" cy="390273"/>
            <a:chOff x="0" y="0"/>
            <a:chExt cx="780547" cy="780547"/>
          </a:xfrm>
        </p:grpSpPr>
        <p:grpSp>
          <p:nvGrpSpPr>
            <p:cNvPr id="27" name="Group 27"/>
            <p:cNvGrpSpPr/>
            <p:nvPr/>
          </p:nvGrpSpPr>
          <p:grpSpPr>
            <a:xfrm>
              <a:off x="0" y="0"/>
              <a:ext cx="780547" cy="780547"/>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0" name="TextBox 30"/>
            <p:cNvSpPr txBox="1"/>
            <p:nvPr/>
          </p:nvSpPr>
          <p:spPr>
            <a:xfrm>
              <a:off x="0" y="130772"/>
              <a:ext cx="780547" cy="491547"/>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a</a:t>
              </a:r>
            </a:p>
          </p:txBody>
        </p:sp>
      </p:grpSp>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22168" y="2471101"/>
            <a:ext cx="1662825" cy="1259918"/>
          </a:xfrm>
          <a:prstGeom prst="rect">
            <a:avLst/>
          </a:prstGeom>
        </p:spPr>
      </p:pic>
      <p:grpSp>
        <p:nvGrpSpPr>
          <p:cNvPr id="32" name="Group 32"/>
          <p:cNvGrpSpPr/>
          <p:nvPr/>
        </p:nvGrpSpPr>
        <p:grpSpPr>
          <a:xfrm>
            <a:off x="3458494" y="3902874"/>
            <a:ext cx="390172" cy="390273"/>
            <a:chOff x="0" y="0"/>
            <a:chExt cx="780547" cy="780547"/>
          </a:xfrm>
        </p:grpSpPr>
        <p:grpSp>
          <p:nvGrpSpPr>
            <p:cNvPr id="33" name="Group 33"/>
            <p:cNvGrpSpPr/>
            <p:nvPr/>
          </p:nvGrpSpPr>
          <p:grpSpPr>
            <a:xfrm>
              <a:off x="0" y="0"/>
              <a:ext cx="780547" cy="780547"/>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6" name="TextBox 36"/>
            <p:cNvSpPr txBox="1"/>
            <p:nvPr/>
          </p:nvSpPr>
          <p:spPr>
            <a:xfrm>
              <a:off x="0" y="130772"/>
              <a:ext cx="780547" cy="538609"/>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b</a:t>
              </a:r>
            </a:p>
          </p:txBody>
        </p:sp>
      </p:grpSp>
      <p:pic>
        <p:nvPicPr>
          <p:cNvPr id="37" name="Picture 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64321" y="2471101"/>
            <a:ext cx="1425279" cy="1259918"/>
          </a:xfrm>
          <a:prstGeom prst="rect">
            <a:avLst/>
          </a:prstGeom>
        </p:spPr>
      </p:pic>
      <p:grpSp>
        <p:nvGrpSpPr>
          <p:cNvPr id="38" name="Group 38"/>
          <p:cNvGrpSpPr/>
          <p:nvPr/>
        </p:nvGrpSpPr>
        <p:grpSpPr>
          <a:xfrm>
            <a:off x="5281873" y="3902874"/>
            <a:ext cx="390172" cy="390273"/>
            <a:chOff x="0" y="0"/>
            <a:chExt cx="780547" cy="780547"/>
          </a:xfrm>
        </p:grpSpPr>
        <p:grpSp>
          <p:nvGrpSpPr>
            <p:cNvPr id="39" name="Group 39"/>
            <p:cNvGrpSpPr/>
            <p:nvPr/>
          </p:nvGrpSpPr>
          <p:grpSpPr>
            <a:xfrm>
              <a:off x="0" y="0"/>
              <a:ext cx="780547" cy="780547"/>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2" name="TextBox 42"/>
            <p:cNvSpPr txBox="1"/>
            <p:nvPr/>
          </p:nvSpPr>
          <p:spPr>
            <a:xfrm>
              <a:off x="0" y="130772"/>
              <a:ext cx="780547" cy="491547"/>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c</a:t>
              </a:r>
            </a:p>
          </p:txBody>
        </p:sp>
      </p:grpSp>
      <p:grpSp>
        <p:nvGrpSpPr>
          <p:cNvPr id="43" name="Group 43"/>
          <p:cNvGrpSpPr/>
          <p:nvPr/>
        </p:nvGrpSpPr>
        <p:grpSpPr>
          <a:xfrm>
            <a:off x="6784761" y="3902874"/>
            <a:ext cx="390172" cy="390273"/>
            <a:chOff x="0" y="0"/>
            <a:chExt cx="780547" cy="780547"/>
          </a:xfrm>
        </p:grpSpPr>
        <p:grpSp>
          <p:nvGrpSpPr>
            <p:cNvPr id="44" name="Group 44"/>
            <p:cNvGrpSpPr/>
            <p:nvPr/>
          </p:nvGrpSpPr>
          <p:grpSpPr>
            <a:xfrm>
              <a:off x="0" y="0"/>
              <a:ext cx="780547" cy="780547"/>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7" name="TextBox 47"/>
            <p:cNvSpPr txBox="1"/>
            <p:nvPr/>
          </p:nvSpPr>
          <p:spPr>
            <a:xfrm>
              <a:off x="0" y="130772"/>
              <a:ext cx="780547" cy="491547"/>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d</a:t>
              </a:r>
            </a:p>
          </p:txBody>
        </p:sp>
      </p:grpSp>
      <p:pic>
        <p:nvPicPr>
          <p:cNvPr id="48" name="Picture 48"/>
          <p:cNvPicPr>
            <a:picLocks noChangeAspect="1"/>
          </p:cNvPicPr>
          <p:nvPr/>
        </p:nvPicPr>
        <p:blipFill>
          <a:blip r:embed="rId9"/>
          <a:srcRect/>
          <a:stretch>
            <a:fillRect/>
          </a:stretch>
        </p:blipFill>
        <p:spPr>
          <a:xfrm>
            <a:off x="6468927" y="2471101"/>
            <a:ext cx="1021842" cy="1259918"/>
          </a:xfrm>
          <a:prstGeom prst="rect">
            <a:avLst/>
          </a:prstGeom>
        </p:spPr>
      </p:pic>
      <p:pic>
        <p:nvPicPr>
          <p:cNvPr id="49" name="Picture 4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0328" y="4521748"/>
            <a:ext cx="1259590" cy="1259918"/>
          </a:xfrm>
          <a:prstGeom prst="rect">
            <a:avLst/>
          </a:prstGeom>
        </p:spPr>
      </p:pic>
      <p:grpSp>
        <p:nvGrpSpPr>
          <p:cNvPr id="50" name="Group 50"/>
          <p:cNvGrpSpPr/>
          <p:nvPr/>
        </p:nvGrpSpPr>
        <p:grpSpPr>
          <a:xfrm>
            <a:off x="1225036" y="5953521"/>
            <a:ext cx="390172" cy="390273"/>
            <a:chOff x="0" y="0"/>
            <a:chExt cx="780547" cy="780547"/>
          </a:xfrm>
        </p:grpSpPr>
        <p:grpSp>
          <p:nvGrpSpPr>
            <p:cNvPr id="51" name="Group 51"/>
            <p:cNvGrpSpPr/>
            <p:nvPr/>
          </p:nvGrpSpPr>
          <p:grpSpPr>
            <a:xfrm>
              <a:off x="0" y="0"/>
              <a:ext cx="780547" cy="780547"/>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54" name="TextBox 54"/>
            <p:cNvSpPr txBox="1"/>
            <p:nvPr/>
          </p:nvSpPr>
          <p:spPr>
            <a:xfrm>
              <a:off x="0" y="130772"/>
              <a:ext cx="780547" cy="491547"/>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e</a:t>
              </a:r>
            </a:p>
          </p:txBody>
        </p:sp>
      </p:grpSp>
      <p:pic>
        <p:nvPicPr>
          <p:cNvPr id="55" name="Picture 55"/>
          <p:cNvPicPr>
            <a:picLocks noChangeAspect="1"/>
          </p:cNvPicPr>
          <p:nvPr/>
        </p:nvPicPr>
        <p:blipFill>
          <a:blip r:embed="rId12"/>
          <a:srcRect/>
          <a:stretch>
            <a:fillRect/>
          </a:stretch>
        </p:blipFill>
        <p:spPr>
          <a:xfrm>
            <a:off x="3187532" y="4521748"/>
            <a:ext cx="932097" cy="1259918"/>
          </a:xfrm>
          <a:prstGeom prst="rect">
            <a:avLst/>
          </a:prstGeom>
        </p:spPr>
      </p:pic>
      <p:grpSp>
        <p:nvGrpSpPr>
          <p:cNvPr id="56" name="Group 56"/>
          <p:cNvGrpSpPr/>
          <p:nvPr/>
        </p:nvGrpSpPr>
        <p:grpSpPr>
          <a:xfrm>
            <a:off x="3458494" y="5953521"/>
            <a:ext cx="390172" cy="390273"/>
            <a:chOff x="0" y="0"/>
            <a:chExt cx="780547" cy="780547"/>
          </a:xfrm>
        </p:grpSpPr>
        <p:grpSp>
          <p:nvGrpSpPr>
            <p:cNvPr id="57" name="Group 57"/>
            <p:cNvGrpSpPr/>
            <p:nvPr/>
          </p:nvGrpSpPr>
          <p:grpSpPr>
            <a:xfrm>
              <a:off x="0" y="0"/>
              <a:ext cx="780547" cy="780547"/>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59" name="TextBox 5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60" name="TextBox 60"/>
            <p:cNvSpPr txBox="1"/>
            <p:nvPr/>
          </p:nvSpPr>
          <p:spPr>
            <a:xfrm>
              <a:off x="0" y="130772"/>
              <a:ext cx="780547" cy="491547"/>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g</a:t>
              </a:r>
            </a:p>
          </p:txBody>
        </p:sp>
      </p:grpSp>
      <p:pic>
        <p:nvPicPr>
          <p:cNvPr id="61" name="Picture 61"/>
          <p:cNvPicPr>
            <a:picLocks noChangeAspect="1"/>
          </p:cNvPicPr>
          <p:nvPr/>
        </p:nvPicPr>
        <p:blipFill>
          <a:blip r:embed="rId13"/>
          <a:srcRect/>
          <a:stretch>
            <a:fillRect/>
          </a:stretch>
        </p:blipFill>
        <p:spPr>
          <a:xfrm>
            <a:off x="4825166" y="4521748"/>
            <a:ext cx="1303586" cy="1259918"/>
          </a:xfrm>
          <a:prstGeom prst="rect">
            <a:avLst/>
          </a:prstGeom>
        </p:spPr>
      </p:pic>
      <p:grpSp>
        <p:nvGrpSpPr>
          <p:cNvPr id="62" name="Group 62"/>
          <p:cNvGrpSpPr/>
          <p:nvPr/>
        </p:nvGrpSpPr>
        <p:grpSpPr>
          <a:xfrm>
            <a:off x="5281873" y="5953521"/>
            <a:ext cx="390172" cy="390273"/>
            <a:chOff x="0" y="0"/>
            <a:chExt cx="780547" cy="780547"/>
          </a:xfrm>
        </p:grpSpPr>
        <p:grpSp>
          <p:nvGrpSpPr>
            <p:cNvPr id="63" name="Group 63"/>
            <p:cNvGrpSpPr/>
            <p:nvPr/>
          </p:nvGrpSpPr>
          <p:grpSpPr>
            <a:xfrm>
              <a:off x="0" y="0"/>
              <a:ext cx="780547" cy="780547"/>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65" name="TextBox 6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66" name="TextBox 66"/>
            <p:cNvSpPr txBox="1"/>
            <p:nvPr/>
          </p:nvSpPr>
          <p:spPr>
            <a:xfrm>
              <a:off x="0" y="130772"/>
              <a:ext cx="780547" cy="491547"/>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h</a:t>
              </a:r>
            </a:p>
          </p:txBody>
        </p:sp>
      </p:grpSp>
      <p:grpSp>
        <p:nvGrpSpPr>
          <p:cNvPr id="67" name="Group 67"/>
          <p:cNvGrpSpPr/>
          <p:nvPr/>
        </p:nvGrpSpPr>
        <p:grpSpPr>
          <a:xfrm>
            <a:off x="6557097" y="4521747"/>
            <a:ext cx="845500" cy="1822047"/>
            <a:chOff x="0" y="0"/>
            <a:chExt cx="1691440" cy="3644093"/>
          </a:xfrm>
        </p:grpSpPr>
        <p:pic>
          <p:nvPicPr>
            <p:cNvPr id="68" name="Picture 68"/>
            <p:cNvPicPr>
              <a:picLocks noChangeAspect="1"/>
            </p:cNvPicPr>
            <p:nvPr/>
          </p:nvPicPr>
          <p:blipFill>
            <a:blip r:embed="rId14"/>
            <a:srcRect/>
            <a:stretch>
              <a:fillRect/>
            </a:stretch>
          </p:blipFill>
          <p:spPr>
            <a:xfrm>
              <a:off x="0" y="0"/>
              <a:ext cx="1691440" cy="2519836"/>
            </a:xfrm>
            <a:prstGeom prst="rect">
              <a:avLst/>
            </a:prstGeom>
          </p:spPr>
        </p:pic>
        <p:grpSp>
          <p:nvGrpSpPr>
            <p:cNvPr id="69" name="Group 69"/>
            <p:cNvGrpSpPr/>
            <p:nvPr/>
          </p:nvGrpSpPr>
          <p:grpSpPr>
            <a:xfrm>
              <a:off x="455447" y="2863546"/>
              <a:ext cx="780547" cy="780547"/>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71" name="TextBox 71"/>
              <p:cNvSpPr txBox="1"/>
              <p:nvPr/>
            </p:nvSpPr>
            <p:spPr>
              <a:xfrm>
                <a:off x="76200" y="38100"/>
                <a:ext cx="660400" cy="698500"/>
              </a:xfrm>
              <a:prstGeom prst="rect">
                <a:avLst/>
              </a:prstGeom>
            </p:spPr>
            <p:txBody>
              <a:bodyPr lIns="50800" tIns="50800" rIns="50800" bIns="50800" rtlCol="0" anchor="ctr"/>
              <a:lstStyle/>
              <a:p>
                <a:pPr algn="ctr">
                  <a:lnSpc>
                    <a:spcPts val="1773"/>
                  </a:lnSpc>
                </a:pPr>
                <a:endParaRPr b="1">
                  <a:latin typeface="Arial" pitchFamily="34" charset="0"/>
                </a:endParaRPr>
              </a:p>
            </p:txBody>
          </p:sp>
        </p:grpSp>
        <p:sp>
          <p:nvSpPr>
            <p:cNvPr id="72" name="TextBox 72"/>
            <p:cNvSpPr txBox="1"/>
            <p:nvPr/>
          </p:nvSpPr>
          <p:spPr>
            <a:xfrm>
              <a:off x="455446" y="2994319"/>
              <a:ext cx="780547" cy="538608"/>
            </a:xfrm>
            <a:prstGeom prst="rect">
              <a:avLst/>
            </a:prstGeom>
          </p:spPr>
          <p:txBody>
            <a:bodyPr lIns="0" tIns="0" rIns="0" bIns="0" rtlCol="0" anchor="t">
              <a:spAutoFit/>
            </a:bodyPr>
            <a:lstStyle/>
            <a:p>
              <a:pPr algn="ctr">
                <a:lnSpc>
                  <a:spcPts val="2054"/>
                </a:lnSpc>
              </a:pPr>
              <a:r>
                <a:rPr lang="en-US" sz="1500" b="1">
                  <a:solidFill>
                    <a:srgbClr val="FFFFFF"/>
                  </a:solidFill>
                  <a:latin typeface="Arial" pitchFamily="34" charset="0"/>
                </a:rPr>
                <a:t>i</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1000"/>
                                        <p:tgtEl>
                                          <p:spTgt spid="43"/>
                                        </p:tgtEl>
                                      </p:cBhvr>
                                    </p:animEffect>
                                    <p:anim calcmode="lin" valueType="num">
                                      <p:cBhvr>
                                        <p:cTn id="45" dur="1000" fill="hold"/>
                                        <p:tgtEl>
                                          <p:spTgt spid="43"/>
                                        </p:tgtEl>
                                        <p:attrNameLst>
                                          <p:attrName>ppt_x</p:attrName>
                                        </p:attrNameLst>
                                      </p:cBhvr>
                                      <p:tavLst>
                                        <p:tav tm="0">
                                          <p:val>
                                            <p:strVal val="#ppt_x"/>
                                          </p:val>
                                        </p:tav>
                                        <p:tav tm="100000">
                                          <p:val>
                                            <p:strVal val="#ppt_x"/>
                                          </p:val>
                                        </p:tav>
                                      </p:tavLst>
                                    </p:anim>
                                    <p:anim calcmode="lin" valueType="num">
                                      <p:cBhvr>
                                        <p:cTn id="46" dur="1000" fill="hold"/>
                                        <p:tgtEl>
                                          <p:spTgt spid="4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1000"/>
                                        <p:tgtEl>
                                          <p:spTgt spid="55"/>
                                        </p:tgtEl>
                                      </p:cBhvr>
                                    </p:animEffect>
                                    <p:anim calcmode="lin" valueType="num">
                                      <p:cBhvr>
                                        <p:cTn id="65" dur="1000" fill="hold"/>
                                        <p:tgtEl>
                                          <p:spTgt spid="55"/>
                                        </p:tgtEl>
                                        <p:attrNameLst>
                                          <p:attrName>ppt_x</p:attrName>
                                        </p:attrNameLst>
                                      </p:cBhvr>
                                      <p:tavLst>
                                        <p:tav tm="0">
                                          <p:val>
                                            <p:strVal val="#ppt_x"/>
                                          </p:val>
                                        </p:tav>
                                        <p:tav tm="100000">
                                          <p:val>
                                            <p:strVal val="#ppt_x"/>
                                          </p:val>
                                        </p:tav>
                                      </p:tavLst>
                                    </p:anim>
                                    <p:anim calcmode="lin" valueType="num">
                                      <p:cBhvr>
                                        <p:cTn id="66" dur="1000" fill="hold"/>
                                        <p:tgtEl>
                                          <p:spTgt spid="5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1000"/>
                                        <p:tgtEl>
                                          <p:spTgt spid="56"/>
                                        </p:tgtEl>
                                      </p:cBhvr>
                                    </p:animEffect>
                                    <p:anim calcmode="lin" valueType="num">
                                      <p:cBhvr>
                                        <p:cTn id="70" dur="1000" fill="hold"/>
                                        <p:tgtEl>
                                          <p:spTgt spid="56"/>
                                        </p:tgtEl>
                                        <p:attrNameLst>
                                          <p:attrName>ppt_x</p:attrName>
                                        </p:attrNameLst>
                                      </p:cBhvr>
                                      <p:tavLst>
                                        <p:tav tm="0">
                                          <p:val>
                                            <p:strVal val="#ppt_x"/>
                                          </p:val>
                                        </p:tav>
                                        <p:tav tm="100000">
                                          <p:val>
                                            <p:strVal val="#ppt_x"/>
                                          </p:val>
                                        </p:tav>
                                      </p:tavLst>
                                    </p:anim>
                                    <p:anim calcmode="lin" valueType="num">
                                      <p:cBhvr>
                                        <p:cTn id="71" dur="1000" fill="hold"/>
                                        <p:tgtEl>
                                          <p:spTgt spid="5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1000"/>
                                        <p:tgtEl>
                                          <p:spTgt spid="61"/>
                                        </p:tgtEl>
                                      </p:cBhvr>
                                    </p:animEffect>
                                    <p:anim calcmode="lin" valueType="num">
                                      <p:cBhvr>
                                        <p:cTn id="75" dur="1000" fill="hold"/>
                                        <p:tgtEl>
                                          <p:spTgt spid="61"/>
                                        </p:tgtEl>
                                        <p:attrNameLst>
                                          <p:attrName>ppt_x</p:attrName>
                                        </p:attrNameLst>
                                      </p:cBhvr>
                                      <p:tavLst>
                                        <p:tav tm="0">
                                          <p:val>
                                            <p:strVal val="#ppt_x"/>
                                          </p:val>
                                        </p:tav>
                                        <p:tav tm="100000">
                                          <p:val>
                                            <p:strVal val="#ppt_x"/>
                                          </p:val>
                                        </p:tav>
                                      </p:tavLst>
                                    </p:anim>
                                    <p:anim calcmode="lin" valueType="num">
                                      <p:cBhvr>
                                        <p:cTn id="76" dur="1000" fill="hold"/>
                                        <p:tgtEl>
                                          <p:spTgt spid="6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1000"/>
                                        <p:tgtEl>
                                          <p:spTgt spid="62"/>
                                        </p:tgtEl>
                                      </p:cBhvr>
                                    </p:animEffect>
                                    <p:anim calcmode="lin" valueType="num">
                                      <p:cBhvr>
                                        <p:cTn id="80" dur="1000" fill="hold"/>
                                        <p:tgtEl>
                                          <p:spTgt spid="62"/>
                                        </p:tgtEl>
                                        <p:attrNameLst>
                                          <p:attrName>ppt_x</p:attrName>
                                        </p:attrNameLst>
                                      </p:cBhvr>
                                      <p:tavLst>
                                        <p:tav tm="0">
                                          <p:val>
                                            <p:strVal val="#ppt_x"/>
                                          </p:val>
                                        </p:tav>
                                        <p:tav tm="100000">
                                          <p:val>
                                            <p:strVal val="#ppt_x"/>
                                          </p:val>
                                        </p:tav>
                                      </p:tavLst>
                                    </p:anim>
                                    <p:anim calcmode="lin" valueType="num">
                                      <p:cBhvr>
                                        <p:cTn id="81" dur="1000" fill="hold"/>
                                        <p:tgtEl>
                                          <p:spTgt spid="6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1000"/>
                                        <p:tgtEl>
                                          <p:spTgt spid="67"/>
                                        </p:tgtEl>
                                      </p:cBhvr>
                                    </p:animEffect>
                                    <p:anim calcmode="lin" valueType="num">
                                      <p:cBhvr>
                                        <p:cTn id="85" dur="1000" fill="hold"/>
                                        <p:tgtEl>
                                          <p:spTgt spid="67"/>
                                        </p:tgtEl>
                                        <p:attrNameLst>
                                          <p:attrName>ppt_x</p:attrName>
                                        </p:attrNameLst>
                                      </p:cBhvr>
                                      <p:tavLst>
                                        <p:tav tm="0">
                                          <p:val>
                                            <p:strVal val="#ppt_x"/>
                                          </p:val>
                                        </p:tav>
                                        <p:tav tm="100000">
                                          <p:val>
                                            <p:strVal val="#ppt_x"/>
                                          </p:val>
                                        </p:tav>
                                      </p:tavLst>
                                    </p:anim>
                                    <p:anim calcmode="lin" valueType="num">
                                      <p:cBhvr>
                                        <p:cTn id="8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432" y="-1028700"/>
            <a:ext cx="14703927" cy="2057400"/>
            <a:chOff x="0" y="0"/>
            <a:chExt cx="5810472" cy="812800"/>
          </a:xfrm>
        </p:grpSpPr>
        <p:sp>
          <p:nvSpPr>
            <p:cNvPr id="3" name="Freeform 3"/>
            <p:cNvSpPr/>
            <p:nvPr/>
          </p:nvSpPr>
          <p:spPr>
            <a:xfrm>
              <a:off x="0" y="0"/>
              <a:ext cx="5810472" cy="812800"/>
            </a:xfrm>
            <a:custGeom>
              <a:avLst/>
              <a:gdLst/>
              <a:ahLst/>
              <a:cxnLst/>
              <a:rect l="l" t="t" r="r" b="b"/>
              <a:pathLst>
                <a:path w="5810472" h="812800">
                  <a:moveTo>
                    <a:pt x="0" y="0"/>
                  </a:moveTo>
                  <a:lnTo>
                    <a:pt x="5810472" y="0"/>
                  </a:lnTo>
                  <a:lnTo>
                    <a:pt x="5810472" y="812800"/>
                  </a:lnTo>
                  <a:lnTo>
                    <a:pt x="0" y="812800"/>
                  </a:lnTo>
                  <a:close/>
                </a:path>
              </a:pathLst>
            </a:custGeom>
            <a:solidFill>
              <a:srgbClr val="C9E265">
                <a:alpha val="6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16003">
            <a:off x="8061075" y="-2440146"/>
            <a:ext cx="4941205" cy="5898410"/>
          </a:xfrm>
          <a:prstGeom prst="rect">
            <a:avLst/>
          </a:prstGeom>
        </p:spPr>
      </p:pic>
      <p:grpSp>
        <p:nvGrpSpPr>
          <p:cNvPr id="6" name="Group 6"/>
          <p:cNvGrpSpPr/>
          <p:nvPr/>
        </p:nvGrpSpPr>
        <p:grpSpPr>
          <a:xfrm>
            <a:off x="685622" y="1237959"/>
            <a:ext cx="9564981" cy="1365066"/>
            <a:chOff x="0" y="0"/>
            <a:chExt cx="19134945" cy="2730133"/>
          </a:xfrm>
        </p:grpSpPr>
        <p:grpSp>
          <p:nvGrpSpPr>
            <p:cNvPr id="7" name="Group 7"/>
            <p:cNvGrpSpPr/>
            <p:nvPr/>
          </p:nvGrpSpPr>
          <p:grpSpPr>
            <a:xfrm>
              <a:off x="0" y="0"/>
              <a:ext cx="19134945" cy="2730133"/>
              <a:chOff x="0" y="0"/>
              <a:chExt cx="3779742" cy="539285"/>
            </a:xfrm>
          </p:grpSpPr>
          <p:sp>
            <p:nvSpPr>
              <p:cNvPr id="8" name="Freeform 8"/>
              <p:cNvSpPr/>
              <p:nvPr/>
            </p:nvSpPr>
            <p:spPr>
              <a:xfrm>
                <a:off x="0" y="0"/>
                <a:ext cx="3779742" cy="539285"/>
              </a:xfrm>
              <a:custGeom>
                <a:avLst/>
                <a:gdLst/>
                <a:ahLst/>
                <a:cxnLst/>
                <a:rect l="l" t="t" r="r" b="b"/>
                <a:pathLst>
                  <a:path w="3779742" h="539285">
                    <a:moveTo>
                      <a:pt x="3779742" y="0"/>
                    </a:moveTo>
                    <a:lnTo>
                      <a:pt x="0" y="0"/>
                    </a:lnTo>
                    <a:lnTo>
                      <a:pt x="0" y="351325"/>
                    </a:lnTo>
                    <a:lnTo>
                      <a:pt x="157480" y="351325"/>
                    </a:lnTo>
                    <a:lnTo>
                      <a:pt x="157480" y="539285"/>
                    </a:lnTo>
                    <a:lnTo>
                      <a:pt x="463550" y="351325"/>
                    </a:lnTo>
                    <a:lnTo>
                      <a:pt x="3779742" y="351325"/>
                    </a:lnTo>
                    <a:lnTo>
                      <a:pt x="3779742" y="0"/>
                    </a:lnTo>
                    <a:close/>
                  </a:path>
                </a:pathLst>
              </a:custGeom>
              <a:solidFill>
                <a:srgbClr val="FFDE59"/>
              </a:solidFill>
            </p:spPr>
          </p:sp>
          <p:sp>
            <p:nvSpPr>
              <p:cNvPr id="9" name="TextBox 9"/>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10" name="TextBox 10"/>
            <p:cNvSpPr txBox="1"/>
            <p:nvPr/>
          </p:nvSpPr>
          <p:spPr>
            <a:xfrm>
              <a:off x="905108" y="453950"/>
              <a:ext cx="17324730" cy="769058"/>
            </a:xfrm>
            <a:prstGeom prst="rect">
              <a:avLst/>
            </a:prstGeom>
          </p:spPr>
          <p:txBody>
            <a:bodyPr lIns="0" tIns="0" rIns="0" bIns="0" rtlCol="0" anchor="t">
              <a:spAutoFit/>
            </a:bodyPr>
            <a:lstStyle/>
            <a:p>
              <a:pPr algn="just">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grpSp>
        <p:nvGrpSpPr>
          <p:cNvPr id="11" name="Group 11"/>
          <p:cNvGrpSpPr/>
          <p:nvPr/>
        </p:nvGrpSpPr>
        <p:grpSpPr>
          <a:xfrm>
            <a:off x="5589405" y="5672832"/>
            <a:ext cx="708733" cy="708918"/>
            <a:chOff x="0" y="0"/>
            <a:chExt cx="1417836" cy="1417836"/>
          </a:xfrm>
        </p:grpSpPr>
        <p:grpSp>
          <p:nvGrpSpPr>
            <p:cNvPr id="12" name="Group 12"/>
            <p:cNvGrpSpPr/>
            <p:nvPr/>
          </p:nvGrpSpPr>
          <p:grpSpPr>
            <a:xfrm>
              <a:off x="0" y="0"/>
              <a:ext cx="1417836" cy="14178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0" y="230552"/>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1</a:t>
              </a:r>
            </a:p>
          </p:txBody>
        </p:sp>
      </p:grpSp>
      <p:grpSp>
        <p:nvGrpSpPr>
          <p:cNvPr id="16" name="Group 16"/>
          <p:cNvGrpSpPr/>
          <p:nvPr/>
        </p:nvGrpSpPr>
        <p:grpSpPr>
          <a:xfrm>
            <a:off x="4433433" y="2398661"/>
            <a:ext cx="3481776" cy="3771248"/>
            <a:chOff x="0" y="0"/>
            <a:chExt cx="6965367" cy="7542496"/>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6231" y="0"/>
              <a:ext cx="3369420" cy="6548342"/>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500276" cy="6548342"/>
            </a:xfrm>
            <a:prstGeom prst="rect">
              <a:avLst/>
            </a:prstGeom>
          </p:spPr>
        </p:pic>
        <p:sp>
          <p:nvSpPr>
            <p:cNvPr id="19" name="TextBox 19"/>
            <p:cNvSpPr txBox="1"/>
            <p:nvPr/>
          </p:nvSpPr>
          <p:spPr>
            <a:xfrm>
              <a:off x="330680" y="6773438"/>
              <a:ext cx="1840111"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Cơ</a:t>
              </a:r>
            </a:p>
          </p:txBody>
        </p:sp>
        <p:sp>
          <p:nvSpPr>
            <p:cNvPr id="20" name="TextBox 20"/>
            <p:cNvSpPr txBox="1"/>
            <p:nvPr/>
          </p:nvSpPr>
          <p:spPr>
            <a:xfrm>
              <a:off x="4287279" y="6773438"/>
              <a:ext cx="2678088"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Xương</a:t>
              </a:r>
            </a:p>
          </p:txBody>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3658" y="2812575"/>
            <a:ext cx="3247104" cy="3569175"/>
          </a:xfrm>
          <a:prstGeom prst="rect">
            <a:avLst/>
          </a:prstGeom>
        </p:spPr>
      </p:pic>
      <p:grpSp>
        <p:nvGrpSpPr>
          <p:cNvPr id="22" name="Group 22"/>
          <p:cNvGrpSpPr/>
          <p:nvPr/>
        </p:nvGrpSpPr>
        <p:grpSpPr>
          <a:xfrm>
            <a:off x="8254290" y="2398661"/>
            <a:ext cx="1468901" cy="3983089"/>
            <a:chOff x="0" y="0"/>
            <a:chExt cx="2938569" cy="7966178"/>
          </a:xfrm>
        </p:grpSpPr>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0"/>
              <a:ext cx="2938569" cy="6548342"/>
            </a:xfrm>
            <a:prstGeom prst="rect">
              <a:avLst/>
            </a:prstGeom>
          </p:spPr>
        </p:pic>
        <p:grpSp>
          <p:nvGrpSpPr>
            <p:cNvPr id="24" name="Group 24"/>
            <p:cNvGrpSpPr/>
            <p:nvPr/>
          </p:nvGrpSpPr>
          <p:grpSpPr>
            <a:xfrm>
              <a:off x="760366" y="6548342"/>
              <a:ext cx="1417836" cy="141783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7" name="TextBox 27"/>
            <p:cNvSpPr txBox="1"/>
            <p:nvPr/>
          </p:nvSpPr>
          <p:spPr>
            <a:xfrm>
              <a:off x="760366" y="6778894"/>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2</a:t>
              </a:r>
            </a:p>
          </p:txBody>
        </p:sp>
      </p:grpSp>
      <p:sp>
        <p:nvSpPr>
          <p:cNvPr id="28" name="TextBox 28"/>
          <p:cNvSpPr txBox="1"/>
          <p:nvPr/>
        </p:nvSpPr>
        <p:spPr>
          <a:xfrm>
            <a:off x="685621" y="325967"/>
            <a:ext cx="6560239" cy="384529"/>
          </a:xfrm>
          <a:prstGeom prst="rect">
            <a:avLst/>
          </a:prstGeom>
        </p:spPr>
        <p:txBody>
          <a:bodyPr wrap="square" lIns="0" tIns="0" rIns="0" bIns="0" rtlCol="0" anchor="t">
            <a:spAutoFit/>
          </a:bodyPr>
          <a:lstStyle/>
          <a:p>
            <a:pPr>
              <a:lnSpc>
                <a:spcPts val="3266"/>
              </a:lnSpc>
            </a:pPr>
            <a:r>
              <a:rPr lang="en-US" sz="2300" b="1" dirty="0">
                <a:solidFill>
                  <a:srgbClr val="D61F27"/>
                </a:solidFill>
                <a:latin typeface="Arial" pitchFamily="34" charset="0"/>
              </a:rPr>
              <a:t>I. </a:t>
            </a:r>
            <a:r>
              <a:rPr lang="en-US" sz="2300" b="1" dirty="0" smtClean="0">
                <a:solidFill>
                  <a:srgbClr val="D61F27"/>
                </a:solidFill>
                <a:latin typeface="Arial" pitchFamily="34" charset="0"/>
              </a:rPr>
              <a:t>KHÁI QUÁT VỀ CƠ THỂ NGƯỜI</a:t>
            </a:r>
            <a:endParaRPr lang="en-US" sz="2300" b="1" dirty="0">
              <a:solidFill>
                <a:srgbClr val="D61F27"/>
              </a:solidFill>
              <a:latin typeface="Arial" pitchFamily="34" charset="0"/>
            </a:endParaRPr>
          </a:p>
        </p:txBody>
      </p:sp>
      <p:grpSp>
        <p:nvGrpSpPr>
          <p:cNvPr id="29" name="Group 29"/>
          <p:cNvGrpSpPr/>
          <p:nvPr/>
        </p:nvGrpSpPr>
        <p:grpSpPr>
          <a:xfrm>
            <a:off x="10250602" y="2398661"/>
            <a:ext cx="1407527" cy="3983089"/>
            <a:chOff x="0" y="0"/>
            <a:chExt cx="2815787" cy="7966178"/>
          </a:xfrm>
        </p:grpSpPr>
        <p:pic>
          <p:nvPicPr>
            <p:cNvPr id="30" name="Picture 3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2815787" cy="6548342"/>
            </a:xfrm>
            <a:prstGeom prst="rect">
              <a:avLst/>
            </a:prstGeom>
          </p:spPr>
        </p:pic>
        <p:grpSp>
          <p:nvGrpSpPr>
            <p:cNvPr id="31" name="Group 31"/>
            <p:cNvGrpSpPr/>
            <p:nvPr/>
          </p:nvGrpSpPr>
          <p:grpSpPr>
            <a:xfrm>
              <a:off x="698976" y="6548342"/>
              <a:ext cx="1417836" cy="1417836"/>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4" name="TextBox 34"/>
            <p:cNvSpPr txBox="1"/>
            <p:nvPr/>
          </p:nvSpPr>
          <p:spPr>
            <a:xfrm>
              <a:off x="698976" y="6778894"/>
              <a:ext cx="1417835"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3</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432" y="-1028700"/>
            <a:ext cx="14703927" cy="2057400"/>
            <a:chOff x="0" y="0"/>
            <a:chExt cx="5810472" cy="812800"/>
          </a:xfrm>
        </p:grpSpPr>
        <p:sp>
          <p:nvSpPr>
            <p:cNvPr id="3" name="Freeform 3"/>
            <p:cNvSpPr/>
            <p:nvPr/>
          </p:nvSpPr>
          <p:spPr>
            <a:xfrm>
              <a:off x="0" y="0"/>
              <a:ext cx="5810472" cy="812800"/>
            </a:xfrm>
            <a:custGeom>
              <a:avLst/>
              <a:gdLst/>
              <a:ahLst/>
              <a:cxnLst/>
              <a:rect l="l" t="t" r="r" b="b"/>
              <a:pathLst>
                <a:path w="5810472" h="812800">
                  <a:moveTo>
                    <a:pt x="0" y="0"/>
                  </a:moveTo>
                  <a:lnTo>
                    <a:pt x="5810472" y="0"/>
                  </a:lnTo>
                  <a:lnTo>
                    <a:pt x="5810472" y="812800"/>
                  </a:lnTo>
                  <a:lnTo>
                    <a:pt x="0" y="812800"/>
                  </a:lnTo>
                  <a:close/>
                </a:path>
              </a:pathLst>
            </a:custGeom>
            <a:solidFill>
              <a:srgbClr val="C9E265">
                <a:alpha val="6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16003">
            <a:off x="8061075" y="-2440146"/>
            <a:ext cx="4941205" cy="5898410"/>
          </a:xfrm>
          <a:prstGeom prst="rect">
            <a:avLst/>
          </a:prstGeom>
        </p:spPr>
      </p:pic>
      <p:grpSp>
        <p:nvGrpSpPr>
          <p:cNvPr id="6" name="Group 6"/>
          <p:cNvGrpSpPr/>
          <p:nvPr/>
        </p:nvGrpSpPr>
        <p:grpSpPr>
          <a:xfrm>
            <a:off x="685622" y="1237959"/>
            <a:ext cx="9564981" cy="1365066"/>
            <a:chOff x="0" y="0"/>
            <a:chExt cx="19134945" cy="2730133"/>
          </a:xfrm>
        </p:grpSpPr>
        <p:grpSp>
          <p:nvGrpSpPr>
            <p:cNvPr id="7" name="Group 7"/>
            <p:cNvGrpSpPr/>
            <p:nvPr/>
          </p:nvGrpSpPr>
          <p:grpSpPr>
            <a:xfrm>
              <a:off x="0" y="0"/>
              <a:ext cx="19134945" cy="2730133"/>
              <a:chOff x="0" y="0"/>
              <a:chExt cx="3779742" cy="539285"/>
            </a:xfrm>
          </p:grpSpPr>
          <p:sp>
            <p:nvSpPr>
              <p:cNvPr id="8" name="Freeform 8"/>
              <p:cNvSpPr/>
              <p:nvPr/>
            </p:nvSpPr>
            <p:spPr>
              <a:xfrm>
                <a:off x="0" y="0"/>
                <a:ext cx="3779742" cy="539285"/>
              </a:xfrm>
              <a:custGeom>
                <a:avLst/>
                <a:gdLst/>
                <a:ahLst/>
                <a:cxnLst/>
                <a:rect l="l" t="t" r="r" b="b"/>
                <a:pathLst>
                  <a:path w="3779742" h="539285">
                    <a:moveTo>
                      <a:pt x="3779742" y="0"/>
                    </a:moveTo>
                    <a:lnTo>
                      <a:pt x="0" y="0"/>
                    </a:lnTo>
                    <a:lnTo>
                      <a:pt x="0" y="351325"/>
                    </a:lnTo>
                    <a:lnTo>
                      <a:pt x="157480" y="351325"/>
                    </a:lnTo>
                    <a:lnTo>
                      <a:pt x="157480" y="539285"/>
                    </a:lnTo>
                    <a:lnTo>
                      <a:pt x="463550" y="351325"/>
                    </a:lnTo>
                    <a:lnTo>
                      <a:pt x="3779742" y="351325"/>
                    </a:lnTo>
                    <a:lnTo>
                      <a:pt x="3779742" y="0"/>
                    </a:lnTo>
                    <a:close/>
                  </a:path>
                </a:pathLst>
              </a:custGeom>
              <a:solidFill>
                <a:srgbClr val="FFDE59"/>
              </a:solidFill>
            </p:spPr>
          </p:sp>
          <p:sp>
            <p:nvSpPr>
              <p:cNvPr id="9" name="TextBox 9"/>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10" name="TextBox 10"/>
            <p:cNvSpPr txBox="1"/>
            <p:nvPr/>
          </p:nvSpPr>
          <p:spPr>
            <a:xfrm>
              <a:off x="905108" y="453950"/>
              <a:ext cx="17324730" cy="769058"/>
            </a:xfrm>
            <a:prstGeom prst="rect">
              <a:avLst/>
            </a:prstGeom>
          </p:spPr>
          <p:txBody>
            <a:bodyPr lIns="0" tIns="0" rIns="0" bIns="0" rtlCol="0" anchor="t">
              <a:spAutoFit/>
            </a:bodyPr>
            <a:lstStyle/>
            <a:p>
              <a:pPr algn="just">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tên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3658" y="2812575"/>
            <a:ext cx="3247104" cy="3569175"/>
          </a:xfrm>
          <a:prstGeom prst="rect">
            <a:avLst/>
          </a:prstGeom>
        </p:spPr>
      </p:pic>
      <p:grpSp>
        <p:nvGrpSpPr>
          <p:cNvPr id="12" name="Group 12"/>
          <p:cNvGrpSpPr/>
          <p:nvPr/>
        </p:nvGrpSpPr>
        <p:grpSpPr>
          <a:xfrm>
            <a:off x="4499998" y="5672832"/>
            <a:ext cx="708733" cy="708918"/>
            <a:chOff x="0" y="0"/>
            <a:chExt cx="1417836" cy="1417836"/>
          </a:xfrm>
        </p:grpSpPr>
        <p:grpSp>
          <p:nvGrpSpPr>
            <p:cNvPr id="13" name="Group 13"/>
            <p:cNvGrpSpPr/>
            <p:nvPr/>
          </p:nvGrpSpPr>
          <p:grpSpPr>
            <a:xfrm>
              <a:off x="0" y="0"/>
              <a:ext cx="1417836" cy="141783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6" name="TextBox 16"/>
            <p:cNvSpPr txBox="1"/>
            <p:nvPr/>
          </p:nvSpPr>
          <p:spPr>
            <a:xfrm>
              <a:off x="0" y="230552"/>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4</a:t>
              </a:r>
            </a:p>
          </p:txBody>
        </p:sp>
      </p:grpSp>
      <p:pic>
        <p:nvPicPr>
          <p:cNvPr id="17" name="Picture 17"/>
          <p:cNvPicPr>
            <a:picLocks noChangeAspect="1"/>
          </p:cNvPicPr>
          <p:nvPr/>
        </p:nvPicPr>
        <p:blipFill>
          <a:blip r:embed="rId6"/>
          <a:srcRect/>
          <a:stretch>
            <a:fillRect/>
          </a:stretch>
        </p:blipFill>
        <p:spPr>
          <a:xfrm>
            <a:off x="4240618" y="2398661"/>
            <a:ext cx="1227494" cy="3274171"/>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32912" y="2398661"/>
            <a:ext cx="1898525" cy="3274171"/>
          </a:xfrm>
          <a:prstGeom prst="rect">
            <a:avLst/>
          </a:prstGeom>
        </p:spPr>
      </p:pic>
      <p:grpSp>
        <p:nvGrpSpPr>
          <p:cNvPr id="19" name="Group 19"/>
          <p:cNvGrpSpPr/>
          <p:nvPr/>
        </p:nvGrpSpPr>
        <p:grpSpPr>
          <a:xfrm>
            <a:off x="7327808" y="5672832"/>
            <a:ext cx="708733" cy="708918"/>
            <a:chOff x="0" y="0"/>
            <a:chExt cx="1417836" cy="1417836"/>
          </a:xfrm>
        </p:grpSpPr>
        <p:grpSp>
          <p:nvGrpSpPr>
            <p:cNvPr id="20" name="Group 20"/>
            <p:cNvGrpSpPr/>
            <p:nvPr/>
          </p:nvGrpSpPr>
          <p:grpSpPr>
            <a:xfrm>
              <a:off x="0" y="0"/>
              <a:ext cx="1417836" cy="141783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3" name="TextBox 23"/>
            <p:cNvSpPr txBox="1"/>
            <p:nvPr/>
          </p:nvSpPr>
          <p:spPr>
            <a:xfrm>
              <a:off x="0" y="230552"/>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5</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46527" y="2398661"/>
            <a:ext cx="1208152" cy="3274171"/>
          </a:xfrm>
          <a:prstGeom prst="rect">
            <a:avLst/>
          </a:prstGeom>
        </p:spPr>
      </p:pic>
      <p:grpSp>
        <p:nvGrpSpPr>
          <p:cNvPr id="26" name="Group 26"/>
          <p:cNvGrpSpPr/>
          <p:nvPr/>
        </p:nvGrpSpPr>
        <p:grpSpPr>
          <a:xfrm>
            <a:off x="9896236" y="5672832"/>
            <a:ext cx="708733" cy="708918"/>
            <a:chOff x="0" y="0"/>
            <a:chExt cx="1417836" cy="1417836"/>
          </a:xfrm>
        </p:grpSpPr>
        <p:grpSp>
          <p:nvGrpSpPr>
            <p:cNvPr id="27" name="Group 27"/>
            <p:cNvGrpSpPr/>
            <p:nvPr/>
          </p:nvGrpSpPr>
          <p:grpSpPr>
            <a:xfrm>
              <a:off x="0" y="0"/>
              <a:ext cx="1417836" cy="1417836"/>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0" name="TextBox 30"/>
            <p:cNvSpPr txBox="1"/>
            <p:nvPr/>
          </p:nvSpPr>
          <p:spPr>
            <a:xfrm>
              <a:off x="0" y="230552"/>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6</a:t>
              </a:r>
            </a:p>
          </p:txBody>
        </p:sp>
      </p:grpSp>
      <p:sp>
        <p:nvSpPr>
          <p:cNvPr id="31" name="TextBox 28"/>
          <p:cNvSpPr txBox="1"/>
          <p:nvPr/>
        </p:nvSpPr>
        <p:spPr>
          <a:xfrm>
            <a:off x="685621" y="325967"/>
            <a:ext cx="6560239" cy="384529"/>
          </a:xfrm>
          <a:prstGeom prst="rect">
            <a:avLst/>
          </a:prstGeom>
        </p:spPr>
        <p:txBody>
          <a:bodyPr wrap="square" lIns="0" tIns="0" rIns="0" bIns="0" rtlCol="0" anchor="t">
            <a:spAutoFit/>
          </a:bodyPr>
          <a:lstStyle/>
          <a:p>
            <a:pPr>
              <a:lnSpc>
                <a:spcPts val="3266"/>
              </a:lnSpc>
            </a:pPr>
            <a:r>
              <a:rPr lang="en-US" sz="2300" b="1" dirty="0">
                <a:solidFill>
                  <a:srgbClr val="D61F27"/>
                </a:solidFill>
                <a:latin typeface="Arial" pitchFamily="34" charset="0"/>
              </a:rPr>
              <a:t>I. </a:t>
            </a:r>
            <a:r>
              <a:rPr lang="en-US" sz="2300" b="1" dirty="0" smtClean="0">
                <a:solidFill>
                  <a:srgbClr val="D61F27"/>
                </a:solidFill>
                <a:latin typeface="Arial" pitchFamily="34" charset="0"/>
              </a:rPr>
              <a:t>KHÁI QUÁT VỀ CƠ THỂ NGƯỜI</a:t>
            </a:r>
            <a:endParaRPr lang="en-US" sz="23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432" y="-1028700"/>
            <a:ext cx="14703927" cy="2057400"/>
            <a:chOff x="0" y="0"/>
            <a:chExt cx="5810472" cy="812800"/>
          </a:xfrm>
        </p:grpSpPr>
        <p:sp>
          <p:nvSpPr>
            <p:cNvPr id="3" name="Freeform 3"/>
            <p:cNvSpPr/>
            <p:nvPr/>
          </p:nvSpPr>
          <p:spPr>
            <a:xfrm>
              <a:off x="0" y="0"/>
              <a:ext cx="5810472" cy="812800"/>
            </a:xfrm>
            <a:custGeom>
              <a:avLst/>
              <a:gdLst/>
              <a:ahLst/>
              <a:cxnLst/>
              <a:rect l="l" t="t" r="r" b="b"/>
              <a:pathLst>
                <a:path w="5810472" h="812800">
                  <a:moveTo>
                    <a:pt x="0" y="0"/>
                  </a:moveTo>
                  <a:lnTo>
                    <a:pt x="5810472" y="0"/>
                  </a:lnTo>
                  <a:lnTo>
                    <a:pt x="5810472" y="812800"/>
                  </a:lnTo>
                  <a:lnTo>
                    <a:pt x="0" y="812800"/>
                  </a:lnTo>
                  <a:close/>
                </a:path>
              </a:pathLst>
            </a:custGeom>
            <a:solidFill>
              <a:srgbClr val="C9E265">
                <a:alpha val="6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16003">
            <a:off x="8061075" y="-2440146"/>
            <a:ext cx="4941205" cy="5898410"/>
          </a:xfrm>
          <a:prstGeom prst="rect">
            <a:avLst/>
          </a:prstGeom>
        </p:spPr>
      </p:pic>
      <p:grpSp>
        <p:nvGrpSpPr>
          <p:cNvPr id="6" name="Group 6"/>
          <p:cNvGrpSpPr/>
          <p:nvPr/>
        </p:nvGrpSpPr>
        <p:grpSpPr>
          <a:xfrm>
            <a:off x="685622" y="1237959"/>
            <a:ext cx="9564981" cy="1365066"/>
            <a:chOff x="0" y="0"/>
            <a:chExt cx="19134945" cy="2730133"/>
          </a:xfrm>
        </p:grpSpPr>
        <p:grpSp>
          <p:nvGrpSpPr>
            <p:cNvPr id="7" name="Group 7"/>
            <p:cNvGrpSpPr/>
            <p:nvPr/>
          </p:nvGrpSpPr>
          <p:grpSpPr>
            <a:xfrm>
              <a:off x="0" y="0"/>
              <a:ext cx="19134945" cy="2730133"/>
              <a:chOff x="0" y="0"/>
              <a:chExt cx="3779742" cy="539285"/>
            </a:xfrm>
          </p:grpSpPr>
          <p:sp>
            <p:nvSpPr>
              <p:cNvPr id="8" name="Freeform 8"/>
              <p:cNvSpPr/>
              <p:nvPr/>
            </p:nvSpPr>
            <p:spPr>
              <a:xfrm>
                <a:off x="0" y="0"/>
                <a:ext cx="3779742" cy="539285"/>
              </a:xfrm>
              <a:custGeom>
                <a:avLst/>
                <a:gdLst/>
                <a:ahLst/>
                <a:cxnLst/>
                <a:rect l="l" t="t" r="r" b="b"/>
                <a:pathLst>
                  <a:path w="3779742" h="539285">
                    <a:moveTo>
                      <a:pt x="3779742" y="0"/>
                    </a:moveTo>
                    <a:lnTo>
                      <a:pt x="0" y="0"/>
                    </a:lnTo>
                    <a:lnTo>
                      <a:pt x="0" y="351325"/>
                    </a:lnTo>
                    <a:lnTo>
                      <a:pt x="157480" y="351325"/>
                    </a:lnTo>
                    <a:lnTo>
                      <a:pt x="157480" y="539285"/>
                    </a:lnTo>
                    <a:lnTo>
                      <a:pt x="463550" y="351325"/>
                    </a:lnTo>
                    <a:lnTo>
                      <a:pt x="3779742" y="351325"/>
                    </a:lnTo>
                    <a:lnTo>
                      <a:pt x="3779742" y="0"/>
                    </a:lnTo>
                    <a:close/>
                  </a:path>
                </a:pathLst>
              </a:custGeom>
              <a:solidFill>
                <a:srgbClr val="FFDE59"/>
              </a:solidFill>
            </p:spPr>
          </p:sp>
          <p:sp>
            <p:nvSpPr>
              <p:cNvPr id="9" name="TextBox 9"/>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905108" y="453950"/>
              <a:ext cx="17324730" cy="76905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 và cho biết tên các hệ cơ quan trong cơ thể</a:t>
              </a:r>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3658" y="2812575"/>
            <a:ext cx="3247104" cy="3569175"/>
          </a:xfrm>
          <a:prstGeom prst="rect">
            <a:avLst/>
          </a:prstGeom>
        </p:spPr>
      </p:pic>
      <p:grpSp>
        <p:nvGrpSpPr>
          <p:cNvPr id="12" name="Group 12"/>
          <p:cNvGrpSpPr/>
          <p:nvPr/>
        </p:nvGrpSpPr>
        <p:grpSpPr>
          <a:xfrm>
            <a:off x="4929558" y="5672832"/>
            <a:ext cx="708733" cy="708918"/>
            <a:chOff x="0" y="0"/>
            <a:chExt cx="1417836" cy="1417836"/>
          </a:xfrm>
        </p:grpSpPr>
        <p:grpSp>
          <p:nvGrpSpPr>
            <p:cNvPr id="13" name="Group 13"/>
            <p:cNvGrpSpPr/>
            <p:nvPr/>
          </p:nvGrpSpPr>
          <p:grpSpPr>
            <a:xfrm>
              <a:off x="0" y="0"/>
              <a:ext cx="1417836" cy="141783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6" name="TextBox 16"/>
            <p:cNvSpPr txBox="1"/>
            <p:nvPr/>
          </p:nvSpPr>
          <p:spPr>
            <a:xfrm>
              <a:off x="0" y="230552"/>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7</a:t>
              </a:r>
            </a:p>
          </p:txBody>
        </p:sp>
      </p:grpSp>
      <p:grpSp>
        <p:nvGrpSpPr>
          <p:cNvPr id="17" name="Group 17"/>
          <p:cNvGrpSpPr/>
          <p:nvPr/>
        </p:nvGrpSpPr>
        <p:grpSpPr>
          <a:xfrm>
            <a:off x="3540761" y="2398661"/>
            <a:ext cx="3486327" cy="3274171"/>
            <a:chOff x="0" y="0"/>
            <a:chExt cx="6974470" cy="6548342"/>
          </a:xfrm>
        </p:grpSpPr>
        <p:pic>
          <p:nvPicPr>
            <p:cNvPr id="18" name="Picture 18"/>
            <p:cNvPicPr>
              <a:picLocks noChangeAspect="1"/>
            </p:cNvPicPr>
            <p:nvPr/>
          </p:nvPicPr>
          <p:blipFill>
            <a:blip r:embed="rId6"/>
            <a:srcRect/>
            <a:stretch>
              <a:fillRect/>
            </a:stretch>
          </p:blipFill>
          <p:spPr>
            <a:xfrm>
              <a:off x="3708188" y="0"/>
              <a:ext cx="3266282" cy="6548342"/>
            </a:xfrm>
            <a:prstGeom prst="rect">
              <a:avLst/>
            </a:prstGeom>
          </p:spPr>
        </p:pic>
        <p:pic>
          <p:nvPicPr>
            <p:cNvPr id="19" name="Picture 19"/>
            <p:cNvPicPr>
              <a:picLocks noChangeAspect="1"/>
            </p:cNvPicPr>
            <p:nvPr/>
          </p:nvPicPr>
          <p:blipFill>
            <a:blip r:embed="rId7"/>
            <a:srcRect/>
            <a:stretch>
              <a:fillRect/>
            </a:stretch>
          </p:blipFill>
          <p:spPr>
            <a:xfrm>
              <a:off x="0" y="0"/>
              <a:ext cx="3181506" cy="6548342"/>
            </a:xfrm>
            <a:prstGeom prst="rect">
              <a:avLst/>
            </a:prstGeom>
          </p:spPr>
        </p:pic>
      </p:grpSp>
      <p:grpSp>
        <p:nvGrpSpPr>
          <p:cNvPr id="20" name="Group 20"/>
          <p:cNvGrpSpPr/>
          <p:nvPr/>
        </p:nvGrpSpPr>
        <p:grpSpPr>
          <a:xfrm>
            <a:off x="7533762" y="2946696"/>
            <a:ext cx="4330055" cy="2505342"/>
            <a:chOff x="0" y="0"/>
            <a:chExt cx="8662367" cy="5010684"/>
          </a:xfrm>
        </p:grpSpPr>
        <p:pic>
          <p:nvPicPr>
            <p:cNvPr id="21" name="Picture 21"/>
            <p:cNvPicPr>
              <a:picLocks noChangeAspect="1"/>
            </p:cNvPicPr>
            <p:nvPr/>
          </p:nvPicPr>
          <p:blipFill>
            <a:blip r:embed="rId8"/>
            <a:srcRect/>
            <a:stretch>
              <a:fillRect/>
            </a:stretch>
          </p:blipFill>
          <p:spPr>
            <a:xfrm>
              <a:off x="0" y="0"/>
              <a:ext cx="3707906" cy="5010684"/>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07906" y="0"/>
              <a:ext cx="4954461" cy="4954461"/>
            </a:xfrm>
            <a:prstGeom prst="rect">
              <a:avLst/>
            </a:prstGeom>
          </p:spPr>
        </p:pic>
      </p:grpSp>
      <p:grpSp>
        <p:nvGrpSpPr>
          <p:cNvPr id="24" name="Group 24"/>
          <p:cNvGrpSpPr/>
          <p:nvPr/>
        </p:nvGrpSpPr>
        <p:grpSpPr>
          <a:xfrm>
            <a:off x="9344423" y="5672832"/>
            <a:ext cx="708733" cy="708918"/>
            <a:chOff x="0" y="0"/>
            <a:chExt cx="1417836" cy="1417836"/>
          </a:xfrm>
        </p:grpSpPr>
        <p:grpSp>
          <p:nvGrpSpPr>
            <p:cNvPr id="25" name="Group 25"/>
            <p:cNvGrpSpPr/>
            <p:nvPr/>
          </p:nvGrpSpPr>
          <p:grpSpPr>
            <a:xfrm>
              <a:off x="0" y="0"/>
              <a:ext cx="1417836" cy="1417836"/>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8" name="TextBox 28"/>
            <p:cNvSpPr txBox="1"/>
            <p:nvPr/>
          </p:nvSpPr>
          <p:spPr>
            <a:xfrm>
              <a:off x="0" y="230552"/>
              <a:ext cx="1417836" cy="869342"/>
            </a:xfrm>
            <a:prstGeom prst="rect">
              <a:avLst/>
            </a:prstGeom>
          </p:spPr>
          <p:txBody>
            <a:bodyPr lIns="0" tIns="0" rIns="0" bIns="0" rtlCol="0" anchor="t">
              <a:spAutoFit/>
            </a:bodyPr>
            <a:lstStyle/>
            <a:p>
              <a:pPr algn="ctr">
                <a:lnSpc>
                  <a:spcPts val="3732"/>
                </a:lnSpc>
              </a:pPr>
              <a:r>
                <a:rPr lang="en-US" sz="2700" b="1">
                  <a:solidFill>
                    <a:srgbClr val="FFFFFF"/>
                  </a:solidFill>
                  <a:latin typeface="Arial" pitchFamily="34" charset="0"/>
                </a:rPr>
                <a:t>8</a:t>
              </a:r>
            </a:p>
          </p:txBody>
        </p:sp>
      </p:grpSp>
      <p:sp>
        <p:nvSpPr>
          <p:cNvPr id="29" name="TextBox 28"/>
          <p:cNvSpPr txBox="1"/>
          <p:nvPr/>
        </p:nvSpPr>
        <p:spPr>
          <a:xfrm>
            <a:off x="685621" y="325967"/>
            <a:ext cx="6560239" cy="384529"/>
          </a:xfrm>
          <a:prstGeom prst="rect">
            <a:avLst/>
          </a:prstGeom>
        </p:spPr>
        <p:txBody>
          <a:bodyPr wrap="square" lIns="0" tIns="0" rIns="0" bIns="0" rtlCol="0" anchor="t">
            <a:spAutoFit/>
          </a:bodyPr>
          <a:lstStyle/>
          <a:p>
            <a:pPr>
              <a:lnSpc>
                <a:spcPts val="3266"/>
              </a:lnSpc>
            </a:pPr>
            <a:r>
              <a:rPr lang="en-US" sz="2300" b="1" dirty="0">
                <a:solidFill>
                  <a:srgbClr val="D61F27"/>
                </a:solidFill>
                <a:latin typeface="Arial" pitchFamily="34" charset="0"/>
              </a:rPr>
              <a:t>I. </a:t>
            </a:r>
            <a:r>
              <a:rPr lang="en-US" sz="2300" b="1" dirty="0" smtClean="0">
                <a:solidFill>
                  <a:srgbClr val="D61F27"/>
                </a:solidFill>
                <a:latin typeface="Arial" pitchFamily="34" charset="0"/>
              </a:rPr>
              <a:t>KHÁI QUÁT VỀ </a:t>
            </a:r>
            <a:r>
              <a:rPr lang="en-US" sz="2300" b="1" dirty="0">
                <a:solidFill>
                  <a:srgbClr val="D61F27"/>
                </a:solidFill>
                <a:latin typeface="Arial" pitchFamily="34" charset="0"/>
              </a:rPr>
              <a:t>CƠ </a:t>
            </a:r>
            <a:r>
              <a:rPr lang="en-US" sz="2300" b="1" dirty="0" smtClean="0">
                <a:solidFill>
                  <a:srgbClr val="D61F27"/>
                </a:solidFill>
                <a:latin typeface="Arial" pitchFamily="34" charset="0"/>
              </a:rPr>
              <a:t>THỂ NGƯỜI</a:t>
            </a:r>
            <a:endParaRPr lang="en-US" sz="23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432" y="-1028700"/>
            <a:ext cx="14703927" cy="2057400"/>
            <a:chOff x="0" y="0"/>
            <a:chExt cx="5810472" cy="812800"/>
          </a:xfrm>
        </p:grpSpPr>
        <p:sp>
          <p:nvSpPr>
            <p:cNvPr id="3" name="Freeform 3"/>
            <p:cNvSpPr/>
            <p:nvPr/>
          </p:nvSpPr>
          <p:spPr>
            <a:xfrm>
              <a:off x="0" y="0"/>
              <a:ext cx="5810472" cy="812800"/>
            </a:xfrm>
            <a:custGeom>
              <a:avLst/>
              <a:gdLst/>
              <a:ahLst/>
              <a:cxnLst/>
              <a:rect l="l" t="t" r="r" b="b"/>
              <a:pathLst>
                <a:path w="5810472" h="812800">
                  <a:moveTo>
                    <a:pt x="0" y="0"/>
                  </a:moveTo>
                  <a:lnTo>
                    <a:pt x="5810472" y="0"/>
                  </a:lnTo>
                  <a:lnTo>
                    <a:pt x="5810472" y="812800"/>
                  </a:lnTo>
                  <a:lnTo>
                    <a:pt x="0" y="812800"/>
                  </a:lnTo>
                  <a:close/>
                </a:path>
              </a:pathLst>
            </a:custGeom>
            <a:solidFill>
              <a:srgbClr val="C9E265">
                <a:alpha val="6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16003">
            <a:off x="8061075" y="-2440146"/>
            <a:ext cx="4941205" cy="5898410"/>
          </a:xfrm>
          <a:prstGeom prst="rect">
            <a:avLst/>
          </a:prstGeom>
        </p:spPr>
      </p:pic>
      <p:grpSp>
        <p:nvGrpSpPr>
          <p:cNvPr id="6" name="Group 6"/>
          <p:cNvGrpSpPr/>
          <p:nvPr/>
        </p:nvGrpSpPr>
        <p:grpSpPr>
          <a:xfrm>
            <a:off x="685622" y="1394061"/>
            <a:ext cx="10817582" cy="4778139"/>
            <a:chOff x="0" y="0"/>
            <a:chExt cx="5920967" cy="2614617"/>
          </a:xfrm>
        </p:grpSpPr>
        <p:sp>
          <p:nvSpPr>
            <p:cNvPr id="7" name="Freeform 7"/>
            <p:cNvSpPr/>
            <p:nvPr/>
          </p:nvSpPr>
          <p:spPr>
            <a:xfrm>
              <a:off x="0" y="0"/>
              <a:ext cx="5920967" cy="2614617"/>
            </a:xfrm>
            <a:custGeom>
              <a:avLst/>
              <a:gdLst/>
              <a:ahLst/>
              <a:cxnLst/>
              <a:rect l="l" t="t" r="r" b="b"/>
              <a:pathLst>
                <a:path w="5920967" h="2614617">
                  <a:moveTo>
                    <a:pt x="5796507" y="59690"/>
                  </a:moveTo>
                  <a:cubicBezTo>
                    <a:pt x="5832067" y="59690"/>
                    <a:pt x="5861277" y="88900"/>
                    <a:pt x="5861277" y="124460"/>
                  </a:cubicBezTo>
                  <a:lnTo>
                    <a:pt x="5861277" y="2490157"/>
                  </a:lnTo>
                  <a:cubicBezTo>
                    <a:pt x="5861277" y="2525717"/>
                    <a:pt x="5832067" y="2554927"/>
                    <a:pt x="5796507" y="2554927"/>
                  </a:cubicBezTo>
                  <a:lnTo>
                    <a:pt x="124460" y="2554927"/>
                  </a:lnTo>
                  <a:cubicBezTo>
                    <a:pt x="88900" y="2554927"/>
                    <a:pt x="59690" y="2525717"/>
                    <a:pt x="59690" y="2490157"/>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490157"/>
                  </a:lnTo>
                  <a:cubicBezTo>
                    <a:pt x="0" y="2558737"/>
                    <a:pt x="55880" y="2614617"/>
                    <a:pt x="124460" y="2614617"/>
                  </a:cubicBezTo>
                  <a:lnTo>
                    <a:pt x="5796507" y="2614617"/>
                  </a:lnTo>
                  <a:cubicBezTo>
                    <a:pt x="5865087" y="2614617"/>
                    <a:pt x="5920967" y="2558737"/>
                    <a:pt x="5920967" y="2490157"/>
                  </a:cubicBezTo>
                  <a:lnTo>
                    <a:pt x="5920967" y="124460"/>
                  </a:lnTo>
                  <a:cubicBezTo>
                    <a:pt x="5920967" y="55880"/>
                    <a:pt x="5865087" y="0"/>
                    <a:pt x="5796507" y="0"/>
                  </a:cubicBezTo>
                  <a:close/>
                </a:path>
              </a:pathLst>
            </a:custGeom>
            <a:solidFill>
              <a:srgbClr val="D61F27"/>
            </a:solidFill>
          </p:spPr>
        </p:sp>
      </p:grpSp>
      <p:grpSp>
        <p:nvGrpSpPr>
          <p:cNvPr id="8" name="Group 8"/>
          <p:cNvGrpSpPr/>
          <p:nvPr/>
        </p:nvGrpSpPr>
        <p:grpSpPr>
          <a:xfrm rot="5400000">
            <a:off x="1085269" y="2564757"/>
            <a:ext cx="921972" cy="806516"/>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75029"/>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2" name="TextBox 12"/>
          <p:cNvSpPr txBox="1"/>
          <p:nvPr/>
        </p:nvSpPr>
        <p:spPr>
          <a:xfrm>
            <a:off x="1142998" y="1690708"/>
            <a:ext cx="1751014" cy="423193"/>
          </a:xfrm>
          <a:prstGeom prst="rect">
            <a:avLst/>
          </a:prstGeom>
        </p:spPr>
        <p:txBody>
          <a:bodyPr wrap="square" lIns="0" tIns="0" rIns="0" bIns="0" rtlCol="0" anchor="t">
            <a:spAutoFit/>
          </a:bodyPr>
          <a:lstStyle/>
          <a:p>
            <a:pPr algn="ctr">
              <a:lnSpc>
                <a:spcPts val="3266"/>
              </a:lnSpc>
            </a:pPr>
            <a:r>
              <a:rPr lang="en-US" sz="2800" b="1" dirty="0" err="1">
                <a:solidFill>
                  <a:srgbClr val="000000"/>
                </a:solidFill>
                <a:latin typeface="Arial" pitchFamily="34" charset="0"/>
              </a:rPr>
              <a:t>Kết</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endParaRPr lang="en-US" sz="2800" b="1" dirty="0">
              <a:solidFill>
                <a:srgbClr val="000000"/>
              </a:solidFill>
              <a:latin typeface="Arial" pitchFamily="34" charset="0"/>
            </a:endParaRPr>
          </a:p>
        </p:txBody>
      </p:sp>
      <p:sp>
        <p:nvSpPr>
          <p:cNvPr id="13" name="TextBox 13"/>
          <p:cNvSpPr txBox="1"/>
          <p:nvPr/>
        </p:nvSpPr>
        <p:spPr>
          <a:xfrm>
            <a:off x="2182273" y="2334072"/>
            <a:ext cx="8910867" cy="1034129"/>
          </a:xfrm>
          <a:prstGeom prst="rect">
            <a:avLst/>
          </a:prstGeom>
        </p:spPr>
        <p:txBody>
          <a:bodyPr lIns="0" tIns="0" rIns="0" bIns="0" rtlCol="0" anchor="t">
            <a:spAutoFit/>
          </a:bodyPr>
          <a:lstStyle/>
          <a:p>
            <a:pPr>
              <a:lnSpc>
                <a:spcPct val="120000"/>
              </a:lnSpc>
              <a:spcBef>
                <a:spcPct val="0"/>
              </a:spcBef>
            </a:pPr>
            <a:r>
              <a:rPr lang="en-US" sz="2800" b="1" dirty="0" err="1">
                <a:solidFill>
                  <a:srgbClr val="000000"/>
                </a:solidFill>
                <a:latin typeface="Arial" pitchFamily="34" charset="0"/>
              </a:rPr>
              <a:t>Trong</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người</a:t>
            </a:r>
            <a:r>
              <a:rPr lang="en-US" sz="2800" b="1" dirty="0">
                <a:solidFill>
                  <a:srgbClr val="000000"/>
                </a:solidFill>
                <a:latin typeface="Arial" pitchFamily="34" charset="0"/>
              </a:rPr>
              <a:t> </a:t>
            </a:r>
            <a:r>
              <a:rPr lang="en-US" sz="2800" b="1" dirty="0" err="1" smtClean="0">
                <a:solidFill>
                  <a:srgbClr val="000000"/>
                </a:solidFill>
                <a:latin typeface="Arial" pitchFamily="34" charset="0"/>
              </a:rPr>
              <a:t>gồm</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các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phần</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đầu</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cổ</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thân</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hai</a:t>
            </a:r>
            <a:r>
              <a:rPr lang="en-US" sz="2800" b="1" i="1" dirty="0" smtClean="0">
                <a:solidFill>
                  <a:srgbClr val="C00000"/>
                </a:solidFill>
                <a:latin typeface="Arial" pitchFamily="34" charset="0"/>
              </a:rPr>
              <a:t> </a:t>
            </a:r>
            <a:r>
              <a:rPr lang="en-US" sz="2800" b="1" i="1" dirty="0" err="1" smtClean="0">
                <a:solidFill>
                  <a:srgbClr val="C00000"/>
                </a:solidFill>
                <a:latin typeface="Arial" pitchFamily="34" charset="0"/>
              </a:rPr>
              <a:t>tay</a:t>
            </a:r>
            <a:r>
              <a:rPr lang="en-US" sz="2800" b="1" i="1" dirty="0" smtClean="0">
                <a:latin typeface="Arial" pitchFamily="34" charset="0"/>
              </a:rPr>
              <a:t>,</a:t>
            </a:r>
            <a:r>
              <a:rPr lang="en-US" sz="2800" b="1" i="1" dirty="0" smtClean="0">
                <a:solidFill>
                  <a:srgbClr val="C00000"/>
                </a:solidFill>
                <a:latin typeface="Arial" pitchFamily="34" charset="0"/>
              </a:rPr>
              <a:t> </a:t>
            </a:r>
            <a:r>
              <a:rPr lang="en-US" sz="2800" b="1" i="1" dirty="0" err="1" smtClean="0">
                <a:solidFill>
                  <a:srgbClr val="C00000"/>
                </a:solidFill>
                <a:latin typeface="Arial" pitchFamily="34" charset="0"/>
              </a:rPr>
              <a:t>hai</a:t>
            </a:r>
            <a:r>
              <a:rPr lang="en-US" sz="2800" b="1" i="1" dirty="0" smtClean="0">
                <a:solidFill>
                  <a:srgbClr val="C00000"/>
                </a:solidFill>
                <a:latin typeface="Arial" pitchFamily="34" charset="0"/>
              </a:rPr>
              <a:t> </a:t>
            </a:r>
            <a:r>
              <a:rPr lang="en-US" sz="2800" b="1" i="1" dirty="0" err="1" smtClean="0">
                <a:solidFill>
                  <a:srgbClr val="C00000"/>
                </a:solidFill>
                <a:latin typeface="Arial" pitchFamily="34" charset="0"/>
              </a:rPr>
              <a:t>c</a:t>
            </a:r>
            <a:r>
              <a:rPr lang="en-US" sz="2800" b="1" i="1" dirty="0" err="1" smtClean="0">
                <a:solidFill>
                  <a:srgbClr val="C00000"/>
                </a:solidFill>
                <a:latin typeface="Arial" pitchFamily="34" charset="0"/>
              </a:rPr>
              <a:t>hân</a:t>
            </a:r>
            <a:endParaRPr lang="en-US" sz="2800" b="1" i="1" dirty="0">
              <a:solidFill>
                <a:srgbClr val="C00000"/>
              </a:solidFill>
              <a:latin typeface="Arial" pitchFamily="34" charset="0"/>
            </a:endParaRPr>
          </a:p>
        </p:txBody>
      </p:sp>
      <p:grpSp>
        <p:nvGrpSpPr>
          <p:cNvPr id="14" name="Group 14"/>
          <p:cNvGrpSpPr/>
          <p:nvPr/>
        </p:nvGrpSpPr>
        <p:grpSpPr>
          <a:xfrm rot="5400000">
            <a:off x="1085269" y="4162839"/>
            <a:ext cx="921972" cy="806516"/>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75029"/>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7" name="TextBox 17"/>
          <p:cNvSpPr txBox="1"/>
          <p:nvPr/>
        </p:nvSpPr>
        <p:spPr>
          <a:xfrm>
            <a:off x="2182273" y="3932156"/>
            <a:ext cx="8910867" cy="986617"/>
          </a:xfrm>
          <a:prstGeom prst="rect">
            <a:avLst/>
          </a:prstGeom>
        </p:spPr>
        <p:txBody>
          <a:bodyPr lIns="0" tIns="0" rIns="0" bIns="0" rtlCol="0" anchor="t">
            <a:spAutoFit/>
          </a:bodyPr>
          <a:lstStyle/>
          <a:p>
            <a:pPr>
              <a:lnSpc>
                <a:spcPct val="120000"/>
              </a:lnSpc>
              <a:spcBef>
                <a:spcPct val="0"/>
              </a:spcBef>
            </a:pPr>
            <a:r>
              <a:rPr lang="en-US" sz="2800" b="1" dirty="0" err="1" smtClean="0">
                <a:solidFill>
                  <a:srgbClr val="000000"/>
                </a:solidFill>
                <a:latin typeface="Arial" pitchFamily="34" charset="0"/>
              </a:rPr>
              <a:t>Toàn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bộ</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thể</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được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bao</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bọc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bên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ngoài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bởi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một</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lớp</a:t>
            </a:r>
            <a:r>
              <a:rPr lang="en-US" sz="2800" b="1" dirty="0" smtClean="0">
                <a:solidFill>
                  <a:srgbClr val="000000"/>
                </a:solidFill>
                <a:latin typeface="Arial" pitchFamily="34" charset="0"/>
              </a:rPr>
              <a:t> da, </a:t>
            </a:r>
            <a:r>
              <a:rPr lang="en-US" sz="2800" b="1" dirty="0" err="1" smtClean="0">
                <a:solidFill>
                  <a:srgbClr val="000000"/>
                </a:solidFill>
                <a:latin typeface="Arial" pitchFamily="34" charset="0"/>
              </a:rPr>
              <a:t>dưới</a:t>
            </a:r>
            <a:r>
              <a:rPr lang="en-US" sz="2800" b="1" dirty="0" smtClean="0">
                <a:solidFill>
                  <a:srgbClr val="000000"/>
                </a:solidFill>
                <a:latin typeface="Arial" pitchFamily="34" charset="0"/>
              </a:rPr>
              <a:t> da </a:t>
            </a:r>
            <a:r>
              <a:rPr lang="en-US" sz="2800" b="1" dirty="0" err="1" smtClean="0">
                <a:solidFill>
                  <a:srgbClr val="000000"/>
                </a:solidFill>
                <a:latin typeface="Arial" pitchFamily="34" charset="0"/>
              </a:rPr>
              <a:t>là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lớp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dưới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lớp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xương</a:t>
            </a:r>
            <a:r>
              <a:rPr lang="en-US" sz="2800" b="1" dirty="0" smtClean="0">
                <a:solidFill>
                  <a:srgbClr val="000000"/>
                </a:solidFill>
                <a:latin typeface="Arial" pitchFamily="34" charset="0"/>
              </a:rPr>
              <a:t> </a:t>
            </a:r>
            <a:endParaRPr lang="en-US" sz="2800" b="1" dirty="0">
              <a:solidFill>
                <a:srgbClr val="000000"/>
              </a:solidFill>
              <a:latin typeface="Arial" pitchFamily="34" charset="0"/>
            </a:endParaRPr>
          </a:p>
        </p:txBody>
      </p:sp>
      <p:sp>
        <p:nvSpPr>
          <p:cNvPr id="18" name="TextBox 28"/>
          <p:cNvSpPr txBox="1"/>
          <p:nvPr/>
        </p:nvSpPr>
        <p:spPr>
          <a:xfrm>
            <a:off x="685621" y="325967"/>
            <a:ext cx="6560239" cy="384529"/>
          </a:xfrm>
          <a:prstGeom prst="rect">
            <a:avLst/>
          </a:prstGeom>
        </p:spPr>
        <p:txBody>
          <a:bodyPr wrap="square" lIns="0" tIns="0" rIns="0" bIns="0" rtlCol="0" anchor="t">
            <a:spAutoFit/>
          </a:bodyPr>
          <a:lstStyle/>
          <a:p>
            <a:pPr>
              <a:lnSpc>
                <a:spcPts val="3266"/>
              </a:lnSpc>
            </a:pPr>
            <a:r>
              <a:rPr lang="en-US" sz="2300" b="1" dirty="0">
                <a:solidFill>
                  <a:srgbClr val="D61F27"/>
                </a:solidFill>
                <a:latin typeface="Arial" pitchFamily="34" charset="0"/>
              </a:rPr>
              <a:t>I. </a:t>
            </a:r>
            <a:r>
              <a:rPr lang="en-US" sz="2300" b="1" dirty="0" smtClean="0">
                <a:solidFill>
                  <a:srgbClr val="D61F27"/>
                </a:solidFill>
                <a:latin typeface="Arial" pitchFamily="34" charset="0"/>
              </a:rPr>
              <a:t>KHÁI QUÁT VỀ CƠ THỂ NGƯỜI</a:t>
            </a:r>
            <a:endParaRPr lang="en-US" sz="23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685622" y="1223208"/>
            <a:ext cx="2056864" cy="1671638"/>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nvGrpSpPr>
          <p:cNvPr id="9" name="Group 9"/>
          <p:cNvGrpSpPr/>
          <p:nvPr/>
        </p:nvGrpSpPr>
        <p:grpSpPr>
          <a:xfrm>
            <a:off x="685579" y="3852728"/>
            <a:ext cx="2683890" cy="953350"/>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7869614" y="3029497"/>
            <a:ext cx="2837584" cy="2500484"/>
            <a:chOff x="0" y="-66674"/>
            <a:chExt cx="5676647" cy="5000968"/>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880373"/>
              <a:ext cx="2632142" cy="4053921"/>
            </a:xfrm>
            <a:prstGeom prst="rect">
              <a:avLst/>
            </a:prstGeom>
          </p:spPr>
        </p:pic>
        <p:pic>
          <p:nvPicPr>
            <p:cNvPr id="14" name="Picture 14"/>
            <p:cNvPicPr>
              <a:picLocks noChangeAspect="1"/>
            </p:cNvPicPr>
            <p:nvPr/>
          </p:nvPicPr>
          <p:blipFill>
            <a:blip r:embed="rId6"/>
            <a:srcRect/>
            <a:stretch>
              <a:fillRect/>
            </a:stretch>
          </p:blipFill>
          <p:spPr>
            <a:xfrm>
              <a:off x="2899711" y="880373"/>
              <a:ext cx="2776936" cy="4053921"/>
            </a:xfrm>
            <a:prstGeom prst="rect">
              <a:avLst/>
            </a:prstGeom>
          </p:spPr>
        </p:pic>
        <p:sp>
          <p:nvSpPr>
            <p:cNvPr id="15" name="TextBox 15"/>
            <p:cNvSpPr txBox="1"/>
            <p:nvPr/>
          </p:nvSpPr>
          <p:spPr>
            <a:xfrm>
              <a:off x="1292767" y="-66674"/>
              <a:ext cx="3091115" cy="769058"/>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Cơ</a:t>
              </a:r>
              <a:endParaRPr lang="en-US" sz="2300" b="1" i="1" dirty="0">
                <a:solidFill>
                  <a:srgbClr val="000000"/>
                </a:solidFill>
                <a:latin typeface="Arial" pitchFamily="34" charset="0"/>
              </a:endParaRPr>
            </a:p>
          </p:txBody>
        </p:sp>
      </p:grpSp>
      <p:grpSp>
        <p:nvGrpSpPr>
          <p:cNvPr id="16" name="Group 16"/>
          <p:cNvGrpSpPr/>
          <p:nvPr/>
        </p:nvGrpSpPr>
        <p:grpSpPr>
          <a:xfrm>
            <a:off x="4388545" y="3029497"/>
            <a:ext cx="2439391" cy="2358979"/>
            <a:chOff x="0" y="-66676"/>
            <a:chExt cx="5493263" cy="5137149"/>
          </a:xfrm>
        </p:grpSpPr>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973206"/>
              <a:ext cx="3091115" cy="4053921"/>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260252" y="973206"/>
              <a:ext cx="2233011" cy="4097267"/>
            </a:xfrm>
            <a:prstGeom prst="rect">
              <a:avLst/>
            </a:prstGeom>
          </p:spPr>
        </p:pic>
        <p:sp>
          <p:nvSpPr>
            <p:cNvPr id="19" name="TextBox 19"/>
            <p:cNvSpPr txBox="1"/>
            <p:nvPr/>
          </p:nvSpPr>
          <p:spPr>
            <a:xfrm>
              <a:off x="1201075" y="-66676"/>
              <a:ext cx="3091115"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Xương</a:t>
              </a:r>
            </a:p>
          </p:txBody>
        </p:sp>
      </p:grpSp>
      <p:sp>
        <p:nvSpPr>
          <p:cNvPr id="20" name="TextBox 20"/>
          <p:cNvSpPr txBox="1"/>
          <p:nvPr/>
        </p:nvSpPr>
        <p:spPr>
          <a:xfrm>
            <a:off x="670990" y="4137138"/>
            <a:ext cx="2683890" cy="384529"/>
          </a:xfrm>
          <a:prstGeom prst="rect">
            <a:avLst/>
          </a:prstGeom>
        </p:spPr>
        <p:txBody>
          <a:bodyPr lIns="0" tIns="0" rIns="0" bIns="0" rtlCol="0" anchor="t">
            <a:spAutoFit/>
          </a:bodyPr>
          <a:lstStyle/>
          <a:p>
            <a:pPr algn="ctr">
              <a:lnSpc>
                <a:spcPts val="3266"/>
              </a:lnSpc>
            </a:pP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22" name="TextBox 22"/>
          <p:cNvSpPr txBox="1"/>
          <p:nvPr/>
        </p:nvSpPr>
        <p:spPr>
          <a:xfrm>
            <a:off x="3380581" y="5624550"/>
            <a:ext cx="3153409" cy="807722"/>
          </a:xfrm>
          <a:prstGeom prst="rect">
            <a:avLst/>
          </a:prstGeom>
        </p:spPr>
        <p:txBody>
          <a:bodyPr lIns="0" tIns="0" rIns="0" bIns="0" rtlCol="0" anchor="t">
            <a:spAutoFit/>
          </a:bodyPr>
          <a:lstStyle/>
          <a:p>
            <a:pPr algn="ctr">
              <a:lnSpc>
                <a:spcPts val="3266"/>
              </a:lnSpc>
              <a:spcBef>
                <a:spcPct val="0"/>
              </a:spcBef>
            </a:pPr>
            <a:r>
              <a:rPr lang="en-US" sz="2300" b="1" i="1" dirty="0" err="1">
                <a:solidFill>
                  <a:srgbClr val="000000"/>
                </a:solidFill>
                <a:latin typeface="Arial" pitchFamily="34" charset="0"/>
              </a:rPr>
              <a:t>Nâng</a:t>
            </a:r>
            <a:r>
              <a:rPr lang="en-US" sz="2300" b="1" i="1" dirty="0">
                <a:solidFill>
                  <a:srgbClr val="000000"/>
                </a:solidFill>
                <a:latin typeface="Arial" pitchFamily="34" charset="0"/>
              </a:rPr>
              <a:t> </a:t>
            </a:r>
            <a:r>
              <a:rPr lang="en-US" sz="2300" b="1" i="1" dirty="0" err="1">
                <a:solidFill>
                  <a:srgbClr val="000000"/>
                </a:solidFill>
                <a:latin typeface="Arial" pitchFamily="34" charset="0"/>
              </a:rPr>
              <a:t>đỡ</a:t>
            </a:r>
            <a:r>
              <a:rPr lang="en-US" sz="2300" b="1" i="1" dirty="0">
                <a:solidFill>
                  <a:srgbClr val="000000"/>
                </a:solidFill>
                <a:latin typeface="Arial" pitchFamily="34" charset="0"/>
              </a:rPr>
              <a:t>, </a:t>
            </a:r>
            <a:r>
              <a:rPr lang="en-US" sz="2300" b="1" i="1" dirty="0" err="1">
                <a:solidFill>
                  <a:srgbClr val="000000"/>
                </a:solidFill>
                <a:latin typeface="Arial" pitchFamily="34" charset="0"/>
              </a:rPr>
              <a:t>tạo</a:t>
            </a:r>
            <a:r>
              <a:rPr lang="en-US" sz="2300" b="1" i="1" dirty="0">
                <a:solidFill>
                  <a:srgbClr val="000000"/>
                </a:solidFill>
                <a:latin typeface="Arial" pitchFamily="34" charset="0"/>
              </a:rPr>
              <a:t> </a:t>
            </a:r>
            <a:r>
              <a:rPr lang="en-US" sz="2300" b="1" i="1" dirty="0" err="1">
                <a:solidFill>
                  <a:srgbClr val="000000"/>
                </a:solidFill>
                <a:latin typeface="Arial" pitchFamily="34" charset="0"/>
              </a:rPr>
              <a:t>hình</a:t>
            </a:r>
            <a:r>
              <a:rPr lang="en-US" sz="2300" b="1" i="1" dirty="0">
                <a:solidFill>
                  <a:srgbClr val="000000"/>
                </a:solidFill>
                <a:latin typeface="Arial" pitchFamily="34" charset="0"/>
              </a:rPr>
              <a:t> </a:t>
            </a:r>
            <a:r>
              <a:rPr lang="en-US" sz="2300" b="1" i="1" dirty="0" err="1">
                <a:solidFill>
                  <a:srgbClr val="000000"/>
                </a:solidFill>
                <a:latin typeface="Arial" pitchFamily="34" charset="0"/>
              </a:rPr>
              <a:t>dáng</a:t>
            </a:r>
            <a:r>
              <a:rPr lang="en-US" sz="2300" b="1" i="1" dirty="0">
                <a:solidFill>
                  <a:srgbClr val="000000"/>
                </a:solidFill>
                <a:latin typeface="Arial" pitchFamily="34" charset="0"/>
              </a:rPr>
              <a:t>, </a:t>
            </a:r>
            <a:r>
              <a:rPr lang="en-US" sz="2300" b="1" i="1" dirty="0" err="1">
                <a:solidFill>
                  <a:srgbClr val="000000"/>
                </a:solidFill>
                <a:latin typeface="Arial" pitchFamily="34" charset="0"/>
              </a:rPr>
              <a:t>vận</a:t>
            </a:r>
            <a:r>
              <a:rPr lang="en-US" sz="2300" b="1" i="1" dirty="0">
                <a:solidFill>
                  <a:srgbClr val="000000"/>
                </a:solidFill>
                <a:latin typeface="Arial" pitchFamily="34" charset="0"/>
              </a:rPr>
              <a:t> </a:t>
            </a:r>
            <a:r>
              <a:rPr lang="en-US" sz="2300" b="1" i="1" dirty="0" err="1">
                <a:solidFill>
                  <a:srgbClr val="000000"/>
                </a:solidFill>
                <a:latin typeface="Arial" pitchFamily="34" charset="0"/>
              </a:rPr>
              <a:t>động</a:t>
            </a:r>
            <a:endParaRPr lang="en-US" sz="2300" b="1" i="1" dirty="0">
              <a:solidFill>
                <a:srgbClr val="000000"/>
              </a:solidFill>
              <a:latin typeface="Arial" pitchFamily="34" charset="0"/>
            </a:endParaRPr>
          </a:p>
        </p:txBody>
      </p:sp>
      <p:sp>
        <p:nvSpPr>
          <p:cNvPr id="23" name="TextBox 23"/>
          <p:cNvSpPr txBox="1"/>
          <p:nvPr/>
        </p:nvSpPr>
        <p:spPr>
          <a:xfrm>
            <a:off x="7500071" y="5816814"/>
            <a:ext cx="3638042" cy="423193"/>
          </a:xfrm>
          <a:prstGeom prst="rect">
            <a:avLst/>
          </a:prstGeom>
        </p:spPr>
        <p:txBody>
          <a:bodyPr wrap="square" lIns="0" tIns="0" rIns="0" bIns="0" rtlCol="0" anchor="t">
            <a:spAutoFit/>
          </a:bodyPr>
          <a:lstStyle/>
          <a:p>
            <a:pPr algn="ctr">
              <a:lnSpc>
                <a:spcPts val="3266"/>
              </a:lnSpc>
              <a:spcBef>
                <a:spcPct val="0"/>
              </a:spcBef>
            </a:pPr>
            <a:r>
              <a:rPr lang="en-US" sz="2300" b="1" i="1" dirty="0" err="1">
                <a:solidFill>
                  <a:srgbClr val="000000"/>
                </a:solidFill>
                <a:latin typeface="Arial" pitchFamily="34" charset="0"/>
              </a:rPr>
              <a:t>Tạo</a:t>
            </a:r>
            <a:r>
              <a:rPr lang="en-US" sz="2300" b="1" i="1" dirty="0">
                <a:solidFill>
                  <a:srgbClr val="000000"/>
                </a:solidFill>
                <a:latin typeface="Arial" pitchFamily="34" charset="0"/>
              </a:rPr>
              <a:t> </a:t>
            </a:r>
            <a:r>
              <a:rPr lang="en-US" sz="2300" b="1" i="1" dirty="0" err="1">
                <a:solidFill>
                  <a:srgbClr val="000000"/>
                </a:solidFill>
                <a:latin typeface="Arial" pitchFamily="34" charset="0"/>
              </a:rPr>
              <a:t>hình</a:t>
            </a:r>
            <a:r>
              <a:rPr lang="en-US" sz="2300" b="1" i="1" dirty="0">
                <a:solidFill>
                  <a:srgbClr val="000000"/>
                </a:solidFill>
                <a:latin typeface="Arial" pitchFamily="34" charset="0"/>
              </a:rPr>
              <a:t> </a:t>
            </a:r>
            <a:r>
              <a:rPr lang="en-US" sz="2300" b="1" i="1" dirty="0" err="1">
                <a:solidFill>
                  <a:srgbClr val="000000"/>
                </a:solidFill>
                <a:latin typeface="Arial" pitchFamily="34" charset="0"/>
              </a:rPr>
              <a:t>dáng</a:t>
            </a:r>
            <a:r>
              <a:rPr lang="en-US" sz="2300" b="1" i="1" dirty="0">
                <a:solidFill>
                  <a:srgbClr val="000000"/>
                </a:solidFill>
                <a:latin typeface="Arial" pitchFamily="34" charset="0"/>
              </a:rPr>
              <a:t>, </a:t>
            </a:r>
            <a:r>
              <a:rPr lang="en-US" sz="2300" b="1" i="1" dirty="0" err="1">
                <a:solidFill>
                  <a:srgbClr val="000000"/>
                </a:solidFill>
                <a:latin typeface="Arial" pitchFamily="34" charset="0"/>
              </a:rPr>
              <a:t>vận</a:t>
            </a:r>
            <a:r>
              <a:rPr lang="en-US" sz="2300" b="1" i="1" dirty="0">
                <a:solidFill>
                  <a:srgbClr val="000000"/>
                </a:solidFill>
                <a:latin typeface="Arial" pitchFamily="34" charset="0"/>
              </a:rPr>
              <a:t> </a:t>
            </a:r>
            <a:r>
              <a:rPr lang="en-US" sz="2300" b="1" i="1" dirty="0" err="1">
                <a:solidFill>
                  <a:srgbClr val="000000"/>
                </a:solidFill>
                <a:latin typeface="Arial" pitchFamily="34" charset="0"/>
              </a:rPr>
              <a:t>động</a:t>
            </a:r>
            <a:endParaRPr lang="en-US" sz="2300" b="1" i="1" dirty="0">
              <a:solidFill>
                <a:srgbClr val="000000"/>
              </a:solidFill>
              <a:latin typeface="Arial" pitchFamily="34" charset="0"/>
            </a:endParaRPr>
          </a:p>
        </p:txBody>
      </p:sp>
      <p:sp>
        <p:nvSpPr>
          <p:cNvPr id="2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
        <p:nvSpPr>
          <p:cNvPr id="29"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pic>
        <p:nvPicPr>
          <p:cNvPr id="30"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0760599" y="-129520"/>
            <a:ext cx="1485210" cy="1628052"/>
          </a:xfrm>
          <a:prstGeom prst="rect">
            <a:avLst/>
          </a:prstGeom>
        </p:spPr>
      </p:pic>
      <p:grpSp>
        <p:nvGrpSpPr>
          <p:cNvPr id="26" name="Group 25"/>
          <p:cNvGrpSpPr/>
          <p:nvPr/>
        </p:nvGrpSpPr>
        <p:grpSpPr>
          <a:xfrm>
            <a:off x="685622" y="1298365"/>
            <a:ext cx="10075095" cy="1820783"/>
            <a:chOff x="685622" y="1298365"/>
            <a:chExt cx="10075095" cy="1820783"/>
          </a:xfrm>
        </p:grpSpPr>
        <p:sp>
          <p:nvSpPr>
            <p:cNvPr id="31" name="Freeform 6"/>
            <p:cNvSpPr/>
            <p:nvPr/>
          </p:nvSpPr>
          <p:spPr>
            <a:xfrm>
              <a:off x="685622" y="1298365"/>
              <a:ext cx="10075095" cy="1820783"/>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32"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985</Words>
  <Application>Microsoft Office PowerPoint</Application>
  <PresentationFormat>Custom</PresentationFormat>
  <Paragraphs>125</Paragraphs>
  <Slides>18</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27* KHÁI QUÁT VỀ CƠ THỂ NGƯỜI</dc:title>
  <dc:creator>Administrator</dc:creator>
  <cp:lastModifiedBy>Khanhvd</cp:lastModifiedBy>
  <cp:revision>26</cp:revision>
  <dcterms:created xsi:type="dcterms:W3CDTF">2006-08-16T00:00:00Z</dcterms:created>
  <dcterms:modified xsi:type="dcterms:W3CDTF">2023-07-15T19:28:31Z</dcterms:modified>
  <dc:identifier>DAFaRxY-ZNk</dc:identifier>
</cp:coreProperties>
</file>