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409" r:id="rId2"/>
    <p:sldId id="279" r:id="rId3"/>
    <p:sldId id="373" r:id="rId4"/>
    <p:sldId id="410" r:id="rId5"/>
    <p:sldId id="376" r:id="rId6"/>
    <p:sldId id="377" r:id="rId7"/>
    <p:sldId id="378" r:id="rId8"/>
    <p:sldId id="379" r:id="rId9"/>
    <p:sldId id="380" r:id="rId10"/>
    <p:sldId id="347" r:id="rId11"/>
    <p:sldId id="402" r:id="rId12"/>
    <p:sldId id="407" r:id="rId13"/>
    <p:sldId id="397" r:id="rId14"/>
    <p:sldId id="412" r:id="rId15"/>
    <p:sldId id="406" r:id="rId16"/>
    <p:sldId id="408" r:id="rId17"/>
    <p:sldId id="413" r:id="rId18"/>
    <p:sldId id="314" r:id="rId19"/>
    <p:sldId id="330" r:id="rId20"/>
    <p:sldId id="41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7941E"/>
    <a:srgbClr val="7192A9"/>
    <a:srgbClr val="037183"/>
    <a:srgbClr val="006462"/>
    <a:srgbClr val="00A9A5"/>
    <a:srgbClr val="048DA4"/>
    <a:srgbClr val="CC3300"/>
    <a:srgbClr val="FFDAAB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6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36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41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6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32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42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4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66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67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55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57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4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57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78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55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6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0710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03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47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3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15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402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92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8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71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3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72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8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4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gi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fif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4" Type="http://schemas.openxmlformats.org/officeDocument/2006/relationships/audio" Target="../media/media2.mp3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0"/>
            <a:ext cx="12090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17602" y="2794350"/>
            <a:ext cx="9277081" cy="135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8000" b="1" dirty="0">
                <a:solidFill>
                  <a:srgbClr val="0000FF"/>
                </a:solidFill>
                <a:latin typeface="VNI-Ariston" pitchFamily="2" charset="0"/>
              </a:rPr>
              <a:t>Hello </a:t>
            </a:r>
            <a:r>
              <a:rPr lang="en-GB" sz="8000" b="1" dirty="0" smtClean="0">
                <a:solidFill>
                  <a:srgbClr val="0000FF"/>
                </a:solidFill>
                <a:latin typeface="VNI-Ariston" pitchFamily="2" charset="0"/>
              </a:rPr>
              <a:t>everyone </a:t>
            </a:r>
            <a:r>
              <a:rPr lang="en-GB" sz="8000" b="1" dirty="0">
                <a:solidFill>
                  <a:srgbClr val="0000FF"/>
                </a:solidFill>
                <a:latin typeface="VNI-Ariston" pitchFamily="2" charset="0"/>
              </a:rPr>
              <a:t>!!!</a:t>
            </a:r>
            <a:endParaRPr lang="en-US" sz="8000" b="1" dirty="0">
              <a:solidFill>
                <a:srgbClr val="0000FF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6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942" y="671212"/>
            <a:ext cx="1075968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700" b="1" dirty="0" smtClean="0"/>
              <a:t>     Work </a:t>
            </a:r>
            <a:r>
              <a:rPr lang="en-US" sz="2700" b="1" dirty="0"/>
              <a:t>in pairs. Look at the picture and answer the </a:t>
            </a:r>
            <a:r>
              <a:rPr lang="en-US" sz="2700" b="1" dirty="0" smtClean="0"/>
              <a:t>questions.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55816" y="73610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8601" y="6015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9731" y="1127952"/>
            <a:ext cx="67412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rabicPeriod"/>
            </a:pPr>
            <a:r>
              <a:rPr 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see in the picture? </a:t>
            </a:r>
            <a:endParaRPr lang="en-US" sz="32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83173" y="29678"/>
            <a:ext cx="290229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LISTENING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5285" t="1417" r="5285" b="3350"/>
          <a:stretch/>
        </p:blipFill>
        <p:spPr>
          <a:xfrm>
            <a:off x="732641" y="1443991"/>
            <a:ext cx="4476623" cy="4917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25729" y="2078179"/>
            <a:ext cx="666627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1051C"/>
                </a:solidFill>
                <a:latin typeface="Roboto"/>
              </a:rPr>
              <a:t>A torch, a mask, a lamp, a whistle, a bottle of water, some medicine, matches, a radio, some plasters, a candle, a multi-purpose knife, some batteries, a blanket</a:t>
            </a:r>
            <a:r>
              <a:rPr lang="en-US" sz="2800" i="1" dirty="0" smtClean="0">
                <a:solidFill>
                  <a:srgbClr val="01051C"/>
                </a:solidFill>
                <a:latin typeface="Roboto"/>
              </a:rPr>
              <a:t>.</a:t>
            </a:r>
          </a:p>
          <a:p>
            <a:r>
              <a:rPr lang="en-US" sz="2800" i="1" dirty="0" smtClean="0">
                <a:solidFill>
                  <a:srgbClr val="01051C"/>
                </a:solidFill>
                <a:latin typeface="Roboto"/>
                <a:sym typeface="Wingdings" panose="05000000000000000000" pitchFamily="2" charset="2"/>
              </a:rPr>
              <a:t> </a:t>
            </a:r>
            <a:endParaRPr lang="en-US" sz="2800" i="1" dirty="0"/>
          </a:p>
        </p:txBody>
      </p:sp>
      <p:sp>
        <p:nvSpPr>
          <p:cNvPr id="5" name="Rectangle 4"/>
          <p:cNvSpPr/>
          <p:nvPr/>
        </p:nvSpPr>
        <p:spPr>
          <a:xfrm>
            <a:off x="5525729" y="4056485"/>
            <a:ext cx="6096000" cy="9271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200000"/>
              </a:lnSpc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do we need these things? 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6494" y="3794875"/>
            <a:ext cx="2802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Modern No. 20" panose="02070704070505020303" pitchFamily="18" charset="0"/>
              </a:rPr>
              <a:t>An </a:t>
            </a:r>
            <a:r>
              <a:rPr lang="en-US" sz="2800" b="1" i="1" dirty="0">
                <a:solidFill>
                  <a:srgbClr val="C00000"/>
                </a:solidFill>
                <a:latin typeface="Modern No. 20" panose="02070704070505020303" pitchFamily="18" charset="0"/>
              </a:rPr>
              <a:t>emergency kit.</a:t>
            </a:r>
          </a:p>
        </p:txBody>
      </p:sp>
      <p:sp>
        <p:nvSpPr>
          <p:cNvPr id="7" name="Rectangle 6"/>
          <p:cNvSpPr/>
          <p:nvPr/>
        </p:nvSpPr>
        <p:spPr>
          <a:xfrm>
            <a:off x="5427406" y="4983662"/>
            <a:ext cx="66613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1051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need these things when there are natural disasters because natural disasters can cause damage to buildings and properties and injure people.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485481" y="742529"/>
            <a:ext cx="1070651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to a broadcast. Put the activities (1 – 6) in the correct column.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6654" y="74899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9439" y="6144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527611"/>
              </p:ext>
            </p:extLst>
          </p:nvPr>
        </p:nvGraphicFramePr>
        <p:xfrm>
          <a:off x="2213245" y="1538083"/>
          <a:ext cx="8962065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7355">
                  <a:extLst>
                    <a:ext uri="{9D8B030D-6E8A-4147-A177-3AD203B41FA5}">
                      <a16:colId xmlns:a16="http://schemas.microsoft.com/office/drawing/2014/main" val="3427946441"/>
                    </a:ext>
                  </a:extLst>
                </a:gridCol>
                <a:gridCol w="2987355">
                  <a:extLst>
                    <a:ext uri="{9D8B030D-6E8A-4147-A177-3AD203B41FA5}">
                      <a16:colId xmlns:a16="http://schemas.microsoft.com/office/drawing/2014/main" val="3540940928"/>
                    </a:ext>
                  </a:extLst>
                </a:gridCol>
                <a:gridCol w="2987355">
                  <a:extLst>
                    <a:ext uri="{9D8B030D-6E8A-4147-A177-3AD203B41FA5}">
                      <a16:colId xmlns:a16="http://schemas.microsoft.com/office/drawing/2014/main" val="3543186079"/>
                    </a:ext>
                  </a:extLst>
                </a:gridCol>
              </a:tblGrid>
              <a:tr h="48618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Before a storm</a:t>
                      </a:r>
                      <a:endParaRPr lang="en-US" sz="2800" dirty="0"/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During a storm</a:t>
                      </a:r>
                      <a:endParaRPr lang="en-US" sz="2800" dirty="0"/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After a storm</a:t>
                      </a:r>
                      <a:endParaRPr lang="en-US" sz="2800" dirty="0"/>
                    </a:p>
                  </a:txBody>
                  <a:tcPr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43918"/>
                  </a:ext>
                </a:extLst>
              </a:tr>
              <a:tr h="486183"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48DA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48D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88536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213245" y="2881707"/>
            <a:ext cx="9457645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Listen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instructions from local authorities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Prepare an emergency kit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Stay inside the house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Keep away from dangerous areas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Avoid windows and glass doors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>
                <a:solidFill>
                  <a:srgbClr val="F794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Strengthen houses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11794" y="2076313"/>
            <a:ext cx="209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2,6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44610" y="2086152"/>
            <a:ext cx="209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3,5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619955" y="2076313"/>
            <a:ext cx="2094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1,4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3" name="Track 5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090" y="322065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83173" y="29678"/>
            <a:ext cx="290229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LISTENING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39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97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735559" y="71183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8344" y="6091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3820" y="651394"/>
            <a:ext cx="1033254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again and tick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(True) or F (False) for each sentence. </a:t>
            </a:r>
          </a:p>
        </p:txBody>
      </p:sp>
      <p:pic>
        <p:nvPicPr>
          <p:cNvPr id="2" name="Track 5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90490" y="658339"/>
            <a:ext cx="609600" cy="609600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302854"/>
              </p:ext>
            </p:extLst>
          </p:nvPr>
        </p:nvGraphicFramePr>
        <p:xfrm>
          <a:off x="788344" y="1419722"/>
          <a:ext cx="10872909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39359">
                  <a:extLst>
                    <a:ext uri="{9D8B030D-6E8A-4147-A177-3AD203B41FA5}">
                      <a16:colId xmlns:a16="http://schemas.microsoft.com/office/drawing/2014/main" val="2796355671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840795758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1090198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93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broadcast is on TV.</a:t>
                      </a:r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20235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solidFill>
                            <a:srgbClr val="FF980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You should bring flowerpots and rubbish bins into </a:t>
                      </a:r>
                      <a:b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house.</a:t>
                      </a:r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20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Right after the storm, you can leave your home.</a:t>
                      </a:r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1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smtClean="0">
                          <a:solidFill>
                            <a:srgbClr val="FF980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en-US" sz="3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local authority may warn you about dangerous places.</a:t>
                      </a:r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693509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559" y="1980062"/>
            <a:ext cx="586216" cy="5862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16" y="2768986"/>
            <a:ext cx="586216" cy="5862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9559" y="3540511"/>
            <a:ext cx="586216" cy="5862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716" y="4411358"/>
            <a:ext cx="586216" cy="58621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983173" y="29678"/>
            <a:ext cx="2902297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 LISTENING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89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021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0640" y="593898"/>
            <a:ext cx="97947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Work in pairs. Discuss what you should do before, during, and after a flood. Write your ideas in the columns.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09611" y="60726"/>
            <a:ext cx="242837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 WRITING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698035" y="72843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0820" y="5938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893293"/>
              </p:ext>
            </p:extLst>
          </p:nvPr>
        </p:nvGraphicFramePr>
        <p:xfrm>
          <a:off x="983840" y="1827597"/>
          <a:ext cx="11463226" cy="2866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5286">
                  <a:extLst>
                    <a:ext uri="{9D8B030D-6E8A-4147-A177-3AD203B41FA5}">
                      <a16:colId xmlns:a16="http://schemas.microsoft.com/office/drawing/2014/main" val="3427946441"/>
                    </a:ext>
                  </a:extLst>
                </a:gridCol>
                <a:gridCol w="3753970">
                  <a:extLst>
                    <a:ext uri="{9D8B030D-6E8A-4147-A177-3AD203B41FA5}">
                      <a16:colId xmlns:a16="http://schemas.microsoft.com/office/drawing/2014/main" val="3540940928"/>
                    </a:ext>
                  </a:extLst>
                </a:gridCol>
                <a:gridCol w="3753970">
                  <a:extLst>
                    <a:ext uri="{9D8B030D-6E8A-4147-A177-3AD203B41FA5}">
                      <a16:colId xmlns:a16="http://schemas.microsoft.com/office/drawing/2014/main" val="3543186079"/>
                    </a:ext>
                  </a:extLst>
                </a:gridCol>
              </a:tblGrid>
              <a:tr h="143338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Before a storm</a:t>
                      </a:r>
                      <a:endParaRPr lang="en-US" sz="3200" dirty="0"/>
                    </a:p>
                  </a:txBody>
                  <a:tcPr anchor="ctr"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During a storm</a:t>
                      </a:r>
                      <a:endParaRPr lang="en-US" sz="3200" dirty="0"/>
                    </a:p>
                  </a:txBody>
                  <a:tcPr anchor="ctr"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After a storm</a:t>
                      </a:r>
                      <a:endParaRPr lang="en-US" sz="3200" dirty="0"/>
                    </a:p>
                  </a:txBody>
                  <a:tcPr anchor="ctr">
                    <a:solidFill>
                      <a:srgbClr val="037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943918"/>
                  </a:ext>
                </a:extLst>
              </a:tr>
              <a:tr h="1433382"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718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3200" b="1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371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88853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975602" y="3233037"/>
            <a:ext cx="4200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-Prepare an emergency </a:t>
            </a:r>
          </a:p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kit.</a:t>
            </a:r>
          </a:p>
          <a:p>
            <a:r>
              <a:rPr lang="en-US" sz="32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82335" y="3242989"/>
            <a:ext cx="36747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-Stay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inside a safe and high place</a:t>
            </a:r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57125" y="3283293"/>
            <a:ext cx="37899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-Avoid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moving 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</a:t>
            </a:r>
            <a:r>
              <a:rPr lang="en-US" sz="32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2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2656" y="0"/>
            <a:ext cx="7728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Roboto"/>
              </a:rPr>
              <a:t>* </a:t>
            </a:r>
            <a:r>
              <a:rPr lang="vi-VN" sz="2000" b="1" dirty="0" smtClean="0">
                <a:solidFill>
                  <a:srgbClr val="0000FF"/>
                </a:solidFill>
                <a:latin typeface="Roboto"/>
              </a:rPr>
              <a:t>Before </a:t>
            </a:r>
            <a:r>
              <a:rPr lang="vi-VN" sz="2000" b="1" dirty="0">
                <a:solidFill>
                  <a:srgbClr val="0000FF"/>
                </a:solidFill>
                <a:latin typeface="Roboto"/>
              </a:rPr>
              <a:t>a flood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 </a:t>
            </a:r>
            <a:r>
              <a:rPr lang="vi-VN" sz="2000" i="1" dirty="0" smtClean="0">
                <a:solidFill>
                  <a:srgbClr val="01051C"/>
                </a:solidFill>
                <a:latin typeface="Roboto"/>
              </a:rPr>
              <a:t>(trước trận lũ lụt):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 smtClean="0">
                <a:solidFill>
                  <a:srgbClr val="01051C"/>
                </a:solidFill>
                <a:latin typeface="Roboto"/>
              </a:rPr>
              <a:t>Stay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informed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(cập </a:t>
            </a:r>
            <a:r>
              <a:rPr lang="vi-VN" sz="2000" i="1" dirty="0" smtClean="0">
                <a:solidFill>
                  <a:srgbClr val="01051C"/>
                </a:solidFill>
                <a:latin typeface="Roboto"/>
              </a:rPr>
              <a:t>nhật thông tin)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 smtClean="0">
                <a:solidFill>
                  <a:srgbClr val="01051C"/>
                </a:solidFill>
                <a:latin typeface="Roboto"/>
              </a:rPr>
              <a:t>Prepare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an emergency plan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(chuẩn bị kế hoạch cấp)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 smtClean="0">
                <a:solidFill>
                  <a:srgbClr val="01051C"/>
                </a:solidFill>
                <a:latin typeface="Roboto"/>
              </a:rPr>
              <a:t>Install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check valves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(gắn van một chiều)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 smtClean="0">
                <a:solidFill>
                  <a:srgbClr val="01051C"/>
                </a:solidFill>
                <a:latin typeface="Roboto"/>
              </a:rPr>
              <a:t>Move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your properties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(di chuyển đồ đạc)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 smtClean="0">
                <a:solidFill>
                  <a:srgbClr val="01051C"/>
                </a:solidFill>
                <a:latin typeface="Roboto"/>
              </a:rPr>
              <a:t>Construct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barriers around your house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(dựng rào chắn quanh nhà)</a:t>
            </a:r>
            <a:endParaRPr lang="vi-VN" sz="2000" b="0" i="0" dirty="0">
              <a:solidFill>
                <a:srgbClr val="01051C"/>
              </a:solidFill>
              <a:effectLst/>
              <a:latin typeface="Robot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2656" y="2046779"/>
            <a:ext cx="895718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Roboto"/>
              </a:rPr>
              <a:t>* </a:t>
            </a:r>
            <a:r>
              <a:rPr lang="vi-VN" sz="2000" b="1" dirty="0" smtClean="0">
                <a:solidFill>
                  <a:srgbClr val="0000FF"/>
                </a:solidFill>
                <a:latin typeface="Roboto"/>
              </a:rPr>
              <a:t>During </a:t>
            </a:r>
            <a:r>
              <a:rPr lang="vi-VN" sz="2000" b="1" dirty="0">
                <a:solidFill>
                  <a:srgbClr val="0000FF"/>
                </a:solidFill>
                <a:latin typeface="Roboto"/>
              </a:rPr>
              <a:t>a flood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(trong trận lũ lụt):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 smtClean="0">
                <a:solidFill>
                  <a:srgbClr val="01051C"/>
                </a:solidFill>
                <a:latin typeface="Roboto"/>
              </a:rPr>
              <a:t>Follow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evacuation orders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(thực hiện theo yêu cầu sơ tán)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 smtClean="0">
                <a:solidFill>
                  <a:srgbClr val="01051C"/>
                </a:solidFill>
                <a:latin typeface="Roboto"/>
              </a:rPr>
              <a:t>Avoid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walking through deep floodwaters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(tránh đi vào vùng nước lụt sâu)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 smtClean="0">
                <a:solidFill>
                  <a:srgbClr val="01051C"/>
                </a:solidFill>
                <a:latin typeface="Roboto"/>
              </a:rPr>
              <a:t>Disconnect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electrical devices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(ngắt kết nối thiết điện)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 smtClean="0">
                <a:solidFill>
                  <a:srgbClr val="01051C"/>
                </a:solidFill>
                <a:latin typeface="Roboto"/>
              </a:rPr>
              <a:t>Be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aware of flash flooding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(cảnh giác những cơn lũ bất ngờ)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 smtClean="0">
                <a:solidFill>
                  <a:srgbClr val="01051C"/>
                </a:solidFill>
                <a:latin typeface="Roboto"/>
              </a:rPr>
              <a:t>Seek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shelter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(tìm chỗ trú ẩn)</a:t>
            </a:r>
            <a:endParaRPr lang="vi-VN" sz="2000" b="0" i="0" dirty="0">
              <a:solidFill>
                <a:srgbClr val="01051C"/>
              </a:solidFill>
              <a:effectLst/>
              <a:latin typeface="Roboto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2656" y="4199039"/>
            <a:ext cx="1040253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FF"/>
                </a:solidFill>
                <a:latin typeface="Roboto"/>
              </a:rPr>
              <a:t>* </a:t>
            </a:r>
            <a:r>
              <a:rPr lang="vi-VN" sz="2000" b="1" dirty="0" smtClean="0">
                <a:solidFill>
                  <a:srgbClr val="0000FF"/>
                </a:solidFill>
                <a:latin typeface="Roboto"/>
              </a:rPr>
              <a:t>After </a:t>
            </a:r>
            <a:r>
              <a:rPr lang="vi-VN" sz="2000" b="1" dirty="0">
                <a:solidFill>
                  <a:srgbClr val="0000FF"/>
                </a:solidFill>
                <a:latin typeface="Roboto"/>
              </a:rPr>
              <a:t>a flood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(sau trận lũ lụt):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 smtClean="0">
                <a:solidFill>
                  <a:srgbClr val="01051C"/>
                </a:solidFill>
                <a:latin typeface="Roboto"/>
              </a:rPr>
              <a:t>Do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not return to your home right away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(không về nhà ngay)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 smtClean="0">
                <a:solidFill>
                  <a:srgbClr val="01051C"/>
                </a:solidFill>
                <a:latin typeface="Roboto"/>
              </a:rPr>
              <a:t>Clean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and disinfect your house and the surrounding areas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(dọn dẹp và khử khuẩn nhà cửa và khu vực xung quanh)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 smtClean="0">
                <a:solidFill>
                  <a:srgbClr val="01051C"/>
                </a:solidFill>
                <a:latin typeface="Roboto"/>
              </a:rPr>
              <a:t>Report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damages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(báo cáo tổn thất)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 smtClean="0">
                <a:solidFill>
                  <a:srgbClr val="01051C"/>
                </a:solidFill>
                <a:latin typeface="Roboto"/>
              </a:rPr>
              <a:t>Stay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away from damaged areas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(tránh xa những khu vực bị hư hại)</a:t>
            </a:r>
            <a:endParaRPr lang="vi-VN" sz="2000" dirty="0">
              <a:solidFill>
                <a:srgbClr val="01051C"/>
              </a:solidFill>
              <a:latin typeface="Roboto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1051C"/>
                </a:solidFill>
                <a:latin typeface="Roboto"/>
              </a:rPr>
              <a:t> </a:t>
            </a:r>
            <a:r>
              <a:rPr lang="vi-VN" sz="2000" dirty="0" smtClean="0">
                <a:solidFill>
                  <a:srgbClr val="01051C"/>
                </a:solidFill>
                <a:latin typeface="Roboto"/>
              </a:rPr>
              <a:t>Stay </a:t>
            </a:r>
            <a:r>
              <a:rPr lang="vi-VN" sz="2000" dirty="0">
                <a:solidFill>
                  <a:srgbClr val="01051C"/>
                </a:solidFill>
                <a:latin typeface="Roboto"/>
              </a:rPr>
              <a:t>on firm ground </a:t>
            </a:r>
            <a:r>
              <a:rPr lang="vi-VN" sz="2000" i="1" dirty="0">
                <a:solidFill>
                  <a:srgbClr val="01051C"/>
                </a:solidFill>
                <a:latin typeface="Roboto"/>
              </a:rPr>
              <a:t>(ở lại trên những khu vực đất vững chắc).</a:t>
            </a:r>
            <a:endParaRPr lang="vi-VN" sz="2000" b="0" i="0" dirty="0">
              <a:solidFill>
                <a:srgbClr val="01051C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969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20884" y="584436"/>
            <a:ext cx="10663989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500" b="1" dirty="0"/>
              <a:t>Write instructions (80 - 100 words) about things to do before, during, and after a flood.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44306" y="71897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091" y="5844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176" t="2359" r="3499" b="3245"/>
          <a:stretch/>
        </p:blipFill>
        <p:spPr>
          <a:xfrm>
            <a:off x="2870591" y="1548059"/>
            <a:ext cx="6161567" cy="482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79877" y="467027"/>
            <a:ext cx="10701867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Write instructions (80 - 100 words) about things to do before, during, and after a flood.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86990" y="7113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9775" y="6054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4" name="Rectangle 3"/>
          <p:cNvSpPr/>
          <p:nvPr/>
        </p:nvSpPr>
        <p:spPr>
          <a:xfrm>
            <a:off x="1457332" y="1456334"/>
            <a:ext cx="110244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Suggested </a:t>
            </a:r>
            <a:r>
              <a:rPr lang="en-US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answer: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the things you should do before, during, and after a ﬂood.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Before: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Prepare an emergency kit with necessary things.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Build barriers to stop ﬂoodwater from entering the house.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Move to a higher place if necessary.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During: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Listen to the radio or television for warnings and information.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Be careful with ﬂash ﬂooding.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After: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Avoid moving water.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Stay away from damaged areas unless the local authority needs your help.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Listen for local warnings of ﬂash ﬂoods</a:t>
            </a:r>
            <a:r>
              <a:rPr lang="en-US" sz="2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1774976"/>
            <a:ext cx="1087908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Roboto"/>
              </a:rPr>
              <a:t>* Before</a:t>
            </a:r>
            <a:r>
              <a:rPr lang="en-US" sz="2400" b="1" dirty="0">
                <a:solidFill>
                  <a:srgbClr val="0000FF"/>
                </a:solidFill>
                <a:latin typeface="Roboto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51C"/>
                </a:solidFill>
                <a:latin typeface="Roboto"/>
              </a:rPr>
              <a:t> Prepare </a:t>
            </a:r>
            <a:r>
              <a:rPr lang="en-US" sz="2400" dirty="0">
                <a:solidFill>
                  <a:srgbClr val="01051C"/>
                </a:solidFill>
                <a:latin typeface="Roboto"/>
              </a:rPr>
              <a:t>an emergency kit with necessary things like a torch, a whistle, bottles of water, some medicine and a blanket.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51C"/>
                </a:solidFill>
                <a:latin typeface="Roboto"/>
              </a:rPr>
              <a:t> Move </a:t>
            </a:r>
            <a:r>
              <a:rPr lang="en-US" sz="2400" dirty="0">
                <a:solidFill>
                  <a:srgbClr val="01051C"/>
                </a:solidFill>
                <a:latin typeface="Roboto"/>
              </a:rPr>
              <a:t>your properties to an upper floor or any high place to </a:t>
            </a:r>
            <a:r>
              <a:rPr lang="en-US" sz="2400" dirty="0" err="1">
                <a:solidFill>
                  <a:srgbClr val="01051C"/>
                </a:solidFill>
                <a:latin typeface="Roboto"/>
              </a:rPr>
              <a:t>minimise</a:t>
            </a:r>
            <a:r>
              <a:rPr lang="en-US" sz="2400" dirty="0">
                <a:solidFill>
                  <a:srgbClr val="01051C"/>
                </a:solidFill>
                <a:latin typeface="Roboto"/>
              </a:rPr>
              <a:t> their damage.</a:t>
            </a: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Roboto"/>
              </a:rPr>
              <a:t>* During</a:t>
            </a:r>
            <a:r>
              <a:rPr lang="en-US" sz="2400" b="1" dirty="0">
                <a:solidFill>
                  <a:srgbClr val="0000FF"/>
                </a:solidFill>
                <a:latin typeface="Roboto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51C"/>
                </a:solidFill>
                <a:latin typeface="Roboto"/>
              </a:rPr>
              <a:t> Disconnect </a:t>
            </a:r>
            <a:r>
              <a:rPr lang="en-US" sz="2400" dirty="0">
                <a:solidFill>
                  <a:srgbClr val="01051C"/>
                </a:solidFill>
                <a:latin typeface="Roboto"/>
              </a:rPr>
              <a:t>electrical devices because floodwater might cause electric shock.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51C"/>
                </a:solidFill>
                <a:latin typeface="Roboto"/>
              </a:rPr>
              <a:t> Be </a:t>
            </a:r>
            <a:r>
              <a:rPr lang="en-US" sz="2400" dirty="0">
                <a:solidFill>
                  <a:srgbClr val="01051C"/>
                </a:solidFill>
                <a:latin typeface="Roboto"/>
              </a:rPr>
              <a:t>aware of flash flooding. They could come suddenly and violently.</a:t>
            </a:r>
          </a:p>
          <a:p>
            <a:pPr algn="just"/>
            <a:r>
              <a:rPr lang="en-US" sz="2400" b="1" dirty="0" smtClean="0">
                <a:solidFill>
                  <a:srgbClr val="0000FF"/>
                </a:solidFill>
                <a:latin typeface="Roboto"/>
              </a:rPr>
              <a:t>* After</a:t>
            </a:r>
            <a:r>
              <a:rPr lang="en-US" sz="2400" b="1" dirty="0">
                <a:solidFill>
                  <a:srgbClr val="0000FF"/>
                </a:solidFill>
                <a:latin typeface="Roboto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51C"/>
                </a:solidFill>
                <a:latin typeface="Roboto"/>
              </a:rPr>
              <a:t> Do </a:t>
            </a:r>
            <a:r>
              <a:rPr lang="en-US" sz="2400" dirty="0">
                <a:solidFill>
                  <a:srgbClr val="01051C"/>
                </a:solidFill>
                <a:latin typeface="Roboto"/>
              </a:rPr>
              <a:t>not return to your home right away as it might be dangerous.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1051C"/>
                </a:solidFill>
                <a:latin typeface="Roboto"/>
              </a:rPr>
              <a:t> Report </a:t>
            </a:r>
            <a:r>
              <a:rPr lang="en-US" sz="2400" dirty="0">
                <a:solidFill>
                  <a:srgbClr val="01051C"/>
                </a:solidFill>
                <a:latin typeface="Roboto"/>
              </a:rPr>
              <a:t>damages to local authorities or insurance companies to receive support</a:t>
            </a:r>
            <a:r>
              <a:rPr lang="en-US" sz="2400" dirty="0" smtClean="0">
                <a:solidFill>
                  <a:srgbClr val="01051C"/>
                </a:solidFill>
                <a:latin typeface="Roboto"/>
              </a:rPr>
              <a:t>.</a:t>
            </a:r>
            <a:endParaRPr lang="en-US" sz="2400" dirty="0">
              <a:solidFill>
                <a:srgbClr val="01051C"/>
              </a:solidFill>
              <a:latin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9877" y="467027"/>
            <a:ext cx="10701867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/>
              <a:t>Write instructions (80 - 100 words) about things to do before, during, and after a flood.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6990" y="71138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775" y="6054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1936954" y="1313311"/>
            <a:ext cx="8947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i="1" dirty="0">
                <a:solidFill>
                  <a:srgbClr val="0000FF"/>
                </a:solidFill>
                <a:latin typeface="Roboto"/>
              </a:rPr>
              <a:t> 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 are the things you should do before, during, and after a flood.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43B4EE5-D525-4443-B04E-58910A374BDA}"/>
              </a:ext>
            </a:extLst>
          </p:cNvPr>
          <p:cNvSpPr txBox="1"/>
          <p:nvPr/>
        </p:nvSpPr>
        <p:spPr>
          <a:xfrm>
            <a:off x="2615053" y="1705588"/>
            <a:ext cx="93689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this lesson,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have: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learnt new words related to natural disasters.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known more about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things to do before, during, and after a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storm.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ritten instructions about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things to do before, during, and after a flood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61071" y="0"/>
            <a:ext cx="2330929" cy="233092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93597" y="182570"/>
            <a:ext cx="396694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368867" y="116113"/>
            <a:ext cx="374563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Homework</a:t>
            </a:r>
            <a:endParaRPr lang="en-US" sz="4000" b="1" dirty="0"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601" y="1477717"/>
            <a:ext cx="84334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Learn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heart all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exercises in the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workbook.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Prepare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Lesson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78" y="3232043"/>
            <a:ext cx="3020335" cy="302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40022" y="68826"/>
            <a:ext cx="2583333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t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1" y="653601"/>
            <a:ext cx="4640826" cy="33160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74838" y="1644368"/>
            <a:ext cx="49161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What 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should people do before, during and after a storm?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3161" y="721259"/>
            <a:ext cx="39166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What’s </a:t>
            </a:r>
            <a:r>
              <a:rPr lang="en-US" sz="2800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natural disaster?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74838" y="1244479"/>
            <a:ext cx="2294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It’s a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6180" y="2741495"/>
            <a:ext cx="67449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Before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Listen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local radio or watch TV for 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warnings and information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Prepare </a:t>
            </a: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emergency kit</a:t>
            </a:r>
            <a:r>
              <a:rPr lang="en-US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Prepare food, drink and some necessary things</a:t>
            </a:r>
          </a:p>
        </p:txBody>
      </p:sp>
      <p:sp>
        <p:nvSpPr>
          <p:cNvPr id="6" name="Rectangle 5"/>
          <p:cNvSpPr/>
          <p:nvPr/>
        </p:nvSpPr>
        <p:spPr>
          <a:xfrm>
            <a:off x="7418440" y="4335142"/>
            <a:ext cx="44343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After:</a:t>
            </a:r>
          </a:p>
          <a:p>
            <a:pPr marL="285750" lvl="0" indent="-285750">
              <a:buFontTx/>
              <a:buChar char="-"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 moving water.</a:t>
            </a:r>
          </a:p>
          <a:p>
            <a:pPr marL="285750" lvl="0" indent="-285750">
              <a:buFontTx/>
              <a:buChar char="-"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 to important instructions from local authorities</a:t>
            </a:r>
          </a:p>
          <a:p>
            <a:pPr marL="285750" lvl="0" indent="-285750">
              <a:buFontTx/>
              <a:buChar char="-"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away from damaged areas.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4838" y="482350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During:</a:t>
            </a:r>
          </a:p>
          <a:p>
            <a:pPr marL="285750" lvl="0" indent="-285750" algn="just">
              <a:buFontTx/>
              <a:buChar char="-"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 inside a safe and high place</a:t>
            </a:r>
          </a:p>
          <a:p>
            <a:pPr marL="285750" lvl="0" indent="-285750" algn="just">
              <a:buFontTx/>
              <a:buChar char="-"/>
            </a:pPr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Follow the routes specified by officials.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853" y="2396614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02" y="2068052"/>
            <a:ext cx="3865563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10704326" y="5549340"/>
            <a:ext cx="1414920" cy="13813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87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1954" y="1287511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NATURAL DISASTERS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 9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904848" y="1267292"/>
            <a:ext cx="4472574" cy="625641"/>
          </a:xfrm>
          <a:prstGeom prst="roundRect">
            <a:avLst>
              <a:gd name="adj" fmla="val 4266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175" y="1121867"/>
            <a:ext cx="964452" cy="9164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38" y="2183782"/>
            <a:ext cx="7470125" cy="39709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90572" y="1356095"/>
            <a:ext cx="26374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 LESSON 6: SKILLS 2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222240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01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873956" y="5205203"/>
            <a:ext cx="663295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800" dirty="0" smtClean="0"/>
              <a:t>- authority </a:t>
            </a:r>
            <a:r>
              <a:rPr lang="en-US" sz="4800" dirty="0" smtClean="0"/>
              <a:t>(n</a:t>
            </a:r>
            <a:r>
              <a:rPr lang="en-US" sz="4800" dirty="0" smtClean="0"/>
              <a:t>): 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6108735" y="5279314"/>
            <a:ext cx="50115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60640" y="6093282"/>
            <a:ext cx="1920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/ɔːˈ</a:t>
            </a:r>
            <a:r>
              <a:rPr lang="en-US" sz="2800" b="1" dirty="0" err="1">
                <a:solidFill>
                  <a:srgbClr val="0070C0"/>
                </a:solidFill>
              </a:rPr>
              <a:t>θɒrəti</a:t>
            </a:r>
            <a:r>
              <a:rPr lang="en-US" sz="2800" b="1" dirty="0">
                <a:solidFill>
                  <a:srgbClr val="0070C0"/>
                </a:solidFill>
              </a:rPr>
              <a:t>/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2" y="849284"/>
            <a:ext cx="7532037" cy="4430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190435" y="0"/>
            <a:ext cx="32063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authorit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0442" y="5279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2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87910" y="5140936"/>
            <a:ext cx="481958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800" dirty="0" smtClean="0"/>
              <a:t>warn (v</a:t>
            </a:r>
            <a:r>
              <a:rPr lang="en-US" sz="4800" dirty="0" smtClean="0"/>
              <a:t>): 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6269609" y="5257001"/>
            <a:ext cx="37768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/>
              <a:t>cảnh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báo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3595955" y="5860769"/>
            <a:ext cx="17331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 /</a:t>
            </a:r>
            <a:r>
              <a:rPr lang="en-US" sz="3200" b="1" dirty="0" err="1">
                <a:solidFill>
                  <a:srgbClr val="0070C0"/>
                </a:solidFill>
              </a:rPr>
              <a:t>wɔːn</a:t>
            </a:r>
            <a:r>
              <a:rPr lang="en-US" sz="3200" b="1" dirty="0">
                <a:solidFill>
                  <a:srgbClr val="0070C0"/>
                </a:solidFill>
              </a:rPr>
              <a:t>/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" t="26366" r="59270" b="14907"/>
          <a:stretch/>
        </p:blipFill>
        <p:spPr bwMode="auto">
          <a:xfrm>
            <a:off x="3595955" y="581383"/>
            <a:ext cx="5116530" cy="467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warn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779" y="554355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90435" y="0"/>
            <a:ext cx="32063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58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183434" y="5070373"/>
            <a:ext cx="5259943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l"/>
            <a:r>
              <a:rPr lang="en-US" sz="4800" dirty="0" smtClean="0"/>
              <a:t>- avoid </a:t>
            </a:r>
            <a:r>
              <a:rPr lang="en-US" sz="4800" dirty="0" smtClean="0"/>
              <a:t>(v</a:t>
            </a:r>
            <a:r>
              <a:rPr lang="en-US" sz="4800" dirty="0" smtClean="0"/>
              <a:t>): </a:t>
            </a:r>
            <a:endParaRPr lang="en-US" sz="4800" dirty="0"/>
          </a:p>
        </p:txBody>
      </p:sp>
      <p:sp>
        <p:nvSpPr>
          <p:cNvPr id="12" name="Rectangle 11"/>
          <p:cNvSpPr/>
          <p:nvPr/>
        </p:nvSpPr>
        <p:spPr>
          <a:xfrm>
            <a:off x="6660029" y="5243442"/>
            <a:ext cx="47209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/>
              <a:t>tránh</a:t>
            </a:r>
            <a:r>
              <a:rPr lang="en-US" sz="4400" b="1" dirty="0" smtClean="0"/>
              <a:t>, </a:t>
            </a:r>
            <a:r>
              <a:rPr lang="en-US" sz="4400" b="1" dirty="0" err="1" smtClean="0"/>
              <a:t>tránh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xa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4116394" y="5992335"/>
            <a:ext cx="19367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 /</a:t>
            </a:r>
            <a:r>
              <a:rPr lang="en-US" sz="3200" b="1" dirty="0" err="1">
                <a:solidFill>
                  <a:srgbClr val="0070C0"/>
                </a:solidFill>
              </a:rPr>
              <a:t>əˈvɔɪd</a:t>
            </a:r>
            <a:r>
              <a:rPr lang="en-US" sz="3200" b="1" dirty="0">
                <a:solidFill>
                  <a:srgbClr val="0070C0"/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34" y="583717"/>
            <a:ext cx="7698593" cy="4535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void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4390" y="3399787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90435" y="0"/>
            <a:ext cx="32063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826600"/>
              </p:ext>
            </p:extLst>
          </p:nvPr>
        </p:nvGraphicFramePr>
        <p:xfrm>
          <a:off x="1321375" y="1735701"/>
          <a:ext cx="10215858" cy="307657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220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6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47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13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09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authority (n)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/ɔːˈθɒrəti/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chính quyền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warn (v)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/wɔːn/ 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cảnh báo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675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600" smtClean="0">
                          <a:effectLst/>
                          <a:latin typeface="+mn-lt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 (v)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/əˈvɔɪd/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60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tránh, tránh xa</a:t>
                      </a:r>
                      <a:endParaRPr lang="en-US" sz="3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2" name="authority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0662" y="2390840"/>
            <a:ext cx="609600" cy="609600"/>
          </a:xfrm>
          <a:prstGeom prst="rect">
            <a:avLst/>
          </a:prstGeom>
        </p:spPr>
      </p:pic>
      <p:pic>
        <p:nvPicPr>
          <p:cNvPr id="14" name="warn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0662" y="3273988"/>
            <a:ext cx="609600" cy="609600"/>
          </a:xfrm>
          <a:prstGeom prst="rect">
            <a:avLst/>
          </a:prstGeom>
        </p:spPr>
      </p:pic>
      <p:pic>
        <p:nvPicPr>
          <p:cNvPr id="15" name="avoid__gb_2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20662" y="4081144"/>
            <a:ext cx="609600" cy="609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90435" y="0"/>
            <a:ext cx="32063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8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4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516138"/>
              </p:ext>
            </p:extLst>
          </p:nvPr>
        </p:nvGraphicFramePr>
        <p:xfrm>
          <a:off x="936008" y="1556586"/>
          <a:ext cx="10951191" cy="392216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523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9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8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01362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939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authority (n)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2. </a:t>
                      </a:r>
                      <a:r>
                        <a:rPr lang="en-US" sz="32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warn (v)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706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3200" b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3. </a:t>
                      </a:r>
                      <a:r>
                        <a:rPr lang="en-US" sz="3200" b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avoid (v)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3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389431" y="4625793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7030A0"/>
                </a:solidFill>
              </a:rPr>
              <a:t>chính quyền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9431" y="2660892"/>
            <a:ext cx="321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7030A0"/>
                </a:solidFill>
              </a:rPr>
              <a:t>cảnh báo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89431" y="3692604"/>
            <a:ext cx="4082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smtClean="0">
                <a:solidFill>
                  <a:srgbClr val="7030A0"/>
                </a:solidFill>
              </a:rPr>
              <a:t>tránh, tránh xa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73254" y="355213"/>
            <a:ext cx="518259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Checking vocabulary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94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28867 -0.276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28945 0.15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48148E-6 L -0.29388 0.15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01" y="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4710</TotalTime>
  <Words>880</Words>
  <Application>Microsoft Office PowerPoint</Application>
  <PresentationFormat>Widescreen</PresentationFormat>
  <Paragraphs>176</Paragraphs>
  <Slides>20</Slides>
  <Notes>14</Notes>
  <HiddenSlides>0</HiddenSlides>
  <MMClips>8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Arial Black</vt:lpstr>
      <vt:lpstr>Calibri</vt:lpstr>
      <vt:lpstr>Century Gothic</vt:lpstr>
      <vt:lpstr>Modern No. 20</vt:lpstr>
      <vt:lpstr>Myriad Pro</vt:lpstr>
      <vt:lpstr>Roboto</vt:lpstr>
      <vt:lpstr>Times New Roman</vt:lpstr>
      <vt:lpstr>VNI-Ariston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638</cp:revision>
  <dcterms:created xsi:type="dcterms:W3CDTF">2020-12-09T02:04:09Z</dcterms:created>
  <dcterms:modified xsi:type="dcterms:W3CDTF">2024-02-05T05:52:30Z</dcterms:modified>
</cp:coreProperties>
</file>