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38" r:id="rId2"/>
    <p:sldId id="334" r:id="rId3"/>
    <p:sldId id="279" r:id="rId4"/>
    <p:sldId id="256" r:id="rId5"/>
    <p:sldId id="316" r:id="rId6"/>
    <p:sldId id="331" r:id="rId7"/>
    <p:sldId id="335" r:id="rId8"/>
    <p:sldId id="332" r:id="rId9"/>
    <p:sldId id="337" r:id="rId10"/>
    <p:sldId id="333" r:id="rId11"/>
    <p:sldId id="336" r:id="rId12"/>
    <p:sldId id="276" r:id="rId13"/>
    <p:sldId id="298" r:id="rId14"/>
    <p:sldId id="327" r:id="rId15"/>
    <p:sldId id="325" r:id="rId16"/>
    <p:sldId id="313" r:id="rId17"/>
    <p:sldId id="314" r:id="rId18"/>
    <p:sldId id="330" r:id="rId19"/>
    <p:sldId id="339" r:id="rId20"/>
    <p:sldId id="34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08F"/>
    <a:srgbClr val="E9CF9D"/>
    <a:srgbClr val="0A8004"/>
    <a:srgbClr val="9933FF"/>
    <a:srgbClr val="FDE2AB"/>
    <a:srgbClr val="D0EAE8"/>
    <a:srgbClr val="EF4B66"/>
    <a:srgbClr val="FBCDCD"/>
    <a:srgbClr val="F7A5A5"/>
    <a:srgbClr val="719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2" autoAdjust="0"/>
    <p:restoredTop sz="94650"/>
  </p:normalViewPr>
  <p:slideViewPr>
    <p:cSldViewPr snapToGrid="0" showGuides="1">
      <p:cViewPr varScale="1">
        <p:scale>
          <a:sx n="65" d="100"/>
          <a:sy n="65" d="100"/>
        </p:scale>
        <p:origin x="2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5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6020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5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69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9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55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2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2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4482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8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5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1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2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3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4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9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5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5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3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8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87809" y="251139"/>
            <a:ext cx="7786777" cy="69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VE  SECONDARY SCHOOL</a:t>
            </a:r>
            <a:endParaRPr lang="vi-VN" sz="37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8426245" y="6256960"/>
            <a:ext cx="3190022" cy="509657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NGUYỄN THỊ THU BA</a:t>
            </a:r>
            <a:endParaRPr lang="en-GB" sz="2400" b="1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9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6121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CFEE89-061A-F4E6-FFB3-B89DC1C2359D}"/>
              </a:ext>
            </a:extLst>
          </p:cNvPr>
          <p:cNvGrpSpPr/>
          <p:nvPr/>
        </p:nvGrpSpPr>
        <p:grpSpPr>
          <a:xfrm>
            <a:off x="3227967" y="197082"/>
            <a:ext cx="6338819" cy="6311873"/>
            <a:chOff x="3326290" y="1131146"/>
            <a:chExt cx="5453060" cy="5634351"/>
          </a:xfrm>
        </p:grpSpPr>
        <p:pic>
          <p:nvPicPr>
            <p:cNvPr id="10242" name="Picture 2" descr="What Is A Possessive Pronoun? List and Examples of Possessive Pronouns •  7ESL | Possessive pronoun, English vocabulary words, Learn english words">
              <a:extLst>
                <a:ext uri="{FF2B5EF4-FFF2-40B4-BE49-F238E27FC236}">
                  <a16:creationId xmlns:a16="http://schemas.microsoft.com/office/drawing/2014/main" id="{3E1D4D40-38A4-98AA-7D3B-1580DE0AF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290" y="1131146"/>
              <a:ext cx="5453060" cy="56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340ABE-30EB-37C1-3A4A-6BAF61E17274}"/>
                </a:ext>
              </a:extLst>
            </p:cNvPr>
            <p:cNvSpPr/>
            <p:nvPr/>
          </p:nvSpPr>
          <p:spPr>
            <a:xfrm>
              <a:off x="7307384" y="6533663"/>
              <a:ext cx="1180123" cy="216204"/>
            </a:xfrm>
            <a:prstGeom prst="rect">
              <a:avLst/>
            </a:prstGeom>
            <a:solidFill>
              <a:srgbClr val="0A80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756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2802192" y="-61556"/>
            <a:ext cx="562704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ChronicaPro"/>
              </a:rPr>
              <a:t>Possessive pronouns </a:t>
            </a:r>
            <a:endParaRPr lang="en-US" sz="4000" dirty="0"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5EFAE6-42C4-959E-93C4-BDB258B48623}"/>
              </a:ext>
            </a:extLst>
          </p:cNvPr>
          <p:cNvGrpSpPr/>
          <p:nvPr/>
        </p:nvGrpSpPr>
        <p:grpSpPr>
          <a:xfrm>
            <a:off x="451609" y="829090"/>
            <a:ext cx="8637399" cy="3871453"/>
            <a:chOff x="2413577" y="1990000"/>
            <a:chExt cx="6925774" cy="29006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245818-08B0-E032-0A9A-953046BF0A77}"/>
                </a:ext>
              </a:extLst>
            </p:cNvPr>
            <p:cNvSpPr/>
            <p:nvPr/>
          </p:nvSpPr>
          <p:spPr>
            <a:xfrm>
              <a:off x="2671039" y="2335474"/>
              <a:ext cx="6668312" cy="2555175"/>
            </a:xfrm>
            <a:prstGeom prst="rect">
              <a:avLst/>
            </a:prstGeom>
            <a:solidFill>
              <a:srgbClr val="FDE2A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</a:rPr>
                <a:t>We can use possessive pronouns after </a:t>
              </a:r>
              <a:r>
                <a:rPr lang="en-US" sz="3600" b="1" i="1" dirty="0">
                  <a:solidFill>
                    <a:schemeClr val="tx1"/>
                  </a:solidFill>
                </a:rPr>
                <a:t>of</a:t>
              </a:r>
              <a:r>
                <a:rPr lang="en-US" sz="3600" dirty="0">
                  <a:solidFill>
                    <a:schemeClr val="tx1"/>
                  </a:solidFill>
                </a:rPr>
                <a:t>. </a:t>
              </a:r>
            </a:p>
            <a:p>
              <a:r>
                <a:rPr lang="en-US" sz="3600" dirty="0">
                  <a:solidFill>
                    <a:schemeClr val="accent1"/>
                  </a:solidFill>
                </a:rPr>
                <a:t>Example: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3600" dirty="0">
                  <a:solidFill>
                    <a:schemeClr val="tx1"/>
                  </a:solidFill>
                </a:rPr>
                <a:t>	Mi is one of my friends. </a:t>
              </a:r>
            </a:p>
            <a:p>
              <a:r>
                <a:rPr lang="en-US" sz="3600" dirty="0">
                  <a:solidFill>
                    <a:schemeClr val="tx1"/>
                  </a:solidFill>
                </a:rPr>
                <a:t>	Mi is a friend of </a:t>
              </a:r>
              <a:r>
                <a:rPr lang="en-US" sz="3600" b="1" dirty="0">
                  <a:solidFill>
                    <a:schemeClr val="tx1"/>
                  </a:solidFill>
                </a:rPr>
                <a:t>mine</a:t>
              </a:r>
              <a:r>
                <a:rPr lang="en-US" sz="3600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6D31FD2-9CF3-3AE5-D3F0-82676549E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577" y="1990000"/>
              <a:ext cx="2654300" cy="7239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AD8B3FF-9D4E-8B37-397F-2C6E80270D73}"/>
                </a:ext>
              </a:extLst>
            </p:cNvPr>
            <p:cNvCxnSpPr>
              <a:cxnSpLocks/>
            </p:cNvCxnSpPr>
            <p:nvPr/>
          </p:nvCxnSpPr>
          <p:spPr>
            <a:xfrm>
              <a:off x="2780507" y="4253345"/>
              <a:ext cx="67887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-1" y="0"/>
            <a:ext cx="292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* </a:t>
            </a:r>
            <a:r>
              <a:rPr lang="en-US" sz="3200" b="1" u="sng" dirty="0" smtClean="0">
                <a:solidFill>
                  <a:srgbClr val="C00000"/>
                </a:solidFill>
              </a:rPr>
              <a:t>Grammar 2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5685" y="767255"/>
            <a:ext cx="111874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Bahnschrift" panose="020B0502040204020203" pitchFamily="34" charset="0"/>
              </a:rPr>
              <a:t>Complete the sentences with </a:t>
            </a:r>
            <a:r>
              <a:rPr lang="en-US" sz="2800" b="1" dirty="0">
                <a:solidFill>
                  <a:srgbClr val="0070C0"/>
                </a:solidFill>
                <a:effectLst/>
                <a:latin typeface="Bahnschrift" panose="020B0502040204020203" pitchFamily="34" charset="0"/>
              </a:rPr>
              <a:t>at, in, in front of, on, opposite</a:t>
            </a:r>
            <a:r>
              <a:rPr lang="en-US" sz="2800" b="1" dirty="0">
                <a:effectLst/>
                <a:latin typeface="Bahnschrift" panose="020B0502040204020203" pitchFamily="34" charset="0"/>
              </a:rPr>
              <a:t>, or </a:t>
            </a:r>
            <a:r>
              <a:rPr lang="en-US" sz="2800" b="1" dirty="0">
                <a:solidFill>
                  <a:srgbClr val="0070C0"/>
                </a:solidFill>
                <a:effectLst/>
                <a:latin typeface="Bahnschrift" panose="020B0502040204020203" pitchFamily="34" charset="0"/>
              </a:rPr>
              <a:t>under</a:t>
            </a:r>
            <a:r>
              <a:rPr lang="en-US" sz="2800" b="1" dirty="0">
                <a:effectLst/>
                <a:latin typeface="Bahnschrift" panose="020B0502040204020203" pitchFamily="34" charset="0"/>
              </a:rPr>
              <a:t>. </a:t>
            </a:r>
            <a:endParaRPr lang="en-US" sz="2800" dirty="0">
              <a:latin typeface="Bahnschrift" panose="020B0502040204020203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0294" y="7689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079" y="6663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9580" y="115301"/>
            <a:ext cx="2532602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FAFDD-2EC0-4D74-6607-DA016DDC6FBC}"/>
              </a:ext>
            </a:extLst>
          </p:cNvPr>
          <p:cNvSpPr txBox="1"/>
          <p:nvPr/>
        </p:nvSpPr>
        <p:spPr>
          <a:xfrm>
            <a:off x="487067" y="1766193"/>
            <a:ext cx="114528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1. </a:t>
            </a:r>
            <a:r>
              <a:rPr lang="en-US" sz="3200" dirty="0">
                <a:effectLst/>
                <a:latin typeface="ChronicaPro"/>
              </a:rPr>
              <a:t>Lily’s house is ______ the end of this street.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2. </a:t>
            </a:r>
            <a:r>
              <a:rPr lang="en-US" sz="3200" dirty="0">
                <a:effectLst/>
                <a:latin typeface="ChronicaPro"/>
              </a:rPr>
              <a:t>Players always sit _________ each other in a chess game.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3. </a:t>
            </a:r>
            <a:r>
              <a:rPr lang="en-US" sz="3200" dirty="0">
                <a:effectLst/>
                <a:latin typeface="ChronicaPro"/>
              </a:rPr>
              <a:t>She looked ______ the table and finally found her smartwatch.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4. </a:t>
            </a:r>
            <a:r>
              <a:rPr lang="en-US" sz="3200" dirty="0">
                <a:effectLst/>
                <a:latin typeface="ChronicaPro"/>
              </a:rPr>
              <a:t>Don’t walk ______ the street. Walk ______ the pavement.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5. </a:t>
            </a:r>
            <a:r>
              <a:rPr lang="en-US" sz="3200" dirty="0">
                <a:effectLst/>
                <a:latin typeface="ChronicaPro"/>
              </a:rPr>
              <a:t>Ann stood _________ me in a line to get on the bus.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E5F7D-4DA7-97B8-BF26-BF50410444F4}"/>
              </a:ext>
            </a:extLst>
          </p:cNvPr>
          <p:cNvSpPr txBox="1"/>
          <p:nvPr/>
        </p:nvSpPr>
        <p:spPr>
          <a:xfrm>
            <a:off x="4039783" y="1763020"/>
            <a:ext cx="58034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82B5D-E953-BA18-9F2A-398E3BF24502}"/>
              </a:ext>
            </a:extLst>
          </p:cNvPr>
          <p:cNvSpPr txBox="1"/>
          <p:nvPr/>
        </p:nvSpPr>
        <p:spPr>
          <a:xfrm>
            <a:off x="4539408" y="2514541"/>
            <a:ext cx="1830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Bahnschrift" panose="020B0502040204020203" pitchFamily="34" charset="0"/>
              </a:rPr>
              <a:t>opposite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E5A75-C65A-9CEA-EC08-3AA3748B25E4}"/>
              </a:ext>
            </a:extLst>
          </p:cNvPr>
          <p:cNvSpPr txBox="1"/>
          <p:nvPr/>
        </p:nvSpPr>
        <p:spPr>
          <a:xfrm>
            <a:off x="3262970" y="3262072"/>
            <a:ext cx="12764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Bahnschrift" panose="020B0502040204020203" pitchFamily="34" charset="0"/>
              </a:rPr>
              <a:t>under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47A25-FF68-99BD-F0F9-FCFA26E540DA}"/>
              </a:ext>
            </a:extLst>
          </p:cNvPr>
          <p:cNvSpPr txBox="1"/>
          <p:nvPr/>
        </p:nvSpPr>
        <p:spPr>
          <a:xfrm>
            <a:off x="3354638" y="4702634"/>
            <a:ext cx="8928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AE581-E205-C2A2-51A1-D573135FEE9D}"/>
              </a:ext>
            </a:extLst>
          </p:cNvPr>
          <p:cNvSpPr txBox="1"/>
          <p:nvPr/>
        </p:nvSpPr>
        <p:spPr>
          <a:xfrm>
            <a:off x="7592500" y="4702634"/>
            <a:ext cx="736905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B2CE8A-6266-F0C2-64AF-31075DBA8AD8}"/>
              </a:ext>
            </a:extLst>
          </p:cNvPr>
          <p:cNvSpPr txBox="1"/>
          <p:nvPr/>
        </p:nvSpPr>
        <p:spPr>
          <a:xfrm>
            <a:off x="3019669" y="5419891"/>
            <a:ext cx="2289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 front of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7041" y="3268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410" y="34743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Circle the correct preposition in each sentence.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19827" y="2241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98323" y="1109992"/>
            <a:ext cx="120936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get ready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/ on / for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a.m. We are meeting Dr Saito at 10:15.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first camera phone appeared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/ at / in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1999 in Japan.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will be away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/ for / by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weeks.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UK, supermarkets always close early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/ by / on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Sundays.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think language barriers will disappear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/ for / by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 years.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58C099-BB68-14C0-5539-A0F12D2CD259}"/>
              </a:ext>
            </a:extLst>
          </p:cNvPr>
          <p:cNvSpPr/>
          <p:nvPr/>
        </p:nvSpPr>
        <p:spPr>
          <a:xfrm>
            <a:off x="3058522" y="1302905"/>
            <a:ext cx="584841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90C1B6-2D36-86B3-05E3-DEE905B29434}"/>
              </a:ext>
            </a:extLst>
          </p:cNvPr>
          <p:cNvSpPr/>
          <p:nvPr/>
        </p:nvSpPr>
        <p:spPr>
          <a:xfrm>
            <a:off x="7305368" y="2094271"/>
            <a:ext cx="544428" cy="5211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20CA56-4C45-633D-0C18-CE8A07004B2D}"/>
              </a:ext>
            </a:extLst>
          </p:cNvPr>
          <p:cNvSpPr/>
          <p:nvPr/>
        </p:nvSpPr>
        <p:spPr>
          <a:xfrm>
            <a:off x="4100051" y="2802194"/>
            <a:ext cx="570270" cy="56043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F4E0C3-6B87-480F-ED8E-79EAE413E1B6}"/>
              </a:ext>
            </a:extLst>
          </p:cNvPr>
          <p:cNvSpPr/>
          <p:nvPr/>
        </p:nvSpPr>
        <p:spPr>
          <a:xfrm>
            <a:off x="9068450" y="3538260"/>
            <a:ext cx="584841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ADBC03-89A0-B989-02B3-11C37E1E2EC2}"/>
              </a:ext>
            </a:extLst>
          </p:cNvPr>
          <p:cNvSpPr/>
          <p:nvPr/>
        </p:nvSpPr>
        <p:spPr>
          <a:xfrm>
            <a:off x="7030065" y="4218039"/>
            <a:ext cx="547517" cy="5616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8021" y="249317"/>
            <a:ext cx="10670856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Complete the text with the prepositions from the box. Use each preposition only ONCE. 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297159" y="3077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944" y="205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97158" y="1941994"/>
            <a:ext cx="113329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</a:rPr>
              <a:t>I think smartphones will change a lot (1) </a:t>
            </a:r>
            <a:r>
              <a:rPr lang="en-US" sz="28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2800" dirty="0">
                <a:effectLst/>
              </a:rPr>
              <a:t>the near future. They will be much thinner. (2) </a:t>
            </a:r>
            <a:r>
              <a:rPr lang="en-US" sz="28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2800" dirty="0">
                <a:effectLst/>
              </a:rPr>
              <a:t>2035, we might be able to roll a phone like a sheet of paper. They will become much smarter, too. They will be able to charge their battery automatically when we are (3) </a:t>
            </a:r>
            <a:r>
              <a:rPr lang="en-US" sz="28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2800" dirty="0">
                <a:effectLst/>
              </a:rPr>
              <a:t>home. They might check the latest news (4) </a:t>
            </a:r>
            <a:r>
              <a:rPr lang="en-US" sz="28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2800" dirty="0">
                <a:effectLst/>
              </a:rPr>
              <a:t>the Internet. We won’t have to wait (5) </a:t>
            </a:r>
            <a:r>
              <a:rPr lang="en-US" sz="28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2800" dirty="0">
                <a:effectLst/>
              </a:rPr>
              <a:t>a long time for these super smartphones. </a:t>
            </a:r>
            <a:endParaRPr lang="en-US" sz="28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41D087-485D-BEC2-A10A-B7C6035E5012}"/>
              </a:ext>
            </a:extLst>
          </p:cNvPr>
          <p:cNvSpPr/>
          <p:nvPr/>
        </p:nvSpPr>
        <p:spPr>
          <a:xfrm>
            <a:off x="1770489" y="1135325"/>
            <a:ext cx="8242789" cy="5453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>
                <a:solidFill>
                  <a:srgbClr val="C00000"/>
                </a:solidFill>
                <a:effectLst/>
                <a:latin typeface="ChronicaPro"/>
              </a:rPr>
              <a:t>in</a:t>
            </a:r>
            <a:r>
              <a:rPr lang="en-US" sz="3600" b="1" dirty="0">
                <a:solidFill>
                  <a:srgbClr val="C00000"/>
                </a:solidFill>
                <a:effectLst/>
                <a:latin typeface="ChronicaPro"/>
              </a:rPr>
              <a:t> 		on 		at 		for 		by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BEDA3-D30F-D28E-4465-86D0B7F915C1}"/>
              </a:ext>
            </a:extLst>
          </p:cNvPr>
          <p:cNvSpPr txBox="1"/>
          <p:nvPr/>
        </p:nvSpPr>
        <p:spPr>
          <a:xfrm>
            <a:off x="7145563" y="1726099"/>
            <a:ext cx="775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824E7-1E2C-AB18-A7D1-8CCD2126F763}"/>
              </a:ext>
            </a:extLst>
          </p:cNvPr>
          <p:cNvSpPr txBox="1"/>
          <p:nvPr/>
        </p:nvSpPr>
        <p:spPr>
          <a:xfrm>
            <a:off x="4797814" y="2189329"/>
            <a:ext cx="775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By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6161E-BF2D-66C3-57E9-0F193BFCC6B9}"/>
              </a:ext>
            </a:extLst>
          </p:cNvPr>
          <p:cNvSpPr txBox="1"/>
          <p:nvPr/>
        </p:nvSpPr>
        <p:spPr>
          <a:xfrm>
            <a:off x="746979" y="3479087"/>
            <a:ext cx="775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E539F-DE25-13A9-4A4F-41ED8B8ADCFD}"/>
              </a:ext>
            </a:extLst>
          </p:cNvPr>
          <p:cNvSpPr txBox="1"/>
          <p:nvPr/>
        </p:nvSpPr>
        <p:spPr>
          <a:xfrm>
            <a:off x="9894399" y="3496265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63CB70-6067-C79E-B571-89F84CFD3A18}"/>
              </a:ext>
            </a:extLst>
          </p:cNvPr>
          <p:cNvSpPr txBox="1"/>
          <p:nvPr/>
        </p:nvSpPr>
        <p:spPr>
          <a:xfrm>
            <a:off x="6188545" y="3894585"/>
            <a:ext cx="775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6660" y="213532"/>
            <a:ext cx="1086810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Complete the second sentence so that it has the same meaning as the first sentence. 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410981" y="21761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766" y="1149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EA81E-2B16-63F5-1717-6C60B6D3196E}"/>
              </a:ext>
            </a:extLst>
          </p:cNvPr>
          <p:cNvSpPr txBox="1"/>
          <p:nvPr/>
        </p:nvSpPr>
        <p:spPr>
          <a:xfrm>
            <a:off x="206196" y="1444698"/>
            <a:ext cx="1142577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Jack is one of her cousins.</a:t>
            </a:r>
          </a:p>
          <a:p>
            <a:pPr>
              <a:buClr>
                <a:srgbClr val="C00000"/>
              </a:buClr>
            </a:pP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Jack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a ______________________.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this one of his tablets?</a:t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this a _______________________?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I borrow a pencil of yours?</a:t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I borrow ___________________?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look like Nick and Peter. Are you one of their relatives? 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look like Nick and Peter. Are you 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Last year, two of our classmates won scholarships to the US. 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Last year, _____________________ won scholarships to the US.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A76BE-455B-1632-C917-FFC1C8925096}"/>
              </a:ext>
            </a:extLst>
          </p:cNvPr>
          <p:cNvSpPr txBox="1"/>
          <p:nvPr/>
        </p:nvSpPr>
        <p:spPr>
          <a:xfrm>
            <a:off x="1748482" y="1741113"/>
            <a:ext cx="280938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cousin of 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81DBB-075E-C894-4146-F60EAFE3AA57}"/>
              </a:ext>
            </a:extLst>
          </p:cNvPr>
          <p:cNvSpPr txBox="1"/>
          <p:nvPr/>
        </p:nvSpPr>
        <p:spPr>
          <a:xfrm>
            <a:off x="1748482" y="2715754"/>
            <a:ext cx="24484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tablet of his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DA194-817E-19A6-3251-A499A527950A}"/>
              </a:ext>
            </a:extLst>
          </p:cNvPr>
          <p:cNvSpPr txBox="1"/>
          <p:nvPr/>
        </p:nvSpPr>
        <p:spPr>
          <a:xfrm>
            <a:off x="2487528" y="3706786"/>
            <a:ext cx="3437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your pencils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B0046-1CB1-83CE-E01A-9D97C9D0E0F7}"/>
              </a:ext>
            </a:extLst>
          </p:cNvPr>
          <p:cNvSpPr txBox="1"/>
          <p:nvPr/>
        </p:nvSpPr>
        <p:spPr>
          <a:xfrm>
            <a:off x="6582240" y="4709173"/>
            <a:ext cx="32707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relative of theirs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08577-E47C-A6C7-027D-77BA333261BC}"/>
              </a:ext>
            </a:extLst>
          </p:cNvPr>
          <p:cNvSpPr txBox="1"/>
          <p:nvPr/>
        </p:nvSpPr>
        <p:spPr>
          <a:xfrm>
            <a:off x="2026397" y="5678862"/>
            <a:ext cx="3986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classmates of ours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4775" y="154025"/>
            <a:ext cx="1107024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Tell each other whether you agree or disagree with the following ideas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9385" y="2880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170" y="1854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0" y="939919"/>
            <a:ext cx="12516749" cy="1264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We should not use our smartphones for more than a few hours every day.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2050, the way people communicate with each other will be different from now.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27475"/>
              </p:ext>
            </p:extLst>
          </p:nvPr>
        </p:nvGraphicFramePr>
        <p:xfrm>
          <a:off x="241033" y="2530421"/>
          <a:ext cx="11773986" cy="36694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50628">
                  <a:extLst>
                    <a:ext uri="{9D8B030D-6E8A-4147-A177-3AD203B41FA5}">
                      <a16:colId xmlns:a16="http://schemas.microsoft.com/office/drawing/2014/main" val="1224100186"/>
                    </a:ext>
                  </a:extLst>
                </a:gridCol>
                <a:gridCol w="5823358">
                  <a:extLst>
                    <a:ext uri="{9D8B030D-6E8A-4147-A177-3AD203B41FA5}">
                      <a16:colId xmlns:a16="http://schemas.microsoft.com/office/drawing/2014/main" val="314620562"/>
                    </a:ext>
                  </a:extLst>
                </a:gridCol>
              </a:tblGrid>
              <a:tr h="668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1" dirty="0" smtClean="0">
                          <a:solidFill>
                            <a:srgbClr val="03708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1.What are some bad points of using smartphones too much?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1" dirty="0" smtClean="0">
                          <a:solidFill>
                            <a:srgbClr val="03708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In the future, will people meet each other face to face like now? </a:t>
                      </a:r>
                      <a:endParaRPr lang="en-US" sz="2500" b="1" dirty="0" smtClean="0">
                        <a:solidFill>
                          <a:srgbClr val="03708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32143"/>
                  </a:ext>
                </a:extLst>
              </a:tr>
              <a:tr h="2815971">
                <a:tc>
                  <a:txBody>
                    <a:bodyPr/>
                    <a:lstStyle/>
                    <a:p>
                      <a:pPr algn="just"/>
                      <a:endParaRPr lang="en-US" sz="2000" dirty="0" smtClean="0">
                        <a:solidFill>
                          <a:srgbClr val="333333"/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5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02316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7047" y="3457704"/>
            <a:ext cx="587744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 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eyes (will be </a:t>
            </a:r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short-sighted)</a:t>
            </a:r>
            <a:endParaRPr lang="en-US" sz="25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bad for sleep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negative effect on your health</a:t>
            </a:r>
          </a:p>
          <a:p>
            <a:pPr lvl="0"/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will be bad for your neck, can damage </a:t>
            </a:r>
            <a:endParaRPr lang="en-US" sz="25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5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hands,……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50504" y="3549518"/>
            <a:ext cx="55088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the future, we can meet our friends and relatives using video calls. Moreover, we can make so many friends via chatting or social networking.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132229" y="2175558"/>
            <a:ext cx="9770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How </a:t>
            </a:r>
            <a:r>
              <a:rPr lang="en-US" sz="3600" dirty="0"/>
              <a:t>to use prepositions of place and 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possessive pronouns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4164" y="276490"/>
            <a:ext cx="4006275" cy="584775"/>
          </a:xfrm>
          <a:prstGeom prst="rect">
            <a:avLst/>
          </a:prstGeom>
          <a:solidFill>
            <a:srgbClr val="E9CF9D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*CONSOLIDATION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3831" y="1174733"/>
            <a:ext cx="7933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What have we learnt in this lesson?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90564" y="110150"/>
            <a:ext cx="4455345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Homework</a:t>
            </a:r>
            <a:endParaRPr lang="en-US" sz="5400" b="1" dirty="0"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9379" y="1329970"/>
            <a:ext cx="8169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the exercise in the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138112"/>
            <a:ext cx="12700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6573" y="2556600"/>
            <a:ext cx="10578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+mj-lt"/>
              </a:rPr>
              <a:t>Do </a:t>
            </a:r>
            <a:r>
              <a:rPr lang="en-US" sz="3600" b="1" dirty="0">
                <a:latin typeface="+mj-lt"/>
              </a:rPr>
              <a:t>exercises in the workbook.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+mj-lt"/>
              </a:rPr>
              <a:t>Prepare </a:t>
            </a:r>
            <a:r>
              <a:rPr lang="en-US" sz="3600" b="1" dirty="0">
                <a:latin typeface="+mj-lt"/>
              </a:rPr>
              <a:t>for Lesson 4 - Communication</a:t>
            </a:r>
            <a:endParaRPr lang="en-GB" sz="36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2000" y="381003"/>
            <a:ext cx="7924800" cy="135420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 defTabSz="1219170">
              <a:defRPr/>
            </a:pPr>
            <a:r>
              <a:rPr lang="en-US" sz="80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90" y="4067032"/>
            <a:ext cx="4583423" cy="261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3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4F60337-05F9-EEEB-02A3-A4B3B7500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81" y="1036127"/>
            <a:ext cx="6730213" cy="5828224"/>
          </a:xfrm>
          <a:prstGeom prst="rect">
            <a:avLst/>
          </a:prstGeom>
        </p:spPr>
      </p:pic>
      <p:sp>
        <p:nvSpPr>
          <p:cNvPr id="7" name="Rectangle 21">
            <a:extLst>
              <a:ext uri="{FF2B5EF4-FFF2-40B4-BE49-F238E27FC236}">
                <a16:creationId xmlns:a16="http://schemas.microsoft.com/office/drawing/2014/main" id="{90C9062D-FCD6-8807-C2CA-5FEC45389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443" y="255918"/>
            <a:ext cx="8410438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Work in pairs. Find the words in the word search.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4D546-5D42-E947-1FEB-A19218367828}"/>
              </a:ext>
            </a:extLst>
          </p:cNvPr>
          <p:cNvSpPr txBox="1"/>
          <p:nvPr/>
        </p:nvSpPr>
        <p:spPr>
          <a:xfrm>
            <a:off x="695758" y="1571011"/>
            <a:ext cx="4132695" cy="3970304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voice message 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social network 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group call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smart phone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emojis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Holography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private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3E1683-8E94-C785-1F57-DDA4E00CB8FD}"/>
              </a:ext>
            </a:extLst>
          </p:cNvPr>
          <p:cNvSpPr/>
          <p:nvPr/>
        </p:nvSpPr>
        <p:spPr>
          <a:xfrm>
            <a:off x="5423030" y="2462214"/>
            <a:ext cx="401508" cy="424815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56B0EBA-DC9A-0072-D3A0-56F816C4A212}"/>
              </a:ext>
            </a:extLst>
          </p:cNvPr>
          <p:cNvSpPr/>
          <p:nvPr/>
        </p:nvSpPr>
        <p:spPr>
          <a:xfrm>
            <a:off x="7586662" y="1166813"/>
            <a:ext cx="2528887" cy="39052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57C215-8A23-DCD7-1471-C85CB7807C8D}"/>
              </a:ext>
            </a:extLst>
          </p:cNvPr>
          <p:cNvSpPr/>
          <p:nvPr/>
        </p:nvSpPr>
        <p:spPr>
          <a:xfrm>
            <a:off x="6297774" y="2468570"/>
            <a:ext cx="4172106" cy="34164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277209-FBB5-8969-0779-548900008316}"/>
              </a:ext>
            </a:extLst>
          </p:cNvPr>
          <p:cNvSpPr/>
          <p:nvPr/>
        </p:nvSpPr>
        <p:spPr>
          <a:xfrm>
            <a:off x="7158037" y="3324225"/>
            <a:ext cx="3824287" cy="3810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22AC532-939A-6CE7-54CB-271DF201216E}"/>
              </a:ext>
            </a:extLst>
          </p:cNvPr>
          <p:cNvSpPr/>
          <p:nvPr/>
        </p:nvSpPr>
        <p:spPr>
          <a:xfrm>
            <a:off x="6731794" y="3755230"/>
            <a:ext cx="5103019" cy="38576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F7D3E5-28FC-7FB4-2FE8-848608165199}"/>
              </a:ext>
            </a:extLst>
          </p:cNvPr>
          <p:cNvSpPr/>
          <p:nvPr/>
        </p:nvSpPr>
        <p:spPr>
          <a:xfrm>
            <a:off x="6297773" y="4183856"/>
            <a:ext cx="5537040" cy="38223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1931" y="78658"/>
            <a:ext cx="245277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42295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equential Access Storage 2"/>
          <p:cNvSpPr/>
          <p:nvPr/>
        </p:nvSpPr>
        <p:spPr>
          <a:xfrm>
            <a:off x="0" y="1855176"/>
            <a:ext cx="4291411" cy="2841522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08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80589" y="63955"/>
            <a:ext cx="2885397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A8004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solidFill>
                <a:srgbClr val="0A8004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488387" y="352227"/>
            <a:ext cx="750663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* Answer </a:t>
            </a:r>
            <a:r>
              <a:rPr lang="en-US" sz="3200" b="1" dirty="0">
                <a:solidFill>
                  <a:srgbClr val="0070C0"/>
                </a:solidFill>
              </a:rPr>
              <a:t>the questions: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1. Where is teacher’s smartphone?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2. What will </a:t>
            </a:r>
            <a:r>
              <a:rPr lang="en-US" sz="3600" dirty="0" smtClean="0"/>
              <a:t>smartphones </a:t>
            </a:r>
            <a:r>
              <a:rPr lang="en-US" sz="3600" dirty="0"/>
              <a:t>be like at the end of 2023?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What will </a:t>
            </a:r>
            <a:r>
              <a:rPr lang="en-US" sz="3600" dirty="0" smtClean="0"/>
              <a:t>smartphones </a:t>
            </a:r>
            <a:r>
              <a:rPr lang="en-US" sz="3600" dirty="0"/>
              <a:t>be like in 10 years</a:t>
            </a:r>
            <a:r>
              <a:rPr lang="en-US" sz="28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02956" y="2768354"/>
            <a:ext cx="4285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37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it?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015636" y="1222519"/>
            <a:ext cx="5570816" cy="812886"/>
          </a:xfrm>
          <a:prstGeom prst="roundRect">
            <a:avLst>
              <a:gd name="adj" fmla="val 4266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10" y="1152394"/>
            <a:ext cx="964452" cy="95313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82992" y="1335284"/>
            <a:ext cx="50363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72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7843" y="109060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098" name="Picture 2" descr="Preposition Positional Word Clip art by A Sketchy Guy | TPT">
            <a:extLst>
              <a:ext uri="{FF2B5EF4-FFF2-40B4-BE49-F238E27FC236}">
                <a16:creationId xmlns:a16="http://schemas.microsoft.com/office/drawing/2014/main" id="{4F89EBD9-A1EA-965C-5E52-B4939AC5C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22" y="2229531"/>
            <a:ext cx="4460595" cy="447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ABE194-C7E7-8E46-C432-E8B8E98E2FCC}"/>
              </a:ext>
            </a:extLst>
          </p:cNvPr>
          <p:cNvSpPr txBox="1"/>
          <p:nvPr/>
        </p:nvSpPr>
        <p:spPr>
          <a:xfrm>
            <a:off x="1134226" y="161852"/>
            <a:ext cx="92962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Prepositions of place</a:t>
            </a:r>
            <a:endParaRPr lang="en-US" sz="3600" b="1" dirty="0">
              <a:solidFill>
                <a:srgbClr val="0070C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Premium Vector | Preposition of place with cartoon girl and a table">
            <a:extLst>
              <a:ext uri="{FF2B5EF4-FFF2-40B4-BE49-F238E27FC236}">
                <a16:creationId xmlns:a16="http://schemas.microsoft.com/office/drawing/2014/main" id="{55248B6B-33AE-2B3A-4B2D-57DE2DA99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6"/>
          <a:stretch/>
        </p:blipFill>
        <p:spPr bwMode="auto">
          <a:xfrm>
            <a:off x="4725783" y="1219201"/>
            <a:ext cx="2491093" cy="182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eposition of place with cartoon girl and a box 6198956 Vector Art at  Vecteezy">
            <a:extLst>
              <a:ext uri="{FF2B5EF4-FFF2-40B4-BE49-F238E27FC236}">
                <a16:creationId xmlns:a16="http://schemas.microsoft.com/office/drawing/2014/main" id="{7DE0955B-EF44-137E-21EB-2772D8549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6"/>
          <a:stretch/>
        </p:blipFill>
        <p:spPr bwMode="auto">
          <a:xfrm>
            <a:off x="1440831" y="1126035"/>
            <a:ext cx="1484222" cy="182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remium Vector | Preposition of place with cartoon girl and a box">
            <a:extLst>
              <a:ext uri="{FF2B5EF4-FFF2-40B4-BE49-F238E27FC236}">
                <a16:creationId xmlns:a16="http://schemas.microsoft.com/office/drawing/2014/main" id="{F25AE2C2-0383-341B-A1CE-20663DFEE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6"/>
          <a:stretch/>
        </p:blipFill>
        <p:spPr bwMode="auto">
          <a:xfrm>
            <a:off x="8705014" y="3625389"/>
            <a:ext cx="2148670" cy="183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age 4 | Preposition Images - Free Download on Freepik">
            <a:extLst>
              <a:ext uri="{FF2B5EF4-FFF2-40B4-BE49-F238E27FC236}">
                <a16:creationId xmlns:a16="http://schemas.microsoft.com/office/drawing/2014/main" id="{8C950C37-1C43-360F-5B43-BC62BC2B5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1"/>
          <a:stretch/>
        </p:blipFill>
        <p:spPr bwMode="auto">
          <a:xfrm>
            <a:off x="5063598" y="3631366"/>
            <a:ext cx="1612676" cy="192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iới thiệu địa điểm với cô gái hoạt hình và một hộp - preposition place with cartoon girl a box hình minh họa sẵn có">
            <a:extLst>
              <a:ext uri="{FF2B5EF4-FFF2-40B4-BE49-F238E27FC236}">
                <a16:creationId xmlns:a16="http://schemas.microsoft.com/office/drawing/2014/main" id="{29C60097-282E-0D7D-3C54-BFB193439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2"/>
          <a:stretch/>
        </p:blipFill>
        <p:spPr bwMode="auto">
          <a:xfrm>
            <a:off x="1472452" y="3467992"/>
            <a:ext cx="1639040" cy="20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Premium Vector | Preposition of place with cartoon girl and a box">
            <a:extLst>
              <a:ext uri="{FF2B5EF4-FFF2-40B4-BE49-F238E27FC236}">
                <a16:creationId xmlns:a16="http://schemas.microsoft.com/office/drawing/2014/main" id="{6F2A066F-8408-71C2-9489-BA9CFA134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4"/>
          <a:stretch/>
        </p:blipFill>
        <p:spPr bwMode="auto">
          <a:xfrm>
            <a:off x="8475272" y="1045884"/>
            <a:ext cx="2330106" cy="19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7AFD63-2BDD-8344-973A-C513766449D4}"/>
              </a:ext>
            </a:extLst>
          </p:cNvPr>
          <p:cNvSpPr/>
          <p:nvPr/>
        </p:nvSpPr>
        <p:spPr>
          <a:xfrm>
            <a:off x="8243310" y="3013638"/>
            <a:ext cx="2234765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rgbClr val="03708F"/>
                </a:solidFill>
              </a:rPr>
              <a:t>opposite</a:t>
            </a:r>
            <a:endParaRPr lang="en-VN" sz="2400" b="1" dirty="0">
              <a:solidFill>
                <a:srgbClr val="03708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B08036-6663-F0AE-FBDE-F4BF98DCD0BD}"/>
              </a:ext>
            </a:extLst>
          </p:cNvPr>
          <p:cNvSpPr/>
          <p:nvPr/>
        </p:nvSpPr>
        <p:spPr>
          <a:xfrm>
            <a:off x="5150043" y="3101057"/>
            <a:ext cx="1485157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3708F"/>
                </a:solidFill>
              </a:rPr>
              <a:t>under</a:t>
            </a:r>
            <a:endParaRPr lang="en-VN" sz="2400" b="1" dirty="0">
              <a:solidFill>
                <a:srgbClr val="03708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3D7AA4-F52F-91D5-FD60-EF4522E0750F}"/>
              </a:ext>
            </a:extLst>
          </p:cNvPr>
          <p:cNvSpPr/>
          <p:nvPr/>
        </p:nvSpPr>
        <p:spPr>
          <a:xfrm>
            <a:off x="1478772" y="3006072"/>
            <a:ext cx="1485157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3708F"/>
                </a:solidFill>
              </a:rPr>
              <a:t>on</a:t>
            </a:r>
            <a:endParaRPr lang="en-VN" sz="2800" b="1" dirty="0">
              <a:solidFill>
                <a:srgbClr val="03708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B2F065-EE30-7D70-47EC-98549A124C3F}"/>
              </a:ext>
            </a:extLst>
          </p:cNvPr>
          <p:cNvSpPr/>
          <p:nvPr/>
        </p:nvSpPr>
        <p:spPr>
          <a:xfrm>
            <a:off x="1134226" y="5615504"/>
            <a:ext cx="2503199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3708F"/>
                </a:solidFill>
              </a:rPr>
              <a:t>in front of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CC8404-ED48-0979-A094-7C0FE1E5BC8A}"/>
              </a:ext>
            </a:extLst>
          </p:cNvPr>
          <p:cNvSpPr/>
          <p:nvPr/>
        </p:nvSpPr>
        <p:spPr>
          <a:xfrm>
            <a:off x="5191117" y="5667529"/>
            <a:ext cx="1485157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3708F"/>
                </a:solidFill>
              </a:rPr>
              <a:t>in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B20A48-34DC-D968-093F-C1F179599EF5}"/>
              </a:ext>
            </a:extLst>
          </p:cNvPr>
          <p:cNvSpPr/>
          <p:nvPr/>
        </p:nvSpPr>
        <p:spPr>
          <a:xfrm>
            <a:off x="8494217" y="5522774"/>
            <a:ext cx="1916315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3708F"/>
                </a:solidFill>
              </a:rPr>
              <a:t>n</a:t>
            </a:r>
            <a:r>
              <a:rPr lang="en-US" sz="3600" b="1" dirty="0" smtClean="0">
                <a:solidFill>
                  <a:srgbClr val="03708F"/>
                </a:solidFill>
              </a:rPr>
              <a:t>ext </a:t>
            </a:r>
            <a:r>
              <a:rPr lang="en-US" sz="3600" b="1" dirty="0" smtClean="0">
                <a:solidFill>
                  <a:srgbClr val="03708F"/>
                </a:solidFill>
              </a:rPr>
              <a:t>to</a:t>
            </a:r>
            <a:endParaRPr lang="en-VN" sz="3600" b="1" dirty="0">
              <a:solidFill>
                <a:srgbClr val="037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6" grpId="0" animBg="1"/>
      <p:bldP spid="29" grpId="0" animBg="1"/>
      <p:bldP spid="32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8" y="1168407"/>
            <a:ext cx="3165989" cy="29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973080" y="1168407"/>
            <a:ext cx="7667464" cy="504211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“in + a length of time” </a:t>
            </a:r>
            <a:r>
              <a:rPr lang="en-US" sz="3200" dirty="0">
                <a:solidFill>
                  <a:schemeClr val="tx1"/>
                </a:solidFill>
              </a:rPr>
              <a:t>can express future meaning.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 </a:t>
            </a:r>
            <a:r>
              <a:rPr lang="en-US" sz="3200" i="1" dirty="0">
                <a:solidFill>
                  <a:schemeClr val="tx1"/>
                </a:solidFill>
              </a:rPr>
              <a:t>Robots will replace human shop assistants in ten years.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“for + a length of time” </a:t>
            </a:r>
            <a:r>
              <a:rPr lang="en-US" sz="3200" dirty="0">
                <a:solidFill>
                  <a:schemeClr val="tx1"/>
                </a:solidFill>
              </a:rPr>
              <a:t>says how long something goes on for.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It rained for three hours yesterday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“by + a specific time”</a:t>
            </a:r>
            <a:r>
              <a:rPr lang="en-US" sz="3200" dirty="0">
                <a:solidFill>
                  <a:schemeClr val="tx1"/>
                </a:solidFill>
              </a:rPr>
              <a:t> means “not later than that time”.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We’ll be there by 6 p.m.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2461264" y="74815"/>
            <a:ext cx="534554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Prepositions of time</a:t>
            </a:r>
            <a:endParaRPr lang="en-US" sz="4000" b="1" dirty="0">
              <a:solidFill>
                <a:srgbClr val="0070C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68" y="167148"/>
            <a:ext cx="237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* Grammar 1: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2064775" cy="20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2323613" y="74815"/>
            <a:ext cx="773478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Prepositions of </a:t>
            </a:r>
            <a:r>
              <a:rPr lang="en-US" sz="3200" b="1" dirty="0" smtClean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time: </a:t>
            </a:r>
            <a:r>
              <a:rPr lang="en-US" sz="2800" i="1" dirty="0"/>
              <a:t>(</a:t>
            </a:r>
            <a:r>
              <a:rPr lang="en-US" sz="2800" i="1" dirty="0" err="1"/>
              <a:t>Giới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i="1" dirty="0" err="1"/>
              <a:t>chỉ</a:t>
            </a:r>
            <a:r>
              <a:rPr lang="en-US" sz="2800" i="1" dirty="0"/>
              <a:t> </a:t>
            </a:r>
            <a:r>
              <a:rPr lang="en-US" sz="2800" i="1" dirty="0" err="1"/>
              <a:t>thời</a:t>
            </a:r>
            <a:r>
              <a:rPr lang="en-US" sz="2800" i="1" dirty="0"/>
              <a:t> </a:t>
            </a:r>
            <a:r>
              <a:rPr lang="en-US" sz="2800" i="1" dirty="0" err="1"/>
              <a:t>gian</a:t>
            </a:r>
            <a:r>
              <a:rPr lang="en-US" sz="2800" i="1" dirty="0"/>
              <a:t>)</a:t>
            </a:r>
            <a:endParaRPr lang="en-US" sz="2800" b="1" i="1" dirty="0">
              <a:solidFill>
                <a:srgbClr val="0070C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0"/>
            <a:ext cx="263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* </a:t>
            </a:r>
            <a:r>
              <a:rPr lang="en-US" sz="3200" b="1" u="sng" dirty="0" smtClean="0">
                <a:solidFill>
                  <a:srgbClr val="C00000"/>
                </a:solidFill>
              </a:rPr>
              <a:t>Grammar 1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636" y="690368"/>
            <a:ext cx="106451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/>
              <a:t>in </a:t>
            </a:r>
            <a:r>
              <a:rPr lang="en-US" sz="2800" b="1" dirty="0"/>
              <a:t>+ </a:t>
            </a:r>
            <a:r>
              <a:rPr lang="en-US" sz="2800" b="1" dirty="0" err="1"/>
              <a:t>khoảng</a:t>
            </a:r>
            <a:r>
              <a:rPr lang="en-US" sz="2800" b="1" dirty="0"/>
              <a:t> </a:t>
            </a: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/>
              <a:t>gian</a:t>
            </a:r>
            <a:r>
              <a:rPr lang="en-US" sz="2800" b="1" dirty="0"/>
              <a:t>: </a:t>
            </a:r>
            <a:r>
              <a:rPr lang="en-US" sz="2800" i="1" dirty="0" err="1"/>
              <a:t>thể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nghĩa</a:t>
            </a:r>
            <a:r>
              <a:rPr lang="en-US" sz="2800" i="1" dirty="0"/>
              <a:t> </a:t>
            </a:r>
            <a:r>
              <a:rPr lang="en-US" sz="2800" i="1" dirty="0" err="1"/>
              <a:t>tương</a:t>
            </a:r>
            <a:r>
              <a:rPr lang="en-US" sz="2800" i="1" dirty="0"/>
              <a:t> </a:t>
            </a:r>
            <a:r>
              <a:rPr lang="en-US" sz="2800" i="1" dirty="0" err="1" smtClean="0"/>
              <a:t>lai</a:t>
            </a:r>
            <a:endParaRPr lang="en-US" sz="2800" i="1" dirty="0" smtClean="0"/>
          </a:p>
          <a:p>
            <a:pPr>
              <a:lnSpc>
                <a:spcPct val="150000"/>
              </a:lnSpc>
            </a:pPr>
            <a:r>
              <a:rPr lang="en-US" sz="2800" i="1" dirty="0" smtClean="0"/>
              <a:t> Ex:  </a:t>
            </a:r>
            <a:r>
              <a:rPr lang="en-US" sz="2800" i="1" dirty="0"/>
              <a:t>Robots will replace human shop assistants in ten </a:t>
            </a:r>
            <a:r>
              <a:rPr lang="en-US" sz="2800" i="1" dirty="0" smtClean="0"/>
              <a:t>years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b="1" dirty="0"/>
              <a:t>for + </a:t>
            </a:r>
            <a:r>
              <a:rPr lang="en-US" sz="2800" b="1" dirty="0" err="1"/>
              <a:t>khoảng</a:t>
            </a:r>
            <a:r>
              <a:rPr lang="en-US" sz="2800" b="1" dirty="0"/>
              <a:t> </a:t>
            </a: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/>
              <a:t>gian</a:t>
            </a:r>
            <a:r>
              <a:rPr lang="en-US" sz="2800" b="1" dirty="0"/>
              <a:t>: </a:t>
            </a:r>
            <a:r>
              <a:rPr lang="en-US" sz="2800" i="1" dirty="0" err="1"/>
              <a:t>thể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sự</a:t>
            </a:r>
            <a:r>
              <a:rPr lang="en-US" sz="2800" i="1" dirty="0"/>
              <a:t> </a:t>
            </a:r>
            <a:r>
              <a:rPr lang="en-US" sz="2800" i="1" dirty="0" err="1"/>
              <a:t>việc</a:t>
            </a:r>
            <a:r>
              <a:rPr lang="en-US" sz="2800" i="1" dirty="0"/>
              <a:t> </a:t>
            </a:r>
            <a:r>
              <a:rPr lang="en-US" sz="2800" i="1" dirty="0" err="1"/>
              <a:t>kéo</a:t>
            </a:r>
            <a:r>
              <a:rPr lang="en-US" sz="2800" i="1" dirty="0"/>
              <a:t> </a:t>
            </a:r>
            <a:r>
              <a:rPr lang="en-US" sz="2800" i="1" dirty="0" err="1"/>
              <a:t>dài</a:t>
            </a:r>
            <a:r>
              <a:rPr lang="en-US" sz="2800" i="1" dirty="0"/>
              <a:t> </a:t>
            </a:r>
            <a:r>
              <a:rPr lang="en-US" sz="2800" i="1" dirty="0" err="1"/>
              <a:t>trong</a:t>
            </a:r>
            <a:r>
              <a:rPr lang="en-US" sz="2800" i="1" dirty="0"/>
              <a:t> </a:t>
            </a:r>
            <a:r>
              <a:rPr lang="en-US" sz="2800" i="1" dirty="0" err="1"/>
              <a:t>bao</a:t>
            </a:r>
            <a:r>
              <a:rPr lang="en-US" sz="2800" i="1" dirty="0"/>
              <a:t> </a:t>
            </a:r>
            <a:r>
              <a:rPr lang="en-US" sz="2800" i="1" dirty="0" err="1" smtClean="0"/>
              <a:t>lâu</a:t>
            </a:r>
            <a:endParaRPr lang="en-US" sz="2800" i="1" dirty="0"/>
          </a:p>
          <a:p>
            <a:pPr>
              <a:lnSpc>
                <a:spcPct val="150000"/>
              </a:lnSpc>
            </a:pPr>
            <a:r>
              <a:rPr lang="en-US" sz="2800" i="1" dirty="0" smtClean="0"/>
              <a:t>Ex: </a:t>
            </a:r>
            <a:r>
              <a:rPr lang="en-US" sz="2800" dirty="0" smtClean="0"/>
              <a:t> </a:t>
            </a:r>
            <a:r>
              <a:rPr lang="en-US" sz="2800" dirty="0"/>
              <a:t>It rained for three hours </a:t>
            </a:r>
            <a:r>
              <a:rPr lang="en-US" sz="2800" dirty="0" smtClean="0"/>
              <a:t>yesterday.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/>
              <a:t>by </a:t>
            </a:r>
            <a:r>
              <a:rPr lang="en-US" sz="2800" b="1" dirty="0"/>
              <a:t>+ </a:t>
            </a: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/>
              <a:t>gian</a:t>
            </a:r>
            <a:r>
              <a:rPr lang="en-US" sz="2800" b="1" dirty="0"/>
              <a:t> </a:t>
            </a:r>
            <a:r>
              <a:rPr lang="en-US" sz="2800" b="1" dirty="0" err="1"/>
              <a:t>cụ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: </a:t>
            </a:r>
            <a:r>
              <a:rPr lang="en-US" sz="2800" i="1" dirty="0" err="1"/>
              <a:t>trước</a:t>
            </a:r>
            <a:r>
              <a:rPr lang="en-US" sz="2800" i="1" dirty="0"/>
              <a:t> </a:t>
            </a:r>
            <a:r>
              <a:rPr lang="en-US" sz="2800" i="1" dirty="0" err="1"/>
              <a:t>thời</a:t>
            </a:r>
            <a:r>
              <a:rPr lang="en-US" sz="2800" i="1" dirty="0"/>
              <a:t> </a:t>
            </a:r>
            <a:r>
              <a:rPr lang="en-US" sz="2800" i="1" dirty="0" err="1"/>
              <a:t>điểm</a:t>
            </a:r>
            <a:r>
              <a:rPr lang="en-US" sz="2800" i="1" dirty="0"/>
              <a:t> </a:t>
            </a:r>
            <a:r>
              <a:rPr lang="en-US" sz="2800" i="1" dirty="0" err="1" smtClean="0"/>
              <a:t>đó</a:t>
            </a:r>
            <a:endParaRPr lang="en-US" sz="2800" i="1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 smtClean="0"/>
              <a:t>Ví</a:t>
            </a:r>
            <a:r>
              <a:rPr lang="en-US" sz="2800" dirty="0" smtClean="0"/>
              <a:t> </a:t>
            </a:r>
            <a:r>
              <a:rPr lang="en-US" sz="2800" dirty="0" err="1"/>
              <a:t>dụ</a:t>
            </a:r>
            <a:r>
              <a:rPr lang="en-US" sz="2800" dirty="0"/>
              <a:t>: We’ll be there by 6 p.m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      </a:t>
            </a:r>
            <a:r>
              <a:rPr lang="en-US" sz="2400" i="1" dirty="0" err="1" smtClean="0"/>
              <a:t>Chúng</a:t>
            </a:r>
            <a:r>
              <a:rPr lang="en-US" sz="2400" i="1" dirty="0" smtClean="0"/>
              <a:t> </a:t>
            </a:r>
            <a:r>
              <a:rPr lang="en-US" sz="2400" i="1" dirty="0" err="1"/>
              <a:t>tôi</a:t>
            </a:r>
            <a:r>
              <a:rPr lang="en-US" sz="2400" i="1" dirty="0"/>
              <a:t> </a:t>
            </a:r>
            <a:r>
              <a:rPr lang="en-US" sz="2400" i="1" dirty="0" err="1"/>
              <a:t>sẽ</a:t>
            </a:r>
            <a:r>
              <a:rPr lang="en-US" sz="2400" i="1" dirty="0"/>
              <a:t> ở </a:t>
            </a:r>
            <a:r>
              <a:rPr lang="en-US" sz="2400" i="1" dirty="0" err="1"/>
              <a:t>đó</a:t>
            </a:r>
            <a:r>
              <a:rPr lang="en-US" sz="2400" i="1" dirty="0"/>
              <a:t> </a:t>
            </a:r>
            <a:r>
              <a:rPr lang="en-US" sz="2400" i="1" dirty="0" err="1"/>
              <a:t>trước</a:t>
            </a:r>
            <a:r>
              <a:rPr lang="en-US" sz="2400" i="1" dirty="0"/>
              <a:t> 6 </a:t>
            </a:r>
            <a:r>
              <a:rPr lang="en-US" sz="2400" i="1" dirty="0" err="1"/>
              <a:t>giờ</a:t>
            </a:r>
            <a:r>
              <a:rPr lang="en-US" sz="2400" i="1" dirty="0"/>
              <a:t> </a:t>
            </a:r>
            <a:r>
              <a:rPr lang="en-US" sz="2400" i="1" dirty="0" err="1" smtClean="0"/>
              <a:t>tối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963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614754" y="584775"/>
            <a:ext cx="833937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/>
                <a:latin typeface="ChronicaPro"/>
              </a:rPr>
              <a:t>* Possessive </a:t>
            </a:r>
            <a:r>
              <a:rPr lang="en-US" sz="3600" b="1" dirty="0">
                <a:latin typeface="ChronicaPro"/>
              </a:rPr>
              <a:t>pronouns</a:t>
            </a:r>
            <a:r>
              <a:rPr lang="en-US" sz="3600" b="1" dirty="0" smtClean="0">
                <a:latin typeface="ChronicaPro"/>
              </a:rPr>
              <a:t>:  </a:t>
            </a:r>
            <a:r>
              <a:rPr lang="en-US" sz="3200" i="1" dirty="0" err="1" smtClean="0">
                <a:latin typeface="ChronicaPro"/>
              </a:rPr>
              <a:t>Đại</a:t>
            </a:r>
            <a:r>
              <a:rPr lang="en-US" sz="3200" i="1" dirty="0" smtClean="0">
                <a:latin typeface="ChronicaPro"/>
              </a:rPr>
              <a:t> </a:t>
            </a:r>
            <a:r>
              <a:rPr lang="en-US" sz="3200" i="1" dirty="0" err="1">
                <a:latin typeface="ChronicaPro"/>
              </a:rPr>
              <a:t>từ</a:t>
            </a:r>
            <a:r>
              <a:rPr lang="en-US" sz="3200" i="1" dirty="0">
                <a:latin typeface="ChronicaPro"/>
              </a:rPr>
              <a:t> </a:t>
            </a:r>
            <a:r>
              <a:rPr lang="en-US" sz="3200" i="1" dirty="0" err="1">
                <a:latin typeface="ChronicaPro"/>
              </a:rPr>
              <a:t>sở</a:t>
            </a:r>
            <a:r>
              <a:rPr lang="en-US" sz="3200" i="1" dirty="0">
                <a:latin typeface="ChronicaPro"/>
              </a:rPr>
              <a:t> </a:t>
            </a:r>
            <a:r>
              <a:rPr lang="en-US" sz="3200" i="1" dirty="0" err="1" smtClean="0">
                <a:latin typeface="ChronicaPro"/>
              </a:rPr>
              <a:t>hữu</a:t>
            </a:r>
            <a:endParaRPr lang="en-US" sz="3200" i="1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0"/>
            <a:ext cx="301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* </a:t>
            </a:r>
            <a:r>
              <a:rPr lang="en-US" sz="3200" b="1" u="sng" dirty="0" smtClean="0">
                <a:solidFill>
                  <a:srgbClr val="C00000"/>
                </a:solidFill>
              </a:rPr>
              <a:t>Grammar 2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631" y="1447769"/>
            <a:ext cx="54372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00000"/>
                </a:solidFill>
              </a:rPr>
              <a:t>Có</a:t>
            </a:r>
            <a:r>
              <a:rPr lang="en-US" sz="2800" b="1" dirty="0">
                <a:solidFill>
                  <a:srgbClr val="C00000"/>
                </a:solidFill>
              </a:rPr>
              <a:t> 7 </a:t>
            </a:r>
            <a:r>
              <a:rPr lang="en-US" sz="2800" b="1" dirty="0" err="1">
                <a:solidFill>
                  <a:srgbClr val="C00000"/>
                </a:solidFill>
              </a:rPr>
              <a:t>đại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từ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sở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hữu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đã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en-US" sz="2800" dirty="0" smtClean="0"/>
              <a:t>-  mine</a:t>
            </a:r>
            <a:r>
              <a:rPr lang="en-US" sz="2800" dirty="0"/>
              <a:t>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 smtClean="0"/>
              <a:t>tôi</a:t>
            </a:r>
            <a:endParaRPr lang="en-US" sz="2800" dirty="0" smtClean="0"/>
          </a:p>
          <a:p>
            <a:r>
              <a:rPr lang="en-US" sz="2800" dirty="0" smtClean="0"/>
              <a:t>-  yours</a:t>
            </a:r>
            <a:r>
              <a:rPr lang="en-US" sz="2800" dirty="0"/>
              <a:t>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/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 smtClean="0"/>
              <a:t>bạn</a:t>
            </a:r>
            <a:endParaRPr lang="en-US" sz="2800" dirty="0" smtClean="0"/>
          </a:p>
          <a:p>
            <a:r>
              <a:rPr lang="en-US" sz="2800" dirty="0" smtClean="0"/>
              <a:t>-  his</a:t>
            </a:r>
            <a:r>
              <a:rPr lang="en-US" sz="2800" dirty="0"/>
              <a:t>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r>
              <a:rPr lang="en-US" sz="2800" dirty="0"/>
              <a:t> </a:t>
            </a:r>
            <a:r>
              <a:rPr lang="en-US" sz="2800" dirty="0" err="1" smtClean="0"/>
              <a:t>ấy</a:t>
            </a:r>
            <a:endParaRPr lang="en-US" sz="2800" dirty="0" smtClean="0"/>
          </a:p>
          <a:p>
            <a:r>
              <a:rPr lang="en-US" sz="2800" dirty="0" smtClean="0"/>
              <a:t>- hers: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smtClean="0"/>
              <a:t>ấ</a:t>
            </a:r>
          </a:p>
          <a:p>
            <a:r>
              <a:rPr lang="en-US" sz="2800" dirty="0" smtClean="0"/>
              <a:t>- yours</a:t>
            </a:r>
            <a:r>
              <a:rPr lang="en-US" sz="2800" dirty="0"/>
              <a:t>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 smtClean="0"/>
              <a:t>tôi</a:t>
            </a:r>
            <a:endParaRPr lang="en-US" sz="2800" dirty="0" smtClean="0"/>
          </a:p>
          <a:p>
            <a:r>
              <a:rPr lang="en-US" sz="2800" dirty="0" smtClean="0"/>
              <a:t>- theirs</a:t>
            </a:r>
            <a:r>
              <a:rPr lang="en-US" sz="2800" dirty="0"/>
              <a:t>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 smtClean="0"/>
              <a:t>họ</a:t>
            </a:r>
            <a:endParaRPr lang="en-US" sz="2800" dirty="0" smtClean="0"/>
          </a:p>
          <a:p>
            <a:r>
              <a:rPr lang="en-US" sz="2800" dirty="0" smtClean="0"/>
              <a:t>- its</a:t>
            </a:r>
            <a:r>
              <a:rPr lang="en-US" sz="2800" dirty="0"/>
              <a:t>: </a:t>
            </a:r>
            <a:r>
              <a:rPr lang="en-US" sz="2800" dirty="0" err="1" smtClean="0"/>
              <a:t>của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503010" y="1431807"/>
            <a:ext cx="69022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dirty="0" smtClean="0"/>
              <a:t> </a:t>
            </a:r>
            <a:r>
              <a:rPr lang="vi-VN" sz="2400" b="1" dirty="0">
                <a:solidFill>
                  <a:srgbClr val="C00000"/>
                </a:solidFill>
              </a:rPr>
              <a:t>Vị trí của đại từ sở hữu trong </a:t>
            </a:r>
            <a:r>
              <a:rPr lang="vi-VN" sz="2400" b="1" dirty="0" smtClean="0">
                <a:solidFill>
                  <a:srgbClr val="C00000"/>
                </a:solidFill>
              </a:rPr>
              <a:t>câu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 smtClean="0"/>
              <a:t>+ </a:t>
            </a:r>
            <a:r>
              <a:rPr lang="vi-VN" sz="2400" dirty="0"/>
              <a:t>Đại từ sở hữu có thể được sử dụng như một </a:t>
            </a:r>
            <a:r>
              <a:rPr lang="vi-VN" sz="2400" u="sng" dirty="0"/>
              <a:t>chủ ngữ</a:t>
            </a:r>
            <a:r>
              <a:rPr lang="vi-VN" sz="2400" dirty="0"/>
              <a:t>, </a:t>
            </a:r>
            <a:r>
              <a:rPr lang="vi-VN" sz="2400" u="sng" dirty="0"/>
              <a:t>tân ngữ </a:t>
            </a:r>
            <a:r>
              <a:rPr lang="vi-VN" sz="2400" dirty="0"/>
              <a:t>hoặc </a:t>
            </a:r>
            <a:r>
              <a:rPr lang="vi-VN" sz="2400" u="sng" dirty="0"/>
              <a:t>đứng sau giới </a:t>
            </a:r>
            <a:r>
              <a:rPr lang="vi-VN" sz="2400" u="sng" dirty="0" smtClean="0"/>
              <a:t>từ</a:t>
            </a:r>
            <a:endParaRPr lang="en-US" sz="2400" u="sng" dirty="0" smtClean="0"/>
          </a:p>
          <a:p>
            <a:pPr>
              <a:lnSpc>
                <a:spcPct val="150000"/>
              </a:lnSpc>
            </a:pPr>
            <a:r>
              <a:rPr lang="en-US" sz="2400" i="1" dirty="0" smtClean="0"/>
              <a:t>-</a:t>
            </a:r>
            <a:r>
              <a:rPr lang="vi-VN" sz="2400" i="1" dirty="0" smtClean="0"/>
              <a:t>Vị </a:t>
            </a:r>
            <a:r>
              <a:rPr lang="vi-VN" sz="2400" i="1" dirty="0"/>
              <a:t>trí chủ ngữ: </a:t>
            </a:r>
            <a:r>
              <a:rPr lang="vi-VN" sz="2400" dirty="0"/>
              <a:t>His car is red and </a:t>
            </a:r>
            <a:r>
              <a:rPr lang="vi-VN" sz="2400" b="1" dirty="0"/>
              <a:t>mine </a:t>
            </a:r>
            <a:r>
              <a:rPr lang="vi-VN" sz="2400" dirty="0"/>
              <a:t>is blue</a:t>
            </a:r>
            <a:r>
              <a:rPr lang="vi-VN" sz="2400" dirty="0" smtClean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-</a:t>
            </a:r>
            <a:r>
              <a:rPr lang="vi-VN" sz="2400" dirty="0" smtClean="0"/>
              <a:t>Vị </a:t>
            </a:r>
            <a:r>
              <a:rPr lang="vi-VN" sz="2400" dirty="0"/>
              <a:t>trí tân ngữ: Her house is bigger than </a:t>
            </a:r>
            <a:r>
              <a:rPr lang="vi-VN" sz="2400" b="1" dirty="0" smtClean="0"/>
              <a:t>mine</a:t>
            </a:r>
            <a:r>
              <a:rPr lang="en-US" sz="2400" b="1" dirty="0"/>
              <a:t>.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i="1" dirty="0" smtClean="0"/>
              <a:t>-</a:t>
            </a:r>
            <a:r>
              <a:rPr lang="vi-VN" sz="2400" i="1" dirty="0" smtClean="0"/>
              <a:t>Đứng </a:t>
            </a:r>
            <a:r>
              <a:rPr lang="vi-VN" sz="2400" i="1" dirty="0"/>
              <a:t>sau giới từ</a:t>
            </a:r>
            <a:r>
              <a:rPr lang="vi-VN" sz="2400" dirty="0"/>
              <a:t>: I could deal with their problem, but I don’t know what to do </a:t>
            </a:r>
            <a:r>
              <a:rPr lang="vi-VN" sz="2400" dirty="0" smtClean="0"/>
              <a:t>with</a:t>
            </a:r>
            <a:r>
              <a:rPr lang="en-US" sz="2400" dirty="0" smtClean="0"/>
              <a:t> </a:t>
            </a:r>
            <a:r>
              <a:rPr lang="en-US" sz="2400" b="1" dirty="0" smtClean="0"/>
              <a:t>mine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17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47" y="257529"/>
            <a:ext cx="10540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Cách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dùng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từ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sở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hữu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trong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tiếng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Anh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426" y="822714"/>
            <a:ext cx="10078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</a:rPr>
              <a:t>Đại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từ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hữu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sử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dụng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thay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thế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cụm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tính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từ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sở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hữu</a:t>
            </a:r>
            <a:r>
              <a:rPr lang="en-US" sz="2400" b="1" dirty="0">
                <a:solidFill>
                  <a:prstClr val="black"/>
                </a:solidFill>
              </a:rPr>
              <a:t> + </a:t>
            </a:r>
            <a:r>
              <a:rPr lang="en-US" sz="2400" b="1" dirty="0" err="1">
                <a:solidFill>
                  <a:prstClr val="black"/>
                </a:solidFill>
              </a:rPr>
              <a:t>danh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từ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đã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đề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cập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trước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đó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Đại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từ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hữu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sử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dụng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trùng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lặp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trong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dùng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từ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giúp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câu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văn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nên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trôi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chảy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hơn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Ex: </a:t>
            </a:r>
            <a:r>
              <a:rPr lang="en-US" sz="2400" i="1" dirty="0" smtClean="0">
                <a:solidFill>
                  <a:prstClr val="black"/>
                </a:solidFill>
              </a:rPr>
              <a:t>This </a:t>
            </a:r>
            <a:r>
              <a:rPr lang="en-US" sz="2400" i="1" dirty="0">
                <a:solidFill>
                  <a:prstClr val="black"/>
                </a:solidFill>
              </a:rPr>
              <a:t>is my book, not </a:t>
            </a:r>
            <a:r>
              <a:rPr lang="en-US" sz="2400" i="1" dirty="0">
                <a:solidFill>
                  <a:srgbClr val="C00000"/>
                </a:solidFill>
              </a:rPr>
              <a:t>yours</a:t>
            </a:r>
            <a:r>
              <a:rPr lang="en-US" sz="2400" i="1" dirty="0">
                <a:solidFill>
                  <a:prstClr val="black"/>
                </a:solidFill>
              </a:rPr>
              <a:t>. = This is my book, not </a:t>
            </a:r>
            <a:r>
              <a:rPr lang="en-US" sz="2400" i="1" dirty="0">
                <a:solidFill>
                  <a:srgbClr val="C00000"/>
                </a:solidFill>
              </a:rPr>
              <a:t>your </a:t>
            </a:r>
            <a:r>
              <a:rPr lang="en-US" sz="2400" i="1" dirty="0" smtClean="0">
                <a:solidFill>
                  <a:srgbClr val="C00000"/>
                </a:solidFill>
              </a:rPr>
              <a:t>book</a:t>
            </a:r>
          </a:p>
          <a:p>
            <a:pPr marL="342900" lvl="0" indent="-342900">
              <a:buFont typeface="Symbol" panose="05050102010706020507" pitchFamily="18" charset="2"/>
              <a:buChar char="Þ"/>
            </a:pPr>
            <a:r>
              <a:rPr lang="en-US" sz="2400" dirty="0" err="1" smtClean="0">
                <a:solidFill>
                  <a:prstClr val="black"/>
                </a:solidFill>
              </a:rPr>
              <a:t>Đại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từ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hữu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yours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sử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dụng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thay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thế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cụm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your book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9766" y="3376845"/>
            <a:ext cx="8475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- </a:t>
            </a:r>
            <a:r>
              <a:rPr lang="en-US" sz="2400" b="1" dirty="0" err="1">
                <a:solidFill>
                  <a:srgbClr val="C00000"/>
                </a:solidFill>
              </a:rPr>
              <a:t>Lưu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ý: </a:t>
            </a:r>
            <a:r>
              <a:rPr lang="en-US" sz="2800" b="1" dirty="0" err="1" smtClean="0">
                <a:solidFill>
                  <a:prstClr val="black"/>
                </a:solidFill>
              </a:rPr>
              <a:t>Đại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từ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sở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hữu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không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đứng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trước</a:t>
            </a:r>
            <a:r>
              <a:rPr lang="en-US" sz="2800" b="1" dirty="0">
                <a:solidFill>
                  <a:prstClr val="black"/>
                </a:solidFill>
              </a:rPr>
              <a:t> 1 </a:t>
            </a:r>
            <a:r>
              <a:rPr lang="en-US" sz="2800" b="1" dirty="0" err="1">
                <a:solidFill>
                  <a:prstClr val="black"/>
                </a:solidFill>
              </a:rPr>
              <a:t>danh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từ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52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4332</TotalTime>
  <Words>1136</Words>
  <Application>Microsoft Office PowerPoint</Application>
  <PresentationFormat>Widescreen</PresentationFormat>
  <Paragraphs>162</Paragraphs>
  <Slides>20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Algerian</vt:lpstr>
      <vt:lpstr>Arial</vt:lpstr>
      <vt:lpstr>Arial Black</vt:lpstr>
      <vt:lpstr>Bahnschrift</vt:lpstr>
      <vt:lpstr>Bahnschrift SemiBold SemiConden</vt:lpstr>
      <vt:lpstr>Calibri</vt:lpstr>
      <vt:lpstr>ChronicaPro</vt:lpstr>
      <vt:lpstr>Myriad Pro</vt:lpstr>
      <vt:lpstr>Roboto</vt:lpstr>
      <vt:lpstr>Symbol</vt:lpstr>
      <vt:lpstr>Times New Roman</vt:lpstr>
      <vt:lpstr>Tw Cen MT</vt:lpstr>
      <vt:lpstr>VNI-Ariston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230</cp:revision>
  <dcterms:created xsi:type="dcterms:W3CDTF">2020-12-09T02:04:09Z</dcterms:created>
  <dcterms:modified xsi:type="dcterms:W3CDTF">2024-03-12T03:13:45Z</dcterms:modified>
</cp:coreProperties>
</file>