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3.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570" r:id="rId3"/>
    <p:sldId id="281" r:id="rId4"/>
    <p:sldId id="282" r:id="rId5"/>
    <p:sldId id="497" r:id="rId6"/>
    <p:sldId id="456" r:id="rId7"/>
    <p:sldId id="615" r:id="rId8"/>
    <p:sldId id="607" r:id="rId9"/>
    <p:sldId id="608" r:id="rId10"/>
    <p:sldId id="609" r:id="rId11"/>
    <p:sldId id="610" r:id="rId12"/>
    <p:sldId id="611" r:id="rId13"/>
    <p:sldId id="621" r:id="rId14"/>
    <p:sldId id="622" r:id="rId15"/>
    <p:sldId id="326" r:id="rId16"/>
    <p:sldId id="580" r:id="rId17"/>
    <p:sldId id="483" r:id="rId18"/>
    <p:sldId id="577" r:id="rId19"/>
    <p:sldId id="581" r:id="rId20"/>
    <p:sldId id="582" r:id="rId21"/>
    <p:sldId id="584" r:id="rId22"/>
    <p:sldId id="592" r:id="rId23"/>
    <p:sldId id="593" r:id="rId24"/>
    <p:sldId id="594" r:id="rId25"/>
    <p:sldId id="595" r:id="rId26"/>
    <p:sldId id="624" r:id="rId27"/>
    <p:sldId id="598" r:id="rId28"/>
    <p:sldId id="625" r:id="rId29"/>
    <p:sldId id="626" r:id="rId30"/>
    <p:sldId id="597" r:id="rId31"/>
    <p:sldId id="627" r:id="rId32"/>
    <p:sldId id="596" r:id="rId33"/>
    <p:sldId id="484" r:id="rId34"/>
    <p:sldId id="578" r:id="rId35"/>
    <p:sldId id="600" r:id="rId36"/>
    <p:sldId id="604" r:id="rId37"/>
    <p:sldId id="603" r:id="rId38"/>
    <p:sldId id="543" r:id="rId39"/>
    <p:sldId id="579" r:id="rId40"/>
    <p:sldId id="605" r:id="rId41"/>
    <p:sldId id="576" r:id="rId42"/>
    <p:sldId id="606" r:id="rId43"/>
    <p:sldId id="623"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CC81B-CBB8-45FF-90AD-9199A447525D}">
          <p14:sldIdLst>
            <p14:sldId id="570"/>
            <p14:sldId id="281"/>
            <p14:sldId id="282"/>
            <p14:sldId id="497"/>
            <p14:sldId id="456"/>
            <p14:sldId id="615"/>
            <p14:sldId id="607"/>
            <p14:sldId id="608"/>
            <p14:sldId id="609"/>
            <p14:sldId id="610"/>
            <p14:sldId id="611"/>
            <p14:sldId id="621"/>
            <p14:sldId id="622"/>
          </p14:sldIdLst>
        </p14:section>
        <p14:section name="Untitled Section" id="{B15CC066-156F-42AA-B21E-2D5E23CBB5A4}">
          <p14:sldIdLst>
            <p14:sldId id="326"/>
            <p14:sldId id="580"/>
            <p14:sldId id="483"/>
            <p14:sldId id="577"/>
            <p14:sldId id="581"/>
            <p14:sldId id="582"/>
            <p14:sldId id="584"/>
            <p14:sldId id="592"/>
            <p14:sldId id="593"/>
            <p14:sldId id="594"/>
            <p14:sldId id="595"/>
            <p14:sldId id="624"/>
            <p14:sldId id="598"/>
            <p14:sldId id="625"/>
            <p14:sldId id="626"/>
            <p14:sldId id="597"/>
            <p14:sldId id="627"/>
            <p14:sldId id="596"/>
            <p14:sldId id="484"/>
            <p14:sldId id="578"/>
            <p14:sldId id="600"/>
            <p14:sldId id="604"/>
            <p14:sldId id="603"/>
            <p14:sldId id="543"/>
            <p14:sldId id="579"/>
            <p14:sldId id="605"/>
            <p14:sldId id="576"/>
            <p14:sldId id="606"/>
            <p14:sldId id="62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Ninh Gia EIT" initials="NGE" lastIdx="77" clrIdx="3"/>
  <p:cmAuthor id="4" name="Windows User" initials="WU" lastIdx="17" clrIdx="4">
    <p:extLst>
      <p:ext uri="{19B8F6BF-5375-455C-9EA6-DF929625EA0E}">
        <p15:presenceInfo xmlns:p15="http://schemas.microsoft.com/office/powerpoint/2012/main" userId="Windows User" providerId="None"/>
      </p:ext>
    </p:extLst>
  </p:cmAuthor>
  <p:cmAuthor id="5" name="Hung Pham" initials="HP" lastIdx="26" clrIdx="5">
    <p:extLst>
      <p:ext uri="{19B8F6BF-5375-455C-9EA6-DF929625EA0E}">
        <p15:presenceInfo xmlns:p15="http://schemas.microsoft.com/office/powerpoint/2012/main" userId="e50903cc352feb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023C"/>
    <a:srgbClr val="0000FF"/>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01" autoAdjust="0"/>
  </p:normalViewPr>
  <p:slideViewPr>
    <p:cSldViewPr>
      <p:cViewPr varScale="1">
        <p:scale>
          <a:sx n="97" d="100"/>
          <a:sy n="97" d="100"/>
        </p:scale>
        <p:origin x="63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7-18T19:56:29.219" idx="48">
    <p:pos x="10" y="10"/>
    <p:text>Những kí hiệu này thầy đưa ra từng cái một.</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3-07-18T19:57:28.094" idx="49">
    <p:pos x="1786" y="984"/>
    <p:text>Phông chữ chưa chuẩn. Cần đưa ra từng mục một và sắp xếp thành một hàng dọc bỏ bớt hình ảnh hoạt họa.</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3-07-18T20:21:44.811" idx="62">
    <p:pos x="10" y="10"/>
    <p:text>Nút HOME liên kết luôn với bài mới. Luật chơi thì chỉ cần SIDE tiếp theo là được hoặc đưa ra luật chơi trước SIDE này .
Nút HOME liên kết với bài mới khi chơi xong bấm vào thì hiện lên kiến thức bài mới.
 Trò chơi này mình đã nhận xét nhiều mà vẫn không đạt yêu cầu. </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23-07-18T20:12:15.579" idx="64">
    <p:pos x="10" y="10"/>
    <p:text>Đưa ra từng hiệu ứng một để nhấn mạnh những mục tiêu cần chú ý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2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Sách giáo khoa</a:t>
          </a:r>
          <a:endParaRPr lang="en-US" sz="3200"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6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en-US" sz="3200" dirty="0">
              <a:latin typeface="Times New Roman" panose="02020603050405020304" pitchFamily="18" charset="0"/>
              <a:cs typeface="Times New Roman" panose="02020603050405020304" pitchFamily="18" charset="0"/>
            </a:rPr>
            <a:t>SGK, SBT.</a:t>
          </a:r>
          <a:endParaRPr lang="en-US" sz="3200"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custT="1"/>
      <dgm:spPr/>
      <dgm:t>
        <a:bodyPr/>
        <a:lstStyle/>
        <a:p>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Giáo án powerpoint</a:t>
          </a:r>
          <a:endParaRPr lang="en-US" sz="3200"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custT="1"/>
      <dgm:spPr/>
      <dgm:t>
        <a:bodyPr/>
        <a:lstStyle/>
        <a:p>
          <a:r>
            <a:rPr lang="en-US" sz="3200" dirty="0">
              <a:latin typeface="Times New Roman" panose="02020603050405020304" pitchFamily="18" charset="0"/>
              <a:cs typeface="Times New Roman" panose="02020603050405020304" pitchFamily="18" charset="0"/>
            </a:rPr>
            <a:t>Vở ghi, giấy nháp.</a:t>
          </a: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578C45F3-86DD-4F23-BF8F-057A8C926990}">
      <dgm:prSet phldrT="[Text]" custT="1"/>
      <dgm:spPr/>
      <dgm:t>
        <a:bodyPr/>
        <a:lstStyle/>
        <a:p>
          <a:r>
            <a:rPr lang="en-US" sz="3200" dirty="0">
              <a:latin typeface="Times New Roman" panose="02020603050405020304" pitchFamily="18" charset="0"/>
              <a:cs typeface="Times New Roman" panose="02020603050405020304" pitchFamily="18" charset="0"/>
            </a:rPr>
            <a:t>Bảng nhóm, bút viết bảng.</a:t>
          </a:r>
          <a:endParaRPr lang="en-US" sz="3200" dirty="0">
            <a:latin typeface="+mj-lt"/>
          </a:endParaRPr>
        </a:p>
      </dgm:t>
    </dgm:pt>
    <dgm:pt modelId="{89E4B728-BD2D-4262-99F3-4C1D72A4FFFC}" type="parTrans" cxnId="{9543479C-F188-497A-8378-6CCF83F47E1A}">
      <dgm:prSet/>
      <dgm:spPr/>
      <dgm:t>
        <a:bodyPr/>
        <a:lstStyle/>
        <a:p>
          <a:endParaRPr lang="en-US"/>
        </a:p>
      </dgm:t>
    </dgm:pt>
    <dgm:pt modelId="{E12720AB-8054-4212-8C1B-7445DF0EB8F9}" type="sibTrans" cxnId="{9543479C-F188-497A-8378-6CCF83F47E1A}">
      <dgm:prSet/>
      <dgm:spPr/>
      <dgm:t>
        <a:bodyPr/>
        <a:lstStyle/>
        <a:p>
          <a:endParaRPr lang="en-US"/>
        </a:p>
      </dgm:t>
    </dgm:pt>
    <dgm:pt modelId="{D71F825F-8A65-4BDA-BC7A-08775CC4F943}">
      <dgm:prSet phldrT="[Text]"/>
      <dgm:spPr/>
      <dgm:t>
        <a:bodyPr/>
        <a:lstStyle/>
        <a:p>
          <a:endParaRPr lang="en-US" sz="210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94D07763-1582-4358-9964-159E391A382B}" type="presOf" srcId="{578C45F3-86DD-4F23-BF8F-057A8C926990}" destId="{8F3B6D51-6576-4847-95F8-097004C88A78}" srcOrd="0" destOrd="2"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9543479C-F188-497A-8378-6CCF83F47E1A}" srcId="{3B33AAEF-2BF8-4EBB-A3B1-62835B5C81BF}" destId="{578C45F3-86DD-4F23-BF8F-057A8C926990}" srcOrd="2" destOrd="0" parTransId="{89E4B728-BD2D-4262-99F3-4C1D72A4FFFC}" sibTransId="{E12720AB-8054-4212-8C1B-7445DF0EB8F9}"/>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12029"/>
          <a:ext cx="6096000" cy="720217"/>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0" lang="en-US" altLang="en-US" sz="32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2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200" kern="1200" dirty="0"/>
        </a:p>
      </dsp:txBody>
      <dsp:txXfrm>
        <a:off x="35158" y="47187"/>
        <a:ext cx="6025684" cy="649901"/>
      </dsp:txXfrm>
    </dsp:sp>
    <dsp:sp modelId="{0DFB8EA2-E9F4-4E7D-B5BF-ABC527E44C63}">
      <dsp:nvSpPr>
        <dsp:cNvPr id="0" name=""/>
        <dsp:cNvSpPr/>
      </dsp:nvSpPr>
      <dsp:spPr>
        <a:xfrm>
          <a:off x="0" y="723711"/>
          <a:ext cx="6096000" cy="139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altLang="en-US" sz="3200" kern="1200" dirty="0">
              <a:latin typeface="Times New Roman" panose="02020603050405020304" pitchFamily="18" charset="0"/>
              <a:ea typeface="Times New Roman" panose="02020603050405020304" pitchFamily="18" charset="0"/>
              <a:cs typeface="Times New Roman" panose="02020603050405020304" pitchFamily="18" charset="0"/>
            </a:rPr>
            <a:t>Sách giáo khoa</a:t>
          </a:r>
          <a:endParaRPr lang="en-US" sz="3200" kern="1200" dirty="0"/>
        </a:p>
        <a:p>
          <a:pPr marL="285750" lvl="1" indent="-285750" algn="l" defTabSz="1422400">
            <a:lnSpc>
              <a:spcPct val="90000"/>
            </a:lnSpc>
            <a:spcBef>
              <a:spcPct val="0"/>
            </a:spcBef>
            <a:spcAft>
              <a:spcPct val="20000"/>
            </a:spcAft>
            <a:buChar char="•"/>
          </a:pPr>
          <a:r>
            <a:rPr lang="en-US" altLang="en-US" sz="3200" kern="1200" dirty="0">
              <a:latin typeface="Times New Roman" panose="02020603050405020304" pitchFamily="18" charset="0"/>
              <a:ea typeface="Times New Roman" panose="02020603050405020304" pitchFamily="18" charset="0"/>
              <a:cs typeface="Times New Roman" panose="02020603050405020304" pitchFamily="18" charset="0"/>
            </a:rPr>
            <a:t>Giáo án powerpoint</a:t>
          </a:r>
          <a:endParaRPr lang="en-US" sz="3200" kern="1200" dirty="0"/>
        </a:p>
        <a:p>
          <a:pPr marL="228600" lvl="1" indent="-228600" algn="l" defTabSz="933450">
            <a:lnSpc>
              <a:spcPct val="90000"/>
            </a:lnSpc>
            <a:spcBef>
              <a:spcPct val="0"/>
            </a:spcBef>
            <a:spcAft>
              <a:spcPct val="20000"/>
            </a:spcAft>
            <a:buChar char="•"/>
          </a:pPr>
          <a:endParaRPr lang="en-US" sz="2100" kern="1200" dirty="0"/>
        </a:p>
      </dsp:txBody>
      <dsp:txXfrm>
        <a:off x="0" y="723711"/>
        <a:ext cx="6096000" cy="1390069"/>
      </dsp:txXfrm>
    </dsp:sp>
    <dsp:sp modelId="{D2408717-B530-41AC-B5CE-E14FAEC5B062}">
      <dsp:nvSpPr>
        <dsp:cNvPr id="0" name=""/>
        <dsp:cNvSpPr/>
      </dsp:nvSpPr>
      <dsp:spPr>
        <a:xfrm>
          <a:off x="0" y="1958009"/>
          <a:ext cx="6096000" cy="720217"/>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600" kern="1200" dirty="0"/>
        </a:p>
      </dsp:txBody>
      <dsp:txXfrm>
        <a:off x="35158" y="1993167"/>
        <a:ext cx="6025684" cy="649901"/>
      </dsp:txXfrm>
    </dsp:sp>
    <dsp:sp modelId="{8F3B6D51-6576-4847-95F8-097004C88A78}">
      <dsp:nvSpPr>
        <dsp:cNvPr id="0" name=""/>
        <dsp:cNvSpPr/>
      </dsp:nvSpPr>
      <dsp:spPr>
        <a:xfrm>
          <a:off x="0" y="2833997"/>
          <a:ext cx="6096000" cy="1505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latin typeface="Times New Roman" panose="02020603050405020304" pitchFamily="18" charset="0"/>
              <a:cs typeface="Times New Roman" panose="02020603050405020304" pitchFamily="18" charset="0"/>
            </a:rPr>
            <a:t>SGK, SBT.</a:t>
          </a:r>
          <a:endParaRPr lang="en-US" sz="3200" kern="1200" dirty="0">
            <a:latin typeface="+mj-lt"/>
          </a:endParaRPr>
        </a:p>
        <a:p>
          <a:pPr marL="285750" lvl="1" indent="-285750" algn="l" defTabSz="1422400">
            <a:lnSpc>
              <a:spcPct val="90000"/>
            </a:lnSpc>
            <a:spcBef>
              <a:spcPct val="0"/>
            </a:spcBef>
            <a:spcAft>
              <a:spcPct val="20000"/>
            </a:spcAft>
            <a:buChar char="•"/>
          </a:pPr>
          <a:r>
            <a:rPr lang="en-US" sz="3200" kern="1200" dirty="0">
              <a:latin typeface="Times New Roman" panose="02020603050405020304" pitchFamily="18" charset="0"/>
              <a:cs typeface="Times New Roman" panose="02020603050405020304" pitchFamily="18" charset="0"/>
            </a:rPr>
            <a:t>Vở ghi, giấy nháp.</a:t>
          </a:r>
        </a:p>
        <a:p>
          <a:pPr marL="285750" lvl="1" indent="-285750" algn="l" defTabSz="1422400">
            <a:lnSpc>
              <a:spcPct val="90000"/>
            </a:lnSpc>
            <a:spcBef>
              <a:spcPct val="0"/>
            </a:spcBef>
            <a:spcAft>
              <a:spcPct val="20000"/>
            </a:spcAft>
            <a:buChar char="•"/>
          </a:pPr>
          <a:r>
            <a:rPr lang="en-US" sz="3200" kern="1200" dirty="0">
              <a:latin typeface="Times New Roman" panose="02020603050405020304" pitchFamily="18" charset="0"/>
              <a:cs typeface="Times New Roman" panose="02020603050405020304" pitchFamily="18" charset="0"/>
            </a:rPr>
            <a:t>Bảng nhóm, bút viết bảng.</a:t>
          </a:r>
          <a:endParaRPr lang="en-US" sz="3200" kern="1200" dirty="0">
            <a:latin typeface="+mj-lt"/>
          </a:endParaRPr>
        </a:p>
      </dsp:txBody>
      <dsp:txXfrm>
        <a:off x="0" y="2833997"/>
        <a:ext cx="6096000" cy="15059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baseline="0" dirty="0">
              <a:latin typeface="Times New Roman" panose="02020603050405020304" pitchFamily="18" charset="0"/>
              <a:cs typeface="Times New Roman" panose="02020603050405020304" pitchFamily="18" charset="0"/>
            </a:endParaRPr>
          </a:p>
          <a:p>
            <a:r>
              <a:rPr lang="en-US" b="1" baseline="0"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“&lt;“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quay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slide ban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823025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baseline="0" dirty="0">
              <a:latin typeface="Times New Roman" panose="02020603050405020304" pitchFamily="18" charset="0"/>
              <a:cs typeface="Times New Roman" panose="02020603050405020304" pitchFamily="18" charset="0"/>
            </a:endParaRPr>
          </a:p>
          <a:p>
            <a:r>
              <a:rPr lang="en-US" b="1" baseline="0"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“&lt;“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quay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slide ban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18847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79684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186688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1454893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138729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197387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3917316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26</a:t>
            </a:fld>
            <a:endParaRPr lang="en-US"/>
          </a:p>
        </p:txBody>
      </p:sp>
    </p:spTree>
    <p:extLst>
      <p:ext uri="{BB962C8B-B14F-4D97-AF65-F5344CB8AC3E}">
        <p14:creationId xmlns:p14="http://schemas.microsoft.com/office/powerpoint/2010/main" val="1239180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29</a:t>
            </a:fld>
            <a:endParaRPr lang="en-US"/>
          </a:p>
        </p:txBody>
      </p:sp>
    </p:spTree>
    <p:extLst>
      <p:ext uri="{BB962C8B-B14F-4D97-AF65-F5344CB8AC3E}">
        <p14:creationId xmlns:p14="http://schemas.microsoft.com/office/powerpoint/2010/main" val="306778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6033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36</a:t>
            </a:fld>
            <a:endParaRPr lang="en-US"/>
          </a:p>
        </p:txBody>
      </p:sp>
    </p:spTree>
    <p:extLst>
      <p:ext uri="{BB962C8B-B14F-4D97-AF65-F5344CB8AC3E}">
        <p14:creationId xmlns:p14="http://schemas.microsoft.com/office/powerpoint/2010/main" val="3667899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41</a:t>
            </a:fld>
            <a:endParaRPr lang="en-US"/>
          </a:p>
        </p:txBody>
      </p:sp>
    </p:spTree>
    <p:extLst>
      <p:ext uri="{BB962C8B-B14F-4D97-AF65-F5344CB8AC3E}">
        <p14:creationId xmlns:p14="http://schemas.microsoft.com/office/powerpoint/2010/main" val="1544284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solidFill>
                  <a:prstClr val="black"/>
                </a:solidFill>
                <a:ea typeface="宋体"/>
              </a:rPr>
              <a:pPr>
                <a:defRPr/>
              </a:pPr>
              <a:t>42</a:t>
            </a:fld>
            <a:endParaRPr lang="zh-CN" altLang="en-US">
              <a:solidFill>
                <a:prstClr val="black"/>
              </a:solidFill>
              <a:ea typeface="宋体"/>
            </a:endParaRPr>
          </a:p>
        </p:txBody>
      </p:sp>
    </p:spTree>
    <p:extLst>
      <p:ext uri="{BB962C8B-B14F-4D97-AF65-F5344CB8AC3E}">
        <p14:creationId xmlns:p14="http://schemas.microsoft.com/office/powerpoint/2010/main" val="16486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400" b="1" baseline="0" dirty="0">
                <a:latin typeface="Times New Roman" panose="02020603050405020304" pitchFamily="18" charset="0"/>
                <a:cs typeface="Times New Roman" panose="02020603050405020304" pitchFamily="18" charset="0"/>
              </a:rPr>
              <a:t>- Nhấp vào các số 1, 2, 3, 4 để sang slide câu hỏi tương ứng.</a:t>
            </a:r>
          </a:p>
          <a:p>
            <a:pPr marL="285750" indent="-285750">
              <a:buFontTx/>
              <a:buChar char="-"/>
            </a:pPr>
            <a:r>
              <a:rPr lang="en-US" sz="1400" b="1" baseline="0" dirty="0" err="1">
                <a:latin typeface="Times New Roman" panose="02020603050405020304" pitchFamily="18" charset="0"/>
                <a:cs typeface="Times New Roman" panose="02020603050405020304" pitchFamily="18" charset="0"/>
              </a:rPr>
              <a:t>Nhấp</a:t>
            </a:r>
            <a:r>
              <a:rPr lang="en-US" sz="1400" b="1" baseline="0" dirty="0">
                <a:latin typeface="Times New Roman" panose="02020603050405020304" pitchFamily="18" charset="0"/>
                <a:cs typeface="Times New Roman" panose="02020603050405020304" pitchFamily="18" charset="0"/>
              </a:rPr>
              <a:t> vào con vật để di chuyển lên một </a:t>
            </a:r>
            <a:r>
              <a:rPr lang="en-US" sz="1400" b="1" baseline="0" dirty="0" err="1">
                <a:latin typeface="Times New Roman" panose="02020603050405020304" pitchFamily="18" charset="0"/>
                <a:cs typeface="Times New Roman" panose="02020603050405020304" pitchFamily="18" charset="0"/>
              </a:rPr>
              <a:t>bậc</a:t>
            </a:r>
            <a:r>
              <a:rPr lang="en-US" sz="1400" b="1" baseline="0" dirty="0">
                <a:latin typeface="Times New Roman" panose="02020603050405020304" pitchFamily="18"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400" b="1" baseline="0" dirty="0">
              <a:latin typeface="Times New Roman" panose="02020603050405020304" pitchFamily="18" charset="0"/>
              <a:cs typeface="Times New Roman" panose="02020603050405020304" pitchFamily="18" charset="0"/>
            </a:endParaRPr>
          </a:p>
          <a:p>
            <a:r>
              <a:rPr lang="en-US" sz="1400" b="1" baseline="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Nhấp</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vào</a:t>
            </a:r>
            <a:r>
              <a:rPr lang="en-US" sz="1400" b="1" dirty="0">
                <a:latin typeface="Times New Roman" panose="02020603050405020304" pitchFamily="18" charset="0"/>
                <a:cs typeface="Times New Roman" panose="02020603050405020304" pitchFamily="18" charset="0"/>
              </a:rPr>
              <a:t> “&lt;“ </a:t>
            </a:r>
            <a:r>
              <a:rPr lang="en-US" sz="1400" b="1" dirty="0" err="1">
                <a:latin typeface="Times New Roman" panose="02020603050405020304" pitchFamily="18" charset="0"/>
                <a:cs typeface="Times New Roman" panose="02020603050405020304" pitchFamily="18" charset="0"/>
              </a:rPr>
              <a:t>bên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góc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phải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màn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hình</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để</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đến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bài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mới</a:t>
            </a:r>
            <a:r>
              <a:rPr lang="en-US" sz="1400" b="1" dirty="0">
                <a:latin typeface="Times New Roman" panose="02020603050405020304" pitchFamily="18" charset="0"/>
                <a:cs typeface="Times New Roman" panose="02020603050405020304" pitchFamily="18" charset="0"/>
              </a:rPr>
              <a:t>.</a:t>
            </a:r>
          </a:p>
          <a:p>
            <a:pPr marL="0" indent="0">
              <a:buFontTx/>
              <a:buNone/>
            </a:pPr>
            <a:endParaRPr lang="en-US" sz="1400" b="1" baseline="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63B72D7-F3E0-4708-8911-47C994314279}" type="slidenum">
              <a:rPr lang="en-US" smtClean="0"/>
              <a:t>6</a:t>
            </a:fld>
            <a:endParaRPr lang="en-US"/>
          </a:p>
        </p:txBody>
      </p:sp>
    </p:spTree>
    <p:extLst>
      <p:ext uri="{BB962C8B-B14F-4D97-AF65-F5344CB8AC3E}">
        <p14:creationId xmlns:p14="http://schemas.microsoft.com/office/powerpoint/2010/main" val="411553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 Nhấp</a:t>
            </a:r>
            <a:r>
              <a:rPr lang="en-US" sz="1200" b="1" baseline="0" dirty="0">
                <a:latin typeface="Times New Roman" panose="02020603050405020304" pitchFamily="18" charset="0"/>
                <a:cs typeface="Times New Roman" panose="02020603050405020304" pitchFamily="18" charset="0"/>
              </a:rPr>
              <a:t> vào “Luật chơi” về slide trò </a:t>
            </a:r>
            <a:r>
              <a:rPr lang="en-US" sz="1200" b="1" baseline="0" dirty="0" err="1">
                <a:latin typeface="Times New Roman" panose="02020603050405020304" pitchFamily="18" charset="0"/>
                <a:cs typeface="Times New Roman" panose="02020603050405020304" pitchFamily="18" charset="0"/>
              </a:rPr>
              <a:t>chơi</a:t>
            </a:r>
            <a:r>
              <a:rPr lang="en-US" sz="1200" b="1" baseline="0" dirty="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368706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Kiểm</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tra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bằng</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cách</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nhấp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vào</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phía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sau</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mỗi</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 B, C, D</a:t>
            </a:r>
          </a:p>
          <a:p>
            <a:r>
              <a:rPr lang="en-US" b="1" dirty="0" err="1">
                <a:latin typeface="Times New Roman" panose="02020603050405020304" pitchFamily="18" charset="0"/>
                <a:cs typeface="Times New Roman" panose="02020603050405020304" pitchFamily="18" charset="0"/>
              </a:rPr>
              <a:t>Nhấp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“&lt;“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quay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slide ban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252637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 Kiểm</a:t>
            </a:r>
            <a:r>
              <a:rPr lang="en-US" b="1" baseline="0" dirty="0">
                <a:latin typeface="Times New Roman" panose="02020603050405020304" pitchFamily="18" charset="0"/>
                <a:cs typeface="Times New Roman" panose="02020603050405020304" pitchFamily="18" charset="0"/>
              </a:rPr>
              <a:t> tra đáp án bằng cách nhấp vào phía sau mỗi đáp án A, B, C, D</a:t>
            </a:r>
          </a:p>
          <a:p>
            <a:r>
              <a:rPr lang="en-US" b="1" dirty="0" err="1">
                <a:latin typeface="Times New Roman" panose="02020603050405020304" pitchFamily="18" charset="0"/>
                <a:cs typeface="Times New Roman" panose="02020603050405020304" pitchFamily="18" charset="0"/>
              </a:rPr>
              <a:t>Nhấp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“&lt;“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quay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slide ban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267685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err="1">
                <a:latin typeface="Times New Roman" panose="02020603050405020304" pitchFamily="18" charset="0"/>
                <a:cs typeface="Times New Roman" panose="02020603050405020304" pitchFamily="18" charset="0"/>
              </a:rPr>
              <a:t>Kiểm</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tra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bằng</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cách</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nhấp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vào</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phía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sau</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mỗi</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 B, C, D</a:t>
            </a:r>
          </a:p>
          <a:p>
            <a:pPr marL="171450" indent="-171450">
              <a:buFontTx/>
              <a:buChar char="-"/>
            </a:pPr>
            <a:r>
              <a:rPr lang="en-US" b="1" baseline="0" dirty="0" err="1">
                <a:latin typeface="Times New Roman" panose="02020603050405020304" pitchFamily="18" charset="0"/>
                <a:cs typeface="Times New Roman" panose="02020603050405020304" pitchFamily="18" charset="0"/>
              </a:rPr>
              <a:t>Nhấp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vào</a:t>
            </a:r>
            <a:r>
              <a:rPr lang="en-US" b="1" baseline="0" dirty="0">
                <a:latin typeface="Times New Roman" panose="02020603050405020304" pitchFamily="18" charset="0"/>
                <a:cs typeface="Times New Roman" panose="02020603050405020304" pitchFamily="18" charset="0"/>
              </a:rPr>
              <a:t> “&gt;” </a:t>
            </a:r>
            <a:r>
              <a:rPr lang="en-US" b="1" baseline="0" dirty="0" err="1">
                <a:latin typeface="Times New Roman" panose="02020603050405020304" pitchFamily="18" charset="0"/>
                <a:cs typeface="Times New Roman" panose="02020603050405020304" pitchFamily="18" charset="0"/>
              </a:rPr>
              <a:t>để</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ra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lời</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giải</a:t>
            </a:r>
            <a:r>
              <a:rPr lang="en-US" b="1" baseline="0" dirty="0">
                <a:latin typeface="Times New Roman" panose="02020603050405020304" pitchFamily="18" charset="0"/>
                <a:cs typeface="Times New Roman" panose="02020603050405020304" pitchFamily="18" charset="0"/>
              </a:rPr>
              <a:t> chi </a:t>
            </a:r>
            <a:r>
              <a:rPr lang="en-US" b="1" baseline="0" dirty="0" err="1">
                <a:latin typeface="Times New Roman" panose="02020603050405020304" pitchFamily="18" charset="0"/>
                <a:cs typeface="Times New Roman" panose="02020603050405020304" pitchFamily="18" charset="0"/>
              </a:rPr>
              <a:t>tiết</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cho</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đúng</a:t>
            </a:r>
            <a:r>
              <a:rPr lang="en-US" b="1" baseline="0"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“&lt;“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quay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slide ban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9208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err="1">
                <a:latin typeface="Times New Roman" panose="02020603050405020304" pitchFamily="18" charset="0"/>
                <a:cs typeface="Times New Roman" panose="02020603050405020304" pitchFamily="18" charset="0"/>
              </a:rPr>
              <a:t>Kiểm</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tra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bằng</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cách</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nhấp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vào</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phía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sau</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mỗi</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 B, C, 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err="1">
                <a:latin typeface="Times New Roman" panose="02020603050405020304" pitchFamily="18" charset="0"/>
                <a:cs typeface="Times New Roman" panose="02020603050405020304" pitchFamily="18" charset="0"/>
              </a:rPr>
              <a:t>Nhấp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vào</a:t>
            </a:r>
            <a:r>
              <a:rPr lang="en-US" b="1" baseline="0" dirty="0">
                <a:latin typeface="Times New Roman" panose="02020603050405020304" pitchFamily="18" charset="0"/>
                <a:cs typeface="Times New Roman" panose="02020603050405020304" pitchFamily="18" charset="0"/>
              </a:rPr>
              <a:t> “&gt;” </a:t>
            </a:r>
            <a:r>
              <a:rPr lang="en-US" b="1" baseline="0" dirty="0" err="1">
                <a:latin typeface="Times New Roman" panose="02020603050405020304" pitchFamily="18" charset="0"/>
                <a:cs typeface="Times New Roman" panose="02020603050405020304" pitchFamily="18" charset="0"/>
              </a:rPr>
              <a:t>để</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ra</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lời</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giải</a:t>
            </a:r>
            <a:r>
              <a:rPr lang="en-US" b="1" baseline="0" dirty="0">
                <a:latin typeface="Times New Roman" panose="02020603050405020304" pitchFamily="18" charset="0"/>
                <a:cs typeface="Times New Roman" panose="02020603050405020304" pitchFamily="18" charset="0"/>
              </a:rPr>
              <a:t> chi </a:t>
            </a:r>
            <a:r>
              <a:rPr lang="en-US" b="1" baseline="0" dirty="0" err="1">
                <a:latin typeface="Times New Roman" panose="02020603050405020304" pitchFamily="18" charset="0"/>
                <a:cs typeface="Times New Roman" panose="02020603050405020304" pitchFamily="18" charset="0"/>
              </a:rPr>
              <a:t>tiết</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cho</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đáp</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án</a:t>
            </a:r>
            <a:r>
              <a:rPr lang="en-US" b="1" baseline="0" dirty="0">
                <a:latin typeface="Times New Roman" panose="02020603050405020304" pitchFamily="18" charset="0"/>
                <a:cs typeface="Times New Roman" panose="02020603050405020304" pitchFamily="18" charset="0"/>
              </a:rPr>
              <a:t> </a:t>
            </a:r>
            <a:r>
              <a:rPr lang="en-US" b="1" baseline="0" dirty="0" err="1">
                <a:latin typeface="Times New Roman" panose="02020603050405020304" pitchFamily="18" charset="0"/>
                <a:cs typeface="Times New Roman" panose="02020603050405020304" pitchFamily="18" charset="0"/>
              </a:rPr>
              <a:t>đúng</a:t>
            </a:r>
            <a:r>
              <a:rPr lang="en-US" b="1" baseline="0" dirty="0">
                <a:latin typeface="Times New Roman" panose="02020603050405020304" pitchFamily="18" charset="0"/>
                <a:cs typeface="Times New Roman" panose="02020603050405020304" pitchFamily="18" charset="0"/>
              </a:rPr>
              <a:t>.</a:t>
            </a:r>
          </a:p>
          <a:p>
            <a:r>
              <a:rPr lang="en-US" b="1" baseline="0"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“&lt;“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góc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quay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slide ban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bậc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mới</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3863228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2471891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401.png"/><Relationship Id="rId12" Type="http://schemas.openxmlformats.org/officeDocument/2006/relationships/image" Target="../media/image44.png"/><Relationship Id="rId17" Type="http://schemas.openxmlformats.org/officeDocument/2006/relationships/image" Target="../media/image34.png"/><Relationship Id="rId2" Type="http://schemas.openxmlformats.org/officeDocument/2006/relationships/video" Target="../media/media2.mp4"/><Relationship Id="rId16" Type="http://schemas.openxmlformats.org/officeDocument/2006/relationships/slide" Target="slide12.xml"/><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43.png"/><Relationship Id="rId5" Type="http://schemas.openxmlformats.org/officeDocument/2006/relationships/audio" Target="../media/audio4.wav"/><Relationship Id="rId1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notesSlide" Target="../notesSlides/notesSlide8.xml"/><Relationship Id="rId9" Type="http://schemas.openxmlformats.org/officeDocument/2006/relationships/image" Target="../media/image30.png"/><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8.png"/><Relationship Id="rId1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71.pn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video" Target="../media/media2.mp4"/><Relationship Id="rId16" Type="http://schemas.openxmlformats.org/officeDocument/2006/relationships/slide" Target="slide13.xml"/><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9.png"/><Relationship Id="rId1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5.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26.png"/><Relationship Id="rId5" Type="http://schemas.openxmlformats.org/officeDocument/2006/relationships/image" Target="../media/image54.png"/><Relationship Id="rId10" Type="http://schemas.openxmlformats.org/officeDocument/2006/relationships/slide" Target="slide7.xml"/><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50.png"/><Relationship Id="rId1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40.png"/><Relationship Id="rId17"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slide" Target="slide6.xml"/><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30.png"/><Relationship Id="rId5" Type="http://schemas.openxmlformats.org/officeDocument/2006/relationships/image" Target="../media/image61.png"/><Relationship Id="rId15" Type="http://schemas.openxmlformats.org/officeDocument/2006/relationships/image" Target="../media/image67.png"/><Relationship Id="rId10" Type="http://schemas.openxmlformats.org/officeDocument/2006/relationships/image" Target="../media/image66.png"/><Relationship Id="rId19" Type="http://schemas.openxmlformats.org/officeDocument/2006/relationships/image" Target="../media/image69.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60.png"/></Relationships>
</file>

<file path=ppt/slides/_rels/slide1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publicdomainpictures.net/en/view-image.php?image=317882&amp;picture=abstract-background" TargetMode="External"/><Relationship Id="rId3" Type="http://schemas.openxmlformats.org/officeDocument/2006/relationships/image" Target="../media/image540.png"/><Relationship Id="rId7" Type="http://schemas.openxmlformats.org/officeDocument/2006/relationships/image" Target="../media/image73.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gif"/><Relationship Id="rId4" Type="http://schemas.openxmlformats.org/officeDocument/2006/relationships/image" Target="../media/image550.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0.png"/><Relationship Id="rId10" Type="http://schemas.openxmlformats.org/officeDocument/2006/relationships/image" Target="../media/image82.png"/><Relationship Id="rId4" Type="http://schemas.openxmlformats.org/officeDocument/2006/relationships/image" Target="../media/image770.png"/><Relationship Id="rId9" Type="http://schemas.openxmlformats.org/officeDocument/2006/relationships/hyperlink" Target="https://www.wisc-online.com/assetrepository/viewasset?id=1508"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820.png"/><Relationship Id="rId13" Type="http://schemas.openxmlformats.org/officeDocument/2006/relationships/image" Target="../media/image75.gif"/><Relationship Id="rId3" Type="http://schemas.openxmlformats.org/officeDocument/2006/relationships/audio" Target="../media/audio5.wav"/><Relationship Id="rId7" Type="http://schemas.openxmlformats.org/officeDocument/2006/relationships/image" Target="../media/image74.png"/><Relationship Id="rId12"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317882&amp;picture=abstract-background" TargetMode="External"/><Relationship Id="rId11" Type="http://schemas.openxmlformats.org/officeDocument/2006/relationships/image" Target="../media/image85.png"/><Relationship Id="rId5" Type="http://schemas.openxmlformats.org/officeDocument/2006/relationships/image" Target="../media/image73.jpe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13" Type="http://schemas.openxmlformats.org/officeDocument/2006/relationships/image" Target="../media/image92.png"/><Relationship Id="rId12" Type="http://schemas.openxmlformats.org/officeDocument/2006/relationships/hyperlink" Target="https://www.wisc-online.com/assetrepository/viewasset?id=1508"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91.jpeg"/><Relationship Id="rId10" Type="http://schemas.openxmlformats.org/officeDocument/2006/relationships/image" Target="../media/image760.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21.png"/></Relationships>
</file>

<file path=ppt/slides/_rels/slide24.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7"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30.png"/><Relationship Id="rId4" Type="http://schemas.openxmlformats.org/officeDocument/2006/relationships/image" Target="../media/image800.png"/><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31.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00.png"/><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000.png"/><Relationship Id="rId4" Type="http://schemas.openxmlformats.org/officeDocument/2006/relationships/image" Target="../media/image105.png"/><Relationship Id="rId9" Type="http://schemas.openxmlformats.org/officeDocument/2006/relationships/image" Target="../media/image920.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10.png"/><Relationship Id="rId7" Type="http://schemas.openxmlformats.org/officeDocument/2006/relationships/image" Target="../media/image113.png"/><Relationship Id="rId12" Type="http://schemas.openxmlformats.org/officeDocument/2006/relationships/image" Target="../media/image1091.png"/><Relationship Id="rId2" Type="http://schemas.openxmlformats.org/officeDocument/2006/relationships/image" Target="../media/image100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081.png"/><Relationship Id="rId5" Type="http://schemas.openxmlformats.org/officeDocument/2006/relationships/image" Target="../media/image111.png"/><Relationship Id="rId10" Type="http://schemas.openxmlformats.org/officeDocument/2006/relationships/image" Target="../media/image1072.png"/><Relationship Id="rId4" Type="http://schemas.openxmlformats.org/officeDocument/2006/relationships/image" Target="../media/image110.png"/><Relationship Id="rId9" Type="http://schemas.openxmlformats.org/officeDocument/2006/relationships/image" Target="../media/image10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comments" Target="../comments/comment1.xml"/><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51.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40.png"/><Relationship Id="rId5" Type="http://schemas.openxmlformats.org/officeDocument/2006/relationships/image" Target="../media/image1131.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950.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hyperlink" Target="http://www.allwhitebackground.com/colorful-background-images.htm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00.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19.png"/><Relationship Id="rId2" Type="http://schemas.openxmlformats.org/officeDocument/2006/relationships/image" Target="../media/image98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071.png"/><Relationship Id="rId5" Type="http://schemas.openxmlformats.org/officeDocument/2006/relationships/image" Target="../media/image123.png"/><Relationship Id="rId10" Type="http://schemas.openxmlformats.org/officeDocument/2006/relationships/image" Target="../media/image1061.png"/><Relationship Id="rId4" Type="http://schemas.openxmlformats.org/officeDocument/2006/relationships/image" Target="../media/image122.png"/><Relationship Id="rId9" Type="http://schemas.openxmlformats.org/officeDocument/2006/relationships/image" Target="../media/image1051.png"/></Relationships>
</file>

<file path=ppt/slides/_rels/slide35.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030.png"/><Relationship Id="rId1" Type="http://schemas.openxmlformats.org/officeDocument/2006/relationships/slideLayout" Target="../slideLayouts/slideLayout7.xml"/><Relationship Id="rId6" Type="http://schemas.openxmlformats.org/officeDocument/2006/relationships/image" Target="../media/image1070.png"/><Relationship Id="rId5" Type="http://schemas.openxmlformats.org/officeDocument/2006/relationships/image" Target="../media/image1060.png"/><Relationship Id="rId4" Type="http://schemas.openxmlformats.org/officeDocument/2006/relationships/image" Target="../media/image1050.png"/></Relationships>
</file>

<file path=ppt/slides/_rels/slide36.xml.rels><?xml version="1.0" encoding="UTF-8" standalone="yes"?>
<Relationships xmlns="http://schemas.openxmlformats.org/package/2006/relationships"><Relationship Id="rId8" Type="http://schemas.openxmlformats.org/officeDocument/2006/relationships/hyperlink" Target="https://www.publicdomainpictures.net/en/view-image.php?image=317882&amp;picture=abstract-background" TargetMode="External"/><Relationship Id="rId13" Type="http://schemas.openxmlformats.org/officeDocument/2006/relationships/image" Target="../media/image1240.png"/><Relationship Id="rId3" Type="http://schemas.openxmlformats.org/officeDocument/2006/relationships/audio" Target="../media/audio5.wav"/><Relationship Id="rId7" Type="http://schemas.openxmlformats.org/officeDocument/2006/relationships/image" Target="../media/image127.jpeg"/><Relationship Id="rId12" Type="http://schemas.openxmlformats.org/officeDocument/2006/relationships/image" Target="../media/image1130.png"/><Relationship Id="rId2" Type="http://schemas.openxmlformats.org/officeDocument/2006/relationships/notesSlide" Target="../notesSlides/notesSlide21.xml"/><Relationship Id="rId16"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1100.png"/><Relationship Id="rId11" Type="http://schemas.openxmlformats.org/officeDocument/2006/relationships/image" Target="../media/image129.png"/><Relationship Id="rId5" Type="http://schemas.openxmlformats.org/officeDocument/2006/relationships/image" Target="../media/image1090.png"/><Relationship Id="rId15" Type="http://schemas.openxmlformats.org/officeDocument/2006/relationships/image" Target="../media/image1250.png"/><Relationship Id="rId10" Type="http://schemas.openxmlformats.org/officeDocument/2006/relationships/image" Target="../media/image1110.png"/><Relationship Id="rId4" Type="http://schemas.openxmlformats.org/officeDocument/2006/relationships/image" Target="../media/image1080.png"/><Relationship Id="rId9" Type="http://schemas.openxmlformats.org/officeDocument/2006/relationships/image" Target="../media/image128.png"/><Relationship Id="rId14" Type="http://schemas.openxmlformats.org/officeDocument/2006/relationships/image" Target="../media/image1150.png"/></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132.png"/><Relationship Id="rId4" Type="http://schemas.openxmlformats.org/officeDocument/2006/relationships/hyperlink" Target="http://www.allwhitebackground.com/colorful-background-images.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12.xml"/><Relationship Id="rId7" Type="http://schemas.openxmlformats.org/officeDocument/2006/relationships/image" Target="../media/image139.png"/><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notesSlide" Target="../notesSlides/notesSlide24.xml"/><Relationship Id="rId9"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image" Target="../media/image23.gif"/><Relationship Id="rId7" Type="http://schemas.openxmlformats.org/officeDocument/2006/relationships/slide" Target="slide8.xml"/><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comments" Target="../comments/comment3.xml"/><Relationship Id="rId2" Type="http://schemas.openxmlformats.org/officeDocument/2006/relationships/audio" Target="../media/media1.wav"/><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audio" Target="../media/audio1.wav"/><Relationship Id="rId15" Type="http://schemas.openxmlformats.org/officeDocument/2006/relationships/image" Target="../media/image17.png"/><Relationship Id="rId23" Type="http://schemas.openxmlformats.org/officeDocument/2006/relationships/slide" Target="slide14.xml"/><Relationship Id="rId10" Type="http://schemas.openxmlformats.org/officeDocument/2006/relationships/slide" Target="slide11.xml"/><Relationship Id="rId19"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slide" Target="slide10.xml"/><Relationship Id="rId14" Type="http://schemas.openxmlformats.org/officeDocument/2006/relationships/image" Target="../media/image16.png"/><Relationship Id="rId22"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xml"/><Relationship Id="rId12" Type="http://schemas.openxmlformats.org/officeDocument/2006/relationships/image" Target="../media/image30.png"/><Relationship Id="rId17" Type="http://schemas.openxmlformats.org/officeDocument/2006/relationships/image" Target="../media/image25.png"/><Relationship Id="rId2" Type="http://schemas.openxmlformats.org/officeDocument/2006/relationships/video" Target="../media/media2.mp4"/><Relationship Id="rId16" Type="http://schemas.openxmlformats.org/officeDocument/2006/relationships/slide" Target="slide6.xml"/><Relationship Id="rId1" Type="http://schemas.microsoft.com/office/2007/relationships/media" Target="../media/media2.mp4"/><Relationship Id="rId6" Type="http://schemas.openxmlformats.org/officeDocument/2006/relationships/audio" Target="../media/audio4.wav"/><Relationship Id="rId11" Type="http://schemas.openxmlformats.org/officeDocument/2006/relationships/image" Target="../media/image29.png"/><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6.xml"/><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41.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video" Target="../media/media2.mp4"/><Relationship Id="rId16" Type="http://schemas.openxmlformats.org/officeDocument/2006/relationships/image" Target="../media/image25.png"/><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37.png"/><Relationship Id="rId5" Type="http://schemas.openxmlformats.org/officeDocument/2006/relationships/audio" Target="../media/audio4.wav"/><Relationship Id="rId15" Type="http://schemas.openxmlformats.org/officeDocument/2006/relationships/slide" Target="slide6.xml"/><Relationship Id="rId10" Type="http://schemas.openxmlformats.org/officeDocument/2006/relationships/image" Target="../media/image36.png"/><Relationship Id="rId4" Type="http://schemas.openxmlformats.org/officeDocument/2006/relationships/notesSlide" Target="../notesSlides/notesSlide7.xml"/><Relationship Id="rId9" Type="http://schemas.openxmlformats.org/officeDocument/2006/relationships/image" Target="../media/image35.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2131353"/>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 Nguyễn Tuấn Anh</a:t>
            </a: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1: </a:t>
            </a:r>
            <a:r>
              <a:rPr lang="en-US" sz="3000" b="1" dirty="0" err="1">
                <a:solidFill>
                  <a:srgbClr val="002060"/>
                </a:solidFill>
                <a:latin typeface="Times New Roman" panose="02020603050405020304" pitchFamily="18" charset="0"/>
                <a:cs typeface="Times New Roman" panose="02020603050405020304" pitchFamily="18" charset="0"/>
              </a:rPr>
              <a:t>Đào</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Đình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Thịnh</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2: Bùi Thanh </a:t>
            </a:r>
            <a:r>
              <a:rPr lang="en-US" sz="3000" b="1" dirty="0" err="1">
                <a:solidFill>
                  <a:srgbClr val="002060"/>
                </a:solidFill>
                <a:latin typeface="Times New Roman" panose="02020603050405020304" pitchFamily="18" charset="0"/>
                <a:cs typeface="Times New Roman" panose="02020603050405020304" pitchFamily="18" charset="0"/>
              </a:rPr>
              <a:t>Huyền</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30612" y="154839"/>
            <a:ext cx="9144000" cy="1685164"/>
            <a:chOff x="0" y="779846"/>
            <a:chExt cx="9144000" cy="1685164"/>
          </a:xfrm>
        </p:grpSpPr>
        <p:sp>
          <p:nvSpPr>
            <p:cNvPr id="6" name="Snip Diagonal Corner Rectangle 5"/>
            <p:cNvSpPr/>
            <p:nvPr/>
          </p:nvSpPr>
          <p:spPr>
            <a:xfrm>
              <a:off x="0" y="779846"/>
              <a:ext cx="9144000" cy="1685164"/>
            </a:xfrm>
            <a:prstGeom prst="snip2Diag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p:cNvSpPr txBox="1"/>
            <p:nvPr/>
          </p:nvSpPr>
          <p:spPr>
            <a:xfrm>
              <a:off x="205724" y="895350"/>
              <a:ext cx="8862075" cy="1481175"/>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cs typeface="Times New Roman" panose="02020603050405020304" pitchFamily="18" charset="0"/>
                </a:rPr>
                <a:t>Câu 3: </a:t>
              </a:r>
              <a:r>
                <a:rPr lang="en-US" sz="3200" dirty="0">
                  <a:latin typeface="Times New Roman" panose="02020603050405020304" pitchFamily="18" charset="0"/>
                  <a:cs typeface="Times New Roman" panose="02020603050405020304" pitchFamily="18" charset="0"/>
                </a:rPr>
                <a:t>Rút gọn phân thức                                     ta được kết quả là</a:t>
              </a:r>
            </a:p>
          </p:txBody>
        </p:sp>
        <mc:AlternateContent xmlns:mc="http://schemas.openxmlformats.org/markup-compatibility/2006" xmlns:a14="http://schemas.microsoft.com/office/drawing/2010/main">
          <mc:Choice Requires="a14">
            <p:sp>
              <p:nvSpPr>
                <p:cNvPr id="8" name="TextBox 7"/>
                <p:cNvSpPr txBox="1"/>
                <p:nvPr/>
              </p:nvSpPr>
              <p:spPr>
                <a:xfrm>
                  <a:off x="4763374" y="831871"/>
                  <a:ext cx="3409267" cy="1085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10</m:t>
                            </m:r>
                            <m:r>
                              <a:rPr lang="en-US" sz="3200" b="0" i="1" smtClean="0">
                                <a:solidFill>
                                  <a:schemeClr val="tx1"/>
                                </a:solidFill>
                                <a:latin typeface="Cambria Math" panose="02040503050406030204" pitchFamily="18" charset="0"/>
                              </a:rPr>
                              <m:t>𝑥𝑦</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5</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𝑦</m:t>
                                </m:r>
                              </m:e>
                              <m:sup>
                                <m:r>
                                  <a:rPr lang="en-US" sz="3200" b="0" i="1" smtClean="0">
                                    <a:solidFill>
                                      <a:schemeClr val="tx1"/>
                                    </a:solidFill>
                                    <a:latin typeface="Cambria Math" panose="02040503050406030204" pitchFamily="18" charset="0"/>
                                  </a:rPr>
                                  <m:t>2</m:t>
                                </m:r>
                              </m:sup>
                            </m:sSup>
                          </m:num>
                          <m:den>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𝑦</m:t>
                                </m:r>
                              </m:e>
                              <m:sup>
                                <m:r>
                                  <a:rPr lang="en-US" sz="3200" b="0" i="1" smtClean="0">
                                    <a:solidFill>
                                      <a:schemeClr val="tx1"/>
                                    </a:solidFill>
                                    <a:latin typeface="Cambria Math" panose="02040503050406030204" pitchFamily="18" charset="0"/>
                                  </a:rPr>
                                  <m:t>2</m:t>
                                </m:r>
                              </m:sup>
                            </m:sSup>
                          </m:den>
                        </m:f>
                      </m:oMath>
                    </m:oMathPara>
                  </a14:m>
                  <a:endParaRPr lang="en-US" i="1"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763374" y="831871"/>
                  <a:ext cx="3409267" cy="1085105"/>
                </a:xfrm>
                <a:prstGeom prst="rect">
                  <a:avLst/>
                </a:prstGeom>
                <a:blipFill>
                  <a:blip r:embed="rId7"/>
                  <a:stretch>
                    <a:fillRect/>
                  </a:stretch>
                </a:blipFill>
              </p:spPr>
              <p:txBody>
                <a:bodyPr/>
                <a:lstStyle/>
                <a:p>
                  <a:r>
                    <a:rPr lang="en-US">
                      <a:noFill/>
                    </a:rPr>
                    <a:t> </a:t>
                  </a:r>
                </a:p>
              </p:txBody>
            </p:sp>
          </mc:Fallback>
        </mc:AlternateContent>
      </p:grpSp>
      <p:grpSp>
        <p:nvGrpSpPr>
          <p:cNvPr id="25" name="Group 24" descr="OPL20U25GSXzBJYl68kk8uQGfFKzs7yb1M4KJWUiLk6ZEvGF+qCIPSnY57AbBFCvTW2023.15.47+K4lPs7H94VUqPe2XwIsfPRnrXQE//QTEXxb8/8N4CNc6FpgZahzpTjFhMzSA7T/nHJa11DE8Ng2TP3iAmRczFlmslSuUNOgUeb6yRvs0="/>
          <p:cNvGrpSpPr/>
          <p:nvPr/>
        </p:nvGrpSpPr>
        <p:grpSpPr>
          <a:xfrm>
            <a:off x="348949" y="2064651"/>
            <a:ext cx="3715758" cy="1092206"/>
            <a:chOff x="457200" y="2714295"/>
            <a:chExt cx="3715758" cy="1092206"/>
          </a:xfrm>
        </p:grpSpPr>
        <p:sp>
          <p:nvSpPr>
            <p:cNvPr id="9" name="Rectangle 8"/>
            <p:cNvSpPr/>
            <p:nvPr/>
          </p:nvSpPr>
          <p:spPr>
            <a:xfrm>
              <a:off x="457200" y="2714295"/>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2023C"/>
                  </a:solidFill>
                  <a:effectLst/>
                  <a:uLnTx/>
                  <a:uFillTx/>
                  <a:latin typeface="+mj-lt"/>
                  <a:ea typeface="+mn-ea"/>
                  <a:cs typeface="+mn-cs"/>
                </a:rPr>
                <a:t>A. </a:t>
              </a:r>
            </a:p>
          </p:txBody>
        </p:sp>
        <mc:AlternateContent xmlns:mc="http://schemas.openxmlformats.org/markup-compatibility/2006" xmlns:a14="http://schemas.microsoft.com/office/drawing/2010/main">
          <mc:Choice Requires="a14">
            <p:sp>
              <p:nvSpPr>
                <p:cNvPr id="12" name="TextBox 11"/>
                <p:cNvSpPr txBox="1"/>
                <p:nvPr/>
              </p:nvSpPr>
              <p:spPr>
                <a:xfrm>
                  <a:off x="1101361" y="2791519"/>
                  <a:ext cx="1649106" cy="9377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num>
                          <m:den>
                            <m:r>
                              <a:rPr lang="en-US" sz="3200" b="0" i="1" smtClean="0">
                                <a:solidFill>
                                  <a:schemeClr val="tx1">
                                    <a:lumMod val="95000"/>
                                    <a:lumOff val="5000"/>
                                  </a:schemeClr>
                                </a:solidFill>
                                <a:latin typeface="Cambria Math" panose="02040503050406030204" pitchFamily="18" charset="0"/>
                              </a:rPr>
                              <m:t>5</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r>
                              <a:rPr lang="en-US" sz="3200" b="0" i="1" smtClean="0">
                                <a:solidFill>
                                  <a:schemeClr val="tx1">
                                    <a:lumMod val="95000"/>
                                    <a:lumOff val="5000"/>
                                  </a:schemeClr>
                                </a:solidFill>
                                <a:latin typeface="Cambria Math" panose="02040503050406030204" pitchFamily="18" charset="0"/>
                              </a:rPr>
                              <m:t>)</m:t>
                            </m:r>
                          </m:den>
                        </m:f>
                      </m:oMath>
                    </m:oMathPara>
                  </a14:m>
                  <a:endParaRPr lang="en-US" dirty="0">
                    <a:solidFill>
                      <a:schemeClr val="tx1">
                        <a:lumMod val="95000"/>
                        <a:lumOff val="5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01361" y="2791519"/>
                  <a:ext cx="1649106" cy="937757"/>
                </a:xfrm>
                <a:prstGeom prst="rect">
                  <a:avLst/>
                </a:prstGeom>
                <a:blipFill>
                  <a:blip r:embed="rId8"/>
                  <a:stretch>
                    <a:fillRect/>
                  </a:stretch>
                </a:blipFill>
              </p:spPr>
              <p:txBody>
                <a:bodyPr/>
                <a:lstStyle/>
                <a:p>
                  <a:r>
                    <a:rPr lang="en-US">
                      <a:noFill/>
                    </a:rPr>
                    <a:t> </a:t>
                  </a:r>
                </a:p>
              </p:txBody>
            </p:sp>
          </mc:Fallback>
        </mc:AlternateContent>
      </p:grpSp>
      <p:pic>
        <p:nvPicPr>
          <p:cNvPr id="14" name="Picture 13"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252422" y="2233752"/>
            <a:ext cx="804536" cy="704088"/>
          </a:xfrm>
          <a:prstGeom prst="rect">
            <a:avLst/>
          </a:prstGeom>
        </p:spPr>
      </p:pic>
      <p:grpSp>
        <p:nvGrpSpPr>
          <p:cNvPr id="26" name="Group 25" descr="OPL20U25GSXzBJYl68kk8uQGfFKzs7yb1M4KJWUiLk6ZEvGF+qCIPSnY57AbBFCvTW2023.15.47+K4lPs7H94VUqPe2XwIsfPRnrXQE//QTEXxb8/8N4CNc6FpgZahzpTjFhMzSA7T/nHJa11DE8Ng2TP3iAmRczFlmslSuUNOgUeb6yRvs0="/>
          <p:cNvGrpSpPr/>
          <p:nvPr/>
        </p:nvGrpSpPr>
        <p:grpSpPr>
          <a:xfrm>
            <a:off x="5280737" y="2108704"/>
            <a:ext cx="3715758" cy="1092206"/>
            <a:chOff x="5393370" y="2714295"/>
            <a:chExt cx="3715758" cy="1092206"/>
          </a:xfrm>
        </p:grpSpPr>
        <p:sp>
          <p:nvSpPr>
            <p:cNvPr id="10" name="Rectangle 9"/>
            <p:cNvSpPr/>
            <p:nvPr/>
          </p:nvSpPr>
          <p:spPr>
            <a:xfrm>
              <a:off x="5393370" y="2714295"/>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2023C"/>
                  </a:solidFill>
                  <a:latin typeface="Times New Roman" panose="02020603050405020304" pitchFamily="18" charset="0"/>
                  <a:cs typeface="Times New Roman" panose="02020603050405020304" pitchFamily="18" charset="0"/>
                </a:rPr>
                <a:t>B</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21" name="TextBox 20"/>
                <p:cNvSpPr txBox="1"/>
                <p:nvPr/>
              </p:nvSpPr>
              <p:spPr>
                <a:xfrm>
                  <a:off x="6080152" y="2761555"/>
                  <a:ext cx="1649106" cy="1022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a:rPr lang="en-US" sz="3200" b="0" i="1" smtClean="0">
                                <a:solidFill>
                                  <a:schemeClr val="tx1">
                                    <a:lumMod val="95000"/>
                                    <a:lumOff val="5000"/>
                                  </a:schemeClr>
                                </a:solidFill>
                                <a:latin typeface="Cambria Math" panose="02040503050406030204" pitchFamily="18" charset="0"/>
                              </a:rPr>
                              <m:t>5</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r>
                              <a:rPr lang="en-US" sz="3200" b="0" i="1" smtClean="0">
                                <a:solidFill>
                                  <a:schemeClr val="tx1">
                                    <a:lumMod val="95000"/>
                                    <a:lumOff val="5000"/>
                                  </a:schemeClr>
                                </a:solidFill>
                                <a:latin typeface="Cambria Math" panose="02040503050406030204" pitchFamily="18" charset="0"/>
                              </a:rPr>
                              <m:t>)</m:t>
                            </m:r>
                          </m:num>
                          <m:den>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den>
                        </m:f>
                      </m:oMath>
                    </m:oMathPara>
                  </a14:m>
                  <a:endParaRPr lang="en-US" dirty="0">
                    <a:solidFill>
                      <a:schemeClr val="tx1">
                        <a:lumMod val="95000"/>
                        <a:lumOff val="5000"/>
                      </a:schemeClr>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080152" y="2761555"/>
                  <a:ext cx="1649106" cy="1022524"/>
                </a:xfrm>
                <a:prstGeom prst="rect">
                  <a:avLst/>
                </a:prstGeom>
                <a:blipFill>
                  <a:blip r:embed="rId10"/>
                  <a:stretch>
                    <a:fillRect/>
                  </a:stretch>
                </a:blipFill>
              </p:spPr>
              <p:txBody>
                <a:bodyPr/>
                <a:lstStyle/>
                <a:p>
                  <a:r>
                    <a:rPr lang="en-US">
                      <a:noFill/>
                    </a:rPr>
                    <a:t> </a:t>
                  </a:r>
                </a:p>
              </p:txBody>
            </p:sp>
          </mc:Fallback>
        </mc:AlternateContent>
      </p:grpSp>
      <p:grpSp>
        <p:nvGrpSpPr>
          <p:cNvPr id="28" name="Group 27" descr="OPL20U25GSXzBJYl68kk8uQGfFKzs7yb1M4KJWUiLk6ZEvGF+qCIPSnY57AbBFCvTW2023.15.47+K4lPs7H94VUqPe2XwIsfPRnrXQE//QTEXxb8/8N4CNc6FpgZahzpTjFhMzSA7T/nHJa11DE8Ng2TP3iAmRczFlmslSuUNOgUeb6yRvs0="/>
          <p:cNvGrpSpPr/>
          <p:nvPr/>
        </p:nvGrpSpPr>
        <p:grpSpPr>
          <a:xfrm>
            <a:off x="358185" y="3369906"/>
            <a:ext cx="3715758" cy="1115810"/>
            <a:chOff x="475242" y="4019550"/>
            <a:chExt cx="3715758" cy="1115810"/>
          </a:xfrm>
        </p:grpSpPr>
        <p:sp>
          <p:nvSpPr>
            <p:cNvPr id="11" name="Rectangle 10"/>
            <p:cNvSpPr/>
            <p:nvPr/>
          </p:nvSpPr>
          <p:spPr>
            <a:xfrm>
              <a:off x="475242" y="4043154"/>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C</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22" name="TextBox 21"/>
                <p:cNvSpPr txBox="1"/>
                <p:nvPr/>
              </p:nvSpPr>
              <p:spPr>
                <a:xfrm>
                  <a:off x="1128843" y="4019550"/>
                  <a:ext cx="1845698" cy="1085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a:rPr lang="en-US" sz="3200" b="0" i="1" smtClean="0">
                                <a:solidFill>
                                  <a:schemeClr val="tx1">
                                    <a:lumMod val="95000"/>
                                    <a:lumOff val="5000"/>
                                  </a:schemeClr>
                                </a:solidFill>
                                <a:latin typeface="Cambria Math" panose="02040503050406030204" pitchFamily="18" charset="0"/>
                              </a:rPr>
                              <m:t>5</m:t>
                            </m:r>
                            <m:sSup>
                              <m:sSupPr>
                                <m:ctrlPr>
                                  <a:rPr lang="en-US" sz="3200" i="1" smtClean="0">
                                    <a:solidFill>
                                      <a:schemeClr val="tx1">
                                        <a:lumMod val="95000"/>
                                        <a:lumOff val="5000"/>
                                      </a:schemeClr>
                                    </a:solidFill>
                                    <a:latin typeface="Cambria Math" panose="02040503050406030204" pitchFamily="18" charset="0"/>
                                  </a:rPr>
                                </m:ctrlPr>
                              </m:sSupPr>
                              <m:e>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r>
                                  <a:rPr lang="en-US" sz="3200" b="0" i="1" smtClean="0">
                                    <a:solidFill>
                                      <a:schemeClr val="tx1">
                                        <a:lumMod val="95000"/>
                                        <a:lumOff val="5000"/>
                                      </a:schemeClr>
                                    </a:solidFill>
                                    <a:latin typeface="Cambria Math" panose="02040503050406030204" pitchFamily="18" charset="0"/>
                                  </a:rPr>
                                  <m:t>)</m:t>
                                </m:r>
                              </m:e>
                              <m:sup>
                                <m:r>
                                  <a:rPr lang="en-US" sz="3200" b="0" i="1" smtClean="0">
                                    <a:solidFill>
                                      <a:schemeClr val="tx1">
                                        <a:lumMod val="95000"/>
                                        <a:lumOff val="5000"/>
                                      </a:schemeClr>
                                    </a:solidFill>
                                    <a:latin typeface="Cambria Math" panose="02040503050406030204" pitchFamily="18" charset="0"/>
                                  </a:rPr>
                                  <m:t>2</m:t>
                                </m:r>
                              </m:sup>
                            </m:sSup>
                          </m:num>
                          <m:den>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den>
                        </m:f>
                      </m:oMath>
                    </m:oMathPara>
                  </a14:m>
                  <a:endParaRPr lang="en-US" dirty="0">
                    <a:solidFill>
                      <a:schemeClr val="tx1">
                        <a:lumMod val="95000"/>
                        <a:lumOff val="5000"/>
                      </a:schemeClr>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128843" y="4019550"/>
                  <a:ext cx="1845698" cy="1085105"/>
                </a:xfrm>
                <a:prstGeom prst="rect">
                  <a:avLst/>
                </a:prstGeom>
                <a:blipFill>
                  <a:blip r:embed="rId11"/>
                  <a:stretch>
                    <a:fillRect/>
                  </a:stretch>
                </a:blipFill>
              </p:spPr>
              <p:txBody>
                <a:bodyPr/>
                <a:lstStyle/>
                <a:p>
                  <a:r>
                    <a:rPr lang="en-US">
                      <a:noFill/>
                    </a:rPr>
                    <a:t> </a:t>
                  </a:r>
                </a:p>
              </p:txBody>
            </p:sp>
          </mc:Fallback>
        </mc:AlternateContent>
      </p:grpSp>
      <p:grpSp>
        <p:nvGrpSpPr>
          <p:cNvPr id="27" name="Group 26" descr="OPL20U25GSXzBJYl68kk8uQGfFKzs7yb1M4KJWUiLk6ZEvGF+qCIPSnY57AbBFCvTW2023.15.47+K4lPs7H94VUqPe2XwIsfPRnrXQE//QTEXxb8/8N4CNc6FpgZahzpTjFhMzSA7T/nHJa11DE8Ng2TP3iAmRczFlmslSuUNOgUeb6yRvs0="/>
          <p:cNvGrpSpPr/>
          <p:nvPr/>
        </p:nvGrpSpPr>
        <p:grpSpPr>
          <a:xfrm>
            <a:off x="5280737" y="3401650"/>
            <a:ext cx="3715758" cy="1092206"/>
            <a:chOff x="5428242" y="4017234"/>
            <a:chExt cx="3715758" cy="1092206"/>
          </a:xfrm>
        </p:grpSpPr>
        <p:sp>
          <p:nvSpPr>
            <p:cNvPr id="15" name="Rectangle 14"/>
            <p:cNvSpPr/>
            <p:nvPr/>
          </p:nvSpPr>
          <p:spPr>
            <a:xfrm>
              <a:off x="5428242" y="4017234"/>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D</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23" name="TextBox 22"/>
                <p:cNvSpPr txBox="1"/>
                <p:nvPr/>
              </p:nvSpPr>
              <p:spPr>
                <a:xfrm>
                  <a:off x="6248400" y="4040656"/>
                  <a:ext cx="1064009" cy="1019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a:rPr lang="en-US" sz="3200" b="0" i="1" smtClean="0">
                                <a:solidFill>
                                  <a:schemeClr val="tx1">
                                    <a:lumMod val="95000"/>
                                    <a:lumOff val="5000"/>
                                  </a:schemeClr>
                                </a:solidFill>
                                <a:latin typeface="Cambria Math" panose="02040503050406030204" pitchFamily="18" charset="0"/>
                              </a:rPr>
                              <m:t>5</m:t>
                            </m:r>
                          </m:num>
                          <m:den>
                            <m:r>
                              <a:rPr lang="en-US" sz="3200" b="0" i="1" smtClean="0">
                                <a:solidFill>
                                  <a:schemeClr val="tx1">
                                    <a:lumMod val="95000"/>
                                    <a:lumOff val="5000"/>
                                  </a:schemeClr>
                                </a:solidFill>
                                <a:latin typeface="Cambria Math" panose="02040503050406030204" pitchFamily="18" charset="0"/>
                              </a:rPr>
                              <m:t>𝑥</m:t>
                            </m:r>
                            <m:r>
                              <a:rPr lang="en-US" sz="3200" b="0" i="1" smtClean="0">
                                <a:solidFill>
                                  <a:schemeClr val="tx1">
                                    <a:lumMod val="95000"/>
                                    <a:lumOff val="5000"/>
                                  </a:schemeClr>
                                </a:solidFill>
                                <a:latin typeface="Cambria Math" panose="02040503050406030204" pitchFamily="18" charset="0"/>
                              </a:rPr>
                              <m:t>+</m:t>
                            </m:r>
                            <m:r>
                              <a:rPr lang="en-US" sz="3200" b="0" i="1" smtClean="0">
                                <a:solidFill>
                                  <a:schemeClr val="tx1">
                                    <a:lumMod val="95000"/>
                                    <a:lumOff val="5000"/>
                                  </a:schemeClr>
                                </a:solidFill>
                                <a:latin typeface="Cambria Math" panose="02040503050406030204" pitchFamily="18" charset="0"/>
                              </a:rPr>
                              <m:t>𝑦</m:t>
                            </m:r>
                          </m:den>
                        </m:f>
                      </m:oMath>
                    </m:oMathPara>
                  </a14:m>
                  <a:endParaRPr lang="en-US" dirty="0">
                    <a:solidFill>
                      <a:schemeClr val="tx1">
                        <a:lumMod val="95000"/>
                        <a:lumOff val="5000"/>
                      </a:schemeClr>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248400" y="4040656"/>
                  <a:ext cx="1064009" cy="1019574"/>
                </a:xfrm>
                <a:prstGeom prst="rect">
                  <a:avLst/>
                </a:prstGeom>
                <a:blipFill>
                  <a:blip r:embed="rId12"/>
                  <a:stretch>
                    <a:fillRect/>
                  </a:stretch>
                </a:blipFill>
              </p:spPr>
              <p:txBody>
                <a:bodyPr/>
                <a:lstStyle/>
                <a:p>
                  <a:r>
                    <a:rPr lang="en-US">
                      <a:noFill/>
                    </a:rPr>
                    <a:t> </a:t>
                  </a:r>
                </a:p>
              </p:txBody>
            </p:sp>
          </mc:Fallback>
        </mc:AlternateContent>
      </p:grpSp>
      <p:pic>
        <p:nvPicPr>
          <p:cNvPr id="29" name="Picture 28"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150612" y="2300777"/>
            <a:ext cx="885137" cy="708059"/>
          </a:xfrm>
          <a:prstGeom prst="rect">
            <a:avLst/>
          </a:prstGeom>
        </p:spPr>
      </p:pic>
      <p:pic>
        <p:nvPicPr>
          <p:cNvPr id="30" name="Picture 29"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252422" y="3582815"/>
            <a:ext cx="804536" cy="704088"/>
          </a:xfrm>
          <a:prstGeom prst="rect">
            <a:avLst/>
          </a:prstGeom>
        </p:spPr>
      </p:pic>
      <p:pic>
        <p:nvPicPr>
          <p:cNvPr id="31" name="Picture 3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90912" y="3595709"/>
            <a:ext cx="804536" cy="704088"/>
          </a:xfrm>
          <a:prstGeom prst="rect">
            <a:avLst/>
          </a:prstGeom>
        </p:spPr>
      </p:pic>
      <p:pic>
        <p:nvPicPr>
          <p:cNvPr id="33" name="Picture 32" descr="OPL20U25GSXzBJYl68kk8uQGfFKzs7yb1M4KJWUiLk6ZEvGF+qCIPSnY57AbBFCvTW2023.15.47+K4lPs7H94VUqPe2XwIsfPRnrXQE//QTEXxb8/8N4CNc6FpgZahzpTjFhMzSA7T/nHJa11DE8Ng2TP3iAmRczFlmslSuUNOgUeb6yRvs0=">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89519" y="4589889"/>
            <a:ext cx="559812" cy="559812"/>
          </a:xfrm>
          <a:prstGeom prst="rect">
            <a:avLst/>
          </a:prstGeom>
        </p:spPr>
      </p:pic>
      <p:pic>
        <p:nvPicPr>
          <p:cNvPr id="34" name="Picture 33">
            <a:hlinkClick r:id="rId16"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69042" y="4610551"/>
            <a:ext cx="559812" cy="559812"/>
          </a:xfrm>
          <a:prstGeom prst="rect">
            <a:avLst/>
          </a:prstGeom>
        </p:spPr>
      </p:pic>
      <p:pic>
        <p:nvPicPr>
          <p:cNvPr id="3" name="ĐẾM NGƯỢC 10 GIÂY- CÓ CHUÔNG BÁO HẾT GIỜ">
            <a:hlinkClick r:id="" action="ppaction://media"/>
            <a:extLst>
              <a:ext uri="{FF2B5EF4-FFF2-40B4-BE49-F238E27FC236}">
                <a16:creationId xmlns:a16="http://schemas.microsoft.com/office/drawing/2014/main" id="{5584FCDA-659E-3499-6ECC-E97F11915763}"/>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4192744" y="4344521"/>
            <a:ext cx="969192" cy="761949"/>
          </a:xfrm>
          <a:prstGeom prst="rect">
            <a:avLst/>
          </a:prstGeom>
        </p:spPr>
      </p:pic>
    </p:spTree>
    <p:extLst>
      <p:ext uri="{BB962C8B-B14F-4D97-AF65-F5344CB8AC3E}">
        <p14:creationId xmlns:p14="http://schemas.microsoft.com/office/powerpoint/2010/main" val="662526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
                                        </p:tgtEl>
                                      </p:cBhvr>
                                    </p:cmd>
                                  </p:childTnLst>
                                </p:cTn>
                              </p:par>
                            </p:childTnLst>
                          </p:cTn>
                        </p:par>
                      </p:childTnLst>
                    </p:cTn>
                  </p:par>
                </p:childTnLst>
              </p:cTn>
              <p:nextCondLst>
                <p:cond evt="onClick" delay="0">
                  <p:tgtEl>
                    <p:spTgt spid="3"/>
                  </p:tgtEl>
                </p:cond>
              </p:nextCondLst>
            </p:seq>
            <p:video>
              <p:cMediaNode vol="80000">
                <p:cTn id="49"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descr="OPL20U25GSXzBJYl68kk8uQGfFKzs7yb1M4KJWUiLk6ZEvGF+qCIPSnY57AbBFCvTW2023.15.47+K4lPs7H94VUqPe2XwIsfPRnrXQE//QTEXxb8/8N4CNc6FpgZahzpTjFhMzSA7T/nHJa11DE8Ng2TP3iAmRczFlmslSuUNOgUeb6yRvs0="/>
          <p:cNvGrpSpPr/>
          <p:nvPr/>
        </p:nvGrpSpPr>
        <p:grpSpPr>
          <a:xfrm>
            <a:off x="-76200" y="133350"/>
            <a:ext cx="9296400" cy="2730400"/>
            <a:chOff x="-82658" y="762668"/>
            <a:chExt cx="9296400" cy="2540798"/>
          </a:xfrm>
        </p:grpSpPr>
        <p:sp>
          <p:nvSpPr>
            <p:cNvPr id="10" name="Snip Diagonal Corner Rectangle 9"/>
            <p:cNvSpPr/>
            <p:nvPr/>
          </p:nvSpPr>
          <p:spPr>
            <a:xfrm>
              <a:off x="-24920" y="776421"/>
              <a:ext cx="9148622" cy="2527045"/>
            </a:xfrm>
            <a:prstGeom prst="snip2Diag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1" name="TextBox 10"/>
            <p:cNvSpPr txBox="1"/>
            <p:nvPr/>
          </p:nvSpPr>
          <p:spPr>
            <a:xfrm>
              <a:off x="12371" y="885354"/>
              <a:ext cx="4628085" cy="54416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4: </a:t>
              </a:r>
              <a:r>
                <a:rPr lang="en-US" sz="3200" dirty="0">
                  <a:latin typeface="Times New Roman" panose="02020603050405020304" pitchFamily="18" charset="0"/>
                  <a:cs typeface="Times New Roman" panose="02020603050405020304" pitchFamily="18" charset="0"/>
                </a:rPr>
                <a:t>Cho các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82658" y="1705109"/>
              <a:ext cx="92964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Nam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MTC của các phân thức trên là 6(</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82658" y="2184926"/>
              <a:ext cx="92964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Minh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MTC của các phân thức trên là 4(</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a:t>
              </a:r>
            </a:p>
          </p:txBody>
        </p:sp>
        <p:sp>
          <p:nvSpPr>
            <p:cNvPr id="7" name="TextBox 6"/>
            <p:cNvSpPr txBox="1"/>
            <p:nvPr/>
          </p:nvSpPr>
          <p:spPr>
            <a:xfrm>
              <a:off x="-56627" y="2576108"/>
              <a:ext cx="380003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Hãy chọn câu đúng.   </a:t>
              </a:r>
            </a:p>
          </p:txBody>
        </p:sp>
        <mc:AlternateContent xmlns:mc="http://schemas.openxmlformats.org/markup-compatibility/2006" xmlns:a14="http://schemas.microsoft.com/office/drawing/2010/main">
          <mc:Choice Requires="a14">
            <p:sp>
              <p:nvSpPr>
                <p:cNvPr id="12" name="TextBox 11"/>
                <p:cNvSpPr txBox="1"/>
                <p:nvPr/>
              </p:nvSpPr>
              <p:spPr>
                <a:xfrm>
                  <a:off x="7212121" y="762668"/>
                  <a:ext cx="1393138" cy="8609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2</m:t>
                            </m:r>
                            <m:r>
                              <a:rPr lang="en-US" sz="3200" b="0" i="1" smtClean="0">
                                <a:solidFill>
                                  <a:schemeClr val="tx1"/>
                                </a:solidFill>
                                <a:latin typeface="Cambria Math" panose="02040503050406030204" pitchFamily="18" charset="0"/>
                              </a:rPr>
                              <m:t>𝑥</m:t>
                            </m:r>
                          </m:num>
                          <m:den>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−1</m:t>
                            </m:r>
                          </m:den>
                        </m:f>
                        <m:r>
                          <a:rPr lang="en-US" sz="3200" b="0" i="0" smtClean="0">
                            <a:solidFill>
                              <a:schemeClr val="tx1"/>
                            </a:solidFill>
                            <a:latin typeface="Cambria Math" panose="02040503050406030204" pitchFamily="18" charset="0"/>
                          </a:rPr>
                          <m:t>.</m:t>
                        </m:r>
                      </m:oMath>
                    </m:oMathPara>
                  </a14:m>
                  <a:endParaRPr lang="en-US" sz="32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12121" y="762668"/>
                  <a:ext cx="1393138" cy="86094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35133" y="820486"/>
                  <a:ext cx="1249701" cy="852471"/>
                </a:xfrm>
                <a:prstGeom prst="rect">
                  <a:avLst/>
                </a:prstGeom>
                <a:noFill/>
              </p:spPr>
              <p:txBody>
                <a:bodyPr wrap="none" lIns="0" tIns="0" rIns="0" bIns="0" rtlCol="0">
                  <a:spAutoFit/>
                </a:bodyPr>
                <a:lstStyle/>
                <a:p>
                  <a14:m>
                    <m:oMath xmlns:m="http://schemas.openxmlformats.org/officeDocument/2006/math">
                      <m:f>
                        <m:fPr>
                          <m:ctrlPr>
                            <a:rPr lang="en-US" sz="4200" i="1" smtClean="0">
                              <a:solidFill>
                                <a:schemeClr val="tx1"/>
                              </a:solidFill>
                              <a:latin typeface="Cambria Math" panose="02040503050406030204" pitchFamily="18" charset="0"/>
                            </a:rPr>
                          </m:ctrlPr>
                        </m:fPr>
                        <m:num>
                          <m:r>
                            <a:rPr lang="en-US" sz="4200" b="0" i="1" smtClean="0">
                              <a:solidFill>
                                <a:schemeClr val="tx1"/>
                              </a:solidFill>
                              <a:latin typeface="Cambria Math" panose="02040503050406030204" pitchFamily="18" charset="0"/>
                            </a:rPr>
                            <m:t>11</m:t>
                          </m:r>
                          <m:r>
                            <a:rPr lang="en-US" sz="4200" b="0" i="1" smtClean="0">
                              <a:solidFill>
                                <a:schemeClr val="tx1"/>
                              </a:solidFill>
                              <a:latin typeface="Cambria Math" panose="02040503050406030204" pitchFamily="18" charset="0"/>
                            </a:rPr>
                            <m:t>𝑥</m:t>
                          </m:r>
                        </m:num>
                        <m:den>
                          <m:r>
                            <a:rPr lang="en-US" sz="4200" b="0" i="1" smtClean="0">
                              <a:solidFill>
                                <a:schemeClr val="tx1"/>
                              </a:solidFill>
                              <a:latin typeface="Cambria Math" panose="02040503050406030204" pitchFamily="18" charset="0"/>
                            </a:rPr>
                            <m:t>3</m:t>
                          </m:r>
                          <m:r>
                            <a:rPr lang="en-US" sz="4200" b="0" i="1" smtClean="0">
                              <a:solidFill>
                                <a:schemeClr val="tx1"/>
                              </a:solidFill>
                              <a:latin typeface="Cambria Math" panose="02040503050406030204" pitchFamily="18" charset="0"/>
                            </a:rPr>
                            <m:t>𝑥</m:t>
                          </m:r>
                          <m:r>
                            <a:rPr lang="en-US" sz="4200" b="0" i="1" smtClean="0">
                              <a:solidFill>
                                <a:schemeClr val="tx1"/>
                              </a:solidFill>
                              <a:latin typeface="Cambria Math" panose="02040503050406030204" pitchFamily="18" charset="0"/>
                            </a:rPr>
                            <m:t>−3</m:t>
                          </m:r>
                        </m:den>
                      </m:f>
                    </m:oMath>
                  </a14:m>
                  <a:r>
                    <a:rPr lang="en-US" sz="4200" dirty="0">
                      <a:solidFill>
                        <a:schemeClr val="tx1"/>
                      </a:solidFill>
                    </a:rPr>
                    <a:t> ;</a:t>
                  </a:r>
                </a:p>
              </p:txBody>
            </p:sp>
          </mc:Choice>
          <mc:Fallback xmlns="">
            <p:sp>
              <p:nvSpPr>
                <p:cNvPr id="13" name="TextBox 12"/>
                <p:cNvSpPr txBox="1">
                  <a:spLocks noRot="1" noChangeAspect="1" noMove="1" noResize="1" noEditPoints="1" noAdjustHandles="1" noChangeArrowheads="1" noChangeShapeType="1" noTextEdit="1"/>
                </p:cNvSpPr>
                <p:nvPr/>
              </p:nvSpPr>
              <p:spPr>
                <a:xfrm>
                  <a:off x="4535133" y="820486"/>
                  <a:ext cx="1249701" cy="852471"/>
                </a:xfrm>
                <a:prstGeom prst="rect">
                  <a:avLst/>
                </a:prstGeom>
                <a:blipFill>
                  <a:blip r:embed="rId8"/>
                  <a:stretch>
                    <a:fillRect l="-488" t="-3333" r="-25366" b="-20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918776" y="783591"/>
                  <a:ext cx="1236877" cy="862315"/>
                </a:xfrm>
                <a:prstGeom prst="rect">
                  <a:avLst/>
                </a:prstGeom>
                <a:noFill/>
              </p:spPr>
              <p:txBody>
                <a:bodyPr wrap="none" lIns="0" tIns="0" rIns="0" bIns="0" rtlCol="0">
                  <a:spAutoFit/>
                </a:bodyPr>
                <a:lstStyle/>
                <a:p>
                  <a14:m>
                    <m:oMath xmlns:m="http://schemas.openxmlformats.org/officeDocument/2006/math">
                      <m:f>
                        <m:fPr>
                          <m:ctrlPr>
                            <a:rPr lang="en-US" sz="4200" i="1" smtClean="0">
                              <a:solidFill>
                                <a:schemeClr val="tx1"/>
                              </a:solidFill>
                              <a:latin typeface="Cambria Math" panose="02040503050406030204" pitchFamily="18" charset="0"/>
                            </a:rPr>
                          </m:ctrlPr>
                        </m:fPr>
                        <m:num>
                          <m:r>
                            <a:rPr lang="en-US" sz="4200" b="0" i="1" smtClean="0">
                              <a:solidFill>
                                <a:schemeClr val="tx1"/>
                              </a:solidFill>
                              <a:latin typeface="Cambria Math" panose="02040503050406030204" pitchFamily="18" charset="0"/>
                            </a:rPr>
                            <m:t>5</m:t>
                          </m:r>
                        </m:num>
                        <m:den>
                          <m:r>
                            <a:rPr lang="en-US" sz="4200" b="0" i="1" smtClean="0">
                              <a:solidFill>
                                <a:schemeClr val="tx1"/>
                              </a:solidFill>
                              <a:latin typeface="Cambria Math" panose="02040503050406030204" pitchFamily="18" charset="0"/>
                            </a:rPr>
                            <m:t>4−4</m:t>
                          </m:r>
                          <m:r>
                            <a:rPr lang="en-US" sz="4200" b="0" i="1" smtClean="0">
                              <a:solidFill>
                                <a:schemeClr val="tx1"/>
                              </a:solidFill>
                              <a:latin typeface="Cambria Math" panose="02040503050406030204" pitchFamily="18" charset="0"/>
                            </a:rPr>
                            <m:t>𝑥</m:t>
                          </m:r>
                        </m:den>
                      </m:f>
                    </m:oMath>
                  </a14:m>
                  <a:r>
                    <a:rPr lang="en-US" sz="4000" dirty="0">
                      <a:solidFill>
                        <a:schemeClr val="tx1"/>
                      </a:solidFill>
                    </a:rPr>
                    <a:t> ;</a:t>
                  </a:r>
                </a:p>
              </p:txBody>
            </p:sp>
          </mc:Choice>
          <mc:Fallback xmlns="">
            <p:sp>
              <p:nvSpPr>
                <p:cNvPr id="14" name="TextBox 13"/>
                <p:cNvSpPr txBox="1">
                  <a:spLocks noRot="1" noChangeAspect="1" noMove="1" noResize="1" noEditPoints="1" noAdjustHandles="1" noChangeArrowheads="1" noChangeShapeType="1" noTextEdit="1"/>
                </p:cNvSpPr>
                <p:nvPr/>
              </p:nvSpPr>
              <p:spPr>
                <a:xfrm>
                  <a:off x="5918776" y="783591"/>
                  <a:ext cx="1236877" cy="862315"/>
                </a:xfrm>
                <a:prstGeom prst="rect">
                  <a:avLst/>
                </a:prstGeom>
                <a:blipFill>
                  <a:blip r:embed="rId9"/>
                  <a:stretch>
                    <a:fillRect l="-493" r="-23645" b="-17763"/>
                  </a:stretch>
                </a:blipFill>
              </p:spPr>
              <p:txBody>
                <a:bodyPr/>
                <a:lstStyle/>
                <a:p>
                  <a:r>
                    <a:rPr lang="en-GB">
                      <a:noFill/>
                    </a:rPr>
                    <a:t> </a:t>
                  </a:r>
                </a:p>
              </p:txBody>
            </p:sp>
          </mc:Fallback>
        </mc:AlternateContent>
      </p:grpSp>
      <p:grpSp>
        <p:nvGrpSpPr>
          <p:cNvPr id="26" name="Group 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08D794-6B20-7636-73B0-58A6ECA32F2A}"/>
              </a:ext>
            </a:extLst>
          </p:cNvPr>
          <p:cNvGrpSpPr/>
          <p:nvPr/>
        </p:nvGrpSpPr>
        <p:grpSpPr>
          <a:xfrm>
            <a:off x="183380" y="2965171"/>
            <a:ext cx="4325360" cy="584775"/>
            <a:chOff x="257759" y="1542569"/>
            <a:chExt cx="4191000" cy="1092206"/>
          </a:xfrm>
        </p:grpSpPr>
        <p:sp>
          <p:nvSpPr>
            <p:cNvPr id="27" name="Rectangle 26">
              <a:extLst>
                <a:ext uri="{FF2B5EF4-FFF2-40B4-BE49-F238E27FC236}">
                  <a16:creationId xmlns:a16="http://schemas.microsoft.com/office/drawing/2014/main" id="{A1FA7350-F676-7028-EFAE-92BE46D9191C}"/>
                </a:ext>
              </a:extLst>
            </p:cNvPr>
            <p:cNvSpPr/>
            <p:nvPr/>
          </p:nvSpPr>
          <p:spPr>
            <a:xfrm>
              <a:off x="257759" y="1542569"/>
              <a:ext cx="4191000"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2023C"/>
                  </a:solidFill>
                  <a:effectLst/>
                  <a:uLnTx/>
                  <a:uFillTx/>
                  <a:latin typeface="+mj-lt"/>
                  <a:ea typeface="+mn-ea"/>
                  <a:cs typeface="+mn-cs"/>
                </a:rPr>
                <a:t>A. </a:t>
              </a:r>
            </a:p>
          </p:txBody>
        </p:sp>
        <p:sp>
          <p:nvSpPr>
            <p:cNvPr id="30" name="TextBox 29">
              <a:extLst>
                <a:ext uri="{FF2B5EF4-FFF2-40B4-BE49-F238E27FC236}">
                  <a16:creationId xmlns:a16="http://schemas.microsoft.com/office/drawing/2014/main" id="{F3270678-AFA9-A578-CCF0-D5B6020876D9}"/>
                </a:ext>
              </a:extLst>
            </p:cNvPr>
            <p:cNvSpPr txBox="1"/>
            <p:nvPr/>
          </p:nvSpPr>
          <p:spPr>
            <a:xfrm>
              <a:off x="646331" y="1657526"/>
              <a:ext cx="3308795" cy="977237"/>
            </a:xfrm>
            <a:prstGeom prst="rect">
              <a:avLst/>
            </a:prstGeom>
            <a:noFill/>
          </p:spPr>
          <p:txBody>
            <a:bodyPr wrap="square" rtlCol="0">
              <a:spAutoFit/>
            </a:bodyPr>
            <a:lstStyle/>
            <a:p>
              <a:r>
                <a:rPr lang="en-US" sz="2800" dirty="0">
                  <a:solidFill>
                    <a:srgbClr val="02023C"/>
                  </a:solidFill>
                  <a:latin typeface="Times New Roman" panose="02020603050405020304" pitchFamily="18" charset="0"/>
                  <a:cs typeface="Times New Roman" panose="02020603050405020304" pitchFamily="18" charset="0"/>
                </a:rPr>
                <a:t>Nam đúng, Minh sai</a:t>
              </a:r>
            </a:p>
          </p:txBody>
        </p:sp>
      </p:grpSp>
      <p:grpSp>
        <p:nvGrpSpPr>
          <p:cNvPr id="31" name="Group 3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1320A44-E8D2-A85C-8FAC-FB39FB89406D}"/>
              </a:ext>
            </a:extLst>
          </p:cNvPr>
          <p:cNvGrpSpPr/>
          <p:nvPr/>
        </p:nvGrpSpPr>
        <p:grpSpPr>
          <a:xfrm>
            <a:off x="4785786" y="2965172"/>
            <a:ext cx="4191621" cy="587571"/>
            <a:chOff x="5131547" y="1352550"/>
            <a:chExt cx="3825182" cy="1092206"/>
          </a:xfrm>
        </p:grpSpPr>
        <p:sp>
          <p:nvSpPr>
            <p:cNvPr id="32" name="Rectangle 31">
              <a:extLst>
                <a:ext uri="{FF2B5EF4-FFF2-40B4-BE49-F238E27FC236}">
                  <a16:creationId xmlns:a16="http://schemas.microsoft.com/office/drawing/2014/main" id="{F0858ADC-FBBF-2FC3-25C2-6E652F7D11C1}"/>
                </a:ext>
              </a:extLst>
            </p:cNvPr>
            <p:cNvSpPr/>
            <p:nvPr/>
          </p:nvSpPr>
          <p:spPr>
            <a:xfrm>
              <a:off x="5131547" y="1352550"/>
              <a:ext cx="3825182"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2023C"/>
                  </a:solidFill>
                  <a:latin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02023C"/>
                  </a:solidFill>
                  <a:effectLst/>
                  <a:uLnTx/>
                  <a:uFillTx/>
                  <a:latin typeface="+mj-lt"/>
                  <a:ea typeface="+mn-ea"/>
                  <a:cs typeface="+mn-cs"/>
                </a:rPr>
                <a:t>. </a:t>
              </a:r>
            </a:p>
          </p:txBody>
        </p:sp>
        <p:sp>
          <p:nvSpPr>
            <p:cNvPr id="33" name="TextBox 32">
              <a:extLst>
                <a:ext uri="{FF2B5EF4-FFF2-40B4-BE49-F238E27FC236}">
                  <a16:creationId xmlns:a16="http://schemas.microsoft.com/office/drawing/2014/main" id="{0A0E9700-12EC-9135-5476-12C1A1EC1964}"/>
                </a:ext>
              </a:extLst>
            </p:cNvPr>
            <p:cNvSpPr txBox="1"/>
            <p:nvPr/>
          </p:nvSpPr>
          <p:spPr>
            <a:xfrm>
              <a:off x="5465176" y="1418688"/>
              <a:ext cx="3045377" cy="972587"/>
            </a:xfrm>
            <a:prstGeom prst="rect">
              <a:avLst/>
            </a:prstGeom>
            <a:noFill/>
          </p:spPr>
          <p:txBody>
            <a:bodyPr wrap="square" rtlCol="0">
              <a:spAutoFit/>
            </a:bodyPr>
            <a:lstStyle/>
            <a:p>
              <a:r>
                <a:rPr lang="en-US" sz="2800" dirty="0">
                  <a:solidFill>
                    <a:srgbClr val="02023C"/>
                  </a:solidFill>
                  <a:latin typeface="Times New Roman" panose="02020603050405020304" pitchFamily="18" charset="0"/>
                  <a:cs typeface="Times New Roman" panose="02020603050405020304" pitchFamily="18" charset="0"/>
                </a:rPr>
                <a:t>Minh đúng, Nam sai</a:t>
              </a:r>
            </a:p>
          </p:txBody>
        </p:sp>
      </p:grpSp>
      <p:grpSp>
        <p:nvGrpSpPr>
          <p:cNvPr id="34" name="Group 3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8434BD-6D02-7ABF-C8DF-1C46459FE754}"/>
              </a:ext>
            </a:extLst>
          </p:cNvPr>
          <p:cNvGrpSpPr/>
          <p:nvPr/>
        </p:nvGrpSpPr>
        <p:grpSpPr>
          <a:xfrm>
            <a:off x="184498" y="3965379"/>
            <a:ext cx="4325359" cy="587571"/>
            <a:chOff x="322842" y="2681409"/>
            <a:chExt cx="4172958" cy="1092206"/>
          </a:xfrm>
        </p:grpSpPr>
        <p:sp>
          <p:nvSpPr>
            <p:cNvPr id="35" name="Rectangle 34">
              <a:extLst>
                <a:ext uri="{FF2B5EF4-FFF2-40B4-BE49-F238E27FC236}">
                  <a16:creationId xmlns:a16="http://schemas.microsoft.com/office/drawing/2014/main" id="{A8605751-1C26-7053-7428-698CEDB93366}"/>
                </a:ext>
              </a:extLst>
            </p:cNvPr>
            <p:cNvSpPr/>
            <p:nvPr/>
          </p:nvSpPr>
          <p:spPr>
            <a:xfrm>
              <a:off x="322842" y="2681409"/>
              <a:ext cx="41729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C</a:t>
              </a:r>
              <a:r>
                <a:rPr kumimoji="0" lang="vi-VN" sz="2800" b="1" i="0" u="none" strike="noStrike" kern="1200" cap="none" spc="0" normalizeH="0" baseline="0" noProof="0" dirty="0">
                  <a:ln>
                    <a:noFill/>
                  </a:ln>
                  <a:solidFill>
                    <a:srgbClr val="02023C"/>
                  </a:solidFill>
                  <a:effectLst/>
                  <a:uLnTx/>
                  <a:uFillTx/>
                  <a:latin typeface="+mj-lt"/>
                  <a:ea typeface="+mn-ea"/>
                  <a:cs typeface="+mn-cs"/>
                </a:rPr>
                <a:t>. </a:t>
              </a:r>
            </a:p>
          </p:txBody>
        </p:sp>
        <p:sp>
          <p:nvSpPr>
            <p:cNvPr id="36" name="TextBox 35">
              <a:extLst>
                <a:ext uri="{FF2B5EF4-FFF2-40B4-BE49-F238E27FC236}">
                  <a16:creationId xmlns:a16="http://schemas.microsoft.com/office/drawing/2014/main" id="{8CA1FE76-2E9C-6E48-68B1-A2492FA4163D}"/>
                </a:ext>
              </a:extLst>
            </p:cNvPr>
            <p:cNvSpPr txBox="1"/>
            <p:nvPr/>
          </p:nvSpPr>
          <p:spPr>
            <a:xfrm>
              <a:off x="741472" y="2745108"/>
              <a:ext cx="3020631" cy="972587"/>
            </a:xfrm>
            <a:prstGeom prst="rect">
              <a:avLst/>
            </a:prstGeom>
            <a:noFill/>
          </p:spPr>
          <p:txBody>
            <a:bodyPr wrap="square" rtlCol="0">
              <a:spAutoFit/>
            </a:bodyPr>
            <a:lstStyle/>
            <a:p>
              <a:r>
                <a:rPr lang="en-US" sz="2800" dirty="0">
                  <a:solidFill>
                    <a:srgbClr val="02023C"/>
                  </a:solidFill>
                  <a:latin typeface="Times New Roman" panose="02020603050405020304" pitchFamily="18" charset="0"/>
                  <a:cs typeface="Times New Roman" panose="02020603050405020304" pitchFamily="18" charset="0"/>
                </a:rPr>
                <a:t>Hai bạn </a:t>
              </a:r>
              <a:r>
                <a:rPr lang="en-US" sz="2800" dirty="0" err="1">
                  <a:solidFill>
                    <a:srgbClr val="02023C"/>
                  </a:solidFill>
                  <a:latin typeface="Times New Roman" panose="02020603050405020304" pitchFamily="18" charset="0"/>
                  <a:cs typeface="Times New Roman" panose="02020603050405020304" pitchFamily="18" charset="0"/>
                </a:rPr>
                <a:t>đều</a:t>
              </a:r>
              <a:r>
                <a:rPr lang="en-US" sz="2800" dirty="0">
                  <a:solidFill>
                    <a:srgbClr val="02023C"/>
                  </a:solidFill>
                  <a:latin typeface="Times New Roman" panose="02020603050405020304" pitchFamily="18" charset="0"/>
                  <a:cs typeface="Times New Roman" panose="02020603050405020304" pitchFamily="18" charset="0"/>
                </a:rPr>
                <a:t> </a:t>
              </a:r>
              <a:r>
                <a:rPr lang="en-US" sz="2800" dirty="0" err="1">
                  <a:solidFill>
                    <a:srgbClr val="02023C"/>
                  </a:solidFill>
                  <a:latin typeface="Times New Roman" panose="02020603050405020304" pitchFamily="18" charset="0"/>
                  <a:cs typeface="Times New Roman" panose="02020603050405020304" pitchFamily="18" charset="0"/>
                </a:rPr>
                <a:t>đúng</a:t>
              </a:r>
              <a:endParaRPr lang="en-US" sz="2800" dirty="0">
                <a:solidFill>
                  <a:srgbClr val="02023C"/>
                </a:solidFill>
                <a:latin typeface="Times New Roman" panose="02020603050405020304" pitchFamily="18" charset="0"/>
                <a:cs typeface="Times New Roman" panose="02020603050405020304" pitchFamily="18" charset="0"/>
              </a:endParaRPr>
            </a:p>
          </p:txBody>
        </p:sp>
      </p:grpSp>
      <p:grpSp>
        <p:nvGrpSpPr>
          <p:cNvPr id="37" name="Group 3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0A63DE-130D-0976-7133-48605E694FC2}"/>
              </a:ext>
            </a:extLst>
          </p:cNvPr>
          <p:cNvGrpSpPr/>
          <p:nvPr/>
        </p:nvGrpSpPr>
        <p:grpSpPr>
          <a:xfrm>
            <a:off x="4786461" y="3947723"/>
            <a:ext cx="4159088" cy="587571"/>
            <a:chOff x="3883757" y="2380679"/>
            <a:chExt cx="4114799" cy="1092206"/>
          </a:xfrm>
        </p:grpSpPr>
        <p:sp>
          <p:nvSpPr>
            <p:cNvPr id="38" name="Rectangle 37">
              <a:extLst>
                <a:ext uri="{FF2B5EF4-FFF2-40B4-BE49-F238E27FC236}">
                  <a16:creationId xmlns:a16="http://schemas.microsoft.com/office/drawing/2014/main" id="{0A4BA0F7-3EBA-D5C2-1E9F-18D3A439FF4C}"/>
                </a:ext>
              </a:extLst>
            </p:cNvPr>
            <p:cNvSpPr/>
            <p:nvPr/>
          </p:nvSpPr>
          <p:spPr>
            <a:xfrm>
              <a:off x="3883757" y="2380679"/>
              <a:ext cx="4114799"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D</a:t>
              </a:r>
              <a:r>
                <a:rPr kumimoji="0" lang="vi-VN" sz="2800" b="1" i="0" u="none" strike="noStrike" kern="1200" cap="none" spc="0" normalizeH="0" baseline="0" noProof="0" dirty="0">
                  <a:ln>
                    <a:noFill/>
                  </a:ln>
                  <a:solidFill>
                    <a:srgbClr val="02023C"/>
                  </a:solidFill>
                  <a:effectLst/>
                  <a:uLnTx/>
                  <a:uFillTx/>
                  <a:latin typeface="+mj-lt"/>
                  <a:ea typeface="+mn-ea"/>
                  <a:cs typeface="+mn-cs"/>
                </a:rPr>
                <a:t>. </a:t>
              </a:r>
            </a:p>
          </p:txBody>
        </p:sp>
        <p:sp>
          <p:nvSpPr>
            <p:cNvPr id="39" name="TextBox 38">
              <a:extLst>
                <a:ext uri="{FF2B5EF4-FFF2-40B4-BE49-F238E27FC236}">
                  <a16:creationId xmlns:a16="http://schemas.microsoft.com/office/drawing/2014/main" id="{3D1DAD36-F7BE-A708-B1FF-39301F2C9248}"/>
                </a:ext>
              </a:extLst>
            </p:cNvPr>
            <p:cNvSpPr txBox="1"/>
            <p:nvPr/>
          </p:nvSpPr>
          <p:spPr>
            <a:xfrm>
              <a:off x="4399259" y="2418806"/>
              <a:ext cx="2573969" cy="972587"/>
            </a:xfrm>
            <a:prstGeom prst="rect">
              <a:avLst/>
            </a:prstGeom>
            <a:noFill/>
          </p:spPr>
          <p:txBody>
            <a:bodyPr wrap="square" rtlCol="0">
              <a:spAutoFit/>
            </a:bodyPr>
            <a:lstStyle/>
            <a:p>
              <a:r>
                <a:rPr lang="en-US" sz="2800" dirty="0">
                  <a:solidFill>
                    <a:srgbClr val="02023C"/>
                  </a:solidFill>
                  <a:latin typeface="Times New Roman" panose="02020603050405020304" pitchFamily="18" charset="0"/>
                  <a:cs typeface="Times New Roman" panose="02020603050405020304" pitchFamily="18" charset="0"/>
                </a:rPr>
                <a:t>Hai </a:t>
              </a:r>
              <a:r>
                <a:rPr lang="en-US" sz="2800" dirty="0" err="1">
                  <a:solidFill>
                    <a:srgbClr val="02023C"/>
                  </a:solidFill>
                  <a:latin typeface="Times New Roman" panose="02020603050405020304" pitchFamily="18" charset="0"/>
                  <a:cs typeface="Times New Roman" panose="02020603050405020304" pitchFamily="18" charset="0"/>
                </a:rPr>
                <a:t>bạn</a:t>
              </a:r>
              <a:r>
                <a:rPr lang="en-US" sz="2800" dirty="0">
                  <a:solidFill>
                    <a:srgbClr val="02023C"/>
                  </a:solidFill>
                  <a:latin typeface="Times New Roman" panose="02020603050405020304" pitchFamily="18" charset="0"/>
                  <a:cs typeface="Times New Roman" panose="02020603050405020304" pitchFamily="18" charset="0"/>
                </a:rPr>
                <a:t> </a:t>
              </a:r>
              <a:r>
                <a:rPr lang="en-US" sz="2800" dirty="0" err="1">
                  <a:solidFill>
                    <a:srgbClr val="02023C"/>
                  </a:solidFill>
                  <a:latin typeface="Times New Roman" panose="02020603050405020304" pitchFamily="18" charset="0"/>
                  <a:cs typeface="Times New Roman" panose="02020603050405020304" pitchFamily="18" charset="0"/>
                </a:rPr>
                <a:t>đều</a:t>
              </a:r>
              <a:r>
                <a:rPr lang="en-US" sz="2800" dirty="0">
                  <a:solidFill>
                    <a:srgbClr val="02023C"/>
                  </a:solidFill>
                  <a:latin typeface="Times New Roman" panose="02020603050405020304" pitchFamily="18" charset="0"/>
                  <a:cs typeface="Times New Roman" panose="02020603050405020304" pitchFamily="18" charset="0"/>
                </a:rPr>
                <a:t> </a:t>
              </a:r>
              <a:r>
                <a:rPr lang="en-US" sz="2800" dirty="0" err="1">
                  <a:solidFill>
                    <a:srgbClr val="02023C"/>
                  </a:solidFill>
                  <a:latin typeface="Times New Roman" panose="02020603050405020304" pitchFamily="18" charset="0"/>
                  <a:cs typeface="Times New Roman" panose="02020603050405020304" pitchFamily="18" charset="0"/>
                </a:rPr>
                <a:t>sai</a:t>
              </a:r>
              <a:endParaRPr lang="en-US" sz="2800" dirty="0">
                <a:solidFill>
                  <a:srgbClr val="02023C"/>
                </a:solidFill>
                <a:latin typeface="Times New Roman" panose="02020603050405020304" pitchFamily="18" charset="0"/>
                <a:cs typeface="Times New Roman" panose="02020603050405020304" pitchFamily="18" charset="0"/>
              </a:endParaRPr>
            </a:p>
          </p:txBody>
        </p:sp>
      </p:grpSp>
      <p:pic>
        <p:nvPicPr>
          <p:cNvPr id="40" name="Picture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9294300-F302-EB80-3B90-469BF892DB69}"/>
              </a:ext>
            </a:extLst>
          </p:cNvPr>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18032" y="3040235"/>
            <a:ext cx="563625" cy="493255"/>
          </a:xfrm>
          <a:prstGeom prst="rect">
            <a:avLst/>
          </a:prstGeom>
        </p:spPr>
      </p:pic>
      <p:pic>
        <p:nvPicPr>
          <p:cNvPr id="41" name="Picture 4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2E2882C-FCF9-E870-BD04-B2B80BE52B82}"/>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17057" y="4022760"/>
            <a:ext cx="532454" cy="465977"/>
          </a:xfrm>
          <a:prstGeom prst="rect">
            <a:avLst/>
          </a:prstGeom>
        </p:spPr>
      </p:pic>
      <p:pic>
        <p:nvPicPr>
          <p:cNvPr id="42" name="Picture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9B61305-1031-F584-6BA0-0FBF1B02E42E}"/>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435894" y="3036480"/>
            <a:ext cx="541513" cy="473904"/>
          </a:xfrm>
          <a:prstGeom prst="rect">
            <a:avLst/>
          </a:prstGeom>
        </p:spPr>
      </p:pic>
      <p:pic>
        <p:nvPicPr>
          <p:cNvPr id="43" name="Picture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DA4A2E6-18ED-9F30-7748-16FAD8A11115}"/>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343699" y="3989660"/>
            <a:ext cx="633708" cy="506930"/>
          </a:xfrm>
          <a:prstGeom prst="rect">
            <a:avLst/>
          </a:prstGeom>
        </p:spPr>
      </p:pic>
      <p:pic>
        <p:nvPicPr>
          <p:cNvPr id="45" name="Picture 44" descr="OPL20U25GSXzBJYl68kk8uQGfFKzs7yb1M4KJWUiLk6ZEvGF+qCIPSnY57AbBFCvTW2023.15.47+K4lPs7H94VUqPe2XwIsfPRnrXQE//QTEXxb8/8N4CNc6FpgZahzpTjFhMzSA7T/nHJa11DE8Ng2TP3iAmRczFlmslSuUNOgUeb6yRvs0=">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89519" y="4671419"/>
            <a:ext cx="478281" cy="478281"/>
          </a:xfrm>
          <a:prstGeom prst="rect">
            <a:avLst/>
          </a:prstGeom>
        </p:spPr>
      </p:pic>
      <p:pic>
        <p:nvPicPr>
          <p:cNvPr id="46" name="Picture 4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0800000">
            <a:off x="18533" y="4705349"/>
            <a:ext cx="464453" cy="474036"/>
          </a:xfrm>
          <a:prstGeom prst="rect">
            <a:avLst/>
          </a:prstGeom>
        </p:spPr>
      </p:pic>
      <p:pic>
        <p:nvPicPr>
          <p:cNvPr id="2" name="ĐẾM NGƯỢC 10 GIÂY- CÓ CHUÔNG BÁO HẾT GIỜ">
            <a:hlinkClick r:id="" action="ppaction://media"/>
            <a:extLst>
              <a:ext uri="{FF2B5EF4-FFF2-40B4-BE49-F238E27FC236}">
                <a16:creationId xmlns:a16="http://schemas.microsoft.com/office/drawing/2014/main" id="{C2617206-FD21-A2CE-69DA-113649858FA8}"/>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4274467" y="4555929"/>
            <a:ext cx="747385" cy="587571"/>
          </a:xfrm>
          <a:prstGeom prst="rect">
            <a:avLst/>
          </a:prstGeom>
        </p:spPr>
      </p:pic>
    </p:spTree>
    <p:extLst>
      <p:ext uri="{BB962C8B-B14F-4D97-AF65-F5344CB8AC3E}">
        <p14:creationId xmlns:p14="http://schemas.microsoft.com/office/powerpoint/2010/main" val="4098544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par>
                                <p:cTn id="17" presetID="16" presetClass="entr" presetSubtype="21"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subTnLst>
                                    <p:audio>
                                      <p:cMediaNode>
                                        <p:cTn display="0" masterRel="sameClick">
                                          <p:stCondLst>
                                            <p:cond evt="begin" delay="0">
                                              <p:tn val="29"/>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arn(inVertical)">
                                      <p:cBhvr>
                                        <p:cTn id="37" dur="500"/>
                                        <p:tgtEl>
                                          <p:spTgt spid="43"/>
                                        </p:tgtEl>
                                      </p:cBhvr>
                                    </p:animEffect>
                                  </p:childTnLst>
                                  <p:subTnLst>
                                    <p:audio>
                                      <p:cMediaNode>
                                        <p:cTn display="0" masterRel="sameClick">
                                          <p:stCondLst>
                                            <p:cond evt="begin" delay="0">
                                              <p:tn val="3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7"/>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arn(inVertical)">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
                                        </p:tgtEl>
                                      </p:cBhvr>
                                    </p:cmd>
                                  </p:childTnLst>
                                </p:cTn>
                              </p:par>
                            </p:childTnLst>
                          </p:cTn>
                        </p:par>
                      </p:childTnLst>
                    </p:cTn>
                  </p:par>
                </p:childTnLst>
              </p:cTn>
              <p:nextCondLst>
                <p:cond evt="onClick" delay="0">
                  <p:tgtEl>
                    <p:spTgt spid="2"/>
                  </p:tgtEl>
                </p:cond>
              </p:nextCondLst>
            </p:seq>
            <p:video>
              <p:cMediaNode vol="80000">
                <p:cTn id="49"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extBox 43" descr="OPL20U25GSXzBJYl68kk8uQGfFKzs7yb1M4KJWUiLk6ZEvGF+qCIPSnY57AbBFCvTW2023.15.47+K4lPs7H94VUqPe2XwIsfPRnrXQE//QTEXxb8/8N4CNc6FpgZahzpTjFhMzSA7T/nHJa11DE8Ng2TP3iAmRczFlmslSuUNOgUeb6yRvs0="/>
          <p:cNvSpPr txBox="1"/>
          <p:nvPr/>
        </p:nvSpPr>
        <p:spPr>
          <a:xfrm>
            <a:off x="193233" y="539001"/>
            <a:ext cx="1483168" cy="830997"/>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cs typeface="Times New Roman" panose="02020603050405020304" pitchFamily="18" charset="0"/>
              </a:rPr>
              <a:t>Câu 3:</a:t>
            </a:r>
          </a:p>
        </p:txBody>
      </p:sp>
      <mc:AlternateContent xmlns:mc="http://schemas.openxmlformats.org/markup-compatibility/2006">
        <mc:Choice xmlns:a14="http://schemas.microsoft.com/office/drawing/2010/main" Requires="a14">
          <p:sp>
            <p:nvSpPr>
              <p:cNvPr id="45" name="TextBox 44" descr="OPL20U25GSXzBJYl68kk8uQGfFKzs7yb1M4KJWUiLk6ZEvGF+qCIPSnY57AbBFCvTW2023.15.47+K4lPs7H94VUqPe2XwIsfPRnrXQE//QTEXxb8/8N4CNc6FpgZahzpTjFhMzSA7T/nHJa11DE8Ng2TP3iAmRczFlmslSuUNOgUeb6yRvs0="/>
              <p:cNvSpPr txBox="1"/>
              <p:nvPr/>
            </p:nvSpPr>
            <p:spPr>
              <a:xfrm>
                <a:off x="1546339" y="539001"/>
                <a:ext cx="3409267" cy="10851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−10</m:t>
                          </m:r>
                          <m:r>
                            <a:rPr lang="en-US" sz="3200" b="0" i="1" smtClean="0">
                              <a:solidFill>
                                <a:schemeClr val="tx1"/>
                              </a:solidFill>
                              <a:latin typeface="Cambria Math" panose="02040503050406030204" pitchFamily="18" charset="0"/>
                            </a:rPr>
                            <m:t>𝑥𝑦</m:t>
                          </m:r>
                          <m:r>
                            <a:rPr lang="en-US" sz="3200" b="0" i="1" smtClean="0">
                              <a:solidFill>
                                <a:schemeClr val="tx1"/>
                              </a:solidFill>
                              <a:latin typeface="Cambria Math" panose="02040503050406030204" pitchFamily="18" charset="0"/>
                            </a:rPr>
                            <m:t>+5</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𝑦</m:t>
                              </m:r>
                            </m:e>
                            <m:sup>
                              <m:r>
                                <a:rPr lang="en-US" sz="3200" b="0" i="1" smtClean="0">
                                  <a:solidFill>
                                    <a:schemeClr val="tx1"/>
                                  </a:solidFill>
                                  <a:latin typeface="Cambria Math" panose="02040503050406030204" pitchFamily="18" charset="0"/>
                                </a:rPr>
                                <m:t>2</m:t>
                              </m:r>
                            </m:sup>
                          </m:sSup>
                        </m:num>
                        <m:den>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𝑦</m:t>
                              </m:r>
                            </m:e>
                            <m:sup>
                              <m:r>
                                <a:rPr lang="en-US" sz="3200" b="0" i="1" smtClean="0">
                                  <a:solidFill>
                                    <a:schemeClr val="tx1"/>
                                  </a:solidFill>
                                  <a:latin typeface="Cambria Math" panose="02040503050406030204" pitchFamily="18" charset="0"/>
                                </a:rPr>
                                <m:t>2</m:t>
                              </m:r>
                            </m:sup>
                          </m:sSup>
                        </m:den>
                      </m:f>
                    </m:oMath>
                  </m:oMathPara>
                </a14:m>
                <a:endParaRPr lang="en-US" i="1" dirty="0">
                  <a:solidFill>
                    <a:schemeClr val="tx1"/>
                  </a:solidFill>
                </a:endParaRPr>
              </a:p>
            </p:txBody>
          </p:sp>
        </mc:Choice>
        <mc:Fallback>
          <p:sp>
            <p:nvSpPr>
              <p:cNvPr id="45" name="TextBox 4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546339" y="539001"/>
                <a:ext cx="3409267" cy="108510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TextBox 45" descr="OPL20U25GSXzBJYl68kk8uQGfFKzs7yb1M4KJWUiLk6ZEvGF+qCIPSnY57AbBFCvTW2023.15.47+K4lPs7H94VUqPe2XwIsfPRnrXQE//QTEXxb8/8N4CNc6FpgZahzpTjFhMzSA7T/nHJa11DE8Ng2TP3iAmRczFlmslSuUNOgUeb6yRvs0="/>
              <p:cNvSpPr txBox="1"/>
              <p:nvPr/>
            </p:nvSpPr>
            <p:spPr>
              <a:xfrm>
                <a:off x="4932487" y="835331"/>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i="1" dirty="0">
                  <a:solidFill>
                    <a:schemeClr val="tx1"/>
                  </a:solidFill>
                </a:endParaRPr>
              </a:p>
            </p:txBody>
          </p:sp>
        </mc:Choice>
        <mc:Fallback>
          <p:sp>
            <p:nvSpPr>
              <p:cNvPr id="46" name="TextBox 4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932487" y="835331"/>
                <a:ext cx="399148"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descr="OPL20U25GSXzBJYl68kk8uQGfFKzs7yb1M4KJWUiLk6ZEvGF+qCIPSnY57AbBFCvTW2023.15.47+K4lPs7H94VUqPe2XwIsfPRnrXQE//QTEXxb8/8N4CNc6FpgZahzpTjFhMzSA7T/nHJa11DE8Ng2TP3iAmRczFlmslSuUNOgUeb6yRvs0="/>
              <p:cNvSpPr txBox="1"/>
              <p:nvPr/>
            </p:nvSpPr>
            <p:spPr>
              <a:xfrm>
                <a:off x="5376756" y="539001"/>
                <a:ext cx="3189399" cy="107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sSup>
                            <m:sSupPr>
                              <m:ctrlPr>
                                <a:rPr lang="en-US" sz="3200" b="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−2</m:t>
                          </m:r>
                          <m:r>
                            <a:rPr lang="en-US" sz="3200" b="0" i="1" smtClean="0">
                              <a:solidFill>
                                <a:schemeClr val="tx1"/>
                              </a:solidFill>
                              <a:latin typeface="Cambria Math" panose="02040503050406030204" pitchFamily="18" charset="0"/>
                            </a:rPr>
                            <m:t>𝑥𝑦</m:t>
                          </m:r>
                          <m:r>
                            <a:rPr lang="en-US" sz="3200" b="0" i="1" smtClean="0">
                              <a:solidFill>
                                <a:schemeClr val="tx1"/>
                              </a:solidFill>
                              <a:latin typeface="Cambria Math" panose="02040503050406030204" pitchFamily="18" charset="0"/>
                            </a:rPr>
                            <m:t>+</m:t>
                          </m:r>
                          <m:sSup>
                            <m:sSupPr>
                              <m:ctrlPr>
                                <a:rPr lang="en-US" sz="3200" b="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𝑦</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num>
                        <m:den>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den>
                      </m:f>
                    </m:oMath>
                  </m:oMathPara>
                </a14:m>
                <a:endParaRPr lang="en-US" i="1" dirty="0">
                  <a:solidFill>
                    <a:schemeClr val="tx1"/>
                  </a:solidFill>
                </a:endParaRPr>
              </a:p>
            </p:txBody>
          </p:sp>
        </mc:Choice>
        <mc:Fallback>
          <p:sp>
            <p:nvSpPr>
              <p:cNvPr id="47" name="TextBox 4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376756" y="539001"/>
                <a:ext cx="3189399" cy="10754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descr="OPL20U25GSXzBJYl68kk8uQGfFKzs7yb1M4KJWUiLk6ZEvGF+qCIPSnY57AbBFCvTW2023.15.47+K4lPs7H94VUqPe2XwIsfPRnrXQE//QTEXxb8/8N4CNc6FpgZahzpTjFhMzSA7T/nHJa11DE8Ng2TP3iAmRczFlmslSuUNOgUeb6yRvs0="/>
              <p:cNvSpPr txBox="1"/>
              <p:nvPr/>
            </p:nvSpPr>
            <p:spPr>
              <a:xfrm>
                <a:off x="1622592" y="2192888"/>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i="1" dirty="0">
                  <a:solidFill>
                    <a:schemeClr val="tx1"/>
                  </a:solidFill>
                </a:endParaRPr>
              </a:p>
            </p:txBody>
          </p:sp>
        </mc:Choice>
        <mc:Fallback>
          <p:sp>
            <p:nvSpPr>
              <p:cNvPr id="48" name="TextBox 4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622592" y="2192888"/>
                <a:ext cx="399148"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TextBox 48" descr="OPL20U25GSXzBJYl68kk8uQGfFKzs7yb1M4KJWUiLk6ZEvGF+qCIPSnY57AbBFCvTW2023.15.47+K4lPs7H94VUqPe2XwIsfPRnrXQE//QTEXxb8/8N4CNc6FpgZahzpTjFhMzSA7T/nHJa11DE8Ng2TP3iAmRczFlmslSuUNOgUeb6yRvs0="/>
              <p:cNvSpPr txBox="1"/>
              <p:nvPr/>
            </p:nvSpPr>
            <p:spPr>
              <a:xfrm>
                <a:off x="2193758" y="1901367"/>
                <a:ext cx="2683042" cy="107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sSup>
                            <m:sSupPr>
                              <m:ctrlPr>
                                <a:rPr lang="en-US" sz="3200" b="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e>
                            <m:sup>
                              <m:r>
                                <a:rPr lang="en-US" sz="3200" b="0" i="1" smtClean="0">
                                  <a:solidFill>
                                    <a:schemeClr val="tx1"/>
                                  </a:solidFill>
                                  <a:latin typeface="Cambria Math" panose="02040503050406030204" pitchFamily="18" charset="0"/>
                                </a:rPr>
                                <m:t>2</m:t>
                              </m:r>
                            </m:sup>
                          </m:sSup>
                        </m:num>
                        <m:den>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den>
                      </m:f>
                    </m:oMath>
                  </m:oMathPara>
                </a14:m>
                <a:endParaRPr lang="en-US" i="1" dirty="0">
                  <a:solidFill>
                    <a:schemeClr val="tx1"/>
                  </a:solidFill>
                </a:endParaRPr>
              </a:p>
            </p:txBody>
          </p:sp>
        </mc:Choice>
        <mc:Fallback>
          <p:sp>
            <p:nvSpPr>
              <p:cNvPr id="49" name="TextBox 4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193758" y="1901367"/>
                <a:ext cx="2683042" cy="10754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TextBox 49" descr="OPL20U25GSXzBJYl68kk8uQGfFKzs7yb1M4KJWUiLk6ZEvGF+qCIPSnY57AbBFCvTW2023.15.47+K4lPs7H94VUqPe2XwIsfPRnrXQE//QTEXxb8/8N4CNc6FpgZahzpTjFhMzSA7T/nHJa11DE8Ng2TP3iAmRczFlmslSuUNOgUeb6yRvs0="/>
              <p:cNvSpPr txBox="1"/>
              <p:nvPr/>
            </p:nvSpPr>
            <p:spPr>
              <a:xfrm>
                <a:off x="4876800" y="2228602"/>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i="1" dirty="0">
                  <a:solidFill>
                    <a:schemeClr val="tx1"/>
                  </a:solidFill>
                </a:endParaRPr>
              </a:p>
            </p:txBody>
          </p:sp>
        </mc:Choice>
        <mc:Fallback>
          <p:sp>
            <p:nvSpPr>
              <p:cNvPr id="50" name="TextBox 49"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876800" y="2228602"/>
                <a:ext cx="399148"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1" name="TextBox 50" descr="OPL20U25GSXzBJYl68kk8uQGfFKzs7yb1M4KJWUiLk6ZEvGF+qCIPSnY57AbBFCvTW2023.15.47+K4lPs7H94VUqPe2XwIsfPRnrXQE//QTEXxb8/8N4CNc6FpgZahzpTjFhMzSA7T/nHJa11DE8Ng2TP3iAmRczFlmslSuUNOgUeb6yRvs0="/>
              <p:cNvSpPr txBox="1"/>
              <p:nvPr/>
            </p:nvSpPr>
            <p:spPr>
              <a:xfrm>
                <a:off x="5455039" y="1962150"/>
                <a:ext cx="1615634" cy="1025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num>
                        <m:den>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𝑦</m:t>
                          </m:r>
                          <m:r>
                            <a:rPr lang="en-US" sz="3200" b="0" i="1" smtClean="0">
                              <a:solidFill>
                                <a:schemeClr val="tx1"/>
                              </a:solidFill>
                              <a:latin typeface="Cambria Math" panose="02040503050406030204" pitchFamily="18" charset="0"/>
                            </a:rPr>
                            <m:t>)</m:t>
                          </m:r>
                        </m:den>
                      </m:f>
                    </m:oMath>
                  </m:oMathPara>
                </a14:m>
                <a:endParaRPr lang="en-US" i="1" dirty="0">
                  <a:solidFill>
                    <a:schemeClr val="tx1"/>
                  </a:solidFill>
                </a:endParaRPr>
              </a:p>
            </p:txBody>
          </p:sp>
        </mc:Choice>
        <mc:Fallback>
          <p:sp>
            <p:nvSpPr>
              <p:cNvPr id="51" name="TextBox 5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455039" y="1962150"/>
                <a:ext cx="1615634" cy="1025345"/>
              </a:xfrm>
              <a:prstGeom prst="rect">
                <a:avLst/>
              </a:prstGeom>
              <a:blipFill>
                <a:blip r:embed="rId9"/>
                <a:stretch>
                  <a:fillRect/>
                </a:stretch>
              </a:blipFill>
            </p:spPr>
            <p:txBody>
              <a:bodyPr/>
              <a:lstStyle/>
              <a:p>
                <a:r>
                  <a:rPr lang="en-US">
                    <a:noFill/>
                  </a:rPr>
                  <a:t> </a:t>
                </a:r>
              </a:p>
            </p:txBody>
          </p:sp>
        </mc:Fallback>
      </mc:AlternateContent>
      <p:sp>
        <p:nvSpPr>
          <p:cNvPr id="52" name="TextBox 51" descr="OPL20U25GSXzBJYl68kk8uQGfFKzs7yb1M4KJWUiLk6ZEvGF+qCIPSnY57AbBFCvTW2023.15.47+K4lPs7H94VUqPe2XwIsfPRnrXQE//QTEXxb8/8N4CNc6FpgZahzpTjFhMzSA7T/nHJa11DE8Ng2TP3iAmRczFlmslSuUNOgUeb6yRvs0="/>
          <p:cNvSpPr txBox="1"/>
          <p:nvPr/>
        </p:nvSpPr>
        <p:spPr>
          <a:xfrm>
            <a:off x="1616912" y="3638550"/>
            <a:ext cx="3200399"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Đáp án đúng</a:t>
            </a:r>
            <a:r>
              <a:rPr lang="en-US" sz="3200" b="1" dirty="0">
                <a:solidFill>
                  <a:srgbClr val="C00000"/>
                </a:solidFill>
                <a:latin typeface="Times New Roman" panose="02020603050405020304" pitchFamily="18" charset="0"/>
                <a:cs typeface="Times New Roman" panose="02020603050405020304" pitchFamily="18" charset="0"/>
              </a:rPr>
              <a:t>: B</a:t>
            </a:r>
          </a:p>
        </p:txBody>
      </p:sp>
      <p:pic>
        <p:nvPicPr>
          <p:cNvPr id="53" name="Picture 52" descr="OPL20U25GSXzBJYl68kk8uQGfFKzs7yb1M4KJWUiLk6ZEvGF+qCIPSnY57AbBFCvTW2023.15.47+K4lPs7H94VUqPe2XwIsfPRnrXQE//QTEXxb8/8N4CNc6FpgZahzpTjFhMzSA7T/nHJa11DE8Ng2TP3iAmRczFlmslSuUNOgUeb6yRvs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2975" y="5820223"/>
            <a:ext cx="674172" cy="674172"/>
          </a:xfrm>
          <a:prstGeom prst="rect">
            <a:avLst/>
          </a:prstGeom>
        </p:spPr>
      </p:pic>
      <p:pic>
        <p:nvPicPr>
          <p:cNvPr id="54" name="Picture 5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5375" y="5972623"/>
            <a:ext cx="674172" cy="674172"/>
          </a:xfrm>
          <a:prstGeom prst="rect">
            <a:avLst/>
          </a:prstGeom>
        </p:spPr>
      </p:pic>
      <p:pic>
        <p:nvPicPr>
          <p:cNvPr id="55" name="Picture 5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26565" y="6200116"/>
            <a:ext cx="741589" cy="741589"/>
          </a:xfrm>
          <a:prstGeom prst="rect">
            <a:avLst/>
          </a:prstGeom>
        </p:spPr>
      </p:pic>
      <p:pic>
        <p:nvPicPr>
          <p:cNvPr id="16" name="Picture 1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9519" y="4589889"/>
            <a:ext cx="559812" cy="559812"/>
          </a:xfrm>
          <a:prstGeom prst="rect">
            <a:avLst/>
          </a:prstGeom>
        </p:spPr>
      </p:pic>
    </p:spTree>
    <p:extLst>
      <p:ext uri="{BB962C8B-B14F-4D97-AF65-F5344CB8AC3E}">
        <p14:creationId xmlns:p14="http://schemas.microsoft.com/office/powerpoint/2010/main" val="2488273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arn(inVertical)">
                                      <p:cBhvr>
                                        <p:cTn id="11" dur="500"/>
                                        <p:tgtEl>
                                          <p:spTgt spid="4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arn(inVertical)">
                                      <p:cBhvr>
                                        <p:cTn id="15" dur="500"/>
                                        <p:tgtEl>
                                          <p:spTgt spid="4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Vertical)">
                                      <p:cBhvr>
                                        <p:cTn id="3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Box 32" descr="OPL20U25GSXzBJYl68kk8uQGfFKzs7yb1M4KJWUiLk6ZEvGF+qCIPSnY57AbBFCvTW2023.15.47+K4lPs7H94VUqPe2XwIsfPRnrXQE//QTEXxb8/8N4CNc6FpgZahzpTjFhMzSA7T/nHJa11DE8Ng2TP3iAmRczFlmslSuUNOgUeb6yRvs0="/>
          <p:cNvSpPr txBox="1"/>
          <p:nvPr/>
        </p:nvSpPr>
        <p:spPr>
          <a:xfrm>
            <a:off x="101493" y="183071"/>
            <a:ext cx="134845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4:                                     </a:t>
            </a:r>
          </a:p>
        </p:txBody>
      </p:sp>
      <mc:AlternateContent xmlns:mc="http://schemas.openxmlformats.org/markup-compatibility/2006">
        <mc:Choice xmlns:a14="http://schemas.microsoft.com/office/drawing/2010/main" Requires="a14">
          <p:sp>
            <p:nvSpPr>
              <p:cNvPr id="37" name="TextBox 36" descr="OPL20U25GSXzBJYl68kk8uQGfFKzs7yb1M4KJWUiLk6ZEvGF+qCIPSnY57AbBFCvTW2023.15.47+K4lPs7H94VUqPe2XwIsfPRnrXQE//QTEXxb8/8N4CNc6FpgZahzpTjFhMzSA7T/nHJa11DE8Ng2TP3iAmRczFlmslSuUNOgUeb6yRvs0="/>
              <p:cNvSpPr txBox="1"/>
              <p:nvPr/>
            </p:nvSpPr>
            <p:spPr>
              <a:xfrm>
                <a:off x="5312302" y="5456"/>
                <a:ext cx="1239762"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2</m:t>
                          </m:r>
                          <m:r>
                            <a:rPr lang="en-US" sz="3200" b="0" i="1" smtClean="0">
                              <a:solidFill>
                                <a:schemeClr val="tx1"/>
                              </a:solidFill>
                              <a:latin typeface="Cambria Math" panose="02040503050406030204" pitchFamily="18" charset="0"/>
                            </a:rPr>
                            <m:t>𝑥</m:t>
                          </m:r>
                        </m:num>
                        <m:den>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𝑥</m:t>
                              </m:r>
                            </m:e>
                            <m:sup>
                              <m:r>
                                <a:rPr lang="en-US" sz="3200" b="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−1</m:t>
                          </m:r>
                        </m:den>
                      </m:f>
                    </m:oMath>
                  </m:oMathPara>
                </a14:m>
                <a:endParaRPr lang="en-US" dirty="0">
                  <a:solidFill>
                    <a:schemeClr val="tx1"/>
                  </a:solidFill>
                </a:endParaRPr>
              </a:p>
            </p:txBody>
          </p:sp>
        </mc:Choice>
        <mc:Fallback>
          <p:sp>
            <p:nvSpPr>
              <p:cNvPr id="37" name="TextBox 3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312302" y="5456"/>
                <a:ext cx="1239762" cy="9251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descr="OPL20U25GSXzBJYl68kk8uQGfFKzs7yb1M4KJWUiLk6ZEvGF+qCIPSnY57AbBFCvTW2023.15.47+K4lPs7H94VUqPe2XwIsfPRnrXQE//QTEXxb8/8N4CNc6FpgZahzpTjFhMzSA7T/nHJa11DE8Ng2TP3iAmRczFlmslSuUNOgUeb6yRvs0="/>
              <p:cNvSpPr txBox="1"/>
              <p:nvPr/>
            </p:nvSpPr>
            <p:spPr>
              <a:xfrm>
                <a:off x="1724230" y="10457"/>
                <a:ext cx="1638590"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11</m:t>
                          </m:r>
                          <m:r>
                            <a:rPr lang="en-US" sz="3200" b="0" i="1" smtClean="0">
                              <a:solidFill>
                                <a:schemeClr val="tx1"/>
                              </a:solidFill>
                              <a:latin typeface="Cambria Math" panose="02040503050406030204" pitchFamily="18" charset="0"/>
                            </a:rPr>
                            <m:t>𝑥</m:t>
                          </m:r>
                        </m:num>
                        <m:den>
                          <m:r>
                            <a:rPr lang="en-US" sz="3200" b="0" i="1" smtClean="0">
                              <a:solidFill>
                                <a:schemeClr val="tx1"/>
                              </a:solidFill>
                              <a:latin typeface="Cambria Math" panose="02040503050406030204" pitchFamily="18" charset="0"/>
                            </a:rPr>
                            <m:t>3</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−3</m:t>
                          </m:r>
                        </m:den>
                      </m:f>
                      <m:r>
                        <m:rPr>
                          <m:nor/>
                        </m:rPr>
                        <a:rPr lang="en-US" sz="3200" b="0" i="0" smtClean="0">
                          <a:solidFill>
                            <a:schemeClr val="tx1"/>
                          </a:solidFill>
                          <a:latin typeface="Cambria Math" panose="02040503050406030204" pitchFamily="18" charset="0"/>
                        </a:rPr>
                        <m:t>  </m:t>
                      </m:r>
                      <m:r>
                        <m:rPr>
                          <m:nor/>
                        </m:rPr>
                        <a:rPr lang="en-US" sz="3200" b="0" i="0" smtClean="0">
                          <a:solidFill>
                            <a:schemeClr val="tx1"/>
                          </a:solidFill>
                          <a:latin typeface="Times New Roman" panose="02020603050405020304" pitchFamily="18" charset="0"/>
                          <a:cs typeface="Times New Roman" panose="02020603050405020304" pitchFamily="18" charset="0"/>
                        </a:rPr>
                        <m:t>;</m:t>
                      </m:r>
                    </m:oMath>
                  </m:oMathPara>
                </a14:m>
                <a:endParaRPr lang="en-US" dirty="0">
                  <a:solidFill>
                    <a:schemeClr val="tx1"/>
                  </a:solidFill>
                  <a:latin typeface="Times New Roman" panose="02020603050405020304" pitchFamily="18" charset="0"/>
                  <a:cs typeface="Times New Roman" panose="02020603050405020304" pitchFamily="18" charset="0"/>
                </a:endParaRPr>
              </a:p>
            </p:txBody>
          </p:sp>
        </mc:Choice>
        <mc:Fallback>
          <p:sp>
            <p:nvSpPr>
              <p:cNvPr id="38" name="TextBox 3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724230" y="10457"/>
                <a:ext cx="1638590" cy="9251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descr="OPL20U25GSXzBJYl68kk8uQGfFKzs7yb1M4KJWUiLk6ZEvGF+qCIPSnY57AbBFCvTW2023.15.47+K4lPs7H94VUqPe2XwIsfPRnrXQE//QTEXxb8/8N4CNc6FpgZahzpTjFhMzSA7T/nHJa11DE8Ng2TP3iAmRczFlmslSuUNOgUeb6yRvs0="/>
              <p:cNvSpPr txBox="1"/>
              <p:nvPr/>
            </p:nvSpPr>
            <p:spPr>
              <a:xfrm>
                <a:off x="3454474" y="455"/>
                <a:ext cx="1309269" cy="935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num>
                        <m:den>
                          <m:r>
                            <a:rPr lang="en-US" sz="3200" b="0" i="1" smtClean="0">
                              <a:solidFill>
                                <a:schemeClr val="tx1"/>
                              </a:solidFill>
                              <a:latin typeface="Cambria Math" panose="02040503050406030204" pitchFamily="18" charset="0"/>
                            </a:rPr>
                            <m:t>4−4</m:t>
                          </m:r>
                          <m:r>
                            <a:rPr lang="en-US" sz="3200" b="0" i="1" smtClean="0">
                              <a:solidFill>
                                <a:schemeClr val="tx1"/>
                              </a:solidFill>
                              <a:latin typeface="Cambria Math" panose="02040503050406030204" pitchFamily="18" charset="0"/>
                            </a:rPr>
                            <m:t>𝑥</m:t>
                          </m:r>
                        </m:den>
                      </m:f>
                    </m:oMath>
                  </m:oMathPara>
                </a14:m>
                <a:endParaRPr lang="en-US" dirty="0">
                  <a:solidFill>
                    <a:schemeClr val="tx1"/>
                  </a:solidFill>
                </a:endParaRPr>
              </a:p>
            </p:txBody>
          </p:sp>
        </mc:Choice>
        <mc:Fallback>
          <p:sp>
            <p:nvSpPr>
              <p:cNvPr id="39" name="TextBox 3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454474" y="455"/>
                <a:ext cx="1309269" cy="935192"/>
              </a:xfrm>
              <a:prstGeom prst="rect">
                <a:avLst/>
              </a:prstGeom>
              <a:blipFill>
                <a:blip r:embed="rId5"/>
                <a:stretch>
                  <a:fillRect/>
                </a:stretch>
              </a:blipFill>
            </p:spPr>
            <p:txBody>
              <a:bodyPr/>
              <a:lstStyle/>
              <a:p>
                <a:r>
                  <a:rPr lang="en-US">
                    <a:noFill/>
                  </a:rPr>
                  <a:t> </a:t>
                </a:r>
              </a:p>
            </p:txBody>
          </p:sp>
        </mc:Fallback>
      </mc:AlternateContent>
      <p:sp>
        <p:nvSpPr>
          <p:cNvPr id="3" name="TextBox 2" descr="OPL20U25GSXzBJYl68kk8uQGfFKzs7yb1M4KJWUiLk6ZEvGF+qCIPSnY57AbBFCvTW2023.15.47+K4lPs7H94VUqPe2XwIsfPRnrXQE//QTEXxb8/8N4CNc6FpgZahzpTjFhMzSA7T/nHJa11DE8Ng2TP3iAmRczFlmslSuUNOgUeb6yRvs0="/>
          <p:cNvSpPr txBox="1"/>
          <p:nvPr/>
        </p:nvSpPr>
        <p:spPr>
          <a:xfrm>
            <a:off x="609600" y="1184820"/>
            <a:ext cx="12954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Ta có:</a:t>
            </a:r>
          </a:p>
        </p:txBody>
      </p:sp>
      <mc:AlternateContent xmlns:mc="http://schemas.openxmlformats.org/markup-compatibility/2006">
        <mc:Choice xmlns:a14="http://schemas.microsoft.com/office/drawing/2010/main" Requires="a14">
          <p:sp>
            <p:nvSpPr>
              <p:cNvPr id="40" name="TextBox 39" descr="OPL20U25GSXzBJYl68kk8uQGfFKzs7yb1M4KJWUiLk6ZEvGF+qCIPSnY57AbBFCvTW2023.15.47+K4lPs7H94VUqPe2XwIsfPRnrXQE//QTEXxb8/8N4CNc6FpgZahzpTjFhMzSA7T/nHJa11DE8Ng2TP3iAmRczFlmslSuUNOgUeb6yRvs0="/>
              <p:cNvSpPr txBox="1"/>
              <p:nvPr/>
            </p:nvSpPr>
            <p:spPr>
              <a:xfrm>
                <a:off x="1955060" y="1239144"/>
                <a:ext cx="135697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3</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 −3</m:t>
                      </m:r>
                    </m:oMath>
                  </m:oMathPara>
                </a14:m>
                <a:endParaRPr lang="en-US" dirty="0">
                  <a:solidFill>
                    <a:schemeClr val="tx1"/>
                  </a:solidFill>
                </a:endParaRPr>
              </a:p>
            </p:txBody>
          </p:sp>
        </mc:Choice>
        <mc:Fallback>
          <p:sp>
            <p:nvSpPr>
              <p:cNvPr id="40" name="TextBox 39"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955060" y="1239144"/>
                <a:ext cx="1356975"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TextBox 40" descr="OPL20U25GSXzBJYl68kk8uQGfFKzs7yb1M4KJWUiLk6ZEvGF+qCIPSnY57AbBFCvTW2023.15.47+K4lPs7H94VUqPe2XwIsfPRnrXQE//QTEXxb8/8N4CNc6FpgZahzpTjFhMzSA7T/nHJa11DE8Ng2TP3iAmRczFlmslSuUNOgUeb6yRvs0="/>
              <p:cNvSpPr txBox="1"/>
              <p:nvPr/>
            </p:nvSpPr>
            <p:spPr>
              <a:xfrm>
                <a:off x="3429000" y="1276793"/>
                <a:ext cx="39914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p:sp>
            <p:nvSpPr>
              <p:cNvPr id="41" name="TextBox 4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429000" y="1276793"/>
                <a:ext cx="399147" cy="49244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TextBox 41" descr="OPL20U25GSXzBJYl68kk8uQGfFKzs7yb1M4KJWUiLk6ZEvGF+qCIPSnY57AbBFCvTW2023.15.47+K4lPs7H94VUqPe2XwIsfPRnrXQE//QTEXxb8/8N4CNc6FpgZahzpTjFhMzSA7T/nHJa11DE8Ng2TP3iAmRczFlmslSuUNOgUeb6yRvs0="/>
              <p:cNvSpPr txBox="1"/>
              <p:nvPr/>
            </p:nvSpPr>
            <p:spPr>
              <a:xfrm>
                <a:off x="3941989" y="1230985"/>
                <a:ext cx="169681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3</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 −1)</m:t>
                      </m:r>
                    </m:oMath>
                  </m:oMathPara>
                </a14:m>
                <a:endParaRPr lang="en-US" dirty="0">
                  <a:solidFill>
                    <a:schemeClr val="tx1"/>
                  </a:solidFill>
                </a:endParaRPr>
              </a:p>
            </p:txBody>
          </p:sp>
        </mc:Choice>
        <mc:Fallback>
          <p:sp>
            <p:nvSpPr>
              <p:cNvPr id="42" name="TextBox 41"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941989" y="1230985"/>
                <a:ext cx="1696811"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descr="OPL20U25GSXzBJYl68kk8uQGfFKzs7yb1M4KJWUiLk6ZEvGF+qCIPSnY57AbBFCvTW2023.15.47+K4lPs7H94VUqPe2XwIsfPRnrXQE//QTEXxb8/8N4CNc6FpgZahzpTjFhMzSA7T/nHJa11DE8Ng2TP3iAmRczFlmslSuUNOgUeb6yRvs0="/>
              <p:cNvSpPr txBox="1"/>
              <p:nvPr/>
            </p:nvSpPr>
            <p:spPr>
              <a:xfrm>
                <a:off x="2005845" y="3415414"/>
                <a:ext cx="135697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rPr>
                        <m:t>4</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 −4</m:t>
                      </m:r>
                    </m:oMath>
                  </m:oMathPara>
                </a14:m>
                <a:endParaRPr lang="en-US" dirty="0">
                  <a:solidFill>
                    <a:schemeClr val="tx1"/>
                  </a:solidFill>
                </a:endParaRPr>
              </a:p>
            </p:txBody>
          </p:sp>
        </mc:Choice>
        <mc:Fallback>
          <p:sp>
            <p:nvSpPr>
              <p:cNvPr id="43" name="TextBox 42"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005845" y="3415414"/>
                <a:ext cx="1356975"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descr="OPL20U25GSXzBJYl68kk8uQGfFKzs7yb1M4KJWUiLk6ZEvGF+qCIPSnY57AbBFCvTW2023.15.47+K4lPs7H94VUqPe2XwIsfPRnrXQE//QTEXxb8/8N4CNc6FpgZahzpTjFhMzSA7T/nHJa11DE8Ng2TP3iAmRczFlmslSuUNOgUeb6yRvs0="/>
              <p:cNvSpPr txBox="1"/>
              <p:nvPr/>
            </p:nvSpPr>
            <p:spPr>
              <a:xfrm>
                <a:off x="3479785" y="3415413"/>
                <a:ext cx="39914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p:sp>
            <p:nvSpPr>
              <p:cNvPr id="44" name="TextBox 4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479785" y="3415413"/>
                <a:ext cx="399147" cy="4924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964267" y="3399096"/>
                <a:ext cx="169681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panose="02040503050406030204" pitchFamily="18" charset="0"/>
                        </a:rPr>
                        <m:t>4(</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 −1)</m:t>
                      </m:r>
                    </m:oMath>
                  </m:oMathPara>
                </a14:m>
                <a:endParaRPr lang="en-US" dirty="0">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964267" y="3399096"/>
                <a:ext cx="1696811" cy="49244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064134" y="1842112"/>
                <a:ext cx="123976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chemeClr val="tx1"/>
                              </a:solidFill>
                              <a:latin typeface="Cambria Math" panose="02040503050406030204" pitchFamily="18" charset="0"/>
                            </a:rPr>
                          </m:ctrlPr>
                        </m:sSupPr>
                        <m:e>
                          <m:r>
                            <a:rPr lang="en-US" sz="3200" i="1" smtClean="0">
                              <a:solidFill>
                                <a:schemeClr val="tx1"/>
                              </a:solidFill>
                              <a:latin typeface="Cambria Math" panose="02040503050406030204" pitchFamily="18" charset="0"/>
                            </a:rPr>
                            <m:t>𝑥</m:t>
                          </m:r>
                        </m:e>
                        <m:sup>
                          <m:r>
                            <a:rPr lang="en-US" sz="320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064134" y="1842112"/>
                <a:ext cx="1239763" cy="49244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3438816" y="1801674"/>
                <a:ext cx="39914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438816" y="1801674"/>
                <a:ext cx="399147" cy="49244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897647" y="1817635"/>
                <a:ext cx="275562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+1)(</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 −1)</m:t>
                      </m:r>
                    </m:oMath>
                  </m:oMathPara>
                </a14:m>
                <a:endParaRPr lang="en-US" dirty="0">
                  <a:solidFill>
                    <a:schemeClr val="tx1"/>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897647" y="1817635"/>
                <a:ext cx="2755626" cy="492443"/>
              </a:xfrm>
              <a:prstGeom prst="rect">
                <a:avLst/>
              </a:prstGeom>
              <a:blipFill>
                <a:blip r:embed="rId14"/>
                <a:stretch>
                  <a:fillRect/>
                </a:stretch>
              </a:blipFill>
            </p:spPr>
            <p:txBody>
              <a:bodyPr/>
              <a:lstStyle/>
              <a:p>
                <a:r>
                  <a:rPr lang="en-US">
                    <a:noFill/>
                  </a:rPr>
                  <a:t> </a:t>
                </a:r>
              </a:p>
            </p:txBody>
          </p:sp>
        </mc:Fallback>
      </mc:AlternateContent>
      <p:sp>
        <p:nvSpPr>
          <p:cNvPr id="49" name="TextBox 48"/>
          <p:cNvSpPr txBox="1"/>
          <p:nvPr/>
        </p:nvSpPr>
        <p:spPr>
          <a:xfrm>
            <a:off x="228600" y="4006712"/>
            <a:ext cx="262819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Chọn MTC là:</a:t>
            </a:r>
          </a:p>
        </p:txBody>
      </p:sp>
      <mc:AlternateContent xmlns:mc="http://schemas.openxmlformats.org/markup-compatibility/2006" xmlns:a14="http://schemas.microsoft.com/office/drawing/2010/main">
        <mc:Choice Requires="a14">
          <p:sp>
            <p:nvSpPr>
              <p:cNvPr id="50" name="TextBox 49"/>
              <p:cNvSpPr txBox="1"/>
              <p:nvPr/>
            </p:nvSpPr>
            <p:spPr>
              <a:xfrm>
                <a:off x="2894012" y="4046433"/>
                <a:ext cx="321087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12</m:t>
                      </m:r>
                      <m:r>
                        <a:rPr lang="en-US" sz="320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+1)(</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 −1)</m:t>
                      </m:r>
                    </m:oMath>
                  </m:oMathPara>
                </a14:m>
                <a:endParaRPr lang="en-US" dirty="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2894012" y="4046433"/>
                <a:ext cx="3210879" cy="492443"/>
              </a:xfrm>
              <a:prstGeom prst="rect">
                <a:avLst/>
              </a:prstGeom>
              <a:blipFill>
                <a:blip r:embed="rId15"/>
                <a:stretch>
                  <a:fillRect/>
                </a:stretch>
              </a:blipFill>
            </p:spPr>
            <p:txBody>
              <a:bodyPr/>
              <a:lstStyle/>
              <a:p>
                <a:r>
                  <a:rPr lang="en-US">
                    <a:noFill/>
                  </a:rPr>
                  <a:t> </a:t>
                </a:r>
              </a:p>
            </p:txBody>
          </p:sp>
        </mc:Fallback>
      </mc:AlternateContent>
      <p:sp>
        <p:nvSpPr>
          <p:cNvPr id="51" name="TextBox 50"/>
          <p:cNvSpPr txBox="1"/>
          <p:nvPr/>
        </p:nvSpPr>
        <p:spPr>
          <a:xfrm>
            <a:off x="1257300" y="4593781"/>
            <a:ext cx="3200399"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Đáp án đúng: </a:t>
            </a:r>
            <a:r>
              <a:rPr lang="en-US" sz="3200" b="1" dirty="0">
                <a:solidFill>
                  <a:srgbClr val="C00000"/>
                </a:solidFill>
                <a:latin typeface="Times New Roman" panose="02020603050405020304" pitchFamily="18" charset="0"/>
                <a:cs typeface="Times New Roman" panose="02020603050405020304" pitchFamily="18" charset="0"/>
              </a:rPr>
              <a:t>D</a:t>
            </a:r>
          </a:p>
        </p:txBody>
      </p:sp>
      <p:sp>
        <p:nvSpPr>
          <p:cNvPr id="4" name="TextBox 3"/>
          <p:cNvSpPr txBox="1"/>
          <p:nvPr/>
        </p:nvSpPr>
        <p:spPr>
          <a:xfrm>
            <a:off x="4903532" y="190020"/>
            <a:ext cx="40877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pic>
        <p:nvPicPr>
          <p:cNvPr id="24" name="Picture 23">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9519" y="4589889"/>
            <a:ext cx="559812" cy="559812"/>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2145205" y="2307031"/>
                <a:ext cx="1309269" cy="935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num>
                        <m:den>
                          <m:r>
                            <a:rPr lang="en-US" sz="3200" b="0" i="1" smtClean="0">
                              <a:solidFill>
                                <a:schemeClr val="tx1"/>
                              </a:solidFill>
                              <a:latin typeface="Cambria Math" panose="02040503050406030204" pitchFamily="18" charset="0"/>
                            </a:rPr>
                            <m:t>4−4</m:t>
                          </m:r>
                          <m:r>
                            <a:rPr lang="en-US" sz="3200" b="0" i="1" smtClean="0">
                              <a:solidFill>
                                <a:schemeClr val="tx1"/>
                              </a:solidFill>
                              <a:latin typeface="Cambria Math" panose="02040503050406030204" pitchFamily="18" charset="0"/>
                            </a:rPr>
                            <m:t>𝑥</m:t>
                          </m:r>
                        </m:den>
                      </m:f>
                    </m:oMath>
                  </m:oMathPara>
                </a14:m>
                <a:endParaRPr lang="en-US"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145205" y="2307031"/>
                <a:ext cx="1309269" cy="93519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637987" y="2307031"/>
                <a:ext cx="1725542" cy="9351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num>
                        <m:den>
                          <m:r>
                            <a:rPr lang="en-US" sz="3200" b="0" i="1" smtClean="0">
                              <a:solidFill>
                                <a:schemeClr val="tx1"/>
                              </a:solidFill>
                              <a:latin typeface="Cambria Math" panose="02040503050406030204" pitchFamily="18" charset="0"/>
                            </a:rPr>
                            <m:t>4</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−4</m:t>
                          </m:r>
                        </m:den>
                      </m:f>
                    </m:oMath>
                  </m:oMathPara>
                </a14:m>
                <a:endParaRPr lang="en-US"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637987" y="2307031"/>
                <a:ext cx="1725542" cy="93519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430918" y="2579573"/>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430918" y="2579573"/>
                <a:ext cx="399148" cy="492443"/>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47271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47">
                                            <p:txEl>
                                              <p:pRg st="0" end="0"/>
                                            </p:txEl>
                                          </p:spTgt>
                                        </p:tgtEl>
                                        <p:attrNameLst>
                                          <p:attrName>style.visibility</p:attrName>
                                        </p:attrNameLst>
                                      </p:cBhvr>
                                      <p:to>
                                        <p:strVal val="visible"/>
                                      </p:to>
                                    </p:set>
                                    <p:animEffect transition="in" filter="barn(inVertical)">
                                      <p:cBhvr>
                                        <p:cTn id="44" dur="500"/>
                                        <p:tgtEl>
                                          <p:spTgt spid="47">
                                            <p:txEl>
                                              <p:pRg st="0" end="0"/>
                                            </p:txEl>
                                          </p:spTgt>
                                        </p:tgtEl>
                                      </p:cBhvr>
                                    </p:animEffect>
                                  </p:childTnLst>
                                </p:cTn>
                              </p:par>
                            </p:childTnLst>
                          </p:cTn>
                        </p:par>
                        <p:par>
                          <p:cTn id="45" fill="hold">
                            <p:stCondLst>
                              <p:cond delay="1000"/>
                            </p:stCondLst>
                            <p:childTnLst>
                              <p:par>
                                <p:cTn id="46" presetID="16" presetClass="entr" presetSubtype="21"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par>
                          <p:cTn id="58" fill="hold">
                            <p:stCondLst>
                              <p:cond delay="1000"/>
                            </p:stCondLst>
                            <p:childTnLst>
                              <p:par>
                                <p:cTn id="59" presetID="16" presetClass="entr" presetSubtype="21"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barn(inVertical)">
                                      <p:cBhvr>
                                        <p:cTn id="66" dur="500"/>
                                        <p:tgtEl>
                                          <p:spTgt spid="43"/>
                                        </p:tgtEl>
                                      </p:cBhvr>
                                    </p:animEffect>
                                  </p:childTnLst>
                                </p:cTn>
                              </p:par>
                            </p:childTnLst>
                          </p:cTn>
                        </p:par>
                        <p:par>
                          <p:cTn id="67" fill="hold">
                            <p:stCondLst>
                              <p:cond delay="500"/>
                            </p:stCondLst>
                            <p:childTnLst>
                              <p:par>
                                <p:cTn id="68" presetID="16" presetClass="entr" presetSubtype="21"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par>
                          <p:cTn id="71" fill="hold">
                            <p:stCondLst>
                              <p:cond delay="1000"/>
                            </p:stCondLst>
                            <p:childTnLst>
                              <p:par>
                                <p:cTn id="72" presetID="16" presetClass="entr" presetSubtype="21" fill="hold" grpId="0"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barn(inVertical)">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barn(inVertical)">
                                      <p:cBhvr>
                                        <p:cTn id="79" dur="500"/>
                                        <p:tgtEl>
                                          <p:spTgt spid="49"/>
                                        </p:tgtEl>
                                      </p:cBhvr>
                                    </p:animEffec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barn(inVertical)">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8" grpId="0"/>
      <p:bldP spid="39" grpId="0"/>
      <p:bldP spid="3" grpId="0"/>
      <p:bldP spid="40" grpId="0"/>
      <p:bldP spid="41" grpId="0"/>
      <p:bldP spid="42" grpId="0"/>
      <p:bldP spid="43" grpId="0"/>
      <p:bldP spid="44" grpId="0"/>
      <p:bldP spid="45" grpId="0"/>
      <p:bldP spid="46" grpId="0"/>
      <p:bldP spid="48" grpId="0"/>
      <p:bldP spid="49" grpId="0"/>
      <p:bldP spid="50" grpId="0"/>
      <p:bldP spid="51" grpId="0"/>
      <p:bldP spid="4" grpId="0"/>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1591" y="1786216"/>
            <a:ext cx="582332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PHÂN THỨC ĐẠI SỐ</a:t>
            </a: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2"/>
            <a:ext cx="1351652"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551309" y="636342"/>
            <a:ext cx="5173789"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PHÂN THỨC ĐẠI SỐ</a:t>
            </a: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58083" y="143647"/>
            <a:ext cx="2509341" cy="577081"/>
          </a:xfrm>
          <a:prstGeom prst="rect">
            <a:avLst/>
          </a:prstGeom>
          <a:noFill/>
        </p:spPr>
        <p:txBody>
          <a:bodyPr wrap="none" lIns="68580" tIns="34290" rIns="68580" bIns="34290">
            <a:spAutoFit/>
          </a:bodyPr>
          <a:lstStyle/>
          <a:p>
            <a:pPr algn="ctr"/>
            <a:r>
              <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II</a:t>
            </a: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033549" y="4277612"/>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 4)</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descr="OPL20U25GSXzBJYl68kk8uQGfFKzs7yb1M4KJWUiLk6ZEvGF+qCIPSnY57AbBFCvTW2023.15.47+K4lPs7H94VUqPe2XwIsfPRnrXQE//QTEXxb8/8N4CNc6FpgZahzpTjFhMzSA7T/nHJa11DE8Ng2TP3iAmRczFlmslSuUNOgUeb6yRvs0="/>
          <p:cNvSpPr/>
          <p:nvPr/>
        </p:nvSpPr>
        <p:spPr>
          <a:xfrm>
            <a:off x="495847" y="1428748"/>
            <a:ext cx="776353" cy="1082448"/>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8" rIns="17779" bIns="396636" numCol="1" spcCol="1270" anchor="ctr" anchorCtr="0">
            <a:noAutofit/>
          </a:bodyPr>
          <a:lstStyle/>
          <a:p>
            <a:pPr lvl="0" algn="ctr" defTabSz="1244600" rtl="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1</a:t>
            </a:r>
          </a:p>
        </p:txBody>
      </p:sp>
      <p:sp>
        <p:nvSpPr>
          <p:cNvPr id="10" name="Round Same Side Corner Rectangle 9" descr="OPL20U25GSXzBJYl68kk8uQGfFKzs7yb1M4KJWUiLk6ZEvGF+qCIPSnY57AbBFCvTW2023.15.47+K4lPs7H94VUqPe2XwIsfPRnrXQE//QTEXxb8/8N4CNc6FpgZahzpTjFhMzSA7T/nHJa11DE8Ng2TP3iAmRczFlmslSuUNOgUeb6yRvs0="/>
          <p:cNvSpPr/>
          <p:nvPr/>
        </p:nvSpPr>
        <p:spPr>
          <a:xfrm rot="5400000">
            <a:off x="4822471" y="-2121521"/>
            <a:ext cx="695056" cy="779560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descr="OPL20U25GSXzBJYl68kk8uQGfFKzs7yb1M4KJWUiLk6ZEvGF+qCIPSnY57AbBFCvTW2023.15.47+K4lPs7H94VUqPe2XwIsfPRnrXQE//QTEXxb8/8N4CNc6FpgZahzpTjFhMzSA7T/nHJa11DE8Ng2TP3iAmRczFlmslSuUNOgUeb6yRvs0="/>
          <p:cNvSpPr/>
          <p:nvPr/>
        </p:nvSpPr>
        <p:spPr>
          <a:xfrm>
            <a:off x="495847" y="2361991"/>
            <a:ext cx="776353" cy="1082447"/>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7" rIns="17779" bIns="396636" numCol="1" spcCol="1270" anchor="ctr" anchorCtr="0">
            <a:noAutofit/>
          </a:bodyPr>
          <a:lstStyle/>
          <a:p>
            <a:pPr lvl="0" algn="ctr" defTabSz="1244600" rtl="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2</a:t>
            </a:r>
          </a:p>
        </p:txBody>
      </p:sp>
      <p:sp>
        <p:nvSpPr>
          <p:cNvPr id="13" name="Round Same Side Corner Rectangle 12" descr="OPL20U25GSXzBJYl68kk8uQGfFKzs7yb1M4KJWUiLk6ZEvGF+qCIPSnY57AbBFCvTW2023.15.47+K4lPs7H94VUqPe2XwIsfPRnrXQE//QTEXxb8/8N4CNc6FpgZahzpTjFhMzSA7T/nHJa11DE8Ng2TP3iAmRczFlmslSuUNOgUeb6yRvs0="/>
          <p:cNvSpPr/>
          <p:nvPr/>
        </p:nvSpPr>
        <p:spPr>
          <a:xfrm rot="5400000">
            <a:off x="4822471" y="-1188280"/>
            <a:ext cx="695056" cy="779559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descr="OPL20U25GSXzBJYl68kk8uQGfFKzs7yb1M4KJWUiLk6ZEvGF+qCIPSnY57AbBFCvTW2023.15.47+K4lPs7H94VUqPe2XwIsfPRnrXQE//QTEXxb8/8N4CNc6FpgZahzpTjFhMzSA7T/nHJa11DE8Ng2TP3iAmRczFlmslSuUNOgUeb6yRvs0="/>
          <p:cNvSpPr/>
          <p:nvPr/>
        </p:nvSpPr>
        <p:spPr>
          <a:xfrm>
            <a:off x="495847" y="3295233"/>
            <a:ext cx="776353" cy="1082447"/>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7" rIns="17779" bIns="396636" numCol="1" spcCol="1270" anchor="ctr" anchorCtr="0">
            <a:noAutofit/>
          </a:bodyPr>
          <a:lstStyle/>
          <a:p>
            <a:pPr lvl="0" algn="ctr" defTabSz="1244600" rtl="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3</a:t>
            </a:r>
          </a:p>
        </p:txBody>
      </p:sp>
      <p:sp>
        <p:nvSpPr>
          <p:cNvPr id="15" name="Round Same Side Corner Rectangle 14" descr="OPL20U25GSXzBJYl68kk8uQGfFKzs7yb1M4KJWUiLk6ZEvGF+qCIPSnY57AbBFCvTW2023.15.47+K4lPs7H94VUqPe2XwIsfPRnrXQE//QTEXxb8/8N4CNc6FpgZahzpTjFhMzSA7T/nHJa11DE8Ng2TP3iAmRczFlmslSuUNOgUeb6yRvs0="/>
          <p:cNvSpPr/>
          <p:nvPr/>
        </p:nvSpPr>
        <p:spPr>
          <a:xfrm rot="5400000">
            <a:off x="4799268" y="-236141"/>
            <a:ext cx="715783" cy="779559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descr="OPL20U25GSXzBJYl68kk8uQGfFKzs7yb1M4KJWUiLk6ZEvGF+qCIPSnY57AbBFCvTW2023.15.47+K4lPs7H94VUqPe2XwIsfPRnrXQE//QTEXxb8/8N4CNc6FpgZahzpTjFhMzSA7T/nHJa11DE8Ng2TP3iAmRczFlmslSuUNOgUeb6yRvs0="/>
          <p:cNvSpPr txBox="1"/>
          <p:nvPr/>
        </p:nvSpPr>
        <p:spPr>
          <a:xfrm>
            <a:off x="1447800" y="1520186"/>
            <a:ext cx="7755649"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được định nghĩa về ĐKXĐ của phân thức.</a:t>
            </a:r>
          </a:p>
        </p:txBody>
      </p:sp>
      <p:sp>
        <p:nvSpPr>
          <p:cNvPr id="7" name="TextBox 6" descr="OPL20U25GSXzBJYl68kk8uQGfFKzs7yb1M4KJWUiLk6ZEvGF+qCIPSnY57AbBFCvTW2023.15.47+K4lPs7H94VUqPe2XwIsfPRnrXQE//QTEXxb8/8N4CNc6FpgZahzpTjFhMzSA7T/nHJa11DE8Ng2TP3iAmRczFlmslSuUNOgUeb6yRvs0="/>
          <p:cNvSpPr txBox="1"/>
          <p:nvPr/>
        </p:nvSpPr>
        <p:spPr>
          <a:xfrm>
            <a:off x="1437503" y="3384520"/>
            <a:ext cx="7737311"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ĐKXĐ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trị của phân thức.</a:t>
            </a: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491728" y="377351"/>
            <a:ext cx="2265941"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MỤC TIÊU</a:t>
            </a:r>
          </a:p>
        </p:txBody>
      </p:sp>
      <p:sp>
        <p:nvSpPr>
          <p:cNvPr id="16" name="TextBox 15" descr="OPL20U25GSXzBJYl68kk8uQGfFKzs7yb1M4KJWUiLk6ZEvGF+qCIPSnY57AbBFCvTW2023.15.47+K4lPs7H94VUqPe2XwIsfPRnrXQE//QTEXxb8/8N4CNc6FpgZahzpTjFhMzSA7T/nHJa11DE8Ng2TP3iAmRczFlmslSuUNOgUeb6yRvs0="/>
          <p:cNvSpPr txBox="1"/>
          <p:nvPr/>
        </p:nvSpPr>
        <p:spPr>
          <a:xfrm>
            <a:off x="1437503" y="2395578"/>
            <a:ext cx="7563289"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được định nghĩa về giá trị của phân thức.</a:t>
            </a:r>
          </a:p>
        </p:txBody>
      </p:sp>
    </p:spTree>
    <p:extLst>
      <p:ext uri="{BB962C8B-B14F-4D97-AF65-F5344CB8AC3E}">
        <p14:creationId xmlns:p14="http://schemas.microsoft.com/office/powerpoint/2010/main" val="357222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4" grpId="0"/>
      <p:bldP spid="7" grpId="0"/>
      <p:bldP spid="2"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2226BD-FCF8-05F9-723D-1614B9811B72}"/>
              </a:ext>
            </a:extLst>
          </p:cNvPr>
          <p:cNvSpPr txBox="1"/>
          <p:nvPr/>
        </p:nvSpPr>
        <p:spPr>
          <a:xfrm>
            <a:off x="76200" y="57150"/>
            <a:ext cx="8839200" cy="1077218"/>
          </a:xfrm>
          <a:prstGeom prst="rect">
            <a:avLst/>
          </a:prstGeom>
          <a:noFill/>
          <a:effectLst/>
        </p:spPr>
        <p:txBody>
          <a:bodyPr wrap="square" rtlCol="0">
            <a:spAutoFit/>
          </a:bodyPr>
          <a:lstStyle/>
          <a:p>
            <a:pPr algn="just"/>
            <a:r>
              <a:rPr lang="en-US" altLang="zh-CN"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32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8"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188218" y="1134368"/>
            <a:ext cx="4867038" cy="584775"/>
          </a:xfrm>
          <a:prstGeom prst="rect">
            <a:avLst/>
          </a:prstGeom>
          <a:noFill/>
          <a:effectLst/>
        </p:spPr>
        <p:txBody>
          <a:bodyPr wrap="none" rtlCol="0">
            <a:spAutoFit/>
          </a:bodyPr>
          <a:lstStyle/>
          <a:p>
            <a:r>
              <a:rPr lang="en-US" altLang="zh-CN" sz="3200" b="1" dirty="0">
                <a:latin typeface="Times New Roman" panose="02020603050405020304" pitchFamily="18" charset="0"/>
                <a:ea typeface="幼圆" panose="02010509060101010101" pitchFamily="49" charset="-122"/>
                <a:cs typeface="Times New Roman" panose="02020603050405020304" pitchFamily="18" charset="0"/>
              </a:rPr>
              <a:t>Hoạt động 8 trang 34 SGK</a:t>
            </a:r>
            <a:endParaRPr lang="zh-CN" altLang="en-US"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34" name="Group 33" descr="OPL20U25GSXzBJYl68kk8uQGfFKzs7yb1M4KJWUiLk6ZEvGF+qCIPSnY57AbBFCvTW2023.15.47+K4lPs7H94VUqPe2XwIsfPRnrXQE//QTEXxb8/8N4CNc6FpgZahzpTjFhMzSA7T/nHJa11DE8Ng2TP3iAmRczFlmslSuUNOgUeb6yRvs0="/>
          <p:cNvGrpSpPr/>
          <p:nvPr/>
        </p:nvGrpSpPr>
        <p:grpSpPr>
          <a:xfrm>
            <a:off x="188218" y="1753051"/>
            <a:ext cx="8763000" cy="1575465"/>
            <a:chOff x="152400" y="1626720"/>
            <a:chExt cx="8763000" cy="1575465"/>
          </a:xfrm>
        </p:grpSpPr>
        <p:sp>
          <p:nvSpPr>
            <p:cNvPr id="30" name="TextBox 29">
              <a:extLst>
                <a:ext uri="{FF2B5EF4-FFF2-40B4-BE49-F238E27FC236}">
                  <a16:creationId xmlns:a16="http://schemas.microsoft.com/office/drawing/2014/main" id="{FF0FC809-87D4-8941-D7EB-CE24A86F69EA}"/>
                </a:ext>
              </a:extLst>
            </p:cNvPr>
            <p:cNvSpPr txBox="1"/>
            <p:nvPr/>
          </p:nvSpPr>
          <p:spPr>
            <a:xfrm>
              <a:off x="152400" y="1632525"/>
              <a:ext cx="8763000" cy="1569660"/>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Cho phân thức                    . Tìm giá trị của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sao cho mẫu                   .  </a:t>
              </a:r>
            </a:p>
          </p:txBody>
        </p:sp>
        <mc:AlternateContent xmlns:mc="http://schemas.openxmlformats.org/markup-compatibility/2006" xmlns:a14="http://schemas.microsoft.com/office/drawing/2010/main">
          <mc:Choice Requires="a14">
            <p:sp>
              <p:nvSpPr>
                <p:cNvPr id="2" name="TextBox 1"/>
                <p:cNvSpPr txBox="1"/>
                <p:nvPr/>
              </p:nvSpPr>
              <p:spPr>
                <a:xfrm>
                  <a:off x="2802590" y="1626720"/>
                  <a:ext cx="2186368"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2</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𝑥</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+1</m:t>
                            </m:r>
                          </m:num>
                          <m:den>
                            <m:r>
                              <a:rPr lang="en-US" sz="3200" b="0" i="1" smtClean="0">
                                <a:latin typeface="Cambria Math" panose="02040503050406030204" pitchFamily="18" charset="0"/>
                              </a:rPr>
                              <m:t>𝑥</m:t>
                            </m:r>
                            <m:r>
                              <a:rPr lang="en-US" sz="3200" b="0" i="1" smtClean="0">
                                <a:latin typeface="Cambria Math" panose="02040503050406030204" pitchFamily="18" charset="0"/>
                              </a:rPr>
                              <m:t>−2</m:t>
                            </m:r>
                          </m:den>
                        </m:f>
                      </m:oMath>
                    </m:oMathPara>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2802590" y="1626720"/>
                  <a:ext cx="2186368" cy="9881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676400" y="2571750"/>
                  <a:ext cx="189115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−2≠0</m:t>
                        </m:r>
                      </m:oMath>
                    </m:oMathPara>
                  </a14:m>
                  <a:endParaRPr lang="en-US" sz="20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676400" y="2571750"/>
                  <a:ext cx="1891159" cy="492443"/>
                </a:xfrm>
                <a:prstGeom prst="rect">
                  <a:avLst/>
                </a:prstGeom>
                <a:blipFill>
                  <a:blip r:embed="rId4"/>
                  <a:stretch>
                    <a:fillRect/>
                  </a:stretch>
                </a:blipFill>
              </p:spPr>
              <p:txBody>
                <a:bodyPr/>
                <a:lstStyle/>
                <a:p>
                  <a:r>
                    <a:rPr lang="en-US">
                      <a:noFill/>
                    </a:rPr>
                    <a:t> </a:t>
                  </a:r>
                </a:p>
              </p:txBody>
            </p:sp>
          </mc:Fallback>
        </mc:AlternateContent>
      </p:grpSp>
      <p:sp>
        <p:nvSpPr>
          <p:cNvPr id="36" name="TextBox 35" descr="OPL20U25GSXzBJYl68kk8uQGfFKzs7yb1M4KJWUiLk6ZEvGF+qCIPSnY57AbBFCvTW2023.15.47+K4lPs7H94VUqPe2XwIsfPRnrXQE//QTEXxb8/8N4CNc6FpgZahzpTjFhMzSA7T/nHJa11DE8Ng2TP3iAmRczFlmslSuUNOgUeb6yRvs0="/>
          <p:cNvSpPr txBox="1"/>
          <p:nvPr/>
        </p:nvSpPr>
        <p:spPr>
          <a:xfrm>
            <a:off x="1455053" y="3483748"/>
            <a:ext cx="140876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Giải:</a:t>
            </a:r>
          </a:p>
        </p:txBody>
      </p:sp>
      <mc:AlternateContent xmlns:mc="http://schemas.openxmlformats.org/markup-compatibility/2006">
        <mc:Choice xmlns:a14="http://schemas.microsoft.com/office/drawing/2010/main" Requires="a14">
          <p:sp>
            <p:nvSpPr>
              <p:cNvPr id="39" name="TextBox 38" descr="OPL20U25GSXzBJYl68kk8uQGfFKzs7yb1M4KJWUiLk6ZEvGF+qCIPSnY57AbBFCvTW2023.15.47+K4lPs7H94VUqPe2XwIsfPRnrXQE//QTEXxb8/8N4CNc6FpgZahzpTjFhMzSA7T/nHJa11DE8Ng2TP3iAmRczFlmslSuUNOgUeb6yRvs0="/>
              <p:cNvSpPr txBox="1"/>
              <p:nvPr/>
            </p:nvSpPr>
            <p:spPr>
              <a:xfrm>
                <a:off x="2585919" y="3554101"/>
                <a:ext cx="189115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 −2≠0</m:t>
                      </m:r>
                    </m:oMath>
                  </m:oMathPara>
                </a14:m>
                <a:endParaRPr lang="en-US" sz="2000" dirty="0"/>
              </a:p>
            </p:txBody>
          </p:sp>
        </mc:Choice>
        <mc:Fallback>
          <p:sp>
            <p:nvSpPr>
              <p:cNvPr id="39" name="TextBox 3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585919" y="3554101"/>
                <a:ext cx="1891159"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descr="OPL20U25GSXzBJYl68kk8uQGfFKzs7yb1M4KJWUiLk6ZEvGF+qCIPSnY57AbBFCvTW2023.15.47+K4lPs7H94VUqPe2XwIsfPRnrXQE//QTEXxb8/8N4CNc6FpgZahzpTjFhMzSA7T/nHJa11DE8Ng2TP3iAmRczFlmslSuUNOgUeb6yRvs0="/>
              <p:cNvSpPr txBox="1"/>
              <p:nvPr/>
            </p:nvSpPr>
            <p:spPr>
              <a:xfrm>
                <a:off x="2614638" y="4129749"/>
                <a:ext cx="108523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ea typeface="Cambria Math" panose="02040503050406030204" pitchFamily="18" charset="0"/>
                        </a:rPr>
                        <m:t>≠2</m:t>
                      </m:r>
                    </m:oMath>
                  </m:oMathPara>
                </a14:m>
                <a:endParaRPr lang="en-US" sz="2000" dirty="0"/>
              </a:p>
            </p:txBody>
          </p:sp>
        </mc:Choice>
        <mc:Fallback>
          <p:sp>
            <p:nvSpPr>
              <p:cNvPr id="40" name="TextBox 39"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614638" y="4129749"/>
                <a:ext cx="1085233" cy="492443"/>
              </a:xfrm>
              <a:prstGeom prst="rect">
                <a:avLst/>
              </a:prstGeom>
              <a:blipFill>
                <a:blip r:embed="rId6"/>
                <a:stretch>
                  <a:fillRect/>
                </a:stretch>
              </a:blipFill>
            </p:spPr>
            <p:txBody>
              <a:bodyPr/>
              <a:lstStyle/>
              <a:p>
                <a:r>
                  <a:rPr lang="en-US">
                    <a:noFill/>
                  </a:rPr>
                  <a:t> </a:t>
                </a:r>
              </a:p>
            </p:txBody>
          </p:sp>
        </mc:Fallback>
      </mc:AlternateContent>
      <p:grpSp>
        <p:nvGrpSpPr>
          <p:cNvPr id="44" name="Group 43" descr="OPL20U25GSXzBJYl68kk8uQGfFKzs7yb1M4KJWUiLk6ZEvGF+qCIPSnY57AbBFCvTW2023.15.47+K4lPs7H94VUqPe2XwIsfPRnrXQE//QTEXxb8/8N4CNc6FpgZahzpTjFhMzSA7T/nHJa11DE8Ng2TP3iAmRczFlmslSuUNOgUeb6yRvs0="/>
          <p:cNvGrpSpPr/>
          <p:nvPr/>
        </p:nvGrpSpPr>
        <p:grpSpPr>
          <a:xfrm>
            <a:off x="7438845" y="3240390"/>
            <a:ext cx="1676400" cy="1903110"/>
            <a:chOff x="7438845" y="3240390"/>
            <a:chExt cx="1676400" cy="1903110"/>
          </a:xfrm>
        </p:grpSpPr>
        <p:pic>
          <p:nvPicPr>
            <p:cNvPr id="42" name="Picture 41"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349" r="20345" b="-4"/>
            <a:stretch/>
          </p:blipFill>
          <p:spPr>
            <a:xfrm>
              <a:off x="7438845" y="3240390"/>
              <a:ext cx="1676400" cy="190311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3" name="Picture 42">
              <a:extLst>
                <a:ext uri="{FF2B5EF4-FFF2-40B4-BE49-F238E27FC236}">
                  <a16:creationId xmlns:a16="http://schemas.microsoft.com/office/drawing/2014/main"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7831" y="3506576"/>
              <a:ext cx="1276874" cy="1276874"/>
            </a:xfrm>
            <a:prstGeom prst="rect">
              <a:avLst/>
            </a:prstGeom>
          </p:spPr>
        </p:pic>
      </p:grpSp>
      <p:pic>
        <p:nvPicPr>
          <p:cNvPr id="15" name="Picture 8"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9919" y="1110419"/>
            <a:ext cx="1108015" cy="60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586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iterate type="lt">
                                    <p:tmPct val="5000"/>
                                  </p:iterate>
                                  <p:childTnLst>
                                    <p:anim calcmode="lin" valueType="num">
                                      <p:cBhvr>
                                        <p:cTn id="46" dur="3250"/>
                                        <p:tgtEl>
                                          <p:spTgt spid="15"/>
                                        </p:tgtEl>
                                        <p:attrNameLst>
                                          <p:attrName>ppt_w</p:attrName>
                                        </p:attrNameLst>
                                      </p:cBhvr>
                                      <p:tavLst>
                                        <p:tav tm="0">
                                          <p:val>
                                            <p:strVal val="ppt_w"/>
                                          </p:val>
                                        </p:tav>
                                        <p:tav tm="100000">
                                          <p:val>
                                            <p:fltVal val="0"/>
                                          </p:val>
                                        </p:tav>
                                      </p:tavLst>
                                    </p:anim>
                                    <p:anim calcmode="lin" valueType="num">
                                      <p:cBhvr>
                                        <p:cTn id="47" dur="3250"/>
                                        <p:tgtEl>
                                          <p:spTgt spid="15"/>
                                        </p:tgtEl>
                                        <p:attrNameLst>
                                          <p:attrName>ppt_h</p:attrName>
                                        </p:attrNameLst>
                                      </p:cBhvr>
                                      <p:tavLst>
                                        <p:tav tm="0">
                                          <p:val>
                                            <p:strVal val="ppt_h"/>
                                          </p:val>
                                        </p:tav>
                                        <p:tav tm="100000">
                                          <p:val>
                                            <p:fltVal val="0"/>
                                          </p:val>
                                        </p:tav>
                                      </p:tavLst>
                                    </p:anim>
                                    <p:anim calcmode="lin" valueType="num">
                                      <p:cBhvr>
                                        <p:cTn id="48" dur="3250"/>
                                        <p:tgtEl>
                                          <p:spTgt spid="15"/>
                                        </p:tgtEl>
                                        <p:attrNameLst>
                                          <p:attrName>style.rotation</p:attrName>
                                        </p:attrNameLst>
                                      </p:cBhvr>
                                      <p:tavLst>
                                        <p:tav tm="0">
                                          <p:val>
                                            <p:fltVal val="0"/>
                                          </p:val>
                                        </p:tav>
                                        <p:tav tm="100000">
                                          <p:val>
                                            <p:fltVal val="90"/>
                                          </p:val>
                                        </p:tav>
                                      </p:tavLst>
                                    </p:anim>
                                    <p:animEffect transition="out" filter="fade">
                                      <p:cBhvr>
                                        <p:cTn id="49" dur="3250"/>
                                        <p:tgtEl>
                                          <p:spTgt spid="15"/>
                                        </p:tgtEl>
                                      </p:cBhvr>
                                    </p:animEffect>
                                    <p:set>
                                      <p:cBhvr>
                                        <p:cTn id="50" dur="1" fill="hold">
                                          <p:stCondLst>
                                            <p:cond delay="3249"/>
                                          </p:stCondLst>
                                        </p:cTn>
                                        <p:tgtEl>
                                          <p:spTgt spid="1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6"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88978" y="1504950"/>
            <a:ext cx="8978821" cy="1754326"/>
          </a:xfrm>
          <a:prstGeom prst="rect">
            <a:avLst/>
          </a:prstGeom>
          <a:solidFill>
            <a:schemeClr val="accent1">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solidFill>
                  <a:srgbClr val="02023C"/>
                </a:solidFill>
                <a:latin typeface="Times New Roman" panose="02020603050405020304" pitchFamily="18" charset="0"/>
                <a:cs typeface="Times New Roman" panose="02020603050405020304" pitchFamily="18" charset="0"/>
              </a:rPr>
              <a:t>Điều kiện của biến để giá trị tương ứng của mẫu thức khác 0 được gọi là điều kiện xác định của phân thức.</a:t>
            </a:r>
          </a:p>
        </p:txBody>
      </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048C59-A16D-C225-D2EF-B4CC614E17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416389"/>
            <a:ext cx="903859" cy="903859"/>
          </a:xfrm>
          <a:prstGeom prst="rect">
            <a:avLst/>
          </a:prstGeom>
        </p:spPr>
      </p:pic>
    </p:spTree>
    <p:extLst>
      <p:ext uri="{BB962C8B-B14F-4D97-AF65-F5344CB8AC3E}">
        <p14:creationId xmlns:p14="http://schemas.microsoft.com/office/powerpoint/2010/main" val="12265991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2226BD-FCF8-05F9-723D-1614B9811B72}"/>
              </a:ext>
            </a:extLst>
          </p:cNvPr>
          <p:cNvSpPr txBox="1"/>
          <p:nvPr/>
        </p:nvSpPr>
        <p:spPr>
          <a:xfrm>
            <a:off x="76200" y="57150"/>
            <a:ext cx="87630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0" y="441301"/>
            <a:ext cx="4191000" cy="584775"/>
          </a:xfrm>
          <a:prstGeom prst="rect">
            <a:avLst/>
          </a:prstGeom>
          <a:noFill/>
        </p:spPr>
        <p:txBody>
          <a:bodyPr wrap="square" rtlCol="0">
            <a:spAutoFit/>
          </a:bodyPr>
          <a:lstStyle/>
          <a:p>
            <a:pPr algn="just"/>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7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trang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35 SGK</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76200" y="955623"/>
            <a:ext cx="830532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Viết điều kiện xác định của mỗi phân thức sau:</a:t>
            </a:r>
          </a:p>
        </p:txBody>
      </p:sp>
      <p:grpSp>
        <p:nvGrpSpPr>
          <p:cNvPr id="7" name="Group 6" descr="OPL20U25GSXzBJYl68kk8uQGfFKzs7yb1M4KJWUiLk6ZEvGF+qCIPSnY57AbBFCvTW2023.15.47+K4lPs7H94VUqPe2XwIsfPRnrXQE//QTEXxb8/8N4CNc6FpgZahzpTjFhMzSA7T/nHJa11DE8Ng2TP3iAmRczFlmslSuUNOgUeb6yRvs0="/>
          <p:cNvGrpSpPr/>
          <p:nvPr/>
        </p:nvGrpSpPr>
        <p:grpSpPr>
          <a:xfrm>
            <a:off x="876765" y="1520512"/>
            <a:ext cx="2208420" cy="925190"/>
            <a:chOff x="1007706" y="3713222"/>
            <a:chExt cx="2208420" cy="925190"/>
          </a:xfrm>
        </p:grpSpPr>
        <mc:AlternateContent xmlns:mc="http://schemas.openxmlformats.org/markup-compatibility/2006" xmlns:a14="http://schemas.microsoft.com/office/drawing/2010/main">
          <mc:Choice Requires="a14">
            <p:sp>
              <p:nvSpPr>
                <p:cNvPr id="8" name="TextBox 7"/>
                <p:cNvSpPr txBox="1"/>
                <p:nvPr/>
              </p:nvSpPr>
              <p:spPr>
                <a:xfrm>
                  <a:off x="1577536" y="3713222"/>
                  <a:ext cx="1638590"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cs typeface="Times New Roman" panose="02020603050405020304" pitchFamily="18" charset="0"/>
                              </a:rPr>
                            </m:ctrlPr>
                          </m:fPr>
                          <m:num>
                            <m:r>
                              <a:rPr lang="en-US" sz="3200" b="0" i="1" smtClean="0">
                                <a:solidFill>
                                  <a:schemeClr val="tx1"/>
                                </a:solidFill>
                                <a:latin typeface="Cambria Math" panose="02040503050406030204" pitchFamily="18" charset="0"/>
                                <a:cs typeface="Times New Roman" panose="02020603050405020304" pitchFamily="18" charset="0"/>
                              </a:rPr>
                              <m:t>6</m:t>
                            </m:r>
                            <m:r>
                              <a:rPr lang="en-US" sz="3200" b="0" i="1" smtClean="0">
                                <a:solidFill>
                                  <a:schemeClr val="tx1"/>
                                </a:solidFill>
                                <a:latin typeface="Cambria Math" panose="02040503050406030204" pitchFamily="18" charset="0"/>
                                <a:cs typeface="Times New Roman" panose="02020603050405020304" pitchFamily="18" charset="0"/>
                              </a:rPr>
                              <m:t>𝑥</m:t>
                            </m:r>
                            <m:r>
                              <a:rPr lang="en-US" sz="3200" b="0" i="1" smtClean="0">
                                <a:solidFill>
                                  <a:schemeClr val="tx1"/>
                                </a:solidFill>
                                <a:latin typeface="Cambria Math" panose="02040503050406030204" pitchFamily="18" charset="0"/>
                                <a:cs typeface="Times New Roman" panose="02020603050405020304" pitchFamily="18" charset="0"/>
                              </a:rPr>
                              <m:t>+7</m:t>
                            </m:r>
                          </m:num>
                          <m:den>
                            <m:r>
                              <a:rPr lang="en-US" sz="3200" b="0" i="1" smtClean="0">
                                <a:solidFill>
                                  <a:schemeClr val="tx1"/>
                                </a:solidFill>
                                <a:latin typeface="Cambria Math" panose="02040503050406030204" pitchFamily="18" charset="0"/>
                                <a:cs typeface="Times New Roman" panose="02020603050405020304" pitchFamily="18" charset="0"/>
                              </a:rPr>
                              <m:t>5</m:t>
                            </m:r>
                            <m:r>
                              <a:rPr lang="en-US" sz="3200" b="0" i="1" smtClean="0">
                                <a:solidFill>
                                  <a:schemeClr val="tx1"/>
                                </a:solidFill>
                                <a:latin typeface="Cambria Math" panose="02040503050406030204" pitchFamily="18" charset="0"/>
                                <a:cs typeface="Times New Roman" panose="02020603050405020304" pitchFamily="18" charset="0"/>
                              </a:rPr>
                              <m:t>𝑥</m:t>
                            </m:r>
                            <m:r>
                              <a:rPr lang="en-US" sz="3200" b="0" i="1" smtClean="0">
                                <a:solidFill>
                                  <a:schemeClr val="tx1"/>
                                </a:solidFill>
                                <a:latin typeface="Cambria Math" panose="02040503050406030204" pitchFamily="18" charset="0"/>
                                <a:cs typeface="Times New Roman" panose="02020603050405020304" pitchFamily="18" charset="0"/>
                              </a:rPr>
                              <m:t>−4</m:t>
                            </m:r>
                          </m:den>
                        </m:f>
                        <m:r>
                          <a:rPr lang="en-US" sz="3200" b="0" i="1" smtClean="0">
                            <a:solidFill>
                              <a:schemeClr val="tx1"/>
                            </a:solidFill>
                            <a:latin typeface="Cambria Math" panose="020405030504060302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cs typeface="Times New Roman" panose="02020603050405020304" pitchFamily="18" charset="0"/>
                          </a:rPr>
                          <m:t>;</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577536" y="3713222"/>
                  <a:ext cx="1638590" cy="925190"/>
                </a:xfrm>
                <a:prstGeom prst="rect">
                  <a:avLst/>
                </a:prstGeom>
                <a:blipFill>
                  <a:blip r:embed="rId2"/>
                  <a:stretch>
                    <a:fillRect/>
                  </a:stretch>
                </a:blipFill>
              </p:spPr>
              <p:txBody>
                <a:bodyPr/>
                <a:lstStyle/>
                <a:p>
                  <a:r>
                    <a:rPr lang="en-US">
                      <a:noFill/>
                    </a:rPr>
                    <a:t> </a:t>
                  </a:r>
                </a:p>
              </p:txBody>
            </p:sp>
          </mc:Fallback>
        </mc:AlternateContent>
        <p:sp>
          <p:nvSpPr>
            <p:cNvPr id="9" name="TextBox 8"/>
            <p:cNvSpPr txBox="1"/>
            <p:nvPr/>
          </p:nvSpPr>
          <p:spPr>
            <a:xfrm>
              <a:off x="1007706" y="3944634"/>
              <a:ext cx="587829" cy="492443"/>
            </a:xfrm>
            <a:prstGeom prst="rect">
              <a:avLst/>
            </a:prstGeom>
            <a:noFill/>
          </p:spPr>
          <p:txBody>
            <a:bodyPr wrap="square" lIns="0" tIns="0" rIns="0" bIns="0" rtlCol="0">
              <a:spAutoFit/>
            </a:bodyPr>
            <a:lstStyle/>
            <a:p>
              <a:r>
                <a:rPr lang="en-US" sz="3200" dirty="0">
                  <a:latin typeface="Times New Roman" panose="02020603050405020304" pitchFamily="18" charset="0"/>
                  <a:cs typeface="Times New Roman" panose="02020603050405020304" pitchFamily="18" charset="0"/>
                </a:rPr>
                <a:t>a) </a:t>
              </a:r>
            </a:p>
          </p:txBody>
        </p:sp>
      </p:grpSp>
      <p:grpSp>
        <p:nvGrpSpPr>
          <p:cNvPr id="10" name="Group 9" descr="OPL20U25GSXzBJYl68kk8uQGfFKzs7yb1M4KJWUiLk6ZEvGF+qCIPSnY57AbBFCvTW2023.15.47+K4lPs7H94VUqPe2XwIsfPRnrXQE//QTEXxb8/8N4CNc6FpgZahzpTjFhMzSA7T/nHJa11DE8Ng2TP3iAmRczFlmslSuUNOgUeb6yRvs0="/>
          <p:cNvGrpSpPr/>
          <p:nvPr/>
        </p:nvGrpSpPr>
        <p:grpSpPr>
          <a:xfrm>
            <a:off x="5715000" y="1410342"/>
            <a:ext cx="1758249" cy="1072281"/>
            <a:chOff x="1007706" y="3713222"/>
            <a:chExt cx="1758249" cy="1072281"/>
          </a:xfrm>
        </p:grpSpPr>
        <mc:AlternateContent xmlns:mc="http://schemas.openxmlformats.org/markup-compatibility/2006" xmlns:a14="http://schemas.microsoft.com/office/drawing/2010/main">
          <mc:Choice Requires="a14">
            <p:sp>
              <p:nvSpPr>
                <p:cNvPr id="11" name="TextBox 10"/>
                <p:cNvSpPr txBox="1"/>
                <p:nvPr/>
              </p:nvSpPr>
              <p:spPr>
                <a:xfrm>
                  <a:off x="1577537" y="3713222"/>
                  <a:ext cx="1188418" cy="10722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cs typeface="Times New Roman" panose="02020603050405020304" pitchFamily="18" charset="0"/>
                              </a:rPr>
                            </m:ctrlPr>
                          </m:fPr>
                          <m:num>
                            <m:sSup>
                              <m:sSupPr>
                                <m:ctrlPr>
                                  <a:rPr lang="en-US" sz="3200" i="1" smtClean="0">
                                    <a:solidFill>
                                      <a:schemeClr val="tx1"/>
                                    </a:solidFill>
                                    <a:latin typeface="Cambria Math" panose="02040503050406030204" pitchFamily="18" charset="0"/>
                                    <a:cs typeface="Times New Roman" panose="02020603050405020304" pitchFamily="18" charset="0"/>
                                  </a:rPr>
                                </m:ctrlPr>
                              </m:sSupPr>
                              <m:e>
                                <m:r>
                                  <a:rPr lang="en-US" sz="3200" i="1" smtClean="0">
                                    <a:solidFill>
                                      <a:schemeClr val="tx1"/>
                                    </a:solidFill>
                                    <a:latin typeface="Cambria Math" panose="02040503050406030204" pitchFamily="18" charset="0"/>
                                    <a:cs typeface="Times New Roman" panose="02020603050405020304" pitchFamily="18" charset="0"/>
                                  </a:rPr>
                                  <m:t>𝑥</m:t>
                                </m:r>
                              </m:e>
                              <m:sup>
                                <m:r>
                                  <a:rPr lang="en-US" sz="3200" i="1" smtClean="0">
                                    <a:solidFill>
                                      <a:schemeClr val="tx1"/>
                                    </a:solidFill>
                                    <a:latin typeface="Cambria Math" panose="02040503050406030204" pitchFamily="18" charset="0"/>
                                    <a:cs typeface="Times New Roman" panose="02020603050405020304" pitchFamily="18" charset="0"/>
                                  </a:rPr>
                                  <m:t>2</m:t>
                                </m:r>
                              </m:sup>
                            </m:sSup>
                            <m:r>
                              <a:rPr lang="en-US" sz="3200" b="0" i="1" smtClean="0">
                                <a:solidFill>
                                  <a:schemeClr val="tx1"/>
                                </a:solidFill>
                                <a:latin typeface="Cambria Math" panose="02040503050406030204" pitchFamily="18" charset="0"/>
                                <a:cs typeface="Times New Roman" panose="02020603050405020304" pitchFamily="18" charset="0"/>
                              </a:rPr>
                              <m:t>𝑦</m:t>
                            </m:r>
                          </m:num>
                          <m:den>
                            <m:r>
                              <a:rPr lang="en-US" sz="3200" b="0" i="1" smtClean="0">
                                <a:solidFill>
                                  <a:schemeClr val="tx1"/>
                                </a:solidFill>
                                <a:latin typeface="Cambria Math" panose="02040503050406030204" pitchFamily="18" charset="0"/>
                                <a:cs typeface="Times New Roman" panose="02020603050405020304" pitchFamily="18" charset="0"/>
                              </a:rPr>
                              <m:t>𝑥</m:t>
                            </m:r>
                            <m:r>
                              <a:rPr lang="en-US" sz="3200" b="0" i="1" smtClean="0">
                                <a:solidFill>
                                  <a:schemeClr val="tx1"/>
                                </a:solidFill>
                                <a:latin typeface="Cambria Math" panose="02040503050406030204" pitchFamily="18" charset="0"/>
                                <a:cs typeface="Times New Roman" panose="02020603050405020304" pitchFamily="18" charset="0"/>
                              </a:rPr>
                              <m:t>+2</m:t>
                            </m:r>
                            <m:r>
                              <a:rPr lang="en-US" sz="3200" b="0" i="1" smtClean="0">
                                <a:solidFill>
                                  <a:schemeClr val="tx1"/>
                                </a:solidFill>
                                <a:latin typeface="Cambria Math" panose="02040503050406030204" pitchFamily="18" charset="0"/>
                                <a:cs typeface="Times New Roman" panose="02020603050405020304" pitchFamily="18" charset="0"/>
                              </a:rPr>
                              <m:t>𝑦</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77537" y="3713222"/>
                  <a:ext cx="1188418" cy="1072281"/>
                </a:xfrm>
                <a:prstGeom prst="rect">
                  <a:avLst/>
                </a:prstGeom>
                <a:blipFill>
                  <a:blip r:embed="rId3"/>
                  <a:stretch>
                    <a:fillRect/>
                  </a:stretch>
                </a:blipFill>
              </p:spPr>
              <p:txBody>
                <a:bodyPr/>
                <a:lstStyle/>
                <a:p>
                  <a:r>
                    <a:rPr lang="en-US">
                      <a:noFill/>
                    </a:rPr>
                    <a:t> </a:t>
                  </a:r>
                </a:p>
              </p:txBody>
            </p:sp>
          </mc:Fallback>
        </mc:AlternateContent>
        <p:sp>
          <p:nvSpPr>
            <p:cNvPr id="12" name="TextBox 11"/>
            <p:cNvSpPr txBox="1"/>
            <p:nvPr/>
          </p:nvSpPr>
          <p:spPr>
            <a:xfrm>
              <a:off x="1007706" y="3944634"/>
              <a:ext cx="587829" cy="492443"/>
            </a:xfrm>
            <a:prstGeom prst="rect">
              <a:avLst/>
            </a:prstGeom>
            <a:noFill/>
          </p:spPr>
          <p:txBody>
            <a:bodyPr wrap="square" lIns="0" tIns="0" rIns="0" bIns="0" rtlCol="0">
              <a:spAutoFit/>
            </a:bodyPr>
            <a:lstStyle/>
            <a:p>
              <a:r>
                <a:rPr lang="en-US" sz="3200" dirty="0">
                  <a:latin typeface="Times New Roman" panose="02020603050405020304" pitchFamily="18" charset="0"/>
                  <a:cs typeface="Times New Roman" panose="02020603050405020304" pitchFamily="18" charset="0"/>
                </a:rPr>
                <a:t>b) </a:t>
              </a:r>
            </a:p>
          </p:txBody>
        </p:sp>
      </p:grpSp>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694671B-EA15-95F7-0AD3-48A398D43AFA}"/>
              </a:ext>
            </a:extLst>
          </p:cNvPr>
          <p:cNvSpPr txBox="1"/>
          <p:nvPr/>
        </p:nvSpPr>
        <p:spPr>
          <a:xfrm>
            <a:off x="3579174" y="2256526"/>
            <a:ext cx="125805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grpSp>
        <p:nvGrpSpPr>
          <p:cNvPr id="5" name="Group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BA9A81-3AD6-9EFA-CC4D-C1E83A9CED47}"/>
              </a:ext>
            </a:extLst>
          </p:cNvPr>
          <p:cNvGrpSpPr/>
          <p:nvPr/>
        </p:nvGrpSpPr>
        <p:grpSpPr>
          <a:xfrm>
            <a:off x="-76200" y="2491204"/>
            <a:ext cx="9220200" cy="1075233"/>
            <a:chOff x="761998" y="1626117"/>
            <a:chExt cx="8382001" cy="1075233"/>
          </a:xfrm>
        </p:grpSpPr>
        <p:sp>
          <p:nvSpPr>
            <p:cNvPr id="13" name="TextBox 12">
              <a:extLst>
                <a:ext uri="{FF2B5EF4-FFF2-40B4-BE49-F238E27FC236}">
                  <a16:creationId xmlns:a16="http://schemas.microsoft.com/office/drawing/2014/main" id="{26DCB538-F8BB-9222-848D-1CD7B5227300}"/>
                </a:ext>
              </a:extLst>
            </p:cNvPr>
            <p:cNvSpPr txBox="1"/>
            <p:nvPr/>
          </p:nvSpPr>
          <p:spPr>
            <a:xfrm>
              <a:off x="761998" y="1626117"/>
              <a:ext cx="8382001" cy="742511"/>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9D83E95-2DC2-AA74-AFB9-A31F32ED59BA}"/>
                    </a:ext>
                  </a:extLst>
                </p:cNvPr>
                <p:cNvSpPr txBox="1"/>
                <p:nvPr/>
              </p:nvSpPr>
              <p:spPr>
                <a:xfrm>
                  <a:off x="6173263" y="1683827"/>
                  <a:ext cx="1451871" cy="1017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6</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+7</m:t>
                            </m:r>
                          </m:num>
                          <m:den>
                            <m:r>
                              <a:rPr lang="en-US" sz="3200" b="0" i="1" smtClean="0">
                                <a:solidFill>
                                  <a:schemeClr val="tx1"/>
                                </a:solidFill>
                                <a:latin typeface="Cambria Math" panose="02040503050406030204" pitchFamily="18" charset="0"/>
                              </a:rPr>
                              <m:t>5</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−4</m:t>
                            </m:r>
                          </m:den>
                        </m:f>
                      </m:oMath>
                    </m:oMathPara>
                  </a14:m>
                  <a:endParaRPr lang="en-US" sz="3200" dirty="0">
                    <a:solidFill>
                      <a:schemeClr val="tx1"/>
                    </a:solidFill>
                  </a:endParaRPr>
                </a:p>
              </p:txBody>
            </p:sp>
          </mc:Choice>
          <mc:Fallback xmlns="">
            <p:sp>
              <p:nvSpPr>
                <p:cNvPr id="14" name="TextBox 13">
                  <a:extLst>
                    <a:ext uri="{FF2B5EF4-FFF2-40B4-BE49-F238E27FC236}">
                      <a16:creationId xmlns:a16="http://schemas.microsoft.com/office/drawing/2014/main" id="{E9D83E95-2DC2-AA74-AFB9-A31F32ED59BA}"/>
                    </a:ext>
                  </a:extLst>
                </p:cNvPr>
                <p:cNvSpPr txBox="1">
                  <a:spLocks noRot="1" noChangeAspect="1" noMove="1" noResize="1" noEditPoints="1" noAdjustHandles="1" noChangeArrowheads="1" noChangeShapeType="1" noTextEdit="1"/>
                </p:cNvSpPr>
                <p:nvPr/>
              </p:nvSpPr>
              <p:spPr>
                <a:xfrm>
                  <a:off x="6173263" y="1683827"/>
                  <a:ext cx="1451871" cy="1017523"/>
                </a:xfrm>
                <a:prstGeom prst="rect">
                  <a:avLst/>
                </a:prstGeom>
                <a:blipFill>
                  <a:blip r:embed="rId4"/>
                  <a:stretch>
                    <a:fillRect/>
                  </a:stretch>
                </a:blipFill>
              </p:spPr>
              <p:txBody>
                <a:bodyPr/>
                <a:lstStyle/>
                <a:p>
                  <a:r>
                    <a:rPr lang="en-GB">
                      <a:noFill/>
                    </a:rPr>
                    <a:t> </a:t>
                  </a:r>
                </a:p>
              </p:txBody>
            </p:sp>
          </mc:Fallback>
        </mc:AlternateContent>
      </p:grpSp>
      <p:grpSp>
        <p:nvGrpSpPr>
          <p:cNvPr id="15" name="Group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83A922-7E32-B52D-3D38-5AFD4D888BD6}"/>
              </a:ext>
            </a:extLst>
          </p:cNvPr>
          <p:cNvGrpSpPr/>
          <p:nvPr/>
        </p:nvGrpSpPr>
        <p:grpSpPr>
          <a:xfrm>
            <a:off x="-76200" y="3714750"/>
            <a:ext cx="8915400" cy="1164614"/>
            <a:chOff x="609600" y="3014572"/>
            <a:chExt cx="8382001" cy="1164614"/>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7C377FD-C598-4F4B-6682-99FA3F3B7869}"/>
                    </a:ext>
                  </a:extLst>
                </p:cNvPr>
                <p:cNvSpPr txBox="1"/>
                <p:nvPr/>
              </p:nvSpPr>
              <p:spPr>
                <a:xfrm>
                  <a:off x="6229556" y="3014572"/>
                  <a:ext cx="1460464" cy="11646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𝑦</m:t>
                            </m:r>
                          </m:num>
                          <m:den>
                            <m:r>
                              <a:rPr lang="en-US" sz="3200" b="0" i="1" smtClean="0">
                                <a:latin typeface="Cambria Math" panose="02040503050406030204" pitchFamily="18" charset="0"/>
                              </a:rPr>
                              <m:t>𝑥</m:t>
                            </m:r>
                            <m:r>
                              <a:rPr lang="en-US" sz="3200" b="0" i="1" smtClean="0">
                                <a:latin typeface="Cambria Math" panose="02040503050406030204" pitchFamily="18" charset="0"/>
                              </a:rPr>
                              <m:t>+2</m:t>
                            </m:r>
                            <m:r>
                              <a:rPr lang="en-US" sz="3200" b="0" i="1" smtClean="0">
                                <a:latin typeface="Cambria Math" panose="02040503050406030204" pitchFamily="18" charset="0"/>
                              </a:rPr>
                              <m:t>𝑦</m:t>
                            </m:r>
                          </m:den>
                        </m:f>
                      </m:oMath>
                    </m:oMathPara>
                  </a14:m>
                  <a:endParaRPr lang="en-US" sz="3200" dirty="0"/>
                </a:p>
              </p:txBody>
            </p:sp>
          </mc:Choice>
          <mc:Fallback xmlns="">
            <p:sp>
              <p:nvSpPr>
                <p:cNvPr id="16" name="TextBox 15">
                  <a:extLst>
                    <a:ext uri="{FF2B5EF4-FFF2-40B4-BE49-F238E27FC236}">
                      <a16:creationId xmlns:a16="http://schemas.microsoft.com/office/drawing/2014/main" id="{F7C377FD-C598-4F4B-6682-99FA3F3B7869}"/>
                    </a:ext>
                  </a:extLst>
                </p:cNvPr>
                <p:cNvSpPr txBox="1">
                  <a:spLocks noRot="1" noChangeAspect="1" noMove="1" noResize="1" noEditPoints="1" noAdjustHandles="1" noChangeArrowheads="1" noChangeShapeType="1" noTextEdit="1"/>
                </p:cNvSpPr>
                <p:nvPr/>
              </p:nvSpPr>
              <p:spPr>
                <a:xfrm>
                  <a:off x="6229556" y="3014572"/>
                  <a:ext cx="1460464" cy="1164614"/>
                </a:xfrm>
                <a:prstGeom prst="rect">
                  <a:avLst/>
                </a:prstGeom>
                <a:blipFill>
                  <a:blip r:embed="rId5"/>
                  <a:stretch>
                    <a:fillRect/>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7ED8CD65-5DF4-C0EE-3947-88348801022A}"/>
                </a:ext>
              </a:extLst>
            </p:cNvPr>
            <p:cNvSpPr txBox="1"/>
            <p:nvPr/>
          </p:nvSpPr>
          <p:spPr>
            <a:xfrm>
              <a:off x="609600" y="3115500"/>
              <a:ext cx="8382001" cy="742511"/>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p:grpSp>
      <mc:AlternateContent xmlns:mc="http://schemas.openxmlformats.org/markup-compatibility/2006">
        <mc:Choice xmlns:a14="http://schemas.microsoft.com/office/drawing/2010/main" Requires="a14">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5CDDE0-5A74-D430-4F09-19E3F85C70CC}"/>
                  </a:ext>
                </a:extLst>
              </p:cNvPr>
              <p:cNvSpPr txBox="1"/>
              <p:nvPr/>
            </p:nvSpPr>
            <p:spPr>
              <a:xfrm>
                <a:off x="485854" y="4601511"/>
                <a:ext cx="1996751" cy="492443"/>
              </a:xfrm>
              <a:prstGeom prst="rect">
                <a:avLst/>
              </a:prstGeom>
              <a:noFill/>
            </p:spPr>
            <p:txBody>
              <a:bodyPr wrap="square" lIns="0" tIns="0" rIns="0" bIns="0" rtlCol="0">
                <a:spAutoFit/>
              </a:bodyPr>
              <a:lstStyle/>
              <a:p>
                <a:r>
                  <a:rPr lang="en-US" sz="3200" b="0" i="1" dirty="0">
                    <a:solidFill>
                      <a:schemeClr val="tx1"/>
                    </a:solidFill>
                    <a:latin typeface="Times New Roman" panose="02020603050405020304" pitchFamily="18" charset="0"/>
                    <a:cs typeface="Times New Roman" panose="02020603050405020304" pitchFamily="18" charset="0"/>
                  </a:rPr>
                  <a:t>x</a:t>
                </a:r>
                <a:r>
                  <a:rPr lang="en-US" sz="32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+ 2</m:t>
                    </m:r>
                    <m:r>
                      <m:rPr>
                        <m:nor/>
                      </m:rPr>
                      <a:rPr lang="en-US" sz="3200" b="0" i="1" smtClean="0">
                        <a:solidFill>
                          <a:schemeClr val="tx1"/>
                        </a:solidFill>
                        <a:latin typeface="Times New Roman" panose="02020603050405020304" pitchFamily="18" charset="0"/>
                        <a:cs typeface="Times New Roman" panose="02020603050405020304" pitchFamily="18" charset="0"/>
                      </a:rPr>
                      <m:t>y</m:t>
                    </m:r>
                    <m:r>
                      <m:rPr>
                        <m:nor/>
                      </m:rPr>
                      <a:rPr lang="en-US" sz="3200" b="0" i="0" smtClean="0">
                        <a:solidFill>
                          <a:schemeClr val="tx1"/>
                        </a:solidFill>
                        <a:latin typeface="Times New Roman" panose="020206030504050203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0</m:t>
                    </m:r>
                    <m:r>
                      <m:rPr>
                        <m:nor/>
                      </m:rPr>
                      <a:rPr lang="en-US" sz="3200" b="0" i="0" smtClean="0">
                        <a:solidFill>
                          <a:schemeClr val="tx1"/>
                        </a:solidFill>
                        <a:latin typeface="Times New Roman" panose="02020603050405020304" pitchFamily="18" charset="0"/>
                        <a:cs typeface="Times New Roman" panose="02020603050405020304" pitchFamily="18" charset="0"/>
                      </a:rPr>
                      <m:t> </m:t>
                    </m:r>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5CDDE0-5A74-D430-4F09-19E3F85C70CC}"/>
                  </a:ext>
                </a:extLst>
              </p:cNvPr>
              <p:cNvSpPr txBox="1">
                <a:spLocks noRot="1" noChangeAspect="1" noMove="1" noResize="1" noEditPoints="1" noAdjustHandles="1" noChangeArrowheads="1" noChangeShapeType="1" noTextEdit="1"/>
              </p:cNvSpPr>
              <p:nvPr/>
            </p:nvSpPr>
            <p:spPr>
              <a:xfrm>
                <a:off x="485854" y="4601511"/>
                <a:ext cx="1996751" cy="492443"/>
              </a:xfrm>
              <a:prstGeom prst="rect">
                <a:avLst/>
              </a:prstGeom>
              <a:blipFill>
                <a:blip r:embed="rId6"/>
                <a:stretch>
                  <a:fillRect l="-12538" t="-27160" b="-469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E9A4AE-9638-A2C4-AC01-6E5029334210}"/>
                  </a:ext>
                </a:extLst>
              </p:cNvPr>
              <p:cNvSpPr txBox="1"/>
              <p:nvPr/>
            </p:nvSpPr>
            <p:spPr>
              <a:xfrm>
                <a:off x="381000" y="3413007"/>
                <a:ext cx="176811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i="0" smtClean="0">
                          <a:solidFill>
                            <a:schemeClr val="tx1"/>
                          </a:solidFill>
                          <a:latin typeface="Times New Roman" panose="02020603050405020304" pitchFamily="18" charset="0"/>
                          <a:cs typeface="Times New Roman" panose="02020603050405020304" pitchFamily="18" charset="0"/>
                        </a:rPr>
                        <m:t>5</m:t>
                      </m:r>
                      <m:r>
                        <m:rPr>
                          <m:nor/>
                        </m:rPr>
                        <a:rPr lang="en-US" sz="3200" b="0" i="1" smtClean="0">
                          <a:solidFill>
                            <a:schemeClr val="tx1"/>
                          </a:solidFill>
                          <a:latin typeface="Times New Roman" panose="02020603050405020304" pitchFamily="18" charset="0"/>
                          <a:cs typeface="Times New Roman" panose="02020603050405020304" pitchFamily="18" charset="0"/>
                        </a:rPr>
                        <m:t>x</m:t>
                      </m:r>
                      <m:r>
                        <m:rPr>
                          <m:nor/>
                        </m:rPr>
                        <a:rPr lang="en-US" sz="3200" b="0" i="0" smtClean="0">
                          <a:solidFill>
                            <a:schemeClr val="tx1"/>
                          </a:solidFill>
                          <a:latin typeface="Times New Roman" panose="02020603050405020304" pitchFamily="18" charset="0"/>
                          <a:cs typeface="Times New Roman" panose="02020603050405020304" pitchFamily="18" charset="0"/>
                        </a:rPr>
                        <m:t> − 4 </m:t>
                      </m:r>
                      <m:r>
                        <m:rPr>
                          <m:nor/>
                        </m:rPr>
                        <a:rPr lang="en-US" sz="32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0</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E9A4AE-9638-A2C4-AC01-6E5029334210}"/>
                  </a:ext>
                </a:extLst>
              </p:cNvPr>
              <p:cNvSpPr txBox="1">
                <a:spLocks noRot="1" noChangeAspect="1" noMove="1" noResize="1" noEditPoints="1" noAdjustHandles="1" noChangeArrowheads="1" noChangeShapeType="1" noTextEdit="1"/>
              </p:cNvSpPr>
              <p:nvPr/>
            </p:nvSpPr>
            <p:spPr>
              <a:xfrm>
                <a:off x="381000" y="3413007"/>
                <a:ext cx="1768112" cy="492443"/>
              </a:xfrm>
              <a:prstGeom prst="rect">
                <a:avLst/>
              </a:prstGeom>
              <a:blipFill>
                <a:blip r:embed="rId7"/>
                <a:stretch>
                  <a:fillRect/>
                </a:stretch>
              </a:blipFill>
            </p:spPr>
            <p:txBody>
              <a:bodyPr/>
              <a:lstStyle/>
              <a:p>
                <a:r>
                  <a:rPr lang="en-US">
                    <a:noFill/>
                  </a:rPr>
                  <a:t> </a:t>
                </a:r>
              </a:p>
            </p:txBody>
          </p:sp>
        </mc:Fallback>
      </mc:AlternateContent>
      <p:pic>
        <p:nvPicPr>
          <p:cNvPr id="20" name="Picture 19" descr="Background pattern&#10;&#10;Description automatically generated">
            <a:extLst>
              <a:ext uri="{FF2B5EF4-FFF2-40B4-BE49-F238E27FC236}">
                <a16:creationId xmlns:a16="http://schemas.microsoft.com/office/drawing/2014/main" id="{B4FBF3C6-CE74-BF4C-0BC2-A7D8482CDE70}"/>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6012" r="14448" b="2"/>
          <a:stretch/>
        </p:blipFill>
        <p:spPr>
          <a:xfrm>
            <a:off x="7910513" y="438150"/>
            <a:ext cx="1233487" cy="140558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1" name="Picture 20">
            <a:extLst>
              <a:ext uri="{FF2B5EF4-FFF2-40B4-BE49-F238E27FC236}">
                <a16:creationId xmlns:a16="http://schemas.microsoft.com/office/drawing/2014/main" id="{631DB529-0BA9-B5E8-7500-94F26C988D4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802739" y="487700"/>
            <a:ext cx="1169296" cy="1169296"/>
          </a:xfrm>
          <a:prstGeom prst="rect">
            <a:avLst/>
          </a:prstGeom>
        </p:spPr>
      </p:pic>
    </p:spTree>
    <p:extLst>
      <p:ext uri="{BB962C8B-B14F-4D97-AF65-F5344CB8AC3E}">
        <p14:creationId xmlns:p14="http://schemas.microsoft.com/office/powerpoint/2010/main" val="497229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1359379235"/>
              </p:ext>
            </p:extLst>
          </p:nvPr>
        </p:nvGraphicFramePr>
        <p:xfrm>
          <a:off x="2590800" y="666750"/>
          <a:ext cx="6096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2226BD-FCF8-05F9-723D-1614B9811B72}"/>
              </a:ext>
            </a:extLst>
          </p:cNvPr>
          <p:cNvSpPr txBox="1"/>
          <p:nvPr/>
        </p:nvSpPr>
        <p:spPr>
          <a:xfrm>
            <a:off x="76200" y="57150"/>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76200" y="510789"/>
            <a:ext cx="4867038" cy="584775"/>
          </a:xfrm>
          <a:prstGeom prst="rect">
            <a:avLst/>
          </a:prstGeom>
          <a:noFill/>
          <a:effectLst/>
        </p:spPr>
        <p:txBody>
          <a:bodyPr wrap="none" rtlCol="0">
            <a:spAutoFit/>
          </a:bodyPr>
          <a:lstStyle/>
          <a:p>
            <a:r>
              <a:rPr lang="en-US" altLang="zh-CN" sz="3200" b="1" dirty="0">
                <a:solidFill>
                  <a:schemeClr val="tx1">
                    <a:lumMod val="95000"/>
                    <a:lumOff val="5000"/>
                  </a:schemeClr>
                </a:solidFill>
                <a:latin typeface="Times New Roman" panose="02020603050405020304" pitchFamily="18" charset="0"/>
                <a:ea typeface="幼圆" panose="02010509060101010101" pitchFamily="49" charset="-122"/>
                <a:cs typeface="Times New Roman" panose="02020603050405020304" pitchFamily="18" charset="0"/>
              </a:rPr>
              <a:t>Hoạt động 9 trang 35 SGK</a:t>
            </a:r>
            <a:endParaRPr lang="zh-CN" altLang="en-US" sz="3200" b="1" dirty="0">
              <a:solidFill>
                <a:schemeClr val="tx1">
                  <a:lumMod val="95000"/>
                  <a:lumOff val="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4" name="Group 3" descr="OPL20U25GSXzBJYl68kk8uQGfFKzs7yb1M4KJWUiLk6ZEvGF+qCIPSnY57AbBFCvTW2023.15.47+K4lPs7H94VUqPe2XwIsfPRnrXQE//QTEXxb8/8N4CNc6FpgZahzpTjFhMzSA7T/nHJa11DE8Ng2TP3iAmRczFlmslSuUNOgUeb6yRvs0="/>
          <p:cNvGrpSpPr/>
          <p:nvPr/>
        </p:nvGrpSpPr>
        <p:grpSpPr>
          <a:xfrm>
            <a:off x="349190" y="951186"/>
            <a:ext cx="7089656" cy="953653"/>
            <a:chOff x="1381136" y="1901187"/>
            <a:chExt cx="8975129" cy="953653"/>
          </a:xfrm>
        </p:grpSpPr>
        <p:sp>
          <p:nvSpPr>
            <p:cNvPr id="5" name="TextBox 4">
              <a:extLst>
                <a:ext uri="{FF2B5EF4-FFF2-40B4-BE49-F238E27FC236}">
                  <a16:creationId xmlns:a16="http://schemas.microsoft.com/office/drawing/2014/main" id="{FF0FC809-87D4-8941-D7EB-CE24A86F69EA}"/>
                </a:ext>
              </a:extLst>
            </p:cNvPr>
            <p:cNvSpPr txBox="1"/>
            <p:nvPr/>
          </p:nvSpPr>
          <p:spPr>
            <a:xfrm>
              <a:off x="1381136" y="1901187"/>
              <a:ext cx="8975129" cy="830997"/>
            </a:xfrm>
            <a:prstGeom prst="rect">
              <a:avLst/>
            </a:prstGeom>
            <a:noFill/>
          </p:spPr>
          <p:txBody>
            <a:bodyPr wrap="square" rtlCol="0">
              <a:spAutoFit/>
            </a:bodyPr>
            <a:lstStyle/>
            <a:p>
              <a:pPr algn="just">
                <a:lnSpc>
                  <a:spcPct val="150000"/>
                </a:lnSpc>
                <a:spcBef>
                  <a:spcPts val="1000"/>
                </a:spcBef>
                <a:spcAft>
                  <a:spcPts val="1000"/>
                </a:spcAft>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Tính giá trị của biểu thức             tại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4. </a:t>
              </a:r>
            </a:p>
          </p:txBody>
        </p:sp>
        <mc:AlternateContent xmlns:mc="http://schemas.openxmlformats.org/markup-compatibility/2006" xmlns:a14="http://schemas.microsoft.com/office/drawing/2010/main">
          <mc:Choice Requires="a14">
            <p:sp>
              <p:nvSpPr>
                <p:cNvPr id="6" name="TextBox 5"/>
                <p:cNvSpPr txBox="1"/>
                <p:nvPr/>
              </p:nvSpPr>
              <p:spPr>
                <a:xfrm>
                  <a:off x="6856250" y="1927470"/>
                  <a:ext cx="1372595" cy="927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m:rPr>
                                <m:nor/>
                              </m:rPr>
                              <a:rPr lang="en-US" sz="3200" i="1" smtClean="0">
                                <a:solidFill>
                                  <a:schemeClr val="tx1">
                                    <a:lumMod val="95000"/>
                                    <a:lumOff val="5000"/>
                                  </a:schemeClr>
                                </a:solidFill>
                                <a:latin typeface="Times New Roman" panose="02020603050405020304" pitchFamily="18" charset="0"/>
                                <a:cs typeface="Times New Roman" panose="02020603050405020304" pitchFamily="18" charset="0"/>
                              </a:rPr>
                              <m:t>x</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 + 2</m:t>
                            </m:r>
                          </m:num>
                          <m:den>
                            <m:r>
                              <m:rPr>
                                <m:nor/>
                              </m:rPr>
                              <a:rPr lang="en-US" sz="3200" i="1" smtClean="0">
                                <a:solidFill>
                                  <a:schemeClr val="tx1">
                                    <a:lumMod val="95000"/>
                                    <a:lumOff val="5000"/>
                                  </a:schemeClr>
                                </a:solidFill>
                                <a:latin typeface="Times New Roman" panose="02020603050405020304" pitchFamily="18" charset="0"/>
                                <a:cs typeface="Times New Roman" panose="02020603050405020304" pitchFamily="18" charset="0"/>
                              </a:rPr>
                              <m:t>x</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 − 1</m:t>
                            </m:r>
                          </m:den>
                        </m:f>
                      </m:oMath>
                    </m:oMathPara>
                  </a14:m>
                  <a:endParaRPr lang="en-US" sz="32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56250" y="1927470"/>
                  <a:ext cx="1372595" cy="927370"/>
                </a:xfrm>
                <a:prstGeom prst="rect">
                  <a:avLst/>
                </a:prstGeom>
                <a:blipFill>
                  <a:blip r:embed="rId4"/>
                  <a:stretch>
                    <a:fillRect/>
                  </a:stretch>
                </a:blipFill>
              </p:spPr>
              <p:txBody>
                <a:bodyPr/>
                <a:lstStyle/>
                <a:p>
                  <a:r>
                    <a:rPr lang="en-US">
                      <a:noFill/>
                    </a:rPr>
                    <a:t> </a:t>
                  </a:r>
                </a:p>
              </p:txBody>
            </p:sp>
          </mc:Fallback>
        </mc:AlternateContent>
      </p:grpSp>
      <p:grpSp>
        <p:nvGrpSpPr>
          <p:cNvPr id="7" name="Group 6" descr="OPL20U25GSXzBJYl68kk8uQGfFKzs7yb1M4KJWUiLk6ZEvGF+qCIPSnY57AbBFCvTW2023.15.47+K4lPs7H94VUqPe2XwIsfPRnrXQE//QTEXxb8/8N4CNc6FpgZahzpTjFhMzSA7T/nHJa11DE8Ng2TP3iAmRczFlmslSuUNOgUeb6yRvs0="/>
          <p:cNvGrpSpPr/>
          <p:nvPr/>
        </p:nvGrpSpPr>
        <p:grpSpPr>
          <a:xfrm>
            <a:off x="7438845" y="3240390"/>
            <a:ext cx="1676400" cy="1903110"/>
            <a:chOff x="7438845" y="3240390"/>
            <a:chExt cx="1676400" cy="1903110"/>
          </a:xfrm>
        </p:grpSpPr>
        <p:pic>
          <p:nvPicPr>
            <p:cNvPr id="8" name="Picture 7"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7438845" y="3240390"/>
              <a:ext cx="1676400" cy="190311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7831" y="3506576"/>
              <a:ext cx="1276874" cy="1276874"/>
            </a:xfrm>
            <a:prstGeom prst="rect">
              <a:avLst/>
            </a:prstGeom>
          </p:spPr>
        </p:pic>
      </p:grpSp>
      <p:sp>
        <p:nvSpPr>
          <p:cNvPr id="21" name="TextBox 20" descr="OPL20U25GSXzBJYl68kk8uQGfFKzs7yb1M4KJWUiLk6ZEvGF+qCIPSnY57AbBFCvTW2023.15.47+K4lPs7H94VUqPe2XwIsfPRnrXQE//QTEXxb8/8N4CNc6FpgZahzpTjFhMzSA7T/nHJa11DE8Ng2TP3iAmRczFlmslSuUNOgUeb6yRvs0="/>
          <p:cNvSpPr txBox="1"/>
          <p:nvPr/>
        </p:nvSpPr>
        <p:spPr>
          <a:xfrm>
            <a:off x="2997999" y="1881129"/>
            <a:ext cx="1074425"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grpSp>
        <p:nvGrpSpPr>
          <p:cNvPr id="22" name="Group 21" descr="OPL20U25GSXzBJYl68kk8uQGfFKzs7yb1M4KJWUiLk6ZEvGF+qCIPSnY57AbBFCvTW2023.15.47+K4lPs7H94VUqPe2XwIsfPRnrXQE//QTEXxb8/8N4CNc6FpgZahzpTjFhMzSA7T/nHJa11DE8Ng2TP3iAmRczFlmslSuUNOgUeb6yRvs0="/>
          <p:cNvGrpSpPr/>
          <p:nvPr/>
        </p:nvGrpSpPr>
        <p:grpSpPr>
          <a:xfrm>
            <a:off x="76200" y="2446135"/>
            <a:ext cx="6851321" cy="922753"/>
            <a:chOff x="1692166" y="4333495"/>
            <a:chExt cx="6851321" cy="922753"/>
          </a:xfrm>
        </p:grpSpPr>
        <p:sp>
          <p:nvSpPr>
            <p:cNvPr id="23" name="TextBox 22"/>
            <p:cNvSpPr txBox="1"/>
            <p:nvPr/>
          </p:nvSpPr>
          <p:spPr>
            <a:xfrm>
              <a:off x="1692166" y="4478834"/>
              <a:ext cx="6851321" cy="584775"/>
            </a:xfrm>
            <a:prstGeom prst="rect">
              <a:avLst/>
            </a:prstGeom>
            <a:noFill/>
          </p:spPr>
          <p:txBody>
            <a:bodyPr wrap="square"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Thay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4 vào biểu thức           ta được:</a:t>
              </a:r>
            </a:p>
          </p:txBody>
        </p:sp>
        <mc:AlternateContent xmlns:mc="http://schemas.openxmlformats.org/markup-compatibility/2006" xmlns:a14="http://schemas.microsoft.com/office/drawing/2010/main">
          <mc:Choice Requires="a14">
            <p:sp>
              <p:nvSpPr>
                <p:cNvPr id="24" name="TextBox 23"/>
                <p:cNvSpPr txBox="1"/>
                <p:nvPr/>
              </p:nvSpPr>
              <p:spPr>
                <a:xfrm>
                  <a:off x="5959366" y="4333495"/>
                  <a:ext cx="952184" cy="922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m:rPr>
                                <m:nor/>
                              </m:rPr>
                              <a:rPr lang="en-US" sz="3200" i="1" smtClean="0">
                                <a:solidFill>
                                  <a:schemeClr val="tx1">
                                    <a:lumMod val="95000"/>
                                    <a:lumOff val="5000"/>
                                  </a:schemeClr>
                                </a:solidFill>
                                <a:latin typeface="Times New Roman" panose="02020603050405020304" pitchFamily="18" charset="0"/>
                                <a:cs typeface="Times New Roman" panose="02020603050405020304" pitchFamily="18" charset="0"/>
                              </a:rPr>
                              <m:t>x</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 + 2</m:t>
                            </m:r>
                          </m:num>
                          <m:den>
                            <m:r>
                              <m:rPr>
                                <m:nor/>
                              </m:rPr>
                              <a:rPr lang="en-US" sz="3200" i="1" smtClean="0">
                                <a:solidFill>
                                  <a:schemeClr val="tx1">
                                    <a:lumMod val="95000"/>
                                    <a:lumOff val="5000"/>
                                  </a:schemeClr>
                                </a:solidFill>
                                <a:latin typeface="Times New Roman" panose="02020603050405020304" pitchFamily="18" charset="0"/>
                                <a:cs typeface="Times New Roman" panose="02020603050405020304" pitchFamily="18" charset="0"/>
                              </a:rPr>
                              <m:t>x</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 − 1</m:t>
                            </m:r>
                          </m:den>
                        </m:f>
                      </m:oMath>
                    </m:oMathPara>
                  </a14:m>
                  <a:endParaRPr lang="en-US" sz="32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959366" y="4333495"/>
                  <a:ext cx="952184" cy="922753"/>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5" name="TextBox 24" descr="OPL20U25GSXzBJYl68kk8uQGfFKzs7yb1M4KJWUiLk6ZEvGF+qCIPSnY57AbBFCvTW2023.15.47+K4lPs7H94VUqPe2XwIsfPRnrXQE//QTEXxb8/8N4CNc6FpgZahzpTjFhMzSA7T/nHJa11DE8Ng2TP3iAmRczFlmslSuUNOgUeb6yRvs0="/>
              <p:cNvSpPr txBox="1"/>
              <p:nvPr/>
            </p:nvSpPr>
            <p:spPr>
              <a:xfrm>
                <a:off x="6796439" y="2421847"/>
                <a:ext cx="948978" cy="922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b="0" i="0" smtClean="0">
                              <a:solidFill>
                                <a:schemeClr val="tx1"/>
                              </a:solidFill>
                              <a:latin typeface="Times New Roman" panose="02020603050405020304" pitchFamily="18" charset="0"/>
                              <a:cs typeface="Times New Roman" panose="02020603050405020304" pitchFamily="18" charset="0"/>
                            </a:rPr>
                            <m:t>4</m:t>
                          </m:r>
                          <m:r>
                            <m:rPr>
                              <m:nor/>
                            </m:rPr>
                            <a:rPr lang="en-US" sz="3200" i="0" smtClean="0">
                              <a:solidFill>
                                <a:schemeClr val="tx1"/>
                              </a:solidFill>
                              <a:latin typeface="Times New Roman" panose="02020603050405020304" pitchFamily="18" charset="0"/>
                              <a:cs typeface="Times New Roman" panose="02020603050405020304" pitchFamily="18" charset="0"/>
                            </a:rPr>
                            <m:t> + 2</m:t>
                          </m:r>
                        </m:num>
                        <m:den>
                          <m:r>
                            <m:rPr>
                              <m:nor/>
                            </m:rPr>
                            <a:rPr lang="en-US" sz="3200" b="0" i="0" smtClean="0">
                              <a:solidFill>
                                <a:schemeClr val="tx1"/>
                              </a:solidFill>
                              <a:latin typeface="Times New Roman" panose="02020603050405020304" pitchFamily="18" charset="0"/>
                              <a:cs typeface="Times New Roman" panose="02020603050405020304" pitchFamily="18" charset="0"/>
                            </a:rPr>
                            <m:t>4</m:t>
                          </m:r>
                          <m:r>
                            <m:rPr>
                              <m:nor/>
                            </m:rPr>
                            <a:rPr lang="en-US" sz="3200" i="0" smtClean="0">
                              <a:solidFill>
                                <a:schemeClr val="tx1"/>
                              </a:solidFill>
                              <a:latin typeface="Times New Roman" panose="02020603050405020304" pitchFamily="18" charset="0"/>
                              <a:cs typeface="Times New Roman" panose="02020603050405020304" pitchFamily="18" charset="0"/>
                            </a:rPr>
                            <m:t> − 1</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25" name="TextBox 2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796439" y="2421847"/>
                <a:ext cx="948978" cy="92275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descr="OPL20U25GSXzBJYl68kk8uQGfFKzs7yb1M4KJWUiLk6ZEvGF+qCIPSnY57AbBFCvTW2023.15.47+K4lPs7H94VUqPe2XwIsfPRnrXQE//QTEXxb8/8N4CNc6FpgZahzpTjFhMzSA7T/nHJa11DE8Ng2TP3iAmRczFlmslSuUNOgUeb6yRvs0="/>
              <p:cNvSpPr/>
              <p:nvPr/>
            </p:nvSpPr>
            <p:spPr>
              <a:xfrm>
                <a:off x="7719682" y="2669749"/>
                <a:ext cx="50847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a:latin typeface="Times New Roman" panose="02020603050405020304" pitchFamily="18" charset="0"/>
                          <a:cs typeface="Times New Roman" panose="02020603050405020304" pitchFamily="18" charset="0"/>
                        </a:rPr>
                        <m:t>=</m:t>
                      </m:r>
                    </m:oMath>
                  </m:oMathPara>
                </a14:m>
                <a:endParaRPr lang="en-US" sz="3200" dirty="0"/>
              </a:p>
            </p:txBody>
          </p:sp>
        </mc:Choice>
        <mc:Fallback>
          <p:sp>
            <p:nvSpPr>
              <p:cNvPr id="26" name="Rectangle 25"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719682" y="2669749"/>
                <a:ext cx="508473"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descr="OPL20U25GSXzBJYl68kk8uQGfFKzs7yb1M4KJWUiLk6ZEvGF+qCIPSnY57AbBFCvTW2023.15.47+K4lPs7H94VUqPe2XwIsfPRnrXQE//QTEXxb8/8N4CNc6FpgZahzpTjFhMzSA7T/nHJa11DE8Ng2TP3iAmRczFlmslSuUNOgUeb6yRvs0="/>
              <p:cNvSpPr/>
              <p:nvPr/>
            </p:nvSpPr>
            <p:spPr>
              <a:xfrm>
                <a:off x="8088569" y="2619654"/>
                <a:ext cx="49244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2</m:t>
                      </m:r>
                    </m:oMath>
                  </m:oMathPara>
                </a14:m>
                <a:endParaRPr lang="en-US" sz="3200" dirty="0">
                  <a:latin typeface="Times New Roman" panose="02020603050405020304" pitchFamily="18" charset="0"/>
                  <a:cs typeface="Times New Roman" panose="02020603050405020304" pitchFamily="18" charset="0"/>
                </a:endParaRPr>
              </a:p>
            </p:txBody>
          </p:sp>
        </mc:Choice>
        <mc:Fallback>
          <p:sp>
            <p:nvSpPr>
              <p:cNvPr id="27" name="Rectangle 26"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088569" y="2619654"/>
                <a:ext cx="492443" cy="584775"/>
              </a:xfrm>
              <a:prstGeom prst="rect">
                <a:avLst/>
              </a:prstGeom>
              <a:blipFill>
                <a:blip r:embed="rId11"/>
                <a:stretch>
                  <a:fillRect/>
                </a:stretch>
              </a:blipFill>
            </p:spPr>
            <p:txBody>
              <a:bodyPr/>
              <a:lstStyle/>
              <a:p>
                <a:r>
                  <a:rPr lang="en-US">
                    <a:noFill/>
                  </a:rPr>
                  <a:t> </a:t>
                </a:r>
              </a:p>
            </p:txBody>
          </p:sp>
        </mc:Fallback>
      </mc:AlternateContent>
      <p:grpSp>
        <p:nvGrpSpPr>
          <p:cNvPr id="28" name="Group 27" descr="OPL20U25GSXzBJYl68kk8uQGfFKzs7yb1M4KJWUiLk6ZEvGF+qCIPSnY57AbBFCvTW2023.15.47+K4lPs7H94VUqPe2XwIsfPRnrXQE//QTEXxb8/8N4CNc6FpgZahzpTjFhMzSA7T/nHJa11DE8Ng2TP3iAmRczFlmslSuUNOgUeb6yRvs0="/>
          <p:cNvGrpSpPr/>
          <p:nvPr/>
        </p:nvGrpSpPr>
        <p:grpSpPr>
          <a:xfrm>
            <a:off x="139482" y="3571211"/>
            <a:ext cx="7299364" cy="922753"/>
            <a:chOff x="1858863" y="5437073"/>
            <a:chExt cx="7299364" cy="922753"/>
          </a:xfrm>
        </p:grpSpPr>
        <p:sp>
          <p:nvSpPr>
            <p:cNvPr id="29" name="TextBox 28"/>
            <p:cNvSpPr txBox="1"/>
            <p:nvPr/>
          </p:nvSpPr>
          <p:spPr>
            <a:xfrm>
              <a:off x="1858863" y="5606063"/>
              <a:ext cx="7299364" cy="584775"/>
            </a:xfrm>
            <a:prstGeom prst="rect">
              <a:avLst/>
            </a:prstGeom>
            <a:noFill/>
          </p:spPr>
          <p:txBody>
            <a:bodyPr wrap="square"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Vậy biểu thức           có giá trị là 2 tại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4. </a:t>
              </a:r>
            </a:p>
          </p:txBody>
        </p:sp>
        <mc:AlternateContent xmlns:mc="http://schemas.openxmlformats.org/markup-compatibility/2006" xmlns:a14="http://schemas.microsoft.com/office/drawing/2010/main">
          <mc:Choice Requires="a14">
            <p:sp>
              <p:nvSpPr>
                <p:cNvPr id="30" name="TextBox 29"/>
                <p:cNvSpPr txBox="1"/>
                <p:nvPr/>
              </p:nvSpPr>
              <p:spPr>
                <a:xfrm>
                  <a:off x="4324294" y="5437073"/>
                  <a:ext cx="952184" cy="922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m:rPr>
                                <m:nor/>
                              </m:rPr>
                              <a:rPr lang="en-US" sz="3200" i="1" smtClean="0">
                                <a:solidFill>
                                  <a:schemeClr val="tx1">
                                    <a:lumMod val="95000"/>
                                    <a:lumOff val="5000"/>
                                  </a:schemeClr>
                                </a:solidFill>
                                <a:latin typeface="Times New Roman" panose="02020603050405020304" pitchFamily="18" charset="0"/>
                                <a:cs typeface="Times New Roman" panose="02020603050405020304" pitchFamily="18" charset="0"/>
                              </a:rPr>
                              <m:t>x</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 + 2</m:t>
                            </m:r>
                          </m:num>
                          <m:den>
                            <m:r>
                              <m:rPr>
                                <m:nor/>
                              </m:rPr>
                              <a:rPr lang="en-US" sz="3200" i="1" smtClean="0">
                                <a:solidFill>
                                  <a:schemeClr val="tx1">
                                    <a:lumMod val="95000"/>
                                    <a:lumOff val="5000"/>
                                  </a:schemeClr>
                                </a:solidFill>
                                <a:latin typeface="Times New Roman" panose="02020603050405020304" pitchFamily="18" charset="0"/>
                                <a:cs typeface="Times New Roman" panose="02020603050405020304" pitchFamily="18" charset="0"/>
                              </a:rPr>
                              <m:t>x</m:t>
                            </m:r>
                            <m:r>
                              <m:rPr>
                                <m:nor/>
                              </m:rPr>
                              <a:rPr lang="en-US" sz="3200" i="0" smtClean="0">
                                <a:solidFill>
                                  <a:schemeClr val="tx1">
                                    <a:lumMod val="95000"/>
                                    <a:lumOff val="5000"/>
                                  </a:schemeClr>
                                </a:solidFill>
                                <a:latin typeface="Times New Roman" panose="02020603050405020304" pitchFamily="18" charset="0"/>
                                <a:cs typeface="Times New Roman" panose="02020603050405020304" pitchFamily="18" charset="0"/>
                              </a:rPr>
                              <m:t> − 1</m:t>
                            </m:r>
                          </m:den>
                        </m:f>
                      </m:oMath>
                    </m:oMathPara>
                  </a14:m>
                  <a:endParaRPr lang="en-US" sz="32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324294" y="5437073"/>
                  <a:ext cx="952184" cy="922753"/>
                </a:xfrm>
                <a:prstGeom prst="rect">
                  <a:avLst/>
                </a:prstGeom>
                <a:blipFill>
                  <a:blip r:embed="rId12"/>
                  <a:stretch>
                    <a:fillRect/>
                  </a:stretch>
                </a:blipFill>
              </p:spPr>
              <p:txBody>
                <a:bodyPr/>
                <a:lstStyle/>
                <a:p>
                  <a:r>
                    <a:rPr lang="en-US">
                      <a:noFill/>
                    </a:rPr>
                    <a:t> </a:t>
                  </a:r>
                </a:p>
              </p:txBody>
            </p:sp>
          </mc:Fallback>
        </mc:AlternateContent>
      </p:grpSp>
      <p:pic>
        <p:nvPicPr>
          <p:cNvPr id="294" name="Picture 8" descr="Digit 120"/>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72009" y="737747"/>
            <a:ext cx="872696" cy="4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05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nodeType="clickEffect">
                                  <p:stCondLst>
                                    <p:cond delay="0"/>
                                  </p:stCondLst>
                                  <p:iterate type="lt">
                                    <p:tmPct val="5000"/>
                                  </p:iterate>
                                  <p:childTnLst>
                                    <p:anim calcmode="lin" valueType="num">
                                      <p:cBhvr>
                                        <p:cTn id="50" dur="3250"/>
                                        <p:tgtEl>
                                          <p:spTgt spid="294"/>
                                        </p:tgtEl>
                                        <p:attrNameLst>
                                          <p:attrName>ppt_w</p:attrName>
                                        </p:attrNameLst>
                                      </p:cBhvr>
                                      <p:tavLst>
                                        <p:tav tm="0">
                                          <p:val>
                                            <p:strVal val="ppt_w"/>
                                          </p:val>
                                        </p:tav>
                                        <p:tav tm="100000">
                                          <p:val>
                                            <p:fltVal val="0"/>
                                          </p:val>
                                        </p:tav>
                                      </p:tavLst>
                                    </p:anim>
                                    <p:anim calcmode="lin" valueType="num">
                                      <p:cBhvr>
                                        <p:cTn id="51" dur="3250"/>
                                        <p:tgtEl>
                                          <p:spTgt spid="294"/>
                                        </p:tgtEl>
                                        <p:attrNameLst>
                                          <p:attrName>ppt_h</p:attrName>
                                        </p:attrNameLst>
                                      </p:cBhvr>
                                      <p:tavLst>
                                        <p:tav tm="0">
                                          <p:val>
                                            <p:strVal val="ppt_h"/>
                                          </p:val>
                                        </p:tav>
                                        <p:tav tm="100000">
                                          <p:val>
                                            <p:fltVal val="0"/>
                                          </p:val>
                                        </p:tav>
                                      </p:tavLst>
                                    </p:anim>
                                    <p:anim calcmode="lin" valueType="num">
                                      <p:cBhvr>
                                        <p:cTn id="52" dur="3250"/>
                                        <p:tgtEl>
                                          <p:spTgt spid="294"/>
                                        </p:tgtEl>
                                        <p:attrNameLst>
                                          <p:attrName>style.rotation</p:attrName>
                                        </p:attrNameLst>
                                      </p:cBhvr>
                                      <p:tavLst>
                                        <p:tav tm="0">
                                          <p:val>
                                            <p:fltVal val="0"/>
                                          </p:val>
                                        </p:tav>
                                        <p:tav tm="100000">
                                          <p:val>
                                            <p:fltVal val="90"/>
                                          </p:val>
                                        </p:tav>
                                      </p:tavLst>
                                    </p:anim>
                                    <p:animEffect transition="out" filter="fade">
                                      <p:cBhvr>
                                        <p:cTn id="53" dur="3250"/>
                                        <p:tgtEl>
                                          <p:spTgt spid="294"/>
                                        </p:tgtEl>
                                      </p:cBhvr>
                                    </p:animEffect>
                                    <p:set>
                                      <p:cBhvr>
                                        <p:cTn id="54" dur="1" fill="hold">
                                          <p:stCondLst>
                                            <p:cond delay="3249"/>
                                          </p:stCondLst>
                                        </p:cTn>
                                        <p:tgtEl>
                                          <p:spTgt spid="29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RINGIN.WAV"/>
                                        </p:tgtEl>
                                      </p:cMediaNode>
                                    </p:audio>
                                  </p:sub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descr="OPL20U25GSXzBJYl68kk8uQGfFKzs7yb1M4KJWUiLk6ZEvGF+qCIPSnY57AbBFCvTW2023.15.47+K4lPs7H94VUqPe2XwIsfPRnrXQE//QTEXxb8/8N4CNc6FpgZahzpTjFhMzSA7T/nHJa11DE8Ng2TP3iAmRczFlmslSuUNOgUeb6yRvs0="/>
          <p:cNvGrpSpPr/>
          <p:nvPr/>
        </p:nvGrpSpPr>
        <p:grpSpPr>
          <a:xfrm>
            <a:off x="609600" y="1123950"/>
            <a:ext cx="8382000" cy="3706719"/>
            <a:chOff x="-60914" y="1045095"/>
            <a:chExt cx="9190918" cy="3162572"/>
          </a:xfrm>
        </p:grpSpPr>
        <p:sp>
          <p:nvSpPr>
            <p:cNvPr id="12" name="TextBox 11"/>
            <p:cNvSpPr txBox="1"/>
            <p:nvPr/>
          </p:nvSpPr>
          <p:spPr>
            <a:xfrm>
              <a:off x="-60914" y="1045095"/>
              <a:ext cx="8773149" cy="3162572"/>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Cho phân thức đại số     . Giá trị của biểu thức     tại những giá trị cho trước của các biến để giá trị của mẫu thức khác 0 được gọi là </a:t>
              </a:r>
              <a:r>
                <a:rPr lang="en-US" sz="3200" i="1" dirty="0">
                  <a:latin typeface="Times New Roman" panose="02020603050405020304" pitchFamily="18" charset="0"/>
                  <a:cs typeface="Times New Roman" panose="02020603050405020304" pitchFamily="18" charset="0"/>
                </a:rPr>
                <a:t>giá trị </a:t>
              </a:r>
              <a:r>
                <a:rPr lang="en-US" sz="3200" dirty="0">
                  <a:latin typeface="Times New Roman" panose="02020603050405020304" pitchFamily="18" charset="0"/>
                  <a:cs typeface="Times New Roman" panose="02020603050405020304" pitchFamily="18" charset="0"/>
                </a:rPr>
                <a:t>của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endParaRPr lang="en-US" sz="3200" dirty="0"/>
            </a:p>
          </p:txBody>
        </p:sp>
        <mc:AlternateContent xmlns:mc="http://schemas.openxmlformats.org/markup-compatibility/2006" xmlns:a14="http://schemas.microsoft.com/office/drawing/2010/main">
          <mc:Choice Requires="a14">
            <p:sp>
              <p:nvSpPr>
                <p:cNvPr id="13" name="TextBox 12"/>
                <p:cNvSpPr txBox="1"/>
                <p:nvPr/>
              </p:nvSpPr>
              <p:spPr>
                <a:xfrm>
                  <a:off x="4199847" y="1075238"/>
                  <a:ext cx="396727" cy="8509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P</m:t>
                            </m:r>
                          </m:num>
                          <m:den>
                            <m:r>
                              <m:rPr>
                                <m:nor/>
                              </m:rPr>
                              <a:rPr lang="en-US" sz="3200" i="0" smtClean="0">
                                <a:solidFill>
                                  <a:schemeClr val="tx1"/>
                                </a:solidFill>
                                <a:latin typeface="Times New Roman" panose="02020603050405020304" pitchFamily="18" charset="0"/>
                                <a:cs typeface="Times New Roman" panose="02020603050405020304" pitchFamily="18" charset="0"/>
                              </a:rPr>
                              <m:t>Q</m:t>
                            </m:r>
                          </m:den>
                        </m:f>
                      </m:oMath>
                    </m:oMathPara>
                  </a14:m>
                  <a:endParaRPr lang="en-US"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199847" y="1075238"/>
                  <a:ext cx="396727" cy="85097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730856" y="1045095"/>
                  <a:ext cx="399148" cy="9973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P</m:t>
                            </m:r>
                          </m:num>
                          <m:den>
                            <m:r>
                              <m:rPr>
                                <m:nor/>
                              </m:rPr>
                              <a:rPr lang="en-US" sz="3200" i="0" smtClean="0">
                                <a:solidFill>
                                  <a:schemeClr val="tx1"/>
                                </a:solidFill>
                                <a:latin typeface="Times New Roman" panose="02020603050405020304" pitchFamily="18" charset="0"/>
                                <a:cs typeface="Times New Roman" panose="02020603050405020304" pitchFamily="18" charset="0"/>
                              </a:rPr>
                              <m:t>Q</m:t>
                            </m:r>
                          </m:den>
                        </m:f>
                      </m:oMath>
                    </m:oMathPara>
                  </a14:m>
                  <a:endParaRPr lang="en-US"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730856" y="1045095"/>
                  <a:ext cx="399148" cy="99738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060450" y="2903415"/>
                  <a:ext cx="354408" cy="8509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P</m:t>
                            </m:r>
                          </m:num>
                          <m:den>
                            <m:r>
                              <m:rPr>
                                <m:nor/>
                              </m:rPr>
                              <a:rPr lang="en-US" sz="3200" i="0" smtClean="0">
                                <a:solidFill>
                                  <a:schemeClr val="tx1"/>
                                </a:solidFill>
                                <a:latin typeface="Times New Roman" panose="02020603050405020304" pitchFamily="18" charset="0"/>
                                <a:cs typeface="Times New Roman" panose="02020603050405020304" pitchFamily="18" charset="0"/>
                              </a:rPr>
                              <m:t>Q</m:t>
                            </m:r>
                          </m:den>
                        </m:f>
                      </m:oMath>
                    </m:oMathPara>
                  </a14:m>
                  <a:endParaRPr lang="en-US"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60450" y="2903415"/>
                  <a:ext cx="354408" cy="850972"/>
                </a:xfrm>
                <a:prstGeom prst="rect">
                  <a:avLst/>
                </a:prstGeom>
                <a:blipFill>
                  <a:blip r:embed="rId5"/>
                  <a:stretch>
                    <a:fillRect/>
                  </a:stretch>
                </a:blipFill>
              </p:spPr>
              <p:txBody>
                <a:bodyPr/>
                <a:lstStyle/>
                <a:p>
                  <a:r>
                    <a:rPr lang="en-GB">
                      <a:noFill/>
                    </a:rPr>
                    <a:t> </a:t>
                  </a:r>
                </a:p>
              </p:txBody>
            </p:sp>
          </mc:Fallback>
        </mc:AlternateContent>
      </p:gr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7EBBD21-55A2-5C58-ABC4-815FFF8C3C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3" y="546091"/>
            <a:ext cx="696677" cy="696677"/>
          </a:xfrm>
          <a:prstGeom prst="rect">
            <a:avLst/>
          </a:prstGeom>
        </p:spPr>
      </p:pic>
      <p:sp>
        <p:nvSpPr>
          <p:cNvPr id="4"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9EEB24-E61B-83AE-9C58-77030136C5C3}"/>
              </a:ext>
            </a:extLst>
          </p:cNvPr>
          <p:cNvSpPr txBox="1"/>
          <p:nvPr/>
        </p:nvSpPr>
        <p:spPr>
          <a:xfrm>
            <a:off x="76200" y="57150"/>
            <a:ext cx="89154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770595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533400" y="894609"/>
            <a:ext cx="4604084"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Ví dụ 8 trang 35 SGK</a:t>
            </a:r>
            <a:endParaRPr lang="en-US" sz="3200" dirty="0">
              <a:latin typeface="Times New Roman" panose="02020603050405020304" pitchFamily="18" charset="0"/>
              <a:cs typeface="Times New Roman" panose="02020603050405020304" pitchFamily="18" charset="0"/>
            </a:endParaRPr>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685800" y="2794842"/>
            <a:ext cx="806026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a) Viết điều kiện xác định của phân thức.</a:t>
            </a: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685800" y="3525845"/>
            <a:ext cx="8458199"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b) Tính giá trị của phân thức trên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 </a:t>
            </a:r>
            <a:r>
              <a:rPr lang="en-US" sz="3200" i="1" dirty="0">
                <a:latin typeface="Times New Roman" panose="02020603050405020304" pitchFamily="18" charset="0"/>
                <a:cs typeface="Times New Roman" panose="02020603050405020304" pitchFamily="18" charset="0"/>
              </a:rPr>
              <a:t>y</a:t>
            </a:r>
            <a:r>
              <a:rPr lang="en-US" sz="3200" dirty="0">
                <a:latin typeface="Times New Roman" panose="02020603050405020304" pitchFamily="18" charset="0"/>
                <a:cs typeface="Times New Roman" panose="02020603050405020304" pitchFamily="18" charset="0"/>
              </a:rPr>
              <a:t> = 2 </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pSp>
        <p:nvGrpSpPr>
          <p:cNvPr id="15" name="Group 14" descr="OPL20U25GSXzBJYl68kk8uQGfFKzs7yb1M4KJWUiLk6ZEvGF+qCIPSnY57AbBFCvTW2023.15.47+K4lPs7H94VUqPe2XwIsfPRnrXQE//QTEXxb8/8N4CNc6FpgZahzpTjFhMzSA7T/nHJa11DE8Ng2TP3iAmRczFlmslSuUNOgUeb6yRvs0="/>
          <p:cNvGrpSpPr/>
          <p:nvPr/>
        </p:nvGrpSpPr>
        <p:grpSpPr>
          <a:xfrm>
            <a:off x="855139" y="1693607"/>
            <a:ext cx="3708177" cy="1011111"/>
            <a:chOff x="241738" y="2277885"/>
            <a:chExt cx="3708177" cy="1011111"/>
          </a:xfrm>
        </p:grpSpPr>
        <p:sp>
          <p:nvSpPr>
            <p:cNvPr id="16" name="TextBox 15">
              <a:extLst>
                <a:ext uri="{FF2B5EF4-FFF2-40B4-BE49-F238E27FC236}">
                  <a16:creationId xmlns:a16="http://schemas.microsoft.com/office/drawing/2014/main" id="{593A901D-36BB-545B-CD9D-8925AD73D9C5}"/>
                </a:ext>
              </a:extLst>
            </p:cNvPr>
            <p:cNvSpPr txBox="1"/>
            <p:nvPr/>
          </p:nvSpPr>
          <p:spPr>
            <a:xfrm>
              <a:off x="241738" y="2411142"/>
              <a:ext cx="2598899"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Cho phân thức</a:t>
              </a:r>
            </a:p>
          </p:txBody>
        </p:sp>
        <mc:AlternateContent xmlns:mc="http://schemas.openxmlformats.org/markup-compatibility/2006" xmlns:a14="http://schemas.microsoft.com/office/drawing/2010/main">
          <mc:Choice Requires="a14">
            <p:sp>
              <p:nvSpPr>
                <p:cNvPr id="17" name="TextBox 16"/>
                <p:cNvSpPr txBox="1"/>
                <p:nvPr/>
              </p:nvSpPr>
              <p:spPr>
                <a:xfrm>
                  <a:off x="2840637" y="2277885"/>
                  <a:ext cx="1109278" cy="101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4</m:t>
                            </m:r>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i="1" smtClean="0">
                                <a:solidFill>
                                  <a:schemeClr val="tx1"/>
                                </a:solidFill>
                                <a:latin typeface="Times New Roman" panose="02020603050405020304" pitchFamily="18" charset="0"/>
                                <a:cs typeface="Times New Roman" panose="02020603050405020304" pitchFamily="18" charset="0"/>
                              </a:rPr>
                              <m:t>y</m:t>
                            </m:r>
                          </m:num>
                          <m:den>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i="1" smtClean="0">
                                <a:solidFill>
                                  <a:schemeClr val="tx1"/>
                                </a:solidFill>
                                <a:latin typeface="Times New Roman" panose="02020603050405020304" pitchFamily="18" charset="0"/>
                                <a:cs typeface="Times New Roman" panose="02020603050405020304" pitchFamily="18" charset="0"/>
                              </a:rPr>
                              <m:t>y</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40637" y="2277885"/>
                  <a:ext cx="1109278" cy="1011111"/>
                </a:xfrm>
                <a:prstGeom prst="rect">
                  <a:avLst/>
                </a:prstGeom>
                <a:blipFill>
                  <a:blip r:embed="rId10"/>
                  <a:stretch>
                    <a:fillRect/>
                  </a:stretch>
                </a:blipFill>
              </p:spPr>
              <p:txBody>
                <a:bodyPr/>
                <a:lstStyle/>
                <a:p>
                  <a:r>
                    <a:rPr lang="en-US">
                      <a:noFill/>
                    </a:rPr>
                    <a:t> </a:t>
                  </a:r>
                </a:p>
              </p:txBody>
            </p:sp>
          </mc:Fallback>
        </mc:AlternateContent>
      </p:grpSp>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93547-9917-1ED0-B220-093B17E5A4E3}"/>
              </a:ext>
            </a:extLst>
          </p:cNvPr>
          <p:cNvSpPr txBox="1"/>
          <p:nvPr/>
        </p:nvSpPr>
        <p:spPr>
          <a:xfrm>
            <a:off x="76200" y="57150"/>
            <a:ext cx="89154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1FCDC2-98DD-0323-3332-10DC2FC49AA9}"/>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36012" r="14448" b="2"/>
          <a:stretch/>
        </p:blipFill>
        <p:spPr>
          <a:xfrm>
            <a:off x="7736012" y="590550"/>
            <a:ext cx="1407988" cy="1604427"/>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3972C63-E448-DE88-5922-4D1A01322E2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8819"/>
          <a:stretch/>
        </p:blipFill>
        <p:spPr>
          <a:xfrm>
            <a:off x="7628238" y="673527"/>
            <a:ext cx="1334716" cy="1334716"/>
          </a:xfrm>
          <a:prstGeom prst="rect">
            <a:avLst/>
          </a:prstGeom>
        </p:spPr>
      </p:pic>
    </p:spTree>
    <p:extLst>
      <p:ext uri="{BB962C8B-B14F-4D97-AF65-F5344CB8AC3E}">
        <p14:creationId xmlns:p14="http://schemas.microsoft.com/office/powerpoint/2010/main" val="18777640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5B70C4-7AE1-CA52-E742-D7CFC0AC3B21}"/>
              </a:ext>
            </a:extLst>
          </p:cNvPr>
          <p:cNvSpPr txBox="1"/>
          <p:nvPr/>
        </p:nvSpPr>
        <p:spPr>
          <a:xfrm>
            <a:off x="61733" y="1197705"/>
            <a:ext cx="118278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25072" y="2551388"/>
            <a:ext cx="4673272" cy="830997"/>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x= -</a:t>
            </a:r>
            <a:r>
              <a:rPr lang="en-US" sz="3200" dirty="0">
                <a:latin typeface="Times New Roman" panose="02020603050405020304" pitchFamily="18" charset="0"/>
                <a:cs typeface="Times New Roman" panose="02020603050405020304" pitchFamily="18" charset="0"/>
              </a:rPr>
              <a:t>1; </a:t>
            </a:r>
            <a:r>
              <a:rPr lang="en-US" sz="3200" i="1" dirty="0">
                <a:latin typeface="Times New Roman" panose="02020603050405020304" pitchFamily="18" charset="0"/>
                <a:cs typeface="Times New Roman" panose="02020603050405020304" pitchFamily="18" charset="0"/>
              </a:rPr>
              <a:t>y</a:t>
            </a:r>
            <a:r>
              <a:rPr lang="en-US" sz="3200" dirty="0">
                <a:latin typeface="Times New Roman" panose="02020603050405020304" pitchFamily="18" charset="0"/>
                <a:cs typeface="Times New Roman" panose="02020603050405020304" pitchFamily="18" charset="0"/>
              </a:rPr>
              <a:t> = 2  ta </a:t>
            </a:r>
            <a:r>
              <a:rPr lang="en-US" sz="3200" dirty="0" err="1">
                <a:latin typeface="Times New Roman" panose="02020603050405020304" pitchFamily="18" charset="0"/>
                <a:cs typeface="Times New Roman" panose="02020603050405020304" pitchFamily="18" charset="0"/>
              </a:rPr>
              <a:t>thấy</a:t>
            </a:r>
            <a:endParaRPr lang="en-US" sz="3200" dirty="0">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5.47+K4lPs7H94VUqPe2XwIsfPRnrXQE//QTEXxb8/8N4CNc6FpgZahzpTjFhMzSA7T/nHJa11DE8Ng2TP3iAmRczFlmslSuUNOgUeb6yRvs0="/>
          <p:cNvSpPr txBox="1"/>
          <p:nvPr/>
        </p:nvSpPr>
        <p:spPr>
          <a:xfrm>
            <a:off x="0" y="1560639"/>
            <a:ext cx="7810500" cy="830997"/>
          </a:xfrm>
          <a:prstGeom prst="rect">
            <a:avLst/>
          </a:prstGeom>
          <a:noFill/>
        </p:spPr>
        <p:txBody>
          <a:bodyPr wrap="square" rtlCol="0">
            <a:spAutoFit/>
          </a:bodyPr>
          <a:lstStyle/>
          <a:p>
            <a:pPr>
              <a:lnSpc>
                <a:spcPct val="150000"/>
              </a:lnSpc>
            </a:pPr>
            <a:r>
              <a:rPr lang="en-US" sz="3200" dirty="0">
                <a:latin typeface="Times New Roman" panose="02020603050405020304" pitchFamily="18" charset="0"/>
                <a:cs typeface="Times New Roman" panose="02020603050405020304" pitchFamily="18" charset="0"/>
              </a:rPr>
              <a:t>a) Điều kiện xác định của phân thức            là                   </a:t>
            </a:r>
          </a:p>
        </p:txBody>
      </p:sp>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p:cNvSpPr txBox="1"/>
              <p:nvPr/>
            </p:nvSpPr>
            <p:spPr>
              <a:xfrm>
                <a:off x="6019800" y="1560639"/>
                <a:ext cx="1109278" cy="101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4</m:t>
                          </m:r>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i="1" smtClean="0">
                              <a:solidFill>
                                <a:schemeClr val="tx1"/>
                              </a:solidFill>
                              <a:latin typeface="Times New Roman" panose="02020603050405020304" pitchFamily="18" charset="0"/>
                              <a:cs typeface="Times New Roman" panose="02020603050405020304" pitchFamily="18" charset="0"/>
                            </a:rPr>
                            <m:t>y</m:t>
                          </m:r>
                        </m:num>
                        <m:den>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i="1" smtClean="0">
                              <a:solidFill>
                                <a:schemeClr val="tx1"/>
                              </a:solidFill>
                              <a:latin typeface="Times New Roman" panose="02020603050405020304" pitchFamily="18" charset="0"/>
                              <a:cs typeface="Times New Roman" panose="02020603050405020304" pitchFamily="18" charset="0"/>
                            </a:rPr>
                            <m:t>y</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5" name="TextBox 1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019800" y="1560639"/>
                <a:ext cx="1109278" cy="1011111"/>
              </a:xfrm>
              <a:prstGeom prst="rect">
                <a:avLst/>
              </a:prstGeom>
              <a:blipFill>
                <a:blip r:embed="rId3"/>
                <a:stretch>
                  <a:fillRect/>
                </a:stretch>
              </a:blipFill>
            </p:spPr>
            <p:txBody>
              <a:bodyPr/>
              <a:lstStyle/>
              <a:p>
                <a:r>
                  <a:rPr lang="en-US">
                    <a:noFill/>
                  </a:rPr>
                  <a:t> </a:t>
                </a:r>
              </a:p>
            </p:txBody>
          </p:sp>
        </mc:Fallback>
      </mc:AlternateContent>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152400" y="539175"/>
            <a:ext cx="3352800"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Ví dụ 8 tr.35/SGK</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p:cNvSpPr txBox="1"/>
              <p:nvPr/>
            </p:nvSpPr>
            <p:spPr>
              <a:xfrm>
                <a:off x="7570940" y="1768946"/>
                <a:ext cx="154048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1" smtClean="0">
                          <a:solidFill>
                            <a:schemeClr val="tx1"/>
                          </a:solidFill>
                          <a:latin typeface="Times New Roman" panose="02020603050405020304" pitchFamily="18" charset="0"/>
                          <a:cs typeface="Times New Roman" panose="02020603050405020304" pitchFamily="18" charset="0"/>
                        </a:rPr>
                        <m:t>x</m:t>
                      </m:r>
                      <m:r>
                        <m:rPr>
                          <m:nor/>
                        </m:rPr>
                        <a:rPr lang="en-US" sz="3200" b="0" i="0" smtClean="0">
                          <a:solidFill>
                            <a:schemeClr val="tx1"/>
                          </a:solidFill>
                          <a:latin typeface="Times New Roman" panose="02020603050405020304" pitchFamily="18" charset="0"/>
                          <a:cs typeface="Times New Roman" panose="02020603050405020304" pitchFamily="18" charset="0"/>
                        </a:rPr>
                        <m:t> + </m:t>
                      </m:r>
                      <m:r>
                        <m:rPr>
                          <m:nor/>
                        </m:rPr>
                        <a:rPr lang="en-US" sz="3200" b="0" i="1" smtClean="0">
                          <a:solidFill>
                            <a:schemeClr val="tx1"/>
                          </a:solidFill>
                          <a:latin typeface="Times New Roman" panose="02020603050405020304" pitchFamily="18" charset="0"/>
                          <a:cs typeface="Times New Roman" panose="02020603050405020304" pitchFamily="18" charset="0"/>
                        </a:rPr>
                        <m:t>y</m:t>
                      </m:r>
                      <m:r>
                        <m:rPr>
                          <m:nor/>
                        </m:rPr>
                        <a:rPr lang="en-US" sz="3200" b="0" i="0" smtClean="0">
                          <a:solidFill>
                            <a:schemeClr val="tx1"/>
                          </a:solidFill>
                          <a:latin typeface="Times New Roman" panose="020206030504050203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0</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7" name="TextBox 1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570940" y="1768946"/>
                <a:ext cx="1540486"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OPL20U25GSXzBJYl68kk8uQGfFKzs7yb1M4KJWUiLk6ZEvGF+qCIPSnY57AbBFCvTW2023.15.47+K4lPs7H94VUqPe2XwIsfPRnrXQE//QTEXxb8/8N4CNc6FpgZahzpTjFhMzSA7T/nHJa11DE8Ng2TP3iAmRczFlmslSuUNOgUeb6yRvs0="/>
              <p:cNvSpPr txBox="1"/>
              <p:nvPr/>
            </p:nvSpPr>
            <p:spPr>
              <a:xfrm>
                <a:off x="2819400" y="3992179"/>
                <a:ext cx="1760097" cy="1017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smtClean="0">
                              <a:solidFill>
                                <a:schemeClr val="tx1"/>
                              </a:solidFill>
                              <a:latin typeface="Times New Roman" panose="02020603050405020304" pitchFamily="18" charset="0"/>
                              <a:cs typeface="Times New Roman" panose="02020603050405020304" pitchFamily="18" charset="0"/>
                            </a:rPr>
                            <m:t>4</m:t>
                          </m:r>
                          <m:r>
                            <m:rPr>
                              <m:nor/>
                            </m:rPr>
                            <a:rPr lang="en-US" sz="3200" b="0" smtClean="0">
                              <a:solidFill>
                                <a:schemeClr val="tx1"/>
                              </a:solidFill>
                              <a:latin typeface="Times New Roman" panose="02020603050405020304" pitchFamily="18" charset="0"/>
                              <a:cs typeface="Times New Roman" panose="02020603050405020304" pitchFamily="18" charset="0"/>
                            </a:rPr>
                            <m:t>.(−1)</m:t>
                          </m:r>
                          <m:r>
                            <m:rPr>
                              <m:nor/>
                            </m:rPr>
                            <a:rPr lang="en-US" sz="3200" smtClean="0">
                              <a:solidFill>
                                <a:schemeClr val="tx1"/>
                              </a:solidFill>
                              <a:latin typeface="Times New Roman" panose="02020603050405020304" pitchFamily="18" charset="0"/>
                              <a:cs typeface="Times New Roman" panose="02020603050405020304" pitchFamily="18" charset="0"/>
                            </a:rPr>
                            <m:t> + </m:t>
                          </m:r>
                          <m:r>
                            <m:rPr>
                              <m:nor/>
                            </m:rPr>
                            <a:rPr lang="en-US" sz="3200" b="0" smtClean="0">
                              <a:solidFill>
                                <a:schemeClr val="tx1"/>
                              </a:solidFill>
                              <a:latin typeface="Times New Roman" panose="02020603050405020304" pitchFamily="18" charset="0"/>
                              <a:cs typeface="Times New Roman" panose="02020603050405020304" pitchFamily="18" charset="0"/>
                            </a:rPr>
                            <m:t>2</m:t>
                          </m:r>
                        </m:num>
                        <m:den>
                          <m:r>
                            <m:rPr>
                              <m:nor/>
                            </m:rPr>
                            <a:rPr lang="en-US" sz="3200" b="0" smtClean="0">
                              <a:solidFill>
                                <a:schemeClr val="tx1"/>
                              </a:solidFill>
                              <a:latin typeface="Times New Roman" panose="02020603050405020304" pitchFamily="18" charset="0"/>
                              <a:cs typeface="Times New Roman" panose="02020603050405020304" pitchFamily="18" charset="0"/>
                            </a:rPr>
                            <m:t>(−1)</m:t>
                          </m:r>
                          <m:r>
                            <m:rPr>
                              <m:nor/>
                            </m:rPr>
                            <a:rPr lang="en-US" sz="3200" smtClean="0">
                              <a:solidFill>
                                <a:schemeClr val="tx1"/>
                              </a:solidFill>
                              <a:latin typeface="Times New Roman" panose="02020603050405020304" pitchFamily="18" charset="0"/>
                              <a:cs typeface="Times New Roman" panose="02020603050405020304" pitchFamily="18" charset="0"/>
                            </a:rPr>
                            <m:t> + </m:t>
                          </m:r>
                          <m:r>
                            <m:rPr>
                              <m:nor/>
                            </m:rPr>
                            <a:rPr lang="en-US" sz="3200" b="0" smtClean="0">
                              <a:solidFill>
                                <a:schemeClr val="tx1"/>
                              </a:solidFill>
                              <a:latin typeface="Times New Roman" panose="02020603050405020304" pitchFamily="18" charset="0"/>
                              <a:cs typeface="Times New Roman" panose="02020603050405020304" pitchFamily="18" charset="0"/>
                            </a:rPr>
                            <m:t>2</m:t>
                          </m:r>
                        </m:den>
                      </m:f>
                    </m:oMath>
                  </m:oMathPara>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819400" y="3992179"/>
                <a:ext cx="1760097" cy="101797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OPL20U25GSXzBJYl68kk8uQGfFKzs7yb1M4KJWUiLk6ZEvGF+qCIPSnY57AbBFCvTW2023.15.47+K4lPs7H94VUqPe2XwIsfPRnrXQE//QTEXxb8/8N4CNc6FpgZahzpTjFhMzSA7T/nHJa11DE8Ng2TP3iAmRczFlmslSuUNOgUeb6yRvs0="/>
              <p:cNvSpPr txBox="1"/>
              <p:nvPr/>
            </p:nvSpPr>
            <p:spPr>
              <a:xfrm>
                <a:off x="5029200" y="4007276"/>
                <a:ext cx="538609"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solidFill>
                                <a:schemeClr val="tx1"/>
                              </a:solidFill>
                              <a:latin typeface="Cambria Math" panose="02040503050406030204" pitchFamily="18" charset="0"/>
                            </a:rPr>
                          </m:ctrlPr>
                        </m:fPr>
                        <m:num>
                          <m:r>
                            <m:rPr>
                              <m:nor/>
                            </m:rPr>
                            <a:rPr lang="en-US" sz="3200" b="0" i="0" smtClean="0">
                              <a:solidFill>
                                <a:schemeClr val="tx1"/>
                              </a:solidFill>
                              <a:latin typeface="Times New Roman" panose="02020603050405020304" pitchFamily="18" charset="0"/>
                              <a:cs typeface="Times New Roman" panose="02020603050405020304" pitchFamily="18" charset="0"/>
                            </a:rPr>
                            <m:t>−2</m:t>
                          </m:r>
                        </m:num>
                        <m:den>
                          <m:r>
                            <m:rPr>
                              <m:nor/>
                            </m:rPr>
                            <a:rPr lang="en-US" sz="3200" b="0" i="0" smtClean="0">
                              <a:solidFill>
                                <a:schemeClr val="tx1"/>
                              </a:solidFill>
                              <a:latin typeface="Times New Roman" panose="02020603050405020304" pitchFamily="18" charset="0"/>
                              <a:cs typeface="Times New Roman" panose="02020603050405020304" pitchFamily="18" charset="0"/>
                            </a:rPr>
                            <m:t>1</m:t>
                          </m:r>
                        </m:den>
                      </m:f>
                    </m:oMath>
                  </m:oMathPara>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p:sp>
            <p:nvSpPr>
              <p:cNvPr id="19" name="TextBox 1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029200" y="4007276"/>
                <a:ext cx="538609" cy="922560"/>
              </a:xfrm>
              <a:prstGeom prst="rect">
                <a:avLst/>
              </a:prstGeom>
              <a:blipFill>
                <a:blip r:embed="rId6"/>
                <a:stretch>
                  <a:fillRect/>
                </a:stretch>
              </a:blipFill>
            </p:spPr>
            <p:txBody>
              <a:bodyPr/>
              <a:lstStyle/>
              <a:p>
                <a:r>
                  <a:rPr lang="en-US">
                    <a:noFill/>
                  </a:rPr>
                  <a:t> </a:t>
                </a:r>
              </a:p>
            </p:txBody>
          </p:sp>
        </mc:Fallback>
      </mc:AlternateContent>
      <p:sp>
        <p:nvSpPr>
          <p:cNvPr id="20" name="TextBox 19" descr="OPL20U25GSXzBJYl68kk8uQGfFKzs7yb1M4KJWUiLk6ZEvGF+qCIPSnY57AbBFCvTW2023.15.47+K4lPs7H94VUqPe2XwIsfPRnrXQE//QTEXxb8/8N4CNc6FpgZahzpTjFhMzSA7T/nHJa11DE8Ng2TP3iAmRczFlmslSuUNOgUeb6yRvs0="/>
          <p:cNvSpPr txBox="1"/>
          <p:nvPr/>
        </p:nvSpPr>
        <p:spPr>
          <a:xfrm>
            <a:off x="4612951" y="4234011"/>
            <a:ext cx="422083"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24" name="TextBox 23" descr="OPL20U25GSXzBJYl68kk8uQGfFKzs7yb1M4KJWUiLk6ZEvGF+qCIPSnY57AbBFCvTW2023.15.47+K4lPs7H94VUqPe2XwIsfPRnrXQE//QTEXxb8/8N4CNc6FpgZahzpTjFhMzSA7T/nHJa11DE8Ng2TP3iAmRczFlmslSuUNOgUeb6yRvs0="/>
              <p:cNvSpPr txBox="1"/>
              <p:nvPr/>
            </p:nvSpPr>
            <p:spPr>
              <a:xfrm>
                <a:off x="6019800" y="4243156"/>
                <a:ext cx="44403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−2</m:t>
                      </m:r>
                    </m:oMath>
                  </m:oMathPara>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p:sp>
            <p:nvSpPr>
              <p:cNvPr id="24" name="TextBox 2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019800" y="4243156"/>
                <a:ext cx="444032" cy="492443"/>
              </a:xfrm>
              <a:prstGeom prst="rect">
                <a:avLst/>
              </a:prstGeom>
              <a:blipFill>
                <a:blip r:embed="rId7"/>
                <a:stretch>
                  <a:fillRect/>
                </a:stretch>
              </a:blipFill>
            </p:spPr>
            <p:txBody>
              <a:bodyPr/>
              <a:lstStyle/>
              <a:p>
                <a:r>
                  <a:rPr lang="en-US">
                    <a:noFill/>
                  </a:rPr>
                  <a:t> </a:t>
                </a:r>
              </a:p>
            </p:txBody>
          </p:sp>
        </mc:Fallback>
      </mc:AlternateContent>
      <p:sp>
        <p:nvSpPr>
          <p:cNvPr id="25" name="TextBox 24"/>
          <p:cNvSpPr txBox="1"/>
          <p:nvPr/>
        </p:nvSpPr>
        <p:spPr>
          <a:xfrm>
            <a:off x="5638800" y="4247683"/>
            <a:ext cx="422083"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23CF1AD3-2BFA-820D-06AB-EF3310BCB7EB}"/>
              </a:ext>
            </a:extLst>
          </p:cNvPr>
          <p:cNvSpPr txBox="1"/>
          <p:nvPr/>
        </p:nvSpPr>
        <p:spPr>
          <a:xfrm>
            <a:off x="3429000" y="550896"/>
            <a:ext cx="2598899"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Cho phân thức</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C0980DB-7F06-DCE9-9D60-EBE6C20B7098}"/>
                  </a:ext>
                </a:extLst>
              </p:cNvPr>
              <p:cNvSpPr txBox="1"/>
              <p:nvPr/>
            </p:nvSpPr>
            <p:spPr>
              <a:xfrm>
                <a:off x="6027899" y="417639"/>
                <a:ext cx="1109278" cy="101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4</m:t>
                          </m:r>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i="1" smtClean="0">
                              <a:solidFill>
                                <a:schemeClr val="tx1"/>
                              </a:solidFill>
                              <a:latin typeface="Times New Roman" panose="02020603050405020304" pitchFamily="18" charset="0"/>
                              <a:cs typeface="Times New Roman" panose="02020603050405020304" pitchFamily="18" charset="0"/>
                            </a:rPr>
                            <m:t>y</m:t>
                          </m:r>
                        </m:num>
                        <m:den>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i="1" smtClean="0">
                              <a:solidFill>
                                <a:schemeClr val="tx1"/>
                              </a:solidFill>
                              <a:latin typeface="Times New Roman" panose="02020603050405020304" pitchFamily="18" charset="0"/>
                              <a:cs typeface="Times New Roman" panose="02020603050405020304" pitchFamily="18" charset="0"/>
                            </a:rPr>
                            <m:t>y</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C0980DB-7F06-DCE9-9D60-EBE6C20B7098}"/>
                  </a:ext>
                </a:extLst>
              </p:cNvPr>
              <p:cNvSpPr txBox="1">
                <a:spLocks noRot="1" noChangeAspect="1" noMove="1" noResize="1" noEditPoints="1" noAdjustHandles="1" noChangeArrowheads="1" noChangeShapeType="1" noTextEdit="1"/>
              </p:cNvSpPr>
              <p:nvPr/>
            </p:nvSpPr>
            <p:spPr>
              <a:xfrm>
                <a:off x="6027899" y="417639"/>
                <a:ext cx="1109278" cy="1011111"/>
              </a:xfrm>
              <a:prstGeom prst="rect">
                <a:avLst/>
              </a:prstGeom>
              <a:blipFill>
                <a:blip r:embed="rId8"/>
                <a:stretch>
                  <a:fillRect/>
                </a:stretch>
              </a:blipFill>
            </p:spPr>
            <p:txBody>
              <a:bodyPr/>
              <a:lstStyle/>
              <a:p>
                <a:r>
                  <a:rPr lang="en-GB">
                    <a:noFill/>
                  </a:rPr>
                  <a:t> </a:t>
                </a:r>
              </a:p>
            </p:txBody>
          </p:sp>
        </mc:Fallback>
      </mc:AlternateContent>
      <p:sp>
        <p:nvSpPr>
          <p:cNvPr id="4" name="文本框 13">
            <a:extLst>
              <a:ext uri="{FF2B5EF4-FFF2-40B4-BE49-F238E27FC236}">
                <a16:creationId xmlns:a16="http://schemas.microsoft.com/office/drawing/2014/main" id="{847B2C81-3E1F-A124-7239-52909C3D38CC}"/>
              </a:ext>
            </a:extLst>
          </p:cNvPr>
          <p:cNvSpPr txBox="1"/>
          <p:nvPr/>
        </p:nvSpPr>
        <p:spPr>
          <a:xfrm>
            <a:off x="76200" y="57150"/>
            <a:ext cx="89154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527E3B-614B-823B-AAA7-594E0C49933F}"/>
                  </a:ext>
                </a:extLst>
              </p:cNvPr>
              <p:cNvSpPr txBox="1"/>
              <p:nvPr/>
            </p:nvSpPr>
            <p:spPr>
              <a:xfrm>
                <a:off x="4533900" y="2783104"/>
                <a:ext cx="366767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1" smtClean="0">
                          <a:solidFill>
                            <a:schemeClr val="tx1"/>
                          </a:solidFill>
                          <a:latin typeface="Times New Roman" panose="02020603050405020304" pitchFamily="18" charset="0"/>
                          <a:cs typeface="Times New Roman" panose="02020603050405020304" pitchFamily="18" charset="0"/>
                        </a:rPr>
                        <m:t>x</m:t>
                      </m:r>
                      <m:r>
                        <m:rPr>
                          <m:nor/>
                        </m:rPr>
                        <a:rPr lang="en-US" sz="3200" b="0" i="0" smtClean="0">
                          <a:solidFill>
                            <a:schemeClr val="tx1"/>
                          </a:solidFill>
                          <a:latin typeface="Times New Roman" panose="02020603050405020304" pitchFamily="18" charset="0"/>
                          <a:cs typeface="Times New Roman" panose="02020603050405020304" pitchFamily="18" charset="0"/>
                        </a:rPr>
                        <m:t> + </m:t>
                      </m:r>
                      <m:r>
                        <m:rPr>
                          <m:nor/>
                        </m:rPr>
                        <a:rPr lang="en-US" sz="3200" b="0" i="1" smtClean="0">
                          <a:solidFill>
                            <a:schemeClr val="tx1"/>
                          </a:solidFill>
                          <a:latin typeface="Times New Roman" panose="02020603050405020304" pitchFamily="18" charset="0"/>
                          <a:cs typeface="Times New Roman" panose="02020603050405020304" pitchFamily="18" charset="0"/>
                        </a:rPr>
                        <m:t>y</m:t>
                      </m:r>
                      <m:r>
                        <m:rPr>
                          <m:nor/>
                        </m:rPr>
                        <a:rPr lang="en-US" sz="3200" b="0" i="0" smtClean="0">
                          <a:solidFill>
                            <a:schemeClr val="tx1"/>
                          </a:solidFill>
                          <a:latin typeface="Times New Roman" panose="02020603050405020304" pitchFamily="18" charset="0"/>
                          <a:cs typeface="Times New Roman" panose="02020603050405020304" pitchFamily="18" charset="0"/>
                        </a:rPr>
                        <m:t> = (−1)+2 = 1 </m:t>
                      </m:r>
                      <m:r>
                        <m:rPr>
                          <m:nor/>
                        </m:rPr>
                        <a:rPr lang="en-US" sz="32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0</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E527E3B-614B-823B-AAA7-594E0C49933F}"/>
                  </a:ext>
                </a:extLst>
              </p:cNvPr>
              <p:cNvSpPr txBox="1">
                <a:spLocks noRot="1" noChangeAspect="1" noMove="1" noResize="1" noEditPoints="1" noAdjustHandles="1" noChangeArrowheads="1" noChangeShapeType="1" noTextEdit="1"/>
              </p:cNvSpPr>
              <p:nvPr/>
            </p:nvSpPr>
            <p:spPr>
              <a:xfrm>
                <a:off x="4533900" y="2783104"/>
                <a:ext cx="3667671" cy="492443"/>
              </a:xfrm>
              <a:prstGeom prst="rect">
                <a:avLst/>
              </a:prstGeom>
              <a:blipFill>
                <a:blip r:embed="rId9"/>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91B74B6-9C35-1FBB-D59A-B34E481FDE29}"/>
              </a:ext>
            </a:extLst>
          </p:cNvPr>
          <p:cNvSpPr txBox="1"/>
          <p:nvPr/>
        </p:nvSpPr>
        <p:spPr>
          <a:xfrm>
            <a:off x="27758" y="3285940"/>
            <a:ext cx="908366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a:t>
            </a:r>
            <a:r>
              <a:rPr lang="en-US" sz="3200" i="1" dirty="0">
                <a:latin typeface="Times New Roman" panose="02020603050405020304" pitchFamily="18" charset="0"/>
                <a:cs typeface="Times New Roman" panose="02020603050405020304" pitchFamily="18" charset="0"/>
              </a:rPr>
              <a:t>y</a:t>
            </a:r>
            <a:r>
              <a:rPr lang="en-US" sz="3200" dirty="0">
                <a:latin typeface="Times New Roman" panose="02020603050405020304" pitchFamily="18" charset="0"/>
                <a:cs typeface="Times New Roman" panose="02020603050405020304" pitchFamily="18" charset="0"/>
              </a:rPr>
              <a:t> = 2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endParaRPr lang="en-GB"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60638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p:bldP spid="19" grpId="0"/>
      <p:bldP spid="20" grpId="0"/>
      <p:bldP spid="24" grpId="0"/>
      <p:bldP spid="25" grpId="0"/>
      <p:bldP spid="2" grpId="0"/>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2226BD-FCF8-05F9-723D-1614B9811B72}"/>
              </a:ext>
            </a:extLst>
          </p:cNvPr>
          <p:cNvSpPr txBox="1"/>
          <p:nvPr/>
        </p:nvSpPr>
        <p:spPr>
          <a:xfrm>
            <a:off x="76200" y="57150"/>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76200" y="641555"/>
            <a:ext cx="3962400"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Ví dụ 9 tr.35 -36 SGK</a:t>
            </a:r>
            <a:endParaRPr lang="en-US" sz="3200" dirty="0">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156825" y="1482052"/>
            <a:ext cx="7027203"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a) Viết điều kiện xác định của phân thức.</a:t>
            </a:r>
          </a:p>
        </p:txBody>
      </p:sp>
      <p:grpSp>
        <p:nvGrpSpPr>
          <p:cNvPr id="13" name="Group 12" descr="OPL20U25GSXzBJYl68kk8uQGfFKzs7yb1M4KJWUiLk6ZEvGF+qCIPSnY57AbBFCvTW2023.15.47+K4lPs7H94VUqPe2XwIsfPRnrXQE//QTEXxb8/8N4CNc6FpgZahzpTjFhMzSA7T/nHJa11DE8Ng2TP3iAmRczFlmslSuUNOgUeb6yRvs0="/>
          <p:cNvGrpSpPr/>
          <p:nvPr/>
        </p:nvGrpSpPr>
        <p:grpSpPr>
          <a:xfrm>
            <a:off x="4038600" y="504641"/>
            <a:ext cx="4755329" cy="988156"/>
            <a:chOff x="1317239" y="1829182"/>
            <a:chExt cx="4755329" cy="988156"/>
          </a:xfrm>
        </p:grpSpPr>
        <p:sp>
          <p:nvSpPr>
            <p:cNvPr id="7" name="TextBox 6">
              <a:extLst>
                <a:ext uri="{FF2B5EF4-FFF2-40B4-BE49-F238E27FC236}">
                  <a16:creationId xmlns:a16="http://schemas.microsoft.com/office/drawing/2014/main" id="{593A901D-36BB-545B-CD9D-8925AD73D9C5}"/>
                </a:ext>
              </a:extLst>
            </p:cNvPr>
            <p:cNvSpPr txBox="1"/>
            <p:nvPr/>
          </p:nvSpPr>
          <p:spPr>
            <a:xfrm>
              <a:off x="1317239" y="1968040"/>
              <a:ext cx="2695953"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Cho phân thức</a:t>
              </a:r>
            </a:p>
          </p:txBody>
        </p:sp>
        <mc:AlternateContent xmlns:mc="http://schemas.openxmlformats.org/markup-compatibility/2006" xmlns:a14="http://schemas.microsoft.com/office/drawing/2010/main">
          <mc:Choice Requires="a14">
            <p:sp>
              <p:nvSpPr>
                <p:cNvPr id="3" name="TextBox 2"/>
                <p:cNvSpPr txBox="1"/>
                <p:nvPr/>
              </p:nvSpPr>
              <p:spPr>
                <a:xfrm>
                  <a:off x="3886200" y="1829182"/>
                  <a:ext cx="2186368"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2</m:t>
                            </m:r>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1</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886200" y="1829182"/>
                  <a:ext cx="2186368" cy="988156"/>
                </a:xfrm>
                <a:prstGeom prst="rect">
                  <a:avLst/>
                </a:prstGeom>
                <a:blipFill>
                  <a:blip r:embed="rId4"/>
                  <a:stretch>
                    <a:fillRect/>
                  </a:stretch>
                </a:blipFill>
              </p:spPr>
              <p:txBody>
                <a:bodyPr/>
                <a:lstStyle/>
                <a:p>
                  <a:r>
                    <a:rPr lang="en-US">
                      <a:noFill/>
                    </a:rPr>
                    <a:t> </a:t>
                  </a:r>
                </a:p>
              </p:txBody>
            </p:sp>
          </mc:Fallback>
        </mc:AlternateContent>
      </p:gr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5B70C4-7AE1-CA52-E742-D7CFC0AC3B21}"/>
              </a:ext>
            </a:extLst>
          </p:cNvPr>
          <p:cNvSpPr txBox="1"/>
          <p:nvPr/>
        </p:nvSpPr>
        <p:spPr>
          <a:xfrm>
            <a:off x="4193788" y="2091893"/>
            <a:ext cx="106401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grpSp>
        <p:nvGrpSpPr>
          <p:cNvPr id="6" name="Group 5" descr="OPL20U25GSXzBJYl68kk8uQGfFKzs7yb1M4KJWUiLk6ZEvGF+qCIPSnY57AbBFCvTW2023.15.47+K4lPs7H94VUqPe2XwIsfPRnrXQE//QTEXxb8/8N4CNc6FpgZahzpTjFhMzSA7T/nHJa11DE8Ng2TP3iAmRczFlmslSuUNOgUeb6yRvs0="/>
          <p:cNvGrpSpPr/>
          <p:nvPr/>
        </p:nvGrpSpPr>
        <p:grpSpPr>
          <a:xfrm>
            <a:off x="392133" y="2724150"/>
            <a:ext cx="6565436" cy="988156"/>
            <a:chOff x="292565" y="2718774"/>
            <a:chExt cx="6565436" cy="988156"/>
          </a:xfrm>
        </p:grpSpPr>
        <p:sp>
          <p:nvSpPr>
            <p:cNvPr id="10" name="TextBox 9">
              <a:extLst>
                <a:ext uri="{FF2B5EF4-FFF2-40B4-BE49-F238E27FC236}">
                  <a16:creationId xmlns:a16="http://schemas.microsoft.com/office/drawing/2014/main" id="{593A901D-36BB-545B-CD9D-8925AD73D9C5}"/>
                </a:ext>
              </a:extLst>
            </p:cNvPr>
            <p:cNvSpPr txBox="1"/>
            <p:nvPr/>
          </p:nvSpPr>
          <p:spPr>
            <a:xfrm>
              <a:off x="292565" y="2920464"/>
              <a:ext cx="6565436"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ĐKXĐ của phân thức                       là</a:t>
              </a:r>
            </a:p>
          </p:txBody>
        </p:sp>
        <mc:AlternateContent xmlns:mc="http://schemas.openxmlformats.org/markup-compatibility/2006" xmlns:a14="http://schemas.microsoft.com/office/drawing/2010/main">
          <mc:Choice Requires="a14">
            <p:sp>
              <p:nvSpPr>
                <p:cNvPr id="11" name="TextBox 10"/>
                <p:cNvSpPr txBox="1"/>
                <p:nvPr/>
              </p:nvSpPr>
              <p:spPr>
                <a:xfrm>
                  <a:off x="4021939" y="2718774"/>
                  <a:ext cx="2195986"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rPr>
                            </m:ctrlPr>
                          </m:fPr>
                          <m:num>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2</m:t>
                                </m:r>
                              </m:sup>
                            </m:sSup>
                            <m:r>
                              <a:rPr lang="en-US" sz="3200" i="1">
                                <a:latin typeface="Cambria Math" panose="02040503050406030204" pitchFamily="18" charset="0"/>
                              </a:rPr>
                              <m:t>+</m:t>
                            </m:r>
                            <m:r>
                              <a:rPr lang="en-US" sz="3200" i="1">
                                <a:latin typeface="Cambria Math" panose="02040503050406030204" pitchFamily="18" charset="0"/>
                              </a:rPr>
                              <m:t>2</m:t>
                            </m:r>
                            <m:r>
                              <a:rPr lang="en-US" sz="3200" i="1">
                                <a:latin typeface="Cambria Math" panose="02040503050406030204" pitchFamily="18" charset="0"/>
                              </a:rPr>
                              <m:t>𝑥</m:t>
                            </m:r>
                            <m:r>
                              <a:rPr lang="en-US" sz="3200" i="1">
                                <a:latin typeface="Cambria Math" panose="02040503050406030204" pitchFamily="18" charset="0"/>
                              </a:rPr>
                              <m:t>+</m:t>
                            </m:r>
                            <m:r>
                              <a:rPr lang="en-US" sz="3200" i="1">
                                <a:latin typeface="Cambria Math" panose="02040503050406030204" pitchFamily="18" charset="0"/>
                              </a:rPr>
                              <m:t>1</m:t>
                            </m:r>
                          </m:num>
                          <m:den>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2</m:t>
                                </m:r>
                              </m:sup>
                            </m:sSup>
                            <m:r>
                              <a:rPr lang="en-US" sz="3200" i="1">
                                <a:latin typeface="Cambria Math" panose="02040503050406030204" pitchFamily="18" charset="0"/>
                              </a:rPr>
                              <m:t>−</m:t>
                            </m:r>
                            <m:r>
                              <a:rPr lang="en-US" sz="3200" i="1">
                                <a:latin typeface="Cambria Math" panose="020405030504060302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021939" y="2718774"/>
                  <a:ext cx="2195986" cy="988156"/>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p:cNvSpPr txBox="1"/>
              <p:nvPr/>
            </p:nvSpPr>
            <p:spPr>
              <a:xfrm>
                <a:off x="6784961" y="2958126"/>
                <a:ext cx="201119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m:t>
                      </m:r>
                      <m:r>
                        <a:rPr lang="en-US" sz="3200" i="1">
                          <a:latin typeface="Cambria Math" panose="02040503050406030204" pitchFamily="18" charset="0"/>
                          <a:cs typeface="Times New Roman" panose="02020603050405020304" pitchFamily="18" charset="0"/>
                        </a:rPr>
                        <m:t>1</m:t>
                      </m:r>
                      <m:r>
                        <a:rPr lang="en-US" sz="3200" i="1">
                          <a:latin typeface="Cambria Math" panose="02040503050406030204" pitchFamily="18" charset="0"/>
                          <a:ea typeface="Cambria Math" panose="02040503050406030204" pitchFamily="18" charset="0"/>
                          <a:cs typeface="Times New Roman" panose="02020603050405020304" pitchFamily="18" charset="0"/>
                        </a:rPr>
                        <m:t>≠</m:t>
                      </m:r>
                      <m:r>
                        <a:rPr lang="en-US" sz="3200" i="1">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lang="en-US" sz="3200" dirty="0">
                  <a:latin typeface="Times New Roman" panose="02020603050405020304" pitchFamily="18" charset="0"/>
                  <a:cs typeface="Times New Roman" panose="02020603050405020304" pitchFamily="18" charset="0"/>
                </a:endParaRPr>
              </a:p>
            </p:txBody>
          </p:sp>
        </mc:Choice>
        <mc:Fallback>
          <p:sp>
            <p:nvSpPr>
              <p:cNvPr id="12" name="TextBox 11"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784961" y="2958126"/>
                <a:ext cx="2011192" cy="492443"/>
              </a:xfrm>
              <a:prstGeom prst="rect">
                <a:avLst/>
              </a:prstGeom>
              <a:blipFill>
                <a:blip r:embed="rId6"/>
                <a:stretch>
                  <a:fillRect/>
                </a:stretch>
              </a:blipFill>
            </p:spPr>
            <p:txBody>
              <a:bodyPr/>
              <a:lstStyle/>
              <a:p>
                <a:r>
                  <a:rPr lang="en-US">
                    <a:noFill/>
                  </a:rPr>
                  <a:t> </a:t>
                </a:r>
              </a:p>
            </p:txBody>
          </p:sp>
        </mc:Fallback>
      </mc:AlternateContent>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B5E32F-7068-8D5F-F731-CF0F179785E9}"/>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736012" y="3515903"/>
            <a:ext cx="1407988" cy="1604427"/>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14D10ED-B19C-4AB4-3B91-BD888DEEBD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7628238" y="3598880"/>
            <a:ext cx="1334716" cy="1334716"/>
          </a:xfrm>
          <a:prstGeom prst="rect">
            <a:avLst/>
          </a:prstGeom>
        </p:spPr>
      </p:pic>
    </p:spTree>
    <p:extLst>
      <p:ext uri="{BB962C8B-B14F-4D97-AF65-F5344CB8AC3E}">
        <p14:creationId xmlns:p14="http://schemas.microsoft.com/office/powerpoint/2010/main" val="1910457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2226BD-FCF8-05F9-723D-1614B9811B72}"/>
              </a:ext>
            </a:extLst>
          </p:cNvPr>
          <p:cNvSpPr txBox="1"/>
          <p:nvPr/>
        </p:nvSpPr>
        <p:spPr>
          <a:xfrm>
            <a:off x="76200" y="57150"/>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76200" y="641555"/>
            <a:ext cx="3962400"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Ví dụ 9 tr.35 -36 SGK</a:t>
            </a:r>
            <a:endParaRPr lang="en-US" sz="3200" dirty="0">
              <a:latin typeface="Times New Roman" panose="02020603050405020304" pitchFamily="18" charset="0"/>
              <a:cs typeface="Times New Roman" panose="02020603050405020304" pitchFamily="18" charset="0"/>
            </a:endParaRPr>
          </a:p>
        </p:txBody>
      </p:sp>
      <p:grpSp>
        <p:nvGrpSpPr>
          <p:cNvPr id="14" name="Group 13" descr="OPL20U25GSXzBJYl68kk8uQGfFKzs7yb1M4KJWUiLk6ZEvGF+qCIPSnY57AbBFCvTW2023.15.47+K4lPs7H94VUqPe2XwIsfPRnrXQE//QTEXxb8/8N4CNc6FpgZahzpTjFhMzSA7T/nHJa11DE8Ng2TP3iAmRczFlmslSuUNOgUeb6yRvs0="/>
          <p:cNvGrpSpPr/>
          <p:nvPr/>
        </p:nvGrpSpPr>
        <p:grpSpPr>
          <a:xfrm>
            <a:off x="108646" y="1600148"/>
            <a:ext cx="8763000" cy="1235060"/>
            <a:chOff x="114300" y="2433111"/>
            <a:chExt cx="8763000" cy="1235060"/>
          </a:xfrm>
        </p:grpSpPr>
        <p:sp>
          <p:nvSpPr>
            <p:cNvPr id="11" name="TextBox 10">
              <a:extLst>
                <a:ext uri="{FF2B5EF4-FFF2-40B4-BE49-F238E27FC236}">
                  <a16:creationId xmlns:a16="http://schemas.microsoft.com/office/drawing/2014/main" id="{593A901D-36BB-545B-CD9D-8925AD73D9C5}"/>
                </a:ext>
              </a:extLst>
            </p:cNvPr>
            <p:cNvSpPr txBox="1"/>
            <p:nvPr/>
          </p:nvSpPr>
          <p:spPr>
            <a:xfrm>
              <a:off x="114300" y="2433111"/>
              <a:ext cx="876300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b) Chứng tỏ phân thức rút gọn của phân thức đã cho là           </a:t>
              </a:r>
              <a:r>
                <a:rPr lang="en-US" sz="2800"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2" name="TextBox 11"/>
                <p:cNvSpPr txBox="1"/>
                <p:nvPr/>
              </p:nvSpPr>
              <p:spPr>
                <a:xfrm>
                  <a:off x="762000" y="2879044"/>
                  <a:ext cx="1061747" cy="789127"/>
                </a:xfrm>
                <a:prstGeom prst="rect">
                  <a:avLst/>
                </a:prstGeom>
                <a:noFill/>
              </p:spPr>
              <p:txBody>
                <a:bodyPr wrap="none" lIns="0" tIns="0" rIns="0" bIns="0" rtlCol="0">
                  <a:spAutoFit/>
                </a:bodyPr>
                <a:lstStyle/>
                <a:p>
                  <a14:m>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 </m:t>
                          </m:r>
                          <m:r>
                            <m:rPr>
                              <m:nor/>
                            </m:rPr>
                            <a:rPr lang="en-US" sz="3200" b="0" smtClean="0">
                              <a:solidFill>
                                <a:schemeClr val="tx1"/>
                              </a:solidFill>
                              <a:latin typeface="Times New Roman" panose="02020603050405020304" pitchFamily="18" charset="0"/>
                              <a:cs typeface="Times New Roman" panose="02020603050405020304" pitchFamily="18" charset="0"/>
                            </a:rPr>
                            <m:t>1</m:t>
                          </m:r>
                        </m:num>
                        <m:den>
                          <m:r>
                            <m:rPr>
                              <m:nor/>
                            </m:rPr>
                            <a:rPr lang="en-US" sz="3200" i="1" smtClean="0">
                              <a:solidFill>
                                <a:schemeClr val="tx1"/>
                              </a:solidFill>
                              <a:latin typeface="Times New Roman" panose="02020603050405020304" pitchFamily="18" charset="0"/>
                              <a:cs typeface="Times New Roman" panose="02020603050405020304" pitchFamily="18" charset="0"/>
                            </a:rPr>
                            <m:t>x</m:t>
                          </m:r>
                          <m:r>
                            <m:rPr>
                              <m:nor/>
                            </m:rPr>
                            <a:rPr lang="en-US" sz="3200" i="0" smtClean="0">
                              <a:solidFill>
                                <a:schemeClr val="tx1"/>
                              </a:solidFill>
                              <a:latin typeface="Times New Roman" panose="02020603050405020304" pitchFamily="18" charset="0"/>
                              <a:cs typeface="Times New Roman" panose="02020603050405020304" pitchFamily="18" charset="0"/>
                            </a:rPr>
                            <m:t> </m:t>
                          </m:r>
                          <m:r>
                            <m:rPr>
                              <m:nor/>
                            </m:rPr>
                            <a:rPr lang="en-US" sz="3200" b="0" i="0" smtClean="0">
                              <a:solidFill>
                                <a:schemeClr val="tx1"/>
                              </a:solidFill>
                              <a:latin typeface="Times New Roman" panose="02020603050405020304" pitchFamily="18" charset="0"/>
                              <a:cs typeface="Times New Roman" panose="02020603050405020304" pitchFamily="18" charset="0"/>
                            </a:rPr>
                            <m:t>− 1</m:t>
                          </m:r>
                        </m:den>
                      </m:f>
                    </m:oMath>
                  </a14:m>
                  <a:r>
                    <a:rPr lang="en-US" sz="3200" i="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12" name="TextBox 11"/>
                <p:cNvSpPr txBox="1">
                  <a:spLocks noRot="1" noChangeAspect="1" noMove="1" noResize="1" noEditPoints="1" noAdjustHandles="1" noChangeArrowheads="1" noChangeShapeType="1" noTextEdit="1"/>
                </p:cNvSpPr>
                <p:nvPr/>
              </p:nvSpPr>
              <p:spPr>
                <a:xfrm>
                  <a:off x="762000" y="2879044"/>
                  <a:ext cx="1061747" cy="789127"/>
                </a:xfrm>
                <a:prstGeom prst="rect">
                  <a:avLst/>
                </a:prstGeom>
                <a:blipFill>
                  <a:blip r:embed="rId3"/>
                  <a:stretch>
                    <a:fillRect l="-1724"/>
                  </a:stretch>
                </a:blipFill>
              </p:spPr>
              <p:txBody>
                <a:bodyPr/>
                <a:lstStyle/>
                <a:p>
                  <a:r>
                    <a:rPr lang="en-GB">
                      <a:noFill/>
                    </a:rPr>
                    <a:t> </a:t>
                  </a:r>
                </a:p>
              </p:txBody>
            </p:sp>
          </mc:Fallback>
        </mc:AlternateContent>
      </p:grpSp>
      <p:grpSp>
        <p:nvGrpSpPr>
          <p:cNvPr id="13" name="Group 12" descr="OPL20U25GSXzBJYl68kk8uQGfFKzs7yb1M4KJWUiLk6ZEvGF+qCIPSnY57AbBFCvTW2023.15.47+K4lPs7H94VUqPe2XwIsfPRnrXQE//QTEXxb8/8N4CNc6FpgZahzpTjFhMzSA7T/nHJa11DE8Ng2TP3iAmRczFlmslSuUNOgUeb6yRvs0="/>
          <p:cNvGrpSpPr/>
          <p:nvPr/>
        </p:nvGrpSpPr>
        <p:grpSpPr>
          <a:xfrm>
            <a:off x="4038600" y="504641"/>
            <a:ext cx="4755329" cy="988156"/>
            <a:chOff x="1317239" y="1829182"/>
            <a:chExt cx="4755329" cy="988156"/>
          </a:xfrm>
        </p:grpSpPr>
        <p:sp>
          <p:nvSpPr>
            <p:cNvPr id="7" name="TextBox 6">
              <a:extLst>
                <a:ext uri="{FF2B5EF4-FFF2-40B4-BE49-F238E27FC236}">
                  <a16:creationId xmlns:a16="http://schemas.microsoft.com/office/drawing/2014/main" id="{593A901D-36BB-545B-CD9D-8925AD73D9C5}"/>
                </a:ext>
              </a:extLst>
            </p:cNvPr>
            <p:cNvSpPr txBox="1"/>
            <p:nvPr/>
          </p:nvSpPr>
          <p:spPr>
            <a:xfrm>
              <a:off x="1317239" y="1968040"/>
              <a:ext cx="2695953"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Cho phân thức</a:t>
              </a:r>
            </a:p>
          </p:txBody>
        </p:sp>
        <mc:AlternateContent xmlns:mc="http://schemas.openxmlformats.org/markup-compatibility/2006" xmlns:a14="http://schemas.microsoft.com/office/drawing/2010/main">
          <mc:Choice Requires="a14">
            <p:sp>
              <p:nvSpPr>
                <p:cNvPr id="3" name="TextBox 2"/>
                <p:cNvSpPr txBox="1"/>
                <p:nvPr/>
              </p:nvSpPr>
              <p:spPr>
                <a:xfrm>
                  <a:off x="3886200" y="1829182"/>
                  <a:ext cx="2186368"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+2</m:t>
                            </m:r>
                            <m:r>
                              <a:rPr lang="en-US" sz="3200" b="0" i="1" smtClean="0">
                                <a:latin typeface="Cambria Math" panose="02040503050406030204" pitchFamily="18" charset="0"/>
                              </a:rPr>
                              <m:t>𝑥</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−1</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886200" y="1829182"/>
                  <a:ext cx="2186368" cy="988156"/>
                </a:xfrm>
                <a:prstGeom prst="rect">
                  <a:avLst/>
                </a:prstGeom>
                <a:blipFill>
                  <a:blip r:embed="rId4"/>
                  <a:stretch>
                    <a:fillRect/>
                  </a:stretch>
                </a:blipFill>
              </p:spPr>
              <p:txBody>
                <a:bodyPr/>
                <a:lstStyle/>
                <a:p>
                  <a:r>
                    <a:rPr lang="en-US">
                      <a:noFill/>
                    </a:rPr>
                    <a:t> </a:t>
                  </a:r>
                </a:p>
              </p:txBody>
            </p:sp>
          </mc:Fallback>
        </mc:AlternateContent>
      </p:grpSp>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474622" y="3342590"/>
            <a:ext cx="1625193"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Ta có:</a:t>
            </a:r>
          </a:p>
        </p:txBody>
      </p:sp>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p:cNvSpPr txBox="1"/>
              <p:nvPr/>
            </p:nvSpPr>
            <p:spPr>
              <a:xfrm>
                <a:off x="1932577" y="3105152"/>
                <a:ext cx="2195986"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5" name="TextBox 1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932577" y="3105152"/>
                <a:ext cx="2195986" cy="98815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descr="OPL20U25GSXzBJYl68kk8uQGfFKzs7yb1M4KJWUiLk6ZEvGF+qCIPSnY57AbBFCvTW2023.15.47+K4lPs7H94VUqPe2XwIsfPRnrXQE//QTEXxb8/8N4CNc6FpgZahzpTjFhMzSA7T/nHJa11DE8Ng2TP3iAmRczFlmslSuUNOgUeb6yRvs0="/>
              <p:cNvSpPr txBox="1"/>
              <p:nvPr/>
            </p:nvSpPr>
            <p:spPr>
              <a:xfrm>
                <a:off x="4107801" y="3414532"/>
                <a:ext cx="40876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cs typeface="Times New Roman" panose="02020603050405020304" pitchFamily="18" charset="0"/>
                        </a:rPr>
                        <m:t>=</m:t>
                      </m:r>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6" name="TextBox 1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107801" y="3414532"/>
                <a:ext cx="408765"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p:cNvSpPr txBox="1"/>
              <p:nvPr/>
            </p:nvSpPr>
            <p:spPr>
              <a:xfrm>
                <a:off x="4516565" y="3123008"/>
                <a:ext cx="2675476" cy="1075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e>
                            <m:sup>
                              <m:r>
                                <a:rPr lang="en-US" sz="3200" i="1">
                                  <a:latin typeface="Cambria Math" panose="02040503050406030204" pitchFamily="18" charset="0"/>
                                  <a:cs typeface="Times New Roman" panose="02020603050405020304" pitchFamily="18" charset="0"/>
                                </a:rPr>
                                <m:t>2</m:t>
                              </m:r>
                            </m:sup>
                          </m:sSup>
                        </m:num>
                        <m:den>
                          <m:r>
                            <a:rPr lang="en-US" sz="3200" i="1">
                              <a:latin typeface="Cambria Math" panose="02040503050406030204" pitchFamily="18" charset="0"/>
                              <a:cs typeface="Times New Roman" panose="02020603050405020304" pitchFamily="18" charset="0"/>
                            </a:rPr>
                            <m:t>(</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7" name="TextBox 1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516565" y="3123008"/>
                <a:ext cx="2675476" cy="10754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OPL20U25GSXzBJYl68kk8uQGfFKzs7yb1M4KJWUiLk6ZEvGF+qCIPSnY57AbBFCvTW2023.15.47+K4lPs7H94VUqPe2XwIsfPRnrXQE//QTEXxb8/8N4CNc6FpgZahzpTjFhMzSA7T/nHJa11DE8Ng2TP3iAmRczFlmslSuUNOgUeb6yRvs0="/>
              <p:cNvSpPr txBox="1"/>
              <p:nvPr/>
            </p:nvSpPr>
            <p:spPr>
              <a:xfrm>
                <a:off x="7212807" y="3434922"/>
                <a:ext cx="40876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cs typeface="Times New Roman" panose="02020603050405020304" pitchFamily="18" charset="0"/>
                        </a:rPr>
                        <m:t>=</m:t>
                      </m:r>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212807" y="3434922"/>
                <a:ext cx="408765" cy="49244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OPL20U25GSXzBJYl68kk8uQGfFKzs7yb1M4KJWUiLk6ZEvGF+qCIPSnY57AbBFCvTW2023.15.47+K4lPs7H94VUqPe2XwIsfPRnrXQE//QTEXxb8/8N4CNc6FpgZahzpTjFhMzSA7T/nHJa11DE8Ng2TP3iAmRczFlmslSuUNOgUeb6yRvs0="/>
              <p:cNvSpPr txBox="1"/>
              <p:nvPr/>
            </p:nvSpPr>
            <p:spPr>
              <a:xfrm>
                <a:off x="7568420" y="3218546"/>
                <a:ext cx="1049198"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9" name="TextBox 1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568420" y="3218546"/>
                <a:ext cx="1049198" cy="925190"/>
              </a:xfrm>
              <a:prstGeom prst="rect">
                <a:avLst/>
              </a:prstGeom>
              <a:blipFill>
                <a:blip r:embed="rId9"/>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765B70C4-7AE1-CA52-E742-D7CFC0AC3B21}"/>
              </a:ext>
            </a:extLst>
          </p:cNvPr>
          <p:cNvSpPr txBox="1"/>
          <p:nvPr/>
        </p:nvSpPr>
        <p:spPr>
          <a:xfrm>
            <a:off x="4128563" y="2492329"/>
            <a:ext cx="106401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spTree>
    <p:extLst>
      <p:ext uri="{BB962C8B-B14F-4D97-AF65-F5344CB8AC3E}">
        <p14:creationId xmlns:p14="http://schemas.microsoft.com/office/powerpoint/2010/main" val="25175106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93809" y="529054"/>
            <a:ext cx="8980769"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 Để tính giá trị của phân thức đã cho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2 và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bạn Ngân đã làm như sau.</a:t>
            </a:r>
          </a:p>
        </p:txBody>
      </p:sp>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990600" y="4304072"/>
            <a:ext cx="825009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Cách làm của bạn Ngân là đúng hay sai? Vì sao?</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170010" y="1763331"/>
            <a:ext cx="7126085" cy="830997"/>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Với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2, phân thức đã cho có giá trị là:                  </a:t>
            </a:r>
          </a:p>
        </p:txBody>
      </p:sp>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p:cNvSpPr txBox="1"/>
              <p:nvPr/>
            </p:nvSpPr>
            <p:spPr>
              <a:xfrm>
                <a:off x="7205836" y="1737027"/>
                <a:ext cx="948978" cy="922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b="0" smtClean="0">
                              <a:solidFill>
                                <a:schemeClr val="tx1"/>
                              </a:solidFill>
                              <a:latin typeface="Times New Roman" panose="02020603050405020304" pitchFamily="18" charset="0"/>
                              <a:cs typeface="Times New Roman" panose="02020603050405020304" pitchFamily="18" charset="0"/>
                            </a:rPr>
                            <m:t>2</m:t>
                          </m:r>
                          <m:r>
                            <m:rPr>
                              <m:nor/>
                            </m:rPr>
                            <a:rPr lang="en-US" sz="3200" smtClean="0">
                              <a:solidFill>
                                <a:schemeClr val="tx1"/>
                              </a:solidFill>
                              <a:latin typeface="Times New Roman" panose="02020603050405020304" pitchFamily="18" charset="0"/>
                              <a:cs typeface="Times New Roman" panose="02020603050405020304" pitchFamily="18" charset="0"/>
                            </a:rPr>
                            <m:t> + </m:t>
                          </m:r>
                          <m:r>
                            <m:rPr>
                              <m:nor/>
                            </m:rPr>
                            <a:rPr lang="en-US" sz="3200" b="0" smtClean="0">
                              <a:solidFill>
                                <a:schemeClr val="tx1"/>
                              </a:solidFill>
                              <a:latin typeface="Times New Roman" panose="02020603050405020304" pitchFamily="18" charset="0"/>
                              <a:cs typeface="Times New Roman" panose="02020603050405020304" pitchFamily="18" charset="0"/>
                            </a:rPr>
                            <m:t>1</m:t>
                          </m:r>
                        </m:num>
                        <m:den>
                          <m:r>
                            <m:rPr>
                              <m:nor/>
                            </m:rPr>
                            <a:rPr lang="en-US" sz="3200" b="0" smtClean="0">
                              <a:solidFill>
                                <a:schemeClr val="tx1"/>
                              </a:solidFill>
                              <a:latin typeface="Times New Roman" panose="02020603050405020304" pitchFamily="18" charset="0"/>
                              <a:cs typeface="Times New Roman" panose="02020603050405020304" pitchFamily="18" charset="0"/>
                            </a:rPr>
                            <m:t>2</m:t>
                          </m:r>
                          <m:r>
                            <m:rPr>
                              <m:nor/>
                            </m:rPr>
                            <a:rPr lang="en-US" sz="3200" smtClean="0">
                              <a:solidFill>
                                <a:schemeClr val="tx1"/>
                              </a:solidFill>
                              <a:latin typeface="Times New Roman" panose="02020603050405020304" pitchFamily="18" charset="0"/>
                              <a:cs typeface="Times New Roman" panose="02020603050405020304" pitchFamily="18" charset="0"/>
                            </a:rPr>
                            <m:t> </m:t>
                          </m:r>
                          <m:r>
                            <m:rPr>
                              <m:nor/>
                            </m:rPr>
                            <a:rPr lang="en-US" sz="3200" b="0" smtClean="0">
                              <a:solidFill>
                                <a:schemeClr val="tx1"/>
                              </a:solidFill>
                              <a:latin typeface="Times New Roman" panose="02020603050405020304" pitchFamily="18" charset="0"/>
                              <a:cs typeface="Times New Roman" panose="02020603050405020304" pitchFamily="18" charset="0"/>
                            </a:rPr>
                            <m:t>− 1</m:t>
                          </m:r>
                        </m:den>
                      </m:f>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205836" y="1737027"/>
                <a:ext cx="948978" cy="922753"/>
              </a:xfrm>
              <a:prstGeom prst="rect">
                <a:avLst/>
              </a:prstGeom>
              <a:blipFill>
                <a:blip r:embed="rId3"/>
                <a:stretch>
                  <a:fillRect/>
                </a:stretch>
              </a:blipFill>
            </p:spPr>
            <p:txBody>
              <a:bodyPr/>
              <a:lstStyle/>
              <a:p>
                <a:r>
                  <a:rPr lang="en-US">
                    <a:noFill/>
                  </a:rPr>
                  <a:t> </a:t>
                </a:r>
              </a:p>
            </p:txBody>
          </p:sp>
        </mc:Fallback>
      </mc:AlternateContent>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170010" y="2594328"/>
            <a:ext cx="7239000" cy="830997"/>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Với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phân thức đã cho có giá trị là:                                 </a:t>
            </a:r>
          </a:p>
        </p:txBody>
      </p:sp>
      <mc:AlternateContent xmlns:mc="http://schemas.openxmlformats.org/markup-compatibility/2006">
        <mc:Choice xmlns:a14="http://schemas.microsoft.com/office/drawing/2010/main" Requires="a14">
          <p:sp>
            <p:nvSpPr>
              <p:cNvPr id="14" name="TextBox 13" descr="OPL20U25GSXzBJYl68kk8uQGfFKzs7yb1M4KJWUiLk6ZEvGF+qCIPSnY57AbBFCvTW2023.15.47+K4lPs7H94VUqPe2XwIsfPRnrXQE//QTEXxb8/8N4CNc6FpgZahzpTjFhMzSA7T/nHJa11DE8Ng2TP3iAmRczFlmslSuUNOgUeb6yRvs0="/>
              <p:cNvSpPr txBox="1"/>
              <p:nvPr/>
            </p:nvSpPr>
            <p:spPr>
              <a:xfrm>
                <a:off x="2323678" y="3320391"/>
                <a:ext cx="1452321" cy="1017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b="0" i="0" smtClean="0">
                              <a:solidFill>
                                <a:schemeClr val="tx1"/>
                              </a:solidFill>
                              <a:latin typeface="Times New Roman" panose="02020603050405020304" pitchFamily="18" charset="0"/>
                              <a:cs typeface="Times New Roman" panose="02020603050405020304" pitchFamily="18" charset="0"/>
                            </a:rPr>
                            <m:t>(−1)</m:t>
                          </m:r>
                          <m:r>
                            <m:rPr>
                              <m:nor/>
                            </m:rPr>
                            <a:rPr lang="en-US" sz="3200" smtClean="0">
                              <a:solidFill>
                                <a:schemeClr val="tx1"/>
                              </a:solidFill>
                              <a:latin typeface="Times New Roman" panose="02020603050405020304" pitchFamily="18" charset="0"/>
                              <a:cs typeface="Times New Roman" panose="02020603050405020304" pitchFamily="18" charset="0"/>
                            </a:rPr>
                            <m:t> + </m:t>
                          </m:r>
                          <m:r>
                            <m:rPr>
                              <m:nor/>
                            </m:rPr>
                            <a:rPr lang="en-US" sz="3200" b="0" smtClean="0">
                              <a:solidFill>
                                <a:schemeClr val="tx1"/>
                              </a:solidFill>
                              <a:latin typeface="Times New Roman" panose="02020603050405020304" pitchFamily="18" charset="0"/>
                              <a:cs typeface="Times New Roman" panose="02020603050405020304" pitchFamily="18" charset="0"/>
                            </a:rPr>
                            <m:t>1</m:t>
                          </m:r>
                        </m:num>
                        <m:den>
                          <m:r>
                            <m:rPr>
                              <m:nor/>
                            </m:rPr>
                            <a:rPr lang="en-US" sz="3200" b="0" i="0" smtClean="0">
                              <a:solidFill>
                                <a:schemeClr val="tx1"/>
                              </a:solidFill>
                              <a:latin typeface="Times New Roman" panose="02020603050405020304" pitchFamily="18" charset="0"/>
                              <a:cs typeface="Times New Roman" panose="02020603050405020304" pitchFamily="18" charset="0"/>
                            </a:rPr>
                            <m:t>(−1)</m:t>
                          </m:r>
                          <m:r>
                            <m:rPr>
                              <m:nor/>
                            </m:rPr>
                            <a:rPr lang="en-US" sz="3200" smtClean="0">
                              <a:solidFill>
                                <a:schemeClr val="tx1"/>
                              </a:solidFill>
                              <a:latin typeface="Times New Roman" panose="02020603050405020304" pitchFamily="18" charset="0"/>
                              <a:cs typeface="Times New Roman" panose="02020603050405020304" pitchFamily="18" charset="0"/>
                            </a:rPr>
                            <m:t> </m:t>
                          </m:r>
                          <m:r>
                            <m:rPr>
                              <m:nor/>
                            </m:rPr>
                            <a:rPr lang="en-US" sz="3200" b="0" smtClean="0">
                              <a:solidFill>
                                <a:schemeClr val="tx1"/>
                              </a:solidFill>
                              <a:latin typeface="Times New Roman" panose="02020603050405020304" pitchFamily="18" charset="0"/>
                              <a:cs typeface="Times New Roman" panose="02020603050405020304" pitchFamily="18" charset="0"/>
                            </a:rPr>
                            <m:t>− 1</m:t>
                          </m:r>
                        </m:den>
                      </m:f>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p:sp>
            <p:nvSpPr>
              <p:cNvPr id="14" name="TextBox 1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323678" y="3320391"/>
                <a:ext cx="1452321" cy="101797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descr="OPL20U25GSXzBJYl68kk8uQGfFKzs7yb1M4KJWUiLk6ZEvGF+qCIPSnY57AbBFCvTW2023.15.47+K4lPs7H94VUqPe2XwIsfPRnrXQE//QTEXxb8/8N4CNc6FpgZahzpTjFhMzSA7T/nHJa11DE8Ng2TP3iAmRczFlmslSuUNOgUeb6yRvs0="/>
              <p:cNvSpPr/>
              <p:nvPr/>
            </p:nvSpPr>
            <p:spPr>
              <a:xfrm>
                <a:off x="8078271" y="1962194"/>
                <a:ext cx="51809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smtClean="0">
                          <a:solidFill>
                            <a:schemeClr val="tx1"/>
                          </a:solidFill>
                          <a:latin typeface="Times New Roman" panose="02020603050405020304" pitchFamily="18" charset="0"/>
                          <a:cs typeface="Times New Roman" panose="02020603050405020304" pitchFamily="18" charset="0"/>
                        </a:rPr>
                        <m:t>=</m:t>
                      </m:r>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p:sp>
            <p:nvSpPr>
              <p:cNvPr id="15" name="Rectangle 14"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078271" y="1962194"/>
                <a:ext cx="518091"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descr="OPL20U25GSXzBJYl68kk8uQGfFKzs7yb1M4KJWUiLk6ZEvGF+qCIPSnY57AbBFCvTW2023.15.47+K4lPs7H94VUqPe2XwIsfPRnrXQE//QTEXxb8/8N4CNc6FpgZahzpTjFhMzSA7T/nHJa11DE8Ng2TP3iAmRczFlmslSuUNOgUeb6yRvs0="/>
              <p:cNvSpPr/>
              <p:nvPr/>
            </p:nvSpPr>
            <p:spPr>
              <a:xfrm>
                <a:off x="8414067" y="1961457"/>
                <a:ext cx="49244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200" smtClean="0">
                          <a:solidFill>
                            <a:schemeClr val="tx1"/>
                          </a:solidFill>
                          <a:latin typeface="Times New Roman" panose="02020603050405020304" pitchFamily="18" charset="0"/>
                          <a:cs typeface="Times New Roman" panose="02020603050405020304" pitchFamily="18" charset="0"/>
                        </a:rPr>
                        <m:t>3</m:t>
                      </m:r>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p:sp>
            <p:nvSpPr>
              <p:cNvPr id="16" name="Rectangle 15"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414067" y="1961457"/>
                <a:ext cx="49244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p:cNvSpPr txBox="1"/>
              <p:nvPr/>
            </p:nvSpPr>
            <p:spPr>
              <a:xfrm>
                <a:off x="3789510" y="3583154"/>
                <a:ext cx="33342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m:t>
                      </m:r>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p:sp>
            <p:nvSpPr>
              <p:cNvPr id="17" name="TextBox 1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789510" y="3583154"/>
                <a:ext cx="333425" cy="49244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OPL20U25GSXzBJYl68kk8uQGfFKzs7yb1M4KJWUiLk6ZEvGF+qCIPSnY57AbBFCvTW2023.15.47+K4lPs7H94VUqPe2XwIsfPRnrXQE//QTEXxb8/8N4CNc6FpgZahzpTjFhMzSA7T/nHJa11DE8Ng2TP3iAmRczFlmslSuUNOgUeb6yRvs0="/>
              <p:cNvSpPr txBox="1"/>
              <p:nvPr/>
            </p:nvSpPr>
            <p:spPr>
              <a:xfrm>
                <a:off x="4122935" y="3333762"/>
                <a:ext cx="538609"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solidFill>
                                <a:schemeClr val="tx1"/>
                              </a:solidFill>
                              <a:latin typeface="Cambria Math" panose="02040503050406030204" pitchFamily="18" charset="0"/>
                              <a:cs typeface="Times New Roman" panose="02020603050405020304" pitchFamily="18" charset="0"/>
                            </a:rPr>
                          </m:ctrlPr>
                        </m:fPr>
                        <m:num>
                          <m:r>
                            <m:rPr>
                              <m:nor/>
                            </m:rPr>
                            <a:rPr lang="en-US" sz="3200" b="0" i="0" smtClean="0">
                              <a:solidFill>
                                <a:schemeClr val="tx1"/>
                              </a:solidFill>
                              <a:latin typeface="Times New Roman" panose="02020603050405020304" pitchFamily="18" charset="0"/>
                              <a:cs typeface="Times New Roman" panose="02020603050405020304" pitchFamily="18" charset="0"/>
                            </a:rPr>
                            <m:t>0</m:t>
                          </m:r>
                        </m:num>
                        <m:den>
                          <m:r>
                            <m:rPr>
                              <m:nor/>
                            </m:rPr>
                            <a:rPr lang="en-US" sz="32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122935" y="3333762"/>
                <a:ext cx="538609" cy="92256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661544" y="3602695"/>
                <a:ext cx="33342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m:t>
                      </m:r>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661544" y="3602695"/>
                <a:ext cx="333425"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057054" y="3599165"/>
                <a:ext cx="41036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0 </m:t>
                      </m:r>
                    </m:oMath>
                  </m:oMathPara>
                </a14:m>
                <a:endParaRPr lang="en-US" sz="3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057054" y="3599165"/>
                <a:ext cx="410369" cy="492443"/>
              </a:xfrm>
              <a:prstGeom prst="rect">
                <a:avLst/>
              </a:prstGeom>
              <a:blipFill>
                <a:blip r:embed="rId10"/>
                <a:stretch>
                  <a:fillRect/>
                </a:stretch>
              </a:blipFill>
            </p:spPr>
            <p:txBody>
              <a:bodyPr/>
              <a:lstStyle/>
              <a:p>
                <a:r>
                  <a:rPr lang="en-GB">
                    <a:noFill/>
                  </a:rPr>
                  <a:t> </a:t>
                </a:r>
              </a:p>
            </p:txBody>
          </p:sp>
        </mc:Fallback>
      </mc:AlternateContent>
      <p:sp>
        <p:nvSpPr>
          <p:cNvPr id="21" name="TextBox 20">
            <a:extLst>
              <a:ext uri="{FF2B5EF4-FFF2-40B4-BE49-F238E27FC236}">
                <a16:creationId xmlns:a16="http://schemas.microsoft.com/office/drawing/2014/main" id="{EC2A038B-37EA-581D-9E3D-4F6171C24DFB}"/>
              </a:ext>
            </a:extLst>
          </p:cNvPr>
          <p:cNvSpPr txBox="1"/>
          <p:nvPr/>
        </p:nvSpPr>
        <p:spPr>
          <a:xfrm>
            <a:off x="-32801" y="27732"/>
            <a:ext cx="4800600" cy="584775"/>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Ví dụ 9 trang 35 - 36 SGK</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689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barn(inVertical)">
                                      <p:cBhvr>
                                        <p:cTn id="46" dur="500"/>
                                        <p:tgtEl>
                                          <p:spTgt spid="1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Effect transition="in" filter="barn(inVertical)">
                                      <p:cBhvr>
                                        <p:cTn id="61" dur="500"/>
                                        <p:tgtEl>
                                          <p:spTgt spid="20">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4" grpId="0"/>
      <p:bldP spid="15" grpId="0"/>
      <p:bldP spid="16" grpId="0"/>
      <p:bldP spid="18"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descr="OPL20U25GSXzBJYl68kk8uQGfFKzs7yb1M4KJWUiLk6ZEvGF+qCIPSnY57AbBFCvTW2023.15.47+K4lPs7H94VUqPe2XwIsfPRnrXQE//QTEXxb8/8N4CNc6FpgZahzpTjFhMzSA7T/nHJa11DE8Ng2TP3iAmRczFlmslSuUNOgUeb6yRvs0="/>
          <p:cNvGrpSpPr/>
          <p:nvPr/>
        </p:nvGrpSpPr>
        <p:grpSpPr>
          <a:xfrm>
            <a:off x="74720" y="881660"/>
            <a:ext cx="9220200" cy="1637201"/>
            <a:chOff x="74720" y="881660"/>
            <a:chExt cx="9220200" cy="1637201"/>
          </a:xfrm>
        </p:grpSpPr>
        <p:sp>
          <p:nvSpPr>
            <p:cNvPr id="7" name="Rectangle 6"/>
            <p:cNvSpPr/>
            <p:nvPr/>
          </p:nvSpPr>
          <p:spPr>
            <a:xfrm>
              <a:off x="74720" y="927771"/>
              <a:ext cx="9220200" cy="1569660"/>
            </a:xfrm>
            <a:prstGeom prst="rect">
              <a:avLst/>
            </a:prstGeom>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Với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2 thì giá trị của cả hai phân thức                      ;                                        </a:t>
              </a:r>
            </a:p>
            <a:p>
              <a:pPr algn="just">
                <a:lnSpc>
                  <a:spcPct val="150000"/>
                </a:lnSpc>
              </a:pPr>
              <a:r>
                <a:rPr lang="en-US" sz="3200" dirty="0">
                  <a:latin typeface="Times New Roman" panose="02020603050405020304" pitchFamily="18" charset="0"/>
                  <a:cs typeface="Times New Roman" panose="02020603050405020304" pitchFamily="18" charset="0"/>
                </a:rPr>
                <a:t>             đều được xác định.                     </a:t>
              </a:r>
            </a:p>
          </p:txBody>
        </p:sp>
        <mc:AlternateContent xmlns:mc="http://schemas.openxmlformats.org/markup-compatibility/2006" xmlns:a14="http://schemas.microsoft.com/office/drawing/2010/main">
          <mc:Choice Requires="a14">
            <p:sp>
              <p:nvSpPr>
                <p:cNvPr id="8" name="TextBox 7"/>
                <p:cNvSpPr txBox="1"/>
                <p:nvPr/>
              </p:nvSpPr>
              <p:spPr>
                <a:xfrm>
                  <a:off x="6727166" y="881660"/>
                  <a:ext cx="2195986"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−1</m:t>
                            </m:r>
                            <m:r>
                              <a:rPr lang="en-US" sz="3200" b="0" i="1" smtClean="0">
                                <a:latin typeface="Cambria Math" panose="02040503050406030204" pitchFamily="18" charset="0"/>
                                <a:cs typeface="Times New Roman" panose="02020603050405020304" pitchFamily="18" charset="0"/>
                              </a:rPr>
                              <m:t> </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727166" y="881660"/>
                  <a:ext cx="2195986" cy="98815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79685" y="1593671"/>
                  <a:ext cx="1049198"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79685" y="1593671"/>
                  <a:ext cx="1049198" cy="925190"/>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0" name="TextBox 9" descr="OPL20U25GSXzBJYl68kk8uQGfFKzs7yb1M4KJWUiLk6ZEvGF+qCIPSnY57AbBFCvTW2023.15.47+K4lPs7H94VUqPe2XwIsfPRnrXQE//QTEXxb8/8N4CNc6FpgZahzpTjFhMzSA7T/nHJa11DE8Ng2TP3iAmRczFlmslSuUNOgUeb6yRvs0="/>
              <p:cNvSpPr txBox="1"/>
              <p:nvPr/>
            </p:nvSpPr>
            <p:spPr>
              <a:xfrm>
                <a:off x="1761205" y="2631776"/>
                <a:ext cx="1980221" cy="8619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cs typeface="Times New Roman" panose="02020603050405020304" pitchFamily="18" charset="0"/>
                            </a:rPr>
                          </m:ctrlPr>
                        </m:fPr>
                        <m:num>
                          <m:sSup>
                            <m:sSupPr>
                              <m:ctrlPr>
                                <a:rPr lang="en-US" sz="2800" i="1">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2</m:t>
                              </m:r>
                            </m:e>
                            <m:sup>
                              <m:r>
                                <a:rPr lang="en-US" sz="2800" i="1">
                                  <a:latin typeface="Cambria Math" panose="02040503050406030204" pitchFamily="18" charset="0"/>
                                  <a:cs typeface="Times New Roman" panose="02020603050405020304" pitchFamily="18" charset="0"/>
                                </a:rPr>
                                <m:t>2</m:t>
                              </m:r>
                            </m:sup>
                          </m:sSup>
                          <m:r>
                            <a:rPr lang="en-US" sz="2800" i="1">
                              <a:latin typeface="Cambria Math" panose="02040503050406030204" pitchFamily="18" charset="0"/>
                              <a:cs typeface="Times New Roman" panose="02020603050405020304" pitchFamily="18" charset="0"/>
                            </a:rPr>
                            <m:t>+2</m:t>
                          </m:r>
                          <m:r>
                            <a:rPr lang="en-US" sz="2800" b="0" i="1" smtClean="0">
                              <a:latin typeface="Cambria Math" panose="02040503050406030204" pitchFamily="18" charset="0"/>
                              <a:cs typeface="Times New Roman" panose="02020603050405020304" pitchFamily="18" charset="0"/>
                            </a:rPr>
                            <m:t>.2</m:t>
                          </m:r>
                          <m:r>
                            <a:rPr lang="en-US" sz="2800" i="1">
                              <a:latin typeface="Cambria Math" panose="02040503050406030204" pitchFamily="18" charset="0"/>
                              <a:cs typeface="Times New Roman" panose="02020603050405020304" pitchFamily="18" charset="0"/>
                            </a:rPr>
                            <m:t>+1</m:t>
                          </m:r>
                        </m:num>
                        <m:den>
                          <m:sSup>
                            <m:sSupPr>
                              <m:ctrlPr>
                                <a:rPr lang="en-US" sz="2800" i="1">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2</m:t>
                              </m:r>
                            </m:e>
                            <m:sup>
                              <m:r>
                                <a:rPr lang="en-US" sz="2800" i="1">
                                  <a:latin typeface="Cambria Math" panose="02040503050406030204" pitchFamily="18" charset="0"/>
                                  <a:cs typeface="Times New Roman" panose="02020603050405020304" pitchFamily="18" charset="0"/>
                                </a:rPr>
                                <m:t>2</m:t>
                              </m:r>
                            </m:sup>
                          </m:sSup>
                          <m:r>
                            <a:rPr lang="en-US" sz="2800" i="1">
                              <a:latin typeface="Cambria Math" panose="02040503050406030204" pitchFamily="18" charset="0"/>
                              <a:cs typeface="Times New Roman" panose="02020603050405020304" pitchFamily="18" charset="0"/>
                            </a:rPr>
                            <m:t>−1</m:t>
                          </m:r>
                          <m:r>
                            <a:rPr lang="en-US" sz="2800" b="0" i="1" smtClean="0">
                              <a:latin typeface="Cambria Math" panose="02040503050406030204" pitchFamily="18" charset="0"/>
                              <a:cs typeface="Times New Roman" panose="02020603050405020304" pitchFamily="18" charset="0"/>
                            </a:rPr>
                            <m:t> </m:t>
                          </m:r>
                        </m:den>
                      </m:f>
                    </m:oMath>
                  </m:oMathPara>
                </a14:m>
                <a:endParaRPr lang="en-US" sz="2800" i="1" dirty="0">
                  <a:latin typeface="Times New Roman" panose="02020603050405020304" pitchFamily="18" charset="0"/>
                  <a:cs typeface="Times New Roman" panose="02020603050405020304" pitchFamily="18" charset="0"/>
                </a:endParaRPr>
              </a:p>
            </p:txBody>
          </p:sp>
        </mc:Choice>
        <mc:Fallback>
          <p:sp>
            <p:nvSpPr>
              <p:cNvPr id="10" name="TextBox 9"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761205" y="2631776"/>
                <a:ext cx="1980221" cy="8619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p:cNvSpPr txBox="1"/>
              <p:nvPr/>
            </p:nvSpPr>
            <p:spPr>
              <a:xfrm>
                <a:off x="279685" y="3525985"/>
                <a:ext cx="1049198"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79685" y="3525985"/>
                <a:ext cx="1049198" cy="9251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descr="OPL20U25GSXzBJYl68kk8uQGfFKzs7yb1M4KJWUiLk6ZEvGF+qCIPSnY57AbBFCvTW2023.15.47+K4lPs7H94VUqPe2XwIsfPRnrXQE//QTEXxb8/8N4CNc6FpgZahzpTjFhMzSA7T/nHJa11DE8Ng2TP3iAmRczFlmslSuUNOgUeb6yRvs0="/>
              <p:cNvSpPr txBox="1"/>
              <p:nvPr/>
            </p:nvSpPr>
            <p:spPr>
              <a:xfrm>
                <a:off x="3456290" y="3572344"/>
                <a:ext cx="1046377" cy="921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r>
                            <a:rPr lang="en-US" sz="3200" b="0" i="1" smtClean="0">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+1</m:t>
                          </m:r>
                        </m:num>
                        <m:den>
                          <m:r>
                            <a:rPr lang="en-US" sz="3200" b="0" i="1" smtClean="0">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2" name="TextBox 11"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456290" y="3572344"/>
                <a:ext cx="1046377" cy="921984"/>
              </a:xfrm>
              <a:prstGeom prst="rect">
                <a:avLst/>
              </a:prstGeom>
              <a:blipFill>
                <a:blip r:embed="rId6"/>
                <a:stretch>
                  <a:fillRect/>
                </a:stretch>
              </a:blipFill>
            </p:spPr>
            <p:txBody>
              <a:bodyPr/>
              <a:lstStyle/>
              <a:p>
                <a:r>
                  <a:rPr lang="en-US">
                    <a:noFill/>
                  </a:rPr>
                  <a:t> </a:t>
                </a:r>
              </a:p>
            </p:txBody>
          </p:sp>
        </mc:Fallback>
      </mc:AlternateContent>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74720" y="-37889"/>
            <a:ext cx="4268680" cy="584775"/>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Ví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9 tr.35 -36 SGK</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7" name="TextBox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5B70C4-7AE1-CA52-E742-D7CFC0AC3B21}"/>
              </a:ext>
            </a:extLst>
          </p:cNvPr>
          <p:cNvSpPr txBox="1"/>
          <p:nvPr/>
        </p:nvSpPr>
        <p:spPr>
          <a:xfrm>
            <a:off x="4074101" y="365981"/>
            <a:ext cx="106401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sp>
        <p:nvSpPr>
          <p:cNvPr id="19" name="TextBox 18" descr="OPL20U25GSXzBJYl68kk8uQGfFKzs7yb1M4KJWUiLk6ZEvGF+qCIPSnY57AbBFCvTW2023.15.47+K4lPs7H94VUqPe2XwIsfPRnrXQE//QTEXxb8/8N4CNc6FpgZahzpTjFhMzSA7T/nHJa11DE8Ng2TP3iAmRczFlmslSuUNOgUeb6yRvs0="/>
          <p:cNvSpPr txBox="1"/>
          <p:nvPr/>
        </p:nvSpPr>
        <p:spPr>
          <a:xfrm>
            <a:off x="4664502" y="1832539"/>
            <a:ext cx="438531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Hơn nữa, phân thức đã có</a:t>
            </a:r>
          </a:p>
        </p:txBody>
      </p:sp>
      <p:sp>
        <p:nvSpPr>
          <p:cNvPr id="20" name="Rectangle 19" descr="OPL20U25GSXzBJYl68kk8uQGfFKzs7yb1M4KJWUiLk6ZEvGF+qCIPSnY57AbBFCvTW2023.15.47+K4lPs7H94VUqPe2XwIsfPRnrXQE//QTEXxb8/8N4CNc6FpgZahzpTjFhMzSA7T/nHJa11DE8Ng2TP3iAmRczFlmslSuUNOgUeb6yRvs0="/>
          <p:cNvSpPr/>
          <p:nvPr/>
        </p:nvSpPr>
        <p:spPr>
          <a:xfrm>
            <a:off x="233368" y="2770373"/>
            <a:ext cx="1552028"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giá trị là</a:t>
            </a:r>
            <a:endParaRPr lang="en-US" sz="3200" dirty="0"/>
          </a:p>
        </p:txBody>
      </p:sp>
      <mc:AlternateContent xmlns:mc="http://schemas.openxmlformats.org/markup-compatibility/2006">
        <mc:Choice xmlns:a14="http://schemas.microsoft.com/office/drawing/2010/main" Requires="a14">
          <p:sp>
            <p:nvSpPr>
              <p:cNvPr id="21" name="TextBox 20" descr="OPL20U25GSXzBJYl68kk8uQGfFKzs7yb1M4KJWUiLk6ZEvGF+qCIPSnY57AbBFCvTW2023.15.47+K4lPs7H94VUqPe2XwIsfPRnrXQE//QTEXxb8/8N4CNc6FpgZahzpTjFhMzSA7T/nHJa11DE8Ng2TP3iAmRczFlmslSuUNOgUeb6yRvs0="/>
              <p:cNvSpPr txBox="1"/>
              <p:nvPr/>
            </p:nvSpPr>
            <p:spPr>
              <a:xfrm>
                <a:off x="3770621" y="2862186"/>
                <a:ext cx="35747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m:t>
                      </m:r>
                    </m:oMath>
                  </m:oMathPara>
                </a14:m>
                <a:endParaRPr lang="en-US" sz="2800" i="1" dirty="0">
                  <a:latin typeface="Times New Roman" panose="02020603050405020304" pitchFamily="18" charset="0"/>
                  <a:cs typeface="Times New Roman" panose="02020603050405020304" pitchFamily="18" charset="0"/>
                </a:endParaRPr>
              </a:p>
            </p:txBody>
          </p:sp>
        </mc:Choice>
        <mc:Fallback>
          <p:sp>
            <p:nvSpPr>
              <p:cNvPr id="21" name="TextBox 2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770621" y="2862186"/>
                <a:ext cx="357470"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descr="OPL20U25GSXzBJYl68kk8uQGfFKzs7yb1M4KJWUiLk6ZEvGF+qCIPSnY57AbBFCvTW2023.15.47+K4lPs7H94VUqPe2XwIsfPRnrXQE//QTEXxb8/8N4CNc6FpgZahzpTjFhMzSA7T/nHJa11DE8Ng2TP3iAmRczFlmslSuUNOgUeb6yRvs0="/>
              <p:cNvSpPr txBox="1"/>
              <p:nvPr/>
            </p:nvSpPr>
            <p:spPr>
              <a:xfrm>
                <a:off x="4128091" y="2630162"/>
                <a:ext cx="288541" cy="8094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9</m:t>
                          </m:r>
                        </m:num>
                        <m:den>
                          <m:r>
                            <a:rPr lang="en-US" sz="2800" b="0" i="1" smtClean="0">
                              <a:latin typeface="Cambria Math" panose="02040503050406030204" pitchFamily="18" charset="0"/>
                              <a:cs typeface="Times New Roman" panose="02020603050405020304" pitchFamily="18" charset="0"/>
                            </a:rPr>
                            <m:t>3</m:t>
                          </m:r>
                        </m:den>
                      </m:f>
                    </m:oMath>
                  </m:oMathPara>
                </a14:m>
                <a:endParaRPr lang="en-US" sz="2800" i="1" dirty="0">
                  <a:latin typeface="Times New Roman" panose="02020603050405020304" pitchFamily="18" charset="0"/>
                  <a:cs typeface="Times New Roman" panose="02020603050405020304" pitchFamily="18" charset="0"/>
                </a:endParaRPr>
              </a:p>
            </p:txBody>
          </p:sp>
        </mc:Choice>
        <mc:Fallback>
          <p:sp>
            <p:nvSpPr>
              <p:cNvPr id="22" name="TextBox 21"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4128091" y="2630162"/>
                <a:ext cx="288541" cy="80945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502667" y="2862185"/>
                <a:ext cx="35746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m:t>
                      </m:r>
                    </m:oMath>
                  </m:oMathPara>
                </a14:m>
                <a:endParaRPr lang="en-US" sz="2800" i="1" dirty="0">
                  <a:latin typeface="Times New Roman" panose="02020603050405020304" pitchFamily="18"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502667" y="2862185"/>
                <a:ext cx="357469"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868112" y="2898565"/>
                <a:ext cx="28854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3</m:t>
                      </m:r>
                    </m:oMath>
                  </m:oMathPara>
                </a14:m>
                <a:endParaRPr lang="en-US" sz="2800" i="1" dirty="0">
                  <a:latin typeface="Times New Roman" panose="02020603050405020304" pitchFamily="18"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868112" y="2898565"/>
                <a:ext cx="288541" cy="430887"/>
              </a:xfrm>
              <a:prstGeom prst="rect">
                <a:avLst/>
              </a:prstGeom>
              <a:blipFill>
                <a:blip r:embed="rId10"/>
                <a:stretch>
                  <a:fillRect/>
                </a:stretch>
              </a:blipFill>
            </p:spPr>
            <p:txBody>
              <a:bodyPr/>
              <a:lstStyle/>
              <a:p>
                <a:r>
                  <a:rPr lang="en-US">
                    <a:noFill/>
                  </a:rPr>
                  <a:t> </a:t>
                </a:r>
              </a:p>
            </p:txBody>
          </p:sp>
        </mc:Fallback>
      </mc:AlternateContent>
      <p:sp>
        <p:nvSpPr>
          <p:cNvPr id="26" name="Rectangle 25"/>
          <p:cNvSpPr/>
          <p:nvPr/>
        </p:nvSpPr>
        <p:spPr>
          <a:xfrm>
            <a:off x="5050766" y="2742500"/>
            <a:ext cx="4138267"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trong khi đó phân thức </a:t>
            </a:r>
          </a:p>
        </p:txBody>
      </p:sp>
      <p:sp>
        <p:nvSpPr>
          <p:cNvPr id="28" name="Rectangle 27"/>
          <p:cNvSpPr/>
          <p:nvPr/>
        </p:nvSpPr>
        <p:spPr>
          <a:xfrm>
            <a:off x="1361981" y="3696192"/>
            <a:ext cx="2145139"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có giá trị là </a:t>
            </a:r>
            <a:endParaRPr lang="en-US" sz="3200" dirty="0"/>
          </a:p>
        </p:txBody>
      </p:sp>
      <mc:AlternateContent xmlns:mc="http://schemas.openxmlformats.org/markup-compatibility/2006" xmlns:a14="http://schemas.microsoft.com/office/drawing/2010/main">
        <mc:Choice Requires="a14">
          <p:sp>
            <p:nvSpPr>
              <p:cNvPr id="29" name="TextBox 28"/>
              <p:cNvSpPr txBox="1"/>
              <p:nvPr/>
            </p:nvSpPr>
            <p:spPr>
              <a:xfrm>
                <a:off x="4535765" y="3831878"/>
                <a:ext cx="40876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panose="02020603050405020304" pitchFamily="18" charset="0"/>
                        </a:rPr>
                        <m:t>=</m:t>
                      </m:r>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35765" y="3831878"/>
                <a:ext cx="408766" cy="49244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944531" y="3831878"/>
                <a:ext cx="3302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panose="02020603050405020304" pitchFamily="18" charset="0"/>
                        </a:rPr>
                        <m:t>3</m:t>
                      </m:r>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44531" y="3831878"/>
                <a:ext cx="330219" cy="492443"/>
              </a:xfrm>
              <a:prstGeom prst="rect">
                <a:avLst/>
              </a:prstGeom>
              <a:blipFill>
                <a:blip r:embed="rId12"/>
                <a:stretch>
                  <a:fillRect/>
                </a:stretch>
              </a:blipFill>
            </p:spPr>
            <p:txBody>
              <a:bodyPr/>
              <a:lstStyle/>
              <a:p>
                <a:r>
                  <a:rPr lang="en-US">
                    <a:noFill/>
                  </a:rPr>
                  <a:t> </a:t>
                </a:r>
              </a:p>
            </p:txBody>
          </p:sp>
        </mc:Fallback>
      </mc:AlternateContent>
      <p:sp>
        <p:nvSpPr>
          <p:cNvPr id="31" name="Rectangle 30"/>
          <p:cNvSpPr/>
          <p:nvPr/>
        </p:nvSpPr>
        <p:spPr>
          <a:xfrm>
            <a:off x="5320006" y="3742614"/>
            <a:ext cx="3924493"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Vậy bạn Ngân tính</a:t>
            </a:r>
            <a:endParaRPr lang="en-US" sz="3200" dirty="0"/>
          </a:p>
        </p:txBody>
      </p:sp>
      <p:sp>
        <p:nvSpPr>
          <p:cNvPr id="33" name="Rectangle 32"/>
          <p:cNvSpPr/>
          <p:nvPr/>
        </p:nvSpPr>
        <p:spPr>
          <a:xfrm>
            <a:off x="233368" y="4583905"/>
            <a:ext cx="7308411" cy="584775"/>
          </a:xfrm>
          <a:prstGeom prst="rect">
            <a:avLst/>
          </a:prstGeom>
        </p:spPr>
        <p:txBody>
          <a:bodyPr wrap="none">
            <a:spAutoFit/>
          </a:bodyPr>
          <a:lstStyle/>
          <a:p>
            <a:pPr algn="just"/>
            <a:r>
              <a:rPr lang="en-US" sz="3200" dirty="0">
                <a:latin typeface="Times New Roman" panose="02020603050405020304" pitchFamily="18" charset="0"/>
                <a:cs typeface="Times New Roman" panose="02020603050405020304" pitchFamily="18" charset="0"/>
              </a:rPr>
              <a:t>đúng giá trị của phân thức đã cho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2. </a:t>
            </a:r>
          </a:p>
        </p:txBody>
      </p:sp>
      <p:sp>
        <p:nvSpPr>
          <p:cNvPr id="34" name="TextBox 33">
            <a:extLst>
              <a:ext uri="{FF2B5EF4-FFF2-40B4-BE49-F238E27FC236}">
                <a16:creationId xmlns:a16="http://schemas.microsoft.com/office/drawing/2014/main" id="{765B70C4-7AE1-CA52-E742-D7CFC0AC3B21}"/>
              </a:ext>
            </a:extLst>
          </p:cNvPr>
          <p:cNvSpPr txBox="1"/>
          <p:nvPr/>
        </p:nvSpPr>
        <p:spPr>
          <a:xfrm>
            <a:off x="123538" y="635318"/>
            <a:ext cx="56226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90237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barn(inVertical)">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arn(inVertical)">
                                      <p:cBhvr>
                                        <p:cTn id="80" dur="500"/>
                                        <p:tgtEl>
                                          <p:spTgt spid="31"/>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barn(inVertical)">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P spid="19" grpId="0"/>
      <p:bldP spid="20" grpId="0"/>
      <p:bldP spid="21" grpId="0"/>
      <p:bldP spid="22" grpId="0"/>
      <p:bldP spid="23" grpId="0"/>
      <p:bldP spid="24" grpId="0"/>
      <p:bldP spid="26" grpId="0"/>
      <p:bldP spid="28" grpId="0"/>
      <p:bldP spid="29" grpId="0"/>
      <p:bldP spid="30" grpId="0"/>
      <p:bldP spid="31"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74720" y="-37889"/>
            <a:ext cx="3962400"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Ví dụ 9 tr.35 -36 SGK</a:t>
            </a:r>
            <a:endParaRPr lang="en-US" sz="3200" dirty="0">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5B70C4-7AE1-CA52-E742-D7CFC0AC3B21}"/>
              </a:ext>
            </a:extLst>
          </p:cNvPr>
          <p:cNvSpPr txBox="1"/>
          <p:nvPr/>
        </p:nvSpPr>
        <p:spPr>
          <a:xfrm>
            <a:off x="4037120" y="361950"/>
            <a:ext cx="106401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sp>
        <p:nvSpPr>
          <p:cNvPr id="4" name="Rectangle 3" descr="OPL20U25GSXzBJYl68kk8uQGfFKzs7yb1M4KJWUiLk6ZEvGF+qCIPSnY57AbBFCvTW2023.15.47+K4lPs7H94VUqPe2XwIsfPRnrXQE//QTEXxb8/8N4CNc6FpgZahzpTjFhMzSA7T/nHJa11DE8Ng2TP3iAmRczFlmslSuUNOgUeb6yRvs0="/>
          <p:cNvSpPr/>
          <p:nvPr/>
        </p:nvSpPr>
        <p:spPr>
          <a:xfrm>
            <a:off x="102833" y="1200150"/>
            <a:ext cx="3599640"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c) Với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ta thấy </a:t>
            </a:r>
            <a:endParaRPr lang="en-US" sz="3200" dirty="0"/>
          </a:p>
        </p:txBody>
      </p:sp>
      <p:sp>
        <p:nvSpPr>
          <p:cNvPr id="5" name="Rectangle 4" descr="OPL20U25GSXzBJYl68kk8uQGfFKzs7yb1M4KJWUiLk6ZEvGF+qCIPSnY57AbBFCvTW2023.15.47+K4lPs7H94VUqPe2XwIsfPRnrXQE//QTEXxb8/8N4CNc6FpgZahzpTjFhMzSA7T/nHJa11DE8Ng2TP3iAmRczFlmslSuUNOgUeb6yRvs0="/>
          <p:cNvSpPr/>
          <p:nvPr/>
        </p:nvSpPr>
        <p:spPr>
          <a:xfrm>
            <a:off x="3520553" y="1200149"/>
            <a:ext cx="1085554" cy="584775"/>
          </a:xfrm>
          <a:prstGeom prst="rect">
            <a:avLst/>
          </a:prstGeom>
        </p:spPr>
        <p:txBody>
          <a:bodyPr wrap="none">
            <a:spAutoFit/>
          </a:bodyPr>
          <a:lstStyle/>
          <a:p>
            <a:r>
              <a:rPr lang="en-US" sz="3200" i="1" dirty="0">
                <a:latin typeface="Times New Roman" panose="02020603050405020304" pitchFamily="18" charset="0"/>
                <a:cs typeface="Times New Roman" panose="02020603050405020304" pitchFamily="18" charset="0"/>
              </a:rPr>
              <a:t>x</a:t>
            </a:r>
            <a:r>
              <a:rPr lang="en-US" sz="3200" baseline="30000"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 1</a:t>
            </a:r>
            <a:endParaRPr lang="en-US" sz="3200" dirty="0"/>
          </a:p>
        </p:txBody>
      </p:sp>
      <p:sp>
        <p:nvSpPr>
          <p:cNvPr id="6" name="Rectangle 5" descr="OPL20U25GSXzBJYl68kk8uQGfFKzs7yb1M4KJWUiLk6ZEvGF+qCIPSnY57AbBFCvTW2023.15.47+K4lPs7H94VUqPe2XwIsfPRnrXQE//QTEXxb8/8N4CNc6FpgZahzpTjFhMzSA7T/nHJa11DE8Ng2TP3iAmRczFlmslSuUNOgUeb6yRvs0="/>
          <p:cNvSpPr/>
          <p:nvPr/>
        </p:nvSpPr>
        <p:spPr>
          <a:xfrm>
            <a:off x="4495800" y="1229320"/>
            <a:ext cx="415498"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a:t>
            </a:r>
            <a:endParaRPr lang="en-US" sz="3200" dirty="0"/>
          </a:p>
        </p:txBody>
      </p:sp>
      <p:sp>
        <p:nvSpPr>
          <p:cNvPr id="7" name="Rectangle 6" descr="OPL20U25GSXzBJYl68kk8uQGfFKzs7yb1M4KJWUiLk6ZEvGF+qCIPSnY57AbBFCvTW2023.15.47+K4lPs7H94VUqPe2XwIsfPRnrXQE//QTEXxb8/8N4CNc6FpgZahzpTjFhMzSA7T/nHJa11DE8Ng2TP3iAmRczFlmslSuUNOgUeb6yRvs0="/>
          <p:cNvSpPr/>
          <p:nvPr/>
        </p:nvSpPr>
        <p:spPr>
          <a:xfrm>
            <a:off x="4863992" y="1200148"/>
            <a:ext cx="1550424"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2 </a:t>
            </a:r>
            <a:r>
              <a:rPr lang="en-US" sz="3200" dirty="0">
                <a:latin typeface="Times New Roman" panose="02020603050405020304" pitchFamily="18" charset="0"/>
                <a:cs typeface="Times New Roman" panose="02020603050405020304" pitchFamily="18" charset="0"/>
              </a:rPr>
              <a:t> - 1</a:t>
            </a:r>
            <a:endParaRPr lang="en-US" sz="3200" dirty="0"/>
          </a:p>
        </p:txBody>
      </p:sp>
      <p:sp>
        <p:nvSpPr>
          <p:cNvPr id="8" name="Rectangle 7" descr="OPL20U25GSXzBJYl68kk8uQGfFKzs7yb1M4KJWUiLk6ZEvGF+qCIPSnY57AbBFCvTW2023.15.47+K4lPs7H94VUqPe2XwIsfPRnrXQE//QTEXxb8/8N4CNc6FpgZahzpTjFhMzSA7T/nHJa11DE8Ng2TP3iAmRczFlmslSuUNOgUeb6yRvs0="/>
          <p:cNvSpPr/>
          <p:nvPr/>
        </p:nvSpPr>
        <p:spPr>
          <a:xfrm>
            <a:off x="6822675" y="1200148"/>
            <a:ext cx="595035"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0. </a:t>
            </a:r>
            <a:endParaRPr lang="en-US" sz="3200" dirty="0"/>
          </a:p>
        </p:txBody>
      </p:sp>
      <p:sp>
        <p:nvSpPr>
          <p:cNvPr id="9" name="Rectangle 8" descr="OPL20U25GSXzBJYl68kk8uQGfFKzs7yb1M4KJWUiLk6ZEvGF+qCIPSnY57AbBFCvTW2023.15.47+K4lPs7H94VUqPe2XwIsfPRnrXQE//QTEXxb8/8N4CNc6FpgZahzpTjFhMzSA7T/nHJa11DE8Ng2TP3iAmRczFlmslSuUNOgUeb6yRvs0="/>
          <p:cNvSpPr/>
          <p:nvPr/>
        </p:nvSpPr>
        <p:spPr>
          <a:xfrm>
            <a:off x="6391824" y="1229320"/>
            <a:ext cx="415498"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a:t>
            </a:r>
            <a:endParaRPr lang="en-US" sz="3200" dirty="0"/>
          </a:p>
        </p:txBody>
      </p:sp>
      <p:sp>
        <p:nvSpPr>
          <p:cNvPr id="10" name="Rectangle 9" descr="OPL20U25GSXzBJYl68kk8uQGfFKzs7yb1M4KJWUiLk6ZEvGF+qCIPSnY57AbBFCvTW2023.15.47+K4lPs7H94VUqPe2XwIsfPRnrXQE//QTEXxb8/8N4CNc6FpgZahzpTjFhMzSA7T/nHJa11DE8Ng2TP3iAmRczFlmslSuUNOgUeb6yRvs0="/>
          <p:cNvSpPr/>
          <p:nvPr/>
        </p:nvSpPr>
        <p:spPr>
          <a:xfrm>
            <a:off x="7204484" y="1200147"/>
            <a:ext cx="1906291"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Vì thế, giá</a:t>
            </a:r>
            <a:endParaRPr lang="en-US" sz="3200" dirty="0"/>
          </a:p>
        </p:txBody>
      </p:sp>
      <p:sp>
        <p:nvSpPr>
          <p:cNvPr id="11" name="Rectangle 10" descr="OPL20U25GSXzBJYl68kk8uQGfFKzs7yb1M4KJWUiLk6ZEvGF+qCIPSnY57AbBFCvTW2023.15.47+K4lPs7H94VUqPe2XwIsfPRnrXQE//QTEXxb8/8N4CNc6FpgZahzpTjFhMzSA7T/nHJa11DE8Ng2TP3iAmRczFlmslSuUNOgUeb6yRvs0="/>
          <p:cNvSpPr/>
          <p:nvPr/>
        </p:nvSpPr>
        <p:spPr>
          <a:xfrm>
            <a:off x="563965" y="1800271"/>
            <a:ext cx="8279167"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trị của phân thức đã cho không được xác định khi</a:t>
            </a:r>
            <a:endParaRPr lang="en-US" sz="3200" dirty="0"/>
          </a:p>
        </p:txBody>
      </p:sp>
      <p:sp>
        <p:nvSpPr>
          <p:cNvPr id="12" name="Rectangle 11"/>
          <p:cNvSpPr/>
          <p:nvPr/>
        </p:nvSpPr>
        <p:spPr>
          <a:xfrm>
            <a:off x="563965" y="2400392"/>
            <a:ext cx="1247457" cy="584775"/>
          </a:xfrm>
          <a:prstGeom prst="rect">
            <a:avLst/>
          </a:prstGeom>
        </p:spPr>
        <p:txBody>
          <a:bodyPr wrap="none">
            <a:spAutoFit/>
          </a:bodyPr>
          <a:lstStyle/>
          <a:p>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a:t>
            </a:r>
            <a:endParaRPr lang="en-US" sz="3200" dirty="0"/>
          </a:p>
        </p:txBody>
      </p:sp>
      <p:sp>
        <p:nvSpPr>
          <p:cNvPr id="13" name="Rectangle 12"/>
          <p:cNvSpPr/>
          <p:nvPr/>
        </p:nvSpPr>
        <p:spPr>
          <a:xfrm>
            <a:off x="1676400" y="2385046"/>
            <a:ext cx="7593741"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Vậy bạn Ngân đã sai khi tính giá trị của phân</a:t>
            </a:r>
            <a:endParaRPr lang="en-US" sz="3200" dirty="0"/>
          </a:p>
        </p:txBody>
      </p:sp>
      <p:sp>
        <p:nvSpPr>
          <p:cNvPr id="14" name="Rectangle 13"/>
          <p:cNvSpPr/>
          <p:nvPr/>
        </p:nvSpPr>
        <p:spPr>
          <a:xfrm>
            <a:off x="563965" y="3000513"/>
            <a:ext cx="3773790" cy="584775"/>
          </a:xfrm>
          <a:prstGeom prst="rect">
            <a:avLst/>
          </a:prstGeom>
        </p:spPr>
        <p:txBody>
          <a:bodyPr wrap="none">
            <a:spAutoFit/>
          </a:bodyPr>
          <a:lstStyle/>
          <a:p>
            <a:pPr algn="just"/>
            <a:r>
              <a:rPr lang="en-US" sz="3200" dirty="0">
                <a:latin typeface="Times New Roman" panose="02020603050405020304" pitchFamily="18" charset="0"/>
                <a:cs typeface="Times New Roman" panose="02020603050405020304" pitchFamily="18" charset="0"/>
              </a:rPr>
              <a:t>thức đã cho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10628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A901D-36BB-545B-CD9D-8925AD73D9C5}"/>
              </a:ext>
            </a:extLst>
          </p:cNvPr>
          <p:cNvSpPr txBox="1"/>
          <p:nvPr/>
        </p:nvSpPr>
        <p:spPr>
          <a:xfrm>
            <a:off x="319177" y="742950"/>
            <a:ext cx="8763000"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d) Với những giá trị nào của biến thì có thể tính được giá trị của phân thức đã cho bằng cách tính giá trị của phân thức rút gọn.</a:t>
            </a: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304800" y="57150"/>
            <a:ext cx="4800600"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Ví dụ 9 trang 35 - 36 SGK</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8348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557024" y="2104041"/>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998027" y="1924710"/>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928354" y="2067425"/>
            <a:ext cx="2327672" cy="2327672"/>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8974" y="2072946"/>
            <a:ext cx="1561730" cy="1561730"/>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sp>
        <p:nvSpPr>
          <p:cNvPr id="18" name="Cloud Callout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1ACFA3D-9628-0E48-FA25-E41DC42F8920}"/>
              </a:ext>
            </a:extLst>
          </p:cNvPr>
          <p:cNvSpPr/>
          <p:nvPr/>
        </p:nvSpPr>
        <p:spPr>
          <a:xfrm>
            <a:off x="6780594" y="1"/>
            <a:ext cx="2200272" cy="1727642"/>
          </a:xfrm>
          <a:prstGeom prst="cloudCallout">
            <a:avLst>
              <a:gd name="adj1" fmla="val -32559"/>
              <a:gd name="adj2" fmla="val 5817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2060"/>
                </a:solidFill>
                <a:latin typeface="Times New Roman" pitchFamily="18" charset="0"/>
                <a:cs typeface="Times New Roman" pitchFamily="18" charset="0"/>
              </a:rPr>
              <a:t>HĐ: </a:t>
            </a:r>
          </a:p>
          <a:p>
            <a:pPr algn="ctr"/>
            <a:r>
              <a:rPr lang="en-US" sz="3200" b="1" dirty="0">
                <a:solidFill>
                  <a:srgbClr val="002060"/>
                </a:solidFill>
                <a:latin typeface="Times New Roman" pitchFamily="18" charset="0"/>
                <a:cs typeface="Times New Roman" pitchFamily="18" charset="0"/>
              </a:rPr>
              <a:t>CÁ NHÂN</a:t>
            </a:r>
          </a:p>
        </p:txBody>
      </p:sp>
      <p:sp>
        <p:nvSpPr>
          <p:cNvPr id="19" name="Cloud Callout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21A231-4C7B-9653-F947-498B005520A0}"/>
              </a:ext>
            </a:extLst>
          </p:cNvPr>
          <p:cNvSpPr/>
          <p:nvPr/>
        </p:nvSpPr>
        <p:spPr>
          <a:xfrm>
            <a:off x="1471894" y="33207"/>
            <a:ext cx="2360339" cy="1694436"/>
          </a:xfrm>
          <a:prstGeom prst="cloudCallout">
            <a:avLst>
              <a:gd name="adj1" fmla="val -26248"/>
              <a:gd name="adj2" fmla="val 7178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2060"/>
                </a:solidFill>
                <a:latin typeface="Times New Roman" pitchFamily="18" charset="0"/>
                <a:cs typeface="Times New Roman" pitchFamily="18" charset="0"/>
              </a:rPr>
              <a:t>HĐ: NHÓM ĐÔI</a:t>
            </a:r>
          </a:p>
        </p:txBody>
      </p:sp>
      <p:sp>
        <p:nvSpPr>
          <p:cNvPr id="20" name="Cloud Callout 17">
            <a:extLst>
              <a:ext uri="{FF2B5EF4-FFF2-40B4-BE49-F238E27FC236}">
                <a16:creationId xmlns:a16="http://schemas.microsoft.com/office/drawing/2014/main" id="{DF478FEF-50D9-7124-683E-789833419914}"/>
              </a:ext>
            </a:extLst>
          </p:cNvPr>
          <p:cNvSpPr/>
          <p:nvPr/>
        </p:nvSpPr>
        <p:spPr>
          <a:xfrm>
            <a:off x="4126244" y="33207"/>
            <a:ext cx="2360339" cy="1456269"/>
          </a:xfrm>
          <a:prstGeom prst="cloudCallout">
            <a:avLst>
              <a:gd name="adj1" fmla="val 10051"/>
              <a:gd name="adj2" fmla="val 761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2060"/>
                </a:solidFill>
                <a:latin typeface="Times New Roman" pitchFamily="18" charset="0"/>
                <a:cs typeface="Times New Roman" pitchFamily="18" charset="0"/>
              </a:rPr>
              <a:t>HĐ: NHÓM</a:t>
            </a:r>
          </a:p>
        </p:txBody>
      </p:sp>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65B70C4-7AE1-CA52-E742-D7CFC0AC3B21}"/>
              </a:ext>
            </a:extLst>
          </p:cNvPr>
          <p:cNvSpPr txBox="1"/>
          <p:nvPr/>
        </p:nvSpPr>
        <p:spPr>
          <a:xfrm>
            <a:off x="4089284" y="212808"/>
            <a:ext cx="106401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sp>
        <p:nvSpPr>
          <p:cNvPr id="3" name="Rectangle 2" descr="OPL20U25GSXzBJYl68kk8uQGfFKzs7yb1M4KJWUiLk6ZEvGF+qCIPSnY57AbBFCvTW2023.15.47+K4lPs7H94VUqPe2XwIsfPRnrXQE//QTEXxb8/8N4CNc6FpgZahzpTjFhMzSA7T/nHJa11DE8Ng2TP3iAmRczFlmslSuUNOgUeb6yRvs0="/>
          <p:cNvSpPr/>
          <p:nvPr/>
        </p:nvSpPr>
        <p:spPr>
          <a:xfrm>
            <a:off x="-297" y="903873"/>
            <a:ext cx="4089581"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d) Giá trị của phân thức</a:t>
            </a:r>
            <a:endParaRPr lang="en-US" sz="3200" dirty="0"/>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p:cNvSpPr txBox="1"/>
              <p:nvPr/>
            </p:nvSpPr>
            <p:spPr>
              <a:xfrm>
                <a:off x="3980794" y="702182"/>
                <a:ext cx="2195986"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−1</m:t>
                          </m:r>
                          <m:r>
                            <a:rPr lang="en-US" sz="3200" b="0" i="1" smtClean="0">
                              <a:latin typeface="Cambria Math" panose="02040503050406030204" pitchFamily="18" charset="0"/>
                              <a:cs typeface="Times New Roman" panose="02020603050405020304" pitchFamily="18" charset="0"/>
                            </a:rPr>
                            <m:t> </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980794" y="702182"/>
                <a:ext cx="2195986" cy="988156"/>
              </a:xfrm>
              <a:prstGeom prst="rect">
                <a:avLst/>
              </a:prstGeom>
              <a:blipFill>
                <a:blip r:embed="rId2"/>
                <a:stretch>
                  <a:fillRect/>
                </a:stretch>
              </a:blipFill>
            </p:spPr>
            <p:txBody>
              <a:bodyPr/>
              <a:lstStyle/>
              <a:p>
                <a:r>
                  <a:rPr lang="en-US">
                    <a:noFill/>
                  </a:rPr>
                  <a:t> </a:t>
                </a:r>
              </a:p>
            </p:txBody>
          </p:sp>
        </mc:Fallback>
      </mc:AlternateContent>
      <p:sp>
        <p:nvSpPr>
          <p:cNvPr id="5" name="Rectangle 4" descr="OPL20U25GSXzBJYl68kk8uQGfFKzs7yb1M4KJWUiLk6ZEvGF+qCIPSnY57AbBFCvTW2023.15.47+K4lPs7H94VUqPe2XwIsfPRnrXQE//QTEXxb8/8N4CNc6FpgZahzpTjFhMzSA7T/nHJa11DE8Ng2TP3iAmRczFlmslSuUNOgUeb6yRvs0="/>
          <p:cNvSpPr/>
          <p:nvPr/>
        </p:nvSpPr>
        <p:spPr>
          <a:xfrm>
            <a:off x="6226235" y="958054"/>
            <a:ext cx="2727029"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bằng giá trị của</a:t>
            </a:r>
            <a:endParaRPr lang="en-US" sz="3200" dirty="0"/>
          </a:p>
        </p:txBody>
      </p:sp>
      <p:sp>
        <p:nvSpPr>
          <p:cNvPr id="6" name="Rectangle 5" descr="OPL20U25GSXzBJYl68kk8uQGfFKzs7yb1M4KJWUiLk6ZEvGF+qCIPSnY57AbBFCvTW2023.15.47+K4lPs7H94VUqPe2XwIsfPRnrXQE//QTEXxb8/8N4CNc6FpgZahzpTjFhMzSA7T/nHJa11DE8Ng2TP3iAmRczFlmslSuUNOgUeb6yRvs0="/>
          <p:cNvSpPr/>
          <p:nvPr/>
        </p:nvSpPr>
        <p:spPr>
          <a:xfrm>
            <a:off x="97578" y="1675863"/>
            <a:ext cx="3124200" cy="58477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phân thức rút gọn</a:t>
            </a:r>
            <a:endParaRPr lang="en-US" sz="3200" dirty="0"/>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p:cNvSpPr txBox="1"/>
              <p:nvPr/>
            </p:nvSpPr>
            <p:spPr>
              <a:xfrm>
                <a:off x="3092347" y="1505656"/>
                <a:ext cx="1049198"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7" name="TextBox 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092347" y="1505656"/>
                <a:ext cx="1049198" cy="925190"/>
              </a:xfrm>
              <a:prstGeom prst="rect">
                <a:avLst/>
              </a:prstGeom>
              <a:blipFill>
                <a:blip r:embed="rId3"/>
                <a:stretch>
                  <a:fillRect/>
                </a:stretch>
              </a:blipFill>
            </p:spPr>
            <p:txBody>
              <a:bodyPr/>
              <a:lstStyle/>
              <a:p>
                <a:r>
                  <a:rPr lang="en-US">
                    <a:noFill/>
                  </a:rPr>
                  <a:t> </a:t>
                </a:r>
              </a:p>
            </p:txBody>
          </p:sp>
        </mc:Fallback>
      </mc:AlternateContent>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2A038B-37EA-581D-9E3D-4F6171C24DFB}"/>
              </a:ext>
            </a:extLst>
          </p:cNvPr>
          <p:cNvSpPr txBox="1"/>
          <p:nvPr/>
        </p:nvSpPr>
        <p:spPr>
          <a:xfrm>
            <a:off x="0" y="-70287"/>
            <a:ext cx="480060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Ví dụ 9 trang 35 - 36 SGK</a:t>
            </a:r>
            <a:endParaRPr lang="en-US" sz="2800" dirty="0">
              <a:latin typeface="Times New Roman" panose="02020603050405020304" pitchFamily="18" charset="0"/>
              <a:cs typeface="Times New Roman" panose="02020603050405020304" pitchFamily="18" charset="0"/>
            </a:endParaRPr>
          </a:p>
        </p:txBody>
      </p:sp>
      <p:sp>
        <p:nvSpPr>
          <p:cNvPr id="9" name="Rectangle 8" descr="OPL20U25GSXzBJYl68kk8uQGfFKzs7yb1M4KJWUiLk6ZEvGF+qCIPSnY57AbBFCvTW2023.15.47+K4lPs7H94VUqPe2XwIsfPRnrXQE//QTEXxb8/8N4CNc6FpgZahzpTjFhMzSA7T/nHJa11DE8Ng2TP3iAmRczFlmslSuUNOgUeb6yRvs0="/>
          <p:cNvSpPr/>
          <p:nvPr/>
        </p:nvSpPr>
        <p:spPr>
          <a:xfrm>
            <a:off x="4174526" y="1675863"/>
            <a:ext cx="4899098"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tại những giá trị của biến mà</a:t>
            </a:r>
            <a:endParaRPr lang="en-US" sz="3200" dirty="0"/>
          </a:p>
        </p:txBody>
      </p:sp>
      <p:sp>
        <p:nvSpPr>
          <p:cNvPr id="10" name="Rectangle 9" descr="OPL20U25GSXzBJYl68kk8uQGfFKzs7yb1M4KJWUiLk6ZEvGF+qCIPSnY57AbBFCvTW2023.15.47+K4lPs7H94VUqPe2XwIsfPRnrXQE//QTEXxb8/8N4CNc6FpgZahzpTjFhMzSA7T/nHJa11DE8Ng2TP3iAmRczFlmslSuUNOgUeb6yRvs0="/>
          <p:cNvSpPr/>
          <p:nvPr/>
        </p:nvSpPr>
        <p:spPr>
          <a:xfrm>
            <a:off x="0" y="2694261"/>
            <a:ext cx="3581400" cy="58477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giá trị của phân thức</a:t>
            </a:r>
            <a:endParaRPr lang="en-US" sz="3200" dirty="0"/>
          </a:p>
        </p:txBody>
      </p:sp>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p:cNvSpPr txBox="1"/>
              <p:nvPr/>
            </p:nvSpPr>
            <p:spPr>
              <a:xfrm>
                <a:off x="3505200" y="2419350"/>
                <a:ext cx="2195986"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−1</m:t>
                          </m:r>
                          <m:r>
                            <a:rPr lang="en-US" sz="3200" b="0" i="1" smtClean="0">
                              <a:latin typeface="Cambria Math" panose="02040503050406030204" pitchFamily="18" charset="0"/>
                              <a:cs typeface="Times New Roman" panose="02020603050405020304" pitchFamily="18" charset="0"/>
                            </a:rPr>
                            <m:t> </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p:sp>
            <p:nvSpPr>
              <p:cNvPr id="11" name="TextBox 1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505200" y="2419350"/>
                <a:ext cx="2195986" cy="988156"/>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5797974" y="2712719"/>
            <a:ext cx="2660226" cy="58477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được xác định.</a:t>
            </a:r>
            <a:endParaRPr lang="en-US" sz="3200" dirty="0"/>
          </a:p>
        </p:txBody>
      </p:sp>
      <p:sp>
        <p:nvSpPr>
          <p:cNvPr id="13" name="Rectangle 12"/>
          <p:cNvSpPr/>
          <p:nvPr/>
        </p:nvSpPr>
        <p:spPr>
          <a:xfrm>
            <a:off x="8256414" y="2700429"/>
            <a:ext cx="869149"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Vậy</a:t>
            </a:r>
            <a:endParaRPr lang="en-US" sz="3200" dirty="0"/>
          </a:p>
        </p:txBody>
      </p:sp>
      <p:sp>
        <p:nvSpPr>
          <p:cNvPr id="14" name="Rectangle 13"/>
          <p:cNvSpPr/>
          <p:nvPr/>
        </p:nvSpPr>
        <p:spPr>
          <a:xfrm>
            <a:off x="0" y="3576223"/>
            <a:ext cx="3588174" cy="58477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giá trị của phân thức</a:t>
            </a:r>
            <a:endParaRPr lang="en-US" sz="3200" dirty="0"/>
          </a:p>
        </p:txBody>
      </p:sp>
      <mc:AlternateContent xmlns:mc="http://schemas.openxmlformats.org/markup-compatibility/2006" xmlns:a14="http://schemas.microsoft.com/office/drawing/2010/main">
        <mc:Choice Requires="a14">
          <p:sp>
            <p:nvSpPr>
              <p:cNvPr id="15" name="TextBox 14"/>
              <p:cNvSpPr txBox="1"/>
              <p:nvPr/>
            </p:nvSpPr>
            <p:spPr>
              <a:xfrm>
                <a:off x="3429000" y="3404527"/>
                <a:ext cx="2195986" cy="9881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anose="02020603050405020304" pitchFamily="18" charset="0"/>
                            </a:rPr>
                          </m:ctrlPr>
                        </m:fPr>
                        <m:num>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+2</m:t>
                          </m:r>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𝑥</m:t>
                              </m:r>
                            </m:e>
                            <m:sup>
                              <m:r>
                                <a:rPr lang="en-US" sz="3200" i="1">
                                  <a:latin typeface="Cambria Math" panose="02040503050406030204" pitchFamily="18" charset="0"/>
                                  <a:cs typeface="Times New Roman" panose="02020603050405020304" pitchFamily="18" charset="0"/>
                                </a:rPr>
                                <m:t>2</m:t>
                              </m:r>
                            </m:sup>
                          </m:sSup>
                          <m:r>
                            <a:rPr lang="en-US" sz="3200" i="1">
                              <a:latin typeface="Cambria Math" panose="02040503050406030204" pitchFamily="18" charset="0"/>
                              <a:cs typeface="Times New Roman" panose="02020603050405020304" pitchFamily="18" charset="0"/>
                            </a:rPr>
                            <m:t>−1</m:t>
                          </m:r>
                          <m:r>
                            <a:rPr lang="en-US" sz="3200" b="0" i="1" smtClean="0">
                              <a:latin typeface="Cambria Math" panose="02040503050406030204" pitchFamily="18" charset="0"/>
                              <a:cs typeface="Times New Roman" panose="02020603050405020304" pitchFamily="18" charset="0"/>
                            </a:rPr>
                            <m:t> </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429000" y="3404527"/>
                <a:ext cx="2195986" cy="988156"/>
              </a:xfrm>
              <a:prstGeom prst="rect">
                <a:avLst/>
              </a:prstGeom>
              <a:blipFill>
                <a:blip r:embed="rId5"/>
                <a:stretch>
                  <a:fillRect/>
                </a:stretch>
              </a:blipFill>
            </p:spPr>
            <p:txBody>
              <a:bodyPr/>
              <a:lstStyle/>
              <a:p>
                <a:r>
                  <a:rPr lang="en-US">
                    <a:noFill/>
                  </a:rPr>
                  <a:t> </a:t>
                </a:r>
              </a:p>
            </p:txBody>
          </p:sp>
        </mc:Fallback>
      </mc:AlternateContent>
      <p:sp>
        <p:nvSpPr>
          <p:cNvPr id="16" name="Rectangle 15"/>
          <p:cNvSpPr/>
          <p:nvPr/>
        </p:nvSpPr>
        <p:spPr>
          <a:xfrm>
            <a:off x="5562600" y="3607707"/>
            <a:ext cx="3627916"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bằng giá trị của phân</a:t>
            </a:r>
            <a:endParaRPr lang="en-US" sz="3200" dirty="0"/>
          </a:p>
        </p:txBody>
      </p:sp>
      <p:sp>
        <p:nvSpPr>
          <p:cNvPr id="17" name="Rectangle 16"/>
          <p:cNvSpPr/>
          <p:nvPr/>
        </p:nvSpPr>
        <p:spPr>
          <a:xfrm>
            <a:off x="23747" y="4392683"/>
            <a:ext cx="2185214"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thức rút gọn</a:t>
            </a:r>
            <a:endParaRPr lang="en-US" sz="3200" dirty="0"/>
          </a:p>
        </p:txBody>
      </p:sp>
      <mc:AlternateContent xmlns:mc="http://schemas.openxmlformats.org/markup-compatibility/2006" xmlns:a14="http://schemas.microsoft.com/office/drawing/2010/main">
        <mc:Choice Requires="a14">
          <p:sp>
            <p:nvSpPr>
              <p:cNvPr id="18" name="TextBox 17"/>
              <p:cNvSpPr txBox="1"/>
              <p:nvPr/>
            </p:nvSpPr>
            <p:spPr>
              <a:xfrm>
                <a:off x="2208961" y="4195605"/>
                <a:ext cx="1049198"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a:latin typeface="Cambria Math" panose="02040503050406030204" pitchFamily="18" charset="0"/>
                              <a:cs typeface="Times New Roman" panose="02020603050405020304" pitchFamily="18" charset="0"/>
                            </a:rPr>
                          </m:ctrlPr>
                        </m:fPr>
                        <m:num>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num>
                        <m:den>
                          <m:r>
                            <a:rPr lang="en-US" sz="3200" i="1">
                              <a:latin typeface="Cambria Math" panose="02040503050406030204" pitchFamily="18" charset="0"/>
                              <a:cs typeface="Times New Roman" panose="02020603050405020304" pitchFamily="18" charset="0"/>
                            </a:rPr>
                            <m:t>𝑥</m:t>
                          </m:r>
                          <m:r>
                            <a:rPr lang="en-US" sz="3200" i="1">
                              <a:latin typeface="Cambria Math" panose="02040503050406030204" pitchFamily="18" charset="0"/>
                              <a:cs typeface="Times New Roman" panose="02020603050405020304" pitchFamily="18" charset="0"/>
                            </a:rPr>
                            <m:t>−1</m:t>
                          </m:r>
                        </m:den>
                      </m:f>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08961" y="4195605"/>
                <a:ext cx="1049198" cy="92519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123865" y="4438848"/>
                <a:ext cx="209615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cs typeface="Times New Roman" panose="02020603050405020304" pitchFamily="18" charset="0"/>
                            </a:rPr>
                          </m:ctrlPr>
                        </m:sSupPr>
                        <m:e>
                          <m:r>
                            <a:rPr lang="en-US" sz="3200" i="1" smtClean="0">
                              <a:latin typeface="Cambria Math" panose="02040503050406030204" pitchFamily="18" charset="0"/>
                              <a:cs typeface="Times New Roman" panose="02020603050405020304" pitchFamily="18" charset="0"/>
                            </a:rPr>
                            <m:t>𝑥</m:t>
                          </m:r>
                        </m:e>
                        <m:sup>
                          <m:r>
                            <a:rPr lang="en-US" sz="3200" i="1" smtClean="0">
                              <a:latin typeface="Cambria Math" panose="02040503050406030204" pitchFamily="18" charset="0"/>
                              <a:cs typeface="Times New Roman" panose="02020603050405020304" pitchFamily="18" charset="0"/>
                            </a:rPr>
                            <m:t>2</m:t>
                          </m:r>
                        </m:sup>
                      </m:sSup>
                      <m:r>
                        <a:rPr lang="en-US" sz="3200" b="0" i="1" smtClean="0">
                          <a:latin typeface="Cambria Math" panose="02040503050406030204" pitchFamily="18" charset="0"/>
                          <a:cs typeface="Times New Roman" panose="02020603050405020304" pitchFamily="18" charset="0"/>
                        </a:rPr>
                        <m:t>−1</m:t>
                      </m:r>
                      <m:r>
                        <a:rPr lang="en-US" sz="3200" i="1" smtClean="0">
                          <a:latin typeface="Cambria Math" panose="02040503050406030204" pitchFamily="18" charset="0"/>
                          <a:ea typeface="Cambria Math" panose="02040503050406030204" pitchFamily="18" charset="0"/>
                          <a:cs typeface="Times New Roman" panose="02020603050405020304" pitchFamily="18" charset="0"/>
                        </a:rPr>
                        <m:t>≠</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lang="en-US" sz="3200" i="1"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123865" y="4438848"/>
                <a:ext cx="2096151" cy="492443"/>
              </a:xfrm>
              <a:prstGeom prst="rect">
                <a:avLst/>
              </a:prstGeom>
              <a:blipFill>
                <a:blip r:embed="rId7"/>
                <a:stretch>
                  <a:fillRect/>
                </a:stretch>
              </a:blipFill>
            </p:spPr>
            <p:txBody>
              <a:bodyPr/>
              <a:lstStyle/>
              <a:p>
                <a:r>
                  <a:rPr lang="en-GB">
                    <a:noFill/>
                  </a:rPr>
                  <a:t> </a:t>
                </a:r>
              </a:p>
            </p:txBody>
          </p:sp>
        </mc:Fallback>
      </mc:AlternateContent>
      <p:sp>
        <p:nvSpPr>
          <p:cNvPr id="20" name="Rectangle 19"/>
          <p:cNvSpPr/>
          <p:nvPr/>
        </p:nvSpPr>
        <p:spPr>
          <a:xfrm>
            <a:off x="3336588" y="4392682"/>
            <a:ext cx="708848"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khi</a:t>
            </a:r>
            <a:endParaRPr lang="en-US" sz="3200" dirty="0"/>
          </a:p>
        </p:txBody>
      </p:sp>
    </p:spTree>
    <p:extLst>
      <p:ext uri="{BB962C8B-B14F-4D97-AF65-F5344CB8AC3E}">
        <p14:creationId xmlns:p14="http://schemas.microsoft.com/office/powerpoint/2010/main" val="419517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descr="OPL20U25GSXzBJYl68kk8uQGfFKzs7yb1M4KJWUiLk6ZEvGF+qCIPSnY57AbBFCvTW2023.15.47+K4lPs7H94VUqPe2XwIsfPRnrXQE//QTEXxb8/8N4CNc6FpgZahzpTjFhMzSA7T/nHJa11DE8Ng2TP3iAmRczFlmslSuUNOgUeb6yRvs0="/>
          <p:cNvSpPr txBox="1"/>
          <p:nvPr/>
        </p:nvSpPr>
        <p:spPr>
          <a:xfrm>
            <a:off x="152400" y="971550"/>
            <a:ext cx="8686800" cy="2352824"/>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a:t>
            </a:r>
            <a:r>
              <a:rPr lang="en-US" sz="3400" dirty="0">
                <a:latin typeface="Times New Roman" panose="02020603050405020304" pitchFamily="18" charset="0"/>
                <a:cs typeface="Times New Roman" panose="02020603050405020304" pitchFamily="18" charset="0"/>
              </a:rPr>
              <a:t>Nếu tại giá trị của biến mà giá trị của một phân thức được xác định thì phân thức đó và phân thức rút gọn của nó có cùng một giá trị. </a:t>
            </a:r>
          </a:p>
        </p:txBody>
      </p:sp>
      <p:sp>
        <p:nvSpPr>
          <p:cNvPr id="7" name="文本框 13" descr="OPL20U25GSXzBJYl68kk8uQGfFKzs7yb1M4KJWUiLk6ZEvGF+qCIPSnY57AbBFCvTW2023.15.47+K4lPs7H94VUqPe2XwIsfPRnrXQE//QTEXxb8/8N4CNc6FpgZahzpTjFhMzSA7T/nHJa11DE8Ng2TP3iAmRczFlmslSuUNOgUeb6yRvs0="/>
          <p:cNvSpPr txBox="1"/>
          <p:nvPr/>
        </p:nvSpPr>
        <p:spPr>
          <a:xfrm>
            <a:off x="0" y="1123950"/>
            <a:ext cx="1893467" cy="615553"/>
          </a:xfrm>
          <a:prstGeom prst="rect">
            <a:avLst/>
          </a:prstGeom>
          <a:noFill/>
          <a:effectLst/>
        </p:spPr>
        <p:txBody>
          <a:bodyPr wrap="none" rtlCol="0">
            <a:spAutoFit/>
          </a:bodyPr>
          <a:lstStyle/>
          <a:p>
            <a:r>
              <a:rPr lang="en-US" altLang="zh-CN" sz="3400" dirty="0" err="1">
                <a:ln w="0"/>
                <a:solidFill>
                  <a:srgbClr val="0070C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Nhận</a:t>
            </a:r>
            <a:r>
              <a:rPr lang="en-US" altLang="zh-CN" sz="3400" dirty="0">
                <a:ln w="0"/>
                <a:solidFill>
                  <a:srgbClr val="0070C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 </a:t>
            </a:r>
            <a:r>
              <a:rPr lang="en-US" altLang="zh-CN" sz="3400" dirty="0" err="1">
                <a:ln w="0"/>
                <a:solidFill>
                  <a:srgbClr val="0070C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xét</a:t>
            </a:r>
            <a:r>
              <a:rPr lang="en-US" altLang="zh-CN" sz="3400" dirty="0">
                <a:ln w="0"/>
                <a:solidFill>
                  <a:srgbClr val="0070C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a:t>
            </a:r>
            <a:endParaRPr lang="zh-CN" altLang="en-US" sz="3400" dirty="0">
              <a:ln w="0"/>
              <a:solidFill>
                <a:srgbClr val="0070C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2EB336-3A3E-9E19-074D-7ECFB86F9564}"/>
              </a:ext>
            </a:extLst>
          </p:cNvPr>
          <p:cNvSpPr txBox="1"/>
          <p:nvPr/>
        </p:nvSpPr>
        <p:spPr>
          <a:xfrm>
            <a:off x="76200" y="33087"/>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493835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0" y="767775"/>
            <a:ext cx="4822154" cy="584775"/>
          </a:xfrm>
          <a:prstGeom prst="rect">
            <a:avLst/>
          </a:prstGeom>
          <a:noFill/>
          <a:effectLst/>
        </p:spPr>
        <p:txBody>
          <a:bodyPr wrap="none" rtlCol="0">
            <a:spAutoFit/>
          </a:bodyPr>
          <a:lstStyle/>
          <a:p>
            <a:r>
              <a:rPr lang="en-US" altLang="zh-CN" sz="3200" b="1" dirty="0">
                <a:latin typeface="Times New Roman" panose="02020603050405020304" pitchFamily="18" charset="0"/>
                <a:ea typeface="幼圆" panose="02010509060101010101" pitchFamily="49" charset="-122"/>
                <a:cs typeface="Times New Roman" panose="02020603050405020304" pitchFamily="18" charset="0"/>
              </a:rPr>
              <a:t>Luyện tập 6 trang 36 SGK</a:t>
            </a:r>
            <a:endParaRPr lang="zh-CN" altLang="en-US" sz="3200" b="1" dirty="0">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 name="TextBox 3" descr="OPL20U25GSXzBJYl68kk8uQGfFKzs7yb1M4KJWUiLk6ZEvGF+qCIPSnY57AbBFCvTW2023.15.47+K4lPs7H94VUqPe2XwIsfPRnrXQE//QTEXxb8/8N4CNc6FpgZahzpTjFhMzSA7T/nHJa11DE8Ng2TP3iAmRczFlmslSuUNOgUeb6yRvs0="/>
          <p:cNvSpPr txBox="1"/>
          <p:nvPr/>
        </p:nvSpPr>
        <p:spPr>
          <a:xfrm>
            <a:off x="102175" y="1764394"/>
            <a:ext cx="7144278"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a) Viết điều kiện xác định của phân thức.            </a:t>
            </a:r>
          </a:p>
        </p:txBody>
      </p:sp>
      <p:sp>
        <p:nvSpPr>
          <p:cNvPr id="5" name="TextBox 4" descr="OPL20U25GSXzBJYl68kk8uQGfFKzs7yb1M4KJWUiLk6ZEvGF+qCIPSnY57AbBFCvTW2023.15.47+K4lPs7H94VUqPe2XwIsfPRnrXQE//QTEXxb8/8N4CNc6FpgZahzpTjFhMzSA7T/nHJa11DE8Ng2TP3iAmRczFlmslSuUNOgUeb6yRvs0="/>
          <p:cNvSpPr txBox="1"/>
          <p:nvPr/>
        </p:nvSpPr>
        <p:spPr>
          <a:xfrm>
            <a:off x="76200" y="2426553"/>
            <a:ext cx="8763000" cy="830997"/>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b) Tính giá trị của phân thức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10 và tại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-1.                   </a:t>
            </a:r>
          </a:p>
        </p:txBody>
      </p:sp>
      <p:grpSp>
        <p:nvGrpSpPr>
          <p:cNvPr id="9" name="Group 8" descr="OPL20U25GSXzBJYl68kk8uQGfFKzs7yb1M4KJWUiLk6ZEvGF+qCIPSnY57AbBFCvTW2023.15.47+K4lPs7H94VUqPe2XwIsfPRnrXQE//QTEXxb8/8N4CNc6FpgZahzpTjFhMzSA7T/nHJa11DE8Ng2TP3iAmRczFlmslSuUNOgUeb6yRvs0="/>
          <p:cNvGrpSpPr/>
          <p:nvPr/>
        </p:nvGrpSpPr>
        <p:grpSpPr>
          <a:xfrm>
            <a:off x="4873172" y="664306"/>
            <a:ext cx="4270828" cy="933397"/>
            <a:chOff x="4336145" y="432632"/>
            <a:chExt cx="4270828" cy="933397"/>
          </a:xfrm>
        </p:grpSpPr>
        <p:sp>
          <p:nvSpPr>
            <p:cNvPr id="7" name="TextBox 6"/>
            <p:cNvSpPr txBox="1"/>
            <p:nvPr/>
          </p:nvSpPr>
          <p:spPr>
            <a:xfrm>
              <a:off x="4336145" y="549855"/>
              <a:ext cx="427082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Cho phân thức               .</a:t>
              </a:r>
            </a:p>
          </p:txBody>
        </p:sp>
        <mc:AlternateContent xmlns:mc="http://schemas.openxmlformats.org/markup-compatibility/2006" xmlns:a14="http://schemas.microsoft.com/office/drawing/2010/main">
          <mc:Choice Requires="a14">
            <p:sp>
              <p:nvSpPr>
                <p:cNvPr id="2" name="TextBox 1"/>
                <p:cNvSpPr txBox="1"/>
                <p:nvPr/>
              </p:nvSpPr>
              <p:spPr>
                <a:xfrm>
                  <a:off x="6978480" y="432632"/>
                  <a:ext cx="1242584" cy="93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𝑥</m:t>
                            </m:r>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978480" y="432632"/>
                  <a:ext cx="1242584" cy="933397"/>
                </a:xfrm>
                <a:prstGeom prst="rect">
                  <a:avLst/>
                </a:prstGeom>
                <a:blipFill>
                  <a:blip r:embed="rId2"/>
                  <a:stretch>
                    <a:fillRect/>
                  </a:stretch>
                </a:blipFill>
              </p:spPr>
              <p:txBody>
                <a:bodyPr/>
                <a:lstStyle/>
                <a:p>
                  <a:r>
                    <a:rPr lang="en-GB">
                      <a:noFill/>
                    </a:rPr>
                    <a:t> </a:t>
                  </a:r>
                </a:p>
              </p:txBody>
            </p:sp>
          </mc:Fallback>
        </mc:AlternateContent>
      </p:grpSp>
      <p:grpSp>
        <p:nvGrpSpPr>
          <p:cNvPr id="14" name="Group 13" descr="OPL20U25GSXzBJYl68kk8uQGfFKzs7yb1M4KJWUiLk6ZEvGF+qCIPSnY57AbBFCvTW2023.15.47+K4lPs7H94VUqPe2XwIsfPRnrXQE//QTEXxb8/8N4CNc6FpgZahzpTjFhMzSA7T/nHJa11DE8Ng2TP3iAmRczFlmslSuUNOgUeb6yRvs0="/>
          <p:cNvGrpSpPr/>
          <p:nvPr/>
        </p:nvGrpSpPr>
        <p:grpSpPr>
          <a:xfrm>
            <a:off x="7764906" y="3830366"/>
            <a:ext cx="1371599" cy="1238951"/>
            <a:chOff x="7764906" y="3830366"/>
            <a:chExt cx="1371599" cy="1238951"/>
          </a:xfrm>
        </p:grpSpPr>
        <p:pic>
          <p:nvPicPr>
            <p:cNvPr id="12" name="Picture 11"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7764906" y="3830366"/>
              <a:ext cx="1371599" cy="123895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3" name="Picture 12"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3831303"/>
              <a:ext cx="1096658" cy="990600"/>
            </a:xfrm>
            <a:prstGeom prst="rect">
              <a:avLst/>
            </a:prstGeom>
          </p:spPr>
        </p:pic>
      </p:grpSp>
      <p:sp>
        <p:nvSpPr>
          <p:cNvPr id="6"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44C745-744B-29AF-7207-D202AD447EBD}"/>
              </a:ext>
            </a:extLst>
          </p:cNvPr>
          <p:cNvSpPr txBox="1"/>
          <p:nvPr/>
        </p:nvSpPr>
        <p:spPr>
          <a:xfrm>
            <a:off x="76200" y="57150"/>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140349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descr="OPL20U25GSXzBJYl68kk8uQGfFKzs7yb1M4KJWUiLk6ZEvGF+qCIPSnY57AbBFCvTW2023.15.47+K4lPs7H94VUqPe2XwIsfPRnrXQE//QTEXxb8/8N4CNc6FpgZahzpTjFhMzSA7T/nHJa11DE8Ng2TP3iAmRczFlmslSuUNOgUeb6yRvs0="/>
          <p:cNvSpPr txBox="1"/>
          <p:nvPr/>
        </p:nvSpPr>
        <p:spPr>
          <a:xfrm>
            <a:off x="3419302" y="802079"/>
            <a:ext cx="1000298" cy="584775"/>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cs typeface="Times New Roman" panose="02020603050405020304" pitchFamily="18" charset="0"/>
              </a:rPr>
              <a:t>Giải</a:t>
            </a:r>
            <a:endParaRPr lang="en-US" sz="3200" dirty="0">
              <a:solidFill>
                <a:srgbClr val="C00000"/>
              </a:solidFill>
              <a:latin typeface="Times New Roman" panose="02020603050405020304" pitchFamily="18" charset="0"/>
              <a:cs typeface="Times New Roman" panose="02020603050405020304" pitchFamily="18" charset="0"/>
            </a:endParaRPr>
          </a:p>
        </p:txBody>
      </p:sp>
      <p:grpSp>
        <p:nvGrpSpPr>
          <p:cNvPr id="10" name="Group 9" descr="OPL20U25GSXzBJYl68kk8uQGfFKzs7yb1M4KJWUiLk6ZEvGF+qCIPSnY57AbBFCvTW2023.15.47+K4lPs7H94VUqPe2XwIsfPRnrXQE//QTEXxb8/8N4CNc6FpgZahzpTjFhMzSA7T/nHJa11DE8Ng2TP3iAmRczFlmslSuUNOgUeb6yRvs0="/>
          <p:cNvGrpSpPr/>
          <p:nvPr/>
        </p:nvGrpSpPr>
        <p:grpSpPr>
          <a:xfrm>
            <a:off x="102083" y="1181153"/>
            <a:ext cx="6248400" cy="933397"/>
            <a:chOff x="914400" y="1134852"/>
            <a:chExt cx="6248400" cy="933397"/>
          </a:xfrm>
        </p:grpSpPr>
        <p:sp>
          <p:nvSpPr>
            <p:cNvPr id="6" name="TextBox 5"/>
            <p:cNvSpPr txBox="1"/>
            <p:nvPr/>
          </p:nvSpPr>
          <p:spPr>
            <a:xfrm>
              <a:off x="914400" y="1363452"/>
              <a:ext cx="62484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ĐKXĐ của phân thức              là:      </a:t>
              </a:r>
              <a:r>
                <a:rPr lang="en-US" sz="2800" dirty="0">
                  <a:solidFill>
                    <a:srgbClr val="002060"/>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9" name="TextBox 8"/>
                <p:cNvSpPr txBox="1"/>
                <p:nvPr/>
              </p:nvSpPr>
              <p:spPr>
                <a:xfrm>
                  <a:off x="5057987" y="1134852"/>
                  <a:ext cx="1242584" cy="93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𝑥</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057987" y="1134852"/>
                  <a:ext cx="1242584" cy="933397"/>
                </a:xfrm>
                <a:prstGeom prst="rect">
                  <a:avLst/>
                </a:prstGeom>
                <a:blipFill>
                  <a:blip r:embed="rId2"/>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p:cNvSpPr txBox="1"/>
              <p:nvPr/>
            </p:nvSpPr>
            <p:spPr>
              <a:xfrm>
                <a:off x="6138890" y="1469707"/>
                <a:ext cx="200439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chemeClr val="tx1"/>
                              </a:solidFill>
                              <a:latin typeface="Cambria Math" panose="02040503050406030204" pitchFamily="18" charset="0"/>
                            </a:rPr>
                          </m:ctrlPr>
                        </m:sSupPr>
                        <m:e>
                          <m:r>
                            <a:rPr lang="en-US" sz="3200" i="1" smtClean="0">
                              <a:solidFill>
                                <a:schemeClr val="tx1"/>
                              </a:solidFill>
                              <a:latin typeface="Cambria Math" panose="02040503050406030204" pitchFamily="18" charset="0"/>
                            </a:rPr>
                            <m:t>𝑥</m:t>
                          </m:r>
                        </m:e>
                        <m:sup>
                          <m:r>
                            <a:rPr lang="en-US" sz="320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0</m:t>
                      </m:r>
                    </m:oMath>
                  </m:oMathPara>
                </a14:m>
                <a:endParaRPr lang="en-US" dirty="0">
                  <a:solidFill>
                    <a:schemeClr val="tx1"/>
                  </a:solidFill>
                </a:endParaRPr>
              </a:p>
            </p:txBody>
          </p:sp>
        </mc:Choice>
        <mc:Fallback>
          <p:sp>
            <p:nvSpPr>
              <p:cNvPr id="11" name="TextBox 1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138890" y="1469707"/>
                <a:ext cx="2004395" cy="492443"/>
              </a:xfrm>
              <a:prstGeom prst="rect">
                <a:avLst/>
              </a:prstGeom>
              <a:blipFill>
                <a:blip r:embed="rId3"/>
                <a:stretch>
                  <a:fillRect/>
                </a:stretch>
              </a:blipFill>
            </p:spPr>
            <p:txBody>
              <a:bodyPr/>
              <a:lstStyle/>
              <a:p>
                <a:r>
                  <a:rPr lang="en-US">
                    <a:noFill/>
                  </a:rPr>
                  <a:t> </a:t>
                </a:r>
              </a:p>
            </p:txBody>
          </p:sp>
        </mc:Fallback>
      </mc:AlternateContent>
      <p:sp>
        <p:nvSpPr>
          <p:cNvPr id="13" name="TextBox 12" descr="OPL20U25GSXzBJYl68kk8uQGfFKzs7yb1M4KJWUiLk6ZEvGF+qCIPSnY57AbBFCvTW2023.15.47+K4lPs7H94VUqPe2XwIsfPRnrXQE//QTEXxb8/8N4CNc6FpgZahzpTjFhMzSA7T/nHJa11DE8Ng2TP3iAmRczFlmslSuUNOgUeb6yRvs0="/>
          <p:cNvSpPr txBox="1"/>
          <p:nvPr/>
        </p:nvSpPr>
        <p:spPr>
          <a:xfrm>
            <a:off x="76200" y="2311789"/>
            <a:ext cx="167640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 Ta có:         </a:t>
            </a:r>
          </a:p>
        </p:txBody>
      </p:sp>
      <mc:AlternateContent xmlns:mc="http://schemas.openxmlformats.org/markup-compatibility/2006">
        <mc:Choice xmlns:a14="http://schemas.microsoft.com/office/drawing/2010/main" Requires="a14">
          <p:sp>
            <p:nvSpPr>
              <p:cNvPr id="15" name="TextBox 14" descr="OPL20U25GSXzBJYl68kk8uQGfFKzs7yb1M4KJWUiLk6ZEvGF+qCIPSnY57AbBFCvTW2023.15.47+K4lPs7H94VUqPe2XwIsfPRnrXQE//QTEXxb8/8N4CNc6FpgZahzpTjFhMzSA7T/nHJa11DE8Ng2TP3iAmRczFlmslSuUNOgUeb6yRvs0="/>
              <p:cNvSpPr txBox="1"/>
              <p:nvPr/>
            </p:nvSpPr>
            <p:spPr>
              <a:xfrm>
                <a:off x="1752600" y="2190750"/>
                <a:ext cx="1242584" cy="93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𝑥</m:t>
                          </m:r>
                        </m:den>
                      </m:f>
                    </m:oMath>
                  </m:oMathPara>
                </a14:m>
                <a:endParaRPr lang="en-US" dirty="0"/>
              </a:p>
            </p:txBody>
          </p:sp>
        </mc:Choice>
        <mc:Fallback>
          <p:sp>
            <p:nvSpPr>
              <p:cNvPr id="15" name="TextBox 1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752600" y="2190750"/>
                <a:ext cx="1242584" cy="9333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descr="OPL20U25GSXzBJYl68kk8uQGfFKzs7yb1M4KJWUiLk6ZEvGF+qCIPSnY57AbBFCvTW2023.15.47+K4lPs7H94VUqPe2XwIsfPRnrXQE//QTEXxb8/8N4CNc6FpgZahzpTjFhMzSA7T/nHJa11DE8Ng2TP3iAmRczFlmslSuUNOgUeb6yRvs0="/>
              <p:cNvSpPr txBox="1"/>
              <p:nvPr/>
            </p:nvSpPr>
            <p:spPr>
              <a:xfrm>
                <a:off x="3089355" y="2457394"/>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16" name="TextBox 1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089355" y="2457394"/>
                <a:ext cx="399148"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p:cNvSpPr txBox="1"/>
              <p:nvPr/>
            </p:nvSpPr>
            <p:spPr>
              <a:xfrm>
                <a:off x="3504506" y="2190750"/>
                <a:ext cx="1609864" cy="1012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r>
                            <a:rPr lang="en-US" sz="320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+1)</m:t>
                          </m:r>
                        </m:den>
                      </m:f>
                    </m:oMath>
                  </m:oMathPara>
                </a14:m>
                <a:endParaRPr lang="en-US" dirty="0"/>
              </a:p>
            </p:txBody>
          </p:sp>
        </mc:Choice>
        <mc:Fallback>
          <p:sp>
            <p:nvSpPr>
              <p:cNvPr id="17" name="TextBox 1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504506" y="2190750"/>
                <a:ext cx="1609864" cy="10125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OPL20U25GSXzBJYl68kk8uQGfFKzs7yb1M4KJWUiLk6ZEvGF+qCIPSnY57AbBFCvTW2023.15.47+K4lPs7H94VUqPe2XwIsfPRnrXQE//QTEXxb8/8N4CNc6FpgZahzpTjFhMzSA7T/nHJa11DE8Ng2TP3iAmRczFlmslSuUNOgUeb6yRvs0="/>
              <p:cNvSpPr txBox="1"/>
              <p:nvPr/>
            </p:nvSpPr>
            <p:spPr>
              <a:xfrm>
                <a:off x="5130373" y="2457394"/>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18" name="TextBox 1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130373" y="2457394"/>
                <a:ext cx="399148" cy="49244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descr="OPL20U25GSXzBJYl68kk8uQGfFKzs7yb1M4KJWUiLk6ZEvGF+qCIPSnY57AbBFCvTW2023.15.47+K4lPs7H94VUqPe2XwIsfPRnrXQE//QTEXxb8/8N4CNc6FpgZahzpTjFhMzSA7T/nHJa11DE8Ng2TP3iAmRczFlmslSuUNOgUeb6yRvs0="/>
              <p:cNvSpPr txBox="1"/>
              <p:nvPr/>
            </p:nvSpPr>
            <p:spPr>
              <a:xfrm>
                <a:off x="5593316" y="2198957"/>
                <a:ext cx="323422"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i="1" smtClean="0">
                              <a:latin typeface="Cambria Math" panose="02040503050406030204" pitchFamily="18" charset="0"/>
                            </a:rPr>
                            <m:t>𝑥</m:t>
                          </m:r>
                        </m:den>
                      </m:f>
                    </m:oMath>
                  </m:oMathPara>
                </a14:m>
                <a:endParaRPr lang="en-US" dirty="0"/>
              </a:p>
            </p:txBody>
          </p:sp>
        </mc:Choice>
        <mc:Fallback>
          <p:sp>
            <p:nvSpPr>
              <p:cNvPr id="20" name="TextBox 19"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593316" y="2198957"/>
                <a:ext cx="323422" cy="925190"/>
              </a:xfrm>
              <a:prstGeom prst="rect">
                <a:avLst/>
              </a:prstGeom>
              <a:blipFill>
                <a:blip r:embed="rId8"/>
                <a:stretch>
                  <a:fillRect/>
                </a:stretch>
              </a:blipFill>
            </p:spPr>
            <p:txBody>
              <a:bodyPr/>
              <a:lstStyle/>
              <a:p>
                <a:r>
                  <a:rPr lang="en-US">
                    <a:noFill/>
                  </a:rPr>
                  <a:t> </a:t>
                </a:r>
              </a:p>
            </p:txBody>
          </p:sp>
        </mc:Fallback>
      </mc:AlternateContent>
      <p:sp>
        <p:nvSpPr>
          <p:cNvPr id="22" name="TextBox 21" descr="OPL20U25GSXzBJYl68kk8uQGfFKzs7yb1M4KJWUiLk6ZEvGF+qCIPSnY57AbBFCvTW2023.15.47+K4lPs7H94VUqPe2XwIsfPRnrXQE//QTEXxb8/8N4CNc6FpgZahzpTjFhMzSA7T/nHJa11DE8Ng2TP3iAmRczFlmslSuUNOgUeb6yRvs0="/>
          <p:cNvSpPr txBox="1"/>
          <p:nvPr/>
        </p:nvSpPr>
        <p:spPr>
          <a:xfrm>
            <a:off x="236885" y="3158519"/>
            <a:ext cx="867023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Với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10, </a:t>
            </a:r>
            <a:r>
              <a:rPr lang="en-US" sz="3200" dirty="0">
                <a:latin typeface="Times New Roman" panose="02020603050405020304" pitchFamily="18" charset="0"/>
                <a:cs typeface="Times New Roman" panose="02020603050405020304" pitchFamily="18" charset="0"/>
              </a:rPr>
              <a:t>ta thấy </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3" name="TextBox 22"/>
              <p:cNvSpPr txBox="1"/>
              <p:nvPr/>
            </p:nvSpPr>
            <p:spPr>
              <a:xfrm>
                <a:off x="2923303" y="4134657"/>
                <a:ext cx="1594603" cy="10016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lumMod val="95000"/>
                                  <a:lumOff val="5000"/>
                                </a:schemeClr>
                              </a:solidFill>
                              <a:latin typeface="Cambria Math" panose="02040503050406030204" pitchFamily="18" charset="0"/>
                            </a:rPr>
                          </m:ctrlPr>
                        </m:fPr>
                        <m:num>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10</m:t>
                          </m:r>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+ 1</m:t>
                          </m:r>
                        </m:num>
                        <m:den>
                          <m:sSup>
                            <m:sSupPr>
                              <m:ctrlPr>
                                <a:rPr lang="en-US" sz="32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10</m:t>
                              </m:r>
                            </m:e>
                            <m:sup>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2</m:t>
                              </m:r>
                            </m:sup>
                          </m:sSup>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 + 10</m:t>
                          </m:r>
                        </m:den>
                      </m:f>
                    </m:oMath>
                  </m:oMathPara>
                </a14:m>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923303" y="4134657"/>
                <a:ext cx="1594603" cy="100168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626095" y="4431358"/>
                <a:ext cx="33342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m:t>
                      </m:r>
                    </m:oMath>
                  </m:oMathPara>
                </a14:m>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626095" y="4431358"/>
                <a:ext cx="333425" cy="49244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996924" y="4166377"/>
                <a:ext cx="512961" cy="927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solidFill>
                                <a:schemeClr val="tx1">
                                  <a:lumMod val="95000"/>
                                  <a:lumOff val="5000"/>
                                </a:schemeClr>
                              </a:solidFill>
                              <a:latin typeface="Cambria Math" panose="02040503050406030204" pitchFamily="18" charset="0"/>
                            </a:rPr>
                          </m:ctrlPr>
                        </m:fPr>
                        <m:num>
                          <m:r>
                            <m:rPr>
                              <m:nor/>
                            </m:rPr>
                            <a:rPr lang="en-US" sz="3200" b="0" i="0" smtClean="0">
                              <a:solidFill>
                                <a:schemeClr val="tx1">
                                  <a:lumMod val="95000"/>
                                  <a:lumOff val="5000"/>
                                </a:schemeClr>
                              </a:solidFill>
                              <a:latin typeface="Times New Roman" panose="02020603050405020304" pitchFamily="18" charset="0"/>
                              <a:cs typeface="Times New Roman" panose="02020603050405020304" pitchFamily="18" charset="0"/>
                            </a:rPr>
                            <m:t>1</m:t>
                          </m:r>
                        </m:num>
                        <m:den>
                          <m:r>
                            <m:rPr>
                              <m:nor/>
                            </m:rPr>
                            <a:rPr lang="en-US" sz="3200" b="0" smtClean="0">
                              <a:solidFill>
                                <a:schemeClr val="tx1">
                                  <a:lumMod val="95000"/>
                                  <a:lumOff val="5000"/>
                                </a:schemeClr>
                              </a:solidFill>
                              <a:latin typeface="Times New Roman" panose="02020603050405020304" pitchFamily="18" charset="0"/>
                              <a:cs typeface="Times New Roman" panose="02020603050405020304" pitchFamily="18" charset="0"/>
                            </a:rPr>
                            <m:t>10</m:t>
                          </m:r>
                        </m:den>
                      </m:f>
                    </m:oMath>
                  </m:oMathPara>
                </a14:m>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996924" y="4166377"/>
                <a:ext cx="512961" cy="92737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6DDDB8C-1AF2-8B36-C93E-3C632BBDDE4E}"/>
                  </a:ext>
                </a:extLst>
              </p:cNvPr>
              <p:cNvSpPr txBox="1"/>
              <p:nvPr/>
            </p:nvSpPr>
            <p:spPr>
              <a:xfrm>
                <a:off x="3443035" y="3234053"/>
                <a:ext cx="534486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chemeClr val="tx1"/>
                              </a:solidFill>
                              <a:latin typeface="Cambria Math" panose="02040503050406030204" pitchFamily="18" charset="0"/>
                            </a:rPr>
                          </m:ctrlPr>
                        </m:sSupPr>
                        <m:e>
                          <m:r>
                            <a:rPr lang="en-US" sz="3200" i="1" smtClean="0">
                              <a:solidFill>
                                <a:schemeClr val="tx1"/>
                              </a:solidFill>
                              <a:latin typeface="Cambria Math" panose="02040503050406030204" pitchFamily="18" charset="0"/>
                            </a:rPr>
                            <m:t>𝑥</m:t>
                          </m:r>
                        </m:e>
                        <m:sup>
                          <m:r>
                            <a:rPr lang="en-US" sz="3200" i="1" smtClean="0">
                              <a:solidFill>
                                <a:schemeClr val="tx1"/>
                              </a:solidFill>
                              <a:latin typeface="Cambria Math" panose="02040503050406030204" pitchFamily="18" charset="0"/>
                            </a:rPr>
                            <m:t>2</m:t>
                          </m:r>
                        </m:sup>
                      </m:sSup>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sSup>
                        <m:sSupPr>
                          <m:ctrlPr>
                            <a:rPr lang="en-US" sz="3200" i="1">
                              <a:latin typeface="Cambria Math" panose="02040503050406030204" pitchFamily="18" charset="0"/>
                            </a:rPr>
                          </m:ctrlPr>
                        </m:sSupPr>
                        <m:e>
                          <m:r>
                            <a:rPr lang="en-US" sz="3200" b="0" i="1" smtClean="0">
                              <a:latin typeface="Cambria Math" panose="02040503050406030204" pitchFamily="18" charset="0"/>
                            </a:rPr>
                            <m:t>10</m:t>
                          </m:r>
                        </m:e>
                        <m:sup>
                          <m:r>
                            <a:rPr lang="en-US" sz="3200" i="1">
                              <a:latin typeface="Cambria Math" panose="02040503050406030204" pitchFamily="18" charset="0"/>
                            </a:rPr>
                            <m:t>2</m:t>
                          </m:r>
                        </m:sup>
                      </m:sSup>
                      <m:r>
                        <a:rPr lang="en-US" sz="3200" b="0" i="1" smtClean="0">
                          <a:latin typeface="Cambria Math" panose="02040503050406030204" pitchFamily="18" charset="0"/>
                        </a:rPr>
                        <m:t>+10=110</m:t>
                      </m:r>
                      <m:r>
                        <a:rPr lang="en-US" sz="320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0</m:t>
                      </m:r>
                    </m:oMath>
                  </m:oMathPara>
                </a14:m>
                <a:endParaRPr lang="en-US" dirty="0">
                  <a:solidFill>
                    <a:schemeClr val="tx1"/>
                  </a:solidFill>
                </a:endParaRPr>
              </a:p>
            </p:txBody>
          </p:sp>
        </mc:Choice>
        <mc:Fallback xmlns="">
          <p:sp>
            <p:nvSpPr>
              <p:cNvPr id="2" name="TextBox 1">
                <a:extLst>
                  <a:ext uri="{FF2B5EF4-FFF2-40B4-BE49-F238E27FC236}">
                    <a16:creationId xmlns:a16="http://schemas.microsoft.com/office/drawing/2014/main" id="{06DDDB8C-1AF2-8B36-C93E-3C632BBDDE4E}"/>
                  </a:ext>
                </a:extLst>
              </p:cNvPr>
              <p:cNvSpPr txBox="1">
                <a:spLocks noRot="1" noChangeAspect="1" noMove="1" noResize="1" noEditPoints="1" noAdjustHandles="1" noChangeArrowheads="1" noChangeShapeType="1" noTextEdit="1"/>
              </p:cNvSpPr>
              <p:nvPr/>
            </p:nvSpPr>
            <p:spPr>
              <a:xfrm>
                <a:off x="3443035" y="3234053"/>
                <a:ext cx="5344861" cy="492443"/>
              </a:xfrm>
              <a:prstGeom prst="rect">
                <a:avLst/>
              </a:prstGeom>
              <a:blipFill>
                <a:blip r:embed="rId12"/>
                <a:stretch>
                  <a:fillRect/>
                </a:stretch>
              </a:blipFill>
            </p:spPr>
            <p:txBody>
              <a:bodyPr/>
              <a:lstStyle/>
              <a:p>
                <a:r>
                  <a:rPr lang="en-US">
                    <a:noFill/>
                  </a:rPr>
                  <a:t> </a:t>
                </a:r>
              </a:p>
            </p:txBody>
          </p:sp>
        </mc:Fallback>
      </mc:AlternateContent>
      <p:sp>
        <p:nvSpPr>
          <p:cNvPr id="5" name="文本框 13">
            <a:extLst>
              <a:ext uri="{FF2B5EF4-FFF2-40B4-BE49-F238E27FC236}">
                <a16:creationId xmlns:a16="http://schemas.microsoft.com/office/drawing/2014/main" id="{41794CA2-DE9B-69E3-2515-156B1D29F13A}"/>
              </a:ext>
            </a:extLst>
          </p:cNvPr>
          <p:cNvSpPr txBox="1"/>
          <p:nvPr/>
        </p:nvSpPr>
        <p:spPr>
          <a:xfrm>
            <a:off x="40652" y="-53508"/>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7" name="文本框 13">
            <a:extLst>
              <a:ext uri="{FF2B5EF4-FFF2-40B4-BE49-F238E27FC236}">
                <a16:creationId xmlns:a16="http://schemas.microsoft.com/office/drawing/2014/main" id="{3CC829C8-D499-2E2F-CCB0-CC3AB11846E9}"/>
              </a:ext>
            </a:extLst>
          </p:cNvPr>
          <p:cNvSpPr txBox="1"/>
          <p:nvPr/>
        </p:nvSpPr>
        <p:spPr>
          <a:xfrm>
            <a:off x="8787" y="407448"/>
            <a:ext cx="4146456" cy="584775"/>
          </a:xfrm>
          <a:prstGeom prst="rect">
            <a:avLst/>
          </a:prstGeom>
          <a:noFill/>
          <a:effectLst/>
        </p:spPr>
        <p:txBody>
          <a:bodyPr wrap="none" rtlCol="0">
            <a:spAutoFit/>
          </a:bodyPr>
          <a:lstStyle/>
          <a:p>
            <a:r>
              <a:rPr lang="en-US" altLang="zh-CN" sz="3200" b="1" dirty="0">
                <a:latin typeface="Times New Roman" panose="02020603050405020304" pitchFamily="18" charset="0"/>
                <a:ea typeface="幼圆" panose="02010509060101010101" pitchFamily="49" charset="-122"/>
                <a:cs typeface="Times New Roman" panose="02020603050405020304" pitchFamily="18" charset="0"/>
              </a:rPr>
              <a:t>Luyện tập 6 tr.36/SGK</a:t>
            </a:r>
            <a:endParaRPr lang="zh-CN" altLang="en-US"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8" name="Group 7">
            <a:extLst>
              <a:ext uri="{FF2B5EF4-FFF2-40B4-BE49-F238E27FC236}">
                <a16:creationId xmlns:a16="http://schemas.microsoft.com/office/drawing/2014/main" id="{BB09EE3D-D257-274E-7775-23C6CC6DAFB1}"/>
              </a:ext>
            </a:extLst>
          </p:cNvPr>
          <p:cNvGrpSpPr/>
          <p:nvPr/>
        </p:nvGrpSpPr>
        <p:grpSpPr>
          <a:xfrm>
            <a:off x="4155243" y="273338"/>
            <a:ext cx="4270828" cy="933397"/>
            <a:chOff x="3685629" y="475747"/>
            <a:chExt cx="4270828" cy="933397"/>
          </a:xfrm>
        </p:grpSpPr>
        <p:sp>
          <p:nvSpPr>
            <p:cNvPr id="12" name="TextBox 11">
              <a:extLst>
                <a:ext uri="{FF2B5EF4-FFF2-40B4-BE49-F238E27FC236}">
                  <a16:creationId xmlns:a16="http://schemas.microsoft.com/office/drawing/2014/main" id="{3531ECCF-5EFD-9599-6EFF-8EDA1300701D}"/>
                </a:ext>
              </a:extLst>
            </p:cNvPr>
            <p:cNvSpPr txBox="1"/>
            <p:nvPr/>
          </p:nvSpPr>
          <p:spPr>
            <a:xfrm>
              <a:off x="3685629" y="593059"/>
              <a:ext cx="427082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Cho phân thức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C9BF22-2238-601A-4774-6C43BD4BD442}"/>
                    </a:ext>
                  </a:extLst>
                </p:cNvPr>
                <p:cNvSpPr txBox="1"/>
                <p:nvPr/>
              </p:nvSpPr>
              <p:spPr>
                <a:xfrm>
                  <a:off x="6303430" y="475747"/>
                  <a:ext cx="1242584" cy="93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𝑥</m:t>
                            </m:r>
                          </m:den>
                        </m:f>
                      </m:oMath>
                    </m:oMathPara>
                  </a14:m>
                  <a:endParaRPr lang="en-US" dirty="0"/>
                </a:p>
              </p:txBody>
            </p:sp>
          </mc:Choice>
          <mc:Fallback xmlns="">
            <p:sp>
              <p:nvSpPr>
                <p:cNvPr id="14" name="TextBox 13">
                  <a:extLst>
                    <a:ext uri="{FF2B5EF4-FFF2-40B4-BE49-F238E27FC236}">
                      <a16:creationId xmlns:a16="http://schemas.microsoft.com/office/drawing/2014/main" id="{98C9BF22-2238-601A-4774-6C43BD4BD442}"/>
                    </a:ext>
                  </a:extLst>
                </p:cNvPr>
                <p:cNvSpPr txBox="1">
                  <a:spLocks noRot="1" noChangeAspect="1" noMove="1" noResize="1" noEditPoints="1" noAdjustHandles="1" noChangeArrowheads="1" noChangeShapeType="1" noTextEdit="1"/>
                </p:cNvSpPr>
                <p:nvPr/>
              </p:nvSpPr>
              <p:spPr>
                <a:xfrm>
                  <a:off x="6303430" y="475747"/>
                  <a:ext cx="1242584" cy="933397"/>
                </a:xfrm>
                <a:prstGeom prst="rect">
                  <a:avLst/>
                </a:prstGeom>
                <a:blipFill>
                  <a:blip r:embed="rId13"/>
                  <a:stretch>
                    <a:fillRect/>
                  </a:stretch>
                </a:blipFill>
              </p:spPr>
              <p:txBody>
                <a:bodyPr/>
                <a:lstStyle/>
                <a:p>
                  <a:r>
                    <a:rPr lang="en-US">
                      <a:noFill/>
                    </a:rPr>
                    <a:t> </a:t>
                  </a:r>
                </a:p>
              </p:txBody>
            </p:sp>
          </mc:Fallback>
        </mc:AlternateContent>
      </p:grpSp>
      <p:sp>
        <p:nvSpPr>
          <p:cNvPr id="3" name="Rectangle 2"/>
          <p:cNvSpPr/>
          <p:nvPr/>
        </p:nvSpPr>
        <p:spPr>
          <a:xfrm>
            <a:off x="363549" y="3662465"/>
            <a:ext cx="8858515" cy="584775"/>
          </a:xfrm>
          <a:prstGeom prst="rect">
            <a:avLst/>
          </a:prstGeom>
        </p:spPr>
        <p:txBody>
          <a:bodyPr wrap="none">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Do đó phân thức đã cho tại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10  có giá trị là:         </a:t>
            </a:r>
          </a:p>
        </p:txBody>
      </p:sp>
    </p:spTree>
    <p:extLst>
      <p:ext uri="{BB962C8B-B14F-4D97-AF65-F5344CB8AC3E}">
        <p14:creationId xmlns:p14="http://schemas.microsoft.com/office/powerpoint/2010/main" val="15305184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arn(inVertical)">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inVertical)">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4">
                                            <p:txEl>
                                              <p:pRg st="0" end="0"/>
                                            </p:txEl>
                                          </p:spTgt>
                                        </p:tgtEl>
                                        <p:attrNameLst>
                                          <p:attrName>style.visibility</p:attrName>
                                        </p:attrNameLst>
                                      </p:cBhvr>
                                      <p:to>
                                        <p:strVal val="visible"/>
                                      </p:to>
                                    </p:set>
                                    <p:animEffect transition="in" filter="barn(inVertical)">
                                      <p:cBhvr>
                                        <p:cTn id="80" dur="500"/>
                                        <p:tgtEl>
                                          <p:spTgt spid="24">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barn(inVertical)">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P spid="16" grpId="0"/>
      <p:bldP spid="17" grpId="0"/>
      <p:bldP spid="18" grpId="0"/>
      <p:bldP spid="20" grpId="0"/>
      <p:bldP spid="22" grpId="0"/>
      <p:bldP spid="23" grpId="0"/>
      <p:bldP spid="25" grpId="0"/>
      <p:bldP spid="2" grpId="0"/>
      <p:bldP spid="7"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76200" y="0"/>
            <a:ext cx="4822154" cy="584775"/>
          </a:xfrm>
          <a:prstGeom prst="rect">
            <a:avLst/>
          </a:prstGeom>
          <a:noFill/>
          <a:effectLst/>
        </p:spPr>
        <p:txBody>
          <a:bodyPr wrap="none" rtlCol="0">
            <a:spAutoFit/>
          </a:bodyPr>
          <a:lstStyle/>
          <a:p>
            <a:r>
              <a:rPr lang="en-US" altLang="zh-CN" sz="3200" b="1" dirty="0">
                <a:latin typeface="Times New Roman" panose="02020603050405020304" pitchFamily="18" charset="0"/>
                <a:ea typeface="幼圆" panose="02010509060101010101" pitchFamily="49" charset="-122"/>
                <a:cs typeface="Times New Roman" panose="02020603050405020304" pitchFamily="18" charset="0"/>
              </a:rPr>
              <a:t>Luyện tập 6 trang 36 SGK</a:t>
            </a:r>
            <a:endParaRPr lang="zh-CN" altLang="en-US" sz="3200" b="1" dirty="0">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9" name="Group 8" descr="OPL20U25GSXzBJYl68kk8uQGfFKzs7yb1M4KJWUiLk6ZEvGF+qCIPSnY57AbBFCvTW2023.15.47+K4lPs7H94VUqPe2XwIsfPRnrXQE//QTEXxb8/8N4CNc6FpgZahzpTjFhMzSA7T/nHJa11DE8Ng2TP3iAmRczFlmslSuUNOgUeb6yRvs0="/>
          <p:cNvGrpSpPr/>
          <p:nvPr/>
        </p:nvGrpSpPr>
        <p:grpSpPr>
          <a:xfrm>
            <a:off x="704679" y="621986"/>
            <a:ext cx="5728275" cy="1012521"/>
            <a:chOff x="798063" y="895350"/>
            <a:chExt cx="5728275" cy="1012521"/>
          </a:xfrm>
        </p:grpSpPr>
        <p:sp>
          <p:nvSpPr>
            <p:cNvPr id="3" name="TextBox 2"/>
            <p:cNvSpPr txBox="1"/>
            <p:nvPr/>
          </p:nvSpPr>
          <p:spPr>
            <a:xfrm>
              <a:off x="798063" y="1069662"/>
              <a:ext cx="167640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 Ta có:         </a:t>
              </a:r>
            </a:p>
          </p:txBody>
        </p:sp>
        <mc:AlternateContent xmlns:mc="http://schemas.openxmlformats.org/markup-compatibility/2006" xmlns:a14="http://schemas.microsoft.com/office/drawing/2010/main">
          <mc:Choice Requires="a14">
            <p:sp>
              <p:nvSpPr>
                <p:cNvPr id="4" name="TextBox 3"/>
                <p:cNvSpPr txBox="1"/>
                <p:nvPr/>
              </p:nvSpPr>
              <p:spPr>
                <a:xfrm>
                  <a:off x="2362200" y="895350"/>
                  <a:ext cx="1242584" cy="93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sSup>
                              <m:sSupPr>
                                <m:ctrlPr>
                                  <a:rPr lang="en-US" sz="3200" i="1" smtClean="0">
                                    <a:latin typeface="Cambria Math" panose="02040503050406030204" pitchFamily="18" charset="0"/>
                                  </a:rPr>
                                </m:ctrlPr>
                              </m:sSupPr>
                              <m:e>
                                <m:r>
                                  <a:rPr lang="en-US" sz="3200" i="1" smtClean="0">
                                    <a:latin typeface="Cambria Math" panose="02040503050406030204" pitchFamily="18" charset="0"/>
                                  </a:rPr>
                                  <m:t>𝑥</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𝑥</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362200" y="895350"/>
                  <a:ext cx="1242584" cy="93339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698955" y="1161994"/>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698955" y="1161994"/>
                  <a:ext cx="399148"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114106" y="895350"/>
                  <a:ext cx="1609864" cy="1012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+1</m:t>
                            </m:r>
                          </m:num>
                          <m:den>
                            <m:r>
                              <a:rPr lang="en-US" sz="320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+1)</m:t>
                            </m:r>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114106" y="895350"/>
                  <a:ext cx="1609864" cy="10125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739973" y="1161994"/>
                  <a:ext cx="3991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739973" y="1161994"/>
                  <a:ext cx="399148"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202916" y="903557"/>
                  <a:ext cx="323422" cy="9251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i="1" smtClean="0">
                                <a:latin typeface="Cambria Math" panose="02040503050406030204" pitchFamily="18" charset="0"/>
                              </a:rPr>
                              <m:t>𝑥</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202916" y="903557"/>
                  <a:ext cx="323422" cy="925190"/>
                </a:xfrm>
                <a:prstGeom prst="rect">
                  <a:avLst/>
                </a:prstGeom>
                <a:blipFill>
                  <a:blip r:embed="rId6"/>
                  <a:stretch>
                    <a:fillRect/>
                  </a:stretch>
                </a:blipFill>
              </p:spPr>
              <p:txBody>
                <a:bodyPr/>
                <a:lstStyle/>
                <a:p>
                  <a:r>
                    <a:rPr lang="en-US">
                      <a:noFill/>
                    </a:rPr>
                    <a:t> </a:t>
                  </a:r>
                </a:p>
              </p:txBody>
            </p:sp>
          </mc:Fallback>
        </mc:AlternateContent>
      </p:grpSp>
      <p:sp>
        <p:nvSpPr>
          <p:cNvPr id="10" name="TextBox 9" descr="OPL20U25GSXzBJYl68kk8uQGfFKzs7yb1M4KJWUiLk6ZEvGF+qCIPSnY57AbBFCvTW2023.15.47+K4lPs7H94VUqPe2XwIsfPRnrXQE//QTEXxb8/8N4CNc6FpgZahzpTjFhMzSA7T/nHJa11DE8Ng2TP3iAmRczFlmslSuUNOgUeb6yRvs0="/>
          <p:cNvSpPr txBox="1"/>
          <p:nvPr/>
        </p:nvSpPr>
        <p:spPr>
          <a:xfrm>
            <a:off x="784353" y="2128445"/>
            <a:ext cx="3222659"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Với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-1 ta thấy:</a:t>
            </a:r>
          </a:p>
        </p:txBody>
      </p:sp>
      <p:sp>
        <p:nvSpPr>
          <p:cNvPr id="11" name="TextBox 10" descr="OPL20U25GSXzBJYl68kk8uQGfFKzs7yb1M4KJWUiLk6ZEvGF+qCIPSnY57AbBFCvTW2023.15.47+K4lPs7H94VUqPe2XwIsfPRnrXQE//QTEXxb8/8N4CNc6FpgZahzpTjFhMzSA7T/nHJa11DE8Ng2TP3iAmRczFlmslSuUNOgUeb6yRvs0="/>
          <p:cNvSpPr txBox="1"/>
          <p:nvPr/>
        </p:nvSpPr>
        <p:spPr>
          <a:xfrm>
            <a:off x="716793" y="2930135"/>
            <a:ext cx="8363121" cy="1077218"/>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Do đó phân thức đã cho tại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-1 không được xác định.  </a:t>
            </a:r>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4050089" y="2141656"/>
            <a:ext cx="1411738" cy="584775"/>
          </a:xfrm>
          <a:prstGeom prst="rect">
            <a:avLst/>
          </a:prstGeom>
          <a:noFill/>
        </p:spPr>
        <p:txBody>
          <a:bodyPr wrap="square" rtlCol="0">
            <a:spAutoFit/>
          </a:bodyPr>
          <a:lstStyle/>
          <a:p>
            <a:pPr algn="just"/>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+ 1 </a:t>
            </a:r>
          </a:p>
        </p:txBody>
      </p:sp>
      <p:sp>
        <p:nvSpPr>
          <p:cNvPr id="13" name="TextBox 12" descr="OPL20U25GSXzBJYl68kk8uQGfFKzs7yb1M4KJWUiLk6ZEvGF+qCIPSnY57AbBFCvTW2023.15.47+K4lPs7H94VUqPe2XwIsfPRnrXQE//QTEXxb8/8N4CNc6FpgZahzpTjFhMzSA7T/nHJa11DE8Ng2TP3iAmRczFlmslSuUNOgUeb6yRvs0="/>
          <p:cNvSpPr txBox="1"/>
          <p:nvPr/>
        </p:nvSpPr>
        <p:spPr>
          <a:xfrm>
            <a:off x="5630586" y="2127134"/>
            <a:ext cx="167640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(-1)</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+ 1</a:t>
            </a:r>
          </a:p>
        </p:txBody>
      </p:sp>
      <p:sp>
        <p:nvSpPr>
          <p:cNvPr id="14" name="TextBox 13" descr="OPL20U25GSXzBJYl68kk8uQGfFKzs7yb1M4KJWUiLk6ZEvGF+qCIPSnY57AbBFCvTW2023.15.47+K4lPs7H94VUqPe2XwIsfPRnrXQE//QTEXxb8/8N4CNc6FpgZahzpTjFhMzSA7T/nHJa11DE8Ng2TP3iAmRczFlmslSuUNOgUeb6yRvs0="/>
          <p:cNvSpPr txBox="1"/>
          <p:nvPr/>
        </p:nvSpPr>
        <p:spPr>
          <a:xfrm>
            <a:off x="5270247" y="2164345"/>
            <a:ext cx="46617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5" name="TextBox 14" descr="OPL20U25GSXzBJYl68kk8uQGfFKzs7yb1M4KJWUiLk6ZEvGF+qCIPSnY57AbBFCvTW2023.15.47+K4lPs7H94VUqPe2XwIsfPRnrXQE//QTEXxb8/8N4CNc6FpgZahzpTjFhMzSA7T/nHJa11DE8Ng2TP3iAmRczFlmslSuUNOgUeb6yRvs0="/>
          <p:cNvSpPr txBox="1"/>
          <p:nvPr/>
        </p:nvSpPr>
        <p:spPr>
          <a:xfrm>
            <a:off x="7242660" y="2164345"/>
            <a:ext cx="46617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6" name="TextBox 15" descr="OPL20U25GSXzBJYl68kk8uQGfFKzs7yb1M4KJWUiLk6ZEvGF+qCIPSnY57AbBFCvTW2023.15.47+K4lPs7H94VUqPe2XwIsfPRnrXQE//QTEXxb8/8N4CNc6FpgZahzpTjFhMzSA7T/nHJa11DE8Ng2TP3iAmRczFlmslSuUNOgUeb6yRvs0="/>
          <p:cNvSpPr txBox="1"/>
          <p:nvPr/>
        </p:nvSpPr>
        <p:spPr>
          <a:xfrm>
            <a:off x="7574625" y="2132507"/>
            <a:ext cx="46617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34736962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533400" y="369028"/>
            <a:ext cx="3626314" cy="584775"/>
          </a:xfrm>
          <a:prstGeom prst="rect">
            <a:avLst/>
          </a:prstGeom>
          <a:noFill/>
          <a:effectLst/>
        </p:spPr>
        <p:txBody>
          <a:bodyPr wrap="none" rtlCol="0">
            <a:spAutoFit/>
          </a:bodyPr>
          <a:lstStyle/>
          <a:p>
            <a:r>
              <a:rPr lang="en-US" altLang="zh-CN" sz="3200" b="1" dirty="0">
                <a:solidFill>
                  <a:schemeClr val="tx1">
                    <a:lumMod val="95000"/>
                    <a:lumOff val="5000"/>
                  </a:schemeClr>
                </a:solidFill>
                <a:latin typeface="Times New Roman" panose="02020603050405020304" pitchFamily="18" charset="0"/>
                <a:ea typeface="幼圆" panose="02010509060101010101" pitchFamily="49" charset="-122"/>
                <a:cs typeface="Times New Roman" panose="02020603050405020304" pitchFamily="18" charset="0"/>
              </a:rPr>
              <a:t>Bài 1 trang 37 SGK</a:t>
            </a:r>
            <a:endParaRPr lang="zh-CN" altLang="en-US" sz="3200" b="1" dirty="0">
              <a:solidFill>
                <a:schemeClr val="tx1">
                  <a:lumMod val="95000"/>
                  <a:lumOff val="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567906" y="927601"/>
            <a:ext cx="8001000" cy="584775"/>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Viết điều kiện xác định của mỗi phân thức sau:            </a:t>
            </a:r>
          </a:p>
        </p:txBody>
      </p:sp>
      <p:grpSp>
        <p:nvGrpSpPr>
          <p:cNvPr id="18" name="Group 17" descr="OPL20U25GSXzBJYl68kk8uQGfFKzs7yb1M4KJWUiLk6ZEvGF+qCIPSnY57AbBFCvTW2023.15.47+K4lPs7H94VUqPe2XwIsfPRnrXQE//QTEXxb8/8N4CNc6FpgZahzpTjFhMzSA7T/nHJa11DE8Ng2TP3iAmRczFlmslSuUNOgUeb6yRvs0="/>
          <p:cNvGrpSpPr/>
          <p:nvPr/>
        </p:nvGrpSpPr>
        <p:grpSpPr>
          <a:xfrm>
            <a:off x="914400" y="1599984"/>
            <a:ext cx="1677402" cy="851643"/>
            <a:chOff x="914400" y="1544856"/>
            <a:chExt cx="1677402" cy="851643"/>
          </a:xfrm>
        </p:grpSpPr>
        <mc:AlternateContent xmlns:mc="http://schemas.openxmlformats.org/markup-compatibility/2006" xmlns:a14="http://schemas.microsoft.com/office/drawing/2010/main">
          <mc:Choice Requires="a14">
            <p:sp>
              <p:nvSpPr>
                <p:cNvPr id="13" name="TextBox 12"/>
                <p:cNvSpPr txBox="1"/>
                <p:nvPr/>
              </p:nvSpPr>
              <p:spPr>
                <a:xfrm>
                  <a:off x="1324596" y="1544856"/>
                  <a:ext cx="1267206" cy="8516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num>
                          <m:den>
                            <m:r>
                              <a:rPr lang="en-US" sz="3200" b="0" i="1" smtClean="0">
                                <a:latin typeface="Cambria Math" panose="02040503050406030204" pitchFamily="18" charset="0"/>
                              </a:rPr>
                              <m:t>3</m:t>
                            </m:r>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3</m:t>
                            </m:r>
                          </m:den>
                        </m:f>
                      </m:oMath>
                    </m:oMathPara>
                  </a14:m>
                  <a:endParaRPr lang="en-US" sz="3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324596" y="1544856"/>
                  <a:ext cx="1267206" cy="851643"/>
                </a:xfrm>
                <a:prstGeom prst="rect">
                  <a:avLst/>
                </a:prstGeom>
                <a:blipFill>
                  <a:blip r:embed="rId4"/>
                  <a:stretch>
                    <a:fillRect/>
                  </a:stretch>
                </a:blipFill>
              </p:spPr>
              <p:txBody>
                <a:bodyPr/>
                <a:lstStyle/>
                <a:p>
                  <a:r>
                    <a:rPr lang="en-US">
                      <a:noFill/>
                    </a:rPr>
                    <a:t> </a:t>
                  </a:r>
                </a:p>
              </p:txBody>
            </p:sp>
          </mc:Fallback>
        </mc:AlternateContent>
        <p:sp>
          <p:nvSpPr>
            <p:cNvPr id="14" name="TextBox 13"/>
            <p:cNvSpPr txBox="1"/>
            <p:nvPr/>
          </p:nvSpPr>
          <p:spPr>
            <a:xfrm>
              <a:off x="914400" y="1688252"/>
              <a:ext cx="428216" cy="492443"/>
            </a:xfrm>
            <a:prstGeom prst="rect">
              <a:avLst/>
            </a:prstGeom>
            <a:noFill/>
          </p:spPr>
          <p:txBody>
            <a:bodyPr wrap="square" lIns="0" tIns="0" rIns="0" bIns="0"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a:t>
              </a:r>
            </a:p>
          </p:txBody>
        </p:sp>
      </p:grpSp>
      <p:grpSp>
        <p:nvGrpSpPr>
          <p:cNvPr id="17" name="Group 16" descr="OPL20U25GSXzBJYl68kk8uQGfFKzs7yb1M4KJWUiLk6ZEvGF+qCIPSnY57AbBFCvTW2023.15.47+K4lPs7H94VUqPe2XwIsfPRnrXQE//QTEXxb8/8N4CNc6FpgZahzpTjFhMzSA7T/nHJa11DE8Ng2TP3iAmRczFlmslSuUNOgUeb6yRvs0="/>
          <p:cNvGrpSpPr/>
          <p:nvPr/>
        </p:nvGrpSpPr>
        <p:grpSpPr>
          <a:xfrm>
            <a:off x="3460802" y="1520025"/>
            <a:ext cx="1984133" cy="1007520"/>
            <a:chOff x="3286282" y="3796726"/>
            <a:chExt cx="1984133" cy="1007520"/>
          </a:xfrm>
        </p:grpSpPr>
        <mc:AlternateContent xmlns:mc="http://schemas.openxmlformats.org/markup-compatibility/2006" xmlns:a14="http://schemas.microsoft.com/office/drawing/2010/main">
          <mc:Choice Requires="a14">
            <p:sp>
              <p:nvSpPr>
                <p:cNvPr id="15" name="TextBox 14"/>
                <p:cNvSpPr txBox="1"/>
                <p:nvPr/>
              </p:nvSpPr>
              <p:spPr>
                <a:xfrm>
                  <a:off x="3794242" y="3796726"/>
                  <a:ext cx="1476173" cy="10075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4</m:t>
                            </m:r>
                            <m:r>
                              <a:rPr lang="en-US" sz="3200" b="0" i="1" smtClean="0">
                                <a:latin typeface="Cambria Math" panose="02040503050406030204" pitchFamily="18" charset="0"/>
                              </a:rPr>
                              <m:t>𝑦</m:t>
                            </m:r>
                          </m:num>
                          <m:den>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𝑦</m:t>
                                </m:r>
                              </m:e>
                              <m:sup>
                                <m:r>
                                  <a:rPr lang="en-US" sz="320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16</m:t>
                            </m:r>
                          </m:den>
                        </m:f>
                      </m:oMath>
                    </m:oMathPara>
                  </a14:m>
                  <a:endParaRPr lang="en-US" sz="3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794242" y="3796726"/>
                  <a:ext cx="1476173" cy="1007520"/>
                </a:xfrm>
                <a:prstGeom prst="rect">
                  <a:avLst/>
                </a:prstGeom>
                <a:blipFill>
                  <a:blip r:embed="rId5"/>
                  <a:stretch>
                    <a:fillRect/>
                  </a:stretch>
                </a:blipFill>
              </p:spPr>
              <p:txBody>
                <a:bodyPr/>
                <a:lstStyle/>
                <a:p>
                  <a:r>
                    <a:rPr lang="en-US">
                      <a:noFill/>
                    </a:rPr>
                    <a:t> </a:t>
                  </a:r>
                </a:p>
              </p:txBody>
            </p:sp>
          </mc:Fallback>
        </mc:AlternateContent>
        <p:sp>
          <p:nvSpPr>
            <p:cNvPr id="16" name="TextBox 15"/>
            <p:cNvSpPr txBox="1"/>
            <p:nvPr/>
          </p:nvSpPr>
          <p:spPr>
            <a:xfrm>
              <a:off x="3286282" y="4016305"/>
              <a:ext cx="381000" cy="492443"/>
            </a:xfrm>
            <a:prstGeom prst="rect">
              <a:avLst/>
            </a:prstGeom>
            <a:noFill/>
          </p:spPr>
          <p:txBody>
            <a:bodyPr wrap="square" lIns="0" tIns="0" rIns="0" bIns="0"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a:t>
              </a:r>
            </a:p>
          </p:txBody>
        </p:sp>
      </p:grpSp>
      <p:grpSp>
        <p:nvGrpSpPr>
          <p:cNvPr id="19" name="Group 18" descr="OPL20U25GSXzBJYl68kk8uQGfFKzs7yb1M4KJWUiLk6ZEvGF+qCIPSnY57AbBFCvTW2023.15.47+K4lPs7H94VUqPe2XwIsfPRnrXQE//QTEXxb8/8N4CNc6FpgZahzpTjFhMzSA7T/nHJa11DE8Ng2TP3iAmRczFlmslSuUNOgUeb6yRvs0="/>
          <p:cNvGrpSpPr/>
          <p:nvPr/>
        </p:nvGrpSpPr>
        <p:grpSpPr>
          <a:xfrm>
            <a:off x="6324600" y="1545140"/>
            <a:ext cx="1556131" cy="978666"/>
            <a:chOff x="3286282" y="3796726"/>
            <a:chExt cx="1556131" cy="978666"/>
          </a:xfrm>
        </p:grpSpPr>
        <mc:AlternateContent xmlns:mc="http://schemas.openxmlformats.org/markup-compatibility/2006" xmlns:a14="http://schemas.microsoft.com/office/drawing/2010/main">
          <mc:Choice Requires="a14">
            <p:sp>
              <p:nvSpPr>
                <p:cNvPr id="20" name="TextBox 19"/>
                <p:cNvSpPr txBox="1"/>
                <p:nvPr/>
              </p:nvSpPr>
              <p:spPr>
                <a:xfrm>
                  <a:off x="3794242" y="3796726"/>
                  <a:ext cx="1048171" cy="978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𝑦</m:t>
                            </m:r>
                          </m:num>
                          <m:den>
                            <m:r>
                              <a:rPr lang="en-US" sz="320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𝑦</m:t>
                            </m:r>
                          </m:den>
                        </m:f>
                      </m:oMath>
                    </m:oMathPara>
                  </a14:m>
                  <a:endParaRPr lang="en-US" sz="32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794242" y="3796726"/>
                  <a:ext cx="1048171" cy="978666"/>
                </a:xfrm>
                <a:prstGeom prst="rect">
                  <a:avLst/>
                </a:prstGeom>
                <a:blipFill>
                  <a:blip r:embed="rId6"/>
                  <a:stretch>
                    <a:fillRect/>
                  </a:stretch>
                </a:blipFill>
              </p:spPr>
              <p:txBody>
                <a:bodyPr/>
                <a:lstStyle/>
                <a:p>
                  <a:r>
                    <a:rPr lang="en-US">
                      <a:noFill/>
                    </a:rPr>
                    <a:t> </a:t>
                  </a:r>
                </a:p>
              </p:txBody>
            </p:sp>
          </mc:Fallback>
        </mc:AlternateContent>
        <p:sp>
          <p:nvSpPr>
            <p:cNvPr id="21" name="TextBox 20"/>
            <p:cNvSpPr txBox="1"/>
            <p:nvPr/>
          </p:nvSpPr>
          <p:spPr>
            <a:xfrm>
              <a:off x="3286282" y="4016305"/>
              <a:ext cx="381000" cy="492443"/>
            </a:xfrm>
            <a:prstGeom prst="rect">
              <a:avLst/>
            </a:prstGeom>
            <a:noFill/>
          </p:spPr>
          <p:txBody>
            <a:bodyPr wrap="square" lIns="0" tIns="0" rIns="0" bIns="0"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c)</a:t>
              </a:r>
            </a:p>
          </p:txBody>
        </p:sp>
      </p:grpSp>
      <p:grpSp>
        <p:nvGrpSpPr>
          <p:cNvPr id="22" name="Group 21" descr="OPL20U25GSXzBJYl68kk8uQGfFKzs7yb1M4KJWUiLk6ZEvGF+qCIPSnY57AbBFCvTW2023.15.47+K4lPs7H94VUqPe2XwIsfPRnrXQE//QTEXxb8/8N4CNc6FpgZahzpTjFhMzSA7T/nHJa11DE8Ng2TP3iAmRczFlmslSuUNOgUeb6yRvs0="/>
          <p:cNvGrpSpPr/>
          <p:nvPr/>
        </p:nvGrpSpPr>
        <p:grpSpPr>
          <a:xfrm>
            <a:off x="7427539" y="3613956"/>
            <a:ext cx="1690542" cy="1529544"/>
            <a:chOff x="7438845" y="3468473"/>
            <a:chExt cx="1475487" cy="1675027"/>
          </a:xfrm>
        </p:grpSpPr>
        <p:pic>
          <p:nvPicPr>
            <p:cNvPr id="23" name="Picture 2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349" r="20345" b="-4"/>
            <a:stretch/>
          </p:blipFill>
          <p:spPr>
            <a:xfrm>
              <a:off x="7438845" y="3468473"/>
              <a:ext cx="1475487" cy="1675027"/>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4" name="Picture 23">
              <a:extLst>
                <a:ext uri="{FF2B5EF4-FFF2-40B4-BE49-F238E27FC236}">
                  <a16:creationId xmlns:a16="http://schemas.microsoft.com/office/drawing/2014/main"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6733" y="3555454"/>
              <a:ext cx="1003778" cy="1003778"/>
            </a:xfrm>
            <a:prstGeom prst="rect">
              <a:avLst/>
            </a:prstGeom>
          </p:spPr>
        </p:pic>
      </p:grpSp>
      <p:sp>
        <p:nvSpPr>
          <p:cNvPr id="26"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794CA2-DE9B-69E3-2515-156B1D29F13A}"/>
              </a:ext>
            </a:extLst>
          </p:cNvPr>
          <p:cNvSpPr txBox="1"/>
          <p:nvPr/>
        </p:nvSpPr>
        <p:spPr>
          <a:xfrm>
            <a:off x="40652" y="-53508"/>
            <a:ext cx="8839200" cy="477054"/>
          </a:xfrm>
          <a:prstGeom prst="rect">
            <a:avLst/>
          </a:prstGeom>
          <a:noFill/>
          <a:effectLst/>
        </p:spPr>
        <p:txBody>
          <a:bodyPr wrap="square" rtlCol="0">
            <a:spAutoFit/>
          </a:bodyPr>
          <a:lstStyle/>
          <a:p>
            <a:pPr algn="just"/>
            <a:r>
              <a:rPr lang="en-US" altLang="zh-CN"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III. ĐIỀU KIỆN XÁC ĐỊNH VÀ GIÁ TRỊ CỦA PHÂN THỨC </a:t>
            </a:r>
            <a:endParaRPr lang="zh-CN" altLang="en-US" sz="25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7" name="TextBox 26" descr="OPL20U25GSXzBJYl68kk8uQGfFKzs7yb1M4KJWUiLk6ZEvGF+qCIPSnY57AbBFCvTW2023.15.47+K4lPs7H94VUqPe2XwIsfPRnrXQE//QTEXxb8/8N4CNc6FpgZahzpTjFhMzSA7T/nHJa11DE8Ng2TP3iAmRczFlmslSuUNOgUeb6yRvs0="/>
          <p:cNvSpPr txBox="1"/>
          <p:nvPr/>
        </p:nvSpPr>
        <p:spPr>
          <a:xfrm>
            <a:off x="981700" y="2811130"/>
            <a:ext cx="781872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Điều </a:t>
            </a:r>
            <a:r>
              <a:rPr lang="en-US" sz="3200" dirty="0">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xác định của mỗi phân thức là:</a:t>
            </a:r>
          </a:p>
        </p:txBody>
      </p:sp>
      <p:grpSp>
        <p:nvGrpSpPr>
          <p:cNvPr id="28" name="Group 27" descr="OPL20U25GSXzBJYl68kk8uQGfFKzs7yb1M4KJWUiLk6ZEvGF+qCIPSnY57AbBFCvTW2023.15.47+K4lPs7H94VUqPe2XwIsfPRnrXQE//QTEXxb8/8N4CNc6FpgZahzpTjFhMzSA7T/nHJa11DE8Ng2TP3iAmRczFlmslSuUNOgUeb6yRvs0="/>
          <p:cNvGrpSpPr/>
          <p:nvPr/>
        </p:nvGrpSpPr>
        <p:grpSpPr>
          <a:xfrm>
            <a:off x="1524000" y="3385819"/>
            <a:ext cx="1725217" cy="512307"/>
            <a:chOff x="1545667" y="2079307"/>
            <a:chExt cx="1725217" cy="512307"/>
          </a:xfrm>
        </p:grpSpPr>
        <p:sp>
          <p:nvSpPr>
            <p:cNvPr id="29" name="TextBox 28"/>
            <p:cNvSpPr txBox="1"/>
            <p:nvPr/>
          </p:nvSpPr>
          <p:spPr>
            <a:xfrm>
              <a:off x="1545667" y="2079307"/>
              <a:ext cx="558525" cy="492443"/>
            </a:xfrm>
            <a:prstGeom prst="rect">
              <a:avLst/>
            </a:prstGeom>
            <a:noFill/>
          </p:spPr>
          <p:txBody>
            <a:bodyPr wrap="square" lIns="0" tIns="0" rIns="0" bIns="0"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a:t>
              </a:r>
            </a:p>
          </p:txBody>
        </p:sp>
        <mc:AlternateContent xmlns:mc="http://schemas.openxmlformats.org/markup-compatibility/2006" xmlns:a14="http://schemas.microsoft.com/office/drawing/2010/main">
          <mc:Choice Requires="a14">
            <p:sp>
              <p:nvSpPr>
                <p:cNvPr id="30" name="TextBox 29"/>
                <p:cNvSpPr txBox="1"/>
                <p:nvPr/>
              </p:nvSpPr>
              <p:spPr>
                <a:xfrm>
                  <a:off x="2003678" y="2099171"/>
                  <a:ext cx="126720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3</m:t>
                        </m:r>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3</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003678" y="2099171"/>
                  <a:ext cx="1267206" cy="492443"/>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1" name="TextBox 30" descr="OPL20U25GSXzBJYl68kk8uQGfFKzs7yb1M4KJWUiLk6ZEvGF+qCIPSnY57AbBFCvTW2023.15.47+K4lPs7H94VUqPe2XwIsfPRnrXQE//QTEXxb8/8N4CNc6FpgZahzpTjFhMzSA7T/nHJa11DE8Ng2TP3iAmRczFlmslSuUNOgUeb6yRvs0="/>
              <p:cNvSpPr txBox="1"/>
              <p:nvPr/>
            </p:nvSpPr>
            <p:spPr>
              <a:xfrm>
                <a:off x="3336838" y="3405683"/>
                <a:ext cx="74078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m:t>
                      </m:r>
                    </m:oMath>
                  </m:oMathPara>
                </a14:m>
                <a:endParaRPr lang="en-US" dirty="0"/>
              </a:p>
            </p:txBody>
          </p:sp>
        </mc:Choice>
        <mc:Fallback>
          <p:sp>
            <p:nvSpPr>
              <p:cNvPr id="31" name="TextBox 3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336838" y="3405683"/>
                <a:ext cx="740780" cy="492443"/>
              </a:xfrm>
              <a:prstGeom prst="rect">
                <a:avLst/>
              </a:prstGeom>
              <a:blipFill>
                <a:blip r:embed="rId11"/>
                <a:stretch>
                  <a:fillRect/>
                </a:stretch>
              </a:blipFill>
            </p:spPr>
            <p:txBody>
              <a:bodyPr/>
              <a:lstStyle/>
              <a:p>
                <a:r>
                  <a:rPr lang="en-US">
                    <a:noFill/>
                  </a:rPr>
                  <a:t> </a:t>
                </a:r>
              </a:p>
            </p:txBody>
          </p:sp>
        </mc:Fallback>
      </mc:AlternateContent>
      <p:grpSp>
        <p:nvGrpSpPr>
          <p:cNvPr id="32" name="Group 31"/>
          <p:cNvGrpSpPr/>
          <p:nvPr/>
        </p:nvGrpSpPr>
        <p:grpSpPr>
          <a:xfrm>
            <a:off x="1495909" y="3976492"/>
            <a:ext cx="1934184" cy="512307"/>
            <a:chOff x="1545667" y="2079307"/>
            <a:chExt cx="1934184" cy="512307"/>
          </a:xfrm>
        </p:grpSpPr>
        <p:sp>
          <p:nvSpPr>
            <p:cNvPr id="33" name="TextBox 32"/>
            <p:cNvSpPr txBox="1"/>
            <p:nvPr/>
          </p:nvSpPr>
          <p:spPr>
            <a:xfrm>
              <a:off x="1545667" y="2079307"/>
              <a:ext cx="558525" cy="492443"/>
            </a:xfrm>
            <a:prstGeom prst="rect">
              <a:avLst/>
            </a:prstGeom>
            <a:noFill/>
          </p:spPr>
          <p:txBody>
            <a:bodyPr wrap="square" lIns="0" tIns="0" rIns="0" bIns="0"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a:t>
              </a:r>
            </a:p>
          </p:txBody>
        </p:sp>
        <mc:AlternateContent xmlns:mc="http://schemas.openxmlformats.org/markup-compatibility/2006" xmlns:a14="http://schemas.microsoft.com/office/drawing/2010/main">
          <mc:Choice Requires="a14">
            <p:sp>
              <p:nvSpPr>
                <p:cNvPr id="34" name="TextBox 33"/>
                <p:cNvSpPr txBox="1"/>
                <p:nvPr/>
              </p:nvSpPr>
              <p:spPr>
                <a:xfrm>
                  <a:off x="2003678" y="2099171"/>
                  <a:ext cx="147617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𝑦</m:t>
                            </m:r>
                          </m:e>
                          <m:sup>
                            <m:r>
                              <a:rPr lang="en-US" sz="3200" b="0" i="1" smtClean="0">
                                <a:latin typeface="Cambria Math" panose="02040503050406030204" pitchFamily="18" charset="0"/>
                              </a:rPr>
                              <m:t>2</m:t>
                            </m:r>
                          </m:sup>
                        </m:sSup>
                        <m:r>
                          <a:rPr lang="en-US" sz="3200" b="0" i="1" smtClean="0">
                            <a:latin typeface="Cambria Math" panose="02040503050406030204" pitchFamily="18" charset="0"/>
                          </a:rPr>
                          <m:t>+</m:t>
                        </m:r>
                        <m:r>
                          <a:rPr lang="en-US" sz="3200" b="0" i="1" smtClean="0">
                            <a:latin typeface="Cambria Math" panose="02040503050406030204" pitchFamily="18" charset="0"/>
                          </a:rPr>
                          <m:t>16</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2003678" y="2099171"/>
                  <a:ext cx="1476173" cy="492443"/>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5" name="TextBox 34"/>
              <p:cNvSpPr txBox="1"/>
              <p:nvPr/>
            </p:nvSpPr>
            <p:spPr>
              <a:xfrm>
                <a:off x="3517714" y="3996355"/>
                <a:ext cx="74078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3517714" y="3996355"/>
                <a:ext cx="740780" cy="492443"/>
              </a:xfrm>
              <a:prstGeom prst="rect">
                <a:avLst/>
              </a:prstGeom>
              <a:blipFill>
                <a:blip r:embed="rId13"/>
                <a:stretch>
                  <a:fillRect/>
                </a:stretch>
              </a:blipFill>
            </p:spPr>
            <p:txBody>
              <a:bodyPr/>
              <a:lstStyle/>
              <a:p>
                <a:r>
                  <a:rPr lang="en-US">
                    <a:noFill/>
                  </a:rPr>
                  <a:t> </a:t>
                </a:r>
              </a:p>
            </p:txBody>
          </p:sp>
        </mc:Fallback>
      </mc:AlternateContent>
      <p:grpSp>
        <p:nvGrpSpPr>
          <p:cNvPr id="36" name="Group 35"/>
          <p:cNvGrpSpPr/>
          <p:nvPr/>
        </p:nvGrpSpPr>
        <p:grpSpPr>
          <a:xfrm>
            <a:off x="1511060" y="4590818"/>
            <a:ext cx="1506183" cy="512307"/>
            <a:chOff x="1545667" y="2079307"/>
            <a:chExt cx="1506183" cy="512307"/>
          </a:xfrm>
        </p:grpSpPr>
        <p:sp>
          <p:nvSpPr>
            <p:cNvPr id="37" name="TextBox 36"/>
            <p:cNvSpPr txBox="1"/>
            <p:nvPr/>
          </p:nvSpPr>
          <p:spPr>
            <a:xfrm>
              <a:off x="1545667" y="2079307"/>
              <a:ext cx="558525" cy="492443"/>
            </a:xfrm>
            <a:prstGeom prst="rect">
              <a:avLst/>
            </a:prstGeom>
            <a:noFill/>
          </p:spPr>
          <p:txBody>
            <a:bodyPr wrap="square" lIns="0" tIns="0" rIns="0" bIns="0"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c)</a:t>
              </a:r>
            </a:p>
          </p:txBody>
        </p:sp>
        <mc:AlternateContent xmlns:mc="http://schemas.openxmlformats.org/markup-compatibility/2006" xmlns:a14="http://schemas.microsoft.com/office/drawing/2010/main">
          <mc:Choice Requires="a14">
            <p:sp>
              <p:nvSpPr>
                <p:cNvPr id="38" name="TextBox 37"/>
                <p:cNvSpPr txBox="1"/>
                <p:nvPr/>
              </p:nvSpPr>
              <p:spPr>
                <a:xfrm>
                  <a:off x="2003678" y="2099171"/>
                  <a:ext cx="104817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𝑦</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2003678" y="2099171"/>
                  <a:ext cx="1048172" cy="492443"/>
                </a:xfrm>
                <a:prstGeom prst="rect">
                  <a:avLst/>
                </a:prstGeom>
                <a:blipFill>
                  <a:blip r:embed="rId1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9" name="TextBox 38"/>
              <p:cNvSpPr txBox="1"/>
              <p:nvPr/>
            </p:nvSpPr>
            <p:spPr>
              <a:xfrm>
                <a:off x="3104864" y="4590817"/>
                <a:ext cx="74078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3104864" y="4590817"/>
                <a:ext cx="740780" cy="492443"/>
              </a:xfrm>
              <a:prstGeom prst="rect">
                <a:avLst/>
              </a:prstGeom>
              <a:blipFill>
                <a:blip r:embed="rId15"/>
                <a:stretch>
                  <a:fillRect/>
                </a:stretch>
              </a:blipFill>
            </p:spPr>
            <p:txBody>
              <a:bodyPr/>
              <a:lstStyle/>
              <a:p>
                <a:r>
                  <a:rPr lang="en-US">
                    <a:noFill/>
                  </a:rPr>
                  <a:t> </a:t>
                </a:r>
              </a:p>
            </p:txBody>
          </p:sp>
        </mc:Fallback>
      </mc:AlternateContent>
      <p:sp>
        <p:nvSpPr>
          <p:cNvPr id="40" name="TextBox 39"/>
          <p:cNvSpPr txBox="1"/>
          <p:nvPr/>
        </p:nvSpPr>
        <p:spPr>
          <a:xfrm>
            <a:off x="282410" y="2433303"/>
            <a:ext cx="1000298" cy="584775"/>
          </a:xfrm>
          <a:prstGeom prst="rect">
            <a:avLst/>
          </a:prstGeom>
          <a:noFill/>
        </p:spPr>
        <p:txBody>
          <a:bodyPr wrap="square" rtlCol="0">
            <a:spAutoFit/>
          </a:bodyPr>
          <a:lstStyle/>
          <a:p>
            <a:r>
              <a:rPr lang="en-US" sz="3200" dirty="0" err="1">
                <a:solidFill>
                  <a:srgbClr val="C00000"/>
                </a:solidFill>
                <a:latin typeface="Times New Roman" panose="02020603050405020304" pitchFamily="18" charset="0"/>
                <a:cs typeface="Times New Roman" panose="02020603050405020304" pitchFamily="18" charset="0"/>
              </a:rPr>
              <a:t>Giải</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41" name="Picture 8" descr="Digit 120"/>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01000" y="458533"/>
            <a:ext cx="1004254" cy="55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214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iterate type="lt">
                                    <p:tmPct val="5000"/>
                                  </p:iterate>
                                  <p:childTnLst>
                                    <p:anim calcmode="lin" valueType="num">
                                      <p:cBhvr>
                                        <p:cTn id="37" dur="3250"/>
                                        <p:tgtEl>
                                          <p:spTgt spid="41"/>
                                        </p:tgtEl>
                                        <p:attrNameLst>
                                          <p:attrName>ppt_w</p:attrName>
                                        </p:attrNameLst>
                                      </p:cBhvr>
                                      <p:tavLst>
                                        <p:tav tm="0">
                                          <p:val>
                                            <p:strVal val="ppt_w"/>
                                          </p:val>
                                        </p:tav>
                                        <p:tav tm="100000">
                                          <p:val>
                                            <p:fltVal val="0"/>
                                          </p:val>
                                        </p:tav>
                                      </p:tavLst>
                                    </p:anim>
                                    <p:anim calcmode="lin" valueType="num">
                                      <p:cBhvr>
                                        <p:cTn id="38" dur="3250"/>
                                        <p:tgtEl>
                                          <p:spTgt spid="41"/>
                                        </p:tgtEl>
                                        <p:attrNameLst>
                                          <p:attrName>ppt_h</p:attrName>
                                        </p:attrNameLst>
                                      </p:cBhvr>
                                      <p:tavLst>
                                        <p:tav tm="0">
                                          <p:val>
                                            <p:strVal val="ppt_h"/>
                                          </p:val>
                                        </p:tav>
                                        <p:tav tm="100000">
                                          <p:val>
                                            <p:fltVal val="0"/>
                                          </p:val>
                                        </p:tav>
                                      </p:tavLst>
                                    </p:anim>
                                    <p:anim calcmode="lin" valueType="num">
                                      <p:cBhvr>
                                        <p:cTn id="39" dur="3250"/>
                                        <p:tgtEl>
                                          <p:spTgt spid="41"/>
                                        </p:tgtEl>
                                        <p:attrNameLst>
                                          <p:attrName>style.rotation</p:attrName>
                                        </p:attrNameLst>
                                      </p:cBhvr>
                                      <p:tavLst>
                                        <p:tav tm="0">
                                          <p:val>
                                            <p:fltVal val="0"/>
                                          </p:val>
                                        </p:tav>
                                        <p:tav tm="100000">
                                          <p:val>
                                            <p:fltVal val="90"/>
                                          </p:val>
                                        </p:tav>
                                      </p:tavLst>
                                    </p:anim>
                                    <p:animEffect transition="out" filter="fade">
                                      <p:cBhvr>
                                        <p:cTn id="40" dur="3250"/>
                                        <p:tgtEl>
                                          <p:spTgt spid="41"/>
                                        </p:tgtEl>
                                      </p:cBhvr>
                                    </p:animEffect>
                                    <p:set>
                                      <p:cBhvr>
                                        <p:cTn id="41" dur="1" fill="hold">
                                          <p:stCondLst>
                                            <p:cond delay="3249"/>
                                          </p:stCondLst>
                                        </p:cTn>
                                        <p:tgtEl>
                                          <p:spTgt spid="41"/>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RINGIN.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inVertical)">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barn(inVertical)">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barn(inVertical)">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7" grpId="0"/>
      <p:bldP spid="31" grpId="0"/>
      <p:bldP spid="35" grpId="0"/>
      <p:bldP spid="39"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2819400" y="0"/>
            <a:ext cx="3180679" cy="584775"/>
          </a:xfrm>
          <a:prstGeom prst="rect">
            <a:avLst/>
          </a:prstGeom>
          <a:noFill/>
          <a:effectLst/>
        </p:spPr>
        <p:txBody>
          <a:bodyPr wrap="none" rtlCol="0">
            <a:spAutoFit/>
          </a:bodyPr>
          <a:lstStyle/>
          <a:p>
            <a:r>
              <a:rPr lang="en-US" altLang="zh-CN" sz="3200" b="1" dirty="0">
                <a:ln w="0"/>
                <a:solidFill>
                  <a:srgbClr val="FF000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Bài tập vận dụng</a:t>
            </a:r>
            <a:endParaRPr lang="zh-CN" altLang="en-US" sz="3200" b="1" dirty="0">
              <a:ln w="0"/>
              <a:solidFill>
                <a:srgbClr val="FF000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p:cNvSpPr txBox="1"/>
          <p:nvPr/>
        </p:nvSpPr>
        <p:spPr>
          <a:xfrm>
            <a:off x="43133" y="619279"/>
            <a:ext cx="9046232" cy="1077218"/>
          </a:xfrm>
          <a:prstGeom prst="rect">
            <a:avLst/>
          </a:prstGeom>
          <a:no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Một con mèo đuổi bắt một chuột. Mèo chạy với vận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tốc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i="1" dirty="0">
                <a:solidFill>
                  <a:schemeClr val="tx1">
                    <a:lumMod val="95000"/>
                    <a:lumOff val="5000"/>
                  </a:schemeClr>
                </a:solidFill>
                <a:latin typeface="Times New Roman" panose="02020603050405020304" pitchFamily="18" charset="0"/>
                <a:cs typeface="Times New Roman" panose="02020603050405020304" pitchFamily="18" charset="0"/>
              </a:rPr>
              <a:t>x</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(m/s). Chạy được 3 (m) thì mèo bắt được chuột.</a:t>
            </a:r>
          </a:p>
        </p:txBody>
      </p:sp>
      <p:sp>
        <p:nvSpPr>
          <p:cNvPr id="7" name="TextBox 6" descr="OPL20U25GSXzBJYl68kk8uQGfFKzs7yb1M4KJWUiLk6ZEvGF+qCIPSnY57AbBFCvTW2023.15.47+K4lPs7H94VUqPe2XwIsfPRnrXQE//QTEXxb8/8N4CNc6FpgZahzpTjFhMzSA7T/nHJa11DE8Ng2TP3iAmRczFlmslSuUNOgUeb6yRvs0="/>
          <p:cNvSpPr txBox="1"/>
          <p:nvPr/>
        </p:nvSpPr>
        <p:spPr>
          <a:xfrm>
            <a:off x="43133" y="1805107"/>
            <a:ext cx="861060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a) Hãy viết biểu thức biểu thị thời gian mèo đuổi bắt được chuột.</a:t>
            </a:r>
          </a:p>
        </p:txBody>
      </p:sp>
      <p:sp>
        <p:nvSpPr>
          <p:cNvPr id="8" name="TextBox 7" descr="OPL20U25GSXzBJYl68kk8uQGfFKzs7yb1M4KJWUiLk6ZEvGF+qCIPSnY57AbBFCvTW2023.15.47+K4lPs7H94VUqPe2XwIsfPRnrXQE//QTEXxb8/8N4CNc6FpgZahzpTjFhMzSA7T/nHJa11DE8Ng2TP3iAmRczFlmslSuUNOgUeb6yRvs0="/>
          <p:cNvSpPr txBox="1"/>
          <p:nvPr/>
        </p:nvSpPr>
        <p:spPr>
          <a:xfrm>
            <a:off x="8626" y="2908395"/>
            <a:ext cx="8610600" cy="1077218"/>
          </a:xfrm>
          <a:prstGeom prst="rect">
            <a:avLst/>
          </a:prstGeom>
          <a:solidFill>
            <a:schemeClr val="bg1"/>
          </a:solidFill>
        </p:spPr>
        <p:txBody>
          <a:bodyPr wrap="square"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 Tính thời gian mèo bắt được chuột trong trường hợp mèo chạy với vận tốc 2 (m/s). </a:t>
            </a:r>
          </a:p>
        </p:txBody>
      </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D2DE601-E541-0048-9E33-C062695F44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7924800" y="3949568"/>
            <a:ext cx="1164565" cy="116456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A3EE88E-CD36-8F6F-AB4B-505DEA276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453" y="4071407"/>
            <a:ext cx="737400" cy="737399"/>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75C29EC-B915-446B-BED6-89D9A020780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20" y="4408651"/>
            <a:ext cx="1004254" cy="55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62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iterate type="lt">
                                    <p:tmPct val="5000"/>
                                  </p:iterate>
                                  <p:childTnLst>
                                    <p:anim calcmode="lin" valueType="num">
                                      <p:cBhvr>
                                        <p:cTn id="33" dur="3250"/>
                                        <p:tgtEl>
                                          <p:spTgt spid="10"/>
                                        </p:tgtEl>
                                        <p:attrNameLst>
                                          <p:attrName>ppt_w</p:attrName>
                                        </p:attrNameLst>
                                      </p:cBhvr>
                                      <p:tavLst>
                                        <p:tav tm="0">
                                          <p:val>
                                            <p:strVal val="ppt_w"/>
                                          </p:val>
                                        </p:tav>
                                        <p:tav tm="100000">
                                          <p:val>
                                            <p:fltVal val="0"/>
                                          </p:val>
                                        </p:tav>
                                      </p:tavLst>
                                    </p:anim>
                                    <p:anim calcmode="lin" valueType="num">
                                      <p:cBhvr>
                                        <p:cTn id="34" dur="3250"/>
                                        <p:tgtEl>
                                          <p:spTgt spid="10"/>
                                        </p:tgtEl>
                                        <p:attrNameLst>
                                          <p:attrName>ppt_h</p:attrName>
                                        </p:attrNameLst>
                                      </p:cBhvr>
                                      <p:tavLst>
                                        <p:tav tm="0">
                                          <p:val>
                                            <p:strVal val="ppt_h"/>
                                          </p:val>
                                        </p:tav>
                                        <p:tav tm="100000">
                                          <p:val>
                                            <p:fltVal val="0"/>
                                          </p:val>
                                        </p:tav>
                                      </p:tavLst>
                                    </p:anim>
                                    <p:anim calcmode="lin" valueType="num">
                                      <p:cBhvr>
                                        <p:cTn id="35" dur="3250"/>
                                        <p:tgtEl>
                                          <p:spTgt spid="10"/>
                                        </p:tgtEl>
                                        <p:attrNameLst>
                                          <p:attrName>style.rotation</p:attrName>
                                        </p:attrNameLst>
                                      </p:cBhvr>
                                      <p:tavLst>
                                        <p:tav tm="0">
                                          <p:val>
                                            <p:fltVal val="0"/>
                                          </p:val>
                                        </p:tav>
                                        <p:tav tm="100000">
                                          <p:val>
                                            <p:fltVal val="90"/>
                                          </p:val>
                                        </p:tav>
                                      </p:tavLst>
                                    </p:anim>
                                    <p:animEffect transition="out" filter="fade">
                                      <p:cBhvr>
                                        <p:cTn id="36" dur="3250"/>
                                        <p:tgtEl>
                                          <p:spTgt spid="10"/>
                                        </p:tgtEl>
                                      </p:cBhvr>
                                    </p:animEffect>
                                    <p:set>
                                      <p:cBhvr>
                                        <p:cTn id="37" dur="1" fill="hold">
                                          <p:stCondLst>
                                            <p:cond delay="3249"/>
                                          </p:stCondLst>
                                        </p:cTn>
                                        <p:tgtEl>
                                          <p:spTgt spid="1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OPL20U25GSXzBJYl68kk8uQGfFKzs7yb1M4KJWUiLk6ZEvGF+qCIPSnY57AbBFCvTW2023.15.47+K4lPs7H94VUqPe2XwIsfPRnrXQE//QTEXxb8/8N4CNc6FpgZahzpTjFhMzSA7T/nHJa11DE8Ng2TP3iAmRczFlmslSuUNOgUeb6yRvs0="/>
          <p:cNvSpPr txBox="1"/>
          <p:nvPr/>
        </p:nvSpPr>
        <p:spPr>
          <a:xfrm>
            <a:off x="4262230" y="366067"/>
            <a:ext cx="1175098"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Giải</a:t>
            </a:r>
          </a:p>
        </p:txBody>
      </p:sp>
      <p:sp>
        <p:nvSpPr>
          <p:cNvPr id="10" name="TextBox 9" descr="OPL20U25GSXzBJYl68kk8uQGfFKzs7yb1M4KJWUiLk6ZEvGF+qCIPSnY57AbBFCvTW2023.15.47+K4lPs7H94VUqPe2XwIsfPRnrXQE//QTEXxb8/8N4CNc6FpgZahzpTjFhMzSA7T/nHJa11DE8Ng2TP3iAmRczFlmslSuUNOgUeb6yRvs0="/>
          <p:cNvSpPr txBox="1"/>
          <p:nvPr/>
        </p:nvSpPr>
        <p:spPr>
          <a:xfrm>
            <a:off x="-6560" y="826413"/>
            <a:ext cx="9379160" cy="1481175"/>
          </a:xfrm>
          <a:prstGeom prst="rect">
            <a:avLst/>
          </a:prstGeom>
          <a:noFill/>
        </p:spPr>
        <p:txBody>
          <a:bodyPr wrap="square" rtlCol="0">
            <a:spAutoFit/>
          </a:bodyPr>
          <a:lstStyle/>
          <a:p>
            <a:pPr>
              <a:lnSpc>
                <a:spcPct val="150000"/>
              </a:lnSpc>
            </a:pPr>
            <a:r>
              <a:rPr lang="en-US" sz="3200" dirty="0">
                <a:latin typeface="Times New Roman" panose="02020603050405020304" pitchFamily="18" charset="0"/>
                <a:cs typeface="Times New Roman" panose="02020603050405020304" pitchFamily="18" charset="0"/>
              </a:rPr>
              <a:t>a) Biểu thức biểu thị thời gian mèo đuổi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chuột</a:t>
            </a:r>
            <a:r>
              <a:rPr lang="en-US" sz="3200" dirty="0">
                <a:latin typeface="Times New Roman" panose="02020603050405020304" pitchFamily="18" charset="0"/>
                <a:cs typeface="Times New Roman" panose="02020603050405020304" pitchFamily="18" charset="0"/>
              </a:rPr>
              <a:t> là:  </a:t>
            </a:r>
          </a:p>
        </p:txBody>
      </p:sp>
      <p:sp>
        <p:nvSpPr>
          <p:cNvPr id="11" name="TextBox 10" descr="OPL20U25GSXzBJYl68kk8uQGfFKzs7yb1M4KJWUiLk6ZEvGF+qCIPSnY57AbBFCvTW2023.15.47+K4lPs7H94VUqPe2XwIsfPRnrXQE//QTEXxb8/8N4CNc6FpgZahzpTjFhMzSA7T/nHJa11DE8Ng2TP3iAmRczFlmslSuUNOgUeb6yRvs0="/>
          <p:cNvSpPr txBox="1"/>
          <p:nvPr/>
        </p:nvSpPr>
        <p:spPr>
          <a:xfrm>
            <a:off x="30501" y="2533683"/>
            <a:ext cx="555023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b) Ta có: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2 (m/s)    (TMĐK)</a:t>
            </a:r>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0" y="4106514"/>
            <a:ext cx="9212071" cy="1077218"/>
          </a:xfrm>
          <a:prstGeom prst="rect">
            <a:avLst/>
          </a:prstGeom>
          <a:solidFill>
            <a:schemeClr val="bg1"/>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Vậy, sau 1,5 (giây) mèo đuổi bắt được chuột với vận tốc 2 (m/s) .                   </a:t>
            </a:r>
          </a:p>
        </p:txBody>
      </p:sp>
      <p:grpSp>
        <p:nvGrpSpPr>
          <p:cNvPr id="13" name="Group 12" descr="OPL20U25GSXzBJYl68kk8uQGfFKzs7yb1M4KJWUiLk6ZEvGF+qCIPSnY57AbBFCvTW2023.15.47+K4lPs7H94VUqPe2XwIsfPRnrXQE//QTEXxb8/8N4CNc6FpgZahzpTjFhMzSA7T/nHJa11DE8Ng2TP3iAmRczFlmslSuUNOgUeb6yRvs0="/>
          <p:cNvGrpSpPr/>
          <p:nvPr/>
        </p:nvGrpSpPr>
        <p:grpSpPr>
          <a:xfrm>
            <a:off x="454318" y="3132247"/>
            <a:ext cx="6324600" cy="927370"/>
            <a:chOff x="566785" y="4043373"/>
            <a:chExt cx="6324600" cy="927370"/>
          </a:xfrm>
          <a:solidFill>
            <a:schemeClr val="bg1"/>
          </a:solidFill>
        </p:grpSpPr>
        <p:sp>
          <p:nvSpPr>
            <p:cNvPr id="14" name="TextBox 13"/>
            <p:cNvSpPr txBox="1"/>
            <p:nvPr/>
          </p:nvSpPr>
          <p:spPr>
            <a:xfrm>
              <a:off x="566785" y="4167774"/>
              <a:ext cx="6324600" cy="584775"/>
            </a:xfrm>
            <a:prstGeom prst="rect">
              <a:avLst/>
            </a:prstGeom>
            <a:grpFill/>
          </p:spPr>
          <p:txBody>
            <a:bodyPr wrap="square" rtlCol="0">
              <a:spAutoFit/>
            </a:bodyPr>
            <a:lstStyle/>
            <a:p>
              <a:r>
                <a:rPr lang="en-US" sz="3200" dirty="0">
                  <a:solidFill>
                    <a:srgbClr val="2A3D52"/>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Thay </a:t>
              </a:r>
              <a:r>
                <a:rPr lang="en-US" sz="3200" i="1" dirty="0">
                  <a:latin typeface="Times New Roman" panose="02020603050405020304" pitchFamily="18" charset="0"/>
                  <a:cs typeface="Times New Roman" panose="02020603050405020304" pitchFamily="18" charset="0"/>
                </a:rPr>
                <a:t>x</a:t>
              </a:r>
              <a:r>
                <a:rPr lang="en-US" sz="3200" dirty="0">
                  <a:latin typeface="Times New Roman" panose="02020603050405020304" pitchFamily="18" charset="0"/>
                  <a:cs typeface="Times New Roman" panose="02020603050405020304" pitchFamily="18" charset="0"/>
                </a:rPr>
                <a:t> = 2 vào biểu thức      ta được:              </a:t>
              </a:r>
            </a:p>
          </p:txBody>
        </p:sp>
        <mc:AlternateContent xmlns:mc="http://schemas.openxmlformats.org/markup-compatibility/2006" xmlns:a14="http://schemas.microsoft.com/office/drawing/2010/main">
          <mc:Choice Requires="a14">
            <p:sp>
              <p:nvSpPr>
                <p:cNvPr id="15" name="TextBox 14"/>
                <p:cNvSpPr txBox="1"/>
                <p:nvPr/>
              </p:nvSpPr>
              <p:spPr>
                <a:xfrm>
                  <a:off x="4985098" y="4043373"/>
                  <a:ext cx="307777" cy="927370"/>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3</m:t>
                            </m:r>
                          </m:num>
                          <m:den>
                            <m:r>
                              <m:rPr>
                                <m:nor/>
                              </m:rPr>
                              <a:rPr lang="en-US" sz="3200" i="1" smtClean="0">
                                <a:solidFill>
                                  <a:schemeClr val="tx1"/>
                                </a:solidFill>
                                <a:latin typeface="Times New Roman" panose="02020603050405020304" pitchFamily="18" charset="0"/>
                                <a:cs typeface="Times New Roman" panose="02020603050405020304" pitchFamily="18" charset="0"/>
                              </a:rPr>
                              <m:t>x</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985098" y="4043373"/>
                  <a:ext cx="307777" cy="927370"/>
                </a:xfrm>
                <a:prstGeom prst="rect">
                  <a:avLst/>
                </a:prstGeom>
                <a:blipFill>
                  <a:blip r:embed="rId2"/>
                  <a:stretch>
                    <a:fillRect/>
                  </a:stretch>
                </a:blipFill>
              </p:spPr>
              <p:txBody>
                <a:bodyPr/>
                <a:lstStyle/>
                <a:p>
                  <a:r>
                    <a:rPr lang="en-GB">
                      <a:noFill/>
                    </a:rPr>
                    <a:t> </a:t>
                  </a:r>
                </a:p>
              </p:txBody>
            </p:sp>
          </mc:Fallback>
        </mc:AlternateContent>
      </p:grpSp>
      <p:sp>
        <p:nvSpPr>
          <p:cNvPr id="16"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4E581D-1198-DC61-AC64-4E9582D2DDC4}"/>
              </a:ext>
            </a:extLst>
          </p:cNvPr>
          <p:cNvSpPr txBox="1"/>
          <p:nvPr/>
        </p:nvSpPr>
        <p:spPr>
          <a:xfrm>
            <a:off x="76200" y="-13884"/>
            <a:ext cx="3180679" cy="584775"/>
          </a:xfrm>
          <a:prstGeom prst="rect">
            <a:avLst/>
          </a:prstGeom>
          <a:noFill/>
          <a:effectLst/>
        </p:spPr>
        <p:txBody>
          <a:bodyPr wrap="none" rtlCol="0">
            <a:spAutoFit/>
          </a:bodyPr>
          <a:lstStyle/>
          <a:p>
            <a:r>
              <a:rPr lang="en-US" altLang="zh-CN" sz="3200" b="1" dirty="0">
                <a:ln w="0"/>
                <a:solidFill>
                  <a:srgbClr val="FF000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Bài tập vận dụng</a:t>
            </a:r>
            <a:endParaRPr lang="zh-CN" altLang="en-US" sz="3200" b="1" dirty="0">
              <a:ln w="0"/>
              <a:solidFill>
                <a:srgbClr val="FF000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p:cNvSpPr txBox="1"/>
              <p:nvPr/>
            </p:nvSpPr>
            <p:spPr>
              <a:xfrm>
                <a:off x="609600" y="1516041"/>
                <a:ext cx="1512722" cy="9245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3</m:t>
                          </m:r>
                        </m:num>
                        <m:den>
                          <m:r>
                            <m:rPr>
                              <m:nor/>
                            </m:rPr>
                            <a:rPr lang="en-US" sz="3200" i="1" smtClean="0">
                              <a:solidFill>
                                <a:schemeClr val="tx1"/>
                              </a:solidFill>
                              <a:latin typeface="Times New Roman" panose="02020603050405020304" pitchFamily="18" charset="0"/>
                              <a:cs typeface="Times New Roman" panose="02020603050405020304" pitchFamily="18" charset="0"/>
                            </a:rPr>
                            <m:t>x</m:t>
                          </m:r>
                        </m:den>
                      </m:f>
                      <m:r>
                        <m:rPr>
                          <m:nor/>
                        </m:rPr>
                        <a:rPr lang="en-US" sz="3200" i="0" smtClean="0">
                          <a:solidFill>
                            <a:schemeClr val="tx1"/>
                          </a:solidFill>
                          <a:latin typeface="Times New Roman" panose="02020603050405020304" pitchFamily="18" charset="0"/>
                          <a:cs typeface="Times New Roman" panose="02020603050405020304" pitchFamily="18" charset="0"/>
                        </a:rPr>
                        <m:t> (</m:t>
                      </m:r>
                      <m:r>
                        <m:rPr>
                          <m:nor/>
                        </m:rPr>
                        <a:rPr lang="en-US" sz="3200" i="0" smtClean="0">
                          <a:solidFill>
                            <a:schemeClr val="tx1"/>
                          </a:solidFill>
                          <a:latin typeface="Times New Roman" panose="02020603050405020304" pitchFamily="18" charset="0"/>
                          <a:cs typeface="Times New Roman" panose="02020603050405020304" pitchFamily="18" charset="0"/>
                        </a:rPr>
                        <m:t>gi</m:t>
                      </m:r>
                      <m:r>
                        <m:rPr>
                          <m:nor/>
                        </m:rPr>
                        <a:rPr lang="en-US" sz="3200" i="0" smtClean="0">
                          <a:solidFill>
                            <a:schemeClr val="tx1"/>
                          </a:solidFill>
                          <a:latin typeface="Times New Roman" panose="02020603050405020304" pitchFamily="18" charset="0"/>
                          <a:cs typeface="Times New Roman" panose="02020603050405020304" pitchFamily="18" charset="0"/>
                        </a:rPr>
                        <m:t>â</m:t>
                      </m:r>
                      <m:r>
                        <m:rPr>
                          <m:nor/>
                        </m:rPr>
                        <a:rPr lang="en-US" sz="3200" i="0" smtClean="0">
                          <a:solidFill>
                            <a:schemeClr val="tx1"/>
                          </a:solidFill>
                          <a:latin typeface="Times New Roman" panose="02020603050405020304" pitchFamily="18" charset="0"/>
                          <a:cs typeface="Times New Roman" panose="02020603050405020304" pitchFamily="18" charset="0"/>
                        </a:rPr>
                        <m:t>y</m:t>
                      </m:r>
                      <m:r>
                        <m:rPr>
                          <m:nor/>
                        </m:rPr>
                        <a:rPr lang="en-US" sz="3200" i="0" smtClean="0">
                          <a:solidFill>
                            <a:schemeClr val="tx1"/>
                          </a:solidFill>
                          <a:latin typeface="Times New Roman" panose="02020603050405020304" pitchFamily="18" charset="0"/>
                          <a:cs typeface="Times New Roman" panose="02020603050405020304" pitchFamily="18" charset="0"/>
                        </a:rPr>
                        <m:t>)</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7" name="TextBox 1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09600" y="1516041"/>
                <a:ext cx="1512722" cy="92454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descr="OPL20U25GSXzBJYl68kk8uQGfFKzs7yb1M4KJWUiLk6ZEvGF+qCIPSnY57AbBFCvTW2023.15.47+K4lPs7H94VUqPe2XwIsfPRnrXQE//QTEXxb8/8N4CNc6FpgZahzpTjFhMzSA7T/nHJa11DE8Ng2TP3iAmRczFlmslSuUNOgUeb6yRvs0="/>
              <p:cNvSpPr txBox="1"/>
              <p:nvPr/>
            </p:nvSpPr>
            <p:spPr>
              <a:xfrm>
                <a:off x="6785376" y="3087755"/>
                <a:ext cx="307777"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m:rPr>
                              <m:nor/>
                            </m:rPr>
                            <a:rPr lang="en-US" sz="3200" i="0" smtClean="0">
                              <a:solidFill>
                                <a:schemeClr val="tx1"/>
                              </a:solidFill>
                              <a:latin typeface="Times New Roman" panose="02020603050405020304" pitchFamily="18" charset="0"/>
                              <a:cs typeface="Times New Roman" panose="02020603050405020304" pitchFamily="18" charset="0"/>
                            </a:rPr>
                            <m:t>3</m:t>
                          </m:r>
                        </m:num>
                        <m:den>
                          <m:r>
                            <m:rPr>
                              <m:nor/>
                            </m:rPr>
                            <a:rPr lang="en-US" sz="3200" b="0" i="0" smtClean="0">
                              <a:solidFill>
                                <a:schemeClr val="tx1"/>
                              </a:solidFill>
                              <a:latin typeface="Times New Roman" panose="02020603050405020304" pitchFamily="18" charset="0"/>
                              <a:cs typeface="Times New Roman" panose="02020603050405020304" pitchFamily="18" charset="0"/>
                            </a:rPr>
                            <m:t>2</m:t>
                          </m:r>
                        </m:den>
                      </m:f>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8" name="TextBox 17"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785376" y="3087755"/>
                <a:ext cx="307777" cy="92256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descr="OPL20U25GSXzBJYl68kk8uQGfFKzs7yb1M4KJWUiLk6ZEvGF+qCIPSnY57AbBFCvTW2023.15.47+K4lPs7H94VUqPe2XwIsfPRnrXQE//QTEXxb8/8N4CNc6FpgZahzpTjFhMzSA7T/nHJa11DE8Ng2TP3iAmRczFlmslSuUNOgUeb6yRvs0="/>
              <p:cNvSpPr txBox="1"/>
              <p:nvPr/>
            </p:nvSpPr>
            <p:spPr>
              <a:xfrm>
                <a:off x="7128222" y="3349710"/>
                <a:ext cx="33342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19" name="TextBox 1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128222" y="3349710"/>
                <a:ext cx="333425"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descr="OPL20U25GSXzBJYl68kk8uQGfFKzs7yb1M4KJWUiLk6ZEvGF+qCIPSnY57AbBFCvTW2023.15.47+K4lPs7H94VUqPe2XwIsfPRnrXQE//QTEXxb8/8N4CNc6FpgZahzpTjFhMzSA7T/nHJa11DE8Ng2TP3iAmRczFlmslSuUNOgUeb6yRvs0="/>
              <p:cNvSpPr txBox="1"/>
              <p:nvPr/>
            </p:nvSpPr>
            <p:spPr>
              <a:xfrm>
                <a:off x="7461647" y="3302813"/>
                <a:ext cx="61555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1,5</m:t>
                      </m:r>
                    </m:oMath>
                  </m:oMathPara>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p:sp>
            <p:nvSpPr>
              <p:cNvPr id="20" name="TextBox 19"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461647" y="3302813"/>
                <a:ext cx="615553" cy="4924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3981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362200" y="0"/>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9" name="Freeform 18" descr="OPL20U25GSXzBJYl68kk8uQGfFKzs7yb1M4KJWUiLk6ZEvGF+qCIPSnY57AbBFCvTW2023.15.47+K4lPs7H94VUqPe2XwIsfPRnrXQE//QTEXxb8/8N4CNc6FpgZahzpTjFhMzSA7T/nHJa11DE8Ng2TP3iAmRczFlmslSuUNOgUeb6yRvs0="/>
          <p:cNvSpPr/>
          <p:nvPr/>
        </p:nvSpPr>
        <p:spPr>
          <a:xfrm>
            <a:off x="1814448" y="1123947"/>
            <a:ext cx="776353" cy="1082448"/>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8" rIns="17779" bIns="396636" numCol="1" spcCol="1270" anchor="ctr" anchorCtr="0">
            <a:noAutofit/>
          </a:bodyPr>
          <a:lstStyle/>
          <a:p>
            <a:pPr lvl="0" algn="ctr" defTabSz="1244600" rtl="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1</a:t>
            </a:r>
          </a:p>
        </p:txBody>
      </p:sp>
      <p:sp>
        <p:nvSpPr>
          <p:cNvPr id="20" name="Round Same Side Corner Rectangle 19" descr="OPL20U25GSXzBJYl68kk8uQGfFKzs7yb1M4KJWUiLk6ZEvGF+qCIPSnY57AbBFCvTW2023.15.47+K4lPs7H94VUqPe2XwIsfPRnrXQE//QTEXxb8/8N4CNc6FpgZahzpTjFhMzSA7T/nHJa11DE8Ng2TP3iAmRczFlmslSuUNOgUeb6yRvs0="/>
          <p:cNvSpPr/>
          <p:nvPr/>
        </p:nvSpPr>
        <p:spPr>
          <a:xfrm rot="5400000">
            <a:off x="4793506" y="-1078756"/>
            <a:ext cx="695056" cy="510046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Freeform 20" descr="OPL20U25GSXzBJYl68kk8uQGfFKzs7yb1M4KJWUiLk6ZEvGF+qCIPSnY57AbBFCvTW2023.15.47+K4lPs7H94VUqPe2XwIsfPRnrXQE//QTEXxb8/8N4CNc6FpgZahzpTjFhMzSA7T/nHJa11DE8Ng2TP3iAmRczFlmslSuUNOgUeb6yRvs0="/>
          <p:cNvSpPr/>
          <p:nvPr/>
        </p:nvSpPr>
        <p:spPr>
          <a:xfrm>
            <a:off x="1814448" y="2057190"/>
            <a:ext cx="776353" cy="1082447"/>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7" rIns="17779" bIns="396636" numCol="1" spcCol="1270" anchor="ctr" anchorCtr="0">
            <a:noAutofit/>
          </a:bodyPr>
          <a:lstStyle/>
          <a:p>
            <a:pPr lvl="0" algn="ctr" defTabSz="1244600" rtl="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2</a:t>
            </a:r>
          </a:p>
        </p:txBody>
      </p:sp>
      <p:sp>
        <p:nvSpPr>
          <p:cNvPr id="22" name="Round Same Side Corner Rectangle 21" descr="OPL20U25GSXzBJYl68kk8uQGfFKzs7yb1M4KJWUiLk6ZEvGF+qCIPSnY57AbBFCvTW2023.15.47+K4lPs7H94VUqPe2XwIsfPRnrXQE//QTEXxb8/8N4CNc6FpgZahzpTjFhMzSA7T/nHJa11DE8Ng2TP3iAmRczFlmslSuUNOgUeb6yRvs0="/>
          <p:cNvSpPr/>
          <p:nvPr/>
        </p:nvSpPr>
        <p:spPr>
          <a:xfrm rot="5400000">
            <a:off x="4793506" y="-145515"/>
            <a:ext cx="695056" cy="5100467"/>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22" descr="OPL20U25GSXzBJYl68kk8uQGfFKzs7yb1M4KJWUiLk6ZEvGF+qCIPSnY57AbBFCvTW2023.15.47+K4lPs7H94VUqPe2XwIsfPRnrXQE//QTEXxb8/8N4CNc6FpgZahzpTjFhMzSA7T/nHJa11DE8Ng2TP3iAmRczFlmslSuUNOgUeb6yRvs0="/>
          <p:cNvSpPr/>
          <p:nvPr/>
        </p:nvSpPr>
        <p:spPr>
          <a:xfrm>
            <a:off x="1814448" y="2990432"/>
            <a:ext cx="776353" cy="1082447"/>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7" rIns="17779" bIns="396636" numCol="1" spcCol="1270" anchor="ctr" anchorCtr="0">
            <a:noAutofit/>
          </a:bodyPr>
          <a:lstStyle/>
          <a:p>
            <a:pPr lvl="0" algn="ctr" defTabSz="1244600" rtl="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3</a:t>
            </a:r>
          </a:p>
        </p:txBody>
      </p:sp>
      <p:sp>
        <p:nvSpPr>
          <p:cNvPr id="24" name="Round Same Side Corner Rectangle 23" descr="OPL20U25GSXzBJYl68kk8uQGfFKzs7yb1M4KJWUiLk6ZEvGF+qCIPSnY57AbBFCvTW2023.15.47+K4lPs7H94VUqPe2XwIsfPRnrXQE//QTEXxb8/8N4CNc6FpgZahzpTjFhMzSA7T/nHJa11DE8Ng2TP3iAmRczFlmslSuUNOgUeb6yRvs0="/>
          <p:cNvSpPr/>
          <p:nvPr/>
        </p:nvSpPr>
        <p:spPr>
          <a:xfrm rot="5400000">
            <a:off x="4776722" y="800204"/>
            <a:ext cx="715783" cy="5113307"/>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TextBox 24" descr="OPL20U25GSXzBJYl68kk8uQGfFKzs7yb1M4KJWUiLk6ZEvGF+qCIPSnY57AbBFCvTW2023.15.47+K4lPs7H94VUqPe2XwIsfPRnrXQE//QTEXxb8/8N4CNc6FpgZahzpTjFhMzSA7T/nHJa11DE8Ng2TP3iAmRczFlmslSuUNOgUeb6yRvs0="/>
          <p:cNvSpPr txBox="1"/>
          <p:nvPr/>
        </p:nvSpPr>
        <p:spPr>
          <a:xfrm>
            <a:off x="2756104" y="3079719"/>
            <a:ext cx="183736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Luyện tập</a:t>
            </a:r>
          </a:p>
        </p:txBody>
      </p:sp>
      <p:sp>
        <p:nvSpPr>
          <p:cNvPr id="27" name="TextBox 26" descr="OPL20U25GSXzBJYl68kk8uQGfFKzs7yb1M4KJWUiLk6ZEvGF+qCIPSnY57AbBFCvTW2023.15.47+K4lPs7H94VUqPe2XwIsfPRnrXQE//QTEXxb8/8N4CNc6FpgZahzpTjFhMzSA7T/nHJa11DE8Ng2TP3iAmRczFlmslSuUNOgUeb6yRvs0="/>
          <p:cNvSpPr txBox="1"/>
          <p:nvPr/>
        </p:nvSpPr>
        <p:spPr>
          <a:xfrm>
            <a:off x="2756104" y="2090777"/>
            <a:ext cx="365677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Hình thành kiến thức</a:t>
            </a:r>
          </a:p>
        </p:txBody>
      </p:sp>
      <p:sp>
        <p:nvSpPr>
          <p:cNvPr id="29" name="Freeform 28" descr="OPL20U25GSXzBJYl68kk8uQGfFKzs7yb1M4KJWUiLk6ZEvGF+qCIPSnY57AbBFCvTW2023.15.47+K4lPs7H94VUqPe2XwIsfPRnrXQE//QTEXxb8/8N4CNc6FpgZahzpTjFhMzSA7T/nHJa11DE8Ng2TP3iAmRczFlmslSuUNOgUeb6yRvs0="/>
          <p:cNvSpPr/>
          <p:nvPr/>
        </p:nvSpPr>
        <p:spPr>
          <a:xfrm>
            <a:off x="1801609" y="4012957"/>
            <a:ext cx="776353" cy="1082448"/>
          </a:xfrm>
          <a:custGeom>
            <a:avLst/>
            <a:gdLst>
              <a:gd name="connsiteX0" fmla="*/ 0 w 1082447"/>
              <a:gd name="connsiteY0" fmla="*/ 0 h 757713"/>
              <a:gd name="connsiteX1" fmla="*/ 703591 w 1082447"/>
              <a:gd name="connsiteY1" fmla="*/ 0 h 757713"/>
              <a:gd name="connsiteX2" fmla="*/ 1082447 w 1082447"/>
              <a:gd name="connsiteY2" fmla="*/ 378857 h 757713"/>
              <a:gd name="connsiteX3" fmla="*/ 703591 w 1082447"/>
              <a:gd name="connsiteY3" fmla="*/ 757713 h 757713"/>
              <a:gd name="connsiteX4" fmla="*/ 0 w 1082447"/>
              <a:gd name="connsiteY4" fmla="*/ 757713 h 757713"/>
              <a:gd name="connsiteX5" fmla="*/ 378857 w 1082447"/>
              <a:gd name="connsiteY5" fmla="*/ 378857 h 757713"/>
              <a:gd name="connsiteX6" fmla="*/ 0 w 1082447"/>
              <a:gd name="connsiteY6" fmla="*/ 0 h 7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447" h="757713">
                <a:moveTo>
                  <a:pt x="1082446" y="0"/>
                </a:moveTo>
                <a:lnTo>
                  <a:pt x="1082446" y="492514"/>
                </a:lnTo>
                <a:lnTo>
                  <a:pt x="541223" y="757713"/>
                </a:lnTo>
                <a:lnTo>
                  <a:pt x="1" y="492514"/>
                </a:lnTo>
                <a:lnTo>
                  <a:pt x="1" y="0"/>
                </a:lnTo>
                <a:lnTo>
                  <a:pt x="541223" y="265200"/>
                </a:lnTo>
                <a:lnTo>
                  <a:pt x="108244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396638" rIns="17779" bIns="396636" numCol="1" spcCol="1270" anchor="ctr" anchorCtr="0">
            <a:noAutofit/>
          </a:bodyPr>
          <a:lstStyle/>
          <a:p>
            <a:pPr lvl="0" algn="ctr" defTabSz="1244600" rtl="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4</a:t>
            </a:r>
          </a:p>
        </p:txBody>
      </p:sp>
      <p:sp>
        <p:nvSpPr>
          <p:cNvPr id="33" name="Round Same Side Corner Rectangle 32"/>
          <p:cNvSpPr/>
          <p:nvPr/>
        </p:nvSpPr>
        <p:spPr>
          <a:xfrm rot="5400000">
            <a:off x="4787086" y="1803835"/>
            <a:ext cx="695056" cy="511330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4" name="TextBox 33"/>
          <p:cNvSpPr txBox="1"/>
          <p:nvPr/>
        </p:nvSpPr>
        <p:spPr>
          <a:xfrm>
            <a:off x="2778541" y="1214029"/>
            <a:ext cx="146226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Mở đầu</a:t>
            </a:r>
          </a:p>
        </p:txBody>
      </p:sp>
      <p:sp>
        <p:nvSpPr>
          <p:cNvPr id="35" name="TextBox 34"/>
          <p:cNvSpPr txBox="1"/>
          <p:nvPr/>
        </p:nvSpPr>
        <p:spPr>
          <a:xfrm>
            <a:off x="2780790" y="4061887"/>
            <a:ext cx="1792478"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par>
                                <p:cTn id="49" presetID="16" presetClass="entr" presetSubtype="2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P spid="21" grpId="0" animBg="1"/>
      <p:bldP spid="23" grpId="0" animBg="1"/>
      <p:bldP spid="25" grpId="0"/>
      <p:bldP spid="27" grpId="0"/>
      <p:bldP spid="29" grpId="0" animBg="1"/>
      <p:bldP spid="34"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133350"/>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p:sp>
        <p:nvSpPr>
          <p:cNvPr id="31" name="TextBox 3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609600" y="924802"/>
            <a:ext cx="8382000" cy="122039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pt-BR" b="0" dirty="0">
                <a:latin typeface="Times New Roman" panose="02020603050405020304" pitchFamily="18" charset="0"/>
                <a:cs typeface="Times New Roman" panose="02020603050405020304" pitchFamily="18" charset="0"/>
              </a:rPr>
              <a:t>- Học thuộc nội dung tìm điều kiện xác định và giá trị của phân thức.</a:t>
            </a:r>
            <a:endParaRPr lang="en-US" altLang="zh-CN" b="0" dirty="0">
              <a:latin typeface="Times New Roman" panose="02020603050405020304" pitchFamily="18" charset="0"/>
              <a:cs typeface="Times New Roman" panose="02020603050405020304" pitchFamily="18" charset="0"/>
            </a:endParaRPr>
          </a:p>
        </p:txBody>
      </p:sp>
      <p:sp>
        <p:nvSpPr>
          <p:cNvPr id="32" name="TextBox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609600" y="3181350"/>
            <a:ext cx="8382000" cy="11184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pt-BR" sz="3200" dirty="0">
                <a:latin typeface="Times New Roman" panose="02020603050405020304" pitchFamily="18" charset="0"/>
                <a:cs typeface="Times New Roman" panose="02020603050405020304" pitchFamily="18" charset="0"/>
              </a:rPr>
              <a:t>- Xem trước bài tập 5, 6 SGK để chuẩn bị cho tiết học sau.</a:t>
            </a:r>
          </a:p>
        </p:txBody>
      </p:sp>
      <p:sp>
        <p:nvSpPr>
          <p:cNvPr id="33" name="TextBox 32" descr="OPL20U25GSXzBJYl68kk8uQGfFKzs7yb1M4KJWUiLk6ZEvGF+qCIPSnY57AbBFCvTW2023.15.47+K4lPs7H94VUqPe2XwIsfPRnrXQE//QTEXxb8/8N4CNc6FpgZahzpTjFhMzSA7T/nHJa11DE8Ng2TP3iAmRczFlmslSuUNOgUeb6yRvs0=">
            <a:hlinkClick r:id="" action="ppaction://noaction"/>
            <a:extLst>
              <a:ext uri="{FF2B5EF4-FFF2-40B4-BE49-F238E27FC236}">
                <a16:creationId xmlns:a16="http://schemas.microsoft.com/office/drawing/2014/main" id="{EDCFC02D-BE70-4C77-9F1C-048E91B77397}"/>
              </a:ext>
            </a:extLst>
          </p:cNvPr>
          <p:cNvSpPr txBox="1"/>
          <p:nvPr/>
        </p:nvSpPr>
        <p:spPr>
          <a:xfrm>
            <a:off x="609600" y="2290313"/>
            <a:ext cx="8001000" cy="592252"/>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b="0" dirty="0">
                <a:latin typeface="Times New Roman" panose="02020603050405020304" pitchFamily="18" charset="0"/>
                <a:cs typeface="Times New Roman" panose="02020603050405020304" pitchFamily="18" charset="0"/>
              </a:rPr>
              <a:t>- Xem lại các ví dụ và luyện tập đã giải.</a:t>
            </a: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P spid="32" grpId="0"/>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3" descr="OPL20U25GSXzBJYl68kk8uQGfFKzs7yb1M4KJWUiLk6ZEvGF+qCIPSnY57AbBFCvTW2023.15.47+K4lPs7H94VUqPe2XwIsfPRnrXQE//QTEXxb8/8N4CNc6FpgZahzpTjFhMzSA7T/nHJa11DE8Ng2TP3iAmRczFlmslSuUNOgUeb6yRvs0="/>
          <p:cNvSpPr txBox="1"/>
          <p:nvPr/>
        </p:nvSpPr>
        <p:spPr>
          <a:xfrm>
            <a:off x="1447800" y="30621"/>
            <a:ext cx="5272982" cy="584775"/>
          </a:xfrm>
          <a:prstGeom prst="rect">
            <a:avLst/>
          </a:prstGeom>
          <a:noFill/>
          <a:effectLst/>
        </p:spPr>
        <p:txBody>
          <a:bodyPr wrap="none" rtlCol="0">
            <a:spAutoFit/>
          </a:bodyPr>
          <a:lstStyle/>
          <a:p>
            <a:r>
              <a:rPr lang="en-US" altLang="zh-CN" sz="3200" b="1" dirty="0">
                <a:ln w="0"/>
                <a:solidFill>
                  <a:srgbClr val="FF000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rPr>
              <a:t>BÀI TẬP BỔ SUNG (về nhà)</a:t>
            </a:r>
            <a:endParaRPr lang="zh-CN" altLang="en-US" sz="3200" b="1" dirty="0">
              <a:ln w="0"/>
              <a:solidFill>
                <a:srgbClr val="FF0000"/>
              </a:solidFill>
              <a:effectLst>
                <a:reflection blurRad="6350" stA="53000" endA="300" endPos="35500" dir="5400000" sy="-90000" algn="bl" rotWithShape="0"/>
              </a:effectLst>
              <a:latin typeface="Times New Roman" panose="02020603050405020304" pitchFamily="18" charset="0"/>
              <a:ea typeface="幼圆" panose="02010509060101010101" pitchFamily="49" charset="-122"/>
              <a:cs typeface="Times New Roman" panose="02020603050405020304" pitchFamily="18" charset="0"/>
            </a:endParaRPr>
          </a:p>
        </p:txBody>
      </p:sp>
      <p:sp>
        <p:nvSpPr>
          <p:cNvPr id="7"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FD053FB-C179-4366-B3FD-B11F7D5B87ED}"/>
              </a:ext>
            </a:extLst>
          </p:cNvPr>
          <p:cNvSpPr txBox="1">
            <a:spLocks noChangeArrowheads="1"/>
          </p:cNvSpPr>
          <p:nvPr/>
        </p:nvSpPr>
        <p:spPr bwMode="auto">
          <a:xfrm>
            <a:off x="35829" y="587767"/>
            <a:ext cx="9144000" cy="4801314"/>
          </a:xfrm>
          <a:prstGeom prst="rect">
            <a:avLst/>
          </a:prstGeom>
          <a:solidFill>
            <a:schemeClr val="bg1"/>
          </a:solidFill>
          <a:ln>
            <a:noFill/>
          </a:ln>
        </p:spPr>
        <p:txBody>
          <a:bodyPr wrap="square">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1217613" rtl="0" eaLnBrk="1" fontAlgn="base" latinLnBrk="0" hangingPunct="1">
              <a:spcBef>
                <a:spcPts val="1000"/>
              </a:spcBef>
              <a:spcAft>
                <a:spcPts val="1000"/>
              </a:spcAft>
              <a:buClrTx/>
              <a:buSzTx/>
              <a:buFontTx/>
              <a:buNone/>
              <a:tabLst/>
              <a:defRPr/>
            </a:pPr>
            <a:r>
              <a:rPr lang="en-US" altLang="en-US" sz="3200" noProof="0" dirty="0">
                <a:latin typeface="Times New Roman" panose="02020603050405020304" pitchFamily="18" charset="0"/>
                <a:cs typeface="Times New Roman" panose="02020603050405020304" pitchFamily="18" charset="0"/>
              </a:rPr>
              <a:t>Ở một nông trường, có hai máy cày A và B cùng cày các thửa ruộng</a:t>
            </a:r>
            <a:r>
              <a:rPr kumimoji="0" lang="en-US" alt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Máy</a:t>
            </a:r>
            <a:r>
              <a:rPr lang="en-US" altLang="en-US" sz="3200" dirty="0">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cày A cày được </a:t>
            </a:r>
            <a:r>
              <a:rPr kumimoji="0" lang="en-US" altLang="en-US" sz="3200" b="0" i="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x</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(thửa ruộng) trong một giờ.</a:t>
            </a:r>
          </a:p>
          <a:p>
            <a:pPr lvl="0" algn="just" fontAlgn="base">
              <a:spcBef>
                <a:spcPts val="1000"/>
              </a:spcBef>
              <a:spcAft>
                <a:spcPts val="1000"/>
              </a:spcAft>
            </a:pPr>
            <a:r>
              <a:rPr lang="en-US" altLang="en-US" sz="3200" baseline="0" dirty="0">
                <a:latin typeface="Times New Roman" panose="02020603050405020304" pitchFamily="18" charset="0"/>
                <a:cs typeface="Times New Roman" panose="02020603050405020304" pitchFamily="18" charset="0"/>
              </a:rPr>
              <a:t>a)</a:t>
            </a:r>
            <a:r>
              <a:rPr lang="en-US" altLang="en-US" sz="3200" dirty="0">
                <a:latin typeface="Times New Roman" panose="02020603050405020304" pitchFamily="18" charset="0"/>
                <a:cs typeface="Times New Roman" panose="02020603050405020304" pitchFamily="18" charset="0"/>
              </a:rPr>
              <a:t> Hãy viết biểu thức biểu thị thời gian máy cày B cày xong 12 (thửa ruộng). Biết rằng mỗi giờ máy cày B cày ít hơn máy cày A là 4 (thửa </a:t>
            </a:r>
            <a:r>
              <a:rPr lang="en-US" altLang="en-US" sz="3200" dirty="0" err="1">
                <a:latin typeface="Times New Roman" panose="02020603050405020304" pitchFamily="18" charset="0"/>
                <a:cs typeface="Times New Roman" panose="02020603050405020304" pitchFamily="18" charset="0"/>
              </a:rPr>
              <a:t>ruộng</a:t>
            </a:r>
            <a:r>
              <a:rPr lang="en-US" altLang="en-US" sz="3200" dirty="0">
                <a:latin typeface="Times New Roman" panose="02020603050405020304" pitchFamily="18" charset="0"/>
                <a:cs typeface="Times New Roman" panose="02020603050405020304" pitchFamily="18" charset="0"/>
              </a:rPr>
              <a:t>).</a:t>
            </a:r>
          </a:p>
          <a:p>
            <a:pPr lvl="0" algn="just" fontAlgn="base">
              <a:spcBef>
                <a:spcPts val="1000"/>
              </a:spcBef>
              <a:spcAft>
                <a:spcPts val="1000"/>
              </a:spcAft>
            </a:pPr>
            <a:r>
              <a:rPr kumimoji="0" lang="en-US" alt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Tính</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thời</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gian</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máy</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cày</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B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cày</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xong</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12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thửa</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ruộng</a:t>
            </a: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t>
            </a:r>
          </a:p>
          <a:p>
            <a:pPr lvl="0" algn="just" fontAlgn="base">
              <a:spcBef>
                <a:spcPts val="1000"/>
              </a:spcBef>
              <a:spcAft>
                <a:spcPts val="1000"/>
              </a:spcAft>
            </a:pPr>
            <a:r>
              <a:rPr kumimoji="0" lang="en-US" altLang="en-US" sz="32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kumimoji="0" lang="en-US" alt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PL20U25GSXzBJYl68kk8uQGfFKzs7yb1M4KJWUiLk6ZEvGF+qCIPSnY57AbBFCvTW2023.15.4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14" y="394141"/>
            <a:ext cx="7252733" cy="3084787"/>
          </a:xfrm>
          <a:prstGeom prst="rect">
            <a:avLst/>
          </a:prstGeom>
        </p:spPr>
      </p:pic>
      <p:pic>
        <p:nvPicPr>
          <p:cNvPr id="4" name="图片 3" descr="OPL20U25GSXzBJYl68kk8uQGfFKzs7yb1M4KJWUiLk6ZEvGF+qCIPSnY57AbBFCvTW2023.15.47+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187" y="3864132"/>
            <a:ext cx="664762" cy="1045873"/>
          </a:xfrm>
          <a:prstGeom prst="rect">
            <a:avLst/>
          </a:prstGeom>
        </p:spPr>
      </p:pic>
      <p:pic>
        <p:nvPicPr>
          <p:cNvPr id="5" name="图片 4" descr="OPL20U25GSXzBJYl68kk8uQGfFKzs7yb1M4KJWUiLk6ZEvGF+qCIPSnY57AbBFCvTW2023.15.47+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9340" y="2318873"/>
            <a:ext cx="5440332" cy="2732135"/>
          </a:xfrm>
          <a:prstGeom prst="rect">
            <a:avLst/>
          </a:prstGeom>
        </p:spPr>
      </p:pic>
      <p:pic>
        <p:nvPicPr>
          <p:cNvPr id="6" name="图片 5" descr="OPL20U25GSXzBJYl68kk8uQGfFKzs7yb1M4KJWUiLk6ZEvGF+qCIPSnY57AbBFCvTW2023.15.47+K4lPs7H94VUqPe2XwIsfPRnrXQE//QTEXxb8/8N4CNc6FpgZahzpTjFhMzSA7T/nHJa11DE8Ng2TP3iAmRczFlmslSuUNOgUeb6yRvs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721" y="3819919"/>
            <a:ext cx="2923786" cy="1090002"/>
          </a:xfrm>
          <a:prstGeom prst="rect">
            <a:avLst/>
          </a:prstGeom>
        </p:spPr>
      </p:pic>
      <p:pic>
        <p:nvPicPr>
          <p:cNvPr id="7" name="图片 6"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966" y="3457068"/>
            <a:ext cx="1118754" cy="988012"/>
          </a:xfrm>
          <a:prstGeom prst="rect">
            <a:avLst/>
          </a:prstGeom>
        </p:spPr>
      </p:pic>
      <p:pic>
        <p:nvPicPr>
          <p:cNvPr id="8" name="图片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5458" y="3343007"/>
            <a:ext cx="786106" cy="1237911"/>
          </a:xfrm>
          <a:prstGeom prst="rect">
            <a:avLst/>
          </a:prstGeom>
        </p:spPr>
      </p:pic>
      <p:pic>
        <p:nvPicPr>
          <p:cNvPr id="3" name="图片 2"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492" y="3138838"/>
            <a:ext cx="2175786" cy="1885484"/>
          </a:xfrm>
          <a:prstGeom prst="rect">
            <a:avLst/>
          </a:prstGeom>
        </p:spPr>
      </p:pic>
      <p:pic>
        <p:nvPicPr>
          <p:cNvPr id="20" name="Armik-Red Roses" descr="OPL20U25GSXzBJYl68kk8uQGfFKzs7yb1M4KJWUiLk6ZEvGF+qCIPSnY57AbBFCvTW2023.15.47+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25938" y="-1181779"/>
            <a:ext cx="609600" cy="609600"/>
          </a:xfrm>
          <a:prstGeom prst="rect">
            <a:avLst/>
          </a:prstGeom>
        </p:spPr>
      </p:pic>
      <p:sp>
        <p:nvSpPr>
          <p:cNvPr id="12" name="文本框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2469D2-2053-47F8-B81C-673C0854B79B}"/>
              </a:ext>
            </a:extLst>
          </p:cNvPr>
          <p:cNvSpPr txBox="1"/>
          <p:nvPr/>
        </p:nvSpPr>
        <p:spPr>
          <a:xfrm>
            <a:off x="1906090" y="973051"/>
            <a:ext cx="5331824" cy="680954"/>
          </a:xfrm>
          <a:prstGeom prst="rect">
            <a:avLst/>
          </a:prstGeom>
          <a:noFill/>
        </p:spPr>
        <p:txBody>
          <a:bodyPr wrap="square" lIns="68456" tIns="34289" rIns="68456" bIns="34289" rtlCol="0">
            <a:spAutoFit/>
          </a:bodyPr>
          <a:lstStyle/>
          <a:p>
            <a:pPr algn="ctr"/>
            <a:r>
              <a:rPr lang="en-US" altLang="zh-CN" sz="3975"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3975"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3" name="文本框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45A0FF-D2E6-464C-A588-5202CB68048B}"/>
              </a:ext>
            </a:extLst>
          </p:cNvPr>
          <p:cNvSpPr txBox="1"/>
          <p:nvPr/>
        </p:nvSpPr>
        <p:spPr>
          <a:xfrm>
            <a:off x="2016921" y="1611509"/>
            <a:ext cx="5110158" cy="392413"/>
          </a:xfrm>
          <a:prstGeom prst="rect">
            <a:avLst/>
          </a:prstGeom>
          <a:noFill/>
        </p:spPr>
        <p:txBody>
          <a:bodyPr wrap="square" lIns="68456" tIns="34289" rIns="68456" bIns="34289" rtlCol="0">
            <a:spAutoFit/>
          </a:bodyPr>
          <a:lstStyle/>
          <a:p>
            <a:pPr algn="ctr"/>
            <a:r>
              <a:rPr lang="en-US" altLang="zh-CN" sz="2100" i="1" dirty="0" err="1">
                <a:solidFill>
                  <a:prstClr val="white"/>
                </a:solidFill>
                <a:latin typeface="Times New Roman" panose="02020603050405020304" pitchFamily="18" charset="0"/>
                <a:cs typeface="Times New Roman" panose="02020603050405020304" pitchFamily="18" charset="0"/>
              </a:rPr>
              <a:t>Chúc</a:t>
            </a:r>
            <a:r>
              <a:rPr lang="en-US" altLang="zh-CN" sz="2100" i="1" dirty="0">
                <a:solidFill>
                  <a:prstClr val="white"/>
                </a:solidFill>
                <a:latin typeface="Times New Roman" panose="02020603050405020304" pitchFamily="18" charset="0"/>
                <a:cs typeface="Times New Roman" panose="02020603050405020304" pitchFamily="18" charset="0"/>
              </a:rPr>
              <a:t> </a:t>
            </a:r>
            <a:r>
              <a:rPr lang="en-US" altLang="zh-CN" sz="2100" i="1" dirty="0" err="1">
                <a:solidFill>
                  <a:prstClr val="white"/>
                </a:solidFill>
                <a:latin typeface="Times New Roman" panose="02020603050405020304" pitchFamily="18" charset="0"/>
                <a:cs typeface="Times New Roman" panose="02020603050405020304" pitchFamily="18" charset="0"/>
              </a:rPr>
              <a:t>các</a:t>
            </a:r>
            <a:r>
              <a:rPr lang="en-US" altLang="zh-CN" sz="2100" i="1" dirty="0">
                <a:solidFill>
                  <a:prstClr val="white"/>
                </a:solidFill>
                <a:latin typeface="Times New Roman" panose="02020603050405020304" pitchFamily="18" charset="0"/>
                <a:cs typeface="Times New Roman" panose="02020603050405020304" pitchFamily="18" charset="0"/>
              </a:rPr>
              <a:t> con </a:t>
            </a:r>
            <a:r>
              <a:rPr lang="en-US" altLang="zh-CN" sz="2100" i="1" dirty="0" err="1">
                <a:solidFill>
                  <a:prstClr val="white"/>
                </a:solidFill>
                <a:latin typeface="Times New Roman" panose="02020603050405020304" pitchFamily="18" charset="0"/>
                <a:cs typeface="Times New Roman" panose="02020603050405020304" pitchFamily="18" charset="0"/>
              </a:rPr>
              <a:t>học</a:t>
            </a:r>
            <a:r>
              <a:rPr lang="en-US" altLang="zh-CN" sz="2100" i="1" dirty="0">
                <a:solidFill>
                  <a:prstClr val="white"/>
                </a:solidFill>
                <a:latin typeface="Times New Roman" panose="02020603050405020304" pitchFamily="18" charset="0"/>
                <a:cs typeface="Times New Roman" panose="02020603050405020304" pitchFamily="18" charset="0"/>
              </a:rPr>
              <a:t> </a:t>
            </a:r>
            <a:r>
              <a:rPr lang="en-US" altLang="zh-CN" sz="2100" i="1" dirty="0" err="1">
                <a:solidFill>
                  <a:prstClr val="white"/>
                </a:solidFill>
                <a:latin typeface="Times New Roman" panose="02020603050405020304" pitchFamily="18" charset="0"/>
                <a:cs typeface="Times New Roman" panose="02020603050405020304" pitchFamily="18" charset="0"/>
              </a:rPr>
              <a:t>tốt</a:t>
            </a:r>
            <a:r>
              <a:rPr lang="en-US" altLang="zh-CN" sz="2100" i="1" dirty="0">
                <a:solidFill>
                  <a:prstClr val="white"/>
                </a:solidFill>
                <a:latin typeface="Times New Roman" panose="02020603050405020304" pitchFamily="18" charset="0"/>
                <a:cs typeface="Times New Roman" panose="02020603050405020304" pitchFamily="18" charset="0"/>
              </a:rPr>
              <a:t>!</a:t>
            </a:r>
            <a:endParaRPr lang="zh-CN" altLang="en-US" sz="2100"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028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4"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65" y="1863382"/>
            <a:ext cx="1731335" cy="646331"/>
          </a:xfrm>
          <a:prstGeom prst="rect">
            <a:avLst/>
          </a:prstGeom>
          <a:solidFill>
            <a:srgbClr val="FFFF00"/>
          </a:solid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descr="OPL20U25GSXzBJYl68kk8uQGfFKzs7yb1M4KJWUiLk6ZEvGF+qCIPSnY57AbBFCvTW2023.15.47+K4lPs7H94VUqPe2XwIsfPRnrXQE//QTEXxb8/8N4CNc6FpgZahzpTjFhMzSA7T/nHJa11DE8Ng2TP3iAmRczFlmslSuUNOgUeb6yRvs0=">
            <a:hlinkClick r:id="rId7" action="ppaction://hlinksldjump"/>
          </p:cNvPr>
          <p:cNvSpPr/>
          <p:nvPr/>
        </p:nvSpPr>
        <p:spPr>
          <a:xfrm>
            <a:off x="83229"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6" name="Oval 65" descr="OPL20U25GSXzBJYl68kk8uQGfFKzs7yb1M4KJWUiLk6ZEvGF+qCIPSnY57AbBFCvTW2023.15.47+K4lPs7H94VUqPe2XwIsfPRnrXQE//QTEXxb8/8N4CNc6FpgZahzpTjFhMzSA7T/nHJa11DE8Ng2TP3iAmRczFlmslSuUNOgUeb6yRvs0=">
            <a:hlinkClick r:id="rId8" action="ppaction://hlinksldjump"/>
          </p:cNvPr>
          <p:cNvSpPr/>
          <p:nvPr/>
        </p:nvSpPr>
        <p:spPr>
          <a:xfrm>
            <a:off x="83229"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descr="OPL20U25GSXzBJYl68kk8uQGfFKzs7yb1M4KJWUiLk6ZEvGF+qCIPSnY57AbBFCvTW2023.15.47+K4lPs7H94VUqPe2XwIsfPRnrXQE//QTEXxb8/8N4CNc6FpgZahzpTjFhMzSA7T/nHJa11DE8Ng2TP3iAmRczFlmslSuUNOgUeb6yRvs0=">
            <a:hlinkClick r:id="rId9" action="ppaction://hlinksldjump"/>
          </p:cNvPr>
          <p:cNvSpPr/>
          <p:nvPr/>
        </p:nvSpPr>
        <p:spPr>
          <a:xfrm>
            <a:off x="83229"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descr="OPL20U25GSXzBJYl68kk8uQGfFKzs7yb1M4KJWUiLk6ZEvGF+qCIPSnY57AbBFCvTW2023.15.47+K4lPs7H94VUqPe2XwIsfPRnrXQE//QTEXxb8/8N4CNc6FpgZahzpTjFhMzSA7T/nHJa11DE8Ng2TP3iAmRczFlmslSuUNOgUeb6yRvs0=">
            <a:hlinkClick r:id="rId10" action="ppaction://hlinksldjump"/>
          </p:cNvPr>
          <p:cNvSpPr/>
          <p:nvPr/>
        </p:nvSpPr>
        <p:spPr>
          <a:xfrm>
            <a:off x="83229"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Yankee Doodle" descr="OPL20U25GSXzBJYl68kk8uQGfFKzs7yb1M4KJWUiLk6ZEvGF+qCIPSnY57AbBFCvTW2023.15.47+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63091" y="139960"/>
            <a:ext cx="457200" cy="457200"/>
          </a:xfrm>
          <a:prstGeom prst="rect">
            <a:avLst/>
          </a:prstGeom>
        </p:spPr>
      </p:pic>
      <p:grpSp>
        <p:nvGrpSpPr>
          <p:cNvPr id="12" name="Group 11" descr="OPL20U25GSXzBJYl68kk8uQGfFKzs7yb1M4KJWUiLk6ZEvGF+qCIPSnY57AbBFCvTW2023.15.47+K4lPs7H94VUqPe2XwIsfPRnrXQE//QTEXxb8/8N4CNc6FpgZahzpTjFhMzSA7T/nHJa11DE8Ng2TP3iAmRczFlmslSuUNOgUeb6yRvs0="/>
          <p:cNvGrpSpPr/>
          <p:nvPr/>
        </p:nvGrpSpPr>
        <p:grpSpPr>
          <a:xfrm>
            <a:off x="985050" y="3696932"/>
            <a:ext cx="1518770" cy="733516"/>
            <a:chOff x="1313399" y="4929242"/>
            <a:chExt cx="2025027" cy="978021"/>
          </a:xfrm>
        </p:grpSpPr>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sp>
          <p:nvSpPr>
            <p:cNvPr id="46" name="Rectangle 45"/>
            <p:cNvSpPr/>
            <p:nvPr/>
          </p:nvSpPr>
          <p:spPr>
            <a:xfrm>
              <a:off x="1664884" y="5591945"/>
              <a:ext cx="1295838" cy="1778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 name="Group 12" descr="OPL20U25GSXzBJYl68kk8uQGfFKzs7yb1M4KJWUiLk6ZEvGF+qCIPSnY57AbBFCvTW2023.15.47+K4lPs7H94VUqPe2XwIsfPRnrXQE//QTEXxb8/8N4CNc6FpgZahzpTjFhMzSA7T/nHJa11DE8Ng2TP3iAmRczFlmslSuUNOgUeb6yRvs0="/>
          <p:cNvGrpSpPr/>
          <p:nvPr/>
        </p:nvGrpSpPr>
        <p:grpSpPr>
          <a:xfrm>
            <a:off x="1744435" y="3037610"/>
            <a:ext cx="1392186" cy="566453"/>
            <a:chOff x="2325913" y="4050146"/>
            <a:chExt cx="1856248" cy="755271"/>
          </a:xfrm>
        </p:grpSpPr>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sp>
          <p:nvSpPr>
            <p:cNvPr id="52" name="Rectangle 51"/>
            <p:cNvSpPr/>
            <p:nvPr/>
          </p:nvSpPr>
          <p:spPr>
            <a:xfrm>
              <a:off x="2696178" y="4561910"/>
              <a:ext cx="1196042" cy="1668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descr="OPL20U25GSXzBJYl68kk8uQGfFKzs7yb1M4KJWUiLk6ZEvGF+qCIPSnY57AbBFCvTW2023.15.47+K4lPs7H94VUqPe2XwIsfPRnrXQE//QTEXxb8/8N4CNc6FpgZahzpTjFhMzSA7T/nHJa11DE8Ng2TP3iAmRczFlmslSuUNOgUeb6yRvs0="/>
          <p:cNvGrpSpPr/>
          <p:nvPr/>
        </p:nvGrpSpPr>
        <p:grpSpPr>
          <a:xfrm>
            <a:off x="5871821" y="3037610"/>
            <a:ext cx="1512818" cy="532539"/>
            <a:chOff x="7829094" y="4050146"/>
            <a:chExt cx="2017091" cy="710052"/>
          </a:xfrm>
        </p:grpSpPr>
        <p:pic>
          <p:nvPicPr>
            <p:cNvPr id="60" name="Picture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sp>
          <p:nvSpPr>
            <p:cNvPr id="62" name="Rectangle 61"/>
            <p:cNvSpPr/>
            <p:nvPr/>
          </p:nvSpPr>
          <p:spPr>
            <a:xfrm>
              <a:off x="8273050" y="4515212"/>
              <a:ext cx="1295838" cy="1778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oup 13" descr="OPL20U25GSXzBJYl68kk8uQGfFKzs7yb1M4KJWUiLk6ZEvGF+qCIPSnY57AbBFCvTW2023.15.47+K4lPs7H94VUqPe2XwIsfPRnrXQE//QTEXxb8/8N4CNc6FpgZahzpTjFhMzSA7T/nHJa11DE8Ng2TP3iAmRczFlmslSuUNOgUeb6yRvs0="/>
          <p:cNvGrpSpPr/>
          <p:nvPr/>
        </p:nvGrpSpPr>
        <p:grpSpPr>
          <a:xfrm>
            <a:off x="6628231" y="3641586"/>
            <a:ext cx="1737425" cy="634487"/>
            <a:chOff x="8837640" y="4855448"/>
            <a:chExt cx="2316567" cy="845982"/>
          </a:xfrm>
        </p:grpSpPr>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sp>
          <p:nvSpPr>
            <p:cNvPr id="64" name="Rectangle 63"/>
            <p:cNvSpPr/>
            <p:nvPr/>
          </p:nvSpPr>
          <p:spPr>
            <a:xfrm>
              <a:off x="9348003" y="5472993"/>
              <a:ext cx="1443821" cy="15566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 name="Group 21" descr="OPL20U25GSXzBJYl68kk8uQGfFKzs7yb1M4KJWUiLk6ZEvGF+qCIPSnY57AbBFCvTW2023.15.47+K4lPs7H94VUqPe2XwIsfPRnrXQE//QTEXxb8/8N4CNc6FpgZahzpTjFhMzSA7T/nHJa11DE8Ng2TP3iAmRczFlmslSuUNOgUeb6yRvs0="/>
          <p:cNvGrpSpPr/>
          <p:nvPr/>
        </p:nvGrpSpPr>
        <p:grpSpPr>
          <a:xfrm>
            <a:off x="5652319" y="2383870"/>
            <a:ext cx="1285544" cy="447972"/>
            <a:chOff x="7536426" y="3178493"/>
            <a:chExt cx="1714058" cy="597296"/>
          </a:xfrm>
        </p:grpSpPr>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sp>
          <p:nvSpPr>
            <p:cNvPr id="65" name="Rectangle 64"/>
            <p:cNvSpPr/>
            <p:nvPr/>
          </p:nvSpPr>
          <p:spPr>
            <a:xfrm>
              <a:off x="7859360" y="3596463"/>
              <a:ext cx="1141765" cy="11833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 name="Group 15"/>
          <p:cNvGrpSpPr/>
          <p:nvPr/>
        </p:nvGrpSpPr>
        <p:grpSpPr>
          <a:xfrm>
            <a:off x="3136620" y="727997"/>
            <a:ext cx="2717511" cy="918185"/>
            <a:chOff x="4182160" y="970662"/>
            <a:chExt cx="3623348" cy="1224247"/>
          </a:xfrm>
        </p:grpSpPr>
        <p:pic>
          <p:nvPicPr>
            <p:cNvPr id="50" name="Picture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sp>
          <p:nvSpPr>
            <p:cNvPr id="70" name="Rectangle 69"/>
            <p:cNvSpPr/>
            <p:nvPr/>
          </p:nvSpPr>
          <p:spPr>
            <a:xfrm>
              <a:off x="5703070" y="1662285"/>
              <a:ext cx="1621797" cy="1986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 name="Group 17"/>
          <p:cNvGrpSpPr/>
          <p:nvPr/>
        </p:nvGrpSpPr>
        <p:grpSpPr>
          <a:xfrm>
            <a:off x="5056441" y="1703921"/>
            <a:ext cx="1183344" cy="406414"/>
            <a:chOff x="6741921" y="2271894"/>
            <a:chExt cx="1577792" cy="541885"/>
          </a:xfrm>
        </p:grpSpPr>
        <p:pic>
          <p:nvPicPr>
            <p:cNvPr id="63" name="Picture 6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sp>
          <p:nvSpPr>
            <p:cNvPr id="72" name="Rectangle 71"/>
            <p:cNvSpPr/>
            <p:nvPr/>
          </p:nvSpPr>
          <p:spPr>
            <a:xfrm>
              <a:off x="7152600" y="2637961"/>
              <a:ext cx="924600" cy="120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2" name="Group 31"/>
          <p:cNvGrpSpPr/>
          <p:nvPr/>
        </p:nvGrpSpPr>
        <p:grpSpPr>
          <a:xfrm>
            <a:off x="2905381" y="1738212"/>
            <a:ext cx="1011908" cy="447506"/>
            <a:chOff x="3873841" y="2317615"/>
            <a:chExt cx="1349211" cy="596675"/>
          </a:xfrm>
        </p:grpSpPr>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sp>
          <p:nvSpPr>
            <p:cNvPr id="24" name="Rectangle 23"/>
            <p:cNvSpPr/>
            <p:nvPr/>
          </p:nvSpPr>
          <p:spPr>
            <a:xfrm>
              <a:off x="4182160" y="2695765"/>
              <a:ext cx="887927" cy="1180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3" name="Group 32"/>
          <p:cNvGrpSpPr/>
          <p:nvPr/>
        </p:nvGrpSpPr>
        <p:grpSpPr>
          <a:xfrm>
            <a:off x="2519531" y="2404323"/>
            <a:ext cx="1117550" cy="460321"/>
            <a:chOff x="3359375" y="3205764"/>
            <a:chExt cx="1490066" cy="613761"/>
          </a:xfrm>
        </p:grpSpPr>
        <p:pic>
          <p:nvPicPr>
            <p:cNvPr id="56" name="Picture 5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sp>
          <p:nvSpPr>
            <p:cNvPr id="80" name="Rectangle 79"/>
            <p:cNvSpPr/>
            <p:nvPr/>
          </p:nvSpPr>
          <p:spPr>
            <a:xfrm flipV="1">
              <a:off x="3681904" y="3625038"/>
              <a:ext cx="956771" cy="9525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85" name="Picture 8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49632" y="2597402"/>
            <a:ext cx="1293560" cy="1373052"/>
          </a:xfrm>
          <a:prstGeom prst="rect">
            <a:avLst/>
          </a:prstGeom>
        </p:spPr>
      </p:pic>
      <p:sp>
        <p:nvSpPr>
          <p:cNvPr id="84" name="Rectangle 83"/>
          <p:cNvSpPr/>
          <p:nvPr/>
        </p:nvSpPr>
        <p:spPr>
          <a:xfrm>
            <a:off x="2376648" y="4406100"/>
            <a:ext cx="4683013" cy="761747"/>
          </a:xfrm>
          <a:prstGeom prst="rect">
            <a:avLst/>
          </a:prstGeom>
          <a:noFill/>
        </p:spPr>
        <p:txBody>
          <a:bodyPr wrap="none" lIns="68580" tIns="34290" rIns="68580" bIns="34290">
            <a:spAutoFit/>
          </a:bodyPr>
          <a:lstStyle/>
          <a:p>
            <a:pPr algn="ctr"/>
            <a:r>
              <a:rPr lang="en-US" sz="4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NHANH HƠN</a:t>
            </a:r>
          </a:p>
        </p:txBody>
      </p:sp>
      <p:pic>
        <p:nvPicPr>
          <p:cNvPr id="86" name="Picture 8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98526" y="3012632"/>
            <a:ext cx="980675" cy="1150489"/>
          </a:xfrm>
          <a:prstGeom prst="rect">
            <a:avLst/>
          </a:prstGeom>
        </p:spPr>
      </p:pic>
      <p:pic>
        <p:nvPicPr>
          <p:cNvPr id="51" name="Picture 50">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1030783">
            <a:off x="8589519" y="4589889"/>
            <a:ext cx="559812" cy="559812"/>
          </a:xfrm>
          <a:prstGeom prst="rect">
            <a:avLst/>
          </a:prstGeom>
        </p:spPr>
      </p:pic>
    </p:spTree>
    <p:extLst>
      <p:ext uri="{BB962C8B-B14F-4D97-AF65-F5344CB8AC3E}">
        <p14:creationId xmlns:p14="http://schemas.microsoft.com/office/powerpoint/2010/main" val="488004050"/>
      </p:ext>
    </p:extLst>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83" fill="hold"/>
                                        <p:tgtEl>
                                          <p:spTgt spid="4"/>
                                        </p:tgtEl>
                                      </p:cBhvr>
                                    </p:cmd>
                                  </p:childTnLst>
                                </p:cTn>
                              </p:par>
                              <p:par>
                                <p:cTn id="7" presetID="14" presetClass="exit" presetSubtype="10" repeatCount="indefinite" fill="hold" grpId="0" nodeType="withEffect">
                                  <p:stCondLst>
                                    <p:cond delay="0"/>
                                  </p:stCondLst>
                                  <p:childTnLst>
                                    <p:animEffect transition="out" filter="randombar(horizontal)">
                                      <p:cBhvr>
                                        <p:cTn id="8" dur="3000"/>
                                        <p:tgtEl>
                                          <p:spTgt spid="84"/>
                                        </p:tgtEl>
                                      </p:cBhvr>
                                    </p:animEffect>
                                    <p:set>
                                      <p:cBhvr>
                                        <p:cTn id="9" dur="1" fill="hold">
                                          <p:stCondLst>
                                            <p:cond delay="29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repeatCount="5000" fill="hold" nodeType="clickEffect">
                                  <p:stCondLst>
                                    <p:cond delay="0"/>
                                  </p:stCondLst>
                                  <p:childTnLst>
                                    <p:animClr clrSpc="rgb" dir="cw">
                                      <p:cBhvr>
                                        <p:cTn id="14" dur="500" fill="hold"/>
                                        <p:tgtEl>
                                          <p:spTgt spid="42"/>
                                        </p:tgtEl>
                                        <p:attrNameLst>
                                          <p:attrName>fillcolor</p:attrName>
                                        </p:attrNameLst>
                                      </p:cBhvr>
                                      <p:to>
                                        <a:srgbClr val="FF0000"/>
                                      </p:to>
                                    </p:animClr>
                                    <p:set>
                                      <p:cBhvr>
                                        <p:cTn id="15" dur="500" fill="hold"/>
                                        <p:tgtEl>
                                          <p:spTgt spid="42"/>
                                        </p:tgtEl>
                                        <p:attrNameLst>
                                          <p:attrName>fill.type</p:attrName>
                                        </p:attrNameLst>
                                      </p:cBhvr>
                                      <p:to>
                                        <p:strVal val="solid"/>
                                      </p:to>
                                    </p:set>
                                    <p:set>
                                      <p:cBhvr>
                                        <p:cTn id="16" dur="500" fill="hold"/>
                                        <p:tgtEl>
                                          <p:spTgt spid="42"/>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66"/>
                    </p:tgtEl>
                  </p:cond>
                </p:stCondLst>
                <p:endSync evt="end" delay="0">
                  <p:rtn val="all"/>
                </p:endSync>
                <p:childTnLst>
                  <p:par>
                    <p:cTn id="18" fill="hold">
                      <p:stCondLst>
                        <p:cond delay="0"/>
                      </p:stCondLst>
                      <p:childTnLst>
                        <p:par>
                          <p:cTn id="19" fill="hold">
                            <p:stCondLst>
                              <p:cond delay="0"/>
                            </p:stCondLst>
                            <p:childTnLst>
                              <p:par>
                                <p:cTn id="20" presetID="1" presetClass="emph" presetSubtype="2" repeatCount="5000" fill="hold" nodeType="clickEffect">
                                  <p:stCondLst>
                                    <p:cond delay="0"/>
                                  </p:stCondLst>
                                  <p:childTnLst>
                                    <p:animClr clrSpc="rgb" dir="cw">
                                      <p:cBhvr>
                                        <p:cTn id="21" dur="500" fill="hold"/>
                                        <p:tgtEl>
                                          <p:spTgt spid="66"/>
                                        </p:tgtEl>
                                        <p:attrNameLst>
                                          <p:attrName>fillcolor</p:attrName>
                                        </p:attrNameLst>
                                      </p:cBhvr>
                                      <p:to>
                                        <a:srgbClr val="FF0000"/>
                                      </p:to>
                                    </p:animClr>
                                    <p:set>
                                      <p:cBhvr>
                                        <p:cTn id="22" dur="500" fill="hold"/>
                                        <p:tgtEl>
                                          <p:spTgt spid="66"/>
                                        </p:tgtEl>
                                        <p:attrNameLst>
                                          <p:attrName>fill.type</p:attrName>
                                        </p:attrNameLst>
                                      </p:cBhvr>
                                      <p:to>
                                        <p:strVal val="solid"/>
                                      </p:to>
                                    </p:set>
                                    <p:set>
                                      <p:cBhvr>
                                        <p:cTn id="23" dur="500" fill="hold"/>
                                        <p:tgtEl>
                                          <p:spTgt spid="66"/>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6"/>
                  </p:tgtEl>
                </p:cond>
              </p:nextCondLst>
            </p:seq>
            <p:seq concurrent="1" nextAc="seek">
              <p:cTn id="24" restart="whenNotActive" fill="hold" evtFilter="cancelBubble" nodeType="interactiveSeq">
                <p:stCondLst>
                  <p:cond evt="onClick" delay="0">
                    <p:tgtEl>
                      <p:spTgt spid="6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5000" fill="hold" nodeType="clickEffect">
                                  <p:stCondLst>
                                    <p:cond delay="0"/>
                                  </p:stCondLst>
                                  <p:childTnLst>
                                    <p:animClr clrSpc="rgb" dir="cw">
                                      <p:cBhvr>
                                        <p:cTn id="28" dur="500" fill="hold"/>
                                        <p:tgtEl>
                                          <p:spTgt spid="67"/>
                                        </p:tgtEl>
                                        <p:attrNameLst>
                                          <p:attrName>fillcolor</p:attrName>
                                        </p:attrNameLst>
                                      </p:cBhvr>
                                      <p:to>
                                        <a:srgbClr val="FF0000"/>
                                      </p:to>
                                    </p:animClr>
                                    <p:set>
                                      <p:cBhvr>
                                        <p:cTn id="29" dur="500" fill="hold"/>
                                        <p:tgtEl>
                                          <p:spTgt spid="67"/>
                                        </p:tgtEl>
                                        <p:attrNameLst>
                                          <p:attrName>fill.type</p:attrName>
                                        </p:attrNameLst>
                                      </p:cBhvr>
                                      <p:to>
                                        <p:strVal val="solid"/>
                                      </p:to>
                                    </p:set>
                                    <p:set>
                                      <p:cBhvr>
                                        <p:cTn id="30" dur="500" fill="hold"/>
                                        <p:tgtEl>
                                          <p:spTgt spid="6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5000" fill="hold" nodeType="clickEffect">
                                  <p:stCondLst>
                                    <p:cond delay="0"/>
                                  </p:stCondLst>
                                  <p:childTnLst>
                                    <p:animClr clrSpc="rgb" dir="cw">
                                      <p:cBhvr>
                                        <p:cTn id="35" dur="500" fill="hold"/>
                                        <p:tgtEl>
                                          <p:spTgt spid="68"/>
                                        </p:tgtEl>
                                        <p:attrNameLst>
                                          <p:attrName>fillcolor</p:attrName>
                                        </p:attrNameLst>
                                      </p:cBhvr>
                                      <p:to>
                                        <a:srgbClr val="FF0000"/>
                                      </p:to>
                                    </p:animClr>
                                    <p:set>
                                      <p:cBhvr>
                                        <p:cTn id="36" dur="500" fill="hold"/>
                                        <p:tgtEl>
                                          <p:spTgt spid="68"/>
                                        </p:tgtEl>
                                        <p:attrNameLst>
                                          <p:attrName>fill.type</p:attrName>
                                        </p:attrNameLst>
                                      </p:cBhvr>
                                      <p:to>
                                        <p:strVal val="solid"/>
                                      </p:to>
                                    </p:set>
                                    <p:set>
                                      <p:cBhvr>
                                        <p:cTn id="37" dur="500" fill="hold"/>
                                        <p:tgtEl>
                                          <p:spTgt spid="6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68"/>
                  </p:tgtEl>
                </p:cond>
              </p:nextCondLst>
            </p:seq>
            <p:audio>
              <p:cMediaNode vol="80000">
                <p:cTn id="38" fill="hold" display="0">
                  <p:stCondLst>
                    <p:cond delay="indefinite"/>
                  </p:stCondLst>
                  <p:endCondLst>
                    <p:cond evt="onStopAudio" delay="0">
                      <p:tgtEl>
                        <p:sldTgt/>
                      </p:tgtEl>
                    </p:cond>
                  </p:endCondLst>
                </p:cTn>
                <p:tgtEl>
                  <p:spTgt spid="4"/>
                </p:tgtEl>
              </p:cMediaNode>
            </p:audio>
            <p:seq concurrent="1" nextAc="seek">
              <p:cTn id="39" restart="whenNotActive" fill="hold" evtFilter="cancelBubble" nodeType="interactiveSeq">
                <p:stCondLst>
                  <p:cond evt="onClick" delay="0">
                    <p:tgtEl>
                      <p:spTgt spid="85"/>
                    </p:tgtEl>
                  </p:cond>
                </p:stCondLst>
                <p:endSync evt="end" delay="0">
                  <p:rtn val="all"/>
                </p:endSync>
                <p:childTnLst>
                  <p:par>
                    <p:cTn id="40" fill="hold">
                      <p:stCondLst>
                        <p:cond delay="0"/>
                      </p:stCondLst>
                      <p:childTnLst>
                        <p:par>
                          <p:cTn id="41" fill="hold">
                            <p:stCondLst>
                              <p:cond delay="0"/>
                            </p:stCondLst>
                            <p:childTnLst>
                              <p:par>
                                <p:cTn id="42"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43" dur="500" fill="hold"/>
                                        <p:tgtEl>
                                          <p:spTgt spid="85"/>
                                        </p:tgtEl>
                                        <p:attrNameLst>
                                          <p:attrName>ppt_x</p:attrName>
                                          <p:attrName>ppt_y</p:attrName>
                                        </p:attrNameLst>
                                      </p:cBhvr>
                                      <p:rCtr x="-4023" y="-13148"/>
                                    </p:animMotion>
                                  </p:childTnLst>
                                  <p:subTnLst>
                                    <p:audio>
                                      <p:cMediaNode>
                                        <p:cTn display="0" masterRel="sameClick">
                                          <p:stCondLst>
                                            <p:cond evt="begin" delay="0">
                                              <p:tn val="42"/>
                                            </p:cond>
                                          </p:stCondLst>
                                          <p:endCondLst>
                                            <p:cond evt="onStopAudio" delay="0">
                                              <p:tgtEl>
                                                <p:sldTgt/>
                                              </p:tgtEl>
                                            </p:cond>
                                          </p:endCondLst>
                                        </p:cTn>
                                        <p:tgtEl>
                                          <p:sndTgt r:embed="rId6" name="whoosh.wav"/>
                                        </p:tgtEl>
                                      </p:cMediaNode>
                                    </p:audio>
                                  </p:subTnLst>
                                </p:cTn>
                              </p:par>
                              <p:par>
                                <p:cTn id="44" presetID="6" presetClass="emph" presetSubtype="0" fill="hold" nodeType="withEffect">
                                  <p:stCondLst>
                                    <p:cond delay="0"/>
                                  </p:stCondLst>
                                  <p:childTnLst>
                                    <p:animScale>
                                      <p:cBhvr>
                                        <p:cTn id="45" dur="500" fill="hold"/>
                                        <p:tgtEl>
                                          <p:spTgt spid="85"/>
                                        </p:tgtEl>
                                      </p:cBhvr>
                                      <p:by x="97000" y="97000"/>
                                    </p:animScale>
                                  </p:childTnLst>
                                </p:cTn>
                              </p:par>
                            </p:childTnLst>
                          </p:cTn>
                        </p:par>
                      </p:childTnLst>
                    </p:cTn>
                  </p:par>
                  <p:par>
                    <p:cTn id="46" fill="hold">
                      <p:stCondLst>
                        <p:cond delay="indefinite"/>
                      </p:stCondLst>
                      <p:childTnLst>
                        <p:par>
                          <p:cTn id="47" fill="hold">
                            <p:stCondLst>
                              <p:cond delay="0"/>
                            </p:stCondLst>
                            <p:childTnLst>
                              <p:par>
                                <p:cTn id="48" presetID="51" presetClass="path" presetSubtype="0" accel="50000" decel="50000" fill="hold" nodeType="clickEffect">
                                  <p:stCondLst>
                                    <p:cond delay="0"/>
                                  </p:stCondLst>
                                  <p:childTnLst>
                                    <p:animMotion origin="layout" path="M -0.09557 -0.12454 C -0.09831 -0.19885 -0.07851 -0.40162 -0.14518 -0.40463 C -0.17383 -0.40811 -0.1414 -0.32037 -0.15247 -0.25487 " pathEditMode="relative" rAng="0" ptsTypes="AAA">
                                      <p:cBhvr>
                                        <p:cTn id="49" dur="500" fill="hold"/>
                                        <p:tgtEl>
                                          <p:spTgt spid="85"/>
                                        </p:tgtEl>
                                        <p:attrNameLst>
                                          <p:attrName>ppt_x</p:attrName>
                                          <p:attrName>ppt_y</p:attrName>
                                        </p:attrNameLst>
                                      </p:cBhvr>
                                      <p:rCtr x="-3047" y="-14005"/>
                                    </p:animMotion>
                                  </p:childTnLst>
                                  <p:subTnLst>
                                    <p:audio>
                                      <p:cMediaNode>
                                        <p:cTn display="0" masterRel="sameClick">
                                          <p:stCondLst>
                                            <p:cond evt="begin" delay="0">
                                              <p:tn val="48"/>
                                            </p:cond>
                                          </p:stCondLst>
                                          <p:endCondLst>
                                            <p:cond evt="onStopAudio" delay="0">
                                              <p:tgtEl>
                                                <p:sldTgt/>
                                              </p:tgtEl>
                                            </p:cond>
                                          </p:endCondLst>
                                        </p:cTn>
                                        <p:tgtEl>
                                          <p:sndTgt r:embed="rId6" name="whoosh.wav"/>
                                        </p:tgtEl>
                                      </p:cMediaNode>
                                    </p:audio>
                                  </p:subTnLst>
                                </p:cTn>
                              </p:par>
                              <p:par>
                                <p:cTn id="50" presetID="6" presetClass="emph" presetSubtype="0" fill="hold" nodeType="withEffect">
                                  <p:stCondLst>
                                    <p:cond delay="0"/>
                                  </p:stCondLst>
                                  <p:childTnLst>
                                    <p:animScale>
                                      <p:cBhvr>
                                        <p:cTn id="51" dur="500" fill="hold"/>
                                        <p:tgtEl>
                                          <p:spTgt spid="85"/>
                                        </p:tgtEl>
                                      </p:cBhvr>
                                      <p:by x="94000" y="94000"/>
                                    </p:animScale>
                                  </p:childTnLst>
                                </p:cTn>
                              </p:par>
                            </p:childTnLst>
                          </p:cTn>
                        </p:par>
                      </p:childTnLst>
                    </p:cTn>
                  </p:par>
                  <p:par>
                    <p:cTn id="52" fill="hold">
                      <p:stCondLst>
                        <p:cond delay="indefinite"/>
                      </p:stCondLst>
                      <p:childTnLst>
                        <p:par>
                          <p:cTn id="53" fill="hold">
                            <p:stCondLst>
                              <p:cond delay="0"/>
                            </p:stCondLst>
                            <p:childTnLst>
                              <p:par>
                                <p:cTn id="54" presetID="51" presetClass="path" presetSubtype="0" accel="50000" decel="50000" fill="hold" nodeType="clickEffect">
                                  <p:stCondLst>
                                    <p:cond delay="0"/>
                                  </p:stCondLst>
                                  <p:childTnLst>
                                    <p:animMotion origin="layout" path="M -0.15247 -0.25487 C -0.14922 -0.32662 -0.1457 -0.42824 -0.18073 -0.46088 C -0.21094 -0.47061 -0.20286 -0.4338 -0.20286 -0.39746 " pathEditMode="relative" rAng="0" ptsTypes="AAA">
                                      <p:cBhvr>
                                        <p:cTn id="55" dur="500" fill="hold"/>
                                        <p:tgtEl>
                                          <p:spTgt spid="85"/>
                                        </p:tgtEl>
                                        <p:attrNameLst>
                                          <p:attrName>ppt_x</p:attrName>
                                          <p:attrName>ppt_y</p:attrName>
                                        </p:attrNameLst>
                                      </p:cBhvr>
                                      <p:rCtr x="-2474" y="-10370"/>
                                    </p:animMotion>
                                  </p:childTnLst>
                                  <p:subTnLst>
                                    <p:audio>
                                      <p:cMediaNode>
                                        <p:cTn display="0" masterRel="sameClick">
                                          <p:stCondLst>
                                            <p:cond evt="begin" delay="0">
                                              <p:tn val="54"/>
                                            </p:cond>
                                          </p:stCondLst>
                                          <p:endCondLst>
                                            <p:cond evt="onStopAudio" delay="0">
                                              <p:tgtEl>
                                                <p:sldTgt/>
                                              </p:tgtEl>
                                            </p:cond>
                                          </p:endCondLst>
                                        </p:cTn>
                                        <p:tgtEl>
                                          <p:sndTgt r:embed="rId6" name="whoosh.wav"/>
                                        </p:tgtEl>
                                      </p:cMediaNode>
                                    </p:audio>
                                  </p:subTnLst>
                                </p:cTn>
                              </p:par>
                              <p:par>
                                <p:cTn id="56" presetID="6" presetClass="emph" presetSubtype="0" fill="hold" nodeType="withEffect">
                                  <p:stCondLst>
                                    <p:cond delay="0"/>
                                  </p:stCondLst>
                                  <p:childTnLst>
                                    <p:animScale>
                                      <p:cBhvr>
                                        <p:cTn id="57" dur="500" fill="hold"/>
                                        <p:tgtEl>
                                          <p:spTgt spid="85"/>
                                        </p:tgtEl>
                                      </p:cBhvr>
                                      <p:by x="91000" y="91000"/>
                                    </p:animScale>
                                  </p:childTnLst>
                                </p:cTn>
                              </p:par>
                            </p:childTnLst>
                          </p:cTn>
                        </p:par>
                      </p:childTnLst>
                    </p:cTn>
                  </p:par>
                  <p:par>
                    <p:cTn id="58" fill="hold">
                      <p:stCondLst>
                        <p:cond delay="indefinite"/>
                      </p:stCondLst>
                      <p:childTnLst>
                        <p:par>
                          <p:cTn id="59" fill="hold">
                            <p:stCondLst>
                              <p:cond delay="0"/>
                            </p:stCondLst>
                            <p:childTnLst>
                              <p:par>
                                <p:cTn id="60" presetID="51" presetClass="path" presetSubtype="0" accel="50000" decel="50000" fill="hold" nodeType="clickEffect">
                                  <p:stCondLst>
                                    <p:cond delay="0"/>
                                  </p:stCondLst>
                                  <p:childTnLst>
                                    <p:animMotion origin="layout" path="M -0.20286 -0.39745 C -0.20508 -0.39282 -0.18398 -0.6 -0.22226 -0.63078 C -0.25521 -0.6243 -0.26719 -0.54745 -0.27018 -0.50439 " pathEditMode="relative" rAng="0" ptsTypes="AAA">
                                      <p:cBhvr>
                                        <p:cTn id="61" dur="500" fill="hold"/>
                                        <p:tgtEl>
                                          <p:spTgt spid="85"/>
                                        </p:tgtEl>
                                        <p:attrNameLst>
                                          <p:attrName>ppt_x</p:attrName>
                                          <p:attrName>ppt_y</p:attrName>
                                        </p:attrNameLst>
                                      </p:cBhvr>
                                      <p:rCtr x="-3177" y="-11667"/>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0"/>
                                  </p:stCondLst>
                                  <p:childTnLst>
                                    <p:animScale>
                                      <p:cBhvr>
                                        <p:cTn id="63" dur="500" fill="hold"/>
                                        <p:tgtEl>
                                          <p:spTgt spid="85"/>
                                        </p:tgtEl>
                                      </p:cBhvr>
                                      <p:by x="88000" y="88000"/>
                                    </p:animScale>
                                  </p:childTnLst>
                                </p:cTn>
                              </p:par>
                            </p:childTnLst>
                          </p:cTn>
                        </p:par>
                      </p:childTnLst>
                    </p:cTn>
                  </p:par>
                  <p:par>
                    <p:cTn id="64" fill="hold">
                      <p:stCondLst>
                        <p:cond delay="indefinite"/>
                      </p:stCondLst>
                      <p:childTnLst>
                        <p:par>
                          <p:cTn id="65" fill="hold">
                            <p:stCondLst>
                              <p:cond delay="0"/>
                            </p:stCondLst>
                            <p:childTnLst>
                              <p:par>
                                <p:cTn id="66"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67" dur="500" fill="hold"/>
                                        <p:tgtEl>
                                          <p:spTgt spid="85"/>
                                        </p:tgtEl>
                                        <p:attrNameLst>
                                          <p:attrName>ppt_x</p:attrName>
                                          <p:attrName>ppt_y</p:attrName>
                                        </p:attrNameLst>
                                      </p:cBhvr>
                                      <p:rCtr x="-1159" y="-12407"/>
                                    </p:animMotion>
                                  </p:childTnLst>
                                  <p:subTnLst>
                                    <p:audio>
                                      <p:cMediaNode>
                                        <p:cTn display="0" masterRel="sameClick">
                                          <p:stCondLst>
                                            <p:cond evt="begin" delay="0">
                                              <p:tn val="66"/>
                                            </p:cond>
                                          </p:stCondLst>
                                          <p:endCondLst>
                                            <p:cond evt="onStopAudio" delay="0">
                                              <p:tgtEl>
                                                <p:sldTgt/>
                                              </p:tgtEl>
                                            </p:cond>
                                          </p:endCondLst>
                                        </p:cTn>
                                        <p:tgtEl>
                                          <p:sndTgt r:embed="rId6" name="whoosh.wav"/>
                                        </p:tgtEl>
                                      </p:cMediaNode>
                                    </p:audio>
                                  </p:subTnLst>
                                </p:cTn>
                              </p:par>
                              <p:par>
                                <p:cTn id="68" presetID="6" presetClass="emph" presetSubtype="0" fill="hold" nodeType="withEffect">
                                  <p:stCondLst>
                                    <p:cond delay="0"/>
                                  </p:stCondLst>
                                  <p:childTnLst>
                                    <p:animScale>
                                      <p:cBhvr>
                                        <p:cTn id="69" dur="500" fill="hold"/>
                                        <p:tgtEl>
                                          <p:spTgt spid="85"/>
                                        </p:tgtEl>
                                      </p:cBhvr>
                                      <p:by x="85000" y="85000"/>
                                    </p:animScale>
                                  </p:childTnLst>
                                </p:cTn>
                              </p:par>
                            </p:childTnLst>
                          </p:cTn>
                        </p:par>
                      </p:childTnLst>
                    </p:cTn>
                  </p:par>
                </p:childTnLst>
              </p:cTn>
              <p:nextCondLst>
                <p:cond evt="onClick" delay="0">
                  <p:tgtEl>
                    <p:spTgt spid="85"/>
                  </p:tgtEl>
                </p:cond>
              </p:nextCondLst>
            </p:seq>
            <p:seq concurrent="1" nextAc="seek">
              <p:cTn id="70" restart="whenNotActive" fill="hold" evtFilter="cancelBubble" nodeType="interactiveSeq">
                <p:stCondLst>
                  <p:cond evt="onClick" delay="0">
                    <p:tgtEl>
                      <p:spTgt spid="86"/>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74" dur="500" fill="hold"/>
                                        <p:tgtEl>
                                          <p:spTgt spid="86"/>
                                        </p:tgtEl>
                                        <p:attrNameLst>
                                          <p:attrName>ppt_x</p:attrName>
                                          <p:attrName>ppt_y</p:attrName>
                                        </p:attrNameLst>
                                      </p:cBhvr>
                                      <p:rCtr x="3203" y="-10995"/>
                                    </p:animMotion>
                                  </p:childTnLst>
                                  <p:subTnLst>
                                    <p:audio>
                                      <p:cMediaNode>
                                        <p:cTn display="0" masterRel="sameClick">
                                          <p:stCondLst>
                                            <p:cond evt="begin" delay="0">
                                              <p:tn val="73"/>
                                            </p:cond>
                                          </p:stCondLst>
                                          <p:endCondLst>
                                            <p:cond evt="onStopAudio" delay="0">
                                              <p:tgtEl>
                                                <p:sldTgt/>
                                              </p:tgtEl>
                                            </p:cond>
                                          </p:endCondLst>
                                        </p:cTn>
                                        <p:tgtEl>
                                          <p:sndTgt r:embed="rId6" name="whoosh.wav"/>
                                        </p:tgtEl>
                                      </p:cMediaNode>
                                    </p:audio>
                                  </p:subTnLst>
                                </p:cTn>
                              </p:par>
                              <p:par>
                                <p:cTn id="75" presetID="6" presetClass="emph" presetSubtype="0" fill="hold" nodeType="withEffect">
                                  <p:stCondLst>
                                    <p:cond delay="0"/>
                                  </p:stCondLst>
                                  <p:childTnLst>
                                    <p:animScale>
                                      <p:cBhvr>
                                        <p:cTn id="76" dur="500" fill="hold"/>
                                        <p:tgtEl>
                                          <p:spTgt spid="86"/>
                                        </p:tgtEl>
                                      </p:cBhvr>
                                      <p:by x="97000" y="97000"/>
                                    </p:animScale>
                                  </p:childTnLst>
                                </p:cTn>
                              </p:par>
                            </p:childTnLst>
                          </p:cTn>
                        </p:par>
                      </p:childTnLst>
                    </p:cTn>
                  </p:par>
                  <p:par>
                    <p:cTn id="77" fill="hold">
                      <p:stCondLst>
                        <p:cond delay="indefinite"/>
                      </p:stCondLst>
                      <p:childTnLst>
                        <p:par>
                          <p:cTn id="78" fill="hold">
                            <p:stCondLst>
                              <p:cond delay="0"/>
                            </p:stCondLst>
                            <p:childTnLst>
                              <p:par>
                                <p:cTn id="79"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80" dur="500" fill="hold"/>
                                        <p:tgtEl>
                                          <p:spTgt spid="86"/>
                                        </p:tgtEl>
                                        <p:attrNameLst>
                                          <p:attrName>ppt_x</p:attrName>
                                          <p:attrName>ppt_y</p:attrName>
                                        </p:attrNameLst>
                                      </p:cBhvr>
                                      <p:rCtr x="4792" y="-9491"/>
                                    </p:animMotion>
                                  </p:childTnLst>
                                  <p:subTnLst>
                                    <p:audio>
                                      <p:cMediaNode>
                                        <p:cTn display="0" masterRel="sameClick">
                                          <p:stCondLst>
                                            <p:cond evt="begin" delay="0">
                                              <p:tn val="79"/>
                                            </p:cond>
                                          </p:stCondLst>
                                          <p:endCondLst>
                                            <p:cond evt="onStopAudio" delay="0">
                                              <p:tgtEl>
                                                <p:sldTgt/>
                                              </p:tgtEl>
                                            </p:cond>
                                          </p:endCondLst>
                                        </p:cTn>
                                        <p:tgtEl>
                                          <p:sndTgt r:embed="rId6" name="whoosh.wav"/>
                                        </p:tgtEl>
                                      </p:cMediaNode>
                                    </p:audio>
                                  </p:subTnLst>
                                </p:cTn>
                              </p:par>
                              <p:par>
                                <p:cTn id="81" presetID="6" presetClass="emph" presetSubtype="0" fill="hold" nodeType="withEffect">
                                  <p:stCondLst>
                                    <p:cond delay="0"/>
                                  </p:stCondLst>
                                  <p:childTnLst>
                                    <p:animScale>
                                      <p:cBhvr>
                                        <p:cTn id="82" dur="500" fill="hold"/>
                                        <p:tgtEl>
                                          <p:spTgt spid="86"/>
                                        </p:tgtEl>
                                      </p:cBhvr>
                                      <p:by x="94000" y="94000"/>
                                    </p:animScale>
                                  </p:childTnLst>
                                </p:cTn>
                              </p:par>
                            </p:childTnLst>
                          </p:cTn>
                        </p:par>
                      </p:childTnLst>
                    </p:cTn>
                  </p:par>
                  <p:par>
                    <p:cTn id="83" fill="hold">
                      <p:stCondLst>
                        <p:cond delay="indefinite"/>
                      </p:stCondLst>
                      <p:childTnLst>
                        <p:par>
                          <p:cTn id="84" fill="hold">
                            <p:stCondLst>
                              <p:cond delay="0"/>
                            </p:stCondLst>
                            <p:childTnLst>
                              <p:par>
                                <p:cTn id="85" presetID="44" presetClass="path" presetSubtype="0" accel="50000" decel="50000" fill="hold" nodeType="clickEffect">
                                  <p:stCondLst>
                                    <p:cond delay="0"/>
                                  </p:stCondLst>
                                  <p:childTnLst>
                                    <p:animMotion origin="layout" path="M 0.16575 -0.28125 C 0.16419 -0.3412 0.14882 -0.42245 0.18971 -0.43981 C 0.21809 -0.43958 0.20078 -0.42708 0.21328 -0.40625 " pathEditMode="relative" rAng="0" ptsTypes="AAA">
                                      <p:cBhvr>
                                        <p:cTn id="86" dur="500" fill="hold"/>
                                        <p:tgtEl>
                                          <p:spTgt spid="86"/>
                                        </p:tgtEl>
                                        <p:attrNameLst>
                                          <p:attrName>ppt_x</p:attrName>
                                          <p:attrName>ppt_y</p:attrName>
                                        </p:attrNameLst>
                                      </p:cBhvr>
                                      <p:rCtr x="2174" y="-7940"/>
                                    </p:animMotion>
                                  </p:childTnLst>
                                  <p:subTnLst>
                                    <p:audio>
                                      <p:cMediaNode>
                                        <p:cTn display="0" masterRel="sameClick">
                                          <p:stCondLst>
                                            <p:cond evt="begin" delay="0">
                                              <p:tn val="85"/>
                                            </p:cond>
                                          </p:stCondLst>
                                          <p:endCondLst>
                                            <p:cond evt="onStopAudio" delay="0">
                                              <p:tgtEl>
                                                <p:sldTgt/>
                                              </p:tgtEl>
                                            </p:cond>
                                          </p:endCondLst>
                                        </p:cTn>
                                        <p:tgtEl>
                                          <p:sndTgt r:embed="rId6" name="whoosh.wav"/>
                                        </p:tgtEl>
                                      </p:cMediaNode>
                                    </p:audio>
                                  </p:subTnLst>
                                </p:cTn>
                              </p:par>
                              <p:par>
                                <p:cTn id="87" presetID="6" presetClass="emph" presetSubtype="0" fill="hold" nodeType="withEffect">
                                  <p:stCondLst>
                                    <p:cond delay="0"/>
                                  </p:stCondLst>
                                  <p:childTnLst>
                                    <p:animScale>
                                      <p:cBhvr>
                                        <p:cTn id="88" dur="500" fill="hold"/>
                                        <p:tgtEl>
                                          <p:spTgt spid="86"/>
                                        </p:tgtEl>
                                      </p:cBhvr>
                                      <p:by x="91000" y="91000"/>
                                    </p:animScale>
                                  </p:childTnLst>
                                </p:cTn>
                              </p:par>
                            </p:childTnLst>
                          </p:cTn>
                        </p:par>
                      </p:childTnLst>
                    </p:cTn>
                  </p:par>
                  <p:par>
                    <p:cTn id="89" fill="hold">
                      <p:stCondLst>
                        <p:cond delay="indefinite"/>
                      </p:stCondLst>
                      <p:childTnLst>
                        <p:par>
                          <p:cTn id="90" fill="hold">
                            <p:stCondLst>
                              <p:cond delay="0"/>
                            </p:stCondLst>
                            <p:childTnLst>
                              <p:par>
                                <p:cTn id="91" presetID="44" presetClass="path" presetSubtype="0" accel="50000" decel="50000" fill="hold" nodeType="clickEffect">
                                  <p:stCondLst>
                                    <p:cond delay="0"/>
                                  </p:stCondLst>
                                  <p:childTnLst>
                                    <p:animMotion origin="layout" path="M 0.21329 -0.40625 C 0.21211 -0.47129 0.1849 -0.56504 0.22566 -0.58171 C 0.24922 -0.57476 0.24376 -0.57939 0.25612 -0.56134 " pathEditMode="relative" rAng="0" ptsTypes="AAA">
                                      <p:cBhvr>
                                        <p:cTn id="92" dur="500" fill="hold"/>
                                        <p:tgtEl>
                                          <p:spTgt spid="86"/>
                                        </p:tgtEl>
                                        <p:attrNameLst>
                                          <p:attrName>ppt_x</p:attrName>
                                          <p:attrName>ppt_y</p:attrName>
                                        </p:attrNameLst>
                                      </p:cBhvr>
                                      <p:rCtr x="1641" y="-8773"/>
                                    </p:animMotion>
                                  </p:childTnLst>
                                  <p:subTnLst>
                                    <p:audio>
                                      <p:cMediaNode>
                                        <p:cTn display="0" masterRel="sameClick">
                                          <p:stCondLst>
                                            <p:cond evt="begin" delay="0">
                                              <p:tn val="91"/>
                                            </p:cond>
                                          </p:stCondLst>
                                          <p:endCondLst>
                                            <p:cond evt="onStopAudio" delay="0">
                                              <p:tgtEl>
                                                <p:sldTgt/>
                                              </p:tgtEl>
                                            </p:cond>
                                          </p:endCondLst>
                                        </p:cTn>
                                        <p:tgtEl>
                                          <p:sndTgt r:embed="rId6" name="whoosh.wav"/>
                                        </p:tgtEl>
                                      </p:cMediaNode>
                                    </p:audio>
                                  </p:subTnLst>
                                </p:cTn>
                              </p:par>
                              <p:par>
                                <p:cTn id="93" presetID="6" presetClass="emph" presetSubtype="0" fill="hold" nodeType="withEffect">
                                  <p:stCondLst>
                                    <p:cond delay="0"/>
                                  </p:stCondLst>
                                  <p:childTnLst>
                                    <p:animScale>
                                      <p:cBhvr>
                                        <p:cTn id="94" dur="500" fill="hold"/>
                                        <p:tgtEl>
                                          <p:spTgt spid="86"/>
                                        </p:tgtEl>
                                      </p:cBhvr>
                                      <p:by x="88000" y="88000"/>
                                    </p:animScale>
                                  </p:childTnLst>
                                </p:cTn>
                              </p:par>
                            </p:childTnLst>
                          </p:cTn>
                        </p:par>
                      </p:childTnLst>
                    </p:cTn>
                  </p:par>
                  <p:par>
                    <p:cTn id="95" fill="hold">
                      <p:stCondLst>
                        <p:cond delay="indefinite"/>
                      </p:stCondLst>
                      <p:childTnLst>
                        <p:par>
                          <p:cTn id="96" fill="hold">
                            <p:stCondLst>
                              <p:cond delay="0"/>
                            </p:stCondLst>
                            <p:childTnLst>
                              <p:par>
                                <p:cTn id="97" presetID="44" presetClass="path" presetSubtype="0" accel="50000" decel="50000" fill="hold" nodeType="clickEffect">
                                  <p:stCondLst>
                                    <p:cond delay="0"/>
                                  </p:stCondLst>
                                  <p:childTnLst>
                                    <p:animMotion origin="layout" path="M 0.26914 -0.56689 C 0.26289 -0.63078 0.24908 -0.72754 0.2901 -0.74375 C 0.33138 -0.74375 0.32044 -0.72963 0.32877 -0.71134 " pathEditMode="relative" rAng="0" ptsTypes="AAA">
                                      <p:cBhvr>
                                        <p:cTn id="98" dur="500" fill="hold"/>
                                        <p:tgtEl>
                                          <p:spTgt spid="86"/>
                                        </p:tgtEl>
                                        <p:attrNameLst>
                                          <p:attrName>ppt_x</p:attrName>
                                          <p:attrName>ppt_y</p:attrName>
                                        </p:attrNameLst>
                                      </p:cBhvr>
                                      <p:rCtr x="2604" y="-8843"/>
                                    </p:animMotion>
                                  </p:childTnLst>
                                  <p:subTnLst>
                                    <p:audio>
                                      <p:cMediaNode>
                                        <p:cTn display="0" masterRel="sameClick">
                                          <p:stCondLst>
                                            <p:cond evt="begin" delay="0">
                                              <p:tn val="97"/>
                                            </p:cond>
                                          </p:stCondLst>
                                          <p:endCondLst>
                                            <p:cond evt="onStopAudio" delay="0">
                                              <p:tgtEl>
                                                <p:sldTgt/>
                                              </p:tgtEl>
                                            </p:cond>
                                          </p:endCondLst>
                                        </p:cTn>
                                        <p:tgtEl>
                                          <p:sndTgt r:embed="rId6" name="whoosh.wav"/>
                                        </p:tgtEl>
                                      </p:cMediaNode>
                                    </p:audio>
                                  </p:subTnLst>
                                </p:cTn>
                              </p:par>
                              <p:par>
                                <p:cTn id="99" presetID="6" presetClass="emph" presetSubtype="0" fill="hold" nodeType="withEffect">
                                  <p:stCondLst>
                                    <p:cond delay="0"/>
                                  </p:stCondLst>
                                  <p:childTnLst>
                                    <p:animScale>
                                      <p:cBhvr>
                                        <p:cTn id="100" dur="500" fill="hold"/>
                                        <p:tgtEl>
                                          <p:spTgt spid="86"/>
                                        </p:tgtEl>
                                      </p:cBhvr>
                                      <p:by x="85000" y="85000"/>
                                    </p:animScale>
                                  </p:childTnLst>
                                </p:cTn>
                              </p:par>
                            </p:childTnLst>
                          </p:cTn>
                        </p:par>
                      </p:childTnLst>
                    </p:cTn>
                  </p:par>
                </p:childTnLst>
              </p:cTn>
              <p:nextCondLst>
                <p:cond evt="onClick" delay="0">
                  <p:tgtEl>
                    <p:spTgt spid="86"/>
                  </p:tgtEl>
                </p:cond>
              </p:nextCondLst>
            </p:seq>
          </p:childTnLst>
        </p:cTn>
      </p:par>
    </p:tnLst>
    <p:bldLst>
      <p:bldP spid="8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TextBox 55" descr="OPL20U25GSXzBJYl68kk8uQGfFKzs7yb1M4KJWUiLk6ZEvGF+qCIPSnY57AbBFCvTW2023.15.47+K4lPs7H94VUqPe2XwIsfPRnrXQE//QTEXxb8/8N4CNc6FpgZahzpTjFhMzSA7T/nHJa11DE8Ng2TP3iAmRczFlmslSuUNOgUeb6yRvs0=">
            <a:hlinkClick r:id="rId3" action="ppaction://hlinksldjump"/>
          </p:cNvPr>
          <p:cNvSpPr txBox="1"/>
          <p:nvPr/>
        </p:nvSpPr>
        <p:spPr>
          <a:xfrm>
            <a:off x="3124201" y="52680"/>
            <a:ext cx="2362200" cy="492443"/>
          </a:xfrm>
          <a:prstGeom prst="rect">
            <a:avLst/>
          </a:prstGeom>
          <a:noFill/>
        </p:spPr>
        <p:txBody>
          <a:bodyPr wrap="square" lIns="0" tIns="0" rIns="0" bIns="0" rtlCol="0">
            <a:spAutoFit/>
          </a:bodyPr>
          <a:lstStyle/>
          <a:p>
            <a:r>
              <a:rPr lang="en-US" sz="32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LUẬT CHƠI</a:t>
            </a:r>
            <a:endParaRPr lang="en-US" sz="4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57" name="TextBox 56" descr="OPL20U25GSXzBJYl68kk8uQGfFKzs7yb1M4KJWUiLk6ZEvGF+qCIPSnY57AbBFCvTW2023.15.47+K4lPs7H94VUqPe2XwIsfPRnrXQE//QTEXxb8/8N4CNc6FpgZahzpTjFhMzSA7T/nHJa11DE8Ng2TP3iAmRczFlmslSuUNOgUeb6yRvs0="/>
          <p:cNvSpPr txBox="1"/>
          <p:nvPr/>
        </p:nvSpPr>
        <p:spPr>
          <a:xfrm>
            <a:off x="228600" y="819150"/>
            <a:ext cx="8839200" cy="3939540"/>
          </a:xfrm>
          <a:prstGeom prst="rect">
            <a:avLst/>
          </a:prstGeom>
          <a:noFill/>
        </p:spPr>
        <p:txBody>
          <a:bodyPr wrap="square" lIns="0" tIns="0" rIns="0" bIns="0" rtlCol="0">
            <a:spAutoFit/>
          </a:bodyPr>
          <a:lstStyle/>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Chia lớp thành hai đội: đội Thỏ và đội Cọp. </a:t>
            </a:r>
          </a:p>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Có tất cả 4 câu hỏi. Gọi đại diện các thành viên của mỗi đội lần lượt chọn câu hỏi.</a:t>
            </a:r>
          </a:p>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Đội nào trả lời đúng thì con vật của đội đó được nhảy lên một bậc. Nếu sai thì con vật đứng yên.</a:t>
            </a:r>
          </a:p>
          <a:p>
            <a:pPr algn="just"/>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Cứ như thế đến khi kết thúc. Đội nào lên cao hơn thì nhận được 1 tràng pháo tay (mỗi thành viên trả lời đúng nhận được điểm cộng vào điểm KTTX). </a:t>
            </a:r>
          </a:p>
        </p:txBody>
      </p:sp>
      <p:pic>
        <p:nvPicPr>
          <p:cNvPr id="4" name="Picture 3" descr="OPL20U25GSXzBJYl68kk8uQGfFKzs7yb1M4KJWUiLk6ZEvGF+qCIPSnY57AbBFCvTW2023.15.47+K4lPs7H94VUqPe2XwIsfPRnrXQE//QTEXxb8/8N4CNc6FpgZahzpTjFhMzSA7T/nHJa11DE8Ng2TP3iAmRczFlmslSuUNOgUeb6yRvs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9519" y="4589889"/>
            <a:ext cx="559812" cy="559812"/>
          </a:xfrm>
          <a:prstGeom prst="rect">
            <a:avLst/>
          </a:prstGeom>
        </p:spPr>
      </p:pic>
    </p:spTree>
    <p:extLst>
      <p:ext uri="{BB962C8B-B14F-4D97-AF65-F5344CB8AC3E}">
        <p14:creationId xmlns:p14="http://schemas.microsoft.com/office/powerpoint/2010/main" val="19631870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57">
                                            <p:txEl>
                                              <p:pRg st="0" end="0"/>
                                            </p:txEl>
                                          </p:spTgt>
                                        </p:tgtEl>
                                        <p:attrNameLst>
                                          <p:attrName>style.visibility</p:attrName>
                                        </p:attrNameLst>
                                      </p:cBhvr>
                                      <p:to>
                                        <p:strVal val="visible"/>
                                      </p:to>
                                    </p:set>
                                    <p:animEffect transition="in" filter="randombar(horizontal)">
                                      <p:cBhvr>
                                        <p:cTn id="11" dur="500"/>
                                        <p:tgtEl>
                                          <p:spTgt spid="57">
                                            <p:txEl>
                                              <p:pRg st="0" end="0"/>
                                            </p:txEl>
                                          </p:spTgt>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57">
                                            <p:txEl>
                                              <p:pRg st="1" end="1"/>
                                            </p:txEl>
                                          </p:spTgt>
                                        </p:tgtEl>
                                        <p:attrNameLst>
                                          <p:attrName>style.visibility</p:attrName>
                                        </p:attrNameLst>
                                      </p:cBhvr>
                                      <p:to>
                                        <p:strVal val="visible"/>
                                      </p:to>
                                    </p:set>
                                    <p:animEffect transition="in" filter="randombar(horizontal)">
                                      <p:cBhvr>
                                        <p:cTn id="15" dur="500"/>
                                        <p:tgtEl>
                                          <p:spTgt spid="57">
                                            <p:txEl>
                                              <p:pRg st="1" end="1"/>
                                            </p:txEl>
                                          </p:spTgt>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Effect transition="in" filter="randombar(horizontal)">
                                      <p:cBhvr>
                                        <p:cTn id="19" dur="500"/>
                                        <p:tgtEl>
                                          <p:spTgt spid="57">
                                            <p:txEl>
                                              <p:pRg st="2" end="2"/>
                                            </p:txEl>
                                          </p:spTgt>
                                        </p:tgtEl>
                                      </p:cBhvr>
                                    </p:animEffect>
                                  </p:childTnLst>
                                </p:cTn>
                              </p:par>
                            </p:childTnLst>
                          </p:cTn>
                        </p:par>
                        <p:par>
                          <p:cTn id="20" fill="hold">
                            <p:stCondLst>
                              <p:cond delay="3500"/>
                            </p:stCondLst>
                            <p:childTnLst>
                              <p:par>
                                <p:cTn id="21" presetID="14" presetClass="entr" presetSubtype="10" fill="hold" grpId="0" nodeType="afterEffect">
                                  <p:stCondLst>
                                    <p:cond delay="0"/>
                                  </p:stCondLst>
                                  <p:childTnLst>
                                    <p:set>
                                      <p:cBhvr>
                                        <p:cTn id="22" dur="1" fill="hold">
                                          <p:stCondLst>
                                            <p:cond delay="0"/>
                                          </p:stCondLst>
                                        </p:cTn>
                                        <p:tgtEl>
                                          <p:spTgt spid="57">
                                            <p:txEl>
                                              <p:pRg st="3" end="3"/>
                                            </p:txEl>
                                          </p:spTgt>
                                        </p:tgtEl>
                                        <p:attrNameLst>
                                          <p:attrName>style.visibility</p:attrName>
                                        </p:attrNameLst>
                                      </p:cBhvr>
                                      <p:to>
                                        <p:strVal val="visible"/>
                                      </p:to>
                                    </p:set>
                                    <p:animEffect transition="in" filter="randombar(horizontal)">
                                      <p:cBhvr>
                                        <p:cTn id="23" dur="1500"/>
                                        <p:tgtEl>
                                          <p:spTgt spid="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26565" y="6200116"/>
            <a:ext cx="741589" cy="741589"/>
          </a:xfrm>
          <a:prstGeom prst="rect">
            <a:avLst/>
          </a:prstGeom>
        </p:spPr>
      </p:pic>
      <p:grpSp>
        <p:nvGrpSpPr>
          <p:cNvPr id="38" name="Group 37" descr="OPL20U25GSXzBJYl68kk8uQGfFKzs7yb1M4KJWUiLk6ZEvGF+qCIPSnY57AbBFCvTW2023.15.47+K4lPs7H94VUqPe2XwIsfPRnrXQE//QTEXxb8/8N4CNc6FpgZahzpTjFhMzSA7T/nHJa11DE8Ng2TP3iAmRczFlmslSuUNOgUeb6yRvs0="/>
          <p:cNvGrpSpPr/>
          <p:nvPr/>
        </p:nvGrpSpPr>
        <p:grpSpPr>
          <a:xfrm>
            <a:off x="-23167" y="209550"/>
            <a:ext cx="9172498" cy="1257038"/>
            <a:chOff x="-25369" y="792005"/>
            <a:chExt cx="9172498" cy="1604597"/>
          </a:xfrm>
        </p:grpSpPr>
        <p:grpSp>
          <p:nvGrpSpPr>
            <p:cNvPr id="5" name="Group 4"/>
            <p:cNvGrpSpPr/>
            <p:nvPr/>
          </p:nvGrpSpPr>
          <p:grpSpPr>
            <a:xfrm>
              <a:off x="-25369" y="792005"/>
              <a:ext cx="9172498" cy="1604597"/>
              <a:chOff x="943365" y="1325063"/>
              <a:chExt cx="10568747" cy="1604597"/>
            </a:xfrm>
          </p:grpSpPr>
          <p:sp>
            <p:nvSpPr>
              <p:cNvPr id="7" name="Snip Diagonal Corner Rectangle 6"/>
              <p:cNvSpPr/>
              <p:nvPr/>
            </p:nvSpPr>
            <p:spPr>
              <a:xfrm>
                <a:off x="943365" y="1325063"/>
                <a:ext cx="10526728" cy="1604597"/>
              </a:xfrm>
              <a:prstGeom prst="snip2Diag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a:off x="943365" y="1691109"/>
                <a:ext cx="10568747" cy="7464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1: </a:t>
                </a:r>
                <a:r>
                  <a:rPr lang="en-US" sz="3200" dirty="0">
                    <a:latin typeface="Times New Roman" panose="02020603050405020304" pitchFamily="18" charset="0"/>
                    <a:cs typeface="Times New Roman" panose="02020603050405020304" pitchFamily="18" charset="0"/>
                  </a:rPr>
                  <a:t>Kết quả rút gọn của phân thức                       là </a:t>
                </a:r>
              </a:p>
            </p:txBody>
          </p:sp>
        </p:grpSp>
        <mc:AlternateContent xmlns:mc="http://schemas.openxmlformats.org/markup-compatibility/2006" xmlns:a14="http://schemas.microsoft.com/office/drawing/2010/main">
          <mc:Choice Requires="a14">
            <p:sp>
              <p:nvSpPr>
                <p:cNvPr id="26" name="TextBox 25"/>
                <p:cNvSpPr txBox="1"/>
                <p:nvPr/>
              </p:nvSpPr>
              <p:spPr>
                <a:xfrm>
                  <a:off x="6398598" y="849658"/>
                  <a:ext cx="2024850" cy="13728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54</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−3)</m:t>
                                </m:r>
                              </m:e>
                              <m:sup>
                                <m:r>
                                  <a:rPr lang="en-US" sz="3200" b="0" i="1" smtClean="0">
                                    <a:solidFill>
                                      <a:schemeClr val="tx1"/>
                                    </a:solidFill>
                                    <a:latin typeface="Cambria Math" panose="02040503050406030204" pitchFamily="18" charset="0"/>
                                  </a:rPr>
                                  <m:t>3</m:t>
                                </m:r>
                              </m:sup>
                            </m:sSup>
                          </m:num>
                          <m:den>
                            <m:r>
                              <a:rPr lang="en-US" sz="3200" b="0" i="1" smtClean="0">
                                <a:solidFill>
                                  <a:schemeClr val="tx1"/>
                                </a:solidFill>
                                <a:latin typeface="Cambria Math" panose="02040503050406030204" pitchFamily="18" charset="0"/>
                              </a:rPr>
                              <m:t>63</m:t>
                            </m:r>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−3)</m:t>
                                </m:r>
                              </m:e>
                              <m:sup>
                                <m:r>
                                  <a:rPr lang="en-US" sz="3200" b="0" i="1" smtClean="0">
                                    <a:solidFill>
                                      <a:schemeClr val="tx1"/>
                                    </a:solidFill>
                                    <a:latin typeface="Cambria Math" panose="02040503050406030204" pitchFamily="18" charset="0"/>
                                  </a:rPr>
                                  <m:t>2</m:t>
                                </m:r>
                              </m:sup>
                            </m:sSup>
                          </m:den>
                        </m:f>
                      </m:oMath>
                    </m:oMathPara>
                  </a14:m>
                  <a:endParaRPr lang="en-US"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398598" y="849658"/>
                  <a:ext cx="2024850" cy="1372849"/>
                </a:xfrm>
                <a:prstGeom prst="rect">
                  <a:avLst/>
                </a:prstGeom>
                <a:blipFill>
                  <a:blip r:embed="rId9"/>
                  <a:stretch>
                    <a:fillRect/>
                  </a:stretch>
                </a:blipFill>
              </p:spPr>
              <p:txBody>
                <a:bodyPr/>
                <a:lstStyle/>
                <a:p>
                  <a:r>
                    <a:rPr lang="en-US">
                      <a:noFill/>
                    </a:rPr>
                    <a:t> </a:t>
                  </a:r>
                </a:p>
              </p:txBody>
            </p:sp>
          </mc:Fallback>
        </mc:AlternateContent>
      </p:grpSp>
      <p:grpSp>
        <p:nvGrpSpPr>
          <p:cNvPr id="49" name="Group 48" descr="OPL20U25GSXzBJYl68kk8uQGfFKzs7yb1M4KJWUiLk6ZEvGF+qCIPSnY57AbBFCvTW2023.15.47+K4lPs7H94VUqPe2XwIsfPRnrXQE//QTEXxb8/8N4CNc6FpgZahzpTjFhMzSA7T/nHJa11DE8Ng2TP3iAmRczFlmslSuUNOgUeb6yRvs0="/>
          <p:cNvGrpSpPr/>
          <p:nvPr/>
        </p:nvGrpSpPr>
        <p:grpSpPr>
          <a:xfrm>
            <a:off x="304800" y="1962150"/>
            <a:ext cx="3715758" cy="1092206"/>
            <a:chOff x="457200" y="2714295"/>
            <a:chExt cx="3715758" cy="1092206"/>
          </a:xfrm>
        </p:grpSpPr>
        <p:sp>
          <p:nvSpPr>
            <p:cNvPr id="10" name="Rectangle 9"/>
            <p:cNvSpPr/>
            <p:nvPr/>
          </p:nvSpPr>
          <p:spPr>
            <a:xfrm>
              <a:off x="457200" y="2714295"/>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2023C"/>
                  </a:solidFill>
                  <a:effectLst/>
                  <a:uLnTx/>
                  <a:uFillTx/>
                  <a:latin typeface="+mj-lt"/>
                  <a:ea typeface="+mn-ea"/>
                  <a:cs typeface="+mn-cs"/>
                </a:rPr>
                <a:t>A. </a:t>
              </a:r>
            </a:p>
          </p:txBody>
        </p:sp>
        <mc:AlternateContent xmlns:mc="http://schemas.openxmlformats.org/markup-compatibility/2006" xmlns:a14="http://schemas.microsoft.com/office/drawing/2010/main">
          <mc:Choice Requires="a14">
            <p:sp>
              <p:nvSpPr>
                <p:cNvPr id="37" name="TextBox 36"/>
                <p:cNvSpPr txBox="1"/>
                <p:nvPr/>
              </p:nvSpPr>
              <p:spPr>
                <a:xfrm>
                  <a:off x="1143000" y="2789203"/>
                  <a:ext cx="1717521"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6</m:t>
                            </m:r>
                          </m:num>
                          <m:den>
                            <m:r>
                              <a:rPr lang="en-US" sz="3200" b="0" i="1" smtClean="0">
                                <a:solidFill>
                                  <a:schemeClr val="tx1"/>
                                </a:solidFill>
                                <a:latin typeface="Cambria Math" panose="02040503050406030204" pitchFamily="18" charset="0"/>
                              </a:rPr>
                              <m:t>7</m:t>
                            </m:r>
                          </m:den>
                        </m:f>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−3)</m:t>
                        </m:r>
                      </m:oMath>
                    </m:oMathPara>
                  </a14:m>
                  <a:endParaRPr lang="en-US" dirty="0">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143000" y="2789203"/>
                  <a:ext cx="1717521" cy="922560"/>
                </a:xfrm>
                <a:prstGeom prst="rect">
                  <a:avLst/>
                </a:prstGeom>
                <a:blipFill>
                  <a:blip r:embed="rId10"/>
                  <a:stretch>
                    <a:fillRect/>
                  </a:stretch>
                </a:blipFill>
              </p:spPr>
              <p:txBody>
                <a:bodyPr/>
                <a:lstStyle/>
                <a:p>
                  <a:r>
                    <a:rPr lang="en-US">
                      <a:noFill/>
                    </a:rPr>
                    <a:t> </a:t>
                  </a:r>
                </a:p>
              </p:txBody>
            </p:sp>
          </mc:Fallback>
        </mc:AlternateContent>
      </p:grpSp>
      <p:grpSp>
        <p:nvGrpSpPr>
          <p:cNvPr id="50" name="Group 49" descr="OPL20U25GSXzBJYl68kk8uQGfFKzs7yb1M4KJWUiLk6ZEvGF+qCIPSnY57AbBFCvTW2023.15.47+K4lPs7H94VUqPe2XwIsfPRnrXQE//QTEXxb8/8N4CNc6FpgZahzpTjFhMzSA7T/nHJa11DE8Ng2TP3iAmRczFlmslSuUNOgUeb6yRvs0="/>
          <p:cNvGrpSpPr/>
          <p:nvPr/>
        </p:nvGrpSpPr>
        <p:grpSpPr>
          <a:xfrm>
            <a:off x="5267873" y="1872290"/>
            <a:ext cx="3715758" cy="1092206"/>
            <a:chOff x="5420273" y="2624435"/>
            <a:chExt cx="3715758" cy="1092206"/>
          </a:xfrm>
        </p:grpSpPr>
        <p:sp>
          <p:nvSpPr>
            <p:cNvPr id="28" name="Rectangle 27"/>
            <p:cNvSpPr/>
            <p:nvPr/>
          </p:nvSpPr>
          <p:spPr>
            <a:xfrm>
              <a:off x="5420273" y="2624435"/>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2023C"/>
                  </a:solidFill>
                  <a:latin typeface="Times New Roman" panose="02020603050405020304" pitchFamily="18" charset="0"/>
                  <a:cs typeface="Times New Roman" panose="02020603050405020304" pitchFamily="18" charset="0"/>
                </a:rPr>
                <a:t>B</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39" name="TextBox 38"/>
                <p:cNvSpPr txBox="1"/>
                <p:nvPr/>
              </p:nvSpPr>
              <p:spPr>
                <a:xfrm>
                  <a:off x="6186313" y="2666911"/>
                  <a:ext cx="1717521"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rgbClr val="02023C"/>
                                </a:solidFill>
                                <a:latin typeface="Cambria Math" panose="02040503050406030204" pitchFamily="18" charset="0"/>
                              </a:rPr>
                            </m:ctrlPr>
                          </m:fPr>
                          <m:num>
                            <m:r>
                              <a:rPr lang="en-US" sz="3200" b="0" i="1" smtClean="0">
                                <a:solidFill>
                                  <a:srgbClr val="02023C"/>
                                </a:solidFill>
                                <a:latin typeface="Cambria Math" panose="02040503050406030204" pitchFamily="18" charset="0"/>
                              </a:rPr>
                              <m:t>6</m:t>
                            </m:r>
                          </m:num>
                          <m:den>
                            <m:r>
                              <a:rPr lang="en-US" sz="3200" b="0" i="1" smtClean="0">
                                <a:solidFill>
                                  <a:srgbClr val="02023C"/>
                                </a:solidFill>
                                <a:latin typeface="Cambria Math" panose="02040503050406030204" pitchFamily="18" charset="0"/>
                              </a:rPr>
                              <m:t>7</m:t>
                            </m:r>
                          </m:den>
                        </m:f>
                        <m:r>
                          <a:rPr lang="en-US" sz="3200" b="0" i="1" smtClean="0">
                            <a:solidFill>
                              <a:srgbClr val="02023C"/>
                            </a:solidFill>
                            <a:latin typeface="Cambria Math" panose="02040503050406030204" pitchFamily="18" charset="0"/>
                          </a:rPr>
                          <m:t>(3−</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m:t>
                        </m:r>
                      </m:oMath>
                    </m:oMathPara>
                  </a14:m>
                  <a:endParaRPr lang="en-US" dirty="0">
                    <a:solidFill>
                      <a:srgbClr val="02023C"/>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186313" y="2666911"/>
                  <a:ext cx="1717521" cy="922560"/>
                </a:xfrm>
                <a:prstGeom prst="rect">
                  <a:avLst/>
                </a:prstGeom>
                <a:blipFill>
                  <a:blip r:embed="rId11"/>
                  <a:stretch>
                    <a:fillRect/>
                  </a:stretch>
                </a:blipFill>
              </p:spPr>
              <p:txBody>
                <a:bodyPr/>
                <a:lstStyle/>
                <a:p>
                  <a:r>
                    <a:rPr lang="en-US">
                      <a:noFill/>
                    </a:rPr>
                    <a:t> </a:t>
                  </a:r>
                </a:p>
              </p:txBody>
            </p:sp>
          </mc:Fallback>
        </mc:AlternateContent>
      </p:grpSp>
      <p:pic>
        <p:nvPicPr>
          <p:cNvPr id="42" name="Picture 4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87064" y="2060035"/>
            <a:ext cx="804536" cy="704088"/>
          </a:xfrm>
          <a:prstGeom prst="rect">
            <a:avLst/>
          </a:prstGeom>
        </p:spPr>
      </p:pic>
      <p:grpSp>
        <p:nvGrpSpPr>
          <p:cNvPr id="52" name="Group 51" descr="OPL20U25GSXzBJYl68kk8uQGfFKzs7yb1M4KJWUiLk6ZEvGF+qCIPSnY57AbBFCvTW2023.15.47+K4lPs7H94VUqPe2XwIsfPRnrXQE//QTEXxb8/8N4CNc6FpgZahzpTjFhMzSA7T/nHJa11DE8Ng2TP3iAmRczFlmslSuUNOgUeb6yRvs0="/>
          <p:cNvGrpSpPr/>
          <p:nvPr/>
        </p:nvGrpSpPr>
        <p:grpSpPr>
          <a:xfrm>
            <a:off x="5267873" y="3277922"/>
            <a:ext cx="3715758" cy="1092206"/>
            <a:chOff x="5420273" y="4030067"/>
            <a:chExt cx="3715758" cy="1092206"/>
          </a:xfrm>
        </p:grpSpPr>
        <p:sp>
          <p:nvSpPr>
            <p:cNvPr id="35" name="Rectangle 34"/>
            <p:cNvSpPr/>
            <p:nvPr/>
          </p:nvSpPr>
          <p:spPr>
            <a:xfrm>
              <a:off x="5420273" y="4030067"/>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D</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41" name="TextBox 40"/>
                <p:cNvSpPr txBox="1"/>
                <p:nvPr/>
              </p:nvSpPr>
              <p:spPr>
                <a:xfrm>
                  <a:off x="6033225" y="4114890"/>
                  <a:ext cx="2023696"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rgbClr val="02023C"/>
                                </a:solidFill>
                                <a:latin typeface="Cambria Math" panose="02040503050406030204" pitchFamily="18" charset="0"/>
                              </a:rPr>
                            </m:ctrlPr>
                          </m:fPr>
                          <m:num>
                            <m:r>
                              <a:rPr lang="en-US" sz="3200" b="0" i="1" smtClean="0">
                                <a:solidFill>
                                  <a:srgbClr val="02023C"/>
                                </a:solidFill>
                                <a:latin typeface="Cambria Math" panose="02040503050406030204" pitchFamily="18" charset="0"/>
                              </a:rPr>
                              <m:t>−6</m:t>
                            </m:r>
                          </m:num>
                          <m:den>
                            <m:r>
                              <a:rPr lang="en-US" sz="3200" b="0" i="1" smtClean="0">
                                <a:solidFill>
                                  <a:srgbClr val="02023C"/>
                                </a:solidFill>
                                <a:latin typeface="Cambria Math" panose="02040503050406030204" pitchFamily="18" charset="0"/>
                              </a:rPr>
                              <m:t>7</m:t>
                            </m:r>
                          </m:den>
                        </m:f>
                        <m:r>
                          <a:rPr lang="en-US" sz="3200" b="0" i="1" smtClean="0">
                            <a:solidFill>
                              <a:srgbClr val="02023C"/>
                            </a:solidFill>
                            <a:latin typeface="Cambria Math" panose="02040503050406030204" pitchFamily="18" charset="0"/>
                          </a:rPr>
                          <m:t>(</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−3)</m:t>
                        </m:r>
                      </m:oMath>
                    </m:oMathPara>
                  </a14:m>
                  <a:endParaRPr lang="en-US" dirty="0">
                    <a:solidFill>
                      <a:srgbClr val="02023C"/>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033225" y="4114890"/>
                  <a:ext cx="2023696" cy="922560"/>
                </a:xfrm>
                <a:prstGeom prst="rect">
                  <a:avLst/>
                </a:prstGeom>
                <a:blipFill>
                  <a:blip r:embed="rId13"/>
                  <a:stretch>
                    <a:fillRect/>
                  </a:stretch>
                </a:blipFill>
              </p:spPr>
              <p:txBody>
                <a:bodyPr/>
                <a:lstStyle/>
                <a:p>
                  <a:r>
                    <a:rPr lang="en-US">
                      <a:noFill/>
                    </a:rPr>
                    <a:t> </a:t>
                  </a:r>
                </a:p>
              </p:txBody>
            </p:sp>
          </mc:Fallback>
        </mc:AlternateContent>
      </p:grpSp>
      <p:pic>
        <p:nvPicPr>
          <p:cNvPr id="43" name="Picture 42"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61678" y="3471981"/>
            <a:ext cx="804536" cy="704088"/>
          </a:xfrm>
          <a:prstGeom prst="rect">
            <a:avLst/>
          </a:prstGeom>
        </p:spPr>
      </p:pic>
      <p:grpSp>
        <p:nvGrpSpPr>
          <p:cNvPr id="53" name="Group 52" descr="OPL20U25GSXzBJYl68kk8uQGfFKzs7yb1M4KJWUiLk6ZEvGF+qCIPSnY57AbBFCvTW2023.15.47+K4lPs7H94VUqPe2XwIsfPRnrXQE//QTEXxb8/8N4CNc6FpgZahzpTjFhMzSA7T/nHJa11DE8Ng2TP3iAmRczFlmslSuUNOgUeb6yRvs0="/>
          <p:cNvGrpSpPr/>
          <p:nvPr/>
        </p:nvGrpSpPr>
        <p:grpSpPr>
          <a:xfrm>
            <a:off x="304800" y="3277922"/>
            <a:ext cx="3715758" cy="1092206"/>
            <a:chOff x="457200" y="4070344"/>
            <a:chExt cx="3715758" cy="1092206"/>
          </a:xfrm>
        </p:grpSpPr>
        <p:sp>
          <p:nvSpPr>
            <p:cNvPr id="32" name="Rectangle 31"/>
            <p:cNvSpPr/>
            <p:nvPr/>
          </p:nvSpPr>
          <p:spPr>
            <a:xfrm>
              <a:off x="457200" y="4070344"/>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C</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40" name="TextBox 39"/>
                <p:cNvSpPr txBox="1"/>
                <p:nvPr/>
              </p:nvSpPr>
              <p:spPr>
                <a:xfrm>
                  <a:off x="1142999" y="4114890"/>
                  <a:ext cx="1914114" cy="922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rgbClr val="02023C"/>
                                </a:solidFill>
                                <a:latin typeface="Cambria Math" panose="02040503050406030204" pitchFamily="18" charset="0"/>
                              </a:rPr>
                            </m:ctrlPr>
                          </m:fPr>
                          <m:num>
                            <m:r>
                              <a:rPr lang="en-US" sz="3200" b="0" i="1" smtClean="0">
                                <a:solidFill>
                                  <a:srgbClr val="02023C"/>
                                </a:solidFill>
                                <a:latin typeface="Cambria Math" panose="02040503050406030204" pitchFamily="18" charset="0"/>
                              </a:rPr>
                              <m:t>6</m:t>
                            </m:r>
                          </m:num>
                          <m:den>
                            <m:r>
                              <a:rPr lang="en-US" sz="3200" b="0" i="1" smtClean="0">
                                <a:solidFill>
                                  <a:srgbClr val="02023C"/>
                                </a:solidFill>
                                <a:latin typeface="Cambria Math" panose="02040503050406030204" pitchFamily="18" charset="0"/>
                              </a:rPr>
                              <m:t>7</m:t>
                            </m:r>
                          </m:den>
                        </m:f>
                        <m:sSup>
                          <m:sSupPr>
                            <m:ctrlPr>
                              <a:rPr lang="en-US" sz="3200" i="1" smtClean="0">
                                <a:solidFill>
                                  <a:srgbClr val="02023C"/>
                                </a:solidFill>
                                <a:latin typeface="Cambria Math" panose="02040503050406030204" pitchFamily="18" charset="0"/>
                              </a:rPr>
                            </m:ctrlPr>
                          </m:sSupPr>
                          <m:e>
                            <m:r>
                              <a:rPr lang="en-US" sz="3200" b="0" i="1" smtClean="0">
                                <a:solidFill>
                                  <a:srgbClr val="02023C"/>
                                </a:solidFill>
                                <a:latin typeface="Cambria Math" panose="02040503050406030204" pitchFamily="18" charset="0"/>
                              </a:rPr>
                              <m:t>(</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−3)</m:t>
                            </m:r>
                          </m:e>
                          <m:sup>
                            <m:r>
                              <a:rPr lang="en-US" sz="3200" b="0" i="1" smtClean="0">
                                <a:solidFill>
                                  <a:srgbClr val="02023C"/>
                                </a:solidFill>
                                <a:latin typeface="Cambria Math" panose="02040503050406030204" pitchFamily="18" charset="0"/>
                              </a:rPr>
                              <m:t>2</m:t>
                            </m:r>
                          </m:sup>
                        </m:sSup>
                      </m:oMath>
                    </m:oMathPara>
                  </a14:m>
                  <a:endParaRPr lang="en-US" dirty="0">
                    <a:solidFill>
                      <a:srgbClr val="02023C"/>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1142999" y="4114890"/>
                  <a:ext cx="1914114" cy="922560"/>
                </a:xfrm>
                <a:prstGeom prst="rect">
                  <a:avLst/>
                </a:prstGeom>
                <a:blipFill>
                  <a:blip r:embed="rId14"/>
                  <a:stretch>
                    <a:fillRect/>
                  </a:stretch>
                </a:blipFill>
              </p:spPr>
              <p:txBody>
                <a:bodyPr/>
                <a:lstStyle/>
                <a:p>
                  <a:r>
                    <a:rPr lang="en-US">
                      <a:noFill/>
                    </a:rPr>
                    <a:t> </a:t>
                  </a:r>
                </a:p>
              </p:txBody>
            </p:sp>
          </mc:Fallback>
        </mc:AlternateContent>
      </p:grpSp>
      <p:pic>
        <p:nvPicPr>
          <p:cNvPr id="44" name="Picture 43"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188244" y="3512258"/>
            <a:ext cx="804536" cy="704088"/>
          </a:xfrm>
          <a:prstGeom prst="rect">
            <a:avLst/>
          </a:prstGeom>
        </p:spPr>
      </p:pic>
      <p:pic>
        <p:nvPicPr>
          <p:cNvPr id="54" name="Picture 53"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07643" y="2187118"/>
            <a:ext cx="885137" cy="708059"/>
          </a:xfrm>
          <a:prstGeom prst="rect">
            <a:avLst/>
          </a:prstGeom>
        </p:spPr>
      </p:pic>
      <p:pic>
        <p:nvPicPr>
          <p:cNvPr id="27" name="Picture 26">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89519" y="4589889"/>
            <a:ext cx="559812" cy="559812"/>
          </a:xfrm>
          <a:prstGeom prst="rect">
            <a:avLst/>
          </a:prstGeom>
        </p:spPr>
      </p:pic>
      <p:pic>
        <p:nvPicPr>
          <p:cNvPr id="3" name="ĐẾM NGƯỢC 10 GIÂY- CÓ CHUÔNG BÁO HẾT GIỜ">
            <a:hlinkClick r:id="" action="ppaction://media"/>
            <a:extLst>
              <a:ext uri="{FF2B5EF4-FFF2-40B4-BE49-F238E27FC236}">
                <a16:creationId xmlns:a16="http://schemas.microsoft.com/office/drawing/2014/main" id="{802B345B-8225-7CEB-4460-4DB4CFED6B58}"/>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4191000" y="4285305"/>
            <a:ext cx="969192" cy="761949"/>
          </a:xfrm>
          <a:prstGeom prst="rect">
            <a:avLst/>
          </a:prstGeom>
        </p:spPr>
      </p:pic>
    </p:spTree>
    <p:extLst>
      <p:ext uri="{BB962C8B-B14F-4D97-AF65-F5344CB8AC3E}">
        <p14:creationId xmlns:p14="http://schemas.microsoft.com/office/powerpoint/2010/main" val="1159547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down)">
                                      <p:cBhvr>
                                        <p:cTn id="16" dur="500"/>
                                        <p:tgtEl>
                                          <p:spTgt spid="52"/>
                                        </p:tgtEl>
                                      </p:cBhvr>
                                    </p:animEffect>
                                  </p:childTnLst>
                                </p:cTn>
                              </p:par>
                              <p:par>
                                <p:cTn id="17" presetID="22" presetClass="entr" presetSubtype="4"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9"/>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down)">
                                      <p:cBhvr>
                                        <p:cTn id="25" dur="5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9"/>
                  </p:tgtEl>
                </p:cond>
              </p:nextCondLst>
            </p:seq>
            <p:seq concurrent="1" nextAc="seek">
              <p:cTn id="26" restart="whenNotActive" fill="hold" evtFilter="cancelBubble" nodeType="interactiveSeq">
                <p:stCondLst>
                  <p:cond evt="onClick" delay="0">
                    <p:tgtEl>
                      <p:spTgt spid="50"/>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subTnLst>
                                    <p:audio>
                                      <p:cMediaNode>
                                        <p:cTn display="0" masterRel="sameClick">
                                          <p:stCondLst>
                                            <p:cond evt="begin" delay="0">
                                              <p:tn val="29"/>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subTnLst>
                                    <p:audio>
                                      <p:cMediaNode>
                                        <p:cTn display="0" masterRel="sameClick">
                                          <p:stCondLst>
                                            <p:cond evt="begin" delay="0">
                                              <p:tn val="35"/>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52"/>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53"/>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
                                        </p:tgtEl>
                                      </p:cBhvr>
                                    </p:cmd>
                                  </p:childTnLst>
                                </p:cTn>
                              </p:par>
                            </p:childTnLst>
                          </p:cTn>
                        </p:par>
                      </p:childTnLst>
                    </p:cTn>
                  </p:par>
                </p:childTnLst>
              </p:cTn>
              <p:nextCondLst>
                <p:cond evt="onClick" delay="0">
                  <p:tgtEl>
                    <p:spTgt spid="3"/>
                  </p:tgtEl>
                </p:cond>
              </p:nextCondLst>
            </p:seq>
            <p:video>
              <p:cMediaNode vol="80000">
                <p:cTn id="49"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descr="OPL20U25GSXzBJYl68kk8uQGfFKzs7yb1M4KJWUiLk6ZEvGF+qCIPSnY57AbBFCvTW2023.15.47+K4lPs7H94VUqPe2XwIsfPRnrXQE//QTEXxb8/8N4CNc6FpgZahzpTjFhMzSA7T/nHJa11DE8Ng2TP3iAmRczFlmslSuUNOgUeb6yRvs0="/>
          <p:cNvGrpSpPr/>
          <p:nvPr/>
        </p:nvGrpSpPr>
        <p:grpSpPr>
          <a:xfrm>
            <a:off x="228600" y="2113446"/>
            <a:ext cx="3715758" cy="1092206"/>
            <a:chOff x="457200" y="2714295"/>
            <a:chExt cx="3715758" cy="1092206"/>
          </a:xfrm>
        </p:grpSpPr>
        <p:sp>
          <p:nvSpPr>
            <p:cNvPr id="8" name="Rectangle 7"/>
            <p:cNvSpPr/>
            <p:nvPr/>
          </p:nvSpPr>
          <p:spPr>
            <a:xfrm>
              <a:off x="457200" y="2714295"/>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2023C"/>
                  </a:solidFill>
                  <a:effectLst/>
                  <a:uLnTx/>
                  <a:uFillTx/>
                  <a:latin typeface="+mj-lt"/>
                  <a:ea typeface="+mn-ea"/>
                  <a:cs typeface="+mn-cs"/>
                </a:rPr>
                <a:t>A. </a:t>
              </a:r>
            </a:p>
          </p:txBody>
        </p:sp>
        <mc:AlternateContent xmlns:mc="http://schemas.openxmlformats.org/markup-compatibility/2006" xmlns:a14="http://schemas.microsoft.com/office/drawing/2010/main">
          <mc:Choice Requires="a14">
            <p:sp>
              <p:nvSpPr>
                <p:cNvPr id="12" name="TextBox 11"/>
                <p:cNvSpPr txBox="1"/>
                <p:nvPr/>
              </p:nvSpPr>
              <p:spPr>
                <a:xfrm>
                  <a:off x="1048868" y="3008598"/>
                  <a:ext cx="1600438"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rgbClr val="02023C"/>
                                </a:solidFill>
                                <a:latin typeface="Cambria Math" panose="02040503050406030204" pitchFamily="18" charset="0"/>
                              </a:rPr>
                            </m:ctrlPr>
                          </m:sSupPr>
                          <m:e>
                            <m:r>
                              <a:rPr lang="en-US" sz="3200" b="0" i="1" smtClean="0">
                                <a:solidFill>
                                  <a:srgbClr val="02023C"/>
                                </a:solidFill>
                                <a:latin typeface="Cambria Math" panose="02040503050406030204" pitchFamily="18" charset="0"/>
                              </a:rPr>
                              <m:t>(</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+3)</m:t>
                            </m:r>
                          </m:e>
                          <m:sup>
                            <m:r>
                              <a:rPr lang="en-US" sz="3200" b="0" i="1" smtClean="0">
                                <a:solidFill>
                                  <a:srgbClr val="02023C"/>
                                </a:solidFill>
                                <a:latin typeface="Cambria Math" panose="02040503050406030204" pitchFamily="18" charset="0"/>
                              </a:rPr>
                              <m:t>3</m:t>
                            </m:r>
                          </m:sup>
                        </m:sSup>
                      </m:oMath>
                    </m:oMathPara>
                  </a14:m>
                  <a:endParaRPr lang="en-US" dirty="0">
                    <a:solidFill>
                      <a:srgbClr val="02023C"/>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48868" y="3008598"/>
                  <a:ext cx="1600438" cy="503599"/>
                </a:xfrm>
                <a:prstGeom prst="rect">
                  <a:avLst/>
                </a:prstGeom>
                <a:blipFill>
                  <a:blip r:embed="rId7"/>
                  <a:stretch>
                    <a:fillRect/>
                  </a:stretch>
                </a:blipFill>
              </p:spPr>
              <p:txBody>
                <a:bodyPr/>
                <a:lstStyle/>
                <a:p>
                  <a:r>
                    <a:rPr lang="en-US">
                      <a:noFill/>
                    </a:rPr>
                    <a:t> </a:t>
                  </a:r>
                </a:p>
              </p:txBody>
            </p:sp>
          </mc:Fallback>
        </mc:AlternateContent>
      </p:grpSp>
      <p:pic>
        <p:nvPicPr>
          <p:cNvPr id="18" name="Picture 17"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132073" y="2282547"/>
            <a:ext cx="804536" cy="704088"/>
          </a:xfrm>
          <a:prstGeom prst="rect">
            <a:avLst/>
          </a:prstGeom>
        </p:spPr>
      </p:pic>
      <p:grpSp>
        <p:nvGrpSpPr>
          <p:cNvPr id="21" name="Group 20" descr="OPL20U25GSXzBJYl68kk8uQGfFKzs7yb1M4KJWUiLk6ZEvGF+qCIPSnY57AbBFCvTW2023.15.47+K4lPs7H94VUqPe2XwIsfPRnrXQE//QTEXxb8/8N4CNc6FpgZahzpTjFhMzSA7T/nHJa11DE8Ng2TP3iAmRczFlmslSuUNOgUeb6yRvs0="/>
          <p:cNvGrpSpPr/>
          <p:nvPr/>
        </p:nvGrpSpPr>
        <p:grpSpPr>
          <a:xfrm>
            <a:off x="11625" y="-8398"/>
            <a:ext cx="9132375" cy="1668329"/>
            <a:chOff x="0" y="819150"/>
            <a:chExt cx="9143999" cy="1668329"/>
          </a:xfrm>
        </p:grpSpPr>
        <p:sp>
          <p:nvSpPr>
            <p:cNvPr id="3" name="Snip Diagonal Corner Rectangle 2"/>
            <p:cNvSpPr/>
            <p:nvPr/>
          </p:nvSpPr>
          <p:spPr>
            <a:xfrm>
              <a:off x="0" y="971551"/>
              <a:ext cx="9143999" cy="1515928"/>
            </a:xfrm>
            <a:prstGeom prst="snip2Diag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a:off x="380999" y="819150"/>
              <a:ext cx="8382000" cy="1569660"/>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cs typeface="Times New Roman" panose="02020603050405020304" pitchFamily="18" charset="0"/>
                </a:rPr>
                <a:t>Câu 2: </a:t>
              </a:r>
              <a:r>
                <a:rPr lang="en-US" sz="3200" dirty="0">
                  <a:latin typeface="Times New Roman" panose="02020603050405020304" pitchFamily="18" charset="0"/>
                  <a:cs typeface="Times New Roman" panose="02020603050405020304" pitchFamily="18" charset="0"/>
                </a:rPr>
                <a:t>Đa thức nào là mẫu thức chung của các phân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7" name="TextBox 6"/>
                <p:cNvSpPr txBox="1"/>
                <p:nvPr/>
              </p:nvSpPr>
              <p:spPr>
                <a:xfrm>
                  <a:off x="2200973" y="1464955"/>
                  <a:ext cx="1676400" cy="10225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5</m:t>
                            </m:r>
                            <m:r>
                              <a:rPr lang="en-US" sz="3200" b="0" i="1" smtClean="0">
                                <a:solidFill>
                                  <a:schemeClr val="tx1"/>
                                </a:solidFill>
                                <a:latin typeface="Cambria Math" panose="02040503050406030204" pitchFamily="18" charset="0"/>
                              </a:rPr>
                              <m:t>𝑥</m:t>
                            </m:r>
                          </m:num>
                          <m:den>
                            <m:sSup>
                              <m:sSupPr>
                                <m:ctrlPr>
                                  <a:rPr lang="en-US" sz="3200" i="1" smtClean="0">
                                    <a:solidFill>
                                      <a:schemeClr val="tx1"/>
                                    </a:solidFill>
                                    <a:latin typeface="Cambria Math" panose="02040503050406030204" pitchFamily="18" charset="0"/>
                                  </a:rPr>
                                </m:ctrlPr>
                              </m:sSupPr>
                              <m:e>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+3)</m:t>
                                </m:r>
                              </m:e>
                              <m:sup>
                                <m:r>
                                  <a:rPr lang="en-US" sz="3200" b="0" i="1" smtClean="0">
                                    <a:solidFill>
                                      <a:schemeClr val="tx1"/>
                                    </a:solidFill>
                                    <a:latin typeface="Cambria Math" panose="02040503050406030204" pitchFamily="18" charset="0"/>
                                  </a:rPr>
                                  <m:t>3</m:t>
                                </m:r>
                              </m:sup>
                            </m:sSup>
                          </m:den>
                        </m:f>
                      </m:oMath>
                    </m:oMathPara>
                  </a14:m>
                  <a:endParaRPr lang="en-US"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200973" y="1464955"/>
                  <a:ext cx="1676400" cy="102252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295801" y="1428829"/>
                  <a:ext cx="1676400" cy="10093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7</m:t>
                            </m:r>
                          </m:num>
                          <m:den>
                            <m:r>
                              <a:rPr lang="en-US" sz="3200" b="0" i="1" smtClean="0">
                                <a:solidFill>
                                  <a:schemeClr val="tx1"/>
                                </a:solidFill>
                                <a:latin typeface="Cambria Math" panose="02040503050406030204" pitchFamily="18" charset="0"/>
                              </a:rPr>
                              <m:t>3(</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+3)</m:t>
                            </m:r>
                          </m:den>
                        </m:f>
                      </m:oMath>
                    </m:oMathPara>
                  </a14:m>
                  <a:endParaRPr lang="en-US" dirty="0">
                    <a:solidFill>
                      <a:schemeClr val="tx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95801" y="1428829"/>
                  <a:ext cx="1676400" cy="1009315"/>
                </a:xfrm>
                <a:prstGeom prst="rect">
                  <a:avLst/>
                </a:prstGeom>
                <a:blipFill>
                  <a:blip r:embed="rId10"/>
                  <a:stretch>
                    <a:fillRect/>
                  </a:stretch>
                </a:blipFill>
              </p:spPr>
              <p:txBody>
                <a:bodyPr/>
                <a:lstStyle/>
                <a:p>
                  <a:r>
                    <a:rPr lang="en-US">
                      <a:noFill/>
                    </a:rPr>
                    <a:t> </a:t>
                  </a:r>
                </a:p>
              </p:txBody>
            </p:sp>
          </mc:Fallback>
        </mc:AlternateContent>
      </p:grpSp>
      <p:grpSp>
        <p:nvGrpSpPr>
          <p:cNvPr id="32" name="Group 31" descr="OPL20U25GSXzBJYl68kk8uQGfFKzs7yb1M4KJWUiLk6ZEvGF+qCIPSnY57AbBFCvTW2023.15.47+K4lPs7H94VUqPe2XwIsfPRnrXQE//QTEXxb8/8N4CNc6FpgZahzpTjFhMzSA7T/nHJa11DE8Ng2TP3iAmRczFlmslSuUNOgUeb6yRvs0="/>
          <p:cNvGrpSpPr/>
          <p:nvPr/>
        </p:nvGrpSpPr>
        <p:grpSpPr>
          <a:xfrm>
            <a:off x="5188756" y="2096601"/>
            <a:ext cx="3715758" cy="1092206"/>
            <a:chOff x="5393370" y="2714295"/>
            <a:chExt cx="3715758" cy="1092206"/>
          </a:xfrm>
        </p:grpSpPr>
        <p:sp>
          <p:nvSpPr>
            <p:cNvPr id="10" name="Rectangle 9"/>
            <p:cNvSpPr/>
            <p:nvPr/>
          </p:nvSpPr>
          <p:spPr>
            <a:xfrm>
              <a:off x="5393370" y="2714295"/>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2023C"/>
                  </a:solidFill>
                  <a:latin typeface="Times New Roman" panose="02020603050405020304" pitchFamily="18" charset="0"/>
                  <a:cs typeface="Times New Roman" panose="02020603050405020304" pitchFamily="18" charset="0"/>
                </a:rPr>
                <a:t>B</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22" name="TextBox 21"/>
                <p:cNvSpPr txBox="1"/>
                <p:nvPr/>
              </p:nvSpPr>
              <p:spPr>
                <a:xfrm>
                  <a:off x="5982218" y="2983641"/>
                  <a:ext cx="1845698"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rgbClr val="02023C"/>
                                </a:solidFill>
                                <a:latin typeface="Cambria Math" panose="02040503050406030204" pitchFamily="18" charset="0"/>
                              </a:rPr>
                            </m:ctrlPr>
                          </m:sSupPr>
                          <m:e>
                            <m:r>
                              <a:rPr lang="en-US" sz="3200" b="0" i="1" smtClean="0">
                                <a:solidFill>
                                  <a:srgbClr val="02023C"/>
                                </a:solidFill>
                                <a:latin typeface="Cambria Math" panose="02040503050406030204" pitchFamily="18" charset="0"/>
                              </a:rPr>
                              <m:t>3(</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+3)</m:t>
                            </m:r>
                          </m:e>
                          <m:sup>
                            <m:r>
                              <a:rPr lang="en-US" sz="3200" b="0" i="1" smtClean="0">
                                <a:solidFill>
                                  <a:srgbClr val="02023C"/>
                                </a:solidFill>
                                <a:latin typeface="Cambria Math" panose="02040503050406030204" pitchFamily="18" charset="0"/>
                              </a:rPr>
                              <m:t>2</m:t>
                            </m:r>
                          </m:sup>
                        </m:sSup>
                      </m:oMath>
                    </m:oMathPara>
                  </a14:m>
                  <a:endParaRPr lang="en-US" dirty="0">
                    <a:solidFill>
                      <a:srgbClr val="02023C"/>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82218" y="2983641"/>
                  <a:ext cx="1845698" cy="503599"/>
                </a:xfrm>
                <a:prstGeom prst="rect">
                  <a:avLst/>
                </a:prstGeom>
                <a:blipFill>
                  <a:blip r:embed="rId11"/>
                  <a:stretch>
                    <a:fillRect/>
                  </a:stretch>
                </a:blipFill>
              </p:spPr>
              <p:txBody>
                <a:bodyPr/>
                <a:lstStyle/>
                <a:p>
                  <a:r>
                    <a:rPr lang="en-US">
                      <a:noFill/>
                    </a:rPr>
                    <a:t> </a:t>
                  </a:r>
                </a:p>
              </p:txBody>
            </p:sp>
          </mc:Fallback>
        </mc:AlternateContent>
      </p:grpSp>
      <p:grpSp>
        <p:nvGrpSpPr>
          <p:cNvPr id="31" name="Group 30" descr="OPL20U25GSXzBJYl68kk8uQGfFKzs7yb1M4KJWUiLk6ZEvGF+qCIPSnY57AbBFCvTW2023.15.47+K4lPs7H94VUqPe2XwIsfPRnrXQE//QTEXxb8/8N4CNc6FpgZahzpTjFhMzSA7T/nHJa11DE8Ng2TP3iAmRczFlmslSuUNOgUeb6yRvs0="/>
          <p:cNvGrpSpPr/>
          <p:nvPr/>
        </p:nvGrpSpPr>
        <p:grpSpPr>
          <a:xfrm>
            <a:off x="234637" y="3450445"/>
            <a:ext cx="3715758" cy="1092206"/>
            <a:chOff x="463237" y="4051294"/>
            <a:chExt cx="3715758" cy="1092206"/>
          </a:xfrm>
        </p:grpSpPr>
        <p:sp>
          <p:nvSpPr>
            <p:cNvPr id="11" name="Rectangle 10"/>
            <p:cNvSpPr/>
            <p:nvPr/>
          </p:nvSpPr>
          <p:spPr>
            <a:xfrm>
              <a:off x="463237" y="4051294"/>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C</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23" name="TextBox 22"/>
                <p:cNvSpPr txBox="1"/>
                <p:nvPr/>
              </p:nvSpPr>
              <p:spPr>
                <a:xfrm>
                  <a:off x="1127305" y="4345597"/>
                  <a:ext cx="1845698"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rgbClr val="02023C"/>
                                </a:solidFill>
                                <a:latin typeface="Cambria Math" panose="02040503050406030204" pitchFamily="18" charset="0"/>
                              </a:rPr>
                            </m:ctrlPr>
                          </m:sSupPr>
                          <m:e>
                            <m:r>
                              <a:rPr lang="en-US" sz="3200" b="0" i="1" smtClean="0">
                                <a:solidFill>
                                  <a:srgbClr val="02023C"/>
                                </a:solidFill>
                                <a:latin typeface="Cambria Math" panose="02040503050406030204" pitchFamily="18" charset="0"/>
                              </a:rPr>
                              <m:t>3(</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+3)</m:t>
                            </m:r>
                          </m:e>
                          <m:sup>
                            <m:r>
                              <a:rPr lang="en-US" sz="3200" b="0" i="1" smtClean="0">
                                <a:solidFill>
                                  <a:srgbClr val="02023C"/>
                                </a:solidFill>
                                <a:latin typeface="Cambria Math" panose="02040503050406030204" pitchFamily="18" charset="0"/>
                              </a:rPr>
                              <m:t>3</m:t>
                            </m:r>
                          </m:sup>
                        </m:sSup>
                      </m:oMath>
                    </m:oMathPara>
                  </a14:m>
                  <a:endParaRPr lang="en-US" dirty="0">
                    <a:solidFill>
                      <a:srgbClr val="02023C"/>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127305" y="4345597"/>
                  <a:ext cx="1845698" cy="503599"/>
                </a:xfrm>
                <a:prstGeom prst="rect">
                  <a:avLst/>
                </a:prstGeom>
                <a:blipFill>
                  <a:blip r:embed="rId12"/>
                  <a:stretch>
                    <a:fillRect/>
                  </a:stretch>
                </a:blipFill>
              </p:spPr>
              <p:txBody>
                <a:bodyPr/>
                <a:lstStyle/>
                <a:p>
                  <a:r>
                    <a:rPr lang="en-US">
                      <a:noFill/>
                    </a:rPr>
                    <a:t> </a:t>
                  </a:r>
                </a:p>
              </p:txBody>
            </p:sp>
          </mc:Fallback>
        </mc:AlternateContent>
      </p:grpSp>
      <p:grpSp>
        <p:nvGrpSpPr>
          <p:cNvPr id="33" name="Group 32" descr="OPL20U25GSXzBJYl68kk8uQGfFKzs7yb1M4KJWUiLk6ZEvGF+qCIPSnY57AbBFCvTW2023.15.47+K4lPs7H94VUqPe2XwIsfPRnrXQE//QTEXxb8/8N4CNc6FpgZahzpTjFhMzSA7T/nHJa11DE8Ng2TP3iAmRczFlmslSuUNOgUeb6yRvs0="/>
          <p:cNvGrpSpPr/>
          <p:nvPr/>
        </p:nvGrpSpPr>
        <p:grpSpPr>
          <a:xfrm>
            <a:off x="5199642" y="3450445"/>
            <a:ext cx="3715758" cy="1092206"/>
            <a:chOff x="5428242" y="4051294"/>
            <a:chExt cx="3715758" cy="1092206"/>
          </a:xfrm>
        </p:grpSpPr>
        <p:sp>
          <p:nvSpPr>
            <p:cNvPr id="19" name="Rectangle 18"/>
            <p:cNvSpPr/>
            <p:nvPr/>
          </p:nvSpPr>
          <p:spPr>
            <a:xfrm>
              <a:off x="5428242" y="4051294"/>
              <a:ext cx="3715758" cy="109220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023C"/>
                  </a:solidFill>
                  <a:effectLst/>
                  <a:uLnTx/>
                  <a:uFillTx/>
                  <a:latin typeface="Times New Roman" panose="02020603050405020304" pitchFamily="18" charset="0"/>
                  <a:cs typeface="Times New Roman" panose="02020603050405020304" pitchFamily="18" charset="0"/>
                </a:rPr>
                <a:t>D</a:t>
              </a:r>
              <a:r>
                <a:rPr kumimoji="0" lang="vi-VN" sz="3200" b="1" i="0" u="none" strike="noStrike" kern="1200" cap="none" spc="0" normalizeH="0" baseline="0" noProof="0" dirty="0">
                  <a:ln>
                    <a:noFill/>
                  </a:ln>
                  <a:solidFill>
                    <a:srgbClr val="02023C"/>
                  </a:solidFill>
                  <a:effectLst/>
                  <a:uLnTx/>
                  <a:uFillTx/>
                  <a:latin typeface="+mj-lt"/>
                  <a:ea typeface="+mn-ea"/>
                  <a:cs typeface="+mn-cs"/>
                </a:rPr>
                <a:t>. </a:t>
              </a:r>
            </a:p>
          </p:txBody>
        </p:sp>
        <mc:AlternateContent xmlns:mc="http://schemas.openxmlformats.org/markup-compatibility/2006" xmlns:a14="http://schemas.microsoft.com/office/drawing/2010/main">
          <mc:Choice Requires="a14">
            <p:sp>
              <p:nvSpPr>
                <p:cNvPr id="24" name="TextBox 23"/>
                <p:cNvSpPr txBox="1"/>
                <p:nvPr/>
              </p:nvSpPr>
              <p:spPr>
                <a:xfrm>
                  <a:off x="5953804" y="4303221"/>
                  <a:ext cx="1690206"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200" i="1" smtClean="0">
                                <a:solidFill>
                                  <a:srgbClr val="02023C"/>
                                </a:solidFill>
                                <a:latin typeface="Cambria Math" panose="02040503050406030204" pitchFamily="18" charset="0"/>
                              </a:rPr>
                            </m:ctrlPr>
                          </m:sSupPr>
                          <m:e>
                            <m:r>
                              <a:rPr lang="en-US" sz="3200" b="0" i="1" smtClean="0">
                                <a:solidFill>
                                  <a:srgbClr val="02023C"/>
                                </a:solidFill>
                                <a:latin typeface="Cambria Math" panose="02040503050406030204" pitchFamily="18" charset="0"/>
                              </a:rPr>
                              <m:t> (</m:t>
                            </m:r>
                            <m:r>
                              <a:rPr lang="en-US" sz="3200" b="0" i="1" smtClean="0">
                                <a:solidFill>
                                  <a:srgbClr val="02023C"/>
                                </a:solidFill>
                                <a:latin typeface="Cambria Math" panose="02040503050406030204" pitchFamily="18" charset="0"/>
                              </a:rPr>
                              <m:t>𝑥</m:t>
                            </m:r>
                            <m:r>
                              <a:rPr lang="en-US" sz="3200" b="0" i="1" smtClean="0">
                                <a:solidFill>
                                  <a:srgbClr val="02023C"/>
                                </a:solidFill>
                                <a:latin typeface="Cambria Math" panose="02040503050406030204" pitchFamily="18" charset="0"/>
                              </a:rPr>
                              <m:t>+3)</m:t>
                            </m:r>
                          </m:e>
                          <m:sup>
                            <m:r>
                              <a:rPr lang="en-US" sz="3200" b="0" i="1" smtClean="0">
                                <a:solidFill>
                                  <a:srgbClr val="02023C"/>
                                </a:solidFill>
                                <a:latin typeface="Cambria Math" panose="02040503050406030204" pitchFamily="18" charset="0"/>
                              </a:rPr>
                              <m:t>4</m:t>
                            </m:r>
                          </m:sup>
                        </m:sSup>
                      </m:oMath>
                    </m:oMathPara>
                  </a14:m>
                  <a:endParaRPr lang="en-US" dirty="0">
                    <a:solidFill>
                      <a:srgbClr val="02023C"/>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953804" y="4303221"/>
                  <a:ext cx="1690206" cy="503599"/>
                </a:xfrm>
                <a:prstGeom prst="rect">
                  <a:avLst/>
                </a:prstGeom>
                <a:blipFill>
                  <a:blip r:embed="rId13"/>
                  <a:stretch>
                    <a:fillRect/>
                  </a:stretch>
                </a:blipFill>
              </p:spPr>
              <p:txBody>
                <a:bodyPr/>
                <a:lstStyle/>
                <a:p>
                  <a:r>
                    <a:rPr lang="en-US">
                      <a:noFill/>
                    </a:rPr>
                    <a:t> </a:t>
                  </a:r>
                </a:p>
              </p:txBody>
            </p:sp>
          </mc:Fallback>
        </mc:AlternateContent>
      </p:grpSp>
      <p:pic>
        <p:nvPicPr>
          <p:cNvPr id="25" name="Picture 24"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093421" y="3600141"/>
            <a:ext cx="885137" cy="708059"/>
          </a:xfrm>
          <a:prstGeom prst="rect">
            <a:avLst/>
          </a:prstGeom>
        </p:spPr>
      </p:pic>
      <p:pic>
        <p:nvPicPr>
          <p:cNvPr id="26" name="Picture 25"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13447" y="3649314"/>
            <a:ext cx="804536" cy="704088"/>
          </a:xfrm>
          <a:prstGeom prst="rect">
            <a:avLst/>
          </a:prstGeom>
        </p:spPr>
      </p:pic>
      <p:pic>
        <p:nvPicPr>
          <p:cNvPr id="34" name="Picture 33"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063164" y="2265702"/>
            <a:ext cx="804536" cy="704088"/>
          </a:xfrm>
          <a:prstGeom prst="rect">
            <a:avLst/>
          </a:prstGeom>
        </p:spPr>
      </p:pic>
      <p:pic>
        <p:nvPicPr>
          <p:cNvPr id="29" name="Picture 28" descr="OPL20U25GSXzBJYl68kk8uQGfFKzs7yb1M4KJWUiLk6ZEvGF+qCIPSnY57AbBFCvTW2023.15.47+K4lPs7H94VUqPe2XwIsfPRnrXQE//QTEXxb8/8N4CNc6FpgZahzpTjFhMzSA7T/nHJa11DE8Ng2TP3iAmRczFlmslSuUNOgUeb6yRvs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89519" y="4589889"/>
            <a:ext cx="559812" cy="559812"/>
          </a:xfrm>
          <a:prstGeom prst="rect">
            <a:avLst/>
          </a:prstGeom>
        </p:spPr>
      </p:pic>
      <p:pic>
        <p:nvPicPr>
          <p:cNvPr id="2" name="ĐẾM NGƯỢC 10 GIÂY- CÓ CHUÔNG BÁO HẾT GIỜ">
            <a:hlinkClick r:id="" action="ppaction://media"/>
            <a:extLst>
              <a:ext uri="{FF2B5EF4-FFF2-40B4-BE49-F238E27FC236}">
                <a16:creationId xmlns:a16="http://schemas.microsoft.com/office/drawing/2014/main" id="{F860CFC2-555E-4CA8-05D5-BB452754201E}"/>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4099367" y="4316665"/>
            <a:ext cx="969192" cy="761949"/>
          </a:xfrm>
          <a:prstGeom prst="rect">
            <a:avLst/>
          </a:prstGeom>
        </p:spPr>
      </p:pic>
    </p:spTree>
    <p:extLst>
      <p:ext uri="{BB962C8B-B14F-4D97-AF65-F5344CB8AC3E}">
        <p14:creationId xmlns:p14="http://schemas.microsoft.com/office/powerpoint/2010/main" val="1032802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subTnLst>
                                    <p:audio>
                                      <p:cMediaNode>
                                        <p:cTn display="0" masterRel="sameClick">
                                          <p:stCondLst>
                                            <p:cond evt="begin" delay="0">
                                              <p:tn val="29"/>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subTnLst>
                                    <p:audio>
                                      <p:cMediaNode>
                                        <p:cTn display="0" masterRel="sameClick">
                                          <p:stCondLst>
                                            <p:cond evt="begin" delay="0">
                                              <p:tn val="41"/>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2"/>
                                        </p:tgtEl>
                                      </p:cBhvr>
                                    </p:cmd>
                                  </p:childTnLst>
                                </p:cTn>
                              </p:par>
                            </p:childTnLst>
                          </p:cTn>
                        </p:par>
                      </p:childTnLst>
                    </p:cTn>
                  </p:par>
                </p:childTnLst>
              </p:cTn>
              <p:nextCondLst>
                <p:cond evt="onClick" delay="0">
                  <p:tgtEl>
                    <p:spTgt spid="2"/>
                  </p:tgtEl>
                </p:cond>
              </p:nextCondLst>
            </p:seq>
            <p:video>
              <p:cMediaNode vol="80000">
                <p:cTn id="49"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2752</TotalTime>
  <Words>2333</Words>
  <Application>Microsoft Office PowerPoint</Application>
  <PresentationFormat>On-screen Show (16:9)</PresentationFormat>
  <Paragraphs>418</Paragraphs>
  <Slides>42</Slides>
  <Notes>24</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Calibri</vt:lpstr>
      <vt:lpstr>Calibri Light</vt:lpstr>
      <vt:lpstr>Cambria Math</vt:lpstr>
      <vt:lpstr>Tahoma</vt:lpstr>
      <vt:lpstr>Times New Roman</vt:lpstr>
      <vt:lpstr>思源黑体 Heavy</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LE DAI</cp:lastModifiedBy>
  <cp:revision>363</cp:revision>
  <dcterms:created xsi:type="dcterms:W3CDTF">2021-07-22T17:31:00Z</dcterms:created>
  <dcterms:modified xsi:type="dcterms:W3CDTF">2023-08-17T07:18:16Z</dcterms:modified>
</cp:coreProperties>
</file>