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21"/>
  </p:notesMasterIdLst>
  <p:sldIdLst>
    <p:sldId id="352" r:id="rId2"/>
    <p:sldId id="362" r:id="rId3"/>
    <p:sldId id="353" r:id="rId4"/>
    <p:sldId id="361" r:id="rId5"/>
    <p:sldId id="355" r:id="rId6"/>
    <p:sldId id="356" r:id="rId7"/>
    <p:sldId id="357" r:id="rId8"/>
    <p:sldId id="358" r:id="rId9"/>
    <p:sldId id="359" r:id="rId10"/>
    <p:sldId id="360" r:id="rId11"/>
    <p:sldId id="363" r:id="rId12"/>
    <p:sldId id="354" r:id="rId13"/>
    <p:sldId id="364" r:id="rId14"/>
    <p:sldId id="365" r:id="rId15"/>
    <p:sldId id="366" r:id="rId16"/>
    <p:sldId id="369" r:id="rId17"/>
    <p:sldId id="367" r:id="rId18"/>
    <p:sldId id="368" r:id="rId19"/>
    <p:sldId id="37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等线" panose="020B0604020202020204" charset="-122"/>
      <p:regular r:id="rId26"/>
      <p:bold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437D"/>
    <a:srgbClr val="FFFFFF"/>
    <a:srgbClr val="ED4030"/>
    <a:srgbClr val="ECD4ED"/>
    <a:srgbClr val="ED6D70"/>
    <a:srgbClr val="FFD8E0"/>
    <a:srgbClr val="F7BBBC"/>
    <a:srgbClr val="FFF3F6"/>
    <a:srgbClr val="FF8DB9"/>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4" autoAdjust="0"/>
  </p:normalViewPr>
  <p:slideViewPr>
    <p:cSldViewPr snapToGrid="0">
      <p:cViewPr varScale="1">
        <p:scale>
          <a:sx n="70" d="100"/>
          <a:sy n="70" d="100"/>
        </p:scale>
        <p:origin x="70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2023/5/9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DB4D6-6890-435E-8C93-72E58B271533}"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7031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9709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181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56702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8546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35691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54879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53999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78798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022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68112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DB4D6-6890-435E-8C93-72E58B271533}"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7993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5256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2403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7774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9545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0440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34975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87759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1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683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105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49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13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55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5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51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042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81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78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5/9/2023</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7451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notesSlide" Target="../notesSlides/notesSlide11.xml"/><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8.sv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13"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16.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0.png"/><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7.xml"/><Relationship Id="rId15" Type="http://schemas.openxmlformats.org/officeDocument/2006/relationships/image" Target="../media/image28.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svg"/></Relationships>
</file>

<file path=ppt/slides/_rels/slide17.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7.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1.sv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svg"/><Relationship Id="rId5" Type="http://schemas.openxmlformats.org/officeDocument/2006/relationships/image" Target="../media/image59.svg"/><Relationship Id="rId10" Type="http://schemas.openxmlformats.org/officeDocument/2006/relationships/image" Target="../media/image7.png"/><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8.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31.svg"/><Relationship Id="rId14" Type="http://schemas.openxmlformats.org/officeDocument/2006/relationships/image" Target="../media/image36.svg"/></Relationships>
</file>

<file path=ppt/slides/_rels/slide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12"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3964673" y="110863"/>
            <a:ext cx="7973326" cy="2873031"/>
          </a:xfrm>
          <a:prstGeom prst="rect">
            <a:avLst/>
          </a:prstGeom>
        </p:spPr>
        <p:txBody>
          <a:bodyPr wrap="square" lIns="0" tIns="0" rIns="0" bIns="0" rtlCol="0" anchor="t">
            <a:spAutoFit/>
          </a:bodyPr>
          <a:lstStyle/>
          <a:p>
            <a:pPr algn="just"/>
            <a:r>
              <a:rPr lang="en-US" sz="2667" b="1" dirty="0" err="1">
                <a:solidFill>
                  <a:srgbClr val="000000"/>
                </a:solidFill>
                <a:latin typeface="Times New Roman" panose="02020603050405020304" pitchFamily="18" charset="0"/>
                <a:cs typeface="Times New Roman" panose="02020603050405020304" pitchFamily="18" charset="0"/>
              </a:rPr>
              <a:t>Luật</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chơi</a:t>
            </a:r>
            <a:r>
              <a:rPr lang="en-US" sz="2667" b="1" dirty="0">
                <a:solidFill>
                  <a:srgbClr val="000000"/>
                </a:solidFill>
                <a:latin typeface="Times New Roman" panose="02020603050405020304" pitchFamily="18" charset="0"/>
                <a:cs typeface="Times New Roman" panose="02020603050405020304" pitchFamily="18" charset="0"/>
              </a:rPr>
              <a:t>: </a:t>
            </a:r>
          </a:p>
          <a:p>
            <a:pPr algn="just"/>
            <a:r>
              <a:rPr lang="en-US" sz="2667" dirty="0" smtClean="0">
                <a:solidFill>
                  <a:srgbClr val="000000"/>
                </a:solidFill>
                <a:latin typeface="Times New Roman" panose="02020603050405020304" pitchFamily="18" charset="0"/>
                <a:cs typeface="Times New Roman" panose="02020603050405020304" pitchFamily="18" charset="0"/>
              </a:rPr>
              <a:t>- Cho 11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sau</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nam</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một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vài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trung</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học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bước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thấp</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bước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cao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vun</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vút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thình</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thịch</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vời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vợi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chót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vót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vô</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cùng</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ngữ</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văn</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xào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xạc</a:t>
            </a:r>
            <a:r>
              <a:rPr lang="en-US" sz="2667" dirty="0" smtClean="0">
                <a:solidFill>
                  <a:srgbClr val="000000"/>
                </a:solidFill>
                <a:latin typeface="Times New Roman" panose="02020603050405020304" pitchFamily="18" charset="0"/>
                <a:cs typeface="Times New Roman" panose="02020603050405020304" pitchFamily="18" charset="0"/>
              </a:rPr>
              <a:t>….</a:t>
            </a:r>
          </a:p>
          <a:p>
            <a:pPr algn="just"/>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Hãy</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chọn</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các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trong</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số</a:t>
            </a:r>
            <a:r>
              <a:rPr lang="en-US" sz="2667" dirty="0" smtClean="0">
                <a:solidFill>
                  <a:srgbClr val="000000"/>
                </a:solidFill>
                <a:latin typeface="Times New Roman" panose="02020603050405020304" pitchFamily="18" charset="0"/>
                <a:cs typeface="Times New Roman" panose="02020603050405020304" pitchFamily="18" charset="0"/>
              </a:rPr>
              <a:t> 11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trước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để</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điền</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vào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cánh</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hoa</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sao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đó</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kết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hợp</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được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với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trước</a:t>
            </a:r>
            <a:r>
              <a:rPr lang="en-US" sz="2667" dirty="0" smtClean="0">
                <a:solidFill>
                  <a:srgbClr val="000000"/>
                </a:solidFill>
                <a:latin typeface="Times New Roman" panose="02020603050405020304" pitchFamily="18" charset="0"/>
                <a:cs typeface="Times New Roman" panose="02020603050405020304" pitchFamily="18" charset="0"/>
              </a:rPr>
              <a:t> ở </a:t>
            </a:r>
            <a:r>
              <a:rPr lang="en-US" sz="2667" dirty="0" err="1" smtClean="0">
                <a:solidFill>
                  <a:srgbClr val="000000"/>
                </a:solidFill>
                <a:latin typeface="Times New Roman" panose="02020603050405020304" pitchFamily="18" charset="0"/>
                <a:cs typeface="Times New Roman" panose="02020603050405020304" pitchFamily="18" charset="0"/>
              </a:rPr>
              <a:t>nhụy</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hoa</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để</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tạo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thành</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một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cụm</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từ</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hợp</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lí</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về</a:t>
            </a:r>
            <a:r>
              <a:rPr lang="en-US" sz="2667" dirty="0" smtClean="0">
                <a:solidFill>
                  <a:srgbClr val="000000"/>
                </a:solidFill>
                <a:latin typeface="Times New Roman" panose="02020603050405020304" pitchFamily="18" charset="0"/>
                <a:cs typeface="Times New Roman" panose="02020603050405020304" pitchFamily="18" charset="0"/>
              </a:rPr>
              <a:t> ý </a:t>
            </a:r>
            <a:r>
              <a:rPr lang="en-US" sz="2667" dirty="0" err="1" smtClean="0">
                <a:solidFill>
                  <a:srgbClr val="000000"/>
                </a:solidFill>
                <a:latin typeface="Times New Roman" panose="02020603050405020304" pitchFamily="18" charset="0"/>
                <a:cs typeface="Times New Roman" panose="02020603050405020304" pitchFamily="18" charset="0"/>
              </a:rPr>
              <a:t>nghĩa</a:t>
            </a:r>
            <a:r>
              <a:rPr lang="en-US" sz="2667" dirty="0" smtClean="0">
                <a:solidFill>
                  <a:srgbClr val="000000"/>
                </a:solidFill>
                <a:latin typeface="Times New Roman" panose="02020603050405020304" pitchFamily="18" charset="0"/>
                <a:cs typeface="Times New Roman" panose="02020603050405020304" pitchFamily="18" charset="0"/>
              </a:rPr>
              <a:t>.</a:t>
            </a:r>
            <a:endParaRPr lang="vi-VN" sz="2667"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157943" y="2983894"/>
            <a:ext cx="3806730" cy="3874106"/>
          </a:xfrm>
          <a:prstGeom prst="rect">
            <a:avLst/>
          </a:prstGeom>
        </p:spPr>
      </p:pic>
      <p:sp>
        <p:nvSpPr>
          <p:cNvPr id="13" name="TextBox 12"/>
          <p:cNvSpPr txBox="1"/>
          <p:nvPr/>
        </p:nvSpPr>
        <p:spPr>
          <a:xfrm>
            <a:off x="1299307" y="4525764"/>
            <a:ext cx="1469409"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4213602" y="2983894"/>
            <a:ext cx="3806730" cy="3874106"/>
          </a:xfrm>
          <a:prstGeom prst="rect">
            <a:avLst/>
          </a:prstGeom>
        </p:spPr>
      </p:pic>
      <p:sp>
        <p:nvSpPr>
          <p:cNvPr id="15" name="TextBox 14"/>
          <p:cNvSpPr txBox="1"/>
          <p:nvPr/>
        </p:nvSpPr>
        <p:spPr>
          <a:xfrm>
            <a:off x="5354966" y="4662244"/>
            <a:ext cx="146940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Chạy</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8269261" y="2983894"/>
            <a:ext cx="3806730" cy="3874106"/>
          </a:xfrm>
          <a:prstGeom prst="rect">
            <a:avLst/>
          </a:prstGeom>
        </p:spPr>
      </p:pic>
      <p:sp>
        <p:nvSpPr>
          <p:cNvPr id="17" name="TextBox 16"/>
          <p:cNvSpPr txBox="1"/>
          <p:nvPr/>
        </p:nvSpPr>
        <p:spPr>
          <a:xfrm>
            <a:off x="9410625" y="4730483"/>
            <a:ext cx="1469409"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Cao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5"/>
          <a:stretch>
            <a:fillRect/>
          </a:stretch>
        </p:blipFill>
        <p:spPr>
          <a:xfrm>
            <a:off x="-430999" y="717041"/>
            <a:ext cx="4644601" cy="2430594"/>
          </a:xfrm>
          <a:prstGeom prst="rect">
            <a:avLst/>
          </a:prstGeom>
        </p:spPr>
      </p:pic>
    </p:spTree>
    <p:extLst>
      <p:ext uri="{BB962C8B-B14F-4D97-AF65-F5344CB8AC3E}">
        <p14:creationId xmlns:p14="http://schemas.microsoft.com/office/powerpoint/2010/main" val="4629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94167">
            <a:off x="10464970" y="-351438"/>
            <a:ext cx="2346310" cy="3863684"/>
          </a:xfrm>
          <a:prstGeom prst="rect">
            <a:avLst/>
          </a:prstGeom>
        </p:spPr>
      </p:pic>
      <p:graphicFrame>
        <p:nvGraphicFramePr>
          <p:cNvPr id="7" name="Group 54"/>
          <p:cNvGraphicFramePr>
            <a:graphicFrameLocks noGrp="1"/>
          </p:cNvGraphicFramePr>
          <p:nvPr>
            <p:extLst>
              <p:ext uri="{D42A27DB-BD31-4B8C-83A1-F6EECF244321}">
                <p14:modId xmlns:p14="http://schemas.microsoft.com/office/powerpoint/2010/main" val="961246736"/>
              </p:ext>
            </p:extLst>
          </p:nvPr>
        </p:nvGraphicFramePr>
        <p:xfrm>
          <a:off x="568656" y="1359346"/>
          <a:ext cx="10727141" cy="4779264"/>
        </p:xfrm>
        <a:graphic>
          <a:graphicData uri="http://schemas.openxmlformats.org/drawingml/2006/table">
            <a:tbl>
              <a:tblPr>
                <a:tableStyleId>{5940675A-B579-460E-94D1-54222C63F5DA}</a:tableStyleId>
              </a:tblPr>
              <a:tblGrid>
                <a:gridCol w="3207225">
                  <a:extLst>
                    <a:ext uri="{9D8B030D-6E8A-4147-A177-3AD203B41FA5}">
                      <a16:colId xmlns="" xmlns:a16="http://schemas.microsoft.com/office/drawing/2014/main" val="20000"/>
                    </a:ext>
                  </a:extLst>
                </a:gridCol>
                <a:gridCol w="2524836">
                  <a:extLst>
                    <a:ext uri="{9D8B030D-6E8A-4147-A177-3AD203B41FA5}">
                      <a16:colId xmlns="" xmlns:a16="http://schemas.microsoft.com/office/drawing/2014/main" val="20001"/>
                    </a:ext>
                  </a:extLst>
                </a:gridCol>
                <a:gridCol w="4995080">
                  <a:extLst>
                    <a:ext uri="{9D8B030D-6E8A-4147-A177-3AD203B41FA5}">
                      <a16:colId xmlns="" xmlns:a16="http://schemas.microsoft.com/office/drawing/2014/main" val="20002"/>
                    </a:ext>
                  </a:extLst>
                </a:gridCol>
              </a:tblGrid>
              <a:tr h="42704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phụ</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trước</a:t>
                      </a:r>
                      <a:endParaRPr kumimoji="0" lang="en-US" sz="3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tâm</a:t>
                      </a:r>
                      <a:endParaRPr kumimoji="0" lang="en-US" sz="3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phụ</a:t>
                      </a:r>
                      <a:r>
                        <a:rPr kumimoji="0" lang="en-US" sz="320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sau</a:t>
                      </a:r>
                      <a:endParaRPr kumimoji="0" lang="en-US" sz="3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extLst>
                  <a:ext uri="{0D108BD9-81ED-4DB2-BD59-A6C34878D82A}">
                    <a16:rowId xmlns=""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rPr>
                        <a:t>Tất cả các </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rPr>
                        <a:t>ngọn nến </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smtClean="0">
                          <a:ln>
                            <a:noFill/>
                          </a:ln>
                          <a:effectLst/>
                          <a:latin typeface="Times New Roman" panose="02020603050405020304" pitchFamily="18" charset="0"/>
                          <a:cs typeface="Times New Roman" panose="02020603050405020304" pitchFamily="18" charset="0"/>
                        </a:rPr>
                        <a:t> </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rPr>
                        <a:t>những</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rPr>
                        <a:t>ngôi sao </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rPr>
                        <a:t>trên trời</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Tất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cả</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những</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học</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sinh</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chăm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chỉ</a:t>
                      </a:r>
                      <a:endParaRPr kumimoji="0" lang="en-US"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3"/>
                  </a:ext>
                </a:extLst>
              </a:tr>
              <a:tr h="1463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số</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lượng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mà</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tâm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tâm</a:t>
                      </a: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smtClean="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nêu</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vị</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trí</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trong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không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thời</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gian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đặc</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mà</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tâm</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smtClean="0">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977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V="1">
            <a:off x="10447694" y="4002305"/>
            <a:ext cx="3602026" cy="4339791"/>
          </a:xfrm>
          <a:prstGeom prst="rect">
            <a:avLst/>
          </a:prstGeom>
        </p:spPr>
      </p:pic>
      <p:sp>
        <p:nvSpPr>
          <p:cNvPr id="12" name="TextBox 11"/>
          <p:cNvSpPr txBox="1"/>
          <p:nvPr/>
        </p:nvSpPr>
        <p:spPr>
          <a:xfrm>
            <a:off x="3146278" y="406179"/>
            <a:ext cx="615514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rPr>
              <a:t>2. </a:t>
            </a:r>
            <a:r>
              <a:rPr lang="vi-VN" sz="3200" b="1" dirty="0" smtClean="0">
                <a:solidFill>
                  <a:prstClr val="black"/>
                </a:solidFill>
                <a:latin typeface="Times New Roman" panose="02020603050405020304" pitchFamily="18" charset="0"/>
              </a:rPr>
              <a:t>Nhận biết cụm danh từ</a:t>
            </a:r>
            <a:endParaRPr lang="en-US" sz="3200" b="1" dirty="0">
              <a:solidFill>
                <a:prstClr val="black"/>
              </a:solidFill>
            </a:endParaRPr>
          </a:p>
        </p:txBody>
      </p:sp>
      <p:sp>
        <p:nvSpPr>
          <p:cNvPr id="6" name="Freeform 5"/>
          <p:cNvSpPr/>
          <p:nvPr/>
        </p:nvSpPr>
        <p:spPr>
          <a:xfrm>
            <a:off x="1228095" y="1384851"/>
            <a:ext cx="2108891" cy="4471834"/>
          </a:xfrm>
          <a:custGeom>
            <a:avLst/>
            <a:gdLst>
              <a:gd name="connsiteX0" fmla="*/ 0 w 1657035"/>
              <a:gd name="connsiteY0" fmla="*/ 0 h 3070165"/>
              <a:gd name="connsiteX1" fmla="*/ 1657035 w 1657035"/>
              <a:gd name="connsiteY1" fmla="*/ 0 h 3070165"/>
              <a:gd name="connsiteX2" fmla="*/ 1657035 w 1657035"/>
              <a:gd name="connsiteY2" fmla="*/ 3070165 h 3070165"/>
              <a:gd name="connsiteX3" fmla="*/ 0 w 1657035"/>
              <a:gd name="connsiteY3" fmla="*/ 3070165 h 3070165"/>
              <a:gd name="connsiteX4" fmla="*/ 0 w 1657035"/>
              <a:gd name="connsiteY4" fmla="*/ 0 h 30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035" h="3070165">
                <a:moveTo>
                  <a:pt x="0" y="0"/>
                </a:moveTo>
                <a:lnTo>
                  <a:pt x="1657035" y="0"/>
                </a:lnTo>
                <a:lnTo>
                  <a:pt x="1657035" y="3070165"/>
                </a:lnTo>
                <a:lnTo>
                  <a:pt x="0" y="3070165"/>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Freeform 6"/>
          <p:cNvSpPr/>
          <p:nvPr/>
        </p:nvSpPr>
        <p:spPr>
          <a:xfrm>
            <a:off x="3667227" y="1407761"/>
            <a:ext cx="2208616" cy="4499353"/>
          </a:xfrm>
          <a:custGeom>
            <a:avLst/>
            <a:gdLst>
              <a:gd name="connsiteX0" fmla="*/ 0 w 1882172"/>
              <a:gd name="connsiteY0" fmla="*/ 0 h 3034238"/>
              <a:gd name="connsiteX1" fmla="*/ 1882172 w 1882172"/>
              <a:gd name="connsiteY1" fmla="*/ 0 h 3034238"/>
              <a:gd name="connsiteX2" fmla="*/ 1882172 w 1882172"/>
              <a:gd name="connsiteY2" fmla="*/ 3034238 h 3034238"/>
              <a:gd name="connsiteX3" fmla="*/ 0 w 1882172"/>
              <a:gd name="connsiteY3" fmla="*/ 3034238 h 3034238"/>
              <a:gd name="connsiteX4" fmla="*/ 0 w 1882172"/>
              <a:gd name="connsiteY4" fmla="*/ 0 h 303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172" h="3034238">
                <a:moveTo>
                  <a:pt x="0" y="0"/>
                </a:moveTo>
                <a:lnTo>
                  <a:pt x="1882172" y="0"/>
                </a:lnTo>
                <a:lnTo>
                  <a:pt x="1882172" y="3034238"/>
                </a:lnTo>
                <a:lnTo>
                  <a:pt x="0" y="3034238"/>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Freeform 7"/>
          <p:cNvSpPr/>
          <p:nvPr/>
        </p:nvSpPr>
        <p:spPr>
          <a:xfrm>
            <a:off x="6235333" y="1431023"/>
            <a:ext cx="2185539" cy="4476091"/>
          </a:xfrm>
          <a:custGeom>
            <a:avLst/>
            <a:gdLst>
              <a:gd name="connsiteX0" fmla="*/ 0 w 1862506"/>
              <a:gd name="connsiteY0" fmla="*/ 0 h 3076250"/>
              <a:gd name="connsiteX1" fmla="*/ 1862506 w 1862506"/>
              <a:gd name="connsiteY1" fmla="*/ 0 h 3076250"/>
              <a:gd name="connsiteX2" fmla="*/ 1862506 w 1862506"/>
              <a:gd name="connsiteY2" fmla="*/ 3076250 h 3076250"/>
              <a:gd name="connsiteX3" fmla="*/ 0 w 1862506"/>
              <a:gd name="connsiteY3" fmla="*/ 3076250 h 3076250"/>
              <a:gd name="connsiteX4" fmla="*/ 0 w 1862506"/>
              <a:gd name="connsiteY4" fmla="*/ 0 h 30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506" h="3076250">
                <a:moveTo>
                  <a:pt x="0" y="0"/>
                </a:moveTo>
                <a:lnTo>
                  <a:pt x="1862506" y="0"/>
                </a:lnTo>
                <a:lnTo>
                  <a:pt x="1862506" y="3076250"/>
                </a:lnTo>
                <a:lnTo>
                  <a:pt x="0" y="3076250"/>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smtClean="0">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i="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Freeform 8"/>
          <p:cNvSpPr/>
          <p:nvPr/>
        </p:nvSpPr>
        <p:spPr>
          <a:xfrm>
            <a:off x="8780361" y="1377595"/>
            <a:ext cx="2178587" cy="4545288"/>
          </a:xfrm>
          <a:custGeom>
            <a:avLst/>
            <a:gdLst>
              <a:gd name="connsiteX0" fmla="*/ 0 w 1780855"/>
              <a:gd name="connsiteY0" fmla="*/ 0 h 3093027"/>
              <a:gd name="connsiteX1" fmla="*/ 1780855 w 1780855"/>
              <a:gd name="connsiteY1" fmla="*/ 0 h 3093027"/>
              <a:gd name="connsiteX2" fmla="*/ 1780855 w 1780855"/>
              <a:gd name="connsiteY2" fmla="*/ 3093027 h 3093027"/>
              <a:gd name="connsiteX3" fmla="*/ 0 w 1780855"/>
              <a:gd name="connsiteY3" fmla="*/ 3093027 h 3093027"/>
              <a:gd name="connsiteX4" fmla="*/ 0 w 1780855"/>
              <a:gd name="connsiteY4" fmla="*/ 0 h 309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55" h="3093027">
                <a:moveTo>
                  <a:pt x="0" y="0"/>
                </a:moveTo>
                <a:lnTo>
                  <a:pt x="1780855" y="0"/>
                </a:lnTo>
                <a:lnTo>
                  <a:pt x="1780855" y="3093027"/>
                </a:lnTo>
                <a:lnTo>
                  <a:pt x="0" y="3093027"/>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trí</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82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93008">
            <a:off x="-592039" y="-140111"/>
            <a:ext cx="2689305" cy="782343"/>
          </a:xfrm>
          <a:prstGeom prst="rect">
            <a:avLst/>
          </a:prstGeom>
        </p:spPr>
      </p:pic>
      <p:pic>
        <p:nvPicPr>
          <p:cNvPr id="10" name="Picture 9"/>
          <p:cNvPicPr>
            <a:picLocks noChangeAspect="1"/>
          </p:cNvPicPr>
          <p:nvPr/>
        </p:nvPicPr>
        <p:blipFill>
          <a:blip r:embed="rId14"/>
          <a:stretch>
            <a:fillRect/>
          </a:stretch>
        </p:blipFill>
        <p:spPr>
          <a:xfrm>
            <a:off x="2163739" y="2465748"/>
            <a:ext cx="7864522" cy="1926503"/>
          </a:xfrm>
          <a:prstGeom prst="rect">
            <a:avLst/>
          </a:prstGeom>
        </p:spPr>
      </p:pic>
    </p:spTree>
    <p:extLst>
      <p:ext uri="{BB962C8B-B14F-4D97-AF65-F5344CB8AC3E}">
        <p14:creationId xmlns:p14="http://schemas.microsoft.com/office/powerpoint/2010/main" val="1871117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8330" y="4179087"/>
            <a:ext cx="2918298" cy="2743200"/>
          </a:xfrm>
          <a:prstGeom prst="rect">
            <a:avLst/>
          </a:prstGeom>
        </p:spPr>
      </p:pic>
      <p:pic>
        <p:nvPicPr>
          <p:cNvPr id="32" name="Picture 3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68867">
            <a:off x="10877357" y="-1499369"/>
            <a:ext cx="1885327" cy="2743200"/>
          </a:xfrm>
          <a:prstGeom prst="rect">
            <a:avLst/>
          </a:prstGeom>
        </p:spPr>
      </p:pic>
      <p:graphicFrame>
        <p:nvGraphicFramePr>
          <p:cNvPr id="24" name="Group 54"/>
          <p:cNvGraphicFramePr>
            <a:graphicFrameLocks noGrp="1"/>
          </p:cNvGraphicFramePr>
          <p:nvPr>
            <p:extLst>
              <p:ext uri="{D42A27DB-BD31-4B8C-83A1-F6EECF244321}">
                <p14:modId xmlns:p14="http://schemas.microsoft.com/office/powerpoint/2010/main" val="1000356121"/>
              </p:ext>
            </p:extLst>
          </p:nvPr>
        </p:nvGraphicFramePr>
        <p:xfrm>
          <a:off x="942535" y="1927273"/>
          <a:ext cx="10330517" cy="4181856"/>
        </p:xfrm>
        <a:graphic>
          <a:graphicData uri="http://schemas.openxmlformats.org/drawingml/2006/table">
            <a:tbl>
              <a:tblPr>
                <a:tableStyleId>{5940675A-B579-460E-94D1-54222C63F5DA}</a:tableStyleId>
              </a:tblPr>
              <a:tblGrid>
                <a:gridCol w="2892486">
                  <a:extLst>
                    <a:ext uri="{9D8B030D-6E8A-4147-A177-3AD203B41FA5}">
                      <a16:colId xmlns="" xmlns:a16="http://schemas.microsoft.com/office/drawing/2014/main" val="20000"/>
                    </a:ext>
                  </a:extLst>
                </a:gridCol>
                <a:gridCol w="2429301"/>
                <a:gridCol w="2606723">
                  <a:extLst>
                    <a:ext uri="{9D8B030D-6E8A-4147-A177-3AD203B41FA5}">
                      <a16:colId xmlns="" xmlns:a16="http://schemas.microsoft.com/office/drawing/2014/main" val="20001"/>
                    </a:ext>
                  </a:extLst>
                </a:gridCol>
                <a:gridCol w="2402007">
                  <a:extLst>
                    <a:ext uri="{9D8B030D-6E8A-4147-A177-3AD203B41FA5}">
                      <a16:colId xmlns="" xmlns:a16="http://schemas.microsoft.com/office/drawing/2014/main" val="20002"/>
                    </a:ext>
                  </a:extLst>
                </a:gridCol>
              </a:tblGrid>
              <a:tr h="653508">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vi-VN"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Cụm danh từ</a:t>
                      </a:r>
                      <a:endParaRPr kumimoji="0" lang="en-US"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phụ</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trước</a:t>
                      </a:r>
                      <a:endParaRPr kumimoji="0" lang="en-US"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trung</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tâm</a:t>
                      </a:r>
                      <a:endParaRPr kumimoji="0" lang="en-US"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phụ</a:t>
                      </a:r>
                      <a:r>
                        <a:rPr kumimoji="0" lang="en-US" sz="28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sau</a:t>
                      </a:r>
                      <a:endParaRPr kumimoji="0" lang="en-US" sz="28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extLst>
                  <a:ext uri="{0D108BD9-81ED-4DB2-BD59-A6C34878D82A}">
                    <a16:rowId xmlns=""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3"/>
                  </a:ext>
                </a:extLst>
              </a:tr>
              <a:tr h="609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 xmlns:a16="http://schemas.microsoft.com/office/drawing/2014/main" val="10004"/>
                  </a:ext>
                </a:extLst>
              </a:tr>
            </a:tbl>
          </a:graphicData>
        </a:graphic>
      </p:graphicFrame>
      <p:sp>
        <p:nvSpPr>
          <p:cNvPr id="26" name="TextBox 25"/>
          <p:cNvSpPr txBox="1"/>
          <p:nvPr/>
        </p:nvSpPr>
        <p:spPr>
          <a:xfrm>
            <a:off x="895865" y="2775539"/>
            <a:ext cx="2996547" cy="523220"/>
          </a:xfrm>
          <a:prstGeom prst="rect">
            <a:avLst/>
          </a:prstGeom>
          <a:noFill/>
        </p:spPr>
        <p:txBody>
          <a:bodyPr wrap="square" rtlCol="0">
            <a:spAutoFit/>
          </a:bodyPr>
          <a:lstStyle/>
          <a:p>
            <a:pPr algn="just"/>
            <a:r>
              <a:rPr lang="vi-VN" sz="2800" b="1" dirty="0" smtClean="0">
                <a:solidFill>
                  <a:prstClr val="black"/>
                </a:solidFill>
                <a:latin typeface="Times New Roman" panose="02020603050405020304" pitchFamily="18" charset="0"/>
              </a:rPr>
              <a:t>Khách qua đường</a:t>
            </a:r>
            <a:endParaRPr lang="en-US" sz="2800" b="1" dirty="0">
              <a:solidFill>
                <a:prstClr val="black"/>
              </a:solidFill>
            </a:endParaRPr>
          </a:p>
        </p:txBody>
      </p:sp>
      <p:sp>
        <p:nvSpPr>
          <p:cNvPr id="27" name="TextBox 26"/>
          <p:cNvSpPr txBox="1"/>
          <p:nvPr/>
        </p:nvSpPr>
        <p:spPr>
          <a:xfrm>
            <a:off x="895865" y="3465205"/>
            <a:ext cx="2880517" cy="954107"/>
          </a:xfrm>
          <a:prstGeom prst="rect">
            <a:avLst/>
          </a:prstGeom>
          <a:noFill/>
        </p:spPr>
        <p:txBody>
          <a:bodyPr wrap="square" rtlCol="0">
            <a:spAutoFit/>
          </a:bodyPr>
          <a:lstStyle/>
          <a:p>
            <a:pPr algn="just"/>
            <a:r>
              <a:rPr lang="vi-VN" sz="2800" b="1" dirty="0" smtClean="0">
                <a:solidFill>
                  <a:prstClr val="black"/>
                </a:solidFill>
                <a:latin typeface="Times New Roman" panose="02020603050405020304" pitchFamily="18" charset="0"/>
              </a:rPr>
              <a:t>Lời chào hàng của em</a:t>
            </a:r>
            <a:endParaRPr lang="en-US" sz="2800" b="1" dirty="0">
              <a:solidFill>
                <a:prstClr val="black"/>
              </a:solidFill>
            </a:endParaRPr>
          </a:p>
        </p:txBody>
      </p:sp>
      <p:sp>
        <p:nvSpPr>
          <p:cNvPr id="28" name="TextBox 27"/>
          <p:cNvSpPr txBox="1"/>
          <p:nvPr/>
        </p:nvSpPr>
        <p:spPr>
          <a:xfrm>
            <a:off x="895865" y="4337534"/>
            <a:ext cx="2880517" cy="954107"/>
          </a:xfrm>
          <a:prstGeom prst="rect">
            <a:avLst/>
          </a:prstGeom>
          <a:noFill/>
        </p:spPr>
        <p:txBody>
          <a:bodyPr wrap="square" rtlCol="0">
            <a:spAutoFit/>
          </a:bodyPr>
          <a:lstStyle/>
          <a:p>
            <a:pPr algn="just"/>
            <a:r>
              <a:rPr lang="vi-VN" sz="2800" b="1" dirty="0" smtClean="0">
                <a:solidFill>
                  <a:prstClr val="black"/>
                </a:solidFill>
                <a:latin typeface="Times New Roman" panose="02020603050405020304" pitchFamily="18" charset="0"/>
              </a:rPr>
              <a:t>Tất cả các ngọn nến</a:t>
            </a:r>
            <a:endParaRPr lang="en-US" sz="2800" b="1" dirty="0">
              <a:solidFill>
                <a:prstClr val="black"/>
              </a:solidFill>
            </a:endParaRPr>
          </a:p>
        </p:txBody>
      </p:sp>
      <p:sp>
        <p:nvSpPr>
          <p:cNvPr id="30" name="TextBox 29"/>
          <p:cNvSpPr txBox="1"/>
          <p:nvPr/>
        </p:nvSpPr>
        <p:spPr>
          <a:xfrm>
            <a:off x="953881" y="5168816"/>
            <a:ext cx="2880517" cy="954107"/>
          </a:xfrm>
          <a:prstGeom prst="rect">
            <a:avLst/>
          </a:prstGeom>
          <a:noFill/>
        </p:spPr>
        <p:txBody>
          <a:bodyPr wrap="square" rtlCol="0">
            <a:spAutoFit/>
          </a:bodyPr>
          <a:lstStyle/>
          <a:p>
            <a:pPr algn="just"/>
            <a:r>
              <a:rPr lang="vi-VN" sz="2800" b="1" dirty="0" smtClean="0">
                <a:solidFill>
                  <a:prstClr val="black"/>
                </a:solidFill>
                <a:latin typeface="Times New Roman" panose="02020603050405020304" pitchFamily="18" charset="0"/>
              </a:rPr>
              <a:t>Những ngôi sao trên trời</a:t>
            </a:r>
            <a:endParaRPr lang="en-US" sz="2800" b="1" dirty="0">
              <a:solidFill>
                <a:prstClr val="black"/>
              </a:solidFill>
            </a:endParaRPr>
          </a:p>
        </p:txBody>
      </p:sp>
      <p:sp>
        <p:nvSpPr>
          <p:cNvPr id="31" name="TextBox 30"/>
          <p:cNvSpPr txBox="1"/>
          <p:nvPr/>
        </p:nvSpPr>
        <p:spPr>
          <a:xfrm>
            <a:off x="3892413" y="4592536"/>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Tất cả</a:t>
            </a:r>
            <a:endParaRPr lang="en-US" sz="2800" dirty="0">
              <a:solidFill>
                <a:prstClr val="black"/>
              </a:solidFill>
            </a:endParaRPr>
          </a:p>
        </p:txBody>
      </p:sp>
      <p:sp>
        <p:nvSpPr>
          <p:cNvPr id="33" name="TextBox 32"/>
          <p:cNvSpPr txBox="1"/>
          <p:nvPr/>
        </p:nvSpPr>
        <p:spPr>
          <a:xfrm>
            <a:off x="3950429" y="5423818"/>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Những</a:t>
            </a:r>
            <a:endParaRPr lang="en-US" sz="2800" dirty="0">
              <a:solidFill>
                <a:prstClr val="black"/>
              </a:solidFill>
            </a:endParaRPr>
          </a:p>
        </p:txBody>
      </p:sp>
      <p:sp>
        <p:nvSpPr>
          <p:cNvPr id="34" name="TextBox 33"/>
          <p:cNvSpPr txBox="1"/>
          <p:nvPr/>
        </p:nvSpPr>
        <p:spPr>
          <a:xfrm>
            <a:off x="6339410" y="4592536"/>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Ngọn nến</a:t>
            </a:r>
            <a:endParaRPr lang="en-US" sz="2800" dirty="0">
              <a:solidFill>
                <a:prstClr val="black"/>
              </a:solidFill>
            </a:endParaRPr>
          </a:p>
        </p:txBody>
      </p:sp>
      <p:sp>
        <p:nvSpPr>
          <p:cNvPr id="35" name="TextBox 34"/>
          <p:cNvSpPr txBox="1"/>
          <p:nvPr/>
        </p:nvSpPr>
        <p:spPr>
          <a:xfrm>
            <a:off x="6397426" y="5423818"/>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Ngôi sao</a:t>
            </a:r>
            <a:endParaRPr lang="en-US" sz="2800" dirty="0">
              <a:solidFill>
                <a:prstClr val="black"/>
              </a:solidFill>
            </a:endParaRPr>
          </a:p>
        </p:txBody>
      </p:sp>
      <p:sp>
        <p:nvSpPr>
          <p:cNvPr id="36" name="TextBox 35"/>
          <p:cNvSpPr txBox="1"/>
          <p:nvPr/>
        </p:nvSpPr>
        <p:spPr>
          <a:xfrm>
            <a:off x="6326063" y="2893953"/>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Khách</a:t>
            </a:r>
            <a:endParaRPr lang="en-US" sz="2800" dirty="0">
              <a:solidFill>
                <a:prstClr val="black"/>
              </a:solidFill>
            </a:endParaRPr>
          </a:p>
        </p:txBody>
      </p:sp>
      <p:sp>
        <p:nvSpPr>
          <p:cNvPr id="37" name="TextBox 36"/>
          <p:cNvSpPr txBox="1"/>
          <p:nvPr/>
        </p:nvSpPr>
        <p:spPr>
          <a:xfrm>
            <a:off x="6384079" y="3725235"/>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Lời </a:t>
            </a:r>
            <a:endParaRPr lang="en-US" sz="2800" dirty="0">
              <a:solidFill>
                <a:prstClr val="black"/>
              </a:solidFill>
            </a:endParaRPr>
          </a:p>
        </p:txBody>
      </p:sp>
      <p:sp>
        <p:nvSpPr>
          <p:cNvPr id="38" name="TextBox 37"/>
          <p:cNvSpPr txBox="1"/>
          <p:nvPr/>
        </p:nvSpPr>
        <p:spPr>
          <a:xfrm>
            <a:off x="8877596" y="5416346"/>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Trên trời</a:t>
            </a:r>
            <a:endParaRPr lang="en-US" sz="2800" dirty="0">
              <a:solidFill>
                <a:prstClr val="black"/>
              </a:solidFill>
            </a:endParaRPr>
          </a:p>
        </p:txBody>
      </p:sp>
      <p:sp>
        <p:nvSpPr>
          <p:cNvPr id="39" name="TextBox 38"/>
          <p:cNvSpPr txBox="1"/>
          <p:nvPr/>
        </p:nvSpPr>
        <p:spPr>
          <a:xfrm>
            <a:off x="8806233" y="2886481"/>
            <a:ext cx="2330966" cy="523220"/>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Qua đường</a:t>
            </a:r>
            <a:endParaRPr lang="en-US" sz="2800" dirty="0">
              <a:solidFill>
                <a:prstClr val="black"/>
              </a:solidFill>
            </a:endParaRPr>
          </a:p>
        </p:txBody>
      </p:sp>
      <p:sp>
        <p:nvSpPr>
          <p:cNvPr id="40" name="TextBox 39"/>
          <p:cNvSpPr txBox="1"/>
          <p:nvPr/>
        </p:nvSpPr>
        <p:spPr>
          <a:xfrm>
            <a:off x="8877596" y="3509791"/>
            <a:ext cx="2330966" cy="954107"/>
          </a:xfrm>
          <a:prstGeom prst="rect">
            <a:avLst/>
          </a:prstGeom>
          <a:noFill/>
        </p:spPr>
        <p:txBody>
          <a:bodyPr wrap="square" rtlCol="0">
            <a:spAutoFit/>
          </a:bodyPr>
          <a:lstStyle/>
          <a:p>
            <a:pPr algn="ctr"/>
            <a:r>
              <a:rPr lang="vi-VN" sz="2800" dirty="0" smtClean="0">
                <a:solidFill>
                  <a:prstClr val="black"/>
                </a:solidFill>
                <a:latin typeface="Times New Roman" panose="02020603050405020304" pitchFamily="18" charset="0"/>
              </a:rPr>
              <a:t>Chào hàng của em</a:t>
            </a:r>
            <a:endParaRPr lang="en-US" sz="2800" dirty="0">
              <a:solidFill>
                <a:prstClr val="black"/>
              </a:solidFill>
            </a:endParaRPr>
          </a:p>
        </p:txBody>
      </p:sp>
      <p:pic>
        <p:nvPicPr>
          <p:cNvPr id="2" name="Picture 1"/>
          <p:cNvPicPr>
            <a:picLocks noChangeAspect="1"/>
          </p:cNvPicPr>
          <p:nvPr/>
        </p:nvPicPr>
        <p:blipFill>
          <a:blip r:embed="rId13"/>
          <a:stretch>
            <a:fillRect/>
          </a:stretch>
        </p:blipFill>
        <p:spPr>
          <a:xfrm>
            <a:off x="4161445" y="320561"/>
            <a:ext cx="3060457" cy="1926503"/>
          </a:xfrm>
          <a:prstGeom prst="rect">
            <a:avLst/>
          </a:prstGeom>
        </p:spPr>
      </p:pic>
    </p:spTree>
    <p:extLst>
      <p:ext uri="{BB962C8B-B14F-4D97-AF65-F5344CB8AC3E}">
        <p14:creationId xmlns:p14="http://schemas.microsoft.com/office/powerpoint/2010/main" val="34061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barn(inVertical)">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31"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32603">
            <a:off x="9425567" y="-144134"/>
            <a:ext cx="4895194" cy="7146269"/>
          </a:xfrm>
          <a:prstGeom prst="rect">
            <a:avLst/>
          </a:prstGeom>
        </p:spPr>
      </p:pic>
      <p:pic>
        <p:nvPicPr>
          <p:cNvPr id="2" name="Picture 1"/>
          <p:cNvPicPr>
            <a:picLocks noChangeAspect="1"/>
          </p:cNvPicPr>
          <p:nvPr/>
        </p:nvPicPr>
        <p:blipFill>
          <a:blip r:embed="rId14"/>
          <a:stretch>
            <a:fillRect/>
          </a:stretch>
        </p:blipFill>
        <p:spPr>
          <a:xfrm>
            <a:off x="3931551" y="243053"/>
            <a:ext cx="3090940" cy="1926503"/>
          </a:xfrm>
          <a:prstGeom prst="rect">
            <a:avLst/>
          </a:prstGeom>
        </p:spPr>
      </p:pic>
      <p:sp>
        <p:nvSpPr>
          <p:cNvPr id="13" name="Rounded Rectangle 12"/>
          <p:cNvSpPr/>
          <p:nvPr/>
        </p:nvSpPr>
        <p:spPr>
          <a:xfrm>
            <a:off x="1501254" y="2174448"/>
            <a:ext cx="4570709" cy="35484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6800599" y="2174448"/>
            <a:ext cx="4280563" cy="3548418"/>
          </a:xfrm>
          <a:prstGeom prst="roundRect">
            <a:avLst/>
          </a:prstGeom>
          <a:solidFill>
            <a:srgbClr val="ED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01254" y="2177886"/>
            <a:ext cx="4570709" cy="3046988"/>
          </a:xfrm>
          <a:prstGeom prst="rect">
            <a:avLst/>
          </a:prstGeom>
        </p:spPr>
        <p:txBody>
          <a:bodyPr wrap="square">
            <a:spAutoFit/>
          </a:bodyPr>
          <a:lstStyle/>
          <a:p>
            <a:pPr algn="ctr" fontAlgn="base">
              <a:spcBef>
                <a:spcPct val="0"/>
              </a:spcBef>
              <a:spcAft>
                <a:spcPct val="0"/>
              </a:spcAft>
              <a:tabLst>
                <a:tab pos="1385888" algn="l"/>
              </a:tabLst>
              <a:defRPr/>
            </a:pPr>
            <a:r>
              <a:rPr lang="vi-VN" sz="3200" b="1" dirty="0">
                <a:latin typeface="Times New Roman" panose="02020603050405020304" pitchFamily="18" charset="0"/>
                <a:cs typeface="Times New Roman" panose="02020603050405020304" pitchFamily="18" charset="0"/>
              </a:rPr>
              <a:t>Cụm danh từ</a:t>
            </a:r>
            <a:r>
              <a:rPr lang="vi-VN" sz="3200" dirty="0" smtClean="0">
                <a:latin typeface="Times New Roman" panose="02020603050405020304" pitchFamily="18" charset="0"/>
                <a:cs typeface="Times New Roman" panose="02020603050405020304" pitchFamily="18" charset="0"/>
              </a:rPr>
              <a:t>:</a:t>
            </a:r>
          </a:p>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 - hai chiếc xe ngựa</a:t>
            </a:r>
          </a:p>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 chiếc tạp dề cũ kĩ của em</a:t>
            </a:r>
          </a:p>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 bà nội hiền hậu của em</a:t>
            </a:r>
          </a:p>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 một góc tường</a:t>
            </a:r>
          </a:p>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 hai ngôi nhà</a:t>
            </a:r>
            <a:endParaRPr lang="en-US" sz="3200" i="1" dirty="0">
              <a:latin typeface="Times New Roman" panose="02020603050405020304" pitchFamily="18" charset="0"/>
              <a:cs typeface="Times New Roman" panose="02020603050405020304" pitchFamily="18" charset="0"/>
            </a:endParaRPr>
          </a:p>
        </p:txBody>
      </p:sp>
      <p:sp>
        <p:nvSpPr>
          <p:cNvPr id="16" name="Rectangle 15"/>
          <p:cNvSpPr/>
          <p:nvPr/>
        </p:nvSpPr>
        <p:spPr>
          <a:xfrm>
            <a:off x="6974513" y="2411682"/>
            <a:ext cx="3991786" cy="2862322"/>
          </a:xfrm>
          <a:prstGeom prst="rect">
            <a:avLst/>
          </a:prstGeom>
        </p:spPr>
        <p:txBody>
          <a:bodyPr wrap="square">
            <a:spAutoFit/>
          </a:bodyPr>
          <a:lstStyle/>
          <a:p>
            <a:pPr algn="ctr" fontAlgn="base">
              <a:lnSpc>
                <a:spcPct val="150000"/>
              </a:lnSpc>
              <a:spcBef>
                <a:spcPct val="0"/>
              </a:spcBef>
              <a:spcAft>
                <a:spcPct val="0"/>
              </a:spcAft>
              <a:tabLst>
                <a:tab pos="1385888" algn="l"/>
              </a:tabLst>
              <a:defRPr/>
            </a:pPr>
            <a:r>
              <a:rPr lang="vi-VN" sz="3000" b="1" dirty="0">
                <a:solidFill>
                  <a:schemeClr val="bg1"/>
                </a:solidFill>
                <a:latin typeface="Times New Roman" panose="02020603050405020304" pitchFamily="18" charset="0"/>
                <a:cs typeface="Times New Roman" panose="02020603050405020304" pitchFamily="18" charset="0"/>
              </a:rPr>
              <a:t>Ba cụm danh từ khá</a:t>
            </a:r>
            <a:r>
              <a:rPr lang="en-US" sz="3000" b="1" dirty="0">
                <a:solidFill>
                  <a:schemeClr val="bg1"/>
                </a:solidFill>
                <a:latin typeface="Times New Roman" panose="02020603050405020304" pitchFamily="18" charset="0"/>
                <a:cs typeface="Times New Roman" panose="02020603050405020304" pitchFamily="18" charset="0"/>
              </a:rPr>
              <a:t>c:</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a:t>
            </a:r>
            <a:r>
              <a:rPr lang="en-US" sz="3000" i="1" dirty="0">
                <a:solidFill>
                  <a:schemeClr val="bg1"/>
                </a:solidFill>
                <a:latin typeface="Times New Roman" panose="02020603050405020304" pitchFamily="18" charset="0"/>
                <a:cs typeface="Times New Roman" panose="02020603050405020304" pitchFamily="18" charset="0"/>
              </a:rPr>
              <a:t> </a:t>
            </a:r>
            <a:r>
              <a:rPr lang="vi-VN" sz="3000" i="1" dirty="0">
                <a:solidFill>
                  <a:schemeClr val="bg1"/>
                </a:solidFill>
                <a:latin typeface="Times New Roman" panose="02020603050405020304" pitchFamily="18" charset="0"/>
                <a:cs typeface="Times New Roman" panose="02020603050405020304" pitchFamily="18" charset="0"/>
              </a:rPr>
              <a:t>những ngôi nhà ấy</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 ngôi nhà xinh xắn kia</a:t>
            </a:r>
            <a:endParaRPr lang="en-US" sz="3000" i="1" dirty="0">
              <a:solidFill>
                <a:schemeClr val="bg1"/>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tabLst>
                <a:tab pos="1385888" algn="l"/>
              </a:tabLst>
              <a:defRPr/>
            </a:pP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ngôi</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nhà</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cs typeface="Times New Roman" panose="02020603050405020304" pitchFamily="18" charset="0"/>
              </a:rPr>
              <a:t>của</a:t>
            </a:r>
            <a:r>
              <a:rPr lang="vi-VN" sz="3000" i="1" dirty="0" smtClean="0">
                <a:solidFill>
                  <a:schemeClr val="bg1"/>
                </a:solidFill>
                <a:latin typeface="Times New Roman" panose="020206030504050203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cs typeface="Times New Roman" panose="02020603050405020304" pitchFamily="18" charset="0"/>
              </a:rPr>
              <a:t>chúng</a:t>
            </a:r>
            <a:r>
              <a:rPr lang="en-US" sz="3000" i="1" dirty="0" smtClean="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tôi</a:t>
            </a:r>
            <a:r>
              <a:rPr lang="en-US" sz="30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1811746" y="4661927"/>
            <a:ext cx="2258952"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smtClean="0">
                <a:solidFill>
                  <a:schemeClr val="bg1"/>
                </a:solidFill>
                <a:latin typeface="Times New Roman" panose="02020603050405020304" pitchFamily="18" charset="0"/>
                <a:cs typeface="Times New Roman" panose="02020603050405020304" pitchFamily="18" charset="0"/>
              </a:rPr>
              <a:t>hai </a:t>
            </a:r>
            <a:r>
              <a:rPr lang="vi-VN" sz="3200" i="1" dirty="0">
                <a:solidFill>
                  <a:schemeClr val="bg1"/>
                </a:solidFill>
                <a:latin typeface="Times New Roman" panose="02020603050405020304" pitchFamily="18" charset="0"/>
                <a:cs typeface="Times New Roman" panose="02020603050405020304" pitchFamily="18" charset="0"/>
              </a:rPr>
              <a:t>ngôi nhà</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8" name="Rounded Rectangular Callout 17"/>
          <p:cNvSpPr/>
          <p:nvPr/>
        </p:nvSpPr>
        <p:spPr>
          <a:xfrm rot="243121" flipH="1" flipV="1">
            <a:off x="1096184" y="5436639"/>
            <a:ext cx="1309794"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19" name="Rectangle 18"/>
          <p:cNvSpPr/>
          <p:nvPr/>
        </p:nvSpPr>
        <p:spPr>
          <a:xfrm rot="362839">
            <a:off x="1075255" y="5483804"/>
            <a:ext cx="1351653"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Số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flipH="1" flipV="1">
            <a:off x="2624161" y="5392436"/>
            <a:ext cx="2101973" cy="622946"/>
          </a:xfrm>
          <a:prstGeom prst="wedgeRoundRectCallout">
            <a:avLst/>
          </a:prstGeom>
          <a:solidFill>
            <a:srgbClr val="FF8D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21" name="Rectangle 20"/>
          <p:cNvSpPr/>
          <p:nvPr/>
        </p:nvSpPr>
        <p:spPr>
          <a:xfrm>
            <a:off x="2624162" y="5441337"/>
            <a:ext cx="2144200" cy="461665"/>
          </a:xfrm>
          <a:prstGeom prst="rect">
            <a:avLst/>
          </a:prstGeom>
        </p:spPr>
        <p:txBody>
          <a:bodyPr wrap="square">
            <a:spAutoFit/>
          </a:bodyPr>
          <a:lstStyle/>
          <a:p>
            <a:pPr algn="ctr"/>
            <a:r>
              <a:rPr lang="vi-VN" sz="2400" b="1" dirty="0" smtClean="0">
                <a:solidFill>
                  <a:schemeClr val="bg1"/>
                </a:solidFill>
                <a:latin typeface="Times New Roman" panose="02020603050405020304" pitchFamily="18" charset="0"/>
                <a:cs typeface="Times New Roman" panose="02020603050405020304" pitchFamily="18" charset="0"/>
              </a:rPr>
              <a:t>DT trung tâm</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5A716459-8E3A-41CD-A0E8-B4DA092A027F}"/>
              </a:ext>
            </a:extLst>
          </p:cNvPr>
          <p:cNvPicPr>
            <a:picLocks noChangeAspect="1"/>
          </p:cNvPicPr>
          <p:nvPr/>
        </p:nvPicPr>
        <p:blipFill>
          <a:blip r:embed="rId15" cstate="print">
            <a:duotone>
              <a:prstClr val="black"/>
              <a:srgbClr val="ED6D70">
                <a:tint val="45000"/>
                <a:satMod val="400000"/>
              </a:srgbClr>
            </a:duotone>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tretch>
            <a:fillRect/>
          </a:stretch>
        </p:blipFill>
        <p:spPr>
          <a:xfrm rot="227518">
            <a:off x="5728157" y="4340679"/>
            <a:ext cx="1753100" cy="1753100"/>
          </a:xfrm>
          <a:prstGeom prst="rect">
            <a:avLst/>
          </a:prstGeom>
        </p:spPr>
      </p:pic>
    </p:spTree>
    <p:extLst>
      <p:ext uri="{BB962C8B-B14F-4D97-AF65-F5344CB8AC3E}">
        <p14:creationId xmlns:p14="http://schemas.microsoft.com/office/powerpoint/2010/main" val="28684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animBg="1"/>
      <p:bldP spid="19" grpId="0"/>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69454" y="3957129"/>
            <a:ext cx="2943380" cy="4296905"/>
          </a:xfrm>
          <a:prstGeom prst="rect">
            <a:avLst/>
          </a:prstGeom>
        </p:spPr>
      </p:pic>
      <p:pic>
        <p:nvPicPr>
          <p:cNvPr id="2" name="Picture 1"/>
          <p:cNvPicPr>
            <a:picLocks noChangeAspect="1"/>
          </p:cNvPicPr>
          <p:nvPr/>
        </p:nvPicPr>
        <p:blipFill>
          <a:blip r:embed="rId7"/>
          <a:stretch>
            <a:fillRect/>
          </a:stretch>
        </p:blipFill>
        <p:spPr>
          <a:xfrm>
            <a:off x="4170702" y="172714"/>
            <a:ext cx="3090940" cy="1926503"/>
          </a:xfrm>
          <a:prstGeom prst="rect">
            <a:avLst/>
          </a:prstGeom>
        </p:spPr>
      </p:pic>
      <p:sp>
        <p:nvSpPr>
          <p:cNvPr id="29" name="TextBox 28"/>
          <p:cNvSpPr txBox="1"/>
          <p:nvPr/>
        </p:nvSpPr>
        <p:spPr>
          <a:xfrm>
            <a:off x="950532" y="1378289"/>
            <a:ext cx="10055600" cy="4616648"/>
          </a:xfrm>
          <a:prstGeom prst="rect">
            <a:avLst/>
          </a:prstGeom>
          <a:noFill/>
        </p:spPr>
        <p:txBody>
          <a:bodyPr wrap="square" rtlCol="0">
            <a:spAutoFit/>
          </a:bodyPr>
          <a:lstStyle/>
          <a:p>
            <a:pPr algn="just">
              <a:lnSpc>
                <a:spcPct val="150000"/>
              </a:lnSpc>
            </a:pPr>
            <a:r>
              <a:rPr lang="vi-VN" sz="2800" dirty="0" smtClean="0">
                <a:solidFill>
                  <a:prstClr val="black"/>
                </a:solidFill>
                <a:latin typeface="Times New Roman" panose="02020603050405020304" pitchFamily="18" charset="0"/>
                <a:cs typeface="Times New Roman" panose="02020603050405020304" pitchFamily="18" charset="0"/>
              </a:rPr>
              <a:t>a, - Em bé vẫn lang thang trên đường</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800" dirty="0" smtClean="0">
                <a:solidFill>
                  <a:prstClr val="black"/>
                </a:solidFill>
                <a:latin typeface="Times New Roman" panose="02020603050405020304" pitchFamily="18" charset="0"/>
                <a:cs typeface="Times New Roman" panose="02020603050405020304" pitchFamily="18" charset="0"/>
              </a:rPr>
              <a:t>   - Em bé đáng thương, bụng đói rét vẫn lang thang trên đường.</a:t>
            </a:r>
          </a:p>
          <a:p>
            <a:pPr algn="just">
              <a:lnSpc>
                <a:spcPct val="150000"/>
              </a:lnSpc>
            </a:pPr>
            <a:endParaRPr lang="vi-VN" sz="28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800" dirty="0" smtClean="0">
                <a:solidFill>
                  <a:prstClr val="black"/>
                </a:solidFill>
                <a:latin typeface="Times New Roman" panose="02020603050405020304" pitchFamily="18" charset="0"/>
                <a:cs typeface="Times New Roman" panose="02020603050405020304" pitchFamily="18" charset="0"/>
              </a:rPr>
              <a:t>b, - Em gái đang dò dẫm trong đêm tối</a:t>
            </a:r>
          </a:p>
          <a:p>
            <a:pPr algn="just">
              <a:lnSpc>
                <a:spcPct val="150000"/>
              </a:lnSpc>
            </a:pPr>
            <a:r>
              <a:rPr lang="vi-VN" sz="2800" dirty="0" smtClean="0">
                <a:solidFill>
                  <a:prstClr val="black"/>
                </a:solidFill>
                <a:latin typeface="Times New Roman" panose="02020603050405020304" pitchFamily="18" charset="0"/>
                <a:cs typeface="Times New Roman" panose="02020603050405020304" pitchFamily="18" charset="0"/>
              </a:rPr>
              <a:t>    </a:t>
            </a:r>
          </a:p>
          <a:p>
            <a:pPr algn="just">
              <a:lnSpc>
                <a:spcPct val="150000"/>
              </a:lnSpc>
            </a:pPr>
            <a:r>
              <a:rPr lang="vi-VN" sz="2800" dirty="0" smtClean="0">
                <a:solidFill>
                  <a:prstClr val="black"/>
                </a:solidFill>
                <a:latin typeface="Times New Roman" panose="02020603050405020304" pitchFamily="18" charset="0"/>
                <a:cs typeface="Times New Roman" panose="02020603050405020304" pitchFamily="18" charset="0"/>
              </a:rPr>
              <a:t>- Một em gái nhỏ đầu trần, chân đi đất, đang dò dẫm trong đêm tối</a:t>
            </a:r>
            <a:endParaRPr lang="en-US" sz="2800" dirty="0">
              <a:solidFill>
                <a:prstClr val="black"/>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flipV="1">
            <a:off x="1230912" y="5854890"/>
            <a:ext cx="5142592" cy="8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69492" y="4585647"/>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69492" y="2035790"/>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569492" y="3305033"/>
            <a:ext cx="4688644" cy="23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85869" y="2159564"/>
            <a:ext cx="2518638"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CN là danh từ</a:t>
            </a:r>
            <a:endParaRPr lang="en-US" sz="3200" i="1" dirty="0">
              <a:latin typeface="Times New Roman" panose="02020603050405020304" pitchFamily="18" charset="0"/>
              <a:cs typeface="Times New Roman" panose="02020603050405020304" pitchFamily="18" charset="0"/>
            </a:endParaRPr>
          </a:p>
        </p:txBody>
      </p:sp>
      <p:sp>
        <p:nvSpPr>
          <p:cNvPr id="35" name="Rectangle 34"/>
          <p:cNvSpPr/>
          <p:nvPr/>
        </p:nvSpPr>
        <p:spPr>
          <a:xfrm>
            <a:off x="2124288" y="3484612"/>
            <a:ext cx="3305713"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CN là cụm danh từ</a:t>
            </a:r>
            <a:endParaRPr lang="en-US" sz="3200" i="1" dirty="0">
              <a:latin typeface="Times New Roman" panose="02020603050405020304" pitchFamily="18" charset="0"/>
              <a:cs typeface="Times New Roman" panose="02020603050405020304" pitchFamily="18" charset="0"/>
            </a:endParaRPr>
          </a:p>
        </p:txBody>
      </p:sp>
      <p:sp>
        <p:nvSpPr>
          <p:cNvPr id="36" name="Rectangle 35"/>
          <p:cNvSpPr/>
          <p:nvPr/>
        </p:nvSpPr>
        <p:spPr>
          <a:xfrm>
            <a:off x="950532" y="4669889"/>
            <a:ext cx="2518638"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CN là danh từ</a:t>
            </a:r>
            <a:endParaRPr lang="en-US" sz="3200" i="1" dirty="0">
              <a:latin typeface="Times New Roman" panose="02020603050405020304" pitchFamily="18" charset="0"/>
              <a:cs typeface="Times New Roman" panose="02020603050405020304" pitchFamily="18" charset="0"/>
            </a:endParaRPr>
          </a:p>
        </p:txBody>
      </p:sp>
      <p:sp>
        <p:nvSpPr>
          <p:cNvPr id="37" name="Rectangle 36"/>
          <p:cNvSpPr/>
          <p:nvPr/>
        </p:nvSpPr>
        <p:spPr>
          <a:xfrm>
            <a:off x="2088951" y="5994937"/>
            <a:ext cx="3305713"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smtClean="0">
                <a:latin typeface="Times New Roman" panose="02020603050405020304" pitchFamily="18" charset="0"/>
                <a:cs typeface="Times New Roman" panose="02020603050405020304" pitchFamily="18" charset="0"/>
              </a:rPr>
              <a:t>CN là cụm danh từ</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8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69454" y="3957129"/>
            <a:ext cx="2943380" cy="4296905"/>
          </a:xfrm>
          <a:prstGeom prst="rect">
            <a:avLst/>
          </a:prstGeom>
        </p:spPr>
      </p:pic>
      <p:sp>
        <p:nvSpPr>
          <p:cNvPr id="13" name="Rounded Rectangle 12"/>
          <p:cNvSpPr>
            <a:spLocks noChangeArrowheads="1"/>
          </p:cNvSpPr>
          <p:nvPr/>
        </p:nvSpPr>
        <p:spPr bwMode="auto">
          <a:xfrm>
            <a:off x="3860318" y="764274"/>
            <a:ext cx="7489989" cy="3180681"/>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just" fontAlgn="base">
              <a:spcBef>
                <a:spcPct val="0"/>
              </a:spcBef>
              <a:spcAft>
                <a:spcPct val="0"/>
              </a:spcAft>
              <a:defRPr/>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 ý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bụng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đói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rét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8"/>
          <p:cNvSpPr>
            <a:spLocks noChangeArrowheads="1"/>
          </p:cNvSpPr>
          <p:nvPr/>
        </p:nvSpPr>
        <p:spPr bwMode="auto">
          <a:xfrm>
            <a:off x="3874605" y="4068728"/>
            <a:ext cx="7489989" cy="1986756"/>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xót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diêm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5" name="Rounded Rectangle 14"/>
          <p:cNvSpPr>
            <a:spLocks noChangeArrowheads="1"/>
          </p:cNvSpPr>
          <p:nvPr/>
        </p:nvSpPr>
        <p:spPr bwMode="auto">
          <a:xfrm>
            <a:off x="787410" y="2431751"/>
            <a:ext cx="2774458" cy="2495550"/>
          </a:xfrm>
          <a:prstGeom prst="roundRect">
            <a:avLst>
              <a:gd name="adj" fmla="val 16667"/>
            </a:avLst>
          </a:prstGeom>
          <a:solidFill>
            <a:schemeClr val="accent5">
              <a:lumMod val="20000"/>
              <a:lumOff val="80000"/>
            </a:schemeClr>
          </a:solidFill>
          <a:ln w="12700" algn="ctr">
            <a:solidFill>
              <a:srgbClr val="41719C"/>
            </a:solidFill>
            <a:miter lim="800000"/>
            <a:headEnd/>
            <a:tailEnd/>
          </a:ln>
          <a:scene3d>
            <a:camera prst="orthographicFront"/>
            <a:lightRig rig="threePt" dir="t"/>
          </a:scene3d>
          <a:sp3d>
            <a:bevelT w="114300" prst="artDeco"/>
          </a:sp3d>
        </p:spPr>
        <p:txBody>
          <a:bodyPr anchor="ctr"/>
          <a:lstStyle/>
          <a:p>
            <a:pPr algn="ctr" fontAlgn="base">
              <a:spcBef>
                <a:spcPct val="0"/>
              </a:spcBef>
              <a:spcAft>
                <a:spcPct val="0"/>
              </a:spcAft>
              <a:tabLst>
                <a:tab pos="1385888" algn="l"/>
              </a:tabLst>
              <a:defRPr/>
            </a:pP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a:t>
            </a:r>
          </a:p>
        </p:txBody>
      </p:sp>
      <p:sp>
        <p:nvSpPr>
          <p:cNvPr id="16" name="Line 9"/>
          <p:cNvSpPr>
            <a:spLocks noChangeShapeType="1"/>
          </p:cNvSpPr>
          <p:nvPr/>
        </p:nvSpPr>
        <p:spPr bwMode="auto">
          <a:xfrm flipV="1">
            <a:off x="3560280" y="2922288"/>
            <a:ext cx="314325" cy="569913"/>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
        <p:nvSpPr>
          <p:cNvPr id="17" name="Line 10"/>
          <p:cNvSpPr>
            <a:spLocks noChangeShapeType="1"/>
          </p:cNvSpPr>
          <p:nvPr/>
        </p:nvSpPr>
        <p:spPr bwMode="auto">
          <a:xfrm>
            <a:off x="3558693" y="3522363"/>
            <a:ext cx="315912" cy="1168400"/>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Tree>
    <p:extLst>
      <p:ext uri="{BB962C8B-B14F-4D97-AF65-F5344CB8AC3E}">
        <p14:creationId xmlns:p14="http://schemas.microsoft.com/office/powerpoint/2010/main" val="39530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V="1">
            <a:off x="10447694" y="4002305"/>
            <a:ext cx="3602026" cy="4339791"/>
          </a:xfrm>
          <a:prstGeom prst="rect">
            <a:avLst/>
          </a:prstGeom>
        </p:spPr>
      </p:pic>
      <p:pic>
        <p:nvPicPr>
          <p:cNvPr id="2" name="Picture 1"/>
          <p:cNvPicPr>
            <a:picLocks noChangeAspect="1"/>
          </p:cNvPicPr>
          <p:nvPr/>
        </p:nvPicPr>
        <p:blipFill>
          <a:blip r:embed="rId13"/>
          <a:stretch>
            <a:fillRect/>
          </a:stretch>
        </p:blipFill>
        <p:spPr>
          <a:xfrm>
            <a:off x="4057027" y="0"/>
            <a:ext cx="3090940" cy="1926503"/>
          </a:xfrm>
          <a:prstGeom prst="rect">
            <a:avLst/>
          </a:prstGeom>
        </p:spPr>
      </p:pic>
      <p:sp>
        <p:nvSpPr>
          <p:cNvPr id="8" name="Rectangle 7"/>
          <p:cNvSpPr/>
          <p:nvPr/>
        </p:nvSpPr>
        <p:spPr>
          <a:xfrm>
            <a:off x="805218" y="1957130"/>
            <a:ext cx="3821374" cy="3539430"/>
          </a:xfrm>
          <a:prstGeom prst="rect">
            <a:avLst/>
          </a:prstGeom>
        </p:spPr>
        <p:txBody>
          <a:bodyPr wrap="square">
            <a:spAutoFit/>
          </a:bodyPr>
          <a:lstStyle/>
          <a:p>
            <a:pPr marL="514350" indent="-514350" algn="just" fontAlgn="base">
              <a:spcBef>
                <a:spcPct val="0"/>
              </a:spcBef>
              <a:spcAft>
                <a:spcPct val="0"/>
              </a:spcAft>
              <a:buAutoNum type="alphaLcPeriod"/>
              <a:tabLst>
                <a:tab pos="1385888" algn="l"/>
              </a:tabLst>
              <a:defRPr/>
            </a:pPr>
            <a:r>
              <a:rPr lang="vi-VN" sz="3200" i="1" dirty="0" smtClean="0">
                <a:solidFill>
                  <a:schemeClr val="tx1">
                    <a:lumMod val="95000"/>
                    <a:lumOff val="5000"/>
                  </a:schemeClr>
                </a:solidFill>
                <a:latin typeface="Times New Roman" panose="02020603050405020304" pitchFamily="18" charset="0"/>
                <a:cs typeface="Times New Roman" panose="02020603050405020304" pitchFamily="18" charset="0"/>
              </a:rPr>
              <a:t>Gió vẫn thổi rít vào trong nhà.</a:t>
            </a:r>
          </a:p>
          <a:p>
            <a:pPr marL="514350" indent="-514350" algn="just" fontAlgn="base">
              <a:spcBef>
                <a:spcPct val="0"/>
              </a:spcBef>
              <a:spcAft>
                <a:spcPct val="0"/>
              </a:spcAft>
              <a:buAutoNum type="alphaLcPeriod"/>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r>
              <a:rPr lang="vi-VN" sz="3200" i="1" dirty="0" smtClean="0">
                <a:solidFill>
                  <a:schemeClr val="tx1">
                    <a:lumMod val="95000"/>
                    <a:lumOff val="5000"/>
                  </a:schemeClr>
                </a:solidFill>
                <a:latin typeface="Times New Roman" panose="02020603050405020304" pitchFamily="18" charset="0"/>
                <a:cs typeface="Times New Roman" panose="02020603050405020304" pitchFamily="18" charset="0"/>
              </a:rPr>
              <a:t>b. Lửa tỏa ra hơi nóng dịu dàng</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10185" y="1957130"/>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smtClean="0">
                <a:solidFill>
                  <a:schemeClr val="bg1"/>
                </a:solidFill>
                <a:latin typeface="Times New Roman" panose="02020603050405020304" pitchFamily="18" charset="0"/>
                <a:cs typeface="Times New Roman" panose="02020603050405020304" pitchFamily="18" charset="0"/>
              </a:rPr>
              <a:t>Gió </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304535" y="4350966"/>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smtClean="0">
                <a:solidFill>
                  <a:schemeClr val="bg1"/>
                </a:solidFill>
                <a:latin typeface="Times New Roman" panose="02020603050405020304" pitchFamily="18" charset="0"/>
                <a:cs typeface="Times New Roman" panose="02020603050405020304" pitchFamily="18" charset="0"/>
              </a:rPr>
              <a:t>Lửa</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931013" y="1669623"/>
            <a:ext cx="6328390" cy="39669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03545" y="1669623"/>
            <a:ext cx="3667077" cy="584775"/>
          </a:xfrm>
          <a:prstGeom prst="rect">
            <a:avLst/>
          </a:prstGeom>
        </p:spPr>
        <p:txBody>
          <a:bodyPr wrap="square">
            <a:spAutoFit/>
          </a:bodyPr>
          <a:lstStyle/>
          <a:p>
            <a:pPr algn="ctr" fontAlgn="base">
              <a:spcBef>
                <a:spcPct val="0"/>
              </a:spcBef>
              <a:spcAft>
                <a:spcPct val="0"/>
              </a:spcAft>
              <a:tabLst>
                <a:tab pos="1385888" algn="l"/>
              </a:tabLst>
              <a:defRPr/>
            </a:pPr>
            <a:r>
              <a:rPr lang="vi-VN" sz="3200" b="1" dirty="0">
                <a:latin typeface="Times New Roman" panose="02020603050405020304" pitchFamily="18" charset="0"/>
                <a:cs typeface="Times New Roman" panose="02020603050405020304" pitchFamily="18" charset="0"/>
              </a:rPr>
              <a:t>Cụm danh từ</a:t>
            </a:r>
            <a:r>
              <a:rPr lang="vi-VN" sz="3200" dirty="0" smtClean="0">
                <a:latin typeface="Times New Roman" panose="02020603050405020304" pitchFamily="18" charset="0"/>
                <a:cs typeface="Times New Roman" panose="02020603050405020304" pitchFamily="18" charset="0"/>
              </a:rPr>
              <a:t>:</a:t>
            </a:r>
          </a:p>
        </p:txBody>
      </p:sp>
      <p:sp>
        <p:nvSpPr>
          <p:cNvPr id="16" name="Rectangle 15"/>
          <p:cNvSpPr/>
          <p:nvPr/>
        </p:nvSpPr>
        <p:spPr>
          <a:xfrm>
            <a:off x="5040023" y="2309844"/>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Gió lạnh</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Từng cơn gió lạnh</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Những cơn gió mùa đông</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Gió mùa đông</a:t>
            </a:r>
          </a:p>
        </p:txBody>
      </p:sp>
      <p:sp>
        <p:nvSpPr>
          <p:cNvPr id="17" name="Rectangle 16"/>
          <p:cNvSpPr/>
          <p:nvPr/>
        </p:nvSpPr>
        <p:spPr>
          <a:xfrm>
            <a:off x="8475259" y="2249517"/>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Ngọn lửa</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Lửa trong lò</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Ngọn lửa hồng</a:t>
            </a:r>
          </a:p>
          <a:p>
            <a:pPr marL="457200" indent="-457200" fontAlgn="base">
              <a:spcBef>
                <a:spcPct val="0"/>
              </a:spcBef>
              <a:spcAft>
                <a:spcPct val="0"/>
              </a:spcAft>
              <a:buFontTx/>
              <a:buChar char="-"/>
              <a:tabLst>
                <a:tab pos="1385888" algn="l"/>
              </a:tabLst>
              <a:defRPr/>
            </a:pPr>
            <a:r>
              <a:rPr lang="vi-VN" sz="3200" i="1" dirty="0" smtClean="0">
                <a:latin typeface="Times New Roman" panose="02020603050405020304" pitchFamily="18" charset="0"/>
                <a:cs typeface="Times New Roman" panose="02020603050405020304" pitchFamily="18" charset="0"/>
              </a:rPr>
              <a:t>Một vài đốm lửa</a:t>
            </a:r>
          </a:p>
        </p:txBody>
      </p:sp>
      <p:cxnSp>
        <p:nvCxnSpPr>
          <p:cNvPr id="18" name="Straight Connector 17"/>
          <p:cNvCxnSpPr/>
          <p:nvPr/>
        </p:nvCxnSpPr>
        <p:spPr>
          <a:xfrm>
            <a:off x="8258981" y="2541905"/>
            <a:ext cx="0" cy="2462212"/>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4" grpId="0" animBg="1"/>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398000" y="-1193800"/>
            <a:ext cx="4215430" cy="3825503"/>
          </a:xfrm>
          <a:prstGeom prst="rect">
            <a:avLst/>
          </a:prstGeom>
        </p:spPr>
      </p:pic>
      <p:pic>
        <p:nvPicPr>
          <p:cNvPr id="2" name="Picture 1"/>
          <p:cNvPicPr>
            <a:picLocks noChangeAspect="1"/>
          </p:cNvPicPr>
          <p:nvPr/>
        </p:nvPicPr>
        <p:blipFill>
          <a:blip r:embed="rId13"/>
          <a:stretch>
            <a:fillRect/>
          </a:stretch>
        </p:blipFill>
        <p:spPr>
          <a:xfrm>
            <a:off x="3990972" y="145629"/>
            <a:ext cx="3090940" cy="1926503"/>
          </a:xfrm>
          <a:prstGeom prst="rect">
            <a:avLst/>
          </a:prstGeom>
        </p:spPr>
      </p:pic>
      <p:pic>
        <p:nvPicPr>
          <p:cNvPr id="3" name="Picture 2"/>
          <p:cNvPicPr>
            <a:picLocks noChangeAspect="1"/>
          </p:cNvPicPr>
          <p:nvPr/>
        </p:nvPicPr>
        <p:blipFill>
          <a:blip r:embed="rId14"/>
          <a:stretch>
            <a:fillRect/>
          </a:stretch>
        </p:blipFill>
        <p:spPr>
          <a:xfrm>
            <a:off x="1351978" y="1618726"/>
            <a:ext cx="8993024" cy="5058576"/>
          </a:xfrm>
          <a:prstGeom prst="rect">
            <a:avLst/>
          </a:prstGeom>
        </p:spPr>
      </p:pic>
    </p:spTree>
    <p:extLst>
      <p:ext uri="{BB962C8B-B14F-4D97-AF65-F5344CB8AC3E}">
        <p14:creationId xmlns:p14="http://schemas.microsoft.com/office/powerpoint/2010/main" val="1603345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398000" y="-1193800"/>
            <a:ext cx="4215430" cy="3825503"/>
          </a:xfrm>
          <a:prstGeom prst="rect">
            <a:avLst/>
          </a:prstGeom>
        </p:spPr>
      </p:pic>
      <p:pic>
        <p:nvPicPr>
          <p:cNvPr id="2" name="Picture 1"/>
          <p:cNvPicPr>
            <a:picLocks noChangeAspect="1"/>
          </p:cNvPicPr>
          <p:nvPr/>
        </p:nvPicPr>
        <p:blipFill>
          <a:blip r:embed="rId13"/>
          <a:stretch>
            <a:fillRect/>
          </a:stretch>
        </p:blipFill>
        <p:spPr>
          <a:xfrm>
            <a:off x="3990972" y="145629"/>
            <a:ext cx="3090940" cy="1926503"/>
          </a:xfrm>
          <a:prstGeom prst="rect">
            <a:avLst/>
          </a:prstGeom>
        </p:spPr>
      </p:pic>
      <p:sp>
        <p:nvSpPr>
          <p:cNvPr id="5" name="Rectangle 4"/>
          <p:cNvSpPr/>
          <p:nvPr/>
        </p:nvSpPr>
        <p:spPr>
          <a:xfrm>
            <a:off x="286603" y="1921021"/>
            <a:ext cx="11395880" cy="4401205"/>
          </a:xfrm>
          <a:prstGeom prst="rect">
            <a:avLst/>
          </a:prstGeom>
        </p:spPr>
        <p:txBody>
          <a:bodyPr wrap="square">
            <a:spAutoFit/>
          </a:bodyPr>
          <a:lstStyle/>
          <a:p>
            <a:pPr algn="just"/>
            <a:r>
              <a:rPr lang="vi-VN" sz="2800" dirty="0" smtClean="0">
                <a:latin typeface="+mj-lt"/>
              </a:rPr>
              <a:t>        Bà </a:t>
            </a:r>
            <a:r>
              <a:rPr lang="vi-VN" sz="2800" dirty="0">
                <a:latin typeface="+mj-lt"/>
              </a:rPr>
              <a:t>dắt tay cô bé bán diêm về trời. Em đã gặp được tất cả các thiên thần bé xíu, xinh xinh. Mỗi thiên thần có một đôi cánh trắng toát, mượt mà đằng sau lưng. Trên tay họ là những chiếc kèn để thổi chào mừng em. Cô bé rất háo hức. Vừa đi, em vừa nhảy chân sáo. Có lẽ lâu lắm rồi, em mới được thực sự là một đứa trẻ như bây giờ. Cổng thiên đường rộng lớn, sáng lên một màu vàng lấp lánh. Nó mở ra một vùng đất rộng mênh mông, tươi đẹp, có biết bao nhiêu là hoa. Cô bé đứng sững lại. Chưa bao giờ em thấy nơi nào tràn ngập màu sắc như thế này. Nước mắt chảy dài trên khuôn mặt em, vì quá hạnh phúc, vì xúc động. Em tiến vào trong thiên đường. Ở đây có rất nhiều người, họ vui vẻ, thân thiện. Em cảm thấy hạnh phúc vô </a:t>
            </a:r>
            <a:r>
              <a:rPr lang="vi-VN" sz="2800" dirty="0" smtClean="0">
                <a:latin typeface="+mj-lt"/>
              </a:rPr>
              <a:t>cùng.</a:t>
            </a:r>
            <a:endParaRPr lang="en-US" sz="2800" dirty="0">
              <a:latin typeface="+mj-lt"/>
            </a:endParaRPr>
          </a:p>
        </p:txBody>
      </p:sp>
    </p:spTree>
    <p:extLst>
      <p:ext uri="{BB962C8B-B14F-4D97-AF65-F5344CB8AC3E}">
        <p14:creationId xmlns:p14="http://schemas.microsoft.com/office/powerpoint/2010/main" val="254061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171590" y="267989"/>
            <a:ext cx="3806730" cy="3874106"/>
          </a:xfrm>
          <a:prstGeom prst="rect">
            <a:avLst/>
          </a:prstGeom>
        </p:spPr>
      </p:pic>
      <p:sp>
        <p:nvSpPr>
          <p:cNvPr id="13" name="TextBox 12"/>
          <p:cNvSpPr txBox="1"/>
          <p:nvPr/>
        </p:nvSpPr>
        <p:spPr>
          <a:xfrm>
            <a:off x="1312954" y="1809859"/>
            <a:ext cx="1469409"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4227249" y="267989"/>
            <a:ext cx="3806730" cy="3874106"/>
          </a:xfrm>
          <a:prstGeom prst="rect">
            <a:avLst/>
          </a:prstGeom>
        </p:spPr>
      </p:pic>
      <p:sp>
        <p:nvSpPr>
          <p:cNvPr id="15" name="TextBox 14"/>
          <p:cNvSpPr txBox="1"/>
          <p:nvPr/>
        </p:nvSpPr>
        <p:spPr>
          <a:xfrm>
            <a:off x="5368613" y="1946339"/>
            <a:ext cx="146940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Chạy</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8282908" y="267989"/>
            <a:ext cx="3806730" cy="3874106"/>
          </a:xfrm>
          <a:prstGeom prst="rect">
            <a:avLst/>
          </a:prstGeom>
        </p:spPr>
      </p:pic>
      <p:sp>
        <p:nvSpPr>
          <p:cNvPr id="17" name="TextBox 16"/>
          <p:cNvSpPr txBox="1"/>
          <p:nvPr/>
        </p:nvSpPr>
        <p:spPr>
          <a:xfrm>
            <a:off x="9424272" y="2014578"/>
            <a:ext cx="1469409"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Cao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13"/>
          <p:cNvSpPr txBox="1"/>
          <p:nvPr/>
        </p:nvSpPr>
        <p:spPr>
          <a:xfrm>
            <a:off x="689210" y="4442316"/>
            <a:ext cx="11170694" cy="1773371"/>
          </a:xfrm>
          <a:prstGeom prst="rect">
            <a:avLst/>
          </a:prstGeom>
        </p:spPr>
        <p:txBody>
          <a:bodyPr wrap="square" lIns="0" tIns="0" rIns="0" bIns="0" rtlCol="0" anchor="t">
            <a:spAutoFit/>
          </a:bodyPr>
          <a:lstStyle/>
          <a:p>
            <a:pPr marL="457200" indent="-457200" algn="just">
              <a:lnSpc>
                <a:spcPct val="150000"/>
              </a:lnSpc>
              <a:buFontTx/>
              <a:buChar char="-"/>
            </a:pPr>
            <a:r>
              <a:rPr lang="en-US" sz="2667" b="1" dirty="0" err="1" smtClean="0">
                <a:solidFill>
                  <a:srgbClr val="000000"/>
                </a:solidFill>
                <a:latin typeface="Times New Roman" panose="02020603050405020304" pitchFamily="18" charset="0"/>
                <a:cs typeface="Times New Roman" panose="02020603050405020304" pitchFamily="18" charset="0"/>
              </a:rPr>
              <a:t>Học</a:t>
            </a:r>
            <a:r>
              <a:rPr lang="en-US" sz="2667" b="1" dirty="0" smtClean="0">
                <a:solidFill>
                  <a:srgbClr val="000000"/>
                </a:solidFill>
                <a:latin typeface="Times New Roman" panose="02020603050405020304" pitchFamily="18" charset="0"/>
                <a:cs typeface="Times New Roman" panose="02020603050405020304" pitchFamily="18" charset="0"/>
              </a:rPr>
              <a:t> </a:t>
            </a:r>
            <a:r>
              <a:rPr lang="en-US" sz="2667" b="1" dirty="0" err="1" smtClean="0">
                <a:solidFill>
                  <a:srgbClr val="000000"/>
                </a:solidFill>
                <a:latin typeface="Times New Roman" panose="02020603050405020304" pitchFamily="18" charset="0"/>
                <a:cs typeface="Times New Roman" panose="02020603050405020304" pitchFamily="18" charset="0"/>
              </a:rPr>
              <a:t>sinh</a:t>
            </a:r>
            <a:r>
              <a:rPr lang="en-US" sz="2667" b="1"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nam</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một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vài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trung</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học</a:t>
            </a:r>
            <a:r>
              <a:rPr lang="en-US" sz="2667" dirty="0" smtClean="0">
                <a:solidFill>
                  <a:srgbClr val="000000"/>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67" b="1" dirty="0" err="1" smtClean="0">
                <a:solidFill>
                  <a:srgbClr val="000000"/>
                </a:solidFill>
                <a:latin typeface="Times New Roman" panose="02020603050405020304" pitchFamily="18" charset="0"/>
                <a:cs typeface="Times New Roman" panose="02020603050405020304" pitchFamily="18" charset="0"/>
              </a:rPr>
              <a:t>Chạy</a:t>
            </a:r>
            <a:r>
              <a:rPr lang="en-US" sz="2667" b="1"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bước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thấp</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bước</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cao</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vun</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vút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thình</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thịch</a:t>
            </a:r>
            <a:r>
              <a:rPr lang="en-US" sz="2667" dirty="0" smtClean="0">
                <a:solidFill>
                  <a:srgbClr val="000000"/>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67" b="1" dirty="0" smtClean="0">
                <a:solidFill>
                  <a:srgbClr val="000000"/>
                </a:solidFill>
                <a:latin typeface="Times New Roman" panose="02020603050405020304" pitchFamily="18" charset="0"/>
                <a:cs typeface="Times New Roman" panose="02020603050405020304" pitchFamily="18" charset="0"/>
              </a:rPr>
              <a:t>Cao: </a:t>
            </a:r>
            <a:r>
              <a:rPr lang="en-US" sz="2667" dirty="0" err="1" smtClean="0">
                <a:solidFill>
                  <a:srgbClr val="000000"/>
                </a:solidFill>
                <a:latin typeface="Times New Roman" panose="02020603050405020304" pitchFamily="18" charset="0"/>
                <a:cs typeface="Times New Roman" panose="02020603050405020304" pitchFamily="18" charset="0"/>
              </a:rPr>
              <a:t>vời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vợi</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chót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vót</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vô</a:t>
            </a:r>
            <a:r>
              <a:rPr lang="en-US" sz="2667" dirty="0" smtClean="0">
                <a:solidFill>
                  <a:srgbClr val="000000"/>
                </a:solidFill>
                <a:latin typeface="Times New Roman" panose="02020603050405020304" pitchFamily="18" charset="0"/>
                <a:cs typeface="Times New Roman" panose="02020603050405020304" pitchFamily="18" charset="0"/>
              </a:rPr>
              <a:t> </a:t>
            </a:r>
            <a:r>
              <a:rPr lang="en-US" sz="2667" dirty="0" err="1" smtClean="0">
                <a:solidFill>
                  <a:srgbClr val="000000"/>
                </a:solidFill>
                <a:latin typeface="Times New Roman" panose="02020603050405020304" pitchFamily="18" charset="0"/>
                <a:cs typeface="Times New Roman" panose="02020603050405020304" pitchFamily="18" charset="0"/>
              </a:rPr>
              <a:t>cùng</a:t>
            </a:r>
            <a:endParaRPr lang="vi-VN" sz="2667"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99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pic>
        <p:nvPicPr>
          <p:cNvPr id="3" name="Picture 2"/>
          <p:cNvPicPr>
            <a:picLocks noChangeAspect="1"/>
          </p:cNvPicPr>
          <p:nvPr/>
        </p:nvPicPr>
        <p:blipFill>
          <a:blip r:embed="rId13"/>
          <a:stretch>
            <a:fillRect/>
          </a:stretch>
        </p:blipFill>
        <p:spPr>
          <a:xfrm>
            <a:off x="3121588" y="2436966"/>
            <a:ext cx="5503576" cy="3378939"/>
          </a:xfrm>
          <a:prstGeom prst="rect">
            <a:avLst/>
          </a:prstGeom>
        </p:spPr>
      </p:pic>
    </p:spTree>
    <p:extLst>
      <p:ext uri="{BB962C8B-B14F-4D97-AF65-F5344CB8AC3E}">
        <p14:creationId xmlns:p14="http://schemas.microsoft.com/office/powerpoint/2010/main" val="10967316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93008">
            <a:off x="-592039" y="-140111"/>
            <a:ext cx="2689305" cy="782343"/>
          </a:xfrm>
          <a:prstGeom prst="rect">
            <a:avLst/>
          </a:prstGeom>
        </p:spPr>
      </p:pic>
      <p:pic>
        <p:nvPicPr>
          <p:cNvPr id="3" name="Picture 2"/>
          <p:cNvPicPr>
            <a:picLocks noChangeAspect="1"/>
          </p:cNvPicPr>
          <p:nvPr/>
        </p:nvPicPr>
        <p:blipFill>
          <a:blip r:embed="rId14"/>
          <a:stretch>
            <a:fillRect/>
          </a:stretch>
        </p:blipFill>
        <p:spPr>
          <a:xfrm>
            <a:off x="1913781" y="2465748"/>
            <a:ext cx="8364437" cy="1926503"/>
          </a:xfrm>
          <a:prstGeom prst="rect">
            <a:avLst/>
          </a:prstGeom>
        </p:spPr>
      </p:pic>
    </p:spTree>
    <p:extLst>
      <p:ext uri="{BB962C8B-B14F-4D97-AF65-F5344CB8AC3E}">
        <p14:creationId xmlns:p14="http://schemas.microsoft.com/office/powerpoint/2010/main" val="1054429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8330" y="4179087"/>
            <a:ext cx="2918298" cy="2743200"/>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90820" y="3429000"/>
            <a:ext cx="462451" cy="506670"/>
          </a:xfrm>
          <a:prstGeom prst="rect">
            <a:avLst/>
          </a:prstGeom>
        </p:spPr>
      </p:pic>
      <p:pic>
        <p:nvPicPr>
          <p:cNvPr id="32" name="Picture 3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68867">
            <a:off x="10877357" y="-1499369"/>
            <a:ext cx="1885327" cy="2743200"/>
          </a:xfrm>
          <a:prstGeom prst="rect">
            <a:avLst/>
          </a:prstGeom>
        </p:spPr>
      </p:pic>
      <p:sp>
        <p:nvSpPr>
          <p:cNvPr id="9" name="TextBox 8"/>
          <p:cNvSpPr txBox="1"/>
          <p:nvPr/>
        </p:nvSpPr>
        <p:spPr>
          <a:xfrm>
            <a:off x="1095654" y="229793"/>
            <a:ext cx="9203724" cy="1077218"/>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rPr>
              <a:t>1. </a:t>
            </a:r>
            <a:r>
              <a:rPr lang="vi-VN" sz="3200" b="1" dirty="0" smtClean="0">
                <a:solidFill>
                  <a:prstClr val="black"/>
                </a:solidFill>
                <a:latin typeface="Times New Roman" panose="02020603050405020304" pitchFamily="18" charset="0"/>
              </a:rPr>
              <a:t>Nhận biết tác dụng của việc mở rộng thành phần chính của câu bằng cụm từ</a:t>
            </a:r>
            <a:endParaRPr lang="en-US" sz="3200" b="1" dirty="0">
              <a:solidFill>
                <a:prstClr val="black"/>
              </a:solidFill>
            </a:endParaRPr>
          </a:p>
        </p:txBody>
      </p:sp>
      <p:sp>
        <p:nvSpPr>
          <p:cNvPr id="10" name="Rectangle 9"/>
          <p:cNvSpPr/>
          <p:nvPr/>
        </p:nvSpPr>
        <p:spPr>
          <a:xfrm>
            <a:off x="1820874" y="1905506"/>
            <a:ext cx="6096000" cy="3046988"/>
          </a:xfrm>
          <a:prstGeom prst="rect">
            <a:avLst/>
          </a:prstGeom>
        </p:spPr>
        <p:txBody>
          <a:bodyPr>
            <a:spAutoFit/>
          </a:bodyPr>
          <a:lstStyle/>
          <a:p>
            <a:pPr fontAlgn="base">
              <a:spcBef>
                <a:spcPct val="0"/>
              </a:spcBef>
              <a:spcAft>
                <a:spcPct val="0"/>
              </a:spcAft>
              <a:tabLst>
                <a:tab pos="1385888" algn="l"/>
              </a:tabLst>
              <a:defRPr/>
            </a:pPr>
            <a:r>
              <a:rPr lang="en-US" sz="3200" i="1" dirty="0" smtClean="0">
                <a:solidFill>
                  <a:prstClr val="black"/>
                </a:solidFill>
                <a:latin typeface="Times New Roman" panose="02020603050405020304" pitchFamily="18" charset="0"/>
                <a:cs typeface="Times New Roman" panose="02020603050405020304" pitchFamily="18" charset="0"/>
              </a:rPr>
              <a:t>(a)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tabLst>
                <a:tab pos="1385888" algn="l"/>
              </a:tabLst>
              <a:defRPr/>
            </a:pPr>
            <a:endParaRPr lang="vi-VN" sz="3200" i="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r>
              <a:rPr lang="en-US" sz="3200" i="1" dirty="0" smtClean="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b</a:t>
            </a:r>
            <a:r>
              <a:rPr lang="en-US" sz="3200" i="1" dirty="0" smtClean="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trắng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đường</a:t>
            </a:r>
            <a:r>
              <a:rPr lang="en-US" sz="3200" i="1" dirty="0">
                <a:solidFill>
                  <a:prstClr val="black"/>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623047" y="2491472"/>
            <a:ext cx="7094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28339" y="2523004"/>
            <a:ext cx="450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397776" y="4984026"/>
            <a:ext cx="1966700" cy="12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00960" y="4964744"/>
            <a:ext cx="2263011" cy="7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30238" y="2538770"/>
            <a:ext cx="1168709" cy="584775"/>
          </a:xfrm>
          <a:prstGeom prst="rect">
            <a:avLst/>
          </a:prstGeom>
        </p:spPr>
        <p:txBody>
          <a:bodyPr wrap="square">
            <a:spAutoFit/>
          </a:bodyPr>
          <a:lstStyle/>
          <a:p>
            <a:pPr algn="ctr"/>
            <a:r>
              <a:rPr lang="vi-VN" sz="3200" b="1" dirty="0" smtClean="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268915" y="2523004"/>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a:t>
            </a:r>
            <a:r>
              <a:rPr lang="vi-VN" sz="3200" b="1" dirty="0" smtClean="0">
                <a:solidFill>
                  <a:srgbClr val="FF0000"/>
                </a:solidFill>
                <a:latin typeface="Times New Roman" panose="02020603050405020304" pitchFamily="18" charset="0"/>
                <a:cs typeface="Times New Roman" panose="02020603050405020304" pitchFamily="18" charset="0"/>
              </a:rPr>
              <a:t>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55054" y="5039955"/>
            <a:ext cx="1168709" cy="584775"/>
          </a:xfrm>
          <a:prstGeom prst="rect">
            <a:avLst/>
          </a:prstGeom>
        </p:spPr>
        <p:txBody>
          <a:bodyPr wrap="square">
            <a:spAutoFit/>
          </a:bodyPr>
          <a:lstStyle/>
          <a:p>
            <a:pPr algn="ctr"/>
            <a:r>
              <a:rPr lang="vi-VN" sz="3200" b="1" dirty="0" smtClean="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268846" y="4990449"/>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a:t>
            </a:r>
            <a:r>
              <a:rPr lang="vi-VN" sz="3200" b="1" dirty="0" smtClean="0">
                <a:solidFill>
                  <a:srgbClr val="FF0000"/>
                </a:solidFill>
                <a:latin typeface="Times New Roman" panose="02020603050405020304" pitchFamily="18" charset="0"/>
                <a:cs typeface="Times New Roman" panose="02020603050405020304" pitchFamily="18" charset="0"/>
              </a:rPr>
              <a:t>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3528339" y="3360568"/>
            <a:ext cx="1161552" cy="887104"/>
          </a:xfrm>
          <a:prstGeom prst="wedgeRoundRectCallout">
            <a:avLst/>
          </a:prstGeom>
          <a:solidFill>
            <a:srgbClr val="FCE4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MÀU SẮC</a:t>
            </a:r>
            <a:endParaRPr lang="en-US" sz="2400" b="1" dirty="0">
              <a:solidFill>
                <a:schemeClr val="tx1"/>
              </a:solidFill>
              <a:latin typeface="+mj-lt"/>
            </a:endParaRPr>
          </a:p>
        </p:txBody>
      </p:sp>
      <p:sp>
        <p:nvSpPr>
          <p:cNvPr id="21" name="Rounded Rectangular Callout 20"/>
          <p:cNvSpPr/>
          <p:nvPr/>
        </p:nvSpPr>
        <p:spPr>
          <a:xfrm rot="265239">
            <a:off x="4965646" y="3402378"/>
            <a:ext cx="1161552" cy="887104"/>
          </a:xfrm>
          <a:prstGeom prst="wedgeRoundRectCallou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MỨC ĐỘ</a:t>
            </a:r>
            <a:endParaRPr lang="en-US" sz="2400" b="1" dirty="0">
              <a:solidFill>
                <a:schemeClr val="tx1"/>
              </a:solidFill>
              <a:latin typeface="+mj-lt"/>
            </a:endParaRPr>
          </a:p>
        </p:txBody>
      </p:sp>
      <p:sp>
        <p:nvSpPr>
          <p:cNvPr id="22" name="Rounded Rectangular Callout 21"/>
          <p:cNvSpPr/>
          <p:nvPr/>
        </p:nvSpPr>
        <p:spPr>
          <a:xfrm rot="649454">
            <a:off x="6452763" y="3585632"/>
            <a:ext cx="1161552" cy="887104"/>
          </a:xfrm>
          <a:prstGeom prst="wedgeRound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ĐỊA ĐIỂM</a:t>
            </a:r>
            <a:endParaRPr lang="en-US" sz="2400" b="1" dirty="0">
              <a:solidFill>
                <a:schemeClr val="tx1"/>
              </a:solidFill>
              <a:latin typeface="+mj-lt"/>
            </a:endParaRPr>
          </a:p>
        </p:txBody>
      </p:sp>
      <p:pic>
        <p:nvPicPr>
          <p:cNvPr id="23"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9155524" y="4114800"/>
            <a:ext cx="2735052" cy="2743200"/>
          </a:xfrm>
          <a:prstGeom prst="rect">
            <a:avLst/>
          </a:prstGeom>
        </p:spPr>
      </p:pic>
    </p:spTree>
    <p:extLst>
      <p:ext uri="{BB962C8B-B14F-4D97-AF65-F5344CB8AC3E}">
        <p14:creationId xmlns:p14="http://schemas.microsoft.com/office/powerpoint/2010/main" val="273482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32603">
            <a:off x="9425567" y="-144134"/>
            <a:ext cx="4895194" cy="7146269"/>
          </a:xfrm>
          <a:prstGeom prst="rect">
            <a:avLst/>
          </a:prstGeom>
        </p:spPr>
      </p:pic>
      <p:sp>
        <p:nvSpPr>
          <p:cNvPr id="8" name="TextBox 7"/>
          <p:cNvSpPr txBox="1"/>
          <p:nvPr/>
        </p:nvSpPr>
        <p:spPr>
          <a:xfrm>
            <a:off x="1095654" y="229793"/>
            <a:ext cx="9203724" cy="1077218"/>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rPr>
              <a:t>1. </a:t>
            </a:r>
            <a:r>
              <a:rPr lang="vi-VN" sz="3200" b="1" dirty="0" smtClean="0">
                <a:solidFill>
                  <a:prstClr val="black"/>
                </a:solidFill>
                <a:latin typeface="Times New Roman" panose="02020603050405020304" pitchFamily="18" charset="0"/>
              </a:rPr>
              <a:t>Nhận biết tác dụng của việc mở rộng thành phần chính của câu bằng cụm từ</a:t>
            </a:r>
            <a:endParaRPr lang="en-US" sz="3200"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29565357"/>
              </p:ext>
            </p:extLst>
          </p:nvPr>
        </p:nvGraphicFramePr>
        <p:xfrm>
          <a:off x="1095654" y="1521914"/>
          <a:ext cx="9799093" cy="3071923"/>
        </p:xfrm>
        <a:graphic>
          <a:graphicData uri="http://schemas.openxmlformats.org/drawingml/2006/table">
            <a:tbl>
              <a:tblPr>
                <a:tableStyleId>{5940675A-B579-460E-94D1-54222C63F5DA}</a:tableStyleId>
              </a:tblPr>
              <a:tblGrid>
                <a:gridCol w="775349">
                  <a:extLst>
                    <a:ext uri="{9D8B030D-6E8A-4147-A177-3AD203B41FA5}">
                      <a16:colId xmlns="" xmlns:a16="http://schemas.microsoft.com/office/drawing/2014/main" val="2016030198"/>
                    </a:ext>
                  </a:extLst>
                </a:gridCol>
                <a:gridCol w="1519311">
                  <a:extLst>
                    <a:ext uri="{9D8B030D-6E8A-4147-A177-3AD203B41FA5}">
                      <a16:colId xmlns="" xmlns:a16="http://schemas.microsoft.com/office/drawing/2014/main" val="2736284184"/>
                    </a:ext>
                  </a:extLst>
                </a:gridCol>
                <a:gridCol w="1378634">
                  <a:extLst>
                    <a:ext uri="{9D8B030D-6E8A-4147-A177-3AD203B41FA5}">
                      <a16:colId xmlns="" xmlns:a16="http://schemas.microsoft.com/office/drawing/2014/main" val="764069906"/>
                    </a:ext>
                  </a:extLst>
                </a:gridCol>
                <a:gridCol w="1406769">
                  <a:extLst>
                    <a:ext uri="{9D8B030D-6E8A-4147-A177-3AD203B41FA5}">
                      <a16:colId xmlns="" xmlns:a16="http://schemas.microsoft.com/office/drawing/2014/main" val="2957072472"/>
                    </a:ext>
                  </a:extLst>
                </a:gridCol>
                <a:gridCol w="4719030">
                  <a:extLst>
                    <a:ext uri="{9D8B030D-6E8A-4147-A177-3AD203B41FA5}">
                      <a16:colId xmlns="" xmlns:a16="http://schemas.microsoft.com/office/drawing/2014/main" val="2136979339"/>
                    </a:ext>
                  </a:extLst>
                </a:gridCol>
              </a:tblGrid>
              <a:tr h="584755">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VD</a:t>
                      </a: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Chủ</a:t>
                      </a:r>
                      <a:r>
                        <a:rPr kumimoji="0" lang="en-US" sz="28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Vị</a:t>
                      </a:r>
                      <a:r>
                        <a:rPr kumimoji="0" lang="en-US" sz="28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Cấu</a:t>
                      </a:r>
                      <a:r>
                        <a:rPr kumimoji="0" lang="en-US" sz="28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tạo</a:t>
                      </a:r>
                      <a:r>
                        <a:rPr kumimoji="0" lang="en-US" sz="28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endParaRPr kumimoji="0" lang="en-US" sz="2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Ý </a:t>
                      </a:r>
                      <a:r>
                        <a:rPr kumimoji="0" lang="en-US" sz="2800" b="1"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nghĩa</a:t>
                      </a:r>
                      <a:endParaRPr kumimoji="0" lang="en-US" sz="28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extLst>
                  <a:ext uri="{0D108BD9-81ED-4DB2-BD59-A6C34878D82A}">
                    <a16:rowId xmlns="" xmlns:a16="http://schemas.microsoft.com/office/drawing/2014/main" val="3866224479"/>
                  </a:ext>
                </a:extLst>
              </a:tr>
              <a:tr h="1166649">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Tuyết</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rơi</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endPar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trắng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thêm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màu</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sắc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369268117"/>
                  </a:ext>
                </a:extLst>
              </a:tr>
              <a:tr h="1235467">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b</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smtClean="0">
                          <a:ln>
                            <a:noFill/>
                          </a:ln>
                          <a:effectLst/>
                          <a:latin typeface="Times New Roman" panose="02020603050405020304" pitchFamily="18" charset="0"/>
                          <a:cs typeface="Times New Roman" panose="02020603050405020304" pitchFamily="18" charset="0"/>
                        </a:rPr>
                        <a:t>Tuyết trắng </a:t>
                      </a:r>
                      <a:endParaRPr kumimoji="0" 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đường</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cụm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từ</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đường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mức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độ</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smtClean="0">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smtClean="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3500137810"/>
                  </a:ext>
                </a:extLst>
              </a:tr>
            </a:tbl>
          </a:graphicData>
        </a:graphic>
      </p:graphicFrame>
      <p:sp>
        <p:nvSpPr>
          <p:cNvPr id="10" name="Rectangle 9"/>
          <p:cNvSpPr/>
          <p:nvPr/>
        </p:nvSpPr>
        <p:spPr>
          <a:xfrm>
            <a:off x="991816" y="5013604"/>
            <a:ext cx="10072466" cy="480131"/>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991816" y="5592211"/>
            <a:ext cx="9882510" cy="867930"/>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5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69454" y="3957129"/>
            <a:ext cx="2943380" cy="4296905"/>
          </a:xfrm>
          <a:prstGeom prst="rect">
            <a:avLst/>
          </a:prstGeom>
        </p:spPr>
      </p:pic>
      <p:sp>
        <p:nvSpPr>
          <p:cNvPr id="8" name="TextBox 7"/>
          <p:cNvSpPr txBox="1"/>
          <p:nvPr/>
        </p:nvSpPr>
        <p:spPr>
          <a:xfrm>
            <a:off x="3146278" y="406179"/>
            <a:ext cx="615514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rPr>
              <a:t>2. </a:t>
            </a:r>
            <a:r>
              <a:rPr lang="vi-VN" sz="3200" b="1" dirty="0" smtClean="0">
                <a:solidFill>
                  <a:prstClr val="black"/>
                </a:solidFill>
                <a:latin typeface="Times New Roman" panose="02020603050405020304" pitchFamily="18" charset="0"/>
              </a:rPr>
              <a:t>Nhận biết cụm danh từ</a:t>
            </a:r>
            <a:endParaRPr lang="en-US" sz="3200" b="1" dirty="0">
              <a:solidFill>
                <a:prstClr val="black"/>
              </a:solidFill>
            </a:endParaRPr>
          </a:p>
        </p:txBody>
      </p:sp>
      <p:sp>
        <p:nvSpPr>
          <p:cNvPr id="10" name="Rectangle 9"/>
          <p:cNvSpPr/>
          <p:nvPr/>
        </p:nvSpPr>
        <p:spPr>
          <a:xfrm>
            <a:off x="1829437" y="2177416"/>
            <a:ext cx="8830102" cy="3108543"/>
          </a:xfrm>
          <a:prstGeom prst="rect">
            <a:avLst/>
          </a:prstGeom>
        </p:spPr>
        <p:txBody>
          <a:bodyPr wrap="square">
            <a:spAutoFit/>
          </a:bodyPr>
          <a:lstStyle/>
          <a:p>
            <a:pPr algn="just" fontAlgn="base">
              <a:spcBef>
                <a:spcPct val="0"/>
              </a:spcBef>
              <a:spcAft>
                <a:spcPct val="0"/>
              </a:spcAft>
            </a:pPr>
            <a:r>
              <a:rPr lang="vi-VN" sz="2800" i="1" dirty="0">
                <a:solidFill>
                  <a:srgbClr val="000000"/>
                </a:solidFill>
                <a:latin typeface="Times New Roman" panose="02020603050405020304" pitchFamily="18" charset="0"/>
                <a:ea typeface="Times New Roman" panose="02020603050405020304" pitchFamily="18" charset="0"/>
                <a:cs typeface="Arial" charset="0"/>
              </a:rPr>
              <a:t>a</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vi-VN" sz="2800" i="1" dirty="0">
                <a:solidFill>
                  <a:srgbClr val="000000"/>
                </a:solidFill>
                <a:latin typeface="Times New Roman" panose="02020603050405020304" pitchFamily="18" charset="0"/>
                <a:ea typeface="Times New Roman" panose="02020603050405020304" pitchFamily="18" charset="0"/>
                <a:cs typeface="Arial" charset="0"/>
              </a:rPr>
              <a:t>Tất cả các ngọn nến bay lên, bay lên mãi rồi biến thành những ngôi sao trên trời.</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vi-VN" sz="2800" i="1" dirty="0" smtClean="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vi-VN" sz="2800" i="1" dirty="0" smtClean="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en-US" sz="2800" i="1" dirty="0" smtClean="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r>
              <a:rPr lang="en-US" sz="2800" i="1" dirty="0" smtClean="0">
                <a:solidFill>
                  <a:srgbClr val="000000"/>
                </a:solidFill>
                <a:latin typeface="Times New Roman" panose="02020603050405020304" pitchFamily="18" charset="0"/>
                <a:ea typeface="Times New Roman" panose="02020603050405020304" pitchFamily="18" charset="0"/>
                <a:cs typeface="Arial" charset="0"/>
              </a:rPr>
              <a:t>b</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Tất</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cả</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những</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học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sinh</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chăm</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chỉ</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đều</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được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cô</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giáo</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khen</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ngợi</a:t>
            </a:r>
            <a:r>
              <a:rPr lang="en-US" sz="2800" i="1" dirty="0">
                <a:solidFill>
                  <a:srgbClr val="000000"/>
                </a:solidFill>
                <a:latin typeface="Times New Roman" panose="02020603050405020304" pitchFamily="18" charset="0"/>
                <a:ea typeface="Times New Roman" panose="02020603050405020304" pitchFamily="18" charset="0"/>
                <a:cs typeface="Arial" charset="0"/>
              </a:rPr>
              <a:t>.</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p:txBody>
      </p:sp>
      <p:cxnSp>
        <p:nvCxnSpPr>
          <p:cNvPr id="11" name="Straight Connector 10"/>
          <p:cNvCxnSpPr/>
          <p:nvPr/>
        </p:nvCxnSpPr>
        <p:spPr>
          <a:xfrm>
            <a:off x="2240223" y="4847262"/>
            <a:ext cx="4747420" cy="3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40740" y="2637914"/>
            <a:ext cx="2900638" cy="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72608" y="3044700"/>
            <a:ext cx="3323362" cy="17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2156346" y="1659148"/>
            <a:ext cx="1538195" cy="541017"/>
          </a:xfrm>
          <a:prstGeom prst="wedgeRoundRectCallout">
            <a:avLst/>
          </a:prstGeom>
          <a:solidFill>
            <a:srgbClr val="FCE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latin typeface="+mj-lt"/>
              </a:rPr>
              <a:t>Số lượng</a:t>
            </a:r>
            <a:endParaRPr lang="en-US" sz="2400" b="1" dirty="0">
              <a:solidFill>
                <a:srgbClr val="FF0000"/>
              </a:solidFill>
              <a:latin typeface="+mj-lt"/>
            </a:endParaRPr>
          </a:p>
        </p:txBody>
      </p:sp>
      <p:sp>
        <p:nvSpPr>
          <p:cNvPr id="15" name="Rounded Rectangular Callout 14"/>
          <p:cNvSpPr/>
          <p:nvPr/>
        </p:nvSpPr>
        <p:spPr>
          <a:xfrm rot="265239">
            <a:off x="3963499" y="1530954"/>
            <a:ext cx="1620380" cy="728468"/>
          </a:xfrm>
          <a:prstGeom prst="wedgeRoundRectCallout">
            <a:avLst/>
          </a:prstGeom>
          <a:solidFill>
            <a:srgbClr val="ED6D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bg1"/>
                </a:solidFill>
                <a:latin typeface="+mj-lt"/>
              </a:rPr>
              <a:t>DT trung tâm</a:t>
            </a:r>
            <a:endParaRPr lang="en-US" sz="2400" b="1" dirty="0">
              <a:solidFill>
                <a:schemeClr val="bg1"/>
              </a:solidFill>
              <a:latin typeface="+mj-lt"/>
            </a:endParaRPr>
          </a:p>
        </p:txBody>
      </p:sp>
      <p:sp>
        <p:nvSpPr>
          <p:cNvPr id="16" name="Rounded Rectangular Callout 15"/>
          <p:cNvSpPr/>
          <p:nvPr/>
        </p:nvSpPr>
        <p:spPr>
          <a:xfrm rot="243121" flipH="1" flipV="1">
            <a:off x="1217900" y="3428147"/>
            <a:ext cx="1309794" cy="622946"/>
          </a:xfrm>
          <a:prstGeom prst="wedgeRoundRectCallout">
            <a:avLst/>
          </a:prstGeom>
          <a:solidFill>
            <a:srgbClr val="E843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7" name="Rectangle 16"/>
          <p:cNvSpPr/>
          <p:nvPr/>
        </p:nvSpPr>
        <p:spPr>
          <a:xfrm rot="362839">
            <a:off x="1196971" y="3475312"/>
            <a:ext cx="1351653" cy="461665"/>
          </a:xfrm>
          <a:prstGeom prst="rect">
            <a:avLst/>
          </a:prstGeom>
        </p:spPr>
        <p:txBody>
          <a:bodyPr wrap="none">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Số lượng</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Rounded Rectangular Callout 17"/>
          <p:cNvSpPr/>
          <p:nvPr/>
        </p:nvSpPr>
        <p:spPr>
          <a:xfrm flipH="1" flipV="1">
            <a:off x="2590295" y="3428147"/>
            <a:ext cx="2101973" cy="622946"/>
          </a:xfrm>
          <a:prstGeom prst="wedgeRoundRectCallout">
            <a:avLst/>
          </a:prstGeom>
          <a:solidFill>
            <a:srgbClr val="ECD4E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19" name="Rectangle 18"/>
          <p:cNvSpPr/>
          <p:nvPr/>
        </p:nvSpPr>
        <p:spPr>
          <a:xfrm>
            <a:off x="2590296" y="3477048"/>
            <a:ext cx="2144200" cy="461665"/>
          </a:xfrm>
          <a:prstGeom prst="rect">
            <a:avLst/>
          </a:prstGeom>
        </p:spPr>
        <p:txBody>
          <a:bodyPr wrap="square">
            <a:spAutoFit/>
          </a:bodyPr>
          <a:lstStyle/>
          <a:p>
            <a:pPr algn="ctr"/>
            <a:r>
              <a:rPr lang="vi-VN" sz="2400" b="1" dirty="0" smtClean="0">
                <a:latin typeface="Times New Roman" panose="02020603050405020304" pitchFamily="18" charset="0"/>
                <a:cs typeface="Times New Roman" panose="02020603050405020304" pitchFamily="18" charset="0"/>
              </a:rPr>
              <a:t>DT trung tâm</a:t>
            </a:r>
            <a:endParaRPr lang="en-US" sz="2400" b="1" dirty="0">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rot="243121" flipH="1" flipV="1">
            <a:off x="2041391" y="5454653"/>
            <a:ext cx="1309794"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1" name="Rectangle 20"/>
          <p:cNvSpPr/>
          <p:nvPr/>
        </p:nvSpPr>
        <p:spPr>
          <a:xfrm rot="362839">
            <a:off x="2020462" y="5506494"/>
            <a:ext cx="1351653"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Số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ular Callout 21"/>
          <p:cNvSpPr/>
          <p:nvPr/>
        </p:nvSpPr>
        <p:spPr>
          <a:xfrm flipH="1" flipV="1">
            <a:off x="3508704" y="5313217"/>
            <a:ext cx="2101973" cy="622946"/>
          </a:xfrm>
          <a:prstGeom prst="wedgeRoundRectCallout">
            <a:avLst/>
          </a:prstGeom>
          <a:solidFill>
            <a:srgbClr val="FF8D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23" name="Rectangle 22"/>
          <p:cNvSpPr/>
          <p:nvPr/>
        </p:nvSpPr>
        <p:spPr>
          <a:xfrm>
            <a:off x="3508705" y="5366794"/>
            <a:ext cx="2144200" cy="461665"/>
          </a:xfrm>
          <a:prstGeom prst="rect">
            <a:avLst/>
          </a:prstGeom>
        </p:spPr>
        <p:txBody>
          <a:bodyPr wrap="square">
            <a:spAutoFit/>
          </a:bodyPr>
          <a:lstStyle/>
          <a:p>
            <a:pPr algn="ctr"/>
            <a:r>
              <a:rPr lang="vi-VN" sz="2400" b="1" dirty="0" smtClean="0">
                <a:latin typeface="Times New Roman" panose="02020603050405020304" pitchFamily="18" charset="0"/>
                <a:cs typeface="Times New Roman" panose="02020603050405020304" pitchFamily="18" charset="0"/>
              </a:rPr>
              <a:t>DT trung tâm</a:t>
            </a:r>
            <a:endParaRPr lang="en-US" sz="2400" b="1" dirty="0">
              <a:latin typeface="Times New Roman" panose="02020603050405020304" pitchFamily="18" charset="0"/>
              <a:cs typeface="Times New Roman" panose="02020603050405020304" pitchFamily="18" charset="0"/>
            </a:endParaRPr>
          </a:p>
        </p:txBody>
      </p:sp>
      <p:sp>
        <p:nvSpPr>
          <p:cNvPr id="24" name="Rounded Rectangular Callout 23"/>
          <p:cNvSpPr/>
          <p:nvPr/>
        </p:nvSpPr>
        <p:spPr>
          <a:xfrm flipV="1">
            <a:off x="5874068" y="5313060"/>
            <a:ext cx="2390049" cy="622946"/>
          </a:xfrm>
          <a:prstGeom prst="wedgeRoundRectCallout">
            <a:avLst/>
          </a:prstGeom>
          <a:solidFill>
            <a:srgbClr val="ECD4E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5" name="Rectangle 24"/>
          <p:cNvSpPr/>
          <p:nvPr/>
        </p:nvSpPr>
        <p:spPr>
          <a:xfrm>
            <a:off x="5865297" y="5366793"/>
            <a:ext cx="2398820" cy="461665"/>
          </a:xfrm>
          <a:prstGeom prst="rect">
            <a:avLst/>
          </a:prstGeom>
        </p:spPr>
        <p:txBody>
          <a:bodyPr wrap="square">
            <a:spAutoFit/>
          </a:bodyPr>
          <a:lstStyle/>
          <a:p>
            <a:pPr algn="ctr"/>
            <a:r>
              <a:rPr lang="vi-VN" sz="2400" b="1" dirty="0" smtClean="0">
                <a:latin typeface="Times New Roman" panose="02020603050405020304" pitchFamily="18" charset="0"/>
                <a:cs typeface="Times New Roman" panose="02020603050405020304" pitchFamily="18" charset="0"/>
              </a:rPr>
              <a:t>Từ chỉ đặc điểm</a:t>
            </a:r>
            <a:endParaRPr lang="en-US" sz="2400" b="1" dirty="0">
              <a:latin typeface="Times New Roman" panose="02020603050405020304" pitchFamily="18" charset="0"/>
              <a:cs typeface="Times New Roman" panose="02020603050405020304" pitchFamily="18" charset="0"/>
            </a:endParaRPr>
          </a:p>
        </p:txBody>
      </p:sp>
      <p:sp>
        <p:nvSpPr>
          <p:cNvPr id="26" name="Rounded Rectangular Callout 25"/>
          <p:cNvSpPr/>
          <p:nvPr/>
        </p:nvSpPr>
        <p:spPr>
          <a:xfrm rot="21403317" flipV="1">
            <a:off x="5014423" y="3420192"/>
            <a:ext cx="1276963"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7" name="Rectangle 26"/>
          <p:cNvSpPr/>
          <p:nvPr/>
        </p:nvSpPr>
        <p:spPr>
          <a:xfrm rot="21300159">
            <a:off x="4988219" y="3488114"/>
            <a:ext cx="1372492" cy="461665"/>
          </a:xfrm>
          <a:prstGeom prst="rect">
            <a:avLst/>
          </a:prstGeom>
        </p:spPr>
        <p:txBody>
          <a:bodyPr wrap="none">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Địa điểm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8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inVertic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arn(inVertical)">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animBg="1"/>
      <p:bldP spid="15" grpId="0" animBg="1"/>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V="1">
            <a:off x="10447694" y="4002305"/>
            <a:ext cx="3602026" cy="4339791"/>
          </a:xfrm>
          <a:prstGeom prst="rect">
            <a:avLst/>
          </a:prstGeom>
        </p:spPr>
      </p:pic>
      <p:sp>
        <p:nvSpPr>
          <p:cNvPr id="11" name="Rectangle 10"/>
          <p:cNvSpPr/>
          <p:nvPr/>
        </p:nvSpPr>
        <p:spPr>
          <a:xfrm>
            <a:off x="1144578" y="1588802"/>
            <a:ext cx="9921236" cy="3970318"/>
          </a:xfrm>
          <a:prstGeom prst="rect">
            <a:avLst/>
          </a:prstGeom>
        </p:spPr>
        <p:txBody>
          <a:bodyPr wrap="square">
            <a:spAutoFit/>
          </a:bodyPr>
          <a:lstStyle/>
          <a:p>
            <a:pPr algn="just" fontAlgn="base">
              <a:lnSpc>
                <a:spcPct val="150000"/>
              </a:lnSpc>
              <a:spcBef>
                <a:spcPct val="0"/>
              </a:spcBef>
              <a:spcAft>
                <a:spcPct val="0"/>
              </a:spcAft>
            </a:pPr>
            <a:r>
              <a:rPr lang="vi-VN" sz="2800"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đứng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trước</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Tất cả</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những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một</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số</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lượng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Gọi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phụ</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trước</a:t>
            </a:r>
            <a:r>
              <a:rPr lang="en-US" sz="2800" b="1"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algn="just" fontAlgn="base">
              <a:lnSpc>
                <a:spcPct val="150000"/>
              </a:lnSpc>
              <a:spcBef>
                <a:spcPct val="0"/>
              </a:spcBef>
              <a:spcAft>
                <a:spcPct val="0"/>
              </a:spcAft>
            </a:pPr>
            <a:r>
              <a:rPr lang="vi-VN" sz="2800"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đứng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sau</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trên trời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chăm</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chỉ</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nêu</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vị</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trí</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của</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trong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gian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thời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gian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đặc</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điểm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của</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Gọi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phụ</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sau</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p>
        </p:txBody>
      </p:sp>
      <p:sp>
        <p:nvSpPr>
          <p:cNvPr id="12" name="TextBox 11"/>
          <p:cNvSpPr txBox="1"/>
          <p:nvPr/>
        </p:nvSpPr>
        <p:spPr>
          <a:xfrm>
            <a:off x="3146278" y="406179"/>
            <a:ext cx="615514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rPr>
              <a:t>2. </a:t>
            </a:r>
            <a:r>
              <a:rPr lang="vi-VN" sz="3200" b="1" dirty="0" smtClean="0">
                <a:solidFill>
                  <a:prstClr val="black"/>
                </a:solidFill>
                <a:latin typeface="Times New Roman" panose="02020603050405020304" pitchFamily="18" charset="0"/>
              </a:rPr>
              <a:t>Nhận biết cụm danh từ</a:t>
            </a:r>
            <a:endParaRPr lang="en-US" sz="3200" b="1" dirty="0">
              <a:solidFill>
                <a:prstClr val="black"/>
              </a:solidFill>
            </a:endParaRPr>
          </a:p>
        </p:txBody>
      </p:sp>
    </p:spTree>
    <p:extLst>
      <p:ext uri="{BB962C8B-B14F-4D97-AF65-F5344CB8AC3E}">
        <p14:creationId xmlns:p14="http://schemas.microsoft.com/office/powerpoint/2010/main" val="42032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398000" y="-1193800"/>
            <a:ext cx="4215430" cy="3825503"/>
          </a:xfrm>
          <a:prstGeom prst="rect">
            <a:avLst/>
          </a:prstGeom>
        </p:spPr>
      </p:pic>
      <p:pic>
        <p:nvPicPr>
          <p:cNvPr id="18" name="Picture 17"/>
          <p:cNvPicPr>
            <a:picLocks noChangeAspect="1"/>
          </p:cNvPicPr>
          <p:nvPr/>
        </p:nvPicPr>
        <p:blipFill>
          <a:blip r:embed="rId13"/>
          <a:stretch>
            <a:fillRect/>
          </a:stretch>
        </p:blipFill>
        <p:spPr>
          <a:xfrm>
            <a:off x="545055" y="556423"/>
            <a:ext cx="11083489" cy="6181880"/>
          </a:xfrm>
          <a:prstGeom prst="rect">
            <a:avLst/>
          </a:prstGeom>
        </p:spPr>
      </p:pic>
    </p:spTree>
    <p:extLst>
      <p:ext uri="{BB962C8B-B14F-4D97-AF65-F5344CB8AC3E}">
        <p14:creationId xmlns:p14="http://schemas.microsoft.com/office/powerpoint/2010/main" val="338865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1275</Words>
  <Application>Microsoft Office PowerPoint</Application>
  <PresentationFormat>Widescreen</PresentationFormat>
  <Paragraphs>181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vt:lpstr>
      <vt:lpstr>Wingdings</vt:lpstr>
      <vt:lpstr>Calibri</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AutoBVT</cp:lastModifiedBy>
  <cp:revision>133</cp:revision>
  <dcterms:created xsi:type="dcterms:W3CDTF">2022-03-01T03:04:00Z</dcterms:created>
  <dcterms:modified xsi:type="dcterms:W3CDTF">2023-05-09T10:14:23Z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